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83" r:id="rId5"/>
    <p:sldId id="284" r:id="rId6"/>
    <p:sldId id="285" r:id="rId7"/>
    <p:sldId id="286" r:id="rId8"/>
    <p:sldId id="287" r:id="rId9"/>
    <p:sldId id="288" r:id="rId10"/>
    <p:sldId id="259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69" r:id="rId19"/>
    <p:sldId id="278" r:id="rId20"/>
    <p:sldId id="280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3"/>
    <p:restoredTop sz="94697"/>
  </p:normalViewPr>
  <p:slideViewPr>
    <p:cSldViewPr snapToGrid="0">
      <p:cViewPr varScale="1">
        <p:scale>
          <a:sx n="119" d="100"/>
          <a:sy n="119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78AFF1-6E8E-469B-B19E-1D07AAC017EE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9EA1A79-CF9A-4032-8EDD-36BC12443CD5}">
      <dgm:prSet/>
      <dgm:spPr/>
      <dgm:t>
        <a:bodyPr/>
        <a:lstStyle/>
        <a:p>
          <a:r>
            <a:rPr lang="fr-FR" b="0" i="0" dirty="0"/>
            <a:t>Qu’est-ce que la régression logistique ? </a:t>
          </a:r>
          <a:endParaRPr lang="en-US" dirty="0"/>
        </a:p>
      </dgm:t>
    </dgm:pt>
    <dgm:pt modelId="{062748E8-5DC5-41C2-8C38-05B5272CFEDE}" type="parTrans" cxnId="{C4E4D155-7DF1-444E-8017-CC10C0F4F21E}">
      <dgm:prSet/>
      <dgm:spPr/>
      <dgm:t>
        <a:bodyPr/>
        <a:lstStyle/>
        <a:p>
          <a:endParaRPr lang="en-US"/>
        </a:p>
      </dgm:t>
    </dgm:pt>
    <dgm:pt modelId="{C12E76F4-0A9E-4F90-9377-FF52FB5F3216}" type="sibTrans" cxnId="{C4E4D155-7DF1-444E-8017-CC10C0F4F21E}">
      <dgm:prSet/>
      <dgm:spPr/>
      <dgm:t>
        <a:bodyPr/>
        <a:lstStyle/>
        <a:p>
          <a:endParaRPr lang="en-US"/>
        </a:p>
      </dgm:t>
    </dgm:pt>
    <dgm:pt modelId="{36C01BE8-1DE2-464E-A4E3-F2EEB600C10C}">
      <dgm:prSet/>
      <dgm:spPr/>
      <dgm:t>
        <a:bodyPr/>
        <a:lstStyle/>
        <a:p>
          <a:r>
            <a:rPr lang="fr-FR" b="0" i="0" dirty="0"/>
            <a:t>Pourquoi utiliser la régression logistique ? </a:t>
          </a:r>
          <a:endParaRPr lang="en-US" dirty="0"/>
        </a:p>
      </dgm:t>
    </dgm:pt>
    <dgm:pt modelId="{A311E2E9-8AC3-4373-9588-76D734684BC3}" type="parTrans" cxnId="{F5C0B1A2-20CA-463D-9B4D-6FEE6AD6C45E}">
      <dgm:prSet/>
      <dgm:spPr/>
      <dgm:t>
        <a:bodyPr/>
        <a:lstStyle/>
        <a:p>
          <a:endParaRPr lang="en-US"/>
        </a:p>
      </dgm:t>
    </dgm:pt>
    <dgm:pt modelId="{C71932CF-825D-4ED1-9A6A-B1E3E8751AEA}" type="sibTrans" cxnId="{F5C0B1A2-20CA-463D-9B4D-6FEE6AD6C45E}">
      <dgm:prSet/>
      <dgm:spPr/>
      <dgm:t>
        <a:bodyPr/>
        <a:lstStyle/>
        <a:p>
          <a:endParaRPr lang="en-US"/>
        </a:p>
      </dgm:t>
    </dgm:pt>
    <dgm:pt modelId="{22737450-FF3D-4F80-A0E9-69A7C202D077}">
      <dgm:prSet/>
      <dgm:spPr/>
      <dgm:t>
        <a:bodyPr/>
        <a:lstStyle/>
        <a:p>
          <a:r>
            <a:rPr lang="fr-FR" b="0" i="0" dirty="0"/>
            <a:t>Fonctionnement de la régression Logistique </a:t>
          </a:r>
          <a:endParaRPr lang="en-US" dirty="0"/>
        </a:p>
      </dgm:t>
    </dgm:pt>
    <dgm:pt modelId="{10F04CDC-17AC-4C83-B676-41C50B9ED325}" type="parTrans" cxnId="{30B37B14-CCD7-425D-813E-60A4FC84BA87}">
      <dgm:prSet/>
      <dgm:spPr/>
      <dgm:t>
        <a:bodyPr/>
        <a:lstStyle/>
        <a:p>
          <a:endParaRPr lang="en-US"/>
        </a:p>
      </dgm:t>
    </dgm:pt>
    <dgm:pt modelId="{23C3FC02-0D7B-4FDE-AAAA-6426B1B2A9E3}" type="sibTrans" cxnId="{30B37B14-CCD7-425D-813E-60A4FC84BA87}">
      <dgm:prSet/>
      <dgm:spPr/>
      <dgm:t>
        <a:bodyPr/>
        <a:lstStyle/>
        <a:p>
          <a:endParaRPr lang="en-US"/>
        </a:p>
      </dgm:t>
    </dgm:pt>
    <dgm:pt modelId="{3A4FCA0C-E954-46B6-9B4C-CF468CFCFD8B}">
      <dgm:prSet/>
      <dgm:spPr/>
      <dgm:t>
        <a:bodyPr/>
        <a:lstStyle/>
        <a:p>
          <a:r>
            <a:rPr lang="fr-FR" b="0" i="0" dirty="0"/>
            <a:t>Les hypothèses de la régression logistique </a:t>
          </a:r>
          <a:endParaRPr lang="en-US" dirty="0"/>
        </a:p>
      </dgm:t>
    </dgm:pt>
    <dgm:pt modelId="{1ECE9A8D-D7C3-4024-B552-3B6CE1B57924}" type="parTrans" cxnId="{6239DF98-493A-4405-8302-98C07AC824DC}">
      <dgm:prSet/>
      <dgm:spPr/>
      <dgm:t>
        <a:bodyPr/>
        <a:lstStyle/>
        <a:p>
          <a:endParaRPr lang="en-US"/>
        </a:p>
      </dgm:t>
    </dgm:pt>
    <dgm:pt modelId="{749DE66D-F497-452E-B293-ADF0CFACE059}" type="sibTrans" cxnId="{6239DF98-493A-4405-8302-98C07AC824DC}">
      <dgm:prSet/>
      <dgm:spPr/>
      <dgm:t>
        <a:bodyPr/>
        <a:lstStyle/>
        <a:p>
          <a:endParaRPr lang="en-US"/>
        </a:p>
      </dgm:t>
    </dgm:pt>
    <dgm:pt modelId="{27CD2B18-09B0-4CA8-B47B-A62F0DD45820}">
      <dgm:prSet/>
      <dgm:spPr/>
      <dgm:t>
        <a:bodyPr/>
        <a:lstStyle/>
        <a:p>
          <a:r>
            <a:rPr lang="fr-FR" b="0" i="0" dirty="0"/>
            <a:t>Pratique de la régression logistique sous R </a:t>
          </a:r>
          <a:endParaRPr lang="en-US" dirty="0"/>
        </a:p>
      </dgm:t>
    </dgm:pt>
    <dgm:pt modelId="{344543C1-D625-444A-B413-3AE95CF034BD}" type="parTrans" cxnId="{EE5FC528-0B22-4C73-A1FE-3AAFE3D69EEB}">
      <dgm:prSet/>
      <dgm:spPr/>
      <dgm:t>
        <a:bodyPr/>
        <a:lstStyle/>
        <a:p>
          <a:endParaRPr lang="en-US"/>
        </a:p>
      </dgm:t>
    </dgm:pt>
    <dgm:pt modelId="{3CB42442-4475-466E-A8D0-62A4FF0879A2}" type="sibTrans" cxnId="{EE5FC528-0B22-4C73-A1FE-3AAFE3D69EEB}">
      <dgm:prSet/>
      <dgm:spPr/>
      <dgm:t>
        <a:bodyPr/>
        <a:lstStyle/>
        <a:p>
          <a:endParaRPr lang="en-US"/>
        </a:p>
      </dgm:t>
    </dgm:pt>
    <dgm:pt modelId="{44DBE6D8-435D-5E4D-ABC6-D7D410321D70}" type="pres">
      <dgm:prSet presAssocID="{1578AFF1-6E8E-469B-B19E-1D07AAC017EE}" presName="outerComposite" presStyleCnt="0">
        <dgm:presLayoutVars>
          <dgm:chMax val="5"/>
          <dgm:dir/>
          <dgm:resizeHandles val="exact"/>
        </dgm:presLayoutVars>
      </dgm:prSet>
      <dgm:spPr/>
    </dgm:pt>
    <dgm:pt modelId="{12D42C58-EA46-6645-AE23-FA9F6D70AA5E}" type="pres">
      <dgm:prSet presAssocID="{1578AFF1-6E8E-469B-B19E-1D07AAC017EE}" presName="dummyMaxCanvas" presStyleCnt="0">
        <dgm:presLayoutVars/>
      </dgm:prSet>
      <dgm:spPr/>
    </dgm:pt>
    <dgm:pt modelId="{5278DBBE-8F52-0045-9458-6250081F703F}" type="pres">
      <dgm:prSet presAssocID="{1578AFF1-6E8E-469B-B19E-1D07AAC017EE}" presName="FiveNodes_1" presStyleLbl="node1" presStyleIdx="0" presStyleCnt="5">
        <dgm:presLayoutVars>
          <dgm:bulletEnabled val="1"/>
        </dgm:presLayoutVars>
      </dgm:prSet>
      <dgm:spPr/>
    </dgm:pt>
    <dgm:pt modelId="{2FDABE89-1CB9-6746-B91E-CC55AD3E18C8}" type="pres">
      <dgm:prSet presAssocID="{1578AFF1-6E8E-469B-B19E-1D07AAC017EE}" presName="FiveNodes_2" presStyleLbl="node1" presStyleIdx="1" presStyleCnt="5">
        <dgm:presLayoutVars>
          <dgm:bulletEnabled val="1"/>
        </dgm:presLayoutVars>
      </dgm:prSet>
      <dgm:spPr/>
    </dgm:pt>
    <dgm:pt modelId="{4634F48E-3741-144A-9B07-AD30E636CEEB}" type="pres">
      <dgm:prSet presAssocID="{1578AFF1-6E8E-469B-B19E-1D07AAC017EE}" presName="FiveNodes_3" presStyleLbl="node1" presStyleIdx="2" presStyleCnt="5" custLinFactNeighborX="3545" custLinFactNeighborY="5430">
        <dgm:presLayoutVars>
          <dgm:bulletEnabled val="1"/>
        </dgm:presLayoutVars>
      </dgm:prSet>
      <dgm:spPr/>
    </dgm:pt>
    <dgm:pt modelId="{21B21A21-996C-0D4A-A2EC-C483AAE2F8C5}" type="pres">
      <dgm:prSet presAssocID="{1578AFF1-6E8E-469B-B19E-1D07AAC017EE}" presName="FiveNodes_4" presStyleLbl="node1" presStyleIdx="3" presStyleCnt="5">
        <dgm:presLayoutVars>
          <dgm:bulletEnabled val="1"/>
        </dgm:presLayoutVars>
      </dgm:prSet>
      <dgm:spPr/>
    </dgm:pt>
    <dgm:pt modelId="{49A3CA41-1188-644E-A43C-9C3206929DBA}" type="pres">
      <dgm:prSet presAssocID="{1578AFF1-6E8E-469B-B19E-1D07AAC017EE}" presName="FiveNodes_5" presStyleLbl="node1" presStyleIdx="4" presStyleCnt="5">
        <dgm:presLayoutVars>
          <dgm:bulletEnabled val="1"/>
        </dgm:presLayoutVars>
      </dgm:prSet>
      <dgm:spPr/>
    </dgm:pt>
    <dgm:pt modelId="{C9357608-1E2B-9740-B9B7-4D9309927F31}" type="pres">
      <dgm:prSet presAssocID="{1578AFF1-6E8E-469B-B19E-1D07AAC017EE}" presName="FiveConn_1-2" presStyleLbl="fgAccFollowNode1" presStyleIdx="0" presStyleCnt="4">
        <dgm:presLayoutVars>
          <dgm:bulletEnabled val="1"/>
        </dgm:presLayoutVars>
      </dgm:prSet>
      <dgm:spPr/>
    </dgm:pt>
    <dgm:pt modelId="{77E9684C-022A-1749-9A70-4FE884206054}" type="pres">
      <dgm:prSet presAssocID="{1578AFF1-6E8E-469B-B19E-1D07AAC017EE}" presName="FiveConn_2-3" presStyleLbl="fgAccFollowNode1" presStyleIdx="1" presStyleCnt="4">
        <dgm:presLayoutVars>
          <dgm:bulletEnabled val="1"/>
        </dgm:presLayoutVars>
      </dgm:prSet>
      <dgm:spPr/>
    </dgm:pt>
    <dgm:pt modelId="{2FF26A4C-2044-4E48-8042-3EE31C136D81}" type="pres">
      <dgm:prSet presAssocID="{1578AFF1-6E8E-469B-B19E-1D07AAC017EE}" presName="FiveConn_3-4" presStyleLbl="fgAccFollowNode1" presStyleIdx="2" presStyleCnt="4">
        <dgm:presLayoutVars>
          <dgm:bulletEnabled val="1"/>
        </dgm:presLayoutVars>
      </dgm:prSet>
      <dgm:spPr/>
    </dgm:pt>
    <dgm:pt modelId="{DC026C8A-E36A-1B48-AD16-14B66E8C11EE}" type="pres">
      <dgm:prSet presAssocID="{1578AFF1-6E8E-469B-B19E-1D07AAC017EE}" presName="FiveConn_4-5" presStyleLbl="fgAccFollowNode1" presStyleIdx="3" presStyleCnt="4">
        <dgm:presLayoutVars>
          <dgm:bulletEnabled val="1"/>
        </dgm:presLayoutVars>
      </dgm:prSet>
      <dgm:spPr/>
    </dgm:pt>
    <dgm:pt modelId="{B6248106-E2AD-4C42-A7BD-61758BB5DBB2}" type="pres">
      <dgm:prSet presAssocID="{1578AFF1-6E8E-469B-B19E-1D07AAC017EE}" presName="FiveNodes_1_text" presStyleLbl="node1" presStyleIdx="4" presStyleCnt="5">
        <dgm:presLayoutVars>
          <dgm:bulletEnabled val="1"/>
        </dgm:presLayoutVars>
      </dgm:prSet>
      <dgm:spPr/>
    </dgm:pt>
    <dgm:pt modelId="{3F6FC36D-6EE9-D043-AAE7-2A33FACECFAB}" type="pres">
      <dgm:prSet presAssocID="{1578AFF1-6E8E-469B-B19E-1D07AAC017EE}" presName="FiveNodes_2_text" presStyleLbl="node1" presStyleIdx="4" presStyleCnt="5">
        <dgm:presLayoutVars>
          <dgm:bulletEnabled val="1"/>
        </dgm:presLayoutVars>
      </dgm:prSet>
      <dgm:spPr/>
    </dgm:pt>
    <dgm:pt modelId="{3EE9AF40-1D46-3845-82A1-36DEBF55FF38}" type="pres">
      <dgm:prSet presAssocID="{1578AFF1-6E8E-469B-B19E-1D07AAC017EE}" presName="FiveNodes_3_text" presStyleLbl="node1" presStyleIdx="4" presStyleCnt="5">
        <dgm:presLayoutVars>
          <dgm:bulletEnabled val="1"/>
        </dgm:presLayoutVars>
      </dgm:prSet>
      <dgm:spPr/>
    </dgm:pt>
    <dgm:pt modelId="{AF5D26EA-5C05-6D49-B073-47F75B04EEEC}" type="pres">
      <dgm:prSet presAssocID="{1578AFF1-6E8E-469B-B19E-1D07AAC017EE}" presName="FiveNodes_4_text" presStyleLbl="node1" presStyleIdx="4" presStyleCnt="5">
        <dgm:presLayoutVars>
          <dgm:bulletEnabled val="1"/>
        </dgm:presLayoutVars>
      </dgm:prSet>
      <dgm:spPr/>
    </dgm:pt>
    <dgm:pt modelId="{074400C2-7457-1D46-9ED4-7D69B74D4D53}" type="pres">
      <dgm:prSet presAssocID="{1578AFF1-6E8E-469B-B19E-1D07AAC017E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0B37B14-CCD7-425D-813E-60A4FC84BA87}" srcId="{1578AFF1-6E8E-469B-B19E-1D07AAC017EE}" destId="{22737450-FF3D-4F80-A0E9-69A7C202D077}" srcOrd="2" destOrd="0" parTransId="{10F04CDC-17AC-4C83-B676-41C50B9ED325}" sibTransId="{23C3FC02-0D7B-4FDE-AAAA-6426B1B2A9E3}"/>
    <dgm:cxn modelId="{4F80D51E-4945-A044-9EB8-CE17BC11C85D}" type="presOf" srcId="{36C01BE8-1DE2-464E-A4E3-F2EEB600C10C}" destId="{3F6FC36D-6EE9-D043-AAE7-2A33FACECFAB}" srcOrd="1" destOrd="0" presId="urn:microsoft.com/office/officeart/2005/8/layout/vProcess5"/>
    <dgm:cxn modelId="{EE5FC528-0B22-4C73-A1FE-3AAFE3D69EEB}" srcId="{1578AFF1-6E8E-469B-B19E-1D07AAC017EE}" destId="{27CD2B18-09B0-4CA8-B47B-A62F0DD45820}" srcOrd="4" destOrd="0" parTransId="{344543C1-D625-444A-B413-3AE95CF034BD}" sibTransId="{3CB42442-4475-466E-A8D0-62A4FF0879A2}"/>
    <dgm:cxn modelId="{CB28E12F-70A4-0E4C-99EB-CB203252B530}" type="presOf" srcId="{C71932CF-825D-4ED1-9A6A-B1E3E8751AEA}" destId="{77E9684C-022A-1749-9A70-4FE884206054}" srcOrd="0" destOrd="0" presId="urn:microsoft.com/office/officeart/2005/8/layout/vProcess5"/>
    <dgm:cxn modelId="{C4E4D155-7DF1-444E-8017-CC10C0F4F21E}" srcId="{1578AFF1-6E8E-469B-B19E-1D07AAC017EE}" destId="{F9EA1A79-CF9A-4032-8EDD-36BC12443CD5}" srcOrd="0" destOrd="0" parTransId="{062748E8-5DC5-41C2-8C38-05B5272CFEDE}" sibTransId="{C12E76F4-0A9E-4F90-9377-FF52FB5F3216}"/>
    <dgm:cxn modelId="{C99FAC56-358E-E448-9274-DF723F5CF6CC}" type="presOf" srcId="{3A4FCA0C-E954-46B6-9B4C-CF468CFCFD8B}" destId="{21B21A21-996C-0D4A-A2EC-C483AAE2F8C5}" srcOrd="0" destOrd="0" presId="urn:microsoft.com/office/officeart/2005/8/layout/vProcess5"/>
    <dgm:cxn modelId="{E230BB56-7BD8-504A-B06E-2FF63F9E483A}" type="presOf" srcId="{27CD2B18-09B0-4CA8-B47B-A62F0DD45820}" destId="{49A3CA41-1188-644E-A43C-9C3206929DBA}" srcOrd="0" destOrd="0" presId="urn:microsoft.com/office/officeart/2005/8/layout/vProcess5"/>
    <dgm:cxn modelId="{6FC93561-18A1-4D4E-AAA7-920AEA46B544}" type="presOf" srcId="{749DE66D-F497-452E-B293-ADF0CFACE059}" destId="{DC026C8A-E36A-1B48-AD16-14B66E8C11EE}" srcOrd="0" destOrd="0" presId="urn:microsoft.com/office/officeart/2005/8/layout/vProcess5"/>
    <dgm:cxn modelId="{85F06367-2E6B-CF45-9CA9-1159F3F85992}" type="presOf" srcId="{3A4FCA0C-E954-46B6-9B4C-CF468CFCFD8B}" destId="{AF5D26EA-5C05-6D49-B073-47F75B04EEEC}" srcOrd="1" destOrd="0" presId="urn:microsoft.com/office/officeart/2005/8/layout/vProcess5"/>
    <dgm:cxn modelId="{6216D571-2234-6040-8E89-C6E986535C8D}" type="presOf" srcId="{C12E76F4-0A9E-4F90-9377-FF52FB5F3216}" destId="{C9357608-1E2B-9740-B9B7-4D9309927F31}" srcOrd="0" destOrd="0" presId="urn:microsoft.com/office/officeart/2005/8/layout/vProcess5"/>
    <dgm:cxn modelId="{E0E4B978-2628-A445-8B30-3D9D95956203}" type="presOf" srcId="{36C01BE8-1DE2-464E-A4E3-F2EEB600C10C}" destId="{2FDABE89-1CB9-6746-B91E-CC55AD3E18C8}" srcOrd="0" destOrd="0" presId="urn:microsoft.com/office/officeart/2005/8/layout/vProcess5"/>
    <dgm:cxn modelId="{5C1F2E92-8E68-724A-BEE1-F08D22F29C79}" type="presOf" srcId="{1578AFF1-6E8E-469B-B19E-1D07AAC017EE}" destId="{44DBE6D8-435D-5E4D-ABC6-D7D410321D70}" srcOrd="0" destOrd="0" presId="urn:microsoft.com/office/officeart/2005/8/layout/vProcess5"/>
    <dgm:cxn modelId="{1F7D7494-6C87-4D45-BE7C-55332D04F697}" type="presOf" srcId="{23C3FC02-0D7B-4FDE-AAAA-6426B1B2A9E3}" destId="{2FF26A4C-2044-4E48-8042-3EE31C136D81}" srcOrd="0" destOrd="0" presId="urn:microsoft.com/office/officeart/2005/8/layout/vProcess5"/>
    <dgm:cxn modelId="{6239DF98-493A-4405-8302-98C07AC824DC}" srcId="{1578AFF1-6E8E-469B-B19E-1D07AAC017EE}" destId="{3A4FCA0C-E954-46B6-9B4C-CF468CFCFD8B}" srcOrd="3" destOrd="0" parTransId="{1ECE9A8D-D7C3-4024-B552-3B6CE1B57924}" sibTransId="{749DE66D-F497-452E-B293-ADF0CFACE059}"/>
    <dgm:cxn modelId="{4E16369E-C65F-C84B-B87B-1B6F1CBE3F29}" type="presOf" srcId="{22737450-FF3D-4F80-A0E9-69A7C202D077}" destId="{4634F48E-3741-144A-9B07-AD30E636CEEB}" srcOrd="0" destOrd="0" presId="urn:microsoft.com/office/officeart/2005/8/layout/vProcess5"/>
    <dgm:cxn modelId="{F5C0B1A2-20CA-463D-9B4D-6FEE6AD6C45E}" srcId="{1578AFF1-6E8E-469B-B19E-1D07AAC017EE}" destId="{36C01BE8-1DE2-464E-A4E3-F2EEB600C10C}" srcOrd="1" destOrd="0" parTransId="{A311E2E9-8AC3-4373-9588-76D734684BC3}" sibTransId="{C71932CF-825D-4ED1-9A6A-B1E3E8751AEA}"/>
    <dgm:cxn modelId="{B4B9A6B6-2FD3-F341-8000-171332952057}" type="presOf" srcId="{F9EA1A79-CF9A-4032-8EDD-36BC12443CD5}" destId="{5278DBBE-8F52-0045-9458-6250081F703F}" srcOrd="0" destOrd="0" presId="urn:microsoft.com/office/officeart/2005/8/layout/vProcess5"/>
    <dgm:cxn modelId="{91044ECA-D1B6-2341-9D52-97A956A84CB7}" type="presOf" srcId="{22737450-FF3D-4F80-A0E9-69A7C202D077}" destId="{3EE9AF40-1D46-3845-82A1-36DEBF55FF38}" srcOrd="1" destOrd="0" presId="urn:microsoft.com/office/officeart/2005/8/layout/vProcess5"/>
    <dgm:cxn modelId="{92A558D5-EB01-1A48-9692-07BCAA9C871F}" type="presOf" srcId="{F9EA1A79-CF9A-4032-8EDD-36BC12443CD5}" destId="{B6248106-E2AD-4C42-A7BD-61758BB5DBB2}" srcOrd="1" destOrd="0" presId="urn:microsoft.com/office/officeart/2005/8/layout/vProcess5"/>
    <dgm:cxn modelId="{72F137FC-C740-DA48-8518-A9C2F756DAB2}" type="presOf" srcId="{27CD2B18-09B0-4CA8-B47B-A62F0DD45820}" destId="{074400C2-7457-1D46-9ED4-7D69B74D4D53}" srcOrd="1" destOrd="0" presId="urn:microsoft.com/office/officeart/2005/8/layout/vProcess5"/>
    <dgm:cxn modelId="{5B8BD3B4-05C7-334E-B40E-EDEBED48A4E8}" type="presParOf" srcId="{44DBE6D8-435D-5E4D-ABC6-D7D410321D70}" destId="{12D42C58-EA46-6645-AE23-FA9F6D70AA5E}" srcOrd="0" destOrd="0" presId="urn:microsoft.com/office/officeart/2005/8/layout/vProcess5"/>
    <dgm:cxn modelId="{008EE644-916B-224C-B137-3FA95A33E8B5}" type="presParOf" srcId="{44DBE6D8-435D-5E4D-ABC6-D7D410321D70}" destId="{5278DBBE-8F52-0045-9458-6250081F703F}" srcOrd="1" destOrd="0" presId="urn:microsoft.com/office/officeart/2005/8/layout/vProcess5"/>
    <dgm:cxn modelId="{5D05AF8A-DB95-BE41-A62E-943B89DB5CC0}" type="presParOf" srcId="{44DBE6D8-435D-5E4D-ABC6-D7D410321D70}" destId="{2FDABE89-1CB9-6746-B91E-CC55AD3E18C8}" srcOrd="2" destOrd="0" presId="urn:microsoft.com/office/officeart/2005/8/layout/vProcess5"/>
    <dgm:cxn modelId="{2833E5FB-0682-4243-BB57-397B6E0D86A9}" type="presParOf" srcId="{44DBE6D8-435D-5E4D-ABC6-D7D410321D70}" destId="{4634F48E-3741-144A-9B07-AD30E636CEEB}" srcOrd="3" destOrd="0" presId="urn:microsoft.com/office/officeart/2005/8/layout/vProcess5"/>
    <dgm:cxn modelId="{01153076-B802-5343-9580-01BA693A22F8}" type="presParOf" srcId="{44DBE6D8-435D-5E4D-ABC6-D7D410321D70}" destId="{21B21A21-996C-0D4A-A2EC-C483AAE2F8C5}" srcOrd="4" destOrd="0" presId="urn:microsoft.com/office/officeart/2005/8/layout/vProcess5"/>
    <dgm:cxn modelId="{FF5728F7-2FE4-C641-98A6-C768AFA6378D}" type="presParOf" srcId="{44DBE6D8-435D-5E4D-ABC6-D7D410321D70}" destId="{49A3CA41-1188-644E-A43C-9C3206929DBA}" srcOrd="5" destOrd="0" presId="urn:microsoft.com/office/officeart/2005/8/layout/vProcess5"/>
    <dgm:cxn modelId="{634B01F7-D2D7-4E4C-BFF5-265887180375}" type="presParOf" srcId="{44DBE6D8-435D-5E4D-ABC6-D7D410321D70}" destId="{C9357608-1E2B-9740-B9B7-4D9309927F31}" srcOrd="6" destOrd="0" presId="urn:microsoft.com/office/officeart/2005/8/layout/vProcess5"/>
    <dgm:cxn modelId="{33A715ED-9133-B641-8A06-1F16F68EC310}" type="presParOf" srcId="{44DBE6D8-435D-5E4D-ABC6-D7D410321D70}" destId="{77E9684C-022A-1749-9A70-4FE884206054}" srcOrd="7" destOrd="0" presId="urn:microsoft.com/office/officeart/2005/8/layout/vProcess5"/>
    <dgm:cxn modelId="{02CE0733-6904-0646-B4F6-434745D32117}" type="presParOf" srcId="{44DBE6D8-435D-5E4D-ABC6-D7D410321D70}" destId="{2FF26A4C-2044-4E48-8042-3EE31C136D81}" srcOrd="8" destOrd="0" presId="urn:microsoft.com/office/officeart/2005/8/layout/vProcess5"/>
    <dgm:cxn modelId="{A9E8127B-A614-4442-8CBA-C841113AA2A2}" type="presParOf" srcId="{44DBE6D8-435D-5E4D-ABC6-D7D410321D70}" destId="{DC026C8A-E36A-1B48-AD16-14B66E8C11EE}" srcOrd="9" destOrd="0" presId="urn:microsoft.com/office/officeart/2005/8/layout/vProcess5"/>
    <dgm:cxn modelId="{290AE155-6710-8746-845D-D17F9F79AC11}" type="presParOf" srcId="{44DBE6D8-435D-5E4D-ABC6-D7D410321D70}" destId="{B6248106-E2AD-4C42-A7BD-61758BB5DBB2}" srcOrd="10" destOrd="0" presId="urn:microsoft.com/office/officeart/2005/8/layout/vProcess5"/>
    <dgm:cxn modelId="{3FE7CA76-81CF-244E-A8D3-D34F97695240}" type="presParOf" srcId="{44DBE6D8-435D-5E4D-ABC6-D7D410321D70}" destId="{3F6FC36D-6EE9-D043-AAE7-2A33FACECFAB}" srcOrd="11" destOrd="0" presId="urn:microsoft.com/office/officeart/2005/8/layout/vProcess5"/>
    <dgm:cxn modelId="{300D74C4-67B8-7C45-90A5-3033283E5E41}" type="presParOf" srcId="{44DBE6D8-435D-5E4D-ABC6-D7D410321D70}" destId="{3EE9AF40-1D46-3845-82A1-36DEBF55FF38}" srcOrd="12" destOrd="0" presId="urn:microsoft.com/office/officeart/2005/8/layout/vProcess5"/>
    <dgm:cxn modelId="{15B2B46E-7B6E-9F4B-AD28-670B4CAB8167}" type="presParOf" srcId="{44DBE6D8-435D-5E4D-ABC6-D7D410321D70}" destId="{AF5D26EA-5C05-6D49-B073-47F75B04EEEC}" srcOrd="13" destOrd="0" presId="urn:microsoft.com/office/officeart/2005/8/layout/vProcess5"/>
    <dgm:cxn modelId="{FEF35FEC-488B-7745-9C46-2D358C3E2CFA}" type="presParOf" srcId="{44DBE6D8-435D-5E4D-ABC6-D7D410321D70}" destId="{074400C2-7457-1D46-9ED4-7D69B74D4D5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8D07EC-1FCE-40F2-9807-EFAF19136125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FCD317-ACAC-4A8D-BFDA-513742CD8562}">
      <dgm:prSet/>
      <dgm:spPr/>
      <dgm:t>
        <a:bodyPr/>
        <a:lstStyle/>
        <a:p>
          <a:r>
            <a:rPr lang="fr-FR" b="1" i="0" dirty="0"/>
            <a:t>Définition</a:t>
          </a:r>
          <a:r>
            <a:rPr lang="fr-FR" b="0" i="0" dirty="0"/>
            <a:t>: La régression logistique est une méthode d'analyse statistique utilisée pour prédire une variable de résultat binaire à partir d'une ou plusieurs variables indépendantes.</a:t>
          </a:r>
          <a:endParaRPr lang="en-US" dirty="0"/>
        </a:p>
      </dgm:t>
    </dgm:pt>
    <dgm:pt modelId="{CA2AC648-5C33-47C2-9671-5321CA5450B1}" type="parTrans" cxnId="{68A38A3D-AD2D-4FEA-A3E1-6F27FBBCEB55}">
      <dgm:prSet/>
      <dgm:spPr/>
      <dgm:t>
        <a:bodyPr/>
        <a:lstStyle/>
        <a:p>
          <a:endParaRPr lang="en-US"/>
        </a:p>
      </dgm:t>
    </dgm:pt>
    <dgm:pt modelId="{FFFCF49F-B688-4CA1-A8B5-3AFC6CDCE7BB}" type="sibTrans" cxnId="{68A38A3D-AD2D-4FEA-A3E1-6F27FBBCEB55}">
      <dgm:prSet/>
      <dgm:spPr/>
      <dgm:t>
        <a:bodyPr/>
        <a:lstStyle/>
        <a:p>
          <a:endParaRPr lang="en-US"/>
        </a:p>
      </dgm:t>
    </dgm:pt>
    <dgm:pt modelId="{3964B246-BDC0-489B-80D8-9745E43D7B73}">
      <dgm:prSet/>
      <dgm:spPr/>
      <dgm:t>
        <a:bodyPr/>
        <a:lstStyle/>
        <a:p>
          <a:r>
            <a:rPr lang="fr-FR" b="1" i="0"/>
            <a:t>Utilité</a:t>
          </a:r>
          <a:r>
            <a:rPr lang="fr-FR" b="0" i="0"/>
            <a:t>:</a:t>
          </a:r>
          <a:endParaRPr lang="en-US"/>
        </a:p>
      </dgm:t>
    </dgm:pt>
    <dgm:pt modelId="{60B93197-EE57-47A0-8411-31B192F91520}" type="parTrans" cxnId="{028D74CF-C463-4D1E-92CB-8EEE60AC2101}">
      <dgm:prSet/>
      <dgm:spPr/>
      <dgm:t>
        <a:bodyPr/>
        <a:lstStyle/>
        <a:p>
          <a:endParaRPr lang="en-US"/>
        </a:p>
      </dgm:t>
    </dgm:pt>
    <dgm:pt modelId="{A33C1CF2-3935-42AD-9D9A-65194D6D85E2}" type="sibTrans" cxnId="{028D74CF-C463-4D1E-92CB-8EEE60AC2101}">
      <dgm:prSet/>
      <dgm:spPr/>
      <dgm:t>
        <a:bodyPr/>
        <a:lstStyle/>
        <a:p>
          <a:endParaRPr lang="en-US"/>
        </a:p>
      </dgm:t>
    </dgm:pt>
    <dgm:pt modelId="{1AD5F9D4-4A46-47F6-8B70-1D2A4A69B334}">
      <dgm:prSet/>
      <dgm:spPr/>
      <dgm:t>
        <a:bodyPr/>
        <a:lstStyle/>
        <a:p>
          <a:r>
            <a:rPr lang="fr-FR" b="1" i="0"/>
            <a:t>Prédiction de probabilités: </a:t>
          </a:r>
          <a:r>
            <a:rPr lang="fr-FR" b="0" i="0"/>
            <a:t>la régression logistique est utilisée pour estimer la probabilité qu'un événement se produise ou non.</a:t>
          </a:r>
          <a:endParaRPr lang="en-US"/>
        </a:p>
      </dgm:t>
    </dgm:pt>
    <dgm:pt modelId="{B530E2BE-5F38-49CD-8267-BBB0BF4A63BB}" type="parTrans" cxnId="{D0A85863-9016-4F8D-8B86-DB7CA78F5838}">
      <dgm:prSet/>
      <dgm:spPr/>
      <dgm:t>
        <a:bodyPr/>
        <a:lstStyle/>
        <a:p>
          <a:endParaRPr lang="en-US"/>
        </a:p>
      </dgm:t>
    </dgm:pt>
    <dgm:pt modelId="{4B272CDC-8474-4BAA-9192-2D6F5B4736D3}" type="sibTrans" cxnId="{D0A85863-9016-4F8D-8B86-DB7CA78F5838}">
      <dgm:prSet/>
      <dgm:spPr/>
      <dgm:t>
        <a:bodyPr/>
        <a:lstStyle/>
        <a:p>
          <a:endParaRPr lang="en-US"/>
        </a:p>
      </dgm:t>
    </dgm:pt>
    <dgm:pt modelId="{D8F35C17-74EA-4FC2-99F6-E48EF5224B45}">
      <dgm:prSet/>
      <dgm:spPr/>
      <dgm:t>
        <a:bodyPr/>
        <a:lstStyle/>
        <a:p>
          <a:r>
            <a:rPr lang="fr-FR" b="1" i="0"/>
            <a:t>Classification</a:t>
          </a:r>
          <a:r>
            <a:rPr lang="fr-FR" b="0" i="0"/>
            <a:t>: Elle est souvent utilisée pour des tâches de classification, comme déterminer si un email est un spam ou non.</a:t>
          </a:r>
          <a:endParaRPr lang="en-US"/>
        </a:p>
      </dgm:t>
    </dgm:pt>
    <dgm:pt modelId="{B0069263-207C-4EDC-A8D9-3DB0249767F8}" type="parTrans" cxnId="{5B28B278-80D3-4DE6-BCC3-59A37C8B9FD8}">
      <dgm:prSet/>
      <dgm:spPr/>
      <dgm:t>
        <a:bodyPr/>
        <a:lstStyle/>
        <a:p>
          <a:endParaRPr lang="en-US"/>
        </a:p>
      </dgm:t>
    </dgm:pt>
    <dgm:pt modelId="{BD26B109-11A6-4D0E-B55D-5F367D6C7A49}" type="sibTrans" cxnId="{5B28B278-80D3-4DE6-BCC3-59A37C8B9FD8}">
      <dgm:prSet/>
      <dgm:spPr/>
      <dgm:t>
        <a:bodyPr/>
        <a:lstStyle/>
        <a:p>
          <a:endParaRPr lang="en-US"/>
        </a:p>
      </dgm:t>
    </dgm:pt>
    <dgm:pt modelId="{FF4C4AF4-97CA-0944-910F-92139F97B38F}" type="pres">
      <dgm:prSet presAssocID="{AD8D07EC-1FCE-40F2-9807-EFAF19136125}" presName="Name0" presStyleCnt="0">
        <dgm:presLayoutVars>
          <dgm:dir/>
          <dgm:animLvl val="lvl"/>
          <dgm:resizeHandles val="exact"/>
        </dgm:presLayoutVars>
      </dgm:prSet>
      <dgm:spPr/>
    </dgm:pt>
    <dgm:pt modelId="{9D0A8A67-52F7-1345-ACB5-35DEE8F49737}" type="pres">
      <dgm:prSet presAssocID="{3964B246-BDC0-489B-80D8-9745E43D7B73}" presName="boxAndChildren" presStyleCnt="0"/>
      <dgm:spPr/>
    </dgm:pt>
    <dgm:pt modelId="{4012CD28-343E-4D47-8C07-596405B7E794}" type="pres">
      <dgm:prSet presAssocID="{3964B246-BDC0-489B-80D8-9745E43D7B73}" presName="parentTextBox" presStyleLbl="node1" presStyleIdx="0" presStyleCnt="2"/>
      <dgm:spPr/>
    </dgm:pt>
    <dgm:pt modelId="{1A1D00CF-DD1D-FF41-B1BC-D108B4DDB63D}" type="pres">
      <dgm:prSet presAssocID="{3964B246-BDC0-489B-80D8-9745E43D7B73}" presName="entireBox" presStyleLbl="node1" presStyleIdx="0" presStyleCnt="2"/>
      <dgm:spPr/>
    </dgm:pt>
    <dgm:pt modelId="{DACBF28B-5A65-EA49-BAF4-7A91B049BDC7}" type="pres">
      <dgm:prSet presAssocID="{3964B246-BDC0-489B-80D8-9745E43D7B73}" presName="descendantBox" presStyleCnt="0"/>
      <dgm:spPr/>
    </dgm:pt>
    <dgm:pt modelId="{42092541-A01C-E346-B172-EE596C0E5012}" type="pres">
      <dgm:prSet presAssocID="{1AD5F9D4-4A46-47F6-8B70-1D2A4A69B334}" presName="childTextBox" presStyleLbl="fgAccFollowNode1" presStyleIdx="0" presStyleCnt="2">
        <dgm:presLayoutVars>
          <dgm:bulletEnabled val="1"/>
        </dgm:presLayoutVars>
      </dgm:prSet>
      <dgm:spPr/>
    </dgm:pt>
    <dgm:pt modelId="{14F85C66-5893-0F45-BC09-ECCDB21DE0CF}" type="pres">
      <dgm:prSet presAssocID="{D8F35C17-74EA-4FC2-99F6-E48EF5224B45}" presName="childTextBox" presStyleLbl="fgAccFollowNode1" presStyleIdx="1" presStyleCnt="2">
        <dgm:presLayoutVars>
          <dgm:bulletEnabled val="1"/>
        </dgm:presLayoutVars>
      </dgm:prSet>
      <dgm:spPr/>
    </dgm:pt>
    <dgm:pt modelId="{86226A9A-E53F-544A-8947-5F8519503367}" type="pres">
      <dgm:prSet presAssocID="{FFFCF49F-B688-4CA1-A8B5-3AFC6CDCE7BB}" presName="sp" presStyleCnt="0"/>
      <dgm:spPr/>
    </dgm:pt>
    <dgm:pt modelId="{7DD8E807-DC4B-2942-BCF5-7C88A846DAFB}" type="pres">
      <dgm:prSet presAssocID="{80FCD317-ACAC-4A8D-BFDA-513742CD8562}" presName="arrowAndChildren" presStyleCnt="0"/>
      <dgm:spPr/>
    </dgm:pt>
    <dgm:pt modelId="{3BAA2CA5-66DF-4844-AADE-1E77523C9A91}" type="pres">
      <dgm:prSet presAssocID="{80FCD317-ACAC-4A8D-BFDA-513742CD8562}" presName="parentTextArrow" presStyleLbl="node1" presStyleIdx="1" presStyleCnt="2"/>
      <dgm:spPr/>
    </dgm:pt>
  </dgm:ptLst>
  <dgm:cxnLst>
    <dgm:cxn modelId="{21D3E830-F6CA-E244-B0FB-60DE9A8CC1E8}" type="presOf" srcId="{3964B246-BDC0-489B-80D8-9745E43D7B73}" destId="{1A1D00CF-DD1D-FF41-B1BC-D108B4DDB63D}" srcOrd="1" destOrd="0" presId="urn:microsoft.com/office/officeart/2005/8/layout/process4"/>
    <dgm:cxn modelId="{68A38A3D-AD2D-4FEA-A3E1-6F27FBBCEB55}" srcId="{AD8D07EC-1FCE-40F2-9807-EFAF19136125}" destId="{80FCD317-ACAC-4A8D-BFDA-513742CD8562}" srcOrd="0" destOrd="0" parTransId="{CA2AC648-5C33-47C2-9671-5321CA5450B1}" sibTransId="{FFFCF49F-B688-4CA1-A8B5-3AFC6CDCE7BB}"/>
    <dgm:cxn modelId="{13972B47-54A3-B546-9942-6F0D82B64C06}" type="presOf" srcId="{80FCD317-ACAC-4A8D-BFDA-513742CD8562}" destId="{3BAA2CA5-66DF-4844-AADE-1E77523C9A91}" srcOrd="0" destOrd="0" presId="urn:microsoft.com/office/officeart/2005/8/layout/process4"/>
    <dgm:cxn modelId="{0D780952-D3A0-4C4B-B717-505D6A05DE92}" type="presOf" srcId="{3964B246-BDC0-489B-80D8-9745E43D7B73}" destId="{4012CD28-343E-4D47-8C07-596405B7E794}" srcOrd="0" destOrd="0" presId="urn:microsoft.com/office/officeart/2005/8/layout/process4"/>
    <dgm:cxn modelId="{D0A85863-9016-4F8D-8B86-DB7CA78F5838}" srcId="{3964B246-BDC0-489B-80D8-9745E43D7B73}" destId="{1AD5F9D4-4A46-47F6-8B70-1D2A4A69B334}" srcOrd="0" destOrd="0" parTransId="{B530E2BE-5F38-49CD-8267-BBB0BF4A63BB}" sibTransId="{4B272CDC-8474-4BAA-9192-2D6F5B4736D3}"/>
    <dgm:cxn modelId="{5B28B278-80D3-4DE6-BCC3-59A37C8B9FD8}" srcId="{3964B246-BDC0-489B-80D8-9745E43D7B73}" destId="{D8F35C17-74EA-4FC2-99F6-E48EF5224B45}" srcOrd="1" destOrd="0" parTransId="{B0069263-207C-4EDC-A8D9-3DB0249767F8}" sibTransId="{BD26B109-11A6-4D0E-B55D-5F367D6C7A49}"/>
    <dgm:cxn modelId="{B3C59A96-8F6D-E54A-BBC9-7067F2730FD1}" type="presOf" srcId="{D8F35C17-74EA-4FC2-99F6-E48EF5224B45}" destId="{14F85C66-5893-0F45-BC09-ECCDB21DE0CF}" srcOrd="0" destOrd="0" presId="urn:microsoft.com/office/officeart/2005/8/layout/process4"/>
    <dgm:cxn modelId="{028D74CF-C463-4D1E-92CB-8EEE60AC2101}" srcId="{AD8D07EC-1FCE-40F2-9807-EFAF19136125}" destId="{3964B246-BDC0-489B-80D8-9745E43D7B73}" srcOrd="1" destOrd="0" parTransId="{60B93197-EE57-47A0-8411-31B192F91520}" sibTransId="{A33C1CF2-3935-42AD-9D9A-65194D6D85E2}"/>
    <dgm:cxn modelId="{D95F9FE5-0383-E84E-B873-E494727CC52E}" type="presOf" srcId="{AD8D07EC-1FCE-40F2-9807-EFAF19136125}" destId="{FF4C4AF4-97CA-0944-910F-92139F97B38F}" srcOrd="0" destOrd="0" presId="urn:microsoft.com/office/officeart/2005/8/layout/process4"/>
    <dgm:cxn modelId="{29B376F8-2458-2E49-A47F-93511FCA99BA}" type="presOf" srcId="{1AD5F9D4-4A46-47F6-8B70-1D2A4A69B334}" destId="{42092541-A01C-E346-B172-EE596C0E5012}" srcOrd="0" destOrd="0" presId="urn:microsoft.com/office/officeart/2005/8/layout/process4"/>
    <dgm:cxn modelId="{27ED1FC5-4A4D-3846-B307-982EA5F06FE7}" type="presParOf" srcId="{FF4C4AF4-97CA-0944-910F-92139F97B38F}" destId="{9D0A8A67-52F7-1345-ACB5-35DEE8F49737}" srcOrd="0" destOrd="0" presId="urn:microsoft.com/office/officeart/2005/8/layout/process4"/>
    <dgm:cxn modelId="{6465D034-2F46-D24E-87EF-60DE6F196DD5}" type="presParOf" srcId="{9D0A8A67-52F7-1345-ACB5-35DEE8F49737}" destId="{4012CD28-343E-4D47-8C07-596405B7E794}" srcOrd="0" destOrd="0" presId="urn:microsoft.com/office/officeart/2005/8/layout/process4"/>
    <dgm:cxn modelId="{7F7F74FC-AFE9-7E4D-950B-CD5985521C56}" type="presParOf" srcId="{9D0A8A67-52F7-1345-ACB5-35DEE8F49737}" destId="{1A1D00CF-DD1D-FF41-B1BC-D108B4DDB63D}" srcOrd="1" destOrd="0" presId="urn:microsoft.com/office/officeart/2005/8/layout/process4"/>
    <dgm:cxn modelId="{6072B948-10CC-6D43-9E22-8F1E9F71381B}" type="presParOf" srcId="{9D0A8A67-52F7-1345-ACB5-35DEE8F49737}" destId="{DACBF28B-5A65-EA49-BAF4-7A91B049BDC7}" srcOrd="2" destOrd="0" presId="urn:microsoft.com/office/officeart/2005/8/layout/process4"/>
    <dgm:cxn modelId="{0E0D9712-D44C-FC45-8091-D539DF91BA35}" type="presParOf" srcId="{DACBF28B-5A65-EA49-BAF4-7A91B049BDC7}" destId="{42092541-A01C-E346-B172-EE596C0E5012}" srcOrd="0" destOrd="0" presId="urn:microsoft.com/office/officeart/2005/8/layout/process4"/>
    <dgm:cxn modelId="{C7C8283A-1FC2-0F4E-98AB-F7651338988B}" type="presParOf" srcId="{DACBF28B-5A65-EA49-BAF4-7A91B049BDC7}" destId="{14F85C66-5893-0F45-BC09-ECCDB21DE0CF}" srcOrd="1" destOrd="0" presId="urn:microsoft.com/office/officeart/2005/8/layout/process4"/>
    <dgm:cxn modelId="{0B9D2A88-8837-4340-B57C-D12864238487}" type="presParOf" srcId="{FF4C4AF4-97CA-0944-910F-92139F97B38F}" destId="{86226A9A-E53F-544A-8947-5F8519503367}" srcOrd="1" destOrd="0" presId="urn:microsoft.com/office/officeart/2005/8/layout/process4"/>
    <dgm:cxn modelId="{65F97416-552A-A745-A7E9-79DDB8754907}" type="presParOf" srcId="{FF4C4AF4-97CA-0944-910F-92139F97B38F}" destId="{7DD8E807-DC4B-2942-BCF5-7C88A846DAFB}" srcOrd="2" destOrd="0" presId="urn:microsoft.com/office/officeart/2005/8/layout/process4"/>
    <dgm:cxn modelId="{2A0DAE07-0942-1949-B957-88F398F1F9B8}" type="presParOf" srcId="{7DD8E807-DC4B-2942-BCF5-7C88A846DAFB}" destId="{3BAA2CA5-66DF-4844-AADE-1E77523C9A9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58A9AD-CBF1-40CD-89FE-D250F9F9EC35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169FEFA-C16A-4ECA-8633-91C64D6FE145}">
      <dgm:prSet/>
      <dgm:spPr/>
      <dgm:t>
        <a:bodyPr/>
        <a:lstStyle/>
        <a:p>
          <a:r>
            <a:rPr lang="fr-FR" b="1" i="0"/>
            <a:t>Variables binaires:</a:t>
          </a:r>
          <a:r>
            <a:rPr lang="fr-FR" b="0" i="0"/>
            <a:t> La régression logistique est conçue pour des variables dépendantes binaires qui suivent une distribution de Bernoulli.</a:t>
          </a:r>
          <a:endParaRPr lang="en-US"/>
        </a:p>
      </dgm:t>
    </dgm:pt>
    <dgm:pt modelId="{7FCA8DE1-CD59-4B2F-93B0-FBAA9B34F98A}" type="parTrans" cxnId="{8DA8B48F-BD3F-4155-9F3C-C2264436E7BA}">
      <dgm:prSet/>
      <dgm:spPr/>
      <dgm:t>
        <a:bodyPr/>
        <a:lstStyle/>
        <a:p>
          <a:endParaRPr lang="en-US" sz="4000"/>
        </a:p>
      </dgm:t>
    </dgm:pt>
    <dgm:pt modelId="{9E850A50-C861-40A6-91D5-AD48ECE5AC31}" type="sibTrans" cxnId="{8DA8B48F-BD3F-4155-9F3C-C2264436E7BA}">
      <dgm:prSet/>
      <dgm:spPr/>
      <dgm:t>
        <a:bodyPr/>
        <a:lstStyle/>
        <a:p>
          <a:endParaRPr lang="en-US"/>
        </a:p>
      </dgm:t>
    </dgm:pt>
    <dgm:pt modelId="{62F4F402-3CBA-4764-BDAF-9DAAF4130D9D}">
      <dgm:prSet/>
      <dgm:spPr/>
      <dgm:t>
        <a:bodyPr/>
        <a:lstStyle/>
        <a:p>
          <a:r>
            <a:rPr lang="fr-FR" b="1" i="0"/>
            <a:t>Relation linéaire des log-odds :</a:t>
          </a:r>
          <a:r>
            <a:rPr lang="fr-FR" b="0" i="0"/>
            <a:t> Bien que la régression logistique ne nécessite pas que les variables indépendantes et la dépendante aient une relation linéaire, elle exige que la relation linéaire existe entre les log-odds de la variable dépendante et les variables indépendantes.</a:t>
          </a:r>
          <a:endParaRPr lang="en-US"/>
        </a:p>
      </dgm:t>
    </dgm:pt>
    <dgm:pt modelId="{C99003AA-BF33-44EC-A6CC-7C857ABA43CA}" type="parTrans" cxnId="{69ABCA3F-A428-4CBA-901F-88106CEE3645}">
      <dgm:prSet/>
      <dgm:spPr/>
      <dgm:t>
        <a:bodyPr/>
        <a:lstStyle/>
        <a:p>
          <a:endParaRPr lang="en-US" sz="4000"/>
        </a:p>
      </dgm:t>
    </dgm:pt>
    <dgm:pt modelId="{116F5D2F-57A5-46B1-B00E-58DA6906A3AD}" type="sibTrans" cxnId="{69ABCA3F-A428-4CBA-901F-88106CEE3645}">
      <dgm:prSet/>
      <dgm:spPr/>
      <dgm:t>
        <a:bodyPr/>
        <a:lstStyle/>
        <a:p>
          <a:endParaRPr lang="en-US"/>
        </a:p>
      </dgm:t>
    </dgm:pt>
    <dgm:pt modelId="{1DC726FC-8ED0-4CB7-879D-95B87B4397DB}">
      <dgm:prSet/>
      <dgm:spPr/>
      <dgm:t>
        <a:bodyPr/>
        <a:lstStyle/>
        <a:p>
          <a:r>
            <a:rPr lang="fr-FR" b="1" i="0" dirty="0"/>
            <a:t>Pas de </a:t>
          </a:r>
          <a:r>
            <a:rPr lang="fr-FR" b="1" i="0" dirty="0" err="1"/>
            <a:t>multicollinéarité</a:t>
          </a:r>
          <a:r>
            <a:rPr lang="fr-FR" b="1" i="0" dirty="0"/>
            <a:t> :</a:t>
          </a:r>
          <a:r>
            <a:rPr lang="fr-FR" b="0" i="0" dirty="0"/>
            <a:t> Les variables indépendantes ne doivent pas être trop fortement corrélées les unes avec les autres. Cela peut être vérifié avec le facteur d'inflation de la variance (VIF).</a:t>
          </a:r>
          <a:endParaRPr lang="en-US" dirty="0"/>
        </a:p>
      </dgm:t>
    </dgm:pt>
    <dgm:pt modelId="{02995C25-74A6-4791-B8BA-DF656AAA8180}" type="parTrans" cxnId="{2A143C2D-244E-4588-A5B7-BCE96919F060}">
      <dgm:prSet/>
      <dgm:spPr/>
      <dgm:t>
        <a:bodyPr/>
        <a:lstStyle/>
        <a:p>
          <a:endParaRPr lang="en-US" sz="4000"/>
        </a:p>
      </dgm:t>
    </dgm:pt>
    <dgm:pt modelId="{DF0F145F-1626-4E78-9471-763F57DF1570}" type="sibTrans" cxnId="{2A143C2D-244E-4588-A5B7-BCE96919F060}">
      <dgm:prSet/>
      <dgm:spPr/>
      <dgm:t>
        <a:bodyPr/>
        <a:lstStyle/>
        <a:p>
          <a:endParaRPr lang="en-US"/>
        </a:p>
      </dgm:t>
    </dgm:pt>
    <dgm:pt modelId="{ED98BA49-004C-4788-BF1A-B438E27A6694}">
      <dgm:prSet/>
      <dgm:spPr/>
      <dgm:t>
        <a:bodyPr/>
        <a:lstStyle/>
        <a:p>
          <a:r>
            <a:rPr lang="fr-FR" b="1" i="0" dirty="0"/>
            <a:t>Indépendance des observations :</a:t>
          </a:r>
          <a:r>
            <a:rPr lang="fr-FR" b="0" i="0" dirty="0"/>
            <a:t> Les observations doivent être indépendantes les unes des autres. En d'autres termes, les observations ne doivent pas être issues de données groupées ou appariées.</a:t>
          </a:r>
          <a:endParaRPr lang="en-US" dirty="0"/>
        </a:p>
      </dgm:t>
    </dgm:pt>
    <dgm:pt modelId="{2B7F36A1-7F5E-4228-AE84-3044B7198062}" type="parTrans" cxnId="{F811C119-378D-4936-9BA7-D17E90394C7B}">
      <dgm:prSet/>
      <dgm:spPr/>
      <dgm:t>
        <a:bodyPr/>
        <a:lstStyle/>
        <a:p>
          <a:endParaRPr lang="en-US" sz="4000"/>
        </a:p>
      </dgm:t>
    </dgm:pt>
    <dgm:pt modelId="{576C18C0-CC2D-4A4F-861C-5A59F7236B3E}" type="sibTrans" cxnId="{F811C119-378D-4936-9BA7-D17E90394C7B}">
      <dgm:prSet/>
      <dgm:spPr/>
      <dgm:t>
        <a:bodyPr/>
        <a:lstStyle/>
        <a:p>
          <a:endParaRPr lang="en-US"/>
        </a:p>
      </dgm:t>
    </dgm:pt>
    <dgm:pt modelId="{F0E612C5-9653-4910-A6BB-F795B4B1F6C0}">
      <dgm:prSet/>
      <dgm:spPr/>
      <dgm:t>
        <a:bodyPr/>
        <a:lstStyle/>
        <a:p>
          <a:r>
            <a:rPr lang="fr-FR" b="1" i="0"/>
            <a:t>Absence d'erreurs de mesure :</a:t>
          </a:r>
          <a:r>
            <a:rPr lang="fr-FR" b="0" i="0"/>
            <a:t> La régression logistique suppose que les variables indépendantes sont mesurées sans erreur. C'est-à-dire que les erreurs de mesure dans les variables indépendantes doivent être négligeables.</a:t>
          </a:r>
          <a:endParaRPr lang="en-US"/>
        </a:p>
      </dgm:t>
    </dgm:pt>
    <dgm:pt modelId="{5AB221BA-22CD-4A1D-805D-A54C95C1350D}" type="parTrans" cxnId="{EC270B69-4C5B-45CE-B60C-6F8BB7E35726}">
      <dgm:prSet/>
      <dgm:spPr/>
      <dgm:t>
        <a:bodyPr/>
        <a:lstStyle/>
        <a:p>
          <a:endParaRPr lang="en-US" sz="4000"/>
        </a:p>
      </dgm:t>
    </dgm:pt>
    <dgm:pt modelId="{2B94E31B-6152-478F-9E3A-488F847256E6}" type="sibTrans" cxnId="{EC270B69-4C5B-45CE-B60C-6F8BB7E35726}">
      <dgm:prSet/>
      <dgm:spPr/>
      <dgm:t>
        <a:bodyPr/>
        <a:lstStyle/>
        <a:p>
          <a:endParaRPr lang="en-US"/>
        </a:p>
      </dgm:t>
    </dgm:pt>
    <dgm:pt modelId="{1B4A4AA1-C05F-45C5-848D-820D97980ABA}">
      <dgm:prSet/>
      <dgm:spPr/>
      <dgm:t>
        <a:bodyPr/>
        <a:lstStyle/>
        <a:p>
          <a:r>
            <a:rPr lang="fr-FR" b="1" i="0"/>
            <a:t>Taille de l'échantillon suffisante :</a:t>
          </a:r>
          <a:r>
            <a:rPr lang="fr-FR" b="0" i="0"/>
            <a:t> Une plus grande taille d'échantillon est nécessaire pour estimer plus précisément les paramètres du modèle, d'autant plus si la variable dépendante a plusieurs niveaux.</a:t>
          </a:r>
          <a:endParaRPr lang="en-US"/>
        </a:p>
      </dgm:t>
    </dgm:pt>
    <dgm:pt modelId="{7B12BE7B-AD0E-43D8-B665-08F16A606ADB}" type="parTrans" cxnId="{94D218C0-27AA-4AD8-9B45-4E49E867A69A}">
      <dgm:prSet/>
      <dgm:spPr/>
      <dgm:t>
        <a:bodyPr/>
        <a:lstStyle/>
        <a:p>
          <a:endParaRPr lang="en-US" sz="4000"/>
        </a:p>
      </dgm:t>
    </dgm:pt>
    <dgm:pt modelId="{EE01E550-3822-4F70-BF1A-DF01BBBEFEFC}" type="sibTrans" cxnId="{94D218C0-27AA-4AD8-9B45-4E49E867A69A}">
      <dgm:prSet/>
      <dgm:spPr/>
      <dgm:t>
        <a:bodyPr/>
        <a:lstStyle/>
        <a:p>
          <a:endParaRPr lang="en-US"/>
        </a:p>
      </dgm:t>
    </dgm:pt>
    <dgm:pt modelId="{B299CBF2-632E-4CEF-A474-DEB8F1D30207}">
      <dgm:prSet/>
      <dgm:spPr/>
      <dgm:t>
        <a:bodyPr/>
        <a:lstStyle/>
        <a:p>
          <a:r>
            <a:rPr lang="fr-FR" b="1"/>
            <a:t>Absence d’outlier</a:t>
          </a:r>
          <a:endParaRPr lang="en-US"/>
        </a:p>
      </dgm:t>
    </dgm:pt>
    <dgm:pt modelId="{59C9D1B9-8BC5-4106-A97A-A637674EFCE8}" type="parTrans" cxnId="{77E9D177-4351-4594-829A-EFCF9FE7258D}">
      <dgm:prSet/>
      <dgm:spPr/>
      <dgm:t>
        <a:bodyPr/>
        <a:lstStyle/>
        <a:p>
          <a:endParaRPr lang="en-US" sz="4000"/>
        </a:p>
      </dgm:t>
    </dgm:pt>
    <dgm:pt modelId="{DC22CAF8-734B-498C-8BD1-5C75AB853277}" type="sibTrans" cxnId="{77E9D177-4351-4594-829A-EFCF9FE7258D}">
      <dgm:prSet/>
      <dgm:spPr/>
      <dgm:t>
        <a:bodyPr/>
        <a:lstStyle/>
        <a:p>
          <a:endParaRPr lang="en-US"/>
        </a:p>
      </dgm:t>
    </dgm:pt>
    <dgm:pt modelId="{4E13BA3A-95A0-7A43-948C-AA0A341901AD}" type="pres">
      <dgm:prSet presAssocID="{F958A9AD-CBF1-40CD-89FE-D250F9F9EC35}" presName="vert0" presStyleCnt="0">
        <dgm:presLayoutVars>
          <dgm:dir/>
          <dgm:animOne val="branch"/>
          <dgm:animLvl val="lvl"/>
        </dgm:presLayoutVars>
      </dgm:prSet>
      <dgm:spPr/>
    </dgm:pt>
    <dgm:pt modelId="{46B8AC9C-FAC1-E54F-AC84-33DD50941984}" type="pres">
      <dgm:prSet presAssocID="{2169FEFA-C16A-4ECA-8633-91C64D6FE145}" presName="thickLine" presStyleLbl="alignNode1" presStyleIdx="0" presStyleCnt="7"/>
      <dgm:spPr/>
    </dgm:pt>
    <dgm:pt modelId="{606180E0-88E2-5146-A183-9378BD2A1CAB}" type="pres">
      <dgm:prSet presAssocID="{2169FEFA-C16A-4ECA-8633-91C64D6FE145}" presName="horz1" presStyleCnt="0"/>
      <dgm:spPr/>
    </dgm:pt>
    <dgm:pt modelId="{20E25BCB-FC71-ED43-B4E7-BDB9409153A1}" type="pres">
      <dgm:prSet presAssocID="{2169FEFA-C16A-4ECA-8633-91C64D6FE145}" presName="tx1" presStyleLbl="revTx" presStyleIdx="0" presStyleCnt="7"/>
      <dgm:spPr/>
    </dgm:pt>
    <dgm:pt modelId="{60134388-D530-CA49-A6A5-4FBB98464E04}" type="pres">
      <dgm:prSet presAssocID="{2169FEFA-C16A-4ECA-8633-91C64D6FE145}" presName="vert1" presStyleCnt="0"/>
      <dgm:spPr/>
    </dgm:pt>
    <dgm:pt modelId="{7DEAE62D-8738-464C-8C0B-56F981532CC6}" type="pres">
      <dgm:prSet presAssocID="{62F4F402-3CBA-4764-BDAF-9DAAF4130D9D}" presName="thickLine" presStyleLbl="alignNode1" presStyleIdx="1" presStyleCnt="7"/>
      <dgm:spPr/>
    </dgm:pt>
    <dgm:pt modelId="{B071ABFA-6026-D44B-84DF-49E232E2DEBB}" type="pres">
      <dgm:prSet presAssocID="{62F4F402-3CBA-4764-BDAF-9DAAF4130D9D}" presName="horz1" presStyleCnt="0"/>
      <dgm:spPr/>
    </dgm:pt>
    <dgm:pt modelId="{920F7825-6EE0-534D-A5FA-5A14EAA958B0}" type="pres">
      <dgm:prSet presAssocID="{62F4F402-3CBA-4764-BDAF-9DAAF4130D9D}" presName="tx1" presStyleLbl="revTx" presStyleIdx="1" presStyleCnt="7"/>
      <dgm:spPr/>
    </dgm:pt>
    <dgm:pt modelId="{F9DAB0E2-8D90-3D4A-8BBA-245D3E867F8E}" type="pres">
      <dgm:prSet presAssocID="{62F4F402-3CBA-4764-BDAF-9DAAF4130D9D}" presName="vert1" presStyleCnt="0"/>
      <dgm:spPr/>
    </dgm:pt>
    <dgm:pt modelId="{784B69A3-5D33-974A-B0BC-D2818002B5FC}" type="pres">
      <dgm:prSet presAssocID="{1DC726FC-8ED0-4CB7-879D-95B87B4397DB}" presName="thickLine" presStyleLbl="alignNode1" presStyleIdx="2" presStyleCnt="7"/>
      <dgm:spPr/>
    </dgm:pt>
    <dgm:pt modelId="{640EB561-A74C-2946-82F7-80929CA34F7D}" type="pres">
      <dgm:prSet presAssocID="{1DC726FC-8ED0-4CB7-879D-95B87B4397DB}" presName="horz1" presStyleCnt="0"/>
      <dgm:spPr/>
    </dgm:pt>
    <dgm:pt modelId="{8C90E273-0B4F-0D4D-BFD4-DBA0EE73327E}" type="pres">
      <dgm:prSet presAssocID="{1DC726FC-8ED0-4CB7-879D-95B87B4397DB}" presName="tx1" presStyleLbl="revTx" presStyleIdx="2" presStyleCnt="7"/>
      <dgm:spPr/>
    </dgm:pt>
    <dgm:pt modelId="{C0B6D5F3-5AAD-4D45-85BE-6B5CF9DC1BEA}" type="pres">
      <dgm:prSet presAssocID="{1DC726FC-8ED0-4CB7-879D-95B87B4397DB}" presName="vert1" presStyleCnt="0"/>
      <dgm:spPr/>
    </dgm:pt>
    <dgm:pt modelId="{3C31F90A-DCEF-AF40-976F-EBFB3CCBE473}" type="pres">
      <dgm:prSet presAssocID="{ED98BA49-004C-4788-BF1A-B438E27A6694}" presName="thickLine" presStyleLbl="alignNode1" presStyleIdx="3" presStyleCnt="7"/>
      <dgm:spPr/>
    </dgm:pt>
    <dgm:pt modelId="{2F97CF6A-B929-B14A-B647-574DA605F3EA}" type="pres">
      <dgm:prSet presAssocID="{ED98BA49-004C-4788-BF1A-B438E27A6694}" presName="horz1" presStyleCnt="0"/>
      <dgm:spPr/>
    </dgm:pt>
    <dgm:pt modelId="{4ACB9C57-3961-2D4F-B5A9-73558E3E9B66}" type="pres">
      <dgm:prSet presAssocID="{ED98BA49-004C-4788-BF1A-B438E27A6694}" presName="tx1" presStyleLbl="revTx" presStyleIdx="3" presStyleCnt="7"/>
      <dgm:spPr/>
    </dgm:pt>
    <dgm:pt modelId="{5C0A4178-071D-4A4E-A817-BB17CF24D3DE}" type="pres">
      <dgm:prSet presAssocID="{ED98BA49-004C-4788-BF1A-B438E27A6694}" presName="vert1" presStyleCnt="0"/>
      <dgm:spPr/>
    </dgm:pt>
    <dgm:pt modelId="{32534B0C-4393-6B45-BF9D-33A40B4418C7}" type="pres">
      <dgm:prSet presAssocID="{F0E612C5-9653-4910-A6BB-F795B4B1F6C0}" presName="thickLine" presStyleLbl="alignNode1" presStyleIdx="4" presStyleCnt="7"/>
      <dgm:spPr/>
    </dgm:pt>
    <dgm:pt modelId="{42F75477-2CA2-CD43-8866-F14B29417D22}" type="pres">
      <dgm:prSet presAssocID="{F0E612C5-9653-4910-A6BB-F795B4B1F6C0}" presName="horz1" presStyleCnt="0"/>
      <dgm:spPr/>
    </dgm:pt>
    <dgm:pt modelId="{D4884835-B32A-A141-8AF2-66AFDD651B0D}" type="pres">
      <dgm:prSet presAssocID="{F0E612C5-9653-4910-A6BB-F795B4B1F6C0}" presName="tx1" presStyleLbl="revTx" presStyleIdx="4" presStyleCnt="7"/>
      <dgm:spPr/>
    </dgm:pt>
    <dgm:pt modelId="{37137A27-E5E2-054F-9D0E-9DEF069BFC11}" type="pres">
      <dgm:prSet presAssocID="{F0E612C5-9653-4910-A6BB-F795B4B1F6C0}" presName="vert1" presStyleCnt="0"/>
      <dgm:spPr/>
    </dgm:pt>
    <dgm:pt modelId="{E7F2A6EF-0409-0443-89D0-193E9B08CAD8}" type="pres">
      <dgm:prSet presAssocID="{1B4A4AA1-C05F-45C5-848D-820D97980ABA}" presName="thickLine" presStyleLbl="alignNode1" presStyleIdx="5" presStyleCnt="7"/>
      <dgm:spPr/>
    </dgm:pt>
    <dgm:pt modelId="{2D5E01B9-5B3B-B64E-AAFF-3F71CC6D212D}" type="pres">
      <dgm:prSet presAssocID="{1B4A4AA1-C05F-45C5-848D-820D97980ABA}" presName="horz1" presStyleCnt="0"/>
      <dgm:spPr/>
    </dgm:pt>
    <dgm:pt modelId="{605FCB71-2F70-B945-AADA-AB51F2AC04FA}" type="pres">
      <dgm:prSet presAssocID="{1B4A4AA1-C05F-45C5-848D-820D97980ABA}" presName="tx1" presStyleLbl="revTx" presStyleIdx="5" presStyleCnt="7"/>
      <dgm:spPr/>
    </dgm:pt>
    <dgm:pt modelId="{C2B2196B-2E46-B14F-A7DB-4EC70AF98E24}" type="pres">
      <dgm:prSet presAssocID="{1B4A4AA1-C05F-45C5-848D-820D97980ABA}" presName="vert1" presStyleCnt="0"/>
      <dgm:spPr/>
    </dgm:pt>
    <dgm:pt modelId="{BD11D09E-6775-D84D-95F6-BE530D339853}" type="pres">
      <dgm:prSet presAssocID="{B299CBF2-632E-4CEF-A474-DEB8F1D30207}" presName="thickLine" presStyleLbl="alignNode1" presStyleIdx="6" presStyleCnt="7"/>
      <dgm:spPr/>
    </dgm:pt>
    <dgm:pt modelId="{FB7949CD-8ED6-A44D-B2C5-01A40F43DDF4}" type="pres">
      <dgm:prSet presAssocID="{B299CBF2-632E-4CEF-A474-DEB8F1D30207}" presName="horz1" presStyleCnt="0"/>
      <dgm:spPr/>
    </dgm:pt>
    <dgm:pt modelId="{9F08DDC0-5696-DF4B-99B3-52D0B26F1F4D}" type="pres">
      <dgm:prSet presAssocID="{B299CBF2-632E-4CEF-A474-DEB8F1D30207}" presName="tx1" presStyleLbl="revTx" presStyleIdx="6" presStyleCnt="7"/>
      <dgm:spPr/>
    </dgm:pt>
    <dgm:pt modelId="{764B412D-7251-404A-A306-3CDC9066147E}" type="pres">
      <dgm:prSet presAssocID="{B299CBF2-632E-4CEF-A474-DEB8F1D30207}" presName="vert1" presStyleCnt="0"/>
      <dgm:spPr/>
    </dgm:pt>
  </dgm:ptLst>
  <dgm:cxnLst>
    <dgm:cxn modelId="{F811C119-378D-4936-9BA7-D17E90394C7B}" srcId="{F958A9AD-CBF1-40CD-89FE-D250F9F9EC35}" destId="{ED98BA49-004C-4788-BF1A-B438E27A6694}" srcOrd="3" destOrd="0" parTransId="{2B7F36A1-7F5E-4228-AE84-3044B7198062}" sibTransId="{576C18C0-CC2D-4A4F-861C-5A59F7236B3E}"/>
    <dgm:cxn modelId="{2A143C2D-244E-4588-A5B7-BCE96919F060}" srcId="{F958A9AD-CBF1-40CD-89FE-D250F9F9EC35}" destId="{1DC726FC-8ED0-4CB7-879D-95B87B4397DB}" srcOrd="2" destOrd="0" parTransId="{02995C25-74A6-4791-B8BA-DF656AAA8180}" sibTransId="{DF0F145F-1626-4E78-9471-763F57DF1570}"/>
    <dgm:cxn modelId="{DD905635-FAA3-B847-A031-69E5E0EC339A}" type="presOf" srcId="{F0E612C5-9653-4910-A6BB-F795B4B1F6C0}" destId="{D4884835-B32A-A141-8AF2-66AFDD651B0D}" srcOrd="0" destOrd="0" presId="urn:microsoft.com/office/officeart/2008/layout/LinedList"/>
    <dgm:cxn modelId="{69ABCA3F-A428-4CBA-901F-88106CEE3645}" srcId="{F958A9AD-CBF1-40CD-89FE-D250F9F9EC35}" destId="{62F4F402-3CBA-4764-BDAF-9DAAF4130D9D}" srcOrd="1" destOrd="0" parTransId="{C99003AA-BF33-44EC-A6CC-7C857ABA43CA}" sibTransId="{116F5D2F-57A5-46B1-B00E-58DA6906A3AD}"/>
    <dgm:cxn modelId="{84DF9744-3155-CF45-9F7E-3AE7556E9828}" type="presOf" srcId="{62F4F402-3CBA-4764-BDAF-9DAAF4130D9D}" destId="{920F7825-6EE0-534D-A5FA-5A14EAA958B0}" srcOrd="0" destOrd="0" presId="urn:microsoft.com/office/officeart/2008/layout/LinedList"/>
    <dgm:cxn modelId="{2638F35C-4CAC-4146-992B-423CAE8C1628}" type="presOf" srcId="{F958A9AD-CBF1-40CD-89FE-D250F9F9EC35}" destId="{4E13BA3A-95A0-7A43-948C-AA0A341901AD}" srcOrd="0" destOrd="0" presId="urn:microsoft.com/office/officeart/2008/layout/LinedList"/>
    <dgm:cxn modelId="{D6722F67-994C-AF41-B24F-15018D4A0C87}" type="presOf" srcId="{ED98BA49-004C-4788-BF1A-B438E27A6694}" destId="{4ACB9C57-3961-2D4F-B5A9-73558E3E9B66}" srcOrd="0" destOrd="0" presId="urn:microsoft.com/office/officeart/2008/layout/LinedList"/>
    <dgm:cxn modelId="{EC270B69-4C5B-45CE-B60C-6F8BB7E35726}" srcId="{F958A9AD-CBF1-40CD-89FE-D250F9F9EC35}" destId="{F0E612C5-9653-4910-A6BB-F795B4B1F6C0}" srcOrd="4" destOrd="0" parTransId="{5AB221BA-22CD-4A1D-805D-A54C95C1350D}" sibTransId="{2B94E31B-6152-478F-9E3A-488F847256E6}"/>
    <dgm:cxn modelId="{77E9D177-4351-4594-829A-EFCF9FE7258D}" srcId="{F958A9AD-CBF1-40CD-89FE-D250F9F9EC35}" destId="{B299CBF2-632E-4CEF-A474-DEB8F1D30207}" srcOrd="6" destOrd="0" parTransId="{59C9D1B9-8BC5-4106-A97A-A637674EFCE8}" sibTransId="{DC22CAF8-734B-498C-8BD1-5C75AB853277}"/>
    <dgm:cxn modelId="{FB3DEE7A-94C2-2E4F-80EE-C7A5C72F2C45}" type="presOf" srcId="{1DC726FC-8ED0-4CB7-879D-95B87B4397DB}" destId="{8C90E273-0B4F-0D4D-BFD4-DBA0EE73327E}" srcOrd="0" destOrd="0" presId="urn:microsoft.com/office/officeart/2008/layout/LinedList"/>
    <dgm:cxn modelId="{8DA8B48F-BD3F-4155-9F3C-C2264436E7BA}" srcId="{F958A9AD-CBF1-40CD-89FE-D250F9F9EC35}" destId="{2169FEFA-C16A-4ECA-8633-91C64D6FE145}" srcOrd="0" destOrd="0" parTransId="{7FCA8DE1-CD59-4B2F-93B0-FBAA9B34F98A}" sibTransId="{9E850A50-C861-40A6-91D5-AD48ECE5AC31}"/>
    <dgm:cxn modelId="{7BCD4899-C662-AA46-B8AA-EF088E522F5C}" type="presOf" srcId="{B299CBF2-632E-4CEF-A474-DEB8F1D30207}" destId="{9F08DDC0-5696-DF4B-99B3-52D0B26F1F4D}" srcOrd="0" destOrd="0" presId="urn:microsoft.com/office/officeart/2008/layout/LinedList"/>
    <dgm:cxn modelId="{94D218C0-27AA-4AD8-9B45-4E49E867A69A}" srcId="{F958A9AD-CBF1-40CD-89FE-D250F9F9EC35}" destId="{1B4A4AA1-C05F-45C5-848D-820D97980ABA}" srcOrd="5" destOrd="0" parTransId="{7B12BE7B-AD0E-43D8-B665-08F16A606ADB}" sibTransId="{EE01E550-3822-4F70-BF1A-DF01BBBEFEFC}"/>
    <dgm:cxn modelId="{ADA2A2DC-A3AA-9141-96E4-6CD6B7C01394}" type="presOf" srcId="{2169FEFA-C16A-4ECA-8633-91C64D6FE145}" destId="{20E25BCB-FC71-ED43-B4E7-BDB9409153A1}" srcOrd="0" destOrd="0" presId="urn:microsoft.com/office/officeart/2008/layout/LinedList"/>
    <dgm:cxn modelId="{FDAECBFA-5589-A043-8DF8-C9A18E461801}" type="presOf" srcId="{1B4A4AA1-C05F-45C5-848D-820D97980ABA}" destId="{605FCB71-2F70-B945-AADA-AB51F2AC04FA}" srcOrd="0" destOrd="0" presId="urn:microsoft.com/office/officeart/2008/layout/LinedList"/>
    <dgm:cxn modelId="{08606A58-34C0-F341-9542-F40922C5E899}" type="presParOf" srcId="{4E13BA3A-95A0-7A43-948C-AA0A341901AD}" destId="{46B8AC9C-FAC1-E54F-AC84-33DD50941984}" srcOrd="0" destOrd="0" presId="urn:microsoft.com/office/officeart/2008/layout/LinedList"/>
    <dgm:cxn modelId="{B6CADD8F-D87C-F042-81EF-4470F85E360A}" type="presParOf" srcId="{4E13BA3A-95A0-7A43-948C-AA0A341901AD}" destId="{606180E0-88E2-5146-A183-9378BD2A1CAB}" srcOrd="1" destOrd="0" presId="urn:microsoft.com/office/officeart/2008/layout/LinedList"/>
    <dgm:cxn modelId="{19A6648C-0DD7-C643-B1CB-32CF9B84F56A}" type="presParOf" srcId="{606180E0-88E2-5146-A183-9378BD2A1CAB}" destId="{20E25BCB-FC71-ED43-B4E7-BDB9409153A1}" srcOrd="0" destOrd="0" presId="urn:microsoft.com/office/officeart/2008/layout/LinedList"/>
    <dgm:cxn modelId="{381F4730-3B17-6340-955A-99439AD0366D}" type="presParOf" srcId="{606180E0-88E2-5146-A183-9378BD2A1CAB}" destId="{60134388-D530-CA49-A6A5-4FBB98464E04}" srcOrd="1" destOrd="0" presId="urn:microsoft.com/office/officeart/2008/layout/LinedList"/>
    <dgm:cxn modelId="{6C644680-1073-EF4D-A28F-D71FD8C580EF}" type="presParOf" srcId="{4E13BA3A-95A0-7A43-948C-AA0A341901AD}" destId="{7DEAE62D-8738-464C-8C0B-56F981532CC6}" srcOrd="2" destOrd="0" presId="urn:microsoft.com/office/officeart/2008/layout/LinedList"/>
    <dgm:cxn modelId="{62D45C64-7E1B-FC4B-B6C2-ED5CBA1EA7ED}" type="presParOf" srcId="{4E13BA3A-95A0-7A43-948C-AA0A341901AD}" destId="{B071ABFA-6026-D44B-84DF-49E232E2DEBB}" srcOrd="3" destOrd="0" presId="urn:microsoft.com/office/officeart/2008/layout/LinedList"/>
    <dgm:cxn modelId="{D733588D-84C6-7542-80CB-11E145990AB6}" type="presParOf" srcId="{B071ABFA-6026-D44B-84DF-49E232E2DEBB}" destId="{920F7825-6EE0-534D-A5FA-5A14EAA958B0}" srcOrd="0" destOrd="0" presId="urn:microsoft.com/office/officeart/2008/layout/LinedList"/>
    <dgm:cxn modelId="{F8C7D617-EA40-1049-8BED-604DC7B61C1B}" type="presParOf" srcId="{B071ABFA-6026-D44B-84DF-49E232E2DEBB}" destId="{F9DAB0E2-8D90-3D4A-8BBA-245D3E867F8E}" srcOrd="1" destOrd="0" presId="urn:microsoft.com/office/officeart/2008/layout/LinedList"/>
    <dgm:cxn modelId="{D3C2AE9C-CAC6-AB45-B85E-93DD922C3491}" type="presParOf" srcId="{4E13BA3A-95A0-7A43-948C-AA0A341901AD}" destId="{784B69A3-5D33-974A-B0BC-D2818002B5FC}" srcOrd="4" destOrd="0" presId="urn:microsoft.com/office/officeart/2008/layout/LinedList"/>
    <dgm:cxn modelId="{2D874E43-E424-0A4F-A7DF-0CC1F9B84360}" type="presParOf" srcId="{4E13BA3A-95A0-7A43-948C-AA0A341901AD}" destId="{640EB561-A74C-2946-82F7-80929CA34F7D}" srcOrd="5" destOrd="0" presId="urn:microsoft.com/office/officeart/2008/layout/LinedList"/>
    <dgm:cxn modelId="{120A8319-4E3C-3740-9EB9-9BECA2282723}" type="presParOf" srcId="{640EB561-A74C-2946-82F7-80929CA34F7D}" destId="{8C90E273-0B4F-0D4D-BFD4-DBA0EE73327E}" srcOrd="0" destOrd="0" presId="urn:microsoft.com/office/officeart/2008/layout/LinedList"/>
    <dgm:cxn modelId="{CC20E7EB-0A15-C448-BE53-8CEB55FAA926}" type="presParOf" srcId="{640EB561-A74C-2946-82F7-80929CA34F7D}" destId="{C0B6D5F3-5AAD-4D45-85BE-6B5CF9DC1BEA}" srcOrd="1" destOrd="0" presId="urn:microsoft.com/office/officeart/2008/layout/LinedList"/>
    <dgm:cxn modelId="{DA5D6285-8C4B-AB40-A861-E8FD106724FE}" type="presParOf" srcId="{4E13BA3A-95A0-7A43-948C-AA0A341901AD}" destId="{3C31F90A-DCEF-AF40-976F-EBFB3CCBE473}" srcOrd="6" destOrd="0" presId="urn:microsoft.com/office/officeart/2008/layout/LinedList"/>
    <dgm:cxn modelId="{AC1FED8A-9317-F847-BD11-032262B6208F}" type="presParOf" srcId="{4E13BA3A-95A0-7A43-948C-AA0A341901AD}" destId="{2F97CF6A-B929-B14A-B647-574DA605F3EA}" srcOrd="7" destOrd="0" presId="urn:microsoft.com/office/officeart/2008/layout/LinedList"/>
    <dgm:cxn modelId="{0D8C37B9-38BC-B748-BF38-26F4D6919C69}" type="presParOf" srcId="{2F97CF6A-B929-B14A-B647-574DA605F3EA}" destId="{4ACB9C57-3961-2D4F-B5A9-73558E3E9B66}" srcOrd="0" destOrd="0" presId="urn:microsoft.com/office/officeart/2008/layout/LinedList"/>
    <dgm:cxn modelId="{1DE9D558-88DE-9748-9A5F-DBAD1918908F}" type="presParOf" srcId="{2F97CF6A-B929-B14A-B647-574DA605F3EA}" destId="{5C0A4178-071D-4A4E-A817-BB17CF24D3DE}" srcOrd="1" destOrd="0" presId="urn:microsoft.com/office/officeart/2008/layout/LinedList"/>
    <dgm:cxn modelId="{93F7543C-7A67-454E-AE82-C5CC4034CD89}" type="presParOf" srcId="{4E13BA3A-95A0-7A43-948C-AA0A341901AD}" destId="{32534B0C-4393-6B45-BF9D-33A40B4418C7}" srcOrd="8" destOrd="0" presId="urn:microsoft.com/office/officeart/2008/layout/LinedList"/>
    <dgm:cxn modelId="{06B3806C-05AD-2243-991F-BC21D3275E1A}" type="presParOf" srcId="{4E13BA3A-95A0-7A43-948C-AA0A341901AD}" destId="{42F75477-2CA2-CD43-8866-F14B29417D22}" srcOrd="9" destOrd="0" presId="urn:microsoft.com/office/officeart/2008/layout/LinedList"/>
    <dgm:cxn modelId="{182DB1DD-CF21-6D45-A33C-2558EDC22583}" type="presParOf" srcId="{42F75477-2CA2-CD43-8866-F14B29417D22}" destId="{D4884835-B32A-A141-8AF2-66AFDD651B0D}" srcOrd="0" destOrd="0" presId="urn:microsoft.com/office/officeart/2008/layout/LinedList"/>
    <dgm:cxn modelId="{67A3DCF2-BBEB-DA4C-9B7D-23E35863241C}" type="presParOf" srcId="{42F75477-2CA2-CD43-8866-F14B29417D22}" destId="{37137A27-E5E2-054F-9D0E-9DEF069BFC11}" srcOrd="1" destOrd="0" presId="urn:microsoft.com/office/officeart/2008/layout/LinedList"/>
    <dgm:cxn modelId="{8FFC1A9C-45E6-DE48-9CC0-39586F60A3C1}" type="presParOf" srcId="{4E13BA3A-95A0-7A43-948C-AA0A341901AD}" destId="{E7F2A6EF-0409-0443-89D0-193E9B08CAD8}" srcOrd="10" destOrd="0" presId="urn:microsoft.com/office/officeart/2008/layout/LinedList"/>
    <dgm:cxn modelId="{A900B1E1-F9C5-6644-B343-6B5A1184E186}" type="presParOf" srcId="{4E13BA3A-95A0-7A43-948C-AA0A341901AD}" destId="{2D5E01B9-5B3B-B64E-AAFF-3F71CC6D212D}" srcOrd="11" destOrd="0" presId="urn:microsoft.com/office/officeart/2008/layout/LinedList"/>
    <dgm:cxn modelId="{EC2E055E-E0B8-694A-8420-C79DF1B34521}" type="presParOf" srcId="{2D5E01B9-5B3B-B64E-AAFF-3F71CC6D212D}" destId="{605FCB71-2F70-B945-AADA-AB51F2AC04FA}" srcOrd="0" destOrd="0" presId="urn:microsoft.com/office/officeart/2008/layout/LinedList"/>
    <dgm:cxn modelId="{9038BD9F-3F34-1849-8696-24BE7216D49E}" type="presParOf" srcId="{2D5E01B9-5B3B-B64E-AAFF-3F71CC6D212D}" destId="{C2B2196B-2E46-B14F-A7DB-4EC70AF98E24}" srcOrd="1" destOrd="0" presId="urn:microsoft.com/office/officeart/2008/layout/LinedList"/>
    <dgm:cxn modelId="{1588397C-D5A2-F444-9B09-FF5500C0CED1}" type="presParOf" srcId="{4E13BA3A-95A0-7A43-948C-AA0A341901AD}" destId="{BD11D09E-6775-D84D-95F6-BE530D339853}" srcOrd="12" destOrd="0" presId="urn:microsoft.com/office/officeart/2008/layout/LinedList"/>
    <dgm:cxn modelId="{BBC8543F-CFBE-824D-8197-714D6F220E85}" type="presParOf" srcId="{4E13BA3A-95A0-7A43-948C-AA0A341901AD}" destId="{FB7949CD-8ED6-A44D-B2C5-01A40F43DDF4}" srcOrd="13" destOrd="0" presId="urn:microsoft.com/office/officeart/2008/layout/LinedList"/>
    <dgm:cxn modelId="{2C7C0D60-B514-8D41-998A-ABE3C3EA9165}" type="presParOf" srcId="{FB7949CD-8ED6-A44D-B2C5-01A40F43DDF4}" destId="{9F08DDC0-5696-DF4B-99B3-52D0B26F1F4D}" srcOrd="0" destOrd="0" presId="urn:microsoft.com/office/officeart/2008/layout/LinedList"/>
    <dgm:cxn modelId="{309627EF-5343-4A41-B19F-2E5B9E5D1889}" type="presParOf" srcId="{FB7949CD-8ED6-A44D-B2C5-01A40F43DDF4}" destId="{764B412D-7251-404A-A306-3CDC9066147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197BC0-01D5-45DC-B524-2BC94905AF4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CB90EA-8CF4-467F-B914-EBB3CFE72BAD}">
      <dgm:prSet/>
      <dgm:spPr/>
      <dgm:t>
        <a:bodyPr/>
        <a:lstStyle/>
        <a:p>
          <a:r>
            <a:rPr lang="fr-FR"/>
            <a:t>Analyser la significativité du modèle</a:t>
          </a:r>
          <a:endParaRPr lang="en-US"/>
        </a:p>
      </dgm:t>
    </dgm:pt>
    <dgm:pt modelId="{DD32AC54-A38B-4C05-B585-3865F830F36E}" type="parTrans" cxnId="{AF019588-3120-48E4-B9B8-6E0C7F7E3B84}">
      <dgm:prSet/>
      <dgm:spPr/>
      <dgm:t>
        <a:bodyPr/>
        <a:lstStyle/>
        <a:p>
          <a:endParaRPr lang="en-US"/>
        </a:p>
      </dgm:t>
    </dgm:pt>
    <dgm:pt modelId="{FF12C68C-0BB7-49D9-B8DB-1B8BDD83AE7C}" type="sibTrans" cxnId="{AF019588-3120-48E4-B9B8-6E0C7F7E3B84}">
      <dgm:prSet/>
      <dgm:spPr/>
      <dgm:t>
        <a:bodyPr/>
        <a:lstStyle/>
        <a:p>
          <a:endParaRPr lang="en-US"/>
        </a:p>
      </dgm:t>
    </dgm:pt>
    <dgm:pt modelId="{43BF7E98-A06D-4C51-A22B-07C1A883E998}">
      <dgm:prSet/>
      <dgm:spPr/>
      <dgm:t>
        <a:bodyPr/>
        <a:lstStyle/>
        <a:p>
          <a:r>
            <a:rPr lang="fr-FR"/>
            <a:t>Analyser la significativité et le signe des coefficients</a:t>
          </a:r>
          <a:endParaRPr lang="en-US"/>
        </a:p>
      </dgm:t>
    </dgm:pt>
    <dgm:pt modelId="{78E3027E-65B0-4A77-972C-80CA384DEBD5}" type="parTrans" cxnId="{BF109F29-B197-4833-93D7-43CAFA153722}">
      <dgm:prSet/>
      <dgm:spPr/>
      <dgm:t>
        <a:bodyPr/>
        <a:lstStyle/>
        <a:p>
          <a:endParaRPr lang="en-US"/>
        </a:p>
      </dgm:t>
    </dgm:pt>
    <dgm:pt modelId="{BF3FCB5B-61CB-4079-8CA6-E4C9463E8092}" type="sibTrans" cxnId="{BF109F29-B197-4833-93D7-43CAFA153722}">
      <dgm:prSet/>
      <dgm:spPr/>
      <dgm:t>
        <a:bodyPr/>
        <a:lstStyle/>
        <a:p>
          <a:endParaRPr lang="en-US"/>
        </a:p>
      </dgm:t>
    </dgm:pt>
    <dgm:pt modelId="{894799C7-760A-4F8F-8029-F45FEFB2B8A0}">
      <dgm:prSet/>
      <dgm:spPr/>
      <dgm:t>
        <a:bodyPr/>
        <a:lstStyle/>
        <a:p>
          <a:r>
            <a:rPr lang="fr-FR"/>
            <a:t>Analyse la matrice de confusion, l’AUC et d’autres indicateurs pertinents sur une base indépendante</a:t>
          </a:r>
          <a:endParaRPr lang="en-US"/>
        </a:p>
      </dgm:t>
    </dgm:pt>
    <dgm:pt modelId="{DDCD32CF-94ED-4064-BCC5-8D7C74C1F28B}" type="parTrans" cxnId="{44CB9B99-2814-4504-BC37-02317F5D9FD0}">
      <dgm:prSet/>
      <dgm:spPr/>
      <dgm:t>
        <a:bodyPr/>
        <a:lstStyle/>
        <a:p>
          <a:endParaRPr lang="en-US"/>
        </a:p>
      </dgm:t>
    </dgm:pt>
    <dgm:pt modelId="{9F48B05E-AE75-4B6F-9E1E-4FBF56D24064}" type="sibTrans" cxnId="{44CB9B99-2814-4504-BC37-02317F5D9FD0}">
      <dgm:prSet/>
      <dgm:spPr/>
      <dgm:t>
        <a:bodyPr/>
        <a:lstStyle/>
        <a:p>
          <a:endParaRPr lang="en-US"/>
        </a:p>
      </dgm:t>
    </dgm:pt>
    <dgm:pt modelId="{DCCAE18B-7EBD-4244-8ED7-8EA5F380255A}" type="pres">
      <dgm:prSet presAssocID="{22197BC0-01D5-45DC-B524-2BC94905AF49}" presName="root" presStyleCnt="0">
        <dgm:presLayoutVars>
          <dgm:dir/>
          <dgm:resizeHandles val="exact"/>
        </dgm:presLayoutVars>
      </dgm:prSet>
      <dgm:spPr/>
    </dgm:pt>
    <dgm:pt modelId="{F6BB98F6-F453-44EF-AD8E-ED3AD21B99D8}" type="pres">
      <dgm:prSet presAssocID="{E2CB90EA-8CF4-467F-B914-EBB3CFE72BAD}" presName="compNode" presStyleCnt="0"/>
      <dgm:spPr/>
    </dgm:pt>
    <dgm:pt modelId="{02CBD48F-0692-4495-A73C-681C3EB98D03}" type="pres">
      <dgm:prSet presAssocID="{E2CB90EA-8CF4-467F-B914-EBB3CFE72B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A02297C-16F8-4052-A938-E1720E17FA54}" type="pres">
      <dgm:prSet presAssocID="{E2CB90EA-8CF4-467F-B914-EBB3CFE72BAD}" presName="spaceRect" presStyleCnt="0"/>
      <dgm:spPr/>
    </dgm:pt>
    <dgm:pt modelId="{7436DD83-031D-4128-A870-584ADC61DDAB}" type="pres">
      <dgm:prSet presAssocID="{E2CB90EA-8CF4-467F-B914-EBB3CFE72BAD}" presName="textRect" presStyleLbl="revTx" presStyleIdx="0" presStyleCnt="3">
        <dgm:presLayoutVars>
          <dgm:chMax val="1"/>
          <dgm:chPref val="1"/>
        </dgm:presLayoutVars>
      </dgm:prSet>
      <dgm:spPr/>
    </dgm:pt>
    <dgm:pt modelId="{28F6DC39-84E5-4D44-8213-6F39B6848040}" type="pres">
      <dgm:prSet presAssocID="{FF12C68C-0BB7-49D9-B8DB-1B8BDD83AE7C}" presName="sibTrans" presStyleCnt="0"/>
      <dgm:spPr/>
    </dgm:pt>
    <dgm:pt modelId="{30436C8D-3B0A-4706-BCC4-45C6FB7212FC}" type="pres">
      <dgm:prSet presAssocID="{43BF7E98-A06D-4C51-A22B-07C1A883E998}" presName="compNode" presStyleCnt="0"/>
      <dgm:spPr/>
    </dgm:pt>
    <dgm:pt modelId="{D112C974-F090-4587-9373-EFB4DF009894}" type="pres">
      <dgm:prSet presAssocID="{43BF7E98-A06D-4C51-A22B-07C1A883E9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D080435-B9BD-4A4C-A6E4-A823D4EFC296}" type="pres">
      <dgm:prSet presAssocID="{43BF7E98-A06D-4C51-A22B-07C1A883E998}" presName="spaceRect" presStyleCnt="0"/>
      <dgm:spPr/>
    </dgm:pt>
    <dgm:pt modelId="{222CAD46-C2F7-4AFF-973D-725B14080171}" type="pres">
      <dgm:prSet presAssocID="{43BF7E98-A06D-4C51-A22B-07C1A883E998}" presName="textRect" presStyleLbl="revTx" presStyleIdx="1" presStyleCnt="3">
        <dgm:presLayoutVars>
          <dgm:chMax val="1"/>
          <dgm:chPref val="1"/>
        </dgm:presLayoutVars>
      </dgm:prSet>
      <dgm:spPr/>
    </dgm:pt>
    <dgm:pt modelId="{AE993D38-A1D4-48DD-BAF6-171989A7EBFA}" type="pres">
      <dgm:prSet presAssocID="{BF3FCB5B-61CB-4079-8CA6-E4C9463E8092}" presName="sibTrans" presStyleCnt="0"/>
      <dgm:spPr/>
    </dgm:pt>
    <dgm:pt modelId="{57ED9ECA-2D8D-4E76-9881-74E73F51B8C3}" type="pres">
      <dgm:prSet presAssocID="{894799C7-760A-4F8F-8029-F45FEFB2B8A0}" presName="compNode" presStyleCnt="0"/>
      <dgm:spPr/>
    </dgm:pt>
    <dgm:pt modelId="{283A5BD2-4E35-4FF8-AE28-A8A2F0D4F65E}" type="pres">
      <dgm:prSet presAssocID="{894799C7-760A-4F8F-8029-F45FEFB2B8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ques"/>
        </a:ext>
      </dgm:extLst>
    </dgm:pt>
    <dgm:pt modelId="{9FFB35FD-0E7F-4393-832E-94745A817DCE}" type="pres">
      <dgm:prSet presAssocID="{894799C7-760A-4F8F-8029-F45FEFB2B8A0}" presName="spaceRect" presStyleCnt="0"/>
      <dgm:spPr/>
    </dgm:pt>
    <dgm:pt modelId="{205EBA8E-36E9-465E-91FF-4B7DC00DDB94}" type="pres">
      <dgm:prSet presAssocID="{894799C7-760A-4F8F-8029-F45FEFB2B8A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073420-769D-4F9E-BF38-4A15DDE69B4D}" type="presOf" srcId="{22197BC0-01D5-45DC-B524-2BC94905AF49}" destId="{DCCAE18B-7EBD-4244-8ED7-8EA5F380255A}" srcOrd="0" destOrd="0" presId="urn:microsoft.com/office/officeart/2018/2/layout/IconLabelList"/>
    <dgm:cxn modelId="{E16C1421-4BE7-4DC6-AF43-63DDBC7FEAE6}" type="presOf" srcId="{43BF7E98-A06D-4C51-A22B-07C1A883E998}" destId="{222CAD46-C2F7-4AFF-973D-725B14080171}" srcOrd="0" destOrd="0" presId="urn:microsoft.com/office/officeart/2018/2/layout/IconLabelList"/>
    <dgm:cxn modelId="{BF109F29-B197-4833-93D7-43CAFA153722}" srcId="{22197BC0-01D5-45DC-B524-2BC94905AF49}" destId="{43BF7E98-A06D-4C51-A22B-07C1A883E998}" srcOrd="1" destOrd="0" parTransId="{78E3027E-65B0-4A77-972C-80CA384DEBD5}" sibTransId="{BF3FCB5B-61CB-4079-8CA6-E4C9463E8092}"/>
    <dgm:cxn modelId="{CE5F657B-841F-45C3-B801-881AC1E84978}" type="presOf" srcId="{E2CB90EA-8CF4-467F-B914-EBB3CFE72BAD}" destId="{7436DD83-031D-4128-A870-584ADC61DDAB}" srcOrd="0" destOrd="0" presId="urn:microsoft.com/office/officeart/2018/2/layout/IconLabelList"/>
    <dgm:cxn modelId="{AF019588-3120-48E4-B9B8-6E0C7F7E3B84}" srcId="{22197BC0-01D5-45DC-B524-2BC94905AF49}" destId="{E2CB90EA-8CF4-467F-B914-EBB3CFE72BAD}" srcOrd="0" destOrd="0" parTransId="{DD32AC54-A38B-4C05-B585-3865F830F36E}" sibTransId="{FF12C68C-0BB7-49D9-B8DB-1B8BDD83AE7C}"/>
    <dgm:cxn modelId="{44CB9B99-2814-4504-BC37-02317F5D9FD0}" srcId="{22197BC0-01D5-45DC-B524-2BC94905AF49}" destId="{894799C7-760A-4F8F-8029-F45FEFB2B8A0}" srcOrd="2" destOrd="0" parTransId="{DDCD32CF-94ED-4064-BCC5-8D7C74C1F28B}" sibTransId="{9F48B05E-AE75-4B6F-9E1E-4FBF56D24064}"/>
    <dgm:cxn modelId="{ADC553B8-D491-4126-B8D9-516DC08780DE}" type="presOf" srcId="{894799C7-760A-4F8F-8029-F45FEFB2B8A0}" destId="{205EBA8E-36E9-465E-91FF-4B7DC00DDB94}" srcOrd="0" destOrd="0" presId="urn:microsoft.com/office/officeart/2018/2/layout/IconLabelList"/>
    <dgm:cxn modelId="{20E69879-12E8-4E75-A6FC-736BE48BC4B2}" type="presParOf" srcId="{DCCAE18B-7EBD-4244-8ED7-8EA5F380255A}" destId="{F6BB98F6-F453-44EF-AD8E-ED3AD21B99D8}" srcOrd="0" destOrd="0" presId="urn:microsoft.com/office/officeart/2018/2/layout/IconLabelList"/>
    <dgm:cxn modelId="{99383305-0977-4824-82A7-DDA4C6682C5D}" type="presParOf" srcId="{F6BB98F6-F453-44EF-AD8E-ED3AD21B99D8}" destId="{02CBD48F-0692-4495-A73C-681C3EB98D03}" srcOrd="0" destOrd="0" presId="urn:microsoft.com/office/officeart/2018/2/layout/IconLabelList"/>
    <dgm:cxn modelId="{2B1F20E1-1C3E-445C-AF58-59FF405592DC}" type="presParOf" srcId="{F6BB98F6-F453-44EF-AD8E-ED3AD21B99D8}" destId="{4A02297C-16F8-4052-A938-E1720E17FA54}" srcOrd="1" destOrd="0" presId="urn:microsoft.com/office/officeart/2018/2/layout/IconLabelList"/>
    <dgm:cxn modelId="{14370528-EF10-4117-8501-8E7E48228091}" type="presParOf" srcId="{F6BB98F6-F453-44EF-AD8E-ED3AD21B99D8}" destId="{7436DD83-031D-4128-A870-584ADC61DDAB}" srcOrd="2" destOrd="0" presId="urn:microsoft.com/office/officeart/2018/2/layout/IconLabelList"/>
    <dgm:cxn modelId="{81093597-312B-4D48-A8E4-A279C26EAC5D}" type="presParOf" srcId="{DCCAE18B-7EBD-4244-8ED7-8EA5F380255A}" destId="{28F6DC39-84E5-4D44-8213-6F39B6848040}" srcOrd="1" destOrd="0" presId="urn:microsoft.com/office/officeart/2018/2/layout/IconLabelList"/>
    <dgm:cxn modelId="{5AD49EC7-9809-49B8-B3F0-54E7FB6C3BAC}" type="presParOf" srcId="{DCCAE18B-7EBD-4244-8ED7-8EA5F380255A}" destId="{30436C8D-3B0A-4706-BCC4-45C6FB7212FC}" srcOrd="2" destOrd="0" presId="urn:microsoft.com/office/officeart/2018/2/layout/IconLabelList"/>
    <dgm:cxn modelId="{5F2CDC0B-FC19-4272-AFDF-C04EB6A1576C}" type="presParOf" srcId="{30436C8D-3B0A-4706-BCC4-45C6FB7212FC}" destId="{D112C974-F090-4587-9373-EFB4DF009894}" srcOrd="0" destOrd="0" presId="urn:microsoft.com/office/officeart/2018/2/layout/IconLabelList"/>
    <dgm:cxn modelId="{DA14637C-0DDD-4537-85EC-604B10265591}" type="presParOf" srcId="{30436C8D-3B0A-4706-BCC4-45C6FB7212FC}" destId="{9D080435-B9BD-4A4C-A6E4-A823D4EFC296}" srcOrd="1" destOrd="0" presId="urn:microsoft.com/office/officeart/2018/2/layout/IconLabelList"/>
    <dgm:cxn modelId="{672BB3B2-E9E2-42BF-94E8-D3BD05BCDE05}" type="presParOf" srcId="{30436C8D-3B0A-4706-BCC4-45C6FB7212FC}" destId="{222CAD46-C2F7-4AFF-973D-725B14080171}" srcOrd="2" destOrd="0" presId="urn:microsoft.com/office/officeart/2018/2/layout/IconLabelList"/>
    <dgm:cxn modelId="{34A78D3B-970E-4E94-AD15-A83C59EEB438}" type="presParOf" srcId="{DCCAE18B-7EBD-4244-8ED7-8EA5F380255A}" destId="{AE993D38-A1D4-48DD-BAF6-171989A7EBFA}" srcOrd="3" destOrd="0" presId="urn:microsoft.com/office/officeart/2018/2/layout/IconLabelList"/>
    <dgm:cxn modelId="{AA0EA402-C3DD-41E5-9C30-95EC73587DF1}" type="presParOf" srcId="{DCCAE18B-7EBD-4244-8ED7-8EA5F380255A}" destId="{57ED9ECA-2D8D-4E76-9881-74E73F51B8C3}" srcOrd="4" destOrd="0" presId="urn:microsoft.com/office/officeart/2018/2/layout/IconLabelList"/>
    <dgm:cxn modelId="{A1592244-67AB-4784-97A5-C630F244B9C0}" type="presParOf" srcId="{57ED9ECA-2D8D-4E76-9881-74E73F51B8C3}" destId="{283A5BD2-4E35-4FF8-AE28-A8A2F0D4F65E}" srcOrd="0" destOrd="0" presId="urn:microsoft.com/office/officeart/2018/2/layout/IconLabelList"/>
    <dgm:cxn modelId="{3454DF72-8DA3-41CD-9C65-6904BCDE3DC2}" type="presParOf" srcId="{57ED9ECA-2D8D-4E76-9881-74E73F51B8C3}" destId="{9FFB35FD-0E7F-4393-832E-94745A817DCE}" srcOrd="1" destOrd="0" presId="urn:microsoft.com/office/officeart/2018/2/layout/IconLabelList"/>
    <dgm:cxn modelId="{C5D5145A-9797-4BA9-96A2-F3E4DE43B30A}" type="presParOf" srcId="{57ED9ECA-2D8D-4E76-9881-74E73F51B8C3}" destId="{205EBA8E-36E9-465E-91FF-4B7DC00DDB9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8DBBE-8F52-0045-9458-6250081F703F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i="0" kern="1200" dirty="0"/>
            <a:t>Qu’est-ce que la régression logistique ? </a:t>
          </a:r>
          <a:endParaRPr lang="en-US" sz="2900" kern="1200" dirty="0"/>
        </a:p>
      </dsp:txBody>
      <dsp:txXfrm>
        <a:off x="22940" y="22940"/>
        <a:ext cx="7160195" cy="737360"/>
      </dsp:txXfrm>
    </dsp:sp>
    <dsp:sp modelId="{2FDABE89-1CB9-6746-B91E-CC55AD3E18C8}">
      <dsp:nvSpPr>
        <dsp:cNvPr id="0" name=""/>
        <dsp:cNvSpPr/>
      </dsp:nvSpPr>
      <dsp:spPr>
        <a:xfrm>
          <a:off x="604646" y="892024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i="0" kern="1200" dirty="0"/>
            <a:t>Pourquoi utiliser la régression logistique ? </a:t>
          </a:r>
          <a:endParaRPr lang="en-US" sz="2900" kern="1200" dirty="0"/>
        </a:p>
      </dsp:txBody>
      <dsp:txXfrm>
        <a:off x="627586" y="914964"/>
        <a:ext cx="6937378" cy="737360"/>
      </dsp:txXfrm>
    </dsp:sp>
    <dsp:sp modelId="{4634F48E-3741-144A-9B07-AD30E636CEEB}">
      <dsp:nvSpPr>
        <dsp:cNvPr id="0" name=""/>
        <dsp:cNvSpPr/>
      </dsp:nvSpPr>
      <dsp:spPr>
        <a:xfrm>
          <a:off x="1496333" y="1826578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i="0" kern="1200" dirty="0"/>
            <a:t>Fonctionnement de la régression Logistique </a:t>
          </a:r>
          <a:endParaRPr lang="en-US" sz="2900" kern="1200" dirty="0"/>
        </a:p>
      </dsp:txBody>
      <dsp:txXfrm>
        <a:off x="1519273" y="1849518"/>
        <a:ext cx="6937378" cy="737360"/>
      </dsp:txXfrm>
    </dsp:sp>
    <dsp:sp modelId="{21B21A21-996C-0D4A-A2EC-C483AAE2F8C5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i="0" kern="1200" dirty="0"/>
            <a:t>Les hypothèses de la régression logistique </a:t>
          </a:r>
          <a:endParaRPr lang="en-US" sz="2900" kern="1200" dirty="0"/>
        </a:p>
      </dsp:txBody>
      <dsp:txXfrm>
        <a:off x="1836880" y="2699012"/>
        <a:ext cx="6937378" cy="737360"/>
      </dsp:txXfrm>
    </dsp:sp>
    <dsp:sp modelId="{49A3CA41-1188-644E-A43C-9C3206929DBA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i="0" kern="1200" dirty="0"/>
            <a:t>Pratique de la régression logistique sous R </a:t>
          </a:r>
          <a:endParaRPr lang="en-US" sz="2900" kern="1200" dirty="0"/>
        </a:p>
      </dsp:txBody>
      <dsp:txXfrm>
        <a:off x="2441527" y="3591037"/>
        <a:ext cx="6937378" cy="737360"/>
      </dsp:txXfrm>
    </dsp:sp>
    <dsp:sp modelId="{C9357608-1E2B-9740-B9B7-4D9309927F31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77E9684C-022A-1749-9A70-4FE884206054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7101" y="1464225"/>
        <a:ext cx="280008" cy="383102"/>
      </dsp:txXfrm>
    </dsp:sp>
    <dsp:sp modelId="{2FF26A4C-2044-4E48-8042-3EE31C136D81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DC026C8A-E36A-1B48-AD16-14B66E8C11EE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D00CF-DD1D-FF41-B1BC-D108B4DDB63D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1" i="0" kern="1200"/>
            <a:t>Utilité</a:t>
          </a:r>
          <a:r>
            <a:rPr lang="fr-FR" sz="3000" b="0" i="0" kern="1200"/>
            <a:t>:</a:t>
          </a:r>
          <a:endParaRPr lang="en-US" sz="3000" kern="1200"/>
        </a:p>
      </dsp:txBody>
      <dsp:txXfrm>
        <a:off x="0" y="2626263"/>
        <a:ext cx="10515600" cy="930480"/>
      </dsp:txXfrm>
    </dsp:sp>
    <dsp:sp modelId="{42092541-A01C-E346-B172-EE596C0E5012}">
      <dsp:nvSpPr>
        <dsp:cNvPr id="0" name=""/>
        <dsp:cNvSpPr/>
      </dsp:nvSpPr>
      <dsp:spPr>
        <a:xfrm>
          <a:off x="0" y="3522281"/>
          <a:ext cx="5257799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/>
            <a:t>Prédiction de probabilités: </a:t>
          </a:r>
          <a:r>
            <a:rPr lang="fr-FR" sz="1700" b="0" i="0" kern="1200"/>
            <a:t>la régression logistique est utilisée pour estimer la probabilité qu'un événement se produise ou non.</a:t>
          </a:r>
          <a:endParaRPr lang="en-US" sz="1700" kern="1200"/>
        </a:p>
      </dsp:txBody>
      <dsp:txXfrm>
        <a:off x="0" y="3522281"/>
        <a:ext cx="5257799" cy="792631"/>
      </dsp:txXfrm>
    </dsp:sp>
    <dsp:sp modelId="{14F85C66-5893-0F45-BC09-ECCDB21DE0CF}">
      <dsp:nvSpPr>
        <dsp:cNvPr id="0" name=""/>
        <dsp:cNvSpPr/>
      </dsp:nvSpPr>
      <dsp:spPr>
        <a:xfrm>
          <a:off x="5257800" y="3522281"/>
          <a:ext cx="5257799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/>
            <a:t>Classification</a:t>
          </a:r>
          <a:r>
            <a:rPr lang="fr-FR" sz="1700" b="0" i="0" kern="1200"/>
            <a:t>: Elle est souvent utilisée pour des tâches de classification, comme déterminer si un email est un spam ou non.</a:t>
          </a:r>
          <a:endParaRPr lang="en-US" sz="1700" kern="1200"/>
        </a:p>
      </dsp:txBody>
      <dsp:txXfrm>
        <a:off x="5257800" y="3522281"/>
        <a:ext cx="5257799" cy="792631"/>
      </dsp:txXfrm>
    </dsp:sp>
    <dsp:sp modelId="{3BAA2CA5-66DF-4844-AADE-1E77523C9A91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1" i="0" kern="1200" dirty="0"/>
            <a:t>Définition</a:t>
          </a:r>
          <a:r>
            <a:rPr lang="fr-FR" sz="3000" b="0" i="0" kern="1200" dirty="0"/>
            <a:t>: La régression logistique est une méthode d'analyse statistique utilisée pour prédire une variable de résultat binaire à partir d'une ou plusieurs variables indépendantes.</a:t>
          </a:r>
          <a:endParaRPr lang="en-US" sz="3000" kern="1200" dirty="0"/>
        </a:p>
      </dsp:txBody>
      <dsp:txXfrm rot="10800000">
        <a:off x="0" y="1962"/>
        <a:ext cx="10515600" cy="17219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8AC9C-FAC1-E54F-AC84-33DD50941984}">
      <dsp:nvSpPr>
        <dsp:cNvPr id="0" name=""/>
        <dsp:cNvSpPr/>
      </dsp:nvSpPr>
      <dsp:spPr>
        <a:xfrm>
          <a:off x="0" y="679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25BCB-FC71-ED43-B4E7-BDB9409153A1}">
      <dsp:nvSpPr>
        <dsp:cNvPr id="0" name=""/>
        <dsp:cNvSpPr/>
      </dsp:nvSpPr>
      <dsp:spPr>
        <a:xfrm>
          <a:off x="0" y="679"/>
          <a:ext cx="6735443" cy="794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i="0" kern="1200"/>
            <a:t>Variables binaires:</a:t>
          </a:r>
          <a:r>
            <a:rPr lang="fr-FR" sz="1300" b="0" i="0" kern="1200"/>
            <a:t> La régression logistique est conçue pour des variables dépendantes binaires qui suivent une distribution de Bernoulli.</a:t>
          </a:r>
          <a:endParaRPr lang="en-US" sz="1300" kern="1200"/>
        </a:p>
      </dsp:txBody>
      <dsp:txXfrm>
        <a:off x="0" y="679"/>
        <a:ext cx="6735443" cy="794749"/>
      </dsp:txXfrm>
    </dsp:sp>
    <dsp:sp modelId="{7DEAE62D-8738-464C-8C0B-56F981532CC6}">
      <dsp:nvSpPr>
        <dsp:cNvPr id="0" name=""/>
        <dsp:cNvSpPr/>
      </dsp:nvSpPr>
      <dsp:spPr>
        <a:xfrm>
          <a:off x="0" y="795428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F7825-6EE0-534D-A5FA-5A14EAA958B0}">
      <dsp:nvSpPr>
        <dsp:cNvPr id="0" name=""/>
        <dsp:cNvSpPr/>
      </dsp:nvSpPr>
      <dsp:spPr>
        <a:xfrm>
          <a:off x="0" y="795428"/>
          <a:ext cx="6735443" cy="794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i="0" kern="1200"/>
            <a:t>Relation linéaire des log-odds :</a:t>
          </a:r>
          <a:r>
            <a:rPr lang="fr-FR" sz="1300" b="0" i="0" kern="1200"/>
            <a:t> Bien que la régression logistique ne nécessite pas que les variables indépendantes et la dépendante aient une relation linéaire, elle exige que la relation linéaire existe entre les log-odds de la variable dépendante et les variables indépendantes.</a:t>
          </a:r>
          <a:endParaRPr lang="en-US" sz="1300" kern="1200"/>
        </a:p>
      </dsp:txBody>
      <dsp:txXfrm>
        <a:off x="0" y="795428"/>
        <a:ext cx="6735443" cy="794749"/>
      </dsp:txXfrm>
    </dsp:sp>
    <dsp:sp modelId="{784B69A3-5D33-974A-B0BC-D2818002B5FC}">
      <dsp:nvSpPr>
        <dsp:cNvPr id="0" name=""/>
        <dsp:cNvSpPr/>
      </dsp:nvSpPr>
      <dsp:spPr>
        <a:xfrm>
          <a:off x="0" y="1590177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0E273-0B4F-0D4D-BFD4-DBA0EE73327E}">
      <dsp:nvSpPr>
        <dsp:cNvPr id="0" name=""/>
        <dsp:cNvSpPr/>
      </dsp:nvSpPr>
      <dsp:spPr>
        <a:xfrm>
          <a:off x="0" y="1590177"/>
          <a:ext cx="6735443" cy="794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i="0" kern="1200" dirty="0"/>
            <a:t>Pas de </a:t>
          </a:r>
          <a:r>
            <a:rPr lang="fr-FR" sz="1300" b="1" i="0" kern="1200" dirty="0" err="1"/>
            <a:t>multicollinéarité</a:t>
          </a:r>
          <a:r>
            <a:rPr lang="fr-FR" sz="1300" b="1" i="0" kern="1200" dirty="0"/>
            <a:t> :</a:t>
          </a:r>
          <a:r>
            <a:rPr lang="fr-FR" sz="1300" b="0" i="0" kern="1200" dirty="0"/>
            <a:t> Les variables indépendantes ne doivent pas être trop fortement corrélées les unes avec les autres. Cela peut être vérifié avec le facteur d'inflation de la variance (VIF).</a:t>
          </a:r>
          <a:endParaRPr lang="en-US" sz="1300" kern="1200" dirty="0"/>
        </a:p>
      </dsp:txBody>
      <dsp:txXfrm>
        <a:off x="0" y="1590177"/>
        <a:ext cx="6735443" cy="794749"/>
      </dsp:txXfrm>
    </dsp:sp>
    <dsp:sp modelId="{3C31F90A-DCEF-AF40-976F-EBFB3CCBE473}">
      <dsp:nvSpPr>
        <dsp:cNvPr id="0" name=""/>
        <dsp:cNvSpPr/>
      </dsp:nvSpPr>
      <dsp:spPr>
        <a:xfrm>
          <a:off x="0" y="2384926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B9C57-3961-2D4F-B5A9-73558E3E9B66}">
      <dsp:nvSpPr>
        <dsp:cNvPr id="0" name=""/>
        <dsp:cNvSpPr/>
      </dsp:nvSpPr>
      <dsp:spPr>
        <a:xfrm>
          <a:off x="0" y="2384926"/>
          <a:ext cx="6735443" cy="794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i="0" kern="1200" dirty="0"/>
            <a:t>Indépendance des observations :</a:t>
          </a:r>
          <a:r>
            <a:rPr lang="fr-FR" sz="1300" b="0" i="0" kern="1200" dirty="0"/>
            <a:t> Les observations doivent être indépendantes les unes des autres. En d'autres termes, les observations ne doivent pas être issues de données groupées ou appariées.</a:t>
          </a:r>
          <a:endParaRPr lang="en-US" sz="1300" kern="1200" dirty="0"/>
        </a:p>
      </dsp:txBody>
      <dsp:txXfrm>
        <a:off x="0" y="2384926"/>
        <a:ext cx="6735443" cy="794749"/>
      </dsp:txXfrm>
    </dsp:sp>
    <dsp:sp modelId="{32534B0C-4393-6B45-BF9D-33A40B4418C7}">
      <dsp:nvSpPr>
        <dsp:cNvPr id="0" name=""/>
        <dsp:cNvSpPr/>
      </dsp:nvSpPr>
      <dsp:spPr>
        <a:xfrm>
          <a:off x="0" y="3179675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84835-B32A-A141-8AF2-66AFDD651B0D}">
      <dsp:nvSpPr>
        <dsp:cNvPr id="0" name=""/>
        <dsp:cNvSpPr/>
      </dsp:nvSpPr>
      <dsp:spPr>
        <a:xfrm>
          <a:off x="0" y="3179675"/>
          <a:ext cx="6735443" cy="794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i="0" kern="1200"/>
            <a:t>Absence d'erreurs de mesure :</a:t>
          </a:r>
          <a:r>
            <a:rPr lang="fr-FR" sz="1300" b="0" i="0" kern="1200"/>
            <a:t> La régression logistique suppose que les variables indépendantes sont mesurées sans erreur. C'est-à-dire que les erreurs de mesure dans les variables indépendantes doivent être négligeables.</a:t>
          </a:r>
          <a:endParaRPr lang="en-US" sz="1300" kern="1200"/>
        </a:p>
      </dsp:txBody>
      <dsp:txXfrm>
        <a:off x="0" y="3179675"/>
        <a:ext cx="6735443" cy="794749"/>
      </dsp:txXfrm>
    </dsp:sp>
    <dsp:sp modelId="{E7F2A6EF-0409-0443-89D0-193E9B08CAD8}">
      <dsp:nvSpPr>
        <dsp:cNvPr id="0" name=""/>
        <dsp:cNvSpPr/>
      </dsp:nvSpPr>
      <dsp:spPr>
        <a:xfrm>
          <a:off x="0" y="3974424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FCB71-2F70-B945-AADA-AB51F2AC04FA}">
      <dsp:nvSpPr>
        <dsp:cNvPr id="0" name=""/>
        <dsp:cNvSpPr/>
      </dsp:nvSpPr>
      <dsp:spPr>
        <a:xfrm>
          <a:off x="0" y="3974424"/>
          <a:ext cx="6735443" cy="794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i="0" kern="1200"/>
            <a:t>Taille de l'échantillon suffisante :</a:t>
          </a:r>
          <a:r>
            <a:rPr lang="fr-FR" sz="1300" b="0" i="0" kern="1200"/>
            <a:t> Une plus grande taille d'échantillon est nécessaire pour estimer plus précisément les paramètres du modèle, d'autant plus si la variable dépendante a plusieurs niveaux.</a:t>
          </a:r>
          <a:endParaRPr lang="en-US" sz="1300" kern="1200"/>
        </a:p>
      </dsp:txBody>
      <dsp:txXfrm>
        <a:off x="0" y="3974424"/>
        <a:ext cx="6735443" cy="794749"/>
      </dsp:txXfrm>
    </dsp:sp>
    <dsp:sp modelId="{BD11D09E-6775-D84D-95F6-BE530D339853}">
      <dsp:nvSpPr>
        <dsp:cNvPr id="0" name=""/>
        <dsp:cNvSpPr/>
      </dsp:nvSpPr>
      <dsp:spPr>
        <a:xfrm>
          <a:off x="0" y="4769173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8DDC0-5696-DF4B-99B3-52D0B26F1F4D}">
      <dsp:nvSpPr>
        <dsp:cNvPr id="0" name=""/>
        <dsp:cNvSpPr/>
      </dsp:nvSpPr>
      <dsp:spPr>
        <a:xfrm>
          <a:off x="0" y="4769173"/>
          <a:ext cx="6735443" cy="794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/>
            <a:t>Absence d’outlier</a:t>
          </a:r>
          <a:endParaRPr lang="en-US" sz="1300" kern="1200"/>
        </a:p>
      </dsp:txBody>
      <dsp:txXfrm>
        <a:off x="0" y="4769173"/>
        <a:ext cx="6735443" cy="7947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BD48F-0692-4495-A73C-681C3EB98D03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6DD83-031D-4128-A870-584ADC61DDAB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Analyser la significativité du modèle</a:t>
          </a:r>
          <a:endParaRPr lang="en-US" sz="1600" kern="1200"/>
        </a:p>
      </dsp:txBody>
      <dsp:txXfrm>
        <a:off x="59990" y="2654049"/>
        <a:ext cx="3226223" cy="720000"/>
      </dsp:txXfrm>
    </dsp:sp>
    <dsp:sp modelId="{D112C974-F090-4587-9373-EFB4DF009894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CAD46-C2F7-4AFF-973D-725B14080171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Analyser la significativité et le signe des coefficients</a:t>
          </a:r>
          <a:endParaRPr lang="en-US" sz="1600" kern="1200"/>
        </a:p>
      </dsp:txBody>
      <dsp:txXfrm>
        <a:off x="3850802" y="2654049"/>
        <a:ext cx="3226223" cy="720000"/>
      </dsp:txXfrm>
    </dsp:sp>
    <dsp:sp modelId="{283A5BD2-4E35-4FF8-AE28-A8A2F0D4F65E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EBA8E-36E9-465E-91FF-4B7DC00DDB94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Analyse la matrice de confusion, l’AUC et d’autres indicateurs pertinents sur une base indépendante</a:t>
          </a:r>
          <a:endParaRPr lang="en-US" sz="1600" kern="120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A0282-3BF7-01E2-CE06-F137170B2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0CB1F0-5477-0825-9ABB-5C40968ED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27778E-B100-0BF6-F90F-F6DF4055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ABF70-A649-13B7-27AD-48563E5E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6C8CB6-F840-EB2A-F22E-9E9890BF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75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25888-7167-E9D9-5BB8-39373486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082FA4-79DB-E726-A221-A31882685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1BBC66-94FA-B0E6-EF53-563B5B1B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5671D6-6924-D24C-5ACB-CC15EF3E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29809-2136-C4D3-60BE-2FA5BE9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38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1A32C7-724C-8B39-A830-54AF0A108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06D429-A9CB-ED5B-026A-4E8730ABB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BEFAFF-8E21-64D7-730F-14F24B97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42908B-8F66-4E06-B2C1-635AD3FF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1E4595-6D56-BCCD-6001-52D749FA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26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8CB06-DF2B-9297-1E22-2C5AEB7F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945D43-2E07-2F3B-0771-68E2C1DE8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3E163D-F6D6-917B-EC8A-D87AA630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80F9C3-746E-3BB7-8D81-D02A2F46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02C2CC-7F9F-3448-7FB0-466193F1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3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70356-52E9-2C3B-3E07-A09DC38F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3E11C-CE54-3F96-4B28-81782AA46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469B7F-F3EC-AB32-372F-4223C3B0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C3E596-6A1C-9F06-2E2B-16C5213A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251F78-4865-2AE4-63D9-403B312E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18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EA042-8222-8F73-5B6E-53FF01BB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C0B6BF-4218-EAA2-2108-7EAB12096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735810-C8F4-5CFD-BB73-0E630010F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ECA547-1F19-B0BA-505F-4B476372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539B61-671C-344C-E2C8-D8B08E07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7BAFB4-C6BA-D778-DF3C-6C236A77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05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1EE21-739F-713C-6043-6ACEB588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D83244-9E2D-9467-DF51-3FB29A04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456B04-190E-5983-ED75-BA16F5862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4E9ADD4-C762-8FCB-02CD-6BD3182A8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1D5C85-D980-7A6E-3F3A-EB158C8D8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C9253AD-F6AC-E615-A16B-F8D934A6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E99D93-B1E2-E9FE-ABA5-0441EC05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BA807D-9E2C-6B31-92AC-815617F0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79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AAB4C-98BB-885C-FD90-C8AD1551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470327-662D-4E2A-288A-8389A118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C4D5D7-A3BF-CA51-740E-9738450C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A94B97-D9A0-3552-7FC9-9011BDD3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24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415A1E-5759-F06F-DFA5-7462128E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73641C-50D3-C695-4CD0-E3081E11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C7C11B-59C1-896D-DA38-BAA65749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57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B4C74-CDB9-77CC-C89F-DA260A78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9E8E9-BC22-2BDA-62B3-7724CED81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D4CDD6-89E9-A953-6740-7390FC2D1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2CB055-9407-6DDB-2295-035FD763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51AD8D-7667-D37E-8FEF-90045974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1017BA-B542-F8AC-104A-B3685D9A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82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29460-5818-FD9B-29E4-51D92A1B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C72D1D-967C-9C60-8DF9-D02D316B5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9B3930-F34D-72F5-EB11-E9DD02373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A3700E-402C-14ED-BF55-688EF7EB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78C517-4B10-CECF-2AB9-8AE14036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2F218E-5DB1-91C9-1F0A-A348FDD3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2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E0E53D3-484B-F1DF-29BA-7311A590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3F2064-BC27-C28F-0CC7-3D8C2CE5B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FD0725-FDD2-EBAD-4302-3E30A1267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A634F-B209-7344-BB97-D3BAA041F767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95F5-DD80-31D4-C58C-75C3F238B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AB2C60-ECA8-2140-3F24-A99631281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52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LeCoinStat?sub_confirmation=1" TargetMode="External"/><Relationship Id="rId2" Type="http://schemas.openxmlformats.org/officeDocument/2006/relationships/hyperlink" Target="https://www.linkedin.com/in/natacha-njongwa-yepnga/?originalSubdomain=f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D11BE3-DC3A-4882-7E64-F830253B3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pPr algn="l"/>
            <a:r>
              <a:rPr lang="fr-FR" sz="6600"/>
              <a:t>La Régression Logistique Dans la Pratique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DDCC9B-FF26-0D14-16A6-B11581DA6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r>
              <a:rPr lang="fr-FR"/>
              <a:t>Natacha NJONGWA YEPNGA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43DEBB-2466-696C-8AA7-E3B943FE1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19" r="15039" b="-1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5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808E53-65B3-1E57-83CF-EDA70B0A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ctr"/>
            <a:r>
              <a:rPr lang="en-US" sz="5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Fonctionnement de la régression Logistique </a:t>
            </a:r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Statistiques">
            <a:extLst>
              <a:ext uri="{FF2B5EF4-FFF2-40B4-BE49-F238E27FC236}">
                <a16:creationId xmlns:a16="http://schemas.microsoft.com/office/drawing/2014/main" id="{4A3FBE63-6925-68FE-6017-7423BD584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700" y="591670"/>
            <a:ext cx="2742004" cy="2742004"/>
          </a:xfrm>
          <a:prstGeom prst="rect">
            <a:avLst/>
          </a:prstGeom>
        </p:spPr>
      </p:pic>
      <p:sp>
        <p:nvSpPr>
          <p:cNvPr id="37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2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CFB0E4-687A-21CB-CC1D-36F33260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3800" b="0" i="0" kern="1200">
                <a:latin typeface="+mj-lt"/>
                <a:ea typeface="+mj-ea"/>
                <a:cs typeface="+mj-cs"/>
              </a:rPr>
              <a:t>Fonctionnement de la régression Logistique </a:t>
            </a:r>
            <a:endParaRPr lang="fr-FR" sz="38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679854E-8666-D3CB-3403-F1FF4AC46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552091"/>
                <a:ext cx="6800551" cy="5431536"/>
              </a:xfrm>
            </p:spPr>
            <p:txBody>
              <a:bodyPr anchor="ctr">
                <a:normAutofit/>
              </a:bodyPr>
              <a:lstStyle/>
              <a:p>
                <a:r>
                  <a:rPr lang="fr-FR" sz="2000" dirty="0"/>
                  <a:t>Formule mathématique</a:t>
                </a:r>
              </a:p>
              <a:p>
                <a:pPr marL="0" indent="0">
                  <a:buNone/>
                </a:pPr>
                <a:r>
                  <a:rPr lang="fr-FR" sz="2000" dirty="0"/>
                  <a:t> 		</a:t>
                </a:r>
                <a14:m>
                  <m:oMath xmlns:m="http://schemas.openxmlformats.org/officeDocument/2006/math">
                    <m:r>
                      <a:rPr lang="fr-FR" sz="2000" b="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fr-FR" sz="20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000" b="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fr-FR" sz="2000" b="0" i="1">
                            <a:latin typeface="Cambria Math" panose="02040503050406030204" pitchFamily="18" charset="0"/>
                          </a:rPr>
                          <m:t>+…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r>
                  <a:rPr lang="fr-FR" sz="2000" b="0" dirty="0">
                    <a:effectLst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>
                        <a:effectLst/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fr-FR" sz="20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2000" b="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fr-FR" sz="2000" b="0" i="1">
                                <a:effectLst/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fr-FR" sz="2000" b="0" i="1"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fr-FR" sz="2000" b="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000" b="0" i="1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000" b="0" i="1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++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fr-FR" sz="2000" dirty="0">
                  <a:ea typeface="Cambria Math" panose="02040503050406030204" pitchFamily="18" charset="0"/>
                </a:endParaRPr>
              </a:p>
              <a:p>
                <a:r>
                  <a:rPr lang="fr-FR" sz="2000" dirty="0"/>
                  <a:t>Méthode d’estimation des paramètres: Maximum de vraisemblance</a:t>
                </a:r>
              </a:p>
              <a:p>
                <a:endParaRPr lang="fr-FR" sz="2000" dirty="0"/>
              </a:p>
              <a:p>
                <a:r>
                  <a:rPr lang="fr-FR" sz="2000" dirty="0"/>
                  <a:t>Interprétation des paramètres: interpréter le signe et les rapports de côte (</a:t>
                </a:r>
                <a:r>
                  <a:rPr lang="fr-FR" sz="2000" dirty="0" err="1"/>
                  <a:t>odds</a:t>
                </a:r>
                <a:r>
                  <a:rPr lang="fr-FR" sz="2000" dirty="0"/>
                  <a:t> ratio)</a:t>
                </a:r>
              </a:p>
              <a:p>
                <a:endParaRPr lang="fr-FR" sz="2000" dirty="0"/>
              </a:p>
              <a:p>
                <a:r>
                  <a:rPr lang="fr-FR" sz="2000" dirty="0"/>
                  <a:t>Les rapports de côte mesurent l’effet multiplicatif sur les chances de l’évènement lorsque la variable indépendante augmente d’une unité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679854E-8666-D3CB-3403-F1FF4AC46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552091"/>
                <a:ext cx="6800551" cy="5431536"/>
              </a:xfrm>
              <a:blipFill>
                <a:blip r:embed="rId2"/>
                <a:stretch>
                  <a:fillRect l="-7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66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93F240-89CD-B680-F35D-54982379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Les hypothèses de la régression logistique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C60264EB-8278-4D22-172C-270B09CCE8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426036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055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085F17-5627-AA78-E6C1-3B208092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Les étapes pour construire une régression logistique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DDBE22-83D6-2199-CBD2-994C7811F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fr-FR" dirty="0"/>
              <a:t>Formulation du problème</a:t>
            </a:r>
          </a:p>
          <a:p>
            <a:r>
              <a:rPr lang="fr-FR" dirty="0"/>
              <a:t>Collecte des données</a:t>
            </a:r>
          </a:p>
          <a:p>
            <a:r>
              <a:rPr lang="fr-FR" dirty="0"/>
              <a:t>Prétraitement des données</a:t>
            </a:r>
          </a:p>
          <a:p>
            <a:r>
              <a:rPr lang="fr-FR" dirty="0"/>
              <a:t>Sélection des caractéristiques</a:t>
            </a:r>
          </a:p>
          <a:p>
            <a:r>
              <a:rPr lang="fr-FR" dirty="0"/>
              <a:t>Partitionnement des données</a:t>
            </a:r>
          </a:p>
          <a:p>
            <a:r>
              <a:rPr lang="fr-FR" dirty="0"/>
              <a:t>Entrainement et Evaluation du modèle</a:t>
            </a:r>
          </a:p>
          <a:p>
            <a:r>
              <a:rPr lang="fr-FR" dirty="0"/>
              <a:t>Interprétation des résultats</a:t>
            </a:r>
          </a:p>
          <a:p>
            <a:r>
              <a:rPr lang="fr-FR" dirty="0"/>
              <a:t>Déploiement du modèle</a:t>
            </a:r>
          </a:p>
        </p:txBody>
      </p:sp>
    </p:spTree>
    <p:extLst>
      <p:ext uri="{BB962C8B-B14F-4D97-AF65-F5344CB8AC3E}">
        <p14:creationId xmlns:p14="http://schemas.microsoft.com/office/powerpoint/2010/main" val="332624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08DD5C-EC05-6A89-B71C-1486589D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Comment valider son modèle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4897465-5EA4-CA2B-E100-7B870EC37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84433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249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0785D2-D90E-D4F9-2F68-7AC1925E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Quiz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8165B-BC7A-C4E6-B5BD-8845D616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2264734"/>
            <a:ext cx="12493254" cy="3534801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fr-FR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 1: Quelle méthode n'est pas appropriée pour valider un modèle de régression logistique ? </a:t>
            </a:r>
          </a:p>
          <a:p>
            <a:pPr marL="514350" indent="-514350">
              <a:buAutoNum type="alphaUcParenR"/>
            </a:pPr>
            <a:r>
              <a:rPr lang="fr-FR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Utiliser la méthode de validation croisée pour évaluer la performance du modèle sur différents sous-ensembles de données.</a:t>
            </a:r>
          </a:p>
          <a:p>
            <a:pPr marL="514350" indent="-514350">
              <a:buAutoNum type="alphaUcParenR"/>
            </a:pPr>
            <a:endParaRPr lang="fr-FR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lphaUcParenR"/>
            </a:pPr>
            <a:r>
              <a:rPr lang="fr-FR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Calculer l'AUC (Area Under the </a:t>
            </a:r>
            <a:r>
              <a:rPr lang="fr-FR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fr-FR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de la courbe ROC pour mesurer la capacité du modèle à distinguer entre les classes. </a:t>
            </a:r>
          </a:p>
          <a:p>
            <a:pPr marL="514350" indent="-514350">
              <a:buAutoNum type="alphaUcParenR"/>
            </a:pPr>
            <a:endParaRPr lang="fr-FR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lphaUcParenR"/>
            </a:pPr>
            <a:r>
              <a:rPr lang="fr-FR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Comparer les coefficients du modèle avec ceux d'un modèle linéaire pour évaluer leur signification. </a:t>
            </a:r>
          </a:p>
          <a:p>
            <a:pPr marL="514350" indent="-514350">
              <a:buAutoNum type="alphaUcParenR"/>
            </a:pPr>
            <a:endParaRPr lang="fr-FR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D) Examiner la matrice de confusion pour évaluer la précision, la sensibilité et la spécificité du modèle.</a:t>
            </a:r>
          </a:p>
          <a:p>
            <a:pPr marL="514350" indent="-514350">
              <a:buAutoNum type="alphaUcParenR"/>
            </a:pPr>
            <a:endParaRPr lang="fr-FR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2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0785D2-D90E-D4F9-2F68-7AC1925E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/>
              <a:t>Quiz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E236BE1-EB3F-8899-4C06-B53A72613FF6}"/>
              </a:ext>
            </a:extLst>
          </p:cNvPr>
          <p:cNvSpPr txBox="1">
            <a:spLocks/>
          </p:cNvSpPr>
          <p:nvPr/>
        </p:nvSpPr>
        <p:spPr>
          <a:xfrm>
            <a:off x="965791" y="1802066"/>
            <a:ext cx="11350752" cy="3534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Question 1: Quelle méthode n'est pas appropriée pour valider un modèle de régression logistique ? </a:t>
            </a:r>
          </a:p>
          <a:p>
            <a:pPr marL="514350" indent="-514350">
              <a:buFont typeface="Arial" panose="020B0604020202020204" pitchFamily="34" charset="0"/>
              <a:buAutoNum type="alphaUcParenR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Utiliser la méthode de validation croisée pour évaluer la performance du modèle sur différents sous-ensembles de données.</a:t>
            </a:r>
          </a:p>
          <a:p>
            <a:pPr marL="514350" indent="-514350">
              <a:buFont typeface="Arial" panose="020B0604020202020204" pitchFamily="34" charset="0"/>
              <a:buAutoNum type="alphaUcParenR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lphaUcParenR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Calculer l'AUC (Area Under the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) de la courbe ROC pour mesurer la capacité du modèle à distinguer entre les classes. </a:t>
            </a:r>
          </a:p>
          <a:p>
            <a:pPr marL="514350" indent="-514350">
              <a:buFont typeface="Arial" panose="020B0604020202020204" pitchFamily="34" charset="0"/>
              <a:buAutoNum type="alphaUcParenR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lphaUcParenR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Comparer les coefficients du modèle avec ceux d'un modèle linéaire pour évaluer leur signification. </a:t>
            </a:r>
          </a:p>
          <a:p>
            <a:pPr marL="514350" indent="-514350">
              <a:buFont typeface="Arial" panose="020B0604020202020204" pitchFamily="34" charset="0"/>
              <a:buAutoNum type="alphaUcParenR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D) Examiner la matrice de confusion pour évaluer la précision, la sensibilité et la spécificité du modèle.</a:t>
            </a:r>
          </a:p>
          <a:p>
            <a:pPr marL="514350" indent="-514350">
              <a:buFont typeface="Arial" panose="020B0604020202020204" pitchFamily="34" charset="0"/>
              <a:buAutoNum type="alphaUcParenR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39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0785D2-D90E-D4F9-2F68-7AC1925E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/>
              <a:t>Quiz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8165B-BC7A-C4E6-B5BD-8845D616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 2: Comment interpréte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r un coefficient de 2 dans une régression logistique?</a:t>
            </a:r>
            <a:endParaRPr lang="fr-FR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lphaUcParenR"/>
            </a:pPr>
            <a:r>
              <a:rPr lang="fr-F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 coefficient indique que pour une augmentation d'une unité de la variable indépendante, la probabilité de l'événement est multipliée par 2. </a:t>
            </a:r>
          </a:p>
          <a:p>
            <a:pPr marL="514350" indent="-514350">
              <a:buAutoNum type="alphaUcParenR"/>
            </a:pPr>
            <a:r>
              <a:rPr lang="fr-F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 coefficient indique que pour une augmentation d'une unité de la variable indépendante, la probabilité de l'événement est divisée par 2. </a:t>
            </a:r>
          </a:p>
          <a:p>
            <a:pPr marL="514350" indent="-514350">
              <a:buAutoNum type="alphaUcParenR"/>
            </a:pPr>
            <a:r>
              <a:rPr lang="fr-F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Le coefficient de 2 indique qu'une augmentation d'une unité de la variable indépendante augmente les chances de survenue de l'événement. </a:t>
            </a:r>
          </a:p>
          <a:p>
            <a:pPr marL="514350" indent="-514350">
              <a:buAutoNum type="alphaUcParenR"/>
            </a:pPr>
            <a:r>
              <a:rPr lang="fr-F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Aucune réponse n'est juste.</a:t>
            </a:r>
          </a:p>
          <a:p>
            <a:pPr marL="514350" indent="-514350">
              <a:buAutoNum type="alphaUcParenR"/>
            </a:pPr>
            <a:endParaRPr lang="fr-FR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lphaUcParenR"/>
            </a:pPr>
            <a:endParaRPr lang="fr-FR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738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1F4F16-7BC7-2B58-B03A-C0E18369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Pratique sous R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25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0C8A29-AF02-9F39-C869-6AA2BB5C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/>
              <a:t>Quiz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306B2E-722E-E02A-A8E2-7F9FE153E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 1</a:t>
            </a:r>
            <a:r>
              <a:rPr lang="fr-FR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Quelle est la principale différence entre le R² et le R² ajusté ?</a:t>
            </a:r>
          </a:p>
          <a:p>
            <a:pPr algn="l"/>
            <a:endParaRPr lang="fr-FR" sz="1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lphaLcParenR"/>
            </a:pPr>
            <a:r>
              <a:rPr lang="fr-FR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 R² ajusté prend en compte le nombre de prédicteurs dans le modèle.</a:t>
            </a:r>
          </a:p>
          <a:p>
            <a:pPr marL="342900" indent="-342900" algn="l">
              <a:buFont typeface="+mj-lt"/>
              <a:buAutoNum type="alphaLcParenR"/>
            </a:pPr>
            <a:r>
              <a:rPr lang="fr-FR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 R² est toujours supérieur au R² ajusté.</a:t>
            </a:r>
          </a:p>
          <a:p>
            <a:pPr marL="342900" indent="-342900" algn="l">
              <a:buFont typeface="+mj-lt"/>
              <a:buAutoNum type="alphaLcParenR"/>
            </a:pPr>
            <a:r>
              <a:rPr lang="fr-FR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 R² ajusté peut être négatif, mais pas le R²</a:t>
            </a:r>
            <a:r>
              <a:rPr lang="fr-FR" sz="1400" b="0" i="0" dirty="0">
                <a:effectLst/>
                <a:latin typeface="Söhne"/>
              </a:rPr>
              <a:t>.</a:t>
            </a:r>
          </a:p>
        </p:txBody>
      </p:sp>
      <p:pic>
        <p:nvPicPr>
          <p:cNvPr id="5" name="Picture 4" descr="Point d’interrogation sur fond vert pastel">
            <a:extLst>
              <a:ext uri="{FF2B5EF4-FFF2-40B4-BE49-F238E27FC236}">
                <a16:creationId xmlns:a16="http://schemas.microsoft.com/office/drawing/2014/main" id="{ACFA55AE-B3C7-4528-5020-013738B51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6316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7784C9-6E69-87B9-9B6F-F99A007B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/>
              <a:t>Contact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5C22C6-2956-35E6-AD17-3887D3810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200" dirty="0"/>
              <a:t>Natacha NJONGWA YEPNGA: </a:t>
            </a:r>
            <a:r>
              <a:rPr lang="fr-FR" sz="2200" dirty="0">
                <a:hlinkClick r:id="rId2"/>
              </a:rPr>
              <a:t>https://www.linkedin.com/in/natacha-njongwa-yepnga/?originalSubdomain=fr</a:t>
            </a: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200"/>
              <a:t>LeCoinStat:</a:t>
            </a:r>
            <a:r>
              <a:rPr lang="fr-FR" sz="2200">
                <a:hlinkClick r:id="rId3"/>
              </a:rPr>
              <a:t>https</a:t>
            </a:r>
            <a:r>
              <a:rPr lang="fr-FR" sz="2200" dirty="0">
                <a:hlinkClick r:id="rId3"/>
              </a:rPr>
              <a:t>://www.youtube.com/c/LeCoinStat?sub_confirmation=1</a:t>
            </a: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</p:txBody>
      </p:sp>
      <p:pic>
        <p:nvPicPr>
          <p:cNvPr id="5" name="Picture 4" descr="Two telephones communicating">
            <a:extLst>
              <a:ext uri="{FF2B5EF4-FFF2-40B4-BE49-F238E27FC236}">
                <a16:creationId xmlns:a16="http://schemas.microsoft.com/office/drawing/2014/main" id="{44EAF98C-C057-F3AD-E905-68EEB21747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9" r="16536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0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0C8A29-AF02-9F39-C869-6AA2BB5C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dirty="0"/>
              <a:t>Quiz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306B2E-722E-E02A-A8E2-7F9FE153E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algn="l"/>
            <a:r>
              <a:rPr lang="fr-FR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 2</a:t>
            </a:r>
            <a:r>
              <a:rPr lang="fr-F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Quel problème la </a:t>
            </a:r>
            <a:r>
              <a:rPr lang="fr-FR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multicolinéarité</a:t>
            </a:r>
            <a:r>
              <a:rPr lang="fr-F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peut-elle causer dans un modèle de régression ?</a:t>
            </a:r>
          </a:p>
          <a:p>
            <a:pPr marL="457200" indent="-457200" algn="l">
              <a:buFont typeface="+mj-lt"/>
              <a:buAutoNum type="alphaLcParenR"/>
            </a:pPr>
            <a:r>
              <a:rPr lang="fr-F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Elle peut rendre les estimations des coefficients moins précises.</a:t>
            </a:r>
          </a:p>
          <a:p>
            <a:pPr marL="457200" indent="-457200" algn="l">
              <a:buFont typeface="+mj-lt"/>
              <a:buAutoNum type="alphaLcParenR"/>
            </a:pPr>
            <a:r>
              <a:rPr lang="fr-F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Elle augmente toujours le R² du modèle.</a:t>
            </a:r>
          </a:p>
          <a:p>
            <a:pPr marL="457200" indent="-457200" algn="l">
              <a:buFont typeface="+mj-lt"/>
              <a:buAutoNum type="alphaLcParenR"/>
            </a:pPr>
            <a:r>
              <a:rPr lang="fr-F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Elle réduit la complexité du modèle.</a:t>
            </a:r>
          </a:p>
        </p:txBody>
      </p:sp>
      <p:pic>
        <p:nvPicPr>
          <p:cNvPr id="5" name="Picture 4" descr="Point d’interrogation sur fond vert pastel">
            <a:extLst>
              <a:ext uri="{FF2B5EF4-FFF2-40B4-BE49-F238E27FC236}">
                <a16:creationId xmlns:a16="http://schemas.microsoft.com/office/drawing/2014/main" id="{ACFA55AE-B3C7-4528-5020-013738B51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808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D88703-345E-6BE5-6601-4E4D0223A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091" t="318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08B654-3C35-F524-6C0E-41954E3E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/>
              <a:t>Agenda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9D1EF5D-B2C3-0643-667B-D596E5A0C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4338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920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4A0C3-7690-A433-879F-756986B4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Qu’est-ce que la régression logistique?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4ABAEE0-64B8-9682-1D33-AD52D9A8E1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7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44A0C3-7690-A433-879F-756986B4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fr-FR" sz="5400" b="1" i="0">
                <a:effectLst/>
                <a:latin typeface="Söhne"/>
              </a:rPr>
              <a:t>Comparaison avec la Régression Linéaire</a:t>
            </a:r>
          </a:p>
        </p:txBody>
      </p:sp>
      <p:pic>
        <p:nvPicPr>
          <p:cNvPr id="5" name="Picture 4" descr="Graphique">
            <a:extLst>
              <a:ext uri="{FF2B5EF4-FFF2-40B4-BE49-F238E27FC236}">
                <a16:creationId xmlns:a16="http://schemas.microsoft.com/office/drawing/2014/main" id="{CF052C87-B81E-6172-7D88-7C917461D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45" r="3441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89E8E2-EA5B-58F1-7767-FBFA81C4C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7762" y="2706624"/>
                <a:ext cx="6251110" cy="3483864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fr-FR" sz="1900" b="1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Régression Linéaire vs Logistique</a:t>
                </a:r>
                <a:r>
                  <a:rPr lang="fr-FR" sz="19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sz="1900" b="1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Régression Linéaire</a:t>
                </a:r>
                <a:r>
                  <a:rPr lang="fr-FR" sz="19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: Utilisée pour prédire une valeur continue. </a:t>
                </a:r>
              </a:p>
              <a:p>
                <a:pPr marL="457200" lvl="1" indent="0">
                  <a:buNone/>
                </a:pPr>
                <a:r>
                  <a:rPr lang="fr-FR" sz="19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Modèle:</a:t>
                </a:r>
                <a14:m>
                  <m:oMath xmlns:m="http://schemas.openxmlformats.org/officeDocument/2006/math">
                    <m:r>
                      <a:rPr lang="fr-FR" sz="1900" b="0" i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900" b="0" i="1"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900" b="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900" b="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9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900" b="0" i="1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900" b="0" i="1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9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9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9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fr-FR" sz="1900" b="0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sz="1900" b="1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Régression Logistique</a:t>
                </a:r>
                <a:r>
                  <a:rPr lang="fr-FR" sz="19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: Utilisée pour prédire une probabilité binaire.</a:t>
                </a:r>
              </a:p>
              <a:p>
                <a:pPr marL="457200" lvl="1" indent="0">
                  <a:buNone/>
                </a:pPr>
                <a:r>
                  <a:rPr lang="fr-FR" sz="19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Modèle: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900" b="0" i="0">
                        <a:effectLst/>
                        <a:latin typeface="Cambria Math" panose="02040503050406030204" pitchFamily="18" charset="0"/>
                      </a:rPr>
                      <m:t>log</m:t>
                    </m:r>
                    <m:r>
                      <a:rPr lang="fr-FR" sz="1900" b="0" i="0">
                        <a:effectLst/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fr-FR" sz="1900" b="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900" b="0" i="1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fr-FR" sz="1900" b="0" i="1">
                            <a:effectLst/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sz="1900" b="0" i="1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fr-FR" sz="1900" b="0" i="1">
                        <a:effectLst/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fr-FR" sz="1900" b="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9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900" b="0" i="1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900" b="0" i="1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9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19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ou p</a:t>
                </a:r>
                <a:r>
                  <a:rPr lang="fr-FR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fr-FR" sz="19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est la probabilité de l'occurrence de l'événement.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sz="1900" b="1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Principale Différence</a:t>
                </a:r>
                <a:r>
                  <a:rPr lang="fr-FR" sz="19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: La régression logistique est mieux adaptée pour les </a:t>
                </a:r>
                <a:r>
                  <a:rPr lang="fr-FR" sz="1900" b="1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résultats catégoriels</a:t>
                </a:r>
                <a:r>
                  <a:rPr lang="fr-FR" sz="19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, tandis que la linéaire est pour les </a:t>
                </a:r>
                <a:r>
                  <a:rPr lang="fr-FR" sz="1900" b="1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résultats continus</a:t>
                </a:r>
                <a:r>
                  <a:rPr lang="fr-FR" sz="19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fr-FR" sz="1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89E8E2-EA5B-58F1-7767-FBFA81C4C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7762" y="2706624"/>
                <a:ext cx="6251110" cy="3483864"/>
              </a:xfrm>
              <a:blipFill>
                <a:blip r:embed="rId3"/>
                <a:stretch>
                  <a:fillRect l="-811" t="-1818" r="-811" b="-21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40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F382F0-8FDF-DDAC-A893-845DAE1B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fr-FR" sz="5400" b="1" i="0">
                <a:effectLst/>
                <a:latin typeface="Söhne"/>
              </a:rPr>
              <a:t>Comparaison avec la Régression Linéaire</a:t>
            </a:r>
            <a:endParaRPr lang="fr-FR" sz="5400"/>
          </a:p>
        </p:txBody>
      </p:sp>
      <p:pic>
        <p:nvPicPr>
          <p:cNvPr id="5" name="Picture 4" descr="Flèches vers le haut">
            <a:extLst>
              <a:ext uri="{FF2B5EF4-FFF2-40B4-BE49-F238E27FC236}">
                <a16:creationId xmlns:a16="http://schemas.microsoft.com/office/drawing/2014/main" id="{A58E2A60-478F-1D8B-3A8E-301E454AD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80" r="14827" b="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EB86A26-B59D-F981-1294-2D2D5B69DB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4296" y="2706624"/>
                <a:ext cx="6894576" cy="3483864"/>
              </a:xfrm>
            </p:spPr>
            <p:txBody>
              <a:bodyPr>
                <a:normAutofit/>
              </a:bodyPr>
              <a:lstStyle/>
              <a:p>
                <a:r>
                  <a:rPr lang="fr-FR" sz="2200" dirty="0"/>
                  <a:t>Obtention de la probabilité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00" b="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22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2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200" b="0" i="1">
                          <a:latin typeface="Cambria Math" panose="02040503050406030204" pitchFamily="18" charset="0"/>
                        </a:rPr>
                        <m:t>=1)=</m:t>
                      </m:r>
                      <m:f>
                        <m:fPr>
                          <m:ctrlPr>
                            <a:rPr lang="fr-FR" sz="2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200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FR" sz="22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2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sz="2200" b="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fr-F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FR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F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200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22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EB86A26-B59D-F981-1294-2D2D5B69DB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6" y="2706624"/>
                <a:ext cx="6894576" cy="3483864"/>
              </a:xfrm>
              <a:blipFill>
                <a:blip r:embed="rId3"/>
                <a:stretch>
                  <a:fillRect l="-1103" t="-2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19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7AD28-E1B4-AAFF-0B6D-C8013F23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la régression linéaire est inadaptée?</a:t>
            </a:r>
          </a:p>
        </p:txBody>
      </p:sp>
      <p:pic>
        <p:nvPicPr>
          <p:cNvPr id="1028" name="Picture 4" descr="How Does Linear And Logistic Regression Work In Machine Learning? title banner">
            <a:extLst>
              <a:ext uri="{FF2B5EF4-FFF2-40B4-BE49-F238E27FC236}">
                <a16:creationId xmlns:a16="http://schemas.microsoft.com/office/drawing/2014/main" id="{4AA64707-F01A-BCDF-231F-0765F23878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356" y="1825625"/>
            <a:ext cx="90652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49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63612A-087E-6C17-66B2-0BC9FFB4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fr-FR" sz="5400"/>
              <a:t>QUIZ</a:t>
            </a:r>
          </a:p>
        </p:txBody>
      </p:sp>
      <p:pic>
        <p:nvPicPr>
          <p:cNvPr id="13" name="Picture 4" descr="Codes sur des papiers">
            <a:extLst>
              <a:ext uri="{FF2B5EF4-FFF2-40B4-BE49-F238E27FC236}">
                <a16:creationId xmlns:a16="http://schemas.microsoft.com/office/drawing/2014/main" id="{92F4AE88-D62D-4FF3-07C6-6A6C5A289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2" r="29304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D7B7A-4901-77E0-B3D2-2CC856B44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602000"/>
            <a:ext cx="6894576" cy="35884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800" b="1" dirty="0">
                <a:effectLst/>
              </a:rPr>
              <a:t>Question 1 : Quelle est la différence principale entre la régression linéaire et la régression logistique ?</a:t>
            </a:r>
          </a:p>
          <a:p>
            <a:pPr marL="0" indent="0">
              <a:buNone/>
            </a:pPr>
            <a:endParaRPr lang="fr-FR" sz="1800" dirty="0">
              <a:effectLst/>
            </a:endParaRPr>
          </a:p>
          <a:p>
            <a:pPr marL="514350" indent="-514350">
              <a:buFont typeface="+mj-lt"/>
              <a:buAutoNum type="alphaUcPeriod"/>
            </a:pPr>
            <a:r>
              <a:rPr lang="fr-FR" sz="1800" dirty="0">
                <a:effectLst/>
              </a:rPr>
              <a:t>La régression linéaire est utilisée pour la prédiction de valeurs continues, tandis que la régression logistique est utilisée pour la prédiction de valeurs binaires.</a:t>
            </a:r>
          </a:p>
          <a:p>
            <a:pPr marL="514350" indent="-514350">
              <a:buFont typeface="+mj-lt"/>
              <a:buAutoNum type="alphaUcPeriod"/>
            </a:pPr>
            <a:endParaRPr lang="fr-FR" sz="1800" dirty="0">
              <a:effectLst/>
            </a:endParaRPr>
          </a:p>
          <a:p>
            <a:pPr>
              <a:buFont typeface="+mj-lt"/>
              <a:buAutoNum type="alphaUcPeriod"/>
            </a:pPr>
            <a:r>
              <a:rPr lang="fr-FR" sz="1800" dirty="0">
                <a:effectLst/>
              </a:rPr>
              <a:t>La régression linéaire ne peut pas être utilisée pour les prédictions, contrairement à la régression logistique.</a:t>
            </a:r>
          </a:p>
          <a:p>
            <a:pPr>
              <a:buFont typeface="+mj-lt"/>
              <a:buAutoNum type="alphaUcPeriod"/>
            </a:pPr>
            <a:endParaRPr lang="fr-FR" sz="1800" dirty="0">
              <a:effectLst/>
            </a:endParaRPr>
          </a:p>
          <a:p>
            <a:pPr>
              <a:buFont typeface="+mj-lt"/>
              <a:buAutoNum type="alphaUcPeriod"/>
            </a:pPr>
            <a:r>
              <a:rPr lang="fr-FR" sz="1800" dirty="0">
                <a:effectLst/>
              </a:rPr>
              <a:t>La régression linéaire est utilisée pour estimer des probabilités, tandis que la régression logistique est utilisée pour la prédiction de valeurs continues.</a:t>
            </a:r>
          </a:p>
        </p:txBody>
      </p:sp>
    </p:spTree>
    <p:extLst>
      <p:ext uri="{BB962C8B-B14F-4D97-AF65-F5344CB8AC3E}">
        <p14:creationId xmlns:p14="http://schemas.microsoft.com/office/powerpoint/2010/main" val="307921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E1E507-B4DE-178D-67C3-59299942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fr-FR" sz="5400"/>
              <a:t>Quiz</a:t>
            </a:r>
          </a:p>
        </p:txBody>
      </p:sp>
      <p:pic>
        <p:nvPicPr>
          <p:cNvPr id="5" name="Picture 4" descr="Point d’interrogation sur fond vert pastel">
            <a:extLst>
              <a:ext uri="{FF2B5EF4-FFF2-40B4-BE49-F238E27FC236}">
                <a16:creationId xmlns:a16="http://schemas.microsoft.com/office/drawing/2014/main" id="{9E4F2B74-D3BE-BF90-4926-A5EA97282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37" r="7844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63CCF-E647-F7C5-45B4-A1940F410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700" b="1" i="0">
                <a:effectLst/>
                <a:latin typeface="Söhne"/>
              </a:rPr>
              <a:t>Question 2 : Quel est le rôle de la fonction logistique dans le modèle de régression logistique ?</a:t>
            </a:r>
          </a:p>
          <a:p>
            <a:endParaRPr lang="fr-FR" sz="1700" b="0" i="0">
              <a:effectLst/>
              <a:latin typeface="Söhne"/>
            </a:endParaRPr>
          </a:p>
          <a:p>
            <a:pPr marL="514350" indent="-514350">
              <a:buFont typeface="+mj-lt"/>
              <a:buAutoNum type="alphaUcPeriod"/>
            </a:pPr>
            <a:r>
              <a:rPr lang="fr-FR" sz="1700" b="0" i="0">
                <a:effectLst/>
                <a:latin typeface="Söhne"/>
              </a:rPr>
              <a:t>Il est utilisé pour convertir les prédictions en valeurs binaires 0 ou 1.</a:t>
            </a:r>
          </a:p>
          <a:p>
            <a:pPr marL="514350" indent="-514350">
              <a:buFont typeface="+mj-lt"/>
              <a:buAutoNum type="alphaUcPeriod"/>
            </a:pPr>
            <a:endParaRPr lang="fr-FR" sz="1700" b="0" i="0">
              <a:effectLst/>
              <a:latin typeface="Söhne"/>
            </a:endParaRPr>
          </a:p>
          <a:p>
            <a:pPr marL="514350" indent="-514350">
              <a:buFont typeface="+mj-lt"/>
              <a:buAutoNum type="alphaUcPeriod"/>
            </a:pPr>
            <a:r>
              <a:rPr lang="fr-FR" sz="1700" b="0" i="0">
                <a:effectLst/>
                <a:latin typeface="Söhne"/>
              </a:rPr>
              <a:t>Il sert à linéariser la relation entre les variables indépendantes et la probabilité de l'événement.</a:t>
            </a:r>
          </a:p>
          <a:p>
            <a:pPr marL="514350" indent="-514350">
              <a:buFont typeface="+mj-lt"/>
              <a:buAutoNum type="alphaUcPeriod"/>
            </a:pPr>
            <a:endParaRPr lang="fr-FR" sz="1700" b="0" i="0">
              <a:effectLst/>
              <a:latin typeface="Söhne"/>
            </a:endParaRPr>
          </a:p>
          <a:p>
            <a:pPr marL="514350" indent="-514350">
              <a:buFont typeface="+mj-lt"/>
              <a:buAutoNum type="alphaUcPeriod"/>
            </a:pPr>
            <a:r>
              <a:rPr lang="fr-FR" sz="1700" b="0" i="0">
                <a:effectLst/>
                <a:latin typeface="Söhne"/>
              </a:rPr>
              <a:t>Il est utilisé pour calculer directement la probabilité de l'événement.</a:t>
            </a:r>
          </a:p>
          <a:p>
            <a:pPr marL="0" indent="0">
              <a:buNone/>
            </a:pPr>
            <a:endParaRPr lang="fr-FR" sz="1700"/>
          </a:p>
        </p:txBody>
      </p:sp>
    </p:spTree>
    <p:extLst>
      <p:ext uri="{BB962C8B-B14F-4D97-AF65-F5344CB8AC3E}">
        <p14:creationId xmlns:p14="http://schemas.microsoft.com/office/powerpoint/2010/main" val="15172385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1125</Words>
  <Application>Microsoft Macintosh PowerPoint</Application>
  <PresentationFormat>Grand écran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Söhne</vt:lpstr>
      <vt:lpstr>Thème Office</vt:lpstr>
      <vt:lpstr>La Régression Logistique Dans la Pratique</vt:lpstr>
      <vt:lpstr>Contact</vt:lpstr>
      <vt:lpstr>Agenda</vt:lpstr>
      <vt:lpstr>Qu’est-ce que la régression logistique?</vt:lpstr>
      <vt:lpstr>Comparaison avec la Régression Linéaire</vt:lpstr>
      <vt:lpstr>Comparaison avec la Régression Linéaire</vt:lpstr>
      <vt:lpstr>Pourquoi la régression linéaire est inadaptée?</vt:lpstr>
      <vt:lpstr>QUIZ</vt:lpstr>
      <vt:lpstr>Quiz</vt:lpstr>
      <vt:lpstr>Fonctionnement de la régression Logistique </vt:lpstr>
      <vt:lpstr>Fonctionnement de la régression Logistique </vt:lpstr>
      <vt:lpstr>Les hypothèses de la régression logistique</vt:lpstr>
      <vt:lpstr>Les étapes pour construire une régression logistique</vt:lpstr>
      <vt:lpstr>Comment valider son modèle</vt:lpstr>
      <vt:lpstr>Quiz</vt:lpstr>
      <vt:lpstr>Quiz</vt:lpstr>
      <vt:lpstr>Quiz</vt:lpstr>
      <vt:lpstr>Pratique sous R</vt:lpstr>
      <vt:lpstr>Quiz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Régression Linéaire Dans la Pratique</dc:title>
  <dc:creator>Natacha NJONGWA</dc:creator>
  <cp:lastModifiedBy>Natacha NJONGWA</cp:lastModifiedBy>
  <cp:revision>7</cp:revision>
  <dcterms:created xsi:type="dcterms:W3CDTF">2023-11-26T03:13:02Z</dcterms:created>
  <dcterms:modified xsi:type="dcterms:W3CDTF">2023-12-03T19:53:05Z</dcterms:modified>
</cp:coreProperties>
</file>