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6" r:id="rId4"/>
    <p:sldId id="258" r:id="rId5"/>
    <p:sldId id="259" r:id="rId6"/>
    <p:sldId id="260" r:id="rId7"/>
    <p:sldId id="261" r:id="rId8"/>
    <p:sldId id="262" r:id="rId9"/>
    <p:sldId id="263" r:id="rId10"/>
    <p:sldId id="264" r:id="rId11"/>
    <p:sldId id="268" r:id="rId12"/>
    <p:sldId id="265" r:id="rId13"/>
    <p:sldId id="267" r:id="rId14"/>
    <p:sldId id="269" r:id="rId15"/>
    <p:sldId id="270" r:id="rId16"/>
    <p:sldId id="272" r:id="rId17"/>
    <p:sldId id="273" r:id="rId18"/>
    <p:sldId id="274" r:id="rId19"/>
    <p:sldId id="271" r:id="rId20"/>
    <p:sldId id="275" r:id="rId21"/>
    <p:sldId id="290" r:id="rId22"/>
    <p:sldId id="276" r:id="rId23"/>
    <p:sldId id="278" r:id="rId24"/>
    <p:sldId id="279" r:id="rId25"/>
    <p:sldId id="280" r:id="rId26"/>
    <p:sldId id="281" r:id="rId27"/>
    <p:sldId id="282" r:id="rId28"/>
    <p:sldId id="284" r:id="rId29"/>
    <p:sldId id="283" r:id="rId30"/>
    <p:sldId id="285" r:id="rId31"/>
    <p:sldId id="286" r:id="rId32"/>
    <p:sldId id="287" r:id="rId33"/>
    <p:sldId id="277" r:id="rId34"/>
    <p:sldId id="288" r:id="rId35"/>
    <p:sldId id="291" r:id="rId36"/>
    <p:sldId id="289" r:id="rId3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16"/>
    <p:restoredTop sz="97030"/>
  </p:normalViewPr>
  <p:slideViewPr>
    <p:cSldViewPr snapToGrid="0">
      <p:cViewPr>
        <p:scale>
          <a:sx n="140" d="100"/>
          <a:sy n="140" d="100"/>
        </p:scale>
        <p:origin x="1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B4E623-8AB9-4A9B-BC81-A679E65085C3}"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AF52EF3E-9C45-4C2B-95F4-67C30193317C}">
      <dgm:prSet/>
      <dgm:spPr/>
      <dgm:t>
        <a:bodyPr/>
        <a:lstStyle/>
        <a:p>
          <a:pPr>
            <a:defRPr b="1"/>
          </a:pPr>
          <a:r>
            <a:rPr lang="fr-FR" b="0" i="0" dirty="0"/>
            <a:t>Étape 1 : Décrire les deux variables sur le plan univarié </a:t>
          </a:r>
          <a:endParaRPr lang="en-US" dirty="0"/>
        </a:p>
      </dgm:t>
    </dgm:pt>
    <dgm:pt modelId="{657B815A-D499-4F86-8B3E-AD8D1F03574F}" type="parTrans" cxnId="{C9F95BB1-1FCE-4A14-A9FF-CDB2F5358DCB}">
      <dgm:prSet/>
      <dgm:spPr/>
      <dgm:t>
        <a:bodyPr/>
        <a:lstStyle/>
        <a:p>
          <a:endParaRPr lang="en-US"/>
        </a:p>
      </dgm:t>
    </dgm:pt>
    <dgm:pt modelId="{1C8BD5E7-C84D-4545-9941-D774F1481636}" type="sibTrans" cxnId="{C9F95BB1-1FCE-4A14-A9FF-CDB2F5358DCB}">
      <dgm:prSet/>
      <dgm:spPr/>
      <dgm:t>
        <a:bodyPr/>
        <a:lstStyle/>
        <a:p>
          <a:endParaRPr lang="en-US"/>
        </a:p>
      </dgm:t>
    </dgm:pt>
    <dgm:pt modelId="{C563BBC2-BD87-4068-B80D-52C1179EDAEA}">
      <dgm:prSet/>
      <dgm:spPr/>
      <dgm:t>
        <a:bodyPr/>
        <a:lstStyle/>
        <a:p>
          <a:r>
            <a:rPr lang="fr-FR" b="0" i="0" dirty="0"/>
            <a:t>Calculer la moyenne, la médiane, l'écart type, le minimum, le maximum et créer un diagramme en boîte pour les variables quantitatives. </a:t>
          </a:r>
          <a:endParaRPr lang="en-US" dirty="0"/>
        </a:p>
      </dgm:t>
    </dgm:pt>
    <dgm:pt modelId="{90A982B6-1C7D-4D6B-9AF0-61D5DB6C19CC}" type="parTrans" cxnId="{E2D03F6D-70F7-471E-BF36-3961F7A4A11A}">
      <dgm:prSet/>
      <dgm:spPr/>
      <dgm:t>
        <a:bodyPr/>
        <a:lstStyle/>
        <a:p>
          <a:endParaRPr lang="en-US"/>
        </a:p>
      </dgm:t>
    </dgm:pt>
    <dgm:pt modelId="{E94BD165-7940-41C3-ABCC-3FC38F36E0DD}" type="sibTrans" cxnId="{E2D03F6D-70F7-471E-BF36-3961F7A4A11A}">
      <dgm:prSet/>
      <dgm:spPr/>
      <dgm:t>
        <a:bodyPr/>
        <a:lstStyle/>
        <a:p>
          <a:endParaRPr lang="en-US"/>
        </a:p>
      </dgm:t>
    </dgm:pt>
    <dgm:pt modelId="{69D93F90-CFCA-46A7-A80F-252AAA726DB5}">
      <dgm:prSet/>
      <dgm:spPr/>
      <dgm:t>
        <a:bodyPr/>
        <a:lstStyle/>
        <a:p>
          <a:r>
            <a:rPr lang="fr-FR" b="0" i="0"/>
            <a:t>Déterminer la proportion et le mode pour les variables qualitatives.</a:t>
          </a:r>
          <a:endParaRPr lang="en-US"/>
        </a:p>
      </dgm:t>
    </dgm:pt>
    <dgm:pt modelId="{59B8B116-DBC4-4D6B-ACCB-29E99D930A23}" type="parTrans" cxnId="{2EE04B9E-DAD1-40BA-9218-441372A4837E}">
      <dgm:prSet/>
      <dgm:spPr/>
      <dgm:t>
        <a:bodyPr/>
        <a:lstStyle/>
        <a:p>
          <a:endParaRPr lang="en-US"/>
        </a:p>
      </dgm:t>
    </dgm:pt>
    <dgm:pt modelId="{EC6D6E2D-132C-4A34-A854-D2C7C27B245A}" type="sibTrans" cxnId="{2EE04B9E-DAD1-40BA-9218-441372A4837E}">
      <dgm:prSet/>
      <dgm:spPr/>
      <dgm:t>
        <a:bodyPr/>
        <a:lstStyle/>
        <a:p>
          <a:endParaRPr lang="en-US"/>
        </a:p>
      </dgm:t>
    </dgm:pt>
    <dgm:pt modelId="{1820FDC7-6304-4648-AE96-516F3CAECC95}">
      <dgm:prSet/>
      <dgm:spPr/>
      <dgm:t>
        <a:bodyPr/>
        <a:lstStyle/>
        <a:p>
          <a:pPr>
            <a:defRPr b="1"/>
          </a:pPr>
          <a:r>
            <a:rPr lang="fr-FR" b="0" i="0"/>
            <a:t>Étape 2 : Description bivariée des variables et formulation d'une hypothèse.</a:t>
          </a:r>
          <a:endParaRPr lang="en-US"/>
        </a:p>
      </dgm:t>
    </dgm:pt>
    <dgm:pt modelId="{C4EA6038-263F-45A2-AD69-7E2D92252C79}" type="parTrans" cxnId="{4EB86143-0695-4331-A6B3-C83C47664496}">
      <dgm:prSet/>
      <dgm:spPr/>
      <dgm:t>
        <a:bodyPr/>
        <a:lstStyle/>
        <a:p>
          <a:endParaRPr lang="en-US"/>
        </a:p>
      </dgm:t>
    </dgm:pt>
    <dgm:pt modelId="{27E38007-4365-457C-B6E8-2D0E615CCD10}" type="sibTrans" cxnId="{4EB86143-0695-4331-A6B3-C83C47664496}">
      <dgm:prSet/>
      <dgm:spPr/>
      <dgm:t>
        <a:bodyPr/>
        <a:lstStyle/>
        <a:p>
          <a:endParaRPr lang="en-US"/>
        </a:p>
      </dgm:t>
    </dgm:pt>
    <dgm:pt modelId="{BE32A306-21F3-4F9C-86F8-1C2B8D90B30D}">
      <dgm:prSet/>
      <dgm:spPr/>
      <dgm:t>
        <a:bodyPr/>
        <a:lstStyle/>
        <a:p>
          <a:pPr>
            <a:defRPr b="1"/>
          </a:pPr>
          <a:r>
            <a:rPr lang="fr-FR" b="0" i="0" dirty="0"/>
            <a:t>Étape 3 : Choisir un test approprié et appliquer le test.</a:t>
          </a:r>
          <a:endParaRPr lang="en-US" dirty="0"/>
        </a:p>
      </dgm:t>
    </dgm:pt>
    <dgm:pt modelId="{D788DED5-FDB0-4E5C-94B5-418E0397C50A}" type="parTrans" cxnId="{D5759422-3410-4CDD-94BB-3979DFF347BA}">
      <dgm:prSet/>
      <dgm:spPr/>
      <dgm:t>
        <a:bodyPr/>
        <a:lstStyle/>
        <a:p>
          <a:endParaRPr lang="en-US"/>
        </a:p>
      </dgm:t>
    </dgm:pt>
    <dgm:pt modelId="{42979843-2381-484C-81A4-F8F633737F34}" type="sibTrans" cxnId="{D5759422-3410-4CDD-94BB-3979DFF347BA}">
      <dgm:prSet/>
      <dgm:spPr/>
      <dgm:t>
        <a:bodyPr/>
        <a:lstStyle/>
        <a:p>
          <a:endParaRPr lang="en-US"/>
        </a:p>
      </dgm:t>
    </dgm:pt>
    <dgm:pt modelId="{96207913-FD8C-46DC-8E38-9635F9DFF54B}">
      <dgm:prSet/>
      <dgm:spPr/>
      <dgm:t>
        <a:bodyPr/>
        <a:lstStyle/>
        <a:p>
          <a:pPr>
            <a:defRPr b="1"/>
          </a:pPr>
          <a:r>
            <a:rPr lang="fr-FR" b="0" i="0"/>
            <a:t>Étape 4 : Conclure</a:t>
          </a:r>
          <a:endParaRPr lang="en-US"/>
        </a:p>
      </dgm:t>
    </dgm:pt>
    <dgm:pt modelId="{BC795DD3-2A1A-4267-8D68-5FF914E81291}" type="parTrans" cxnId="{D22388B3-ED43-49E2-8B08-66D89BD718D2}">
      <dgm:prSet/>
      <dgm:spPr/>
      <dgm:t>
        <a:bodyPr/>
        <a:lstStyle/>
        <a:p>
          <a:endParaRPr lang="en-US"/>
        </a:p>
      </dgm:t>
    </dgm:pt>
    <dgm:pt modelId="{50DC14A9-97D4-4E3F-959D-11E9CAE1268B}" type="sibTrans" cxnId="{D22388B3-ED43-49E2-8B08-66D89BD718D2}">
      <dgm:prSet/>
      <dgm:spPr/>
      <dgm:t>
        <a:bodyPr/>
        <a:lstStyle/>
        <a:p>
          <a:endParaRPr lang="en-US"/>
        </a:p>
      </dgm:t>
    </dgm:pt>
    <dgm:pt modelId="{489A1061-00B6-4AE5-9705-F86C5AA70502}" type="pres">
      <dgm:prSet presAssocID="{EFB4E623-8AB9-4A9B-BC81-A679E65085C3}" presName="root" presStyleCnt="0">
        <dgm:presLayoutVars>
          <dgm:dir/>
          <dgm:resizeHandles val="exact"/>
        </dgm:presLayoutVars>
      </dgm:prSet>
      <dgm:spPr/>
    </dgm:pt>
    <dgm:pt modelId="{A6BA8686-4895-4B16-80FD-96C4C360A7D1}" type="pres">
      <dgm:prSet presAssocID="{AF52EF3E-9C45-4C2B-95F4-67C30193317C}" presName="compNode" presStyleCnt="0"/>
      <dgm:spPr/>
    </dgm:pt>
    <dgm:pt modelId="{A37C10D9-29E2-49B6-84C5-A0A5FA989653}" type="pres">
      <dgm:prSet presAssocID="{AF52EF3E-9C45-4C2B-95F4-67C30193317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rawing Compass"/>
        </a:ext>
      </dgm:extLst>
    </dgm:pt>
    <dgm:pt modelId="{5A06DD14-50B9-49A3-8956-956D17785217}" type="pres">
      <dgm:prSet presAssocID="{AF52EF3E-9C45-4C2B-95F4-67C30193317C}" presName="iconSpace" presStyleCnt="0"/>
      <dgm:spPr/>
    </dgm:pt>
    <dgm:pt modelId="{2899A523-A928-43EA-AB18-3C07D265B0B2}" type="pres">
      <dgm:prSet presAssocID="{AF52EF3E-9C45-4C2B-95F4-67C30193317C}" presName="parTx" presStyleLbl="revTx" presStyleIdx="0" presStyleCnt="8">
        <dgm:presLayoutVars>
          <dgm:chMax val="0"/>
          <dgm:chPref val="0"/>
        </dgm:presLayoutVars>
      </dgm:prSet>
      <dgm:spPr/>
    </dgm:pt>
    <dgm:pt modelId="{D77057B7-4D1C-4DA3-A768-B33E18B89181}" type="pres">
      <dgm:prSet presAssocID="{AF52EF3E-9C45-4C2B-95F4-67C30193317C}" presName="txSpace" presStyleCnt="0"/>
      <dgm:spPr/>
    </dgm:pt>
    <dgm:pt modelId="{D004F49A-A2FF-46BC-882B-F28324C84E30}" type="pres">
      <dgm:prSet presAssocID="{AF52EF3E-9C45-4C2B-95F4-67C30193317C}" presName="desTx" presStyleLbl="revTx" presStyleIdx="1" presStyleCnt="8">
        <dgm:presLayoutVars/>
      </dgm:prSet>
      <dgm:spPr/>
    </dgm:pt>
    <dgm:pt modelId="{C2D3B255-CCFC-415E-994A-AE32CA5B24CF}" type="pres">
      <dgm:prSet presAssocID="{1C8BD5E7-C84D-4545-9941-D774F1481636}" presName="sibTrans" presStyleCnt="0"/>
      <dgm:spPr/>
    </dgm:pt>
    <dgm:pt modelId="{078D38F7-B795-41BF-A128-7DC49EE937F3}" type="pres">
      <dgm:prSet presAssocID="{1820FDC7-6304-4648-AE96-516F3CAECC95}" presName="compNode" presStyleCnt="0"/>
      <dgm:spPr/>
    </dgm:pt>
    <dgm:pt modelId="{1450928D-87A5-4CBA-B6A5-F35141B8BBE4}" type="pres">
      <dgm:prSet presAssocID="{1820FDC7-6304-4648-AE96-516F3CAECC9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che"/>
        </a:ext>
      </dgm:extLst>
    </dgm:pt>
    <dgm:pt modelId="{90525985-3700-4464-A659-87EA7F6F3E8D}" type="pres">
      <dgm:prSet presAssocID="{1820FDC7-6304-4648-AE96-516F3CAECC95}" presName="iconSpace" presStyleCnt="0"/>
      <dgm:spPr/>
    </dgm:pt>
    <dgm:pt modelId="{3ADDBC41-B2A9-4388-848D-E72FDFA68EA4}" type="pres">
      <dgm:prSet presAssocID="{1820FDC7-6304-4648-AE96-516F3CAECC95}" presName="parTx" presStyleLbl="revTx" presStyleIdx="2" presStyleCnt="8">
        <dgm:presLayoutVars>
          <dgm:chMax val="0"/>
          <dgm:chPref val="0"/>
        </dgm:presLayoutVars>
      </dgm:prSet>
      <dgm:spPr/>
    </dgm:pt>
    <dgm:pt modelId="{5857FB98-192D-48E3-8DF0-8A0984A1EAE4}" type="pres">
      <dgm:prSet presAssocID="{1820FDC7-6304-4648-AE96-516F3CAECC95}" presName="txSpace" presStyleCnt="0"/>
      <dgm:spPr/>
    </dgm:pt>
    <dgm:pt modelId="{8B5EC321-8781-46EE-9C15-86570D04F683}" type="pres">
      <dgm:prSet presAssocID="{1820FDC7-6304-4648-AE96-516F3CAECC95}" presName="desTx" presStyleLbl="revTx" presStyleIdx="3" presStyleCnt="8">
        <dgm:presLayoutVars/>
      </dgm:prSet>
      <dgm:spPr/>
    </dgm:pt>
    <dgm:pt modelId="{1C8B1D05-99C1-4B69-A4D1-D0A02D2D54CA}" type="pres">
      <dgm:prSet presAssocID="{27E38007-4365-457C-B6E8-2D0E615CCD10}" presName="sibTrans" presStyleCnt="0"/>
      <dgm:spPr/>
    </dgm:pt>
    <dgm:pt modelId="{38E1149B-888E-44E6-BBBE-DC9952273FB1}" type="pres">
      <dgm:prSet presAssocID="{BE32A306-21F3-4F9C-86F8-1C2B8D90B30D}" presName="compNode" presStyleCnt="0"/>
      <dgm:spPr/>
    </dgm:pt>
    <dgm:pt modelId="{E1F5B43E-6FBB-4D8F-BB2B-C29DD1BBDFDC}" type="pres">
      <dgm:prSet presAssocID="{BE32A306-21F3-4F9C-86F8-1C2B8D90B30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ste de contrôle"/>
        </a:ext>
      </dgm:extLst>
    </dgm:pt>
    <dgm:pt modelId="{38B64B7D-E981-446E-B8BE-5AD74356C8ED}" type="pres">
      <dgm:prSet presAssocID="{BE32A306-21F3-4F9C-86F8-1C2B8D90B30D}" presName="iconSpace" presStyleCnt="0"/>
      <dgm:spPr/>
    </dgm:pt>
    <dgm:pt modelId="{B6EF7D77-0494-4DCD-8723-A55631A811FF}" type="pres">
      <dgm:prSet presAssocID="{BE32A306-21F3-4F9C-86F8-1C2B8D90B30D}" presName="parTx" presStyleLbl="revTx" presStyleIdx="4" presStyleCnt="8">
        <dgm:presLayoutVars>
          <dgm:chMax val="0"/>
          <dgm:chPref val="0"/>
        </dgm:presLayoutVars>
      </dgm:prSet>
      <dgm:spPr/>
    </dgm:pt>
    <dgm:pt modelId="{7F952064-F89B-437E-B809-DF91CB7E9B02}" type="pres">
      <dgm:prSet presAssocID="{BE32A306-21F3-4F9C-86F8-1C2B8D90B30D}" presName="txSpace" presStyleCnt="0"/>
      <dgm:spPr/>
    </dgm:pt>
    <dgm:pt modelId="{E589B59B-AED6-4486-96E8-2F1DE308F84F}" type="pres">
      <dgm:prSet presAssocID="{BE32A306-21F3-4F9C-86F8-1C2B8D90B30D}" presName="desTx" presStyleLbl="revTx" presStyleIdx="5" presStyleCnt="8">
        <dgm:presLayoutVars/>
      </dgm:prSet>
      <dgm:spPr/>
    </dgm:pt>
    <dgm:pt modelId="{D21C4AB1-10EC-427C-B89F-3A6EA0292BCA}" type="pres">
      <dgm:prSet presAssocID="{42979843-2381-484C-81A4-F8F633737F34}" presName="sibTrans" presStyleCnt="0"/>
      <dgm:spPr/>
    </dgm:pt>
    <dgm:pt modelId="{2756FF1A-2B98-49E4-8765-66F9E3DC8E7F}" type="pres">
      <dgm:prSet presAssocID="{96207913-FD8C-46DC-8E38-9635F9DFF54B}" presName="compNode" presStyleCnt="0"/>
      <dgm:spPr/>
    </dgm:pt>
    <dgm:pt modelId="{14B7C60D-1842-4E1A-AEF4-EBB34CA569B6}" type="pres">
      <dgm:prSet presAssocID="{96207913-FD8C-46DC-8E38-9635F9DFF54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E5C343D5-D4D5-431B-A8A6-42CE4EE51512}" type="pres">
      <dgm:prSet presAssocID="{96207913-FD8C-46DC-8E38-9635F9DFF54B}" presName="iconSpace" presStyleCnt="0"/>
      <dgm:spPr/>
    </dgm:pt>
    <dgm:pt modelId="{04C8DCF1-E811-4550-99FB-4DF0BC190BF6}" type="pres">
      <dgm:prSet presAssocID="{96207913-FD8C-46DC-8E38-9635F9DFF54B}" presName="parTx" presStyleLbl="revTx" presStyleIdx="6" presStyleCnt="8">
        <dgm:presLayoutVars>
          <dgm:chMax val="0"/>
          <dgm:chPref val="0"/>
        </dgm:presLayoutVars>
      </dgm:prSet>
      <dgm:spPr/>
    </dgm:pt>
    <dgm:pt modelId="{C5DB7704-4588-48FD-83DE-DDB24248BA28}" type="pres">
      <dgm:prSet presAssocID="{96207913-FD8C-46DC-8E38-9635F9DFF54B}" presName="txSpace" presStyleCnt="0"/>
      <dgm:spPr/>
    </dgm:pt>
    <dgm:pt modelId="{8524FBCB-555C-49E9-AD21-01203B2F7BD8}" type="pres">
      <dgm:prSet presAssocID="{96207913-FD8C-46DC-8E38-9635F9DFF54B}" presName="desTx" presStyleLbl="revTx" presStyleIdx="7" presStyleCnt="8">
        <dgm:presLayoutVars/>
      </dgm:prSet>
      <dgm:spPr/>
    </dgm:pt>
  </dgm:ptLst>
  <dgm:cxnLst>
    <dgm:cxn modelId="{00151202-E732-4145-989F-71F38657D84E}" type="presOf" srcId="{AF52EF3E-9C45-4C2B-95F4-67C30193317C}" destId="{2899A523-A928-43EA-AB18-3C07D265B0B2}" srcOrd="0" destOrd="0" presId="urn:microsoft.com/office/officeart/2018/5/layout/CenteredIconLabelDescriptionList"/>
    <dgm:cxn modelId="{5B280315-9ACF-414B-A4F3-442EC5BE8203}" type="presOf" srcId="{EFB4E623-8AB9-4A9B-BC81-A679E65085C3}" destId="{489A1061-00B6-4AE5-9705-F86C5AA70502}" srcOrd="0" destOrd="0" presId="urn:microsoft.com/office/officeart/2018/5/layout/CenteredIconLabelDescriptionList"/>
    <dgm:cxn modelId="{D5759422-3410-4CDD-94BB-3979DFF347BA}" srcId="{EFB4E623-8AB9-4A9B-BC81-A679E65085C3}" destId="{BE32A306-21F3-4F9C-86F8-1C2B8D90B30D}" srcOrd="2" destOrd="0" parTransId="{D788DED5-FDB0-4E5C-94B5-418E0397C50A}" sibTransId="{42979843-2381-484C-81A4-F8F633737F34}"/>
    <dgm:cxn modelId="{4EB86143-0695-4331-A6B3-C83C47664496}" srcId="{EFB4E623-8AB9-4A9B-BC81-A679E65085C3}" destId="{1820FDC7-6304-4648-AE96-516F3CAECC95}" srcOrd="1" destOrd="0" parTransId="{C4EA6038-263F-45A2-AD69-7E2D92252C79}" sibTransId="{27E38007-4365-457C-B6E8-2D0E615CCD10}"/>
    <dgm:cxn modelId="{E2D03F6D-70F7-471E-BF36-3961F7A4A11A}" srcId="{AF52EF3E-9C45-4C2B-95F4-67C30193317C}" destId="{C563BBC2-BD87-4068-B80D-52C1179EDAEA}" srcOrd="0" destOrd="0" parTransId="{90A982B6-1C7D-4D6B-9AF0-61D5DB6C19CC}" sibTransId="{E94BD165-7940-41C3-ABCC-3FC38F36E0DD}"/>
    <dgm:cxn modelId="{7AE1C995-839E-452E-96F4-83D4CADD91D8}" type="presOf" srcId="{C563BBC2-BD87-4068-B80D-52C1179EDAEA}" destId="{D004F49A-A2FF-46BC-882B-F28324C84E30}" srcOrd="0" destOrd="0" presId="urn:microsoft.com/office/officeart/2018/5/layout/CenteredIconLabelDescriptionList"/>
    <dgm:cxn modelId="{198D4999-7326-4456-8C51-14A00BFC4D29}" type="presOf" srcId="{69D93F90-CFCA-46A7-A80F-252AAA726DB5}" destId="{D004F49A-A2FF-46BC-882B-F28324C84E30}" srcOrd="0" destOrd="1" presId="urn:microsoft.com/office/officeart/2018/5/layout/CenteredIconLabelDescriptionList"/>
    <dgm:cxn modelId="{2EE04B9E-DAD1-40BA-9218-441372A4837E}" srcId="{AF52EF3E-9C45-4C2B-95F4-67C30193317C}" destId="{69D93F90-CFCA-46A7-A80F-252AAA726DB5}" srcOrd="1" destOrd="0" parTransId="{59B8B116-DBC4-4D6B-ACCB-29E99D930A23}" sibTransId="{EC6D6E2D-132C-4A34-A854-D2C7C27B245A}"/>
    <dgm:cxn modelId="{C9F95BB1-1FCE-4A14-A9FF-CDB2F5358DCB}" srcId="{EFB4E623-8AB9-4A9B-BC81-A679E65085C3}" destId="{AF52EF3E-9C45-4C2B-95F4-67C30193317C}" srcOrd="0" destOrd="0" parTransId="{657B815A-D499-4F86-8B3E-AD8D1F03574F}" sibTransId="{1C8BD5E7-C84D-4545-9941-D774F1481636}"/>
    <dgm:cxn modelId="{D22388B3-ED43-49E2-8B08-66D89BD718D2}" srcId="{EFB4E623-8AB9-4A9B-BC81-A679E65085C3}" destId="{96207913-FD8C-46DC-8E38-9635F9DFF54B}" srcOrd="3" destOrd="0" parTransId="{BC795DD3-2A1A-4267-8D68-5FF914E81291}" sibTransId="{50DC14A9-97D4-4E3F-959D-11E9CAE1268B}"/>
    <dgm:cxn modelId="{4DAF70C9-3B7C-4D9F-89D8-3D537CADEB0B}" type="presOf" srcId="{BE32A306-21F3-4F9C-86F8-1C2B8D90B30D}" destId="{B6EF7D77-0494-4DCD-8723-A55631A811FF}" srcOrd="0" destOrd="0" presId="urn:microsoft.com/office/officeart/2018/5/layout/CenteredIconLabelDescriptionList"/>
    <dgm:cxn modelId="{6DBDE1E5-FA30-4334-8129-BD00106F1A5C}" type="presOf" srcId="{1820FDC7-6304-4648-AE96-516F3CAECC95}" destId="{3ADDBC41-B2A9-4388-848D-E72FDFA68EA4}" srcOrd="0" destOrd="0" presId="urn:microsoft.com/office/officeart/2018/5/layout/CenteredIconLabelDescriptionList"/>
    <dgm:cxn modelId="{003D1CFF-410D-4986-9F84-C4621C4D4C5C}" type="presOf" srcId="{96207913-FD8C-46DC-8E38-9635F9DFF54B}" destId="{04C8DCF1-E811-4550-99FB-4DF0BC190BF6}" srcOrd="0" destOrd="0" presId="urn:microsoft.com/office/officeart/2018/5/layout/CenteredIconLabelDescriptionList"/>
    <dgm:cxn modelId="{71FE252B-C710-44DC-BDCC-BD457F9A5368}" type="presParOf" srcId="{489A1061-00B6-4AE5-9705-F86C5AA70502}" destId="{A6BA8686-4895-4B16-80FD-96C4C360A7D1}" srcOrd="0" destOrd="0" presId="urn:microsoft.com/office/officeart/2018/5/layout/CenteredIconLabelDescriptionList"/>
    <dgm:cxn modelId="{6C993C03-98B5-4D96-8E51-C362C58828B5}" type="presParOf" srcId="{A6BA8686-4895-4B16-80FD-96C4C360A7D1}" destId="{A37C10D9-29E2-49B6-84C5-A0A5FA989653}" srcOrd="0" destOrd="0" presId="urn:microsoft.com/office/officeart/2018/5/layout/CenteredIconLabelDescriptionList"/>
    <dgm:cxn modelId="{750D5AAD-3A8F-451E-BB47-706D7F208F56}" type="presParOf" srcId="{A6BA8686-4895-4B16-80FD-96C4C360A7D1}" destId="{5A06DD14-50B9-49A3-8956-956D17785217}" srcOrd="1" destOrd="0" presId="urn:microsoft.com/office/officeart/2018/5/layout/CenteredIconLabelDescriptionList"/>
    <dgm:cxn modelId="{4D37D326-39DA-430C-B714-177702DDB53F}" type="presParOf" srcId="{A6BA8686-4895-4B16-80FD-96C4C360A7D1}" destId="{2899A523-A928-43EA-AB18-3C07D265B0B2}" srcOrd="2" destOrd="0" presId="urn:microsoft.com/office/officeart/2018/5/layout/CenteredIconLabelDescriptionList"/>
    <dgm:cxn modelId="{B0B278FE-B1D8-4DDB-9009-CE48BD7411F0}" type="presParOf" srcId="{A6BA8686-4895-4B16-80FD-96C4C360A7D1}" destId="{D77057B7-4D1C-4DA3-A768-B33E18B89181}" srcOrd="3" destOrd="0" presId="urn:microsoft.com/office/officeart/2018/5/layout/CenteredIconLabelDescriptionList"/>
    <dgm:cxn modelId="{09ABE90F-8611-426B-9821-06310581292C}" type="presParOf" srcId="{A6BA8686-4895-4B16-80FD-96C4C360A7D1}" destId="{D004F49A-A2FF-46BC-882B-F28324C84E30}" srcOrd="4" destOrd="0" presId="urn:microsoft.com/office/officeart/2018/5/layout/CenteredIconLabelDescriptionList"/>
    <dgm:cxn modelId="{7D8CD1C1-0264-42A0-85B9-01853BC99FF7}" type="presParOf" srcId="{489A1061-00B6-4AE5-9705-F86C5AA70502}" destId="{C2D3B255-CCFC-415E-994A-AE32CA5B24CF}" srcOrd="1" destOrd="0" presId="urn:microsoft.com/office/officeart/2018/5/layout/CenteredIconLabelDescriptionList"/>
    <dgm:cxn modelId="{2C6FDA9E-41D0-4463-9805-2D66225650C3}" type="presParOf" srcId="{489A1061-00B6-4AE5-9705-F86C5AA70502}" destId="{078D38F7-B795-41BF-A128-7DC49EE937F3}" srcOrd="2" destOrd="0" presId="urn:microsoft.com/office/officeart/2018/5/layout/CenteredIconLabelDescriptionList"/>
    <dgm:cxn modelId="{0471A10C-862C-496E-A0D7-6895D2A88721}" type="presParOf" srcId="{078D38F7-B795-41BF-A128-7DC49EE937F3}" destId="{1450928D-87A5-4CBA-B6A5-F35141B8BBE4}" srcOrd="0" destOrd="0" presId="urn:microsoft.com/office/officeart/2018/5/layout/CenteredIconLabelDescriptionList"/>
    <dgm:cxn modelId="{F4846AFF-D35B-4E05-BAB9-85D4BE2F4D80}" type="presParOf" srcId="{078D38F7-B795-41BF-A128-7DC49EE937F3}" destId="{90525985-3700-4464-A659-87EA7F6F3E8D}" srcOrd="1" destOrd="0" presId="urn:microsoft.com/office/officeart/2018/5/layout/CenteredIconLabelDescriptionList"/>
    <dgm:cxn modelId="{30BE5BEA-D4AF-4B34-B1BB-F95E166B1167}" type="presParOf" srcId="{078D38F7-B795-41BF-A128-7DC49EE937F3}" destId="{3ADDBC41-B2A9-4388-848D-E72FDFA68EA4}" srcOrd="2" destOrd="0" presId="urn:microsoft.com/office/officeart/2018/5/layout/CenteredIconLabelDescriptionList"/>
    <dgm:cxn modelId="{35A3D1C8-65BE-4D75-A13F-078DE2C31348}" type="presParOf" srcId="{078D38F7-B795-41BF-A128-7DC49EE937F3}" destId="{5857FB98-192D-48E3-8DF0-8A0984A1EAE4}" srcOrd="3" destOrd="0" presId="urn:microsoft.com/office/officeart/2018/5/layout/CenteredIconLabelDescriptionList"/>
    <dgm:cxn modelId="{537DB393-A918-4CAA-B891-B7AF779F0C60}" type="presParOf" srcId="{078D38F7-B795-41BF-A128-7DC49EE937F3}" destId="{8B5EC321-8781-46EE-9C15-86570D04F683}" srcOrd="4" destOrd="0" presId="urn:microsoft.com/office/officeart/2018/5/layout/CenteredIconLabelDescriptionList"/>
    <dgm:cxn modelId="{CBDC6C64-E50F-4B56-A952-E8BCD171C75C}" type="presParOf" srcId="{489A1061-00B6-4AE5-9705-F86C5AA70502}" destId="{1C8B1D05-99C1-4B69-A4D1-D0A02D2D54CA}" srcOrd="3" destOrd="0" presId="urn:microsoft.com/office/officeart/2018/5/layout/CenteredIconLabelDescriptionList"/>
    <dgm:cxn modelId="{3B4D61A0-1619-49BB-9CB8-ECDF3B080851}" type="presParOf" srcId="{489A1061-00B6-4AE5-9705-F86C5AA70502}" destId="{38E1149B-888E-44E6-BBBE-DC9952273FB1}" srcOrd="4" destOrd="0" presId="urn:microsoft.com/office/officeart/2018/5/layout/CenteredIconLabelDescriptionList"/>
    <dgm:cxn modelId="{B7A0D65F-D4B7-49E1-950A-A118E6EA65D9}" type="presParOf" srcId="{38E1149B-888E-44E6-BBBE-DC9952273FB1}" destId="{E1F5B43E-6FBB-4D8F-BB2B-C29DD1BBDFDC}" srcOrd="0" destOrd="0" presId="urn:microsoft.com/office/officeart/2018/5/layout/CenteredIconLabelDescriptionList"/>
    <dgm:cxn modelId="{49D0DDB5-F331-4FA4-8CC4-993996F966BF}" type="presParOf" srcId="{38E1149B-888E-44E6-BBBE-DC9952273FB1}" destId="{38B64B7D-E981-446E-B8BE-5AD74356C8ED}" srcOrd="1" destOrd="0" presId="urn:microsoft.com/office/officeart/2018/5/layout/CenteredIconLabelDescriptionList"/>
    <dgm:cxn modelId="{A43EDE95-1165-4FF9-985C-249793D9B615}" type="presParOf" srcId="{38E1149B-888E-44E6-BBBE-DC9952273FB1}" destId="{B6EF7D77-0494-4DCD-8723-A55631A811FF}" srcOrd="2" destOrd="0" presId="urn:microsoft.com/office/officeart/2018/5/layout/CenteredIconLabelDescriptionList"/>
    <dgm:cxn modelId="{AC76C029-6863-47BE-A4BC-3BB541341566}" type="presParOf" srcId="{38E1149B-888E-44E6-BBBE-DC9952273FB1}" destId="{7F952064-F89B-437E-B809-DF91CB7E9B02}" srcOrd="3" destOrd="0" presId="urn:microsoft.com/office/officeart/2018/5/layout/CenteredIconLabelDescriptionList"/>
    <dgm:cxn modelId="{E8E98505-B7CC-48DE-BBA0-A0D80285B00B}" type="presParOf" srcId="{38E1149B-888E-44E6-BBBE-DC9952273FB1}" destId="{E589B59B-AED6-4486-96E8-2F1DE308F84F}" srcOrd="4" destOrd="0" presId="urn:microsoft.com/office/officeart/2018/5/layout/CenteredIconLabelDescriptionList"/>
    <dgm:cxn modelId="{70E91E71-D056-48E2-AB58-4530B5CC1FA4}" type="presParOf" srcId="{489A1061-00B6-4AE5-9705-F86C5AA70502}" destId="{D21C4AB1-10EC-427C-B89F-3A6EA0292BCA}" srcOrd="5" destOrd="0" presId="urn:microsoft.com/office/officeart/2018/5/layout/CenteredIconLabelDescriptionList"/>
    <dgm:cxn modelId="{AB2DD27A-3754-4636-9433-3F86BD8861B0}" type="presParOf" srcId="{489A1061-00B6-4AE5-9705-F86C5AA70502}" destId="{2756FF1A-2B98-49E4-8765-66F9E3DC8E7F}" srcOrd="6" destOrd="0" presId="urn:microsoft.com/office/officeart/2018/5/layout/CenteredIconLabelDescriptionList"/>
    <dgm:cxn modelId="{12EEA8FD-A833-48C7-82C3-AA4094E7EB19}" type="presParOf" srcId="{2756FF1A-2B98-49E4-8765-66F9E3DC8E7F}" destId="{14B7C60D-1842-4E1A-AEF4-EBB34CA569B6}" srcOrd="0" destOrd="0" presId="urn:microsoft.com/office/officeart/2018/5/layout/CenteredIconLabelDescriptionList"/>
    <dgm:cxn modelId="{9E2709FD-3F0F-4B33-A649-A19F4E28586C}" type="presParOf" srcId="{2756FF1A-2B98-49E4-8765-66F9E3DC8E7F}" destId="{E5C343D5-D4D5-431B-A8A6-42CE4EE51512}" srcOrd="1" destOrd="0" presId="urn:microsoft.com/office/officeart/2018/5/layout/CenteredIconLabelDescriptionList"/>
    <dgm:cxn modelId="{067AF00A-F9A6-47C6-8EE0-22F792E0A5CA}" type="presParOf" srcId="{2756FF1A-2B98-49E4-8765-66F9E3DC8E7F}" destId="{04C8DCF1-E811-4550-99FB-4DF0BC190BF6}" srcOrd="2" destOrd="0" presId="urn:microsoft.com/office/officeart/2018/5/layout/CenteredIconLabelDescriptionList"/>
    <dgm:cxn modelId="{36E4EA5B-BC57-431D-B7DE-DE964739CCCF}" type="presParOf" srcId="{2756FF1A-2B98-49E4-8765-66F9E3DC8E7F}" destId="{C5DB7704-4588-48FD-83DE-DDB24248BA28}" srcOrd="3" destOrd="0" presId="urn:microsoft.com/office/officeart/2018/5/layout/CenteredIconLabelDescriptionList"/>
    <dgm:cxn modelId="{90C46E02-45DC-4063-A45F-E2555981D49A}" type="presParOf" srcId="{2756FF1A-2B98-49E4-8765-66F9E3DC8E7F}" destId="{8524FBCB-555C-49E9-AD21-01203B2F7BD8}"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7C10D9-29E2-49B6-84C5-A0A5FA989653}">
      <dsp:nvSpPr>
        <dsp:cNvPr id="0" name=""/>
        <dsp:cNvSpPr/>
      </dsp:nvSpPr>
      <dsp:spPr>
        <a:xfrm>
          <a:off x="788484" y="803629"/>
          <a:ext cx="844593" cy="8445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99A523-A928-43EA-AB18-3C07D265B0B2}">
      <dsp:nvSpPr>
        <dsp:cNvPr id="0" name=""/>
        <dsp:cNvSpPr/>
      </dsp:nvSpPr>
      <dsp:spPr>
        <a:xfrm>
          <a:off x="4219" y="1759401"/>
          <a:ext cx="2413125" cy="587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fr-FR" sz="1400" b="0" i="0" kern="1200" dirty="0"/>
            <a:t>Étape 1 : Décrire les deux variables sur le plan univarié </a:t>
          </a:r>
          <a:endParaRPr lang="en-US" sz="1400" kern="1200" dirty="0"/>
        </a:p>
      </dsp:txBody>
      <dsp:txXfrm>
        <a:off x="4219" y="1759401"/>
        <a:ext cx="2413125" cy="587668"/>
      </dsp:txXfrm>
    </dsp:sp>
    <dsp:sp modelId="{D004F49A-A2FF-46BC-882B-F28324C84E30}">
      <dsp:nvSpPr>
        <dsp:cNvPr id="0" name=""/>
        <dsp:cNvSpPr/>
      </dsp:nvSpPr>
      <dsp:spPr>
        <a:xfrm>
          <a:off x="4219" y="2398781"/>
          <a:ext cx="2413125" cy="9903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fr-FR" sz="1100" b="0" i="0" kern="1200" dirty="0"/>
            <a:t>Calculer la moyenne, la médiane, l'écart type, le minimum, le maximum et créer un diagramme en boîte pour les variables quantitatives. </a:t>
          </a:r>
          <a:endParaRPr lang="en-US" sz="1100" kern="1200" dirty="0"/>
        </a:p>
        <a:p>
          <a:pPr marL="0" lvl="0" indent="0" algn="ctr" defTabSz="488950">
            <a:lnSpc>
              <a:spcPct val="90000"/>
            </a:lnSpc>
            <a:spcBef>
              <a:spcPct val="0"/>
            </a:spcBef>
            <a:spcAft>
              <a:spcPct val="35000"/>
            </a:spcAft>
            <a:buNone/>
          </a:pPr>
          <a:r>
            <a:rPr lang="fr-FR" sz="1100" b="0" i="0" kern="1200"/>
            <a:t>Déterminer la proportion et le mode pour les variables qualitatives.</a:t>
          </a:r>
          <a:endParaRPr lang="en-US" sz="1100" kern="1200"/>
        </a:p>
      </dsp:txBody>
      <dsp:txXfrm>
        <a:off x="4219" y="2398781"/>
        <a:ext cx="2413125" cy="990393"/>
      </dsp:txXfrm>
    </dsp:sp>
    <dsp:sp modelId="{1450928D-87A5-4CBA-B6A5-F35141B8BBE4}">
      <dsp:nvSpPr>
        <dsp:cNvPr id="0" name=""/>
        <dsp:cNvSpPr/>
      </dsp:nvSpPr>
      <dsp:spPr>
        <a:xfrm>
          <a:off x="3623906" y="803629"/>
          <a:ext cx="844593" cy="8445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DDBC41-B2A9-4388-848D-E72FDFA68EA4}">
      <dsp:nvSpPr>
        <dsp:cNvPr id="0" name=""/>
        <dsp:cNvSpPr/>
      </dsp:nvSpPr>
      <dsp:spPr>
        <a:xfrm>
          <a:off x="2839641" y="1759401"/>
          <a:ext cx="2413125" cy="587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fr-FR" sz="1400" b="0" i="0" kern="1200"/>
            <a:t>Étape 2 : Description bivariée des variables et formulation d'une hypothèse.</a:t>
          </a:r>
          <a:endParaRPr lang="en-US" sz="1400" kern="1200"/>
        </a:p>
      </dsp:txBody>
      <dsp:txXfrm>
        <a:off x="2839641" y="1759401"/>
        <a:ext cx="2413125" cy="587668"/>
      </dsp:txXfrm>
    </dsp:sp>
    <dsp:sp modelId="{8B5EC321-8781-46EE-9C15-86570D04F683}">
      <dsp:nvSpPr>
        <dsp:cNvPr id="0" name=""/>
        <dsp:cNvSpPr/>
      </dsp:nvSpPr>
      <dsp:spPr>
        <a:xfrm>
          <a:off x="2839641" y="2398781"/>
          <a:ext cx="2413125" cy="990393"/>
        </a:xfrm>
        <a:prstGeom prst="rect">
          <a:avLst/>
        </a:prstGeom>
        <a:noFill/>
        <a:ln>
          <a:noFill/>
        </a:ln>
        <a:effectLst/>
      </dsp:spPr>
      <dsp:style>
        <a:lnRef idx="0">
          <a:scrgbClr r="0" g="0" b="0"/>
        </a:lnRef>
        <a:fillRef idx="0">
          <a:scrgbClr r="0" g="0" b="0"/>
        </a:fillRef>
        <a:effectRef idx="0">
          <a:scrgbClr r="0" g="0" b="0"/>
        </a:effectRef>
        <a:fontRef idx="minor"/>
      </dsp:style>
    </dsp:sp>
    <dsp:sp modelId="{E1F5B43E-6FBB-4D8F-BB2B-C29DD1BBDFDC}">
      <dsp:nvSpPr>
        <dsp:cNvPr id="0" name=""/>
        <dsp:cNvSpPr/>
      </dsp:nvSpPr>
      <dsp:spPr>
        <a:xfrm>
          <a:off x="6459328" y="803629"/>
          <a:ext cx="844593" cy="8445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EF7D77-0494-4DCD-8723-A55631A811FF}">
      <dsp:nvSpPr>
        <dsp:cNvPr id="0" name=""/>
        <dsp:cNvSpPr/>
      </dsp:nvSpPr>
      <dsp:spPr>
        <a:xfrm>
          <a:off x="5675062" y="1759401"/>
          <a:ext cx="2413125" cy="587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fr-FR" sz="1400" b="0" i="0" kern="1200" dirty="0"/>
            <a:t>Étape 3 : Choisir un test approprié et appliquer le test.</a:t>
          </a:r>
          <a:endParaRPr lang="en-US" sz="1400" kern="1200" dirty="0"/>
        </a:p>
      </dsp:txBody>
      <dsp:txXfrm>
        <a:off x="5675062" y="1759401"/>
        <a:ext cx="2413125" cy="587668"/>
      </dsp:txXfrm>
    </dsp:sp>
    <dsp:sp modelId="{E589B59B-AED6-4486-96E8-2F1DE308F84F}">
      <dsp:nvSpPr>
        <dsp:cNvPr id="0" name=""/>
        <dsp:cNvSpPr/>
      </dsp:nvSpPr>
      <dsp:spPr>
        <a:xfrm>
          <a:off x="5675062" y="2398781"/>
          <a:ext cx="2413125" cy="990393"/>
        </a:xfrm>
        <a:prstGeom prst="rect">
          <a:avLst/>
        </a:prstGeom>
        <a:noFill/>
        <a:ln>
          <a:noFill/>
        </a:ln>
        <a:effectLst/>
      </dsp:spPr>
      <dsp:style>
        <a:lnRef idx="0">
          <a:scrgbClr r="0" g="0" b="0"/>
        </a:lnRef>
        <a:fillRef idx="0">
          <a:scrgbClr r="0" g="0" b="0"/>
        </a:fillRef>
        <a:effectRef idx="0">
          <a:scrgbClr r="0" g="0" b="0"/>
        </a:effectRef>
        <a:fontRef idx="minor"/>
      </dsp:style>
    </dsp:sp>
    <dsp:sp modelId="{14B7C60D-1842-4E1A-AEF4-EBB34CA569B6}">
      <dsp:nvSpPr>
        <dsp:cNvPr id="0" name=""/>
        <dsp:cNvSpPr/>
      </dsp:nvSpPr>
      <dsp:spPr>
        <a:xfrm>
          <a:off x="9294750" y="803629"/>
          <a:ext cx="844593" cy="8445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C8DCF1-E811-4550-99FB-4DF0BC190BF6}">
      <dsp:nvSpPr>
        <dsp:cNvPr id="0" name=""/>
        <dsp:cNvSpPr/>
      </dsp:nvSpPr>
      <dsp:spPr>
        <a:xfrm>
          <a:off x="8510484" y="1759401"/>
          <a:ext cx="2413125" cy="587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fr-FR" sz="1400" b="0" i="0" kern="1200"/>
            <a:t>Étape 4 : Conclure</a:t>
          </a:r>
          <a:endParaRPr lang="en-US" sz="1400" kern="1200"/>
        </a:p>
      </dsp:txBody>
      <dsp:txXfrm>
        <a:off x="8510484" y="1759401"/>
        <a:ext cx="2413125" cy="587668"/>
      </dsp:txXfrm>
    </dsp:sp>
    <dsp:sp modelId="{8524FBCB-555C-49E9-AD21-01203B2F7BD8}">
      <dsp:nvSpPr>
        <dsp:cNvPr id="0" name=""/>
        <dsp:cNvSpPr/>
      </dsp:nvSpPr>
      <dsp:spPr>
        <a:xfrm>
          <a:off x="8510484" y="2398781"/>
          <a:ext cx="2413125" cy="990393"/>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1741C8-DA70-44BB-3EAB-42E191B75C6C}"/>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55BC80C-134F-AB14-B81A-52FAF4A8A2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3694043-7459-A2FE-3A04-15CBC6A960AB}"/>
              </a:ext>
            </a:extLst>
          </p:cNvPr>
          <p:cNvSpPr>
            <a:spLocks noGrp="1"/>
          </p:cNvSpPr>
          <p:nvPr>
            <p:ph type="dt" sz="half" idx="10"/>
          </p:nvPr>
        </p:nvSpPr>
        <p:spPr/>
        <p:txBody>
          <a:bodyPr/>
          <a:lstStyle/>
          <a:p>
            <a:fld id="{7DE2AAD6-6B0A-0B41-94ED-479FE3A2B57D}" type="datetimeFigureOut">
              <a:rPr lang="fr-FR" smtClean="0"/>
              <a:t>19/11/2023</a:t>
            </a:fld>
            <a:endParaRPr lang="fr-FR"/>
          </a:p>
        </p:txBody>
      </p:sp>
      <p:sp>
        <p:nvSpPr>
          <p:cNvPr id="5" name="Espace réservé du pied de page 4">
            <a:extLst>
              <a:ext uri="{FF2B5EF4-FFF2-40B4-BE49-F238E27FC236}">
                <a16:creationId xmlns:a16="http://schemas.microsoft.com/office/drawing/2014/main" id="{D51AB265-BAE4-8FE7-A9B1-1D72A91E224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3FDFC75-92CD-2375-181F-3F6226A453E8}"/>
              </a:ext>
            </a:extLst>
          </p:cNvPr>
          <p:cNvSpPr>
            <a:spLocks noGrp="1"/>
          </p:cNvSpPr>
          <p:nvPr>
            <p:ph type="sldNum" sz="quarter" idx="12"/>
          </p:nvPr>
        </p:nvSpPr>
        <p:spPr/>
        <p:txBody>
          <a:bodyPr/>
          <a:lstStyle/>
          <a:p>
            <a:fld id="{2F64439C-50FE-3745-997C-E683D7B823DB}" type="slidenum">
              <a:rPr lang="fr-FR" smtClean="0"/>
              <a:t>‹N°›</a:t>
            </a:fld>
            <a:endParaRPr lang="fr-FR"/>
          </a:p>
        </p:txBody>
      </p:sp>
    </p:spTree>
    <p:extLst>
      <p:ext uri="{BB962C8B-B14F-4D97-AF65-F5344CB8AC3E}">
        <p14:creationId xmlns:p14="http://schemas.microsoft.com/office/powerpoint/2010/main" val="4250649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9BED97-5862-01B5-18DF-E701BF5A045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BC8ECD0-31CF-8A4B-7B26-4D68A005AFE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92502E4-3130-ACC0-5C6E-78AE373A2DF9}"/>
              </a:ext>
            </a:extLst>
          </p:cNvPr>
          <p:cNvSpPr>
            <a:spLocks noGrp="1"/>
          </p:cNvSpPr>
          <p:nvPr>
            <p:ph type="dt" sz="half" idx="10"/>
          </p:nvPr>
        </p:nvSpPr>
        <p:spPr/>
        <p:txBody>
          <a:bodyPr/>
          <a:lstStyle/>
          <a:p>
            <a:fld id="{7DE2AAD6-6B0A-0B41-94ED-479FE3A2B57D}" type="datetimeFigureOut">
              <a:rPr lang="fr-FR" smtClean="0"/>
              <a:t>19/11/2023</a:t>
            </a:fld>
            <a:endParaRPr lang="fr-FR"/>
          </a:p>
        </p:txBody>
      </p:sp>
      <p:sp>
        <p:nvSpPr>
          <p:cNvPr id="5" name="Espace réservé du pied de page 4">
            <a:extLst>
              <a:ext uri="{FF2B5EF4-FFF2-40B4-BE49-F238E27FC236}">
                <a16:creationId xmlns:a16="http://schemas.microsoft.com/office/drawing/2014/main" id="{860C410F-FD52-AE18-7B87-09C103CFFB4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3508DEB-9C60-8F7B-1AFF-F87F3BF99DFB}"/>
              </a:ext>
            </a:extLst>
          </p:cNvPr>
          <p:cNvSpPr>
            <a:spLocks noGrp="1"/>
          </p:cNvSpPr>
          <p:nvPr>
            <p:ph type="sldNum" sz="quarter" idx="12"/>
          </p:nvPr>
        </p:nvSpPr>
        <p:spPr/>
        <p:txBody>
          <a:bodyPr/>
          <a:lstStyle/>
          <a:p>
            <a:fld id="{2F64439C-50FE-3745-997C-E683D7B823DB}" type="slidenum">
              <a:rPr lang="fr-FR" smtClean="0"/>
              <a:t>‹N°›</a:t>
            </a:fld>
            <a:endParaRPr lang="fr-FR"/>
          </a:p>
        </p:txBody>
      </p:sp>
    </p:spTree>
    <p:extLst>
      <p:ext uri="{BB962C8B-B14F-4D97-AF65-F5344CB8AC3E}">
        <p14:creationId xmlns:p14="http://schemas.microsoft.com/office/powerpoint/2010/main" val="1460304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51F7A2B-10DA-A801-5FC3-09F334CC8E2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FF9DF14-3FB6-FDDE-27D9-E64E6B5AE83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845B117-A417-D3F4-B119-177EF1CE06D3}"/>
              </a:ext>
            </a:extLst>
          </p:cNvPr>
          <p:cNvSpPr>
            <a:spLocks noGrp="1"/>
          </p:cNvSpPr>
          <p:nvPr>
            <p:ph type="dt" sz="half" idx="10"/>
          </p:nvPr>
        </p:nvSpPr>
        <p:spPr/>
        <p:txBody>
          <a:bodyPr/>
          <a:lstStyle/>
          <a:p>
            <a:fld id="{7DE2AAD6-6B0A-0B41-94ED-479FE3A2B57D}" type="datetimeFigureOut">
              <a:rPr lang="fr-FR" smtClean="0"/>
              <a:t>19/11/2023</a:t>
            </a:fld>
            <a:endParaRPr lang="fr-FR"/>
          </a:p>
        </p:txBody>
      </p:sp>
      <p:sp>
        <p:nvSpPr>
          <p:cNvPr id="5" name="Espace réservé du pied de page 4">
            <a:extLst>
              <a:ext uri="{FF2B5EF4-FFF2-40B4-BE49-F238E27FC236}">
                <a16:creationId xmlns:a16="http://schemas.microsoft.com/office/drawing/2014/main" id="{80CFFD2F-B210-8DD7-3B2F-30390C748BC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3C6CE8D-81EF-0103-B303-BA925A1675F9}"/>
              </a:ext>
            </a:extLst>
          </p:cNvPr>
          <p:cNvSpPr>
            <a:spLocks noGrp="1"/>
          </p:cNvSpPr>
          <p:nvPr>
            <p:ph type="sldNum" sz="quarter" idx="12"/>
          </p:nvPr>
        </p:nvSpPr>
        <p:spPr/>
        <p:txBody>
          <a:bodyPr/>
          <a:lstStyle/>
          <a:p>
            <a:fld id="{2F64439C-50FE-3745-997C-E683D7B823DB}" type="slidenum">
              <a:rPr lang="fr-FR" smtClean="0"/>
              <a:t>‹N°›</a:t>
            </a:fld>
            <a:endParaRPr lang="fr-FR"/>
          </a:p>
        </p:txBody>
      </p:sp>
    </p:spTree>
    <p:extLst>
      <p:ext uri="{BB962C8B-B14F-4D97-AF65-F5344CB8AC3E}">
        <p14:creationId xmlns:p14="http://schemas.microsoft.com/office/powerpoint/2010/main" val="3690584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E09618-03F5-5934-A733-F664BC3AD68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FF232CE-C4B7-B9AD-415F-5899D48D7D9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4ACC0F7-A98B-BE87-1933-0F7EBBFC8EF7}"/>
              </a:ext>
            </a:extLst>
          </p:cNvPr>
          <p:cNvSpPr>
            <a:spLocks noGrp="1"/>
          </p:cNvSpPr>
          <p:nvPr>
            <p:ph type="dt" sz="half" idx="10"/>
          </p:nvPr>
        </p:nvSpPr>
        <p:spPr/>
        <p:txBody>
          <a:bodyPr/>
          <a:lstStyle/>
          <a:p>
            <a:fld id="{7DE2AAD6-6B0A-0B41-94ED-479FE3A2B57D}" type="datetimeFigureOut">
              <a:rPr lang="fr-FR" smtClean="0"/>
              <a:t>19/11/2023</a:t>
            </a:fld>
            <a:endParaRPr lang="fr-FR"/>
          </a:p>
        </p:txBody>
      </p:sp>
      <p:sp>
        <p:nvSpPr>
          <p:cNvPr id="5" name="Espace réservé du pied de page 4">
            <a:extLst>
              <a:ext uri="{FF2B5EF4-FFF2-40B4-BE49-F238E27FC236}">
                <a16:creationId xmlns:a16="http://schemas.microsoft.com/office/drawing/2014/main" id="{7F874614-D0A5-2E4A-33B5-6E6C5556BA2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51C0C57-21CB-4739-893C-5C2226EEAF68}"/>
              </a:ext>
            </a:extLst>
          </p:cNvPr>
          <p:cNvSpPr>
            <a:spLocks noGrp="1"/>
          </p:cNvSpPr>
          <p:nvPr>
            <p:ph type="sldNum" sz="quarter" idx="12"/>
          </p:nvPr>
        </p:nvSpPr>
        <p:spPr/>
        <p:txBody>
          <a:bodyPr/>
          <a:lstStyle/>
          <a:p>
            <a:fld id="{2F64439C-50FE-3745-997C-E683D7B823DB}" type="slidenum">
              <a:rPr lang="fr-FR" smtClean="0"/>
              <a:t>‹N°›</a:t>
            </a:fld>
            <a:endParaRPr lang="fr-FR"/>
          </a:p>
        </p:txBody>
      </p:sp>
    </p:spTree>
    <p:extLst>
      <p:ext uri="{BB962C8B-B14F-4D97-AF65-F5344CB8AC3E}">
        <p14:creationId xmlns:p14="http://schemas.microsoft.com/office/powerpoint/2010/main" val="154851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90D6AF-30AD-8492-D1F7-57AA4797E83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D6FAEEC-75C3-B2DE-9024-4F663C96CA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090C9A9-270D-7BBD-6378-F8768E6230B0}"/>
              </a:ext>
            </a:extLst>
          </p:cNvPr>
          <p:cNvSpPr>
            <a:spLocks noGrp="1"/>
          </p:cNvSpPr>
          <p:nvPr>
            <p:ph type="dt" sz="half" idx="10"/>
          </p:nvPr>
        </p:nvSpPr>
        <p:spPr/>
        <p:txBody>
          <a:bodyPr/>
          <a:lstStyle/>
          <a:p>
            <a:fld id="{7DE2AAD6-6B0A-0B41-94ED-479FE3A2B57D}" type="datetimeFigureOut">
              <a:rPr lang="fr-FR" smtClean="0"/>
              <a:t>19/11/2023</a:t>
            </a:fld>
            <a:endParaRPr lang="fr-FR"/>
          </a:p>
        </p:txBody>
      </p:sp>
      <p:sp>
        <p:nvSpPr>
          <p:cNvPr id="5" name="Espace réservé du pied de page 4">
            <a:extLst>
              <a:ext uri="{FF2B5EF4-FFF2-40B4-BE49-F238E27FC236}">
                <a16:creationId xmlns:a16="http://schemas.microsoft.com/office/drawing/2014/main" id="{96133300-D36E-4C86-8D76-D6B4470E46D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FE8E907-CFC2-40F2-0F84-F614B054ACB5}"/>
              </a:ext>
            </a:extLst>
          </p:cNvPr>
          <p:cNvSpPr>
            <a:spLocks noGrp="1"/>
          </p:cNvSpPr>
          <p:nvPr>
            <p:ph type="sldNum" sz="quarter" idx="12"/>
          </p:nvPr>
        </p:nvSpPr>
        <p:spPr/>
        <p:txBody>
          <a:bodyPr/>
          <a:lstStyle/>
          <a:p>
            <a:fld id="{2F64439C-50FE-3745-997C-E683D7B823DB}" type="slidenum">
              <a:rPr lang="fr-FR" smtClean="0"/>
              <a:t>‹N°›</a:t>
            </a:fld>
            <a:endParaRPr lang="fr-FR"/>
          </a:p>
        </p:txBody>
      </p:sp>
    </p:spTree>
    <p:extLst>
      <p:ext uri="{BB962C8B-B14F-4D97-AF65-F5344CB8AC3E}">
        <p14:creationId xmlns:p14="http://schemas.microsoft.com/office/powerpoint/2010/main" val="3336220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893F35-E1D9-C386-1DB1-F10742CC069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E23BDD0-B3F8-E8B1-FC69-3346DA85FB3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FC2AA01-BEC6-167C-5DEA-268AC4173D9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12A32EA-DC07-A8B5-4A48-E051A5F23285}"/>
              </a:ext>
            </a:extLst>
          </p:cNvPr>
          <p:cNvSpPr>
            <a:spLocks noGrp="1"/>
          </p:cNvSpPr>
          <p:nvPr>
            <p:ph type="dt" sz="half" idx="10"/>
          </p:nvPr>
        </p:nvSpPr>
        <p:spPr/>
        <p:txBody>
          <a:bodyPr/>
          <a:lstStyle/>
          <a:p>
            <a:fld id="{7DE2AAD6-6B0A-0B41-94ED-479FE3A2B57D}" type="datetimeFigureOut">
              <a:rPr lang="fr-FR" smtClean="0"/>
              <a:t>19/11/2023</a:t>
            </a:fld>
            <a:endParaRPr lang="fr-FR"/>
          </a:p>
        </p:txBody>
      </p:sp>
      <p:sp>
        <p:nvSpPr>
          <p:cNvPr id="6" name="Espace réservé du pied de page 5">
            <a:extLst>
              <a:ext uri="{FF2B5EF4-FFF2-40B4-BE49-F238E27FC236}">
                <a16:creationId xmlns:a16="http://schemas.microsoft.com/office/drawing/2014/main" id="{06288008-4F33-4922-35F0-F62AC16ADB9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FD88F54-C424-3A97-E24D-D038E60B2066}"/>
              </a:ext>
            </a:extLst>
          </p:cNvPr>
          <p:cNvSpPr>
            <a:spLocks noGrp="1"/>
          </p:cNvSpPr>
          <p:nvPr>
            <p:ph type="sldNum" sz="quarter" idx="12"/>
          </p:nvPr>
        </p:nvSpPr>
        <p:spPr/>
        <p:txBody>
          <a:bodyPr/>
          <a:lstStyle/>
          <a:p>
            <a:fld id="{2F64439C-50FE-3745-997C-E683D7B823DB}" type="slidenum">
              <a:rPr lang="fr-FR" smtClean="0"/>
              <a:t>‹N°›</a:t>
            </a:fld>
            <a:endParaRPr lang="fr-FR"/>
          </a:p>
        </p:txBody>
      </p:sp>
    </p:spTree>
    <p:extLst>
      <p:ext uri="{BB962C8B-B14F-4D97-AF65-F5344CB8AC3E}">
        <p14:creationId xmlns:p14="http://schemas.microsoft.com/office/powerpoint/2010/main" val="3485401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3AB803-6050-2A78-7DFD-7F3C22D24F0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0A2F6BB-D5D3-3C78-80ED-B59E41E7AF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CC425F3-3C7C-56AE-4C11-9A51AA5FE65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4176AD6-BD12-1C7D-861C-8E1FBB84BF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5EA2119-6921-0DEB-0A7F-724A2D83582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63725FF8-5ECB-B0B8-B383-838A94454FE0}"/>
              </a:ext>
            </a:extLst>
          </p:cNvPr>
          <p:cNvSpPr>
            <a:spLocks noGrp="1"/>
          </p:cNvSpPr>
          <p:nvPr>
            <p:ph type="dt" sz="half" idx="10"/>
          </p:nvPr>
        </p:nvSpPr>
        <p:spPr/>
        <p:txBody>
          <a:bodyPr/>
          <a:lstStyle/>
          <a:p>
            <a:fld id="{7DE2AAD6-6B0A-0B41-94ED-479FE3A2B57D}" type="datetimeFigureOut">
              <a:rPr lang="fr-FR" smtClean="0"/>
              <a:t>19/11/2023</a:t>
            </a:fld>
            <a:endParaRPr lang="fr-FR"/>
          </a:p>
        </p:txBody>
      </p:sp>
      <p:sp>
        <p:nvSpPr>
          <p:cNvPr id="8" name="Espace réservé du pied de page 7">
            <a:extLst>
              <a:ext uri="{FF2B5EF4-FFF2-40B4-BE49-F238E27FC236}">
                <a16:creationId xmlns:a16="http://schemas.microsoft.com/office/drawing/2014/main" id="{470D57B9-4908-4B0F-79FD-9B2D42FED885}"/>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C7F0056-7E8B-0FD8-6723-B1D5A4A403CC}"/>
              </a:ext>
            </a:extLst>
          </p:cNvPr>
          <p:cNvSpPr>
            <a:spLocks noGrp="1"/>
          </p:cNvSpPr>
          <p:nvPr>
            <p:ph type="sldNum" sz="quarter" idx="12"/>
          </p:nvPr>
        </p:nvSpPr>
        <p:spPr/>
        <p:txBody>
          <a:bodyPr/>
          <a:lstStyle/>
          <a:p>
            <a:fld id="{2F64439C-50FE-3745-997C-E683D7B823DB}" type="slidenum">
              <a:rPr lang="fr-FR" smtClean="0"/>
              <a:t>‹N°›</a:t>
            </a:fld>
            <a:endParaRPr lang="fr-FR"/>
          </a:p>
        </p:txBody>
      </p:sp>
    </p:spTree>
    <p:extLst>
      <p:ext uri="{BB962C8B-B14F-4D97-AF65-F5344CB8AC3E}">
        <p14:creationId xmlns:p14="http://schemas.microsoft.com/office/powerpoint/2010/main" val="1087713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42C7B8-9519-CC88-D506-A0EA4709F427}"/>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41F0B99-38E5-E1A3-D744-C57155A092AB}"/>
              </a:ext>
            </a:extLst>
          </p:cNvPr>
          <p:cNvSpPr>
            <a:spLocks noGrp="1"/>
          </p:cNvSpPr>
          <p:nvPr>
            <p:ph type="dt" sz="half" idx="10"/>
          </p:nvPr>
        </p:nvSpPr>
        <p:spPr/>
        <p:txBody>
          <a:bodyPr/>
          <a:lstStyle/>
          <a:p>
            <a:fld id="{7DE2AAD6-6B0A-0B41-94ED-479FE3A2B57D}" type="datetimeFigureOut">
              <a:rPr lang="fr-FR" smtClean="0"/>
              <a:t>19/11/2023</a:t>
            </a:fld>
            <a:endParaRPr lang="fr-FR"/>
          </a:p>
        </p:txBody>
      </p:sp>
      <p:sp>
        <p:nvSpPr>
          <p:cNvPr id="4" name="Espace réservé du pied de page 3">
            <a:extLst>
              <a:ext uri="{FF2B5EF4-FFF2-40B4-BE49-F238E27FC236}">
                <a16:creationId xmlns:a16="http://schemas.microsoft.com/office/drawing/2014/main" id="{D683F8EE-79F0-04B7-F10A-AAE8A3E26659}"/>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E3DF7F64-7957-5997-45F5-553F7A262CEC}"/>
              </a:ext>
            </a:extLst>
          </p:cNvPr>
          <p:cNvSpPr>
            <a:spLocks noGrp="1"/>
          </p:cNvSpPr>
          <p:nvPr>
            <p:ph type="sldNum" sz="quarter" idx="12"/>
          </p:nvPr>
        </p:nvSpPr>
        <p:spPr/>
        <p:txBody>
          <a:bodyPr/>
          <a:lstStyle/>
          <a:p>
            <a:fld id="{2F64439C-50FE-3745-997C-E683D7B823DB}" type="slidenum">
              <a:rPr lang="fr-FR" smtClean="0"/>
              <a:t>‹N°›</a:t>
            </a:fld>
            <a:endParaRPr lang="fr-FR"/>
          </a:p>
        </p:txBody>
      </p:sp>
    </p:spTree>
    <p:extLst>
      <p:ext uri="{BB962C8B-B14F-4D97-AF65-F5344CB8AC3E}">
        <p14:creationId xmlns:p14="http://schemas.microsoft.com/office/powerpoint/2010/main" val="334264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D7AC841-BD4A-BB95-217B-2469046ACDB0}"/>
              </a:ext>
            </a:extLst>
          </p:cNvPr>
          <p:cNvSpPr>
            <a:spLocks noGrp="1"/>
          </p:cNvSpPr>
          <p:nvPr>
            <p:ph type="dt" sz="half" idx="10"/>
          </p:nvPr>
        </p:nvSpPr>
        <p:spPr/>
        <p:txBody>
          <a:bodyPr/>
          <a:lstStyle/>
          <a:p>
            <a:fld id="{7DE2AAD6-6B0A-0B41-94ED-479FE3A2B57D}" type="datetimeFigureOut">
              <a:rPr lang="fr-FR" smtClean="0"/>
              <a:t>19/11/2023</a:t>
            </a:fld>
            <a:endParaRPr lang="fr-FR"/>
          </a:p>
        </p:txBody>
      </p:sp>
      <p:sp>
        <p:nvSpPr>
          <p:cNvPr id="3" name="Espace réservé du pied de page 2">
            <a:extLst>
              <a:ext uri="{FF2B5EF4-FFF2-40B4-BE49-F238E27FC236}">
                <a16:creationId xmlns:a16="http://schemas.microsoft.com/office/drawing/2014/main" id="{E256ADEC-29CD-7B4F-D675-DBCBCB517324}"/>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0F9407B1-18D2-FC25-FBA2-CEB4C04069EE}"/>
              </a:ext>
            </a:extLst>
          </p:cNvPr>
          <p:cNvSpPr>
            <a:spLocks noGrp="1"/>
          </p:cNvSpPr>
          <p:nvPr>
            <p:ph type="sldNum" sz="quarter" idx="12"/>
          </p:nvPr>
        </p:nvSpPr>
        <p:spPr/>
        <p:txBody>
          <a:bodyPr/>
          <a:lstStyle/>
          <a:p>
            <a:fld id="{2F64439C-50FE-3745-997C-E683D7B823DB}" type="slidenum">
              <a:rPr lang="fr-FR" smtClean="0"/>
              <a:t>‹N°›</a:t>
            </a:fld>
            <a:endParaRPr lang="fr-FR"/>
          </a:p>
        </p:txBody>
      </p:sp>
    </p:spTree>
    <p:extLst>
      <p:ext uri="{BB962C8B-B14F-4D97-AF65-F5344CB8AC3E}">
        <p14:creationId xmlns:p14="http://schemas.microsoft.com/office/powerpoint/2010/main" val="2030570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90476D-261A-DE36-9E8E-B991BB0F2F7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155E1F4-72DB-0E00-7FDF-1EBCFFA2CA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4EF8662D-9943-01C1-4398-DD185D86C3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70600BE-EBC7-D911-CE5C-0A94CC9673DC}"/>
              </a:ext>
            </a:extLst>
          </p:cNvPr>
          <p:cNvSpPr>
            <a:spLocks noGrp="1"/>
          </p:cNvSpPr>
          <p:nvPr>
            <p:ph type="dt" sz="half" idx="10"/>
          </p:nvPr>
        </p:nvSpPr>
        <p:spPr/>
        <p:txBody>
          <a:bodyPr/>
          <a:lstStyle/>
          <a:p>
            <a:fld id="{7DE2AAD6-6B0A-0B41-94ED-479FE3A2B57D}" type="datetimeFigureOut">
              <a:rPr lang="fr-FR" smtClean="0"/>
              <a:t>19/11/2023</a:t>
            </a:fld>
            <a:endParaRPr lang="fr-FR"/>
          </a:p>
        </p:txBody>
      </p:sp>
      <p:sp>
        <p:nvSpPr>
          <p:cNvPr id="6" name="Espace réservé du pied de page 5">
            <a:extLst>
              <a:ext uri="{FF2B5EF4-FFF2-40B4-BE49-F238E27FC236}">
                <a16:creationId xmlns:a16="http://schemas.microsoft.com/office/drawing/2014/main" id="{774F07D4-9041-78DD-9331-62E348BFBFE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29FAC47-EB87-E3D6-7DD6-53385881B642}"/>
              </a:ext>
            </a:extLst>
          </p:cNvPr>
          <p:cNvSpPr>
            <a:spLocks noGrp="1"/>
          </p:cNvSpPr>
          <p:nvPr>
            <p:ph type="sldNum" sz="quarter" idx="12"/>
          </p:nvPr>
        </p:nvSpPr>
        <p:spPr/>
        <p:txBody>
          <a:bodyPr/>
          <a:lstStyle/>
          <a:p>
            <a:fld id="{2F64439C-50FE-3745-997C-E683D7B823DB}" type="slidenum">
              <a:rPr lang="fr-FR" smtClean="0"/>
              <a:t>‹N°›</a:t>
            </a:fld>
            <a:endParaRPr lang="fr-FR"/>
          </a:p>
        </p:txBody>
      </p:sp>
    </p:spTree>
    <p:extLst>
      <p:ext uri="{BB962C8B-B14F-4D97-AF65-F5344CB8AC3E}">
        <p14:creationId xmlns:p14="http://schemas.microsoft.com/office/powerpoint/2010/main" val="1401627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57A3CE-95E2-DCB5-E43C-0EBB45B7E65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75DE82C3-BD43-34AD-DB2C-689143339C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1438B89-770E-C0B8-86AD-E4B4BED09E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5407CE0-6847-1F4C-FB39-4129DA5216F5}"/>
              </a:ext>
            </a:extLst>
          </p:cNvPr>
          <p:cNvSpPr>
            <a:spLocks noGrp="1"/>
          </p:cNvSpPr>
          <p:nvPr>
            <p:ph type="dt" sz="half" idx="10"/>
          </p:nvPr>
        </p:nvSpPr>
        <p:spPr/>
        <p:txBody>
          <a:bodyPr/>
          <a:lstStyle/>
          <a:p>
            <a:fld id="{7DE2AAD6-6B0A-0B41-94ED-479FE3A2B57D}" type="datetimeFigureOut">
              <a:rPr lang="fr-FR" smtClean="0"/>
              <a:t>19/11/2023</a:t>
            </a:fld>
            <a:endParaRPr lang="fr-FR"/>
          </a:p>
        </p:txBody>
      </p:sp>
      <p:sp>
        <p:nvSpPr>
          <p:cNvPr id="6" name="Espace réservé du pied de page 5">
            <a:extLst>
              <a:ext uri="{FF2B5EF4-FFF2-40B4-BE49-F238E27FC236}">
                <a16:creationId xmlns:a16="http://schemas.microsoft.com/office/drawing/2014/main" id="{3E5A0AC4-5212-09D7-7BFA-106FE3A0150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E96CDE6-CF2B-7EC6-5F8A-554D994CA0D7}"/>
              </a:ext>
            </a:extLst>
          </p:cNvPr>
          <p:cNvSpPr>
            <a:spLocks noGrp="1"/>
          </p:cNvSpPr>
          <p:nvPr>
            <p:ph type="sldNum" sz="quarter" idx="12"/>
          </p:nvPr>
        </p:nvSpPr>
        <p:spPr/>
        <p:txBody>
          <a:bodyPr/>
          <a:lstStyle/>
          <a:p>
            <a:fld id="{2F64439C-50FE-3745-997C-E683D7B823DB}" type="slidenum">
              <a:rPr lang="fr-FR" smtClean="0"/>
              <a:t>‹N°›</a:t>
            </a:fld>
            <a:endParaRPr lang="fr-FR"/>
          </a:p>
        </p:txBody>
      </p:sp>
    </p:spTree>
    <p:extLst>
      <p:ext uri="{BB962C8B-B14F-4D97-AF65-F5344CB8AC3E}">
        <p14:creationId xmlns:p14="http://schemas.microsoft.com/office/powerpoint/2010/main" val="2297999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E7B6D16-DAFC-E111-CE8A-4FA58CCA3D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81B4539-AF00-E8A6-DAF5-B212DEECA2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D25F93C-5E94-38EF-7C83-E3D27F79B4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E2AAD6-6B0A-0B41-94ED-479FE3A2B57D}" type="datetimeFigureOut">
              <a:rPr lang="fr-FR" smtClean="0"/>
              <a:t>19/11/2023</a:t>
            </a:fld>
            <a:endParaRPr lang="fr-FR"/>
          </a:p>
        </p:txBody>
      </p:sp>
      <p:sp>
        <p:nvSpPr>
          <p:cNvPr id="5" name="Espace réservé du pied de page 4">
            <a:extLst>
              <a:ext uri="{FF2B5EF4-FFF2-40B4-BE49-F238E27FC236}">
                <a16:creationId xmlns:a16="http://schemas.microsoft.com/office/drawing/2014/main" id="{8A6F9E28-DDC7-944B-3E74-2D1EB1F550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82361C6-0354-9D8E-E343-473E7F3985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64439C-50FE-3745-997C-E683D7B823DB}" type="slidenum">
              <a:rPr lang="fr-FR" smtClean="0"/>
              <a:t>‹N°›</a:t>
            </a:fld>
            <a:endParaRPr lang="fr-FR"/>
          </a:p>
        </p:txBody>
      </p:sp>
    </p:spTree>
    <p:extLst>
      <p:ext uri="{BB962C8B-B14F-4D97-AF65-F5344CB8AC3E}">
        <p14:creationId xmlns:p14="http://schemas.microsoft.com/office/powerpoint/2010/main" val="3682629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19.svg"/></Relationships>
</file>

<file path=ppt/slides/_rels/slide15.xml.rels><?xml version="1.0" encoding="UTF-8" standalone="yes"?>
<Relationships xmlns="http://schemas.openxmlformats.org/package/2006/relationships"><Relationship Id="rId2" Type="http://schemas.openxmlformats.org/officeDocument/2006/relationships/hyperlink" Target="https://lms.fun-mooc.fr/asset-v1:grenoblealpes+92001+session01+type@asset+block/mod6-cap3.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FBE11F0-E740-AAAF-4829-3F1FD24BF860}"/>
              </a:ext>
            </a:extLst>
          </p:cNvPr>
          <p:cNvSpPr>
            <a:spLocks noGrp="1"/>
          </p:cNvSpPr>
          <p:nvPr>
            <p:ph type="ctrTitle"/>
          </p:nvPr>
        </p:nvSpPr>
        <p:spPr>
          <a:xfrm>
            <a:off x="838200" y="451381"/>
            <a:ext cx="10512552" cy="4066540"/>
          </a:xfrm>
        </p:spPr>
        <p:txBody>
          <a:bodyPr anchor="b">
            <a:normAutofit/>
          </a:bodyPr>
          <a:lstStyle/>
          <a:p>
            <a:pPr algn="l"/>
            <a:r>
              <a:rPr lang="fr-FR" sz="6600" b="0" i="0" dirty="0">
                <a:effectLst/>
                <a:latin typeface="Söhne"/>
              </a:rPr>
              <a:t>À la découverte des tests statistiques</a:t>
            </a:r>
            <a:endParaRPr lang="fr-FR" sz="6600" dirty="0"/>
          </a:p>
        </p:txBody>
      </p:sp>
      <p:sp>
        <p:nvSpPr>
          <p:cNvPr id="3" name="Sous-titre 2">
            <a:extLst>
              <a:ext uri="{FF2B5EF4-FFF2-40B4-BE49-F238E27FC236}">
                <a16:creationId xmlns:a16="http://schemas.microsoft.com/office/drawing/2014/main" id="{D983CA27-79B3-66F4-BD72-82AF8F2D5DCA}"/>
              </a:ext>
            </a:extLst>
          </p:cNvPr>
          <p:cNvSpPr>
            <a:spLocks noGrp="1"/>
          </p:cNvSpPr>
          <p:nvPr>
            <p:ph type="subTitle" idx="1"/>
          </p:nvPr>
        </p:nvSpPr>
        <p:spPr>
          <a:xfrm>
            <a:off x="838199" y="4983276"/>
            <a:ext cx="10512552" cy="1126680"/>
          </a:xfrm>
        </p:spPr>
        <p:txBody>
          <a:bodyPr>
            <a:normAutofit/>
          </a:bodyPr>
          <a:lstStyle/>
          <a:p>
            <a:pPr algn="l"/>
            <a:r>
              <a:rPr lang="fr-FR" dirty="0"/>
              <a:t>Natacha NJONGWA YEPNGA</a:t>
            </a:r>
            <a:endParaRPr lang="fr-F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6845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802F297B-856A-F470-8C5B-8BC5196F5ACE}"/>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kern="1200" dirty="0">
                <a:solidFill>
                  <a:schemeClr val="tx1"/>
                </a:solidFill>
                <a:latin typeface="+mj-lt"/>
                <a:ea typeface="+mj-ea"/>
                <a:cs typeface="+mj-cs"/>
              </a:rPr>
              <a:t>Liaison entre deux variables </a:t>
            </a:r>
            <a:r>
              <a:rPr lang="en-US" kern="1200" dirty="0" err="1">
                <a:solidFill>
                  <a:schemeClr val="tx1"/>
                </a:solidFill>
                <a:latin typeface="+mj-lt"/>
                <a:ea typeface="+mj-ea"/>
                <a:cs typeface="+mj-cs"/>
              </a:rPr>
              <a:t>qualitatives</a:t>
            </a:r>
            <a:endParaRPr lang="en-US" kern="1200" dirty="0">
              <a:solidFill>
                <a:schemeClr val="tx1"/>
              </a:solidFill>
              <a:latin typeface="+mj-lt"/>
              <a:ea typeface="+mj-ea"/>
              <a:cs typeface="+mj-cs"/>
            </a:endParaRPr>
          </a:p>
        </p:txBody>
      </p:sp>
      <p:pic>
        <p:nvPicPr>
          <p:cNvPr id="7" name="Graphic 6" descr="Bar chart">
            <a:extLst>
              <a:ext uri="{FF2B5EF4-FFF2-40B4-BE49-F238E27FC236}">
                <a16:creationId xmlns:a16="http://schemas.microsoft.com/office/drawing/2014/main" id="{8F77B4A5-62E0-D659-58EE-B78E83D810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6253" y="957860"/>
            <a:ext cx="4942280" cy="4942280"/>
          </a:xfrm>
          <a:prstGeom prst="rect">
            <a:avLst/>
          </a:prstGeom>
        </p:spPr>
      </p:pic>
    </p:spTree>
    <p:extLst>
      <p:ext uri="{BB962C8B-B14F-4D97-AF65-F5344CB8AC3E}">
        <p14:creationId xmlns:p14="http://schemas.microsoft.com/office/powerpoint/2010/main" val="4077686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C715EB7-99C5-1129-9161-C726F2BB0106}"/>
              </a:ext>
            </a:extLst>
          </p:cNvPr>
          <p:cNvSpPr>
            <a:spLocks noGrp="1"/>
          </p:cNvSpPr>
          <p:nvPr>
            <p:ph type="title"/>
          </p:nvPr>
        </p:nvSpPr>
        <p:spPr>
          <a:xfrm>
            <a:off x="761802" y="240241"/>
            <a:ext cx="10760054" cy="1228299"/>
          </a:xfrm>
        </p:spPr>
        <p:txBody>
          <a:bodyPr>
            <a:normAutofit/>
          </a:bodyPr>
          <a:lstStyle/>
          <a:p>
            <a:r>
              <a:rPr lang="en-US" sz="4000" kern="1200">
                <a:latin typeface="+mj-lt"/>
                <a:ea typeface="+mj-ea"/>
                <a:cs typeface="+mj-cs"/>
              </a:rPr>
              <a:t>Liaison entre deux variables qualitatives</a:t>
            </a:r>
            <a:endParaRPr lang="fr-FR" sz="4000"/>
          </a:p>
        </p:txBody>
      </p:sp>
      <p:sp>
        <p:nvSpPr>
          <p:cNvPr id="3" name="Espace réservé du contenu 2">
            <a:extLst>
              <a:ext uri="{FF2B5EF4-FFF2-40B4-BE49-F238E27FC236}">
                <a16:creationId xmlns:a16="http://schemas.microsoft.com/office/drawing/2014/main" id="{CE1F5EF6-63EF-E0DE-79B8-4573316FAF37}"/>
              </a:ext>
            </a:extLst>
          </p:cNvPr>
          <p:cNvSpPr>
            <a:spLocks noGrp="1"/>
          </p:cNvSpPr>
          <p:nvPr>
            <p:ph idx="1"/>
          </p:nvPr>
        </p:nvSpPr>
        <p:spPr>
          <a:xfrm>
            <a:off x="670143" y="3203522"/>
            <a:ext cx="4864875" cy="3850724"/>
          </a:xfrm>
        </p:spPr>
        <p:txBody>
          <a:bodyPr anchor="ctr">
            <a:normAutofit/>
          </a:bodyPr>
          <a:lstStyle/>
          <a:p>
            <a:r>
              <a:rPr lang="fr-FR" sz="2000" dirty="0"/>
              <a:t>Lorsqu’on étudie deux variables qualitatives: on parle de liaison et pas de corrélation</a:t>
            </a:r>
          </a:p>
          <a:p>
            <a:r>
              <a:rPr lang="fr-FR" sz="2000" dirty="0"/>
              <a:t>Quelques exemples de questions</a:t>
            </a:r>
          </a:p>
          <a:p>
            <a:r>
              <a:rPr lang="fr-FR" sz="2000" dirty="0"/>
              <a:t>Marketing: Analyser le lien entre les canaux de distributions et la gamme de produit? </a:t>
            </a:r>
          </a:p>
          <a:p>
            <a:pPr marL="457200" lvl="1" indent="0">
              <a:buNone/>
            </a:pPr>
            <a:endParaRPr lang="fr-FR" sz="2000" dirty="0"/>
          </a:p>
          <a:p>
            <a:pPr marL="457200" lvl="1" indent="0">
              <a:buNone/>
            </a:pPr>
            <a:endParaRPr lang="fr-FR" sz="2000" dirty="0"/>
          </a:p>
          <a:p>
            <a:pPr marL="457200" lvl="1" indent="0">
              <a:buNone/>
            </a:pPr>
            <a:endParaRPr lang="fr-FR" sz="2000" dirty="0"/>
          </a:p>
          <a:p>
            <a:pPr marL="457200" lvl="1" indent="0">
              <a:buNone/>
            </a:pPr>
            <a:endParaRPr lang="fr-FR" sz="2000" dirty="0"/>
          </a:p>
          <a:p>
            <a:pPr marL="457200" lvl="1" indent="0">
              <a:buNone/>
            </a:pPr>
            <a:endParaRPr lang="fr-FR" sz="2000" dirty="0"/>
          </a:p>
          <a:p>
            <a:pPr marL="457200" lvl="1" indent="0">
              <a:buNone/>
            </a:pPr>
            <a:endParaRPr lang="fr-FR" sz="2000" dirty="0"/>
          </a:p>
          <a:p>
            <a:pPr marL="457200" lvl="1" indent="0">
              <a:buNone/>
            </a:pPr>
            <a:endParaRPr lang="fr-FR" sz="2000" dirty="0"/>
          </a:p>
          <a:p>
            <a:pPr marL="457200" lvl="1" indent="0">
              <a:buNone/>
            </a:pPr>
            <a:endParaRPr lang="fr-FR" sz="2000" dirty="0"/>
          </a:p>
          <a:p>
            <a:pPr marL="457200" lvl="1" indent="0">
              <a:buNone/>
            </a:pPr>
            <a:endParaRPr lang="fr-FR" sz="2000" dirty="0"/>
          </a:p>
        </p:txBody>
      </p:sp>
      <p:graphicFrame>
        <p:nvGraphicFramePr>
          <p:cNvPr id="4" name="Tableau 3">
            <a:extLst>
              <a:ext uri="{FF2B5EF4-FFF2-40B4-BE49-F238E27FC236}">
                <a16:creationId xmlns:a16="http://schemas.microsoft.com/office/drawing/2014/main" id="{AB2C2676-6316-DC15-1C38-9FFBBD178DDE}"/>
              </a:ext>
            </a:extLst>
          </p:cNvPr>
          <p:cNvGraphicFramePr>
            <a:graphicFrameLocks noGrp="1"/>
          </p:cNvGraphicFramePr>
          <p:nvPr>
            <p:extLst>
              <p:ext uri="{D42A27DB-BD31-4B8C-83A1-F6EECF244321}">
                <p14:modId xmlns:p14="http://schemas.microsoft.com/office/powerpoint/2010/main" val="4111984702"/>
              </p:ext>
            </p:extLst>
          </p:nvPr>
        </p:nvGraphicFramePr>
        <p:xfrm>
          <a:off x="6343650" y="2733545"/>
          <a:ext cx="5178207" cy="2983276"/>
        </p:xfrm>
        <a:graphic>
          <a:graphicData uri="http://schemas.openxmlformats.org/drawingml/2006/table">
            <a:tbl>
              <a:tblPr firstRow="1" bandRow="1">
                <a:tableStyleId>{5C22544A-7EE6-4342-B048-85BDC9FD1C3A}</a:tableStyleId>
              </a:tblPr>
              <a:tblGrid>
                <a:gridCol w="1857969">
                  <a:extLst>
                    <a:ext uri="{9D8B030D-6E8A-4147-A177-3AD203B41FA5}">
                      <a16:colId xmlns:a16="http://schemas.microsoft.com/office/drawing/2014/main" val="3244166548"/>
                    </a:ext>
                  </a:extLst>
                </a:gridCol>
                <a:gridCol w="1018367">
                  <a:extLst>
                    <a:ext uri="{9D8B030D-6E8A-4147-A177-3AD203B41FA5}">
                      <a16:colId xmlns:a16="http://schemas.microsoft.com/office/drawing/2014/main" val="2424364233"/>
                    </a:ext>
                  </a:extLst>
                </a:gridCol>
                <a:gridCol w="1354523">
                  <a:extLst>
                    <a:ext uri="{9D8B030D-6E8A-4147-A177-3AD203B41FA5}">
                      <a16:colId xmlns:a16="http://schemas.microsoft.com/office/drawing/2014/main" val="3281285892"/>
                    </a:ext>
                  </a:extLst>
                </a:gridCol>
                <a:gridCol w="947348">
                  <a:extLst>
                    <a:ext uri="{9D8B030D-6E8A-4147-A177-3AD203B41FA5}">
                      <a16:colId xmlns:a16="http://schemas.microsoft.com/office/drawing/2014/main" val="3164338125"/>
                    </a:ext>
                  </a:extLst>
                </a:gridCol>
              </a:tblGrid>
              <a:tr h="1351847">
                <a:tc>
                  <a:txBody>
                    <a:bodyPr/>
                    <a:lstStyle/>
                    <a:p>
                      <a:pPr algn="ctr" fontAlgn="b"/>
                      <a:r>
                        <a:rPr lang="fr-FR" sz="2000" b="1">
                          <a:effectLst/>
                        </a:rPr>
                        <a:t>Canal de Distribution / Gamme de Produit</a:t>
                      </a:r>
                    </a:p>
                  </a:txBody>
                  <a:tcPr marL="103428" marR="103428" marT="51714" marB="51714" anchor="ctr"/>
                </a:tc>
                <a:tc>
                  <a:txBody>
                    <a:bodyPr/>
                    <a:lstStyle/>
                    <a:p>
                      <a:pPr algn="ctr" fontAlgn="b"/>
                      <a:r>
                        <a:rPr lang="fr-FR" sz="2000" b="1">
                          <a:effectLst/>
                        </a:rPr>
                        <a:t>En Ligne</a:t>
                      </a:r>
                    </a:p>
                  </a:txBody>
                  <a:tcPr marL="103428" marR="103428" marT="51714" marB="51714" anchor="ctr"/>
                </a:tc>
                <a:tc>
                  <a:txBody>
                    <a:bodyPr/>
                    <a:lstStyle/>
                    <a:p>
                      <a:pPr algn="ctr" fontAlgn="b"/>
                      <a:r>
                        <a:rPr lang="fr-FR" sz="2000" b="1">
                          <a:effectLst/>
                        </a:rPr>
                        <a:t>En Magasin</a:t>
                      </a:r>
                    </a:p>
                  </a:txBody>
                  <a:tcPr marL="103428" marR="103428" marT="51714" marB="51714" anchor="ctr"/>
                </a:tc>
                <a:tc>
                  <a:txBody>
                    <a:bodyPr/>
                    <a:lstStyle/>
                    <a:p>
                      <a:pPr algn="ctr" fontAlgn="b"/>
                      <a:r>
                        <a:rPr lang="fr-FR" sz="2000" b="1">
                          <a:effectLst/>
                        </a:rPr>
                        <a:t>Total</a:t>
                      </a:r>
                    </a:p>
                  </a:txBody>
                  <a:tcPr marL="103428" marR="103428" marT="51714" marB="51714" anchor="ctr"/>
                </a:tc>
                <a:extLst>
                  <a:ext uri="{0D108BD9-81ED-4DB2-BD59-A6C34878D82A}">
                    <a16:rowId xmlns:a16="http://schemas.microsoft.com/office/drawing/2014/main" val="556854657"/>
                  </a:ext>
                </a:extLst>
              </a:tr>
              <a:tr h="442805">
                <a:tc>
                  <a:txBody>
                    <a:bodyPr/>
                    <a:lstStyle/>
                    <a:p>
                      <a:pPr algn="ctr" fontAlgn="base"/>
                      <a:r>
                        <a:rPr lang="fr-FR" sz="2000">
                          <a:effectLst/>
                        </a:rPr>
                        <a:t>Gamme Luxe</a:t>
                      </a:r>
                    </a:p>
                  </a:txBody>
                  <a:tcPr marL="103428" marR="103428" marT="51714" marB="51714" anchor="ctr"/>
                </a:tc>
                <a:tc>
                  <a:txBody>
                    <a:bodyPr/>
                    <a:lstStyle/>
                    <a:p>
                      <a:pPr algn="ctr" fontAlgn="base"/>
                      <a:r>
                        <a:rPr lang="fr-FR" sz="2000">
                          <a:effectLst/>
                        </a:rPr>
                        <a:t>150</a:t>
                      </a:r>
                    </a:p>
                  </a:txBody>
                  <a:tcPr marL="103428" marR="103428" marT="51714" marB="51714" anchor="ctr"/>
                </a:tc>
                <a:tc>
                  <a:txBody>
                    <a:bodyPr/>
                    <a:lstStyle/>
                    <a:p>
                      <a:pPr algn="ctr" fontAlgn="base"/>
                      <a:r>
                        <a:rPr lang="fr-FR" sz="2000">
                          <a:effectLst/>
                        </a:rPr>
                        <a:t>50</a:t>
                      </a:r>
                    </a:p>
                  </a:txBody>
                  <a:tcPr marL="103428" marR="103428" marT="51714" marB="51714" anchor="ctr"/>
                </a:tc>
                <a:tc>
                  <a:txBody>
                    <a:bodyPr/>
                    <a:lstStyle/>
                    <a:p>
                      <a:pPr algn="ctr" fontAlgn="base"/>
                      <a:r>
                        <a:rPr lang="fr-FR" sz="2000">
                          <a:effectLst/>
                        </a:rPr>
                        <a:t>200</a:t>
                      </a:r>
                    </a:p>
                  </a:txBody>
                  <a:tcPr marL="103428" marR="103428" marT="51714" marB="51714" anchor="ctr"/>
                </a:tc>
                <a:extLst>
                  <a:ext uri="{0D108BD9-81ED-4DB2-BD59-A6C34878D82A}">
                    <a16:rowId xmlns:a16="http://schemas.microsoft.com/office/drawing/2014/main" val="531624883"/>
                  </a:ext>
                </a:extLst>
              </a:tr>
              <a:tr h="745819">
                <a:tc>
                  <a:txBody>
                    <a:bodyPr/>
                    <a:lstStyle/>
                    <a:p>
                      <a:pPr algn="ctr" fontAlgn="base"/>
                      <a:r>
                        <a:rPr lang="fr-FR" sz="2000">
                          <a:effectLst/>
                        </a:rPr>
                        <a:t>Gamme Économique</a:t>
                      </a:r>
                    </a:p>
                  </a:txBody>
                  <a:tcPr marL="103428" marR="103428" marT="51714" marB="51714" anchor="ctr"/>
                </a:tc>
                <a:tc>
                  <a:txBody>
                    <a:bodyPr/>
                    <a:lstStyle/>
                    <a:p>
                      <a:pPr algn="ctr" fontAlgn="base"/>
                      <a:r>
                        <a:rPr lang="fr-FR" sz="2000">
                          <a:effectLst/>
                        </a:rPr>
                        <a:t>60</a:t>
                      </a:r>
                    </a:p>
                  </a:txBody>
                  <a:tcPr marL="103428" marR="103428" marT="51714" marB="51714" anchor="ctr"/>
                </a:tc>
                <a:tc>
                  <a:txBody>
                    <a:bodyPr/>
                    <a:lstStyle/>
                    <a:p>
                      <a:pPr algn="ctr" fontAlgn="base"/>
                      <a:r>
                        <a:rPr lang="fr-FR" sz="2000">
                          <a:effectLst/>
                        </a:rPr>
                        <a:t>140</a:t>
                      </a:r>
                    </a:p>
                  </a:txBody>
                  <a:tcPr marL="103428" marR="103428" marT="51714" marB="51714" anchor="ctr"/>
                </a:tc>
                <a:tc>
                  <a:txBody>
                    <a:bodyPr/>
                    <a:lstStyle/>
                    <a:p>
                      <a:pPr algn="ctr" fontAlgn="base"/>
                      <a:r>
                        <a:rPr lang="fr-FR" sz="2000">
                          <a:effectLst/>
                        </a:rPr>
                        <a:t>200</a:t>
                      </a:r>
                    </a:p>
                  </a:txBody>
                  <a:tcPr marL="103428" marR="103428" marT="51714" marB="51714" anchor="ctr"/>
                </a:tc>
                <a:extLst>
                  <a:ext uri="{0D108BD9-81ED-4DB2-BD59-A6C34878D82A}">
                    <a16:rowId xmlns:a16="http://schemas.microsoft.com/office/drawing/2014/main" val="2533157722"/>
                  </a:ext>
                </a:extLst>
              </a:tr>
              <a:tr h="442805">
                <a:tc>
                  <a:txBody>
                    <a:bodyPr/>
                    <a:lstStyle/>
                    <a:p>
                      <a:pPr algn="ctr" fontAlgn="base"/>
                      <a:r>
                        <a:rPr lang="fr-FR" sz="2000">
                          <a:effectLst/>
                        </a:rPr>
                        <a:t>Total</a:t>
                      </a:r>
                    </a:p>
                  </a:txBody>
                  <a:tcPr marL="103428" marR="103428" marT="51714" marB="51714" anchor="ctr"/>
                </a:tc>
                <a:tc>
                  <a:txBody>
                    <a:bodyPr/>
                    <a:lstStyle/>
                    <a:p>
                      <a:pPr algn="ctr" fontAlgn="base"/>
                      <a:r>
                        <a:rPr lang="fr-FR" sz="2000">
                          <a:effectLst/>
                        </a:rPr>
                        <a:t>210</a:t>
                      </a:r>
                    </a:p>
                  </a:txBody>
                  <a:tcPr marL="103428" marR="103428" marT="51714" marB="51714" anchor="ctr"/>
                </a:tc>
                <a:tc>
                  <a:txBody>
                    <a:bodyPr/>
                    <a:lstStyle/>
                    <a:p>
                      <a:pPr algn="ctr" fontAlgn="base"/>
                      <a:r>
                        <a:rPr lang="fr-FR" sz="2000">
                          <a:effectLst/>
                        </a:rPr>
                        <a:t>190</a:t>
                      </a:r>
                    </a:p>
                  </a:txBody>
                  <a:tcPr marL="103428" marR="103428" marT="51714" marB="51714" anchor="ctr"/>
                </a:tc>
                <a:tc>
                  <a:txBody>
                    <a:bodyPr/>
                    <a:lstStyle/>
                    <a:p>
                      <a:pPr algn="ctr" fontAlgn="base"/>
                      <a:r>
                        <a:rPr lang="fr-FR" sz="2000" dirty="0">
                          <a:effectLst/>
                        </a:rPr>
                        <a:t>400</a:t>
                      </a:r>
                    </a:p>
                  </a:txBody>
                  <a:tcPr marL="103428" marR="103428" marT="51714" marB="51714" anchor="ctr"/>
                </a:tc>
                <a:extLst>
                  <a:ext uri="{0D108BD9-81ED-4DB2-BD59-A6C34878D82A}">
                    <a16:rowId xmlns:a16="http://schemas.microsoft.com/office/drawing/2014/main" val="330071153"/>
                  </a:ext>
                </a:extLst>
              </a:tr>
            </a:tbl>
          </a:graphicData>
        </a:graphic>
      </p:graphicFrame>
    </p:spTree>
    <p:extLst>
      <p:ext uri="{BB962C8B-B14F-4D97-AF65-F5344CB8AC3E}">
        <p14:creationId xmlns:p14="http://schemas.microsoft.com/office/powerpoint/2010/main" val="3938492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C715EB7-99C5-1129-9161-C726F2BB0106}"/>
              </a:ext>
            </a:extLst>
          </p:cNvPr>
          <p:cNvSpPr>
            <a:spLocks noGrp="1"/>
          </p:cNvSpPr>
          <p:nvPr>
            <p:ph type="title"/>
          </p:nvPr>
        </p:nvSpPr>
        <p:spPr>
          <a:xfrm>
            <a:off x="630936" y="639520"/>
            <a:ext cx="3429000" cy="1719072"/>
          </a:xfrm>
        </p:spPr>
        <p:txBody>
          <a:bodyPr anchor="b">
            <a:normAutofit/>
          </a:bodyPr>
          <a:lstStyle/>
          <a:p>
            <a:r>
              <a:rPr lang="en-US" sz="3800" kern="1200">
                <a:latin typeface="+mj-lt"/>
                <a:ea typeface="+mj-ea"/>
                <a:cs typeface="+mj-cs"/>
              </a:rPr>
              <a:t>Liaison entre deux variables qualitatives</a:t>
            </a:r>
            <a:endParaRPr lang="fr-FR" sz="3800"/>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CE1F5EF6-63EF-E0DE-79B8-4573316FAF37}"/>
              </a:ext>
            </a:extLst>
          </p:cNvPr>
          <p:cNvSpPr>
            <a:spLocks noGrp="1"/>
          </p:cNvSpPr>
          <p:nvPr>
            <p:ph idx="1"/>
          </p:nvPr>
        </p:nvSpPr>
        <p:spPr>
          <a:xfrm>
            <a:off x="630936" y="2807208"/>
            <a:ext cx="3429000" cy="3410712"/>
          </a:xfrm>
        </p:spPr>
        <p:txBody>
          <a:bodyPr anchor="t">
            <a:normAutofit/>
          </a:bodyPr>
          <a:lstStyle/>
          <a:p>
            <a:pPr marL="0" indent="0">
              <a:buNone/>
            </a:pPr>
            <a:r>
              <a:rPr lang="fr-FR" sz="2200" dirty="0"/>
              <a:t>Finance: Existe-t-il une préférence d’actif en fonction du type d’investisseur?</a:t>
            </a:r>
          </a:p>
          <a:p>
            <a:pPr marL="457200" lvl="1" indent="0">
              <a:buNone/>
            </a:pPr>
            <a:endParaRPr lang="fr-FR" sz="2200" dirty="0"/>
          </a:p>
          <a:p>
            <a:pPr lvl="1"/>
            <a:endParaRPr lang="fr-FR" sz="2200" dirty="0"/>
          </a:p>
          <a:p>
            <a:pPr lvl="1"/>
            <a:endParaRPr lang="fr-FR" sz="2200" dirty="0"/>
          </a:p>
          <a:p>
            <a:pPr lvl="1"/>
            <a:endParaRPr lang="fr-FR" sz="2200" dirty="0"/>
          </a:p>
          <a:p>
            <a:pPr lvl="1"/>
            <a:endParaRPr lang="fr-FR" sz="2200" dirty="0"/>
          </a:p>
          <a:p>
            <a:pPr lvl="1"/>
            <a:endParaRPr lang="fr-FR" sz="2200" dirty="0"/>
          </a:p>
          <a:p>
            <a:pPr lvl="1"/>
            <a:endParaRPr lang="fr-FR" sz="2200" dirty="0"/>
          </a:p>
          <a:p>
            <a:pPr lvl="1"/>
            <a:endParaRPr lang="fr-FR" sz="2200" dirty="0"/>
          </a:p>
          <a:p>
            <a:pPr lvl="1"/>
            <a:endParaRPr lang="fr-FR" sz="2200" dirty="0"/>
          </a:p>
        </p:txBody>
      </p:sp>
      <p:graphicFrame>
        <p:nvGraphicFramePr>
          <p:cNvPr id="8" name="Tableau 7">
            <a:extLst>
              <a:ext uri="{FF2B5EF4-FFF2-40B4-BE49-F238E27FC236}">
                <a16:creationId xmlns:a16="http://schemas.microsoft.com/office/drawing/2014/main" id="{7566BC66-426C-2DCC-22F9-BA5072EDAE1F}"/>
              </a:ext>
            </a:extLst>
          </p:cNvPr>
          <p:cNvGraphicFramePr>
            <a:graphicFrameLocks noGrp="1"/>
          </p:cNvGraphicFramePr>
          <p:nvPr>
            <p:extLst>
              <p:ext uri="{D42A27DB-BD31-4B8C-83A1-F6EECF244321}">
                <p14:modId xmlns:p14="http://schemas.microsoft.com/office/powerpoint/2010/main" val="269384569"/>
              </p:ext>
            </p:extLst>
          </p:nvPr>
        </p:nvGraphicFramePr>
        <p:xfrm>
          <a:off x="4654296" y="1919549"/>
          <a:ext cx="6903723" cy="3018907"/>
        </p:xfrm>
        <a:graphic>
          <a:graphicData uri="http://schemas.openxmlformats.org/drawingml/2006/table">
            <a:tbl>
              <a:tblPr firstRow="1" bandRow="1">
                <a:noFill/>
              </a:tblPr>
              <a:tblGrid>
                <a:gridCol w="1827498">
                  <a:extLst>
                    <a:ext uri="{9D8B030D-6E8A-4147-A177-3AD203B41FA5}">
                      <a16:colId xmlns:a16="http://schemas.microsoft.com/office/drawing/2014/main" val="3199888286"/>
                    </a:ext>
                  </a:extLst>
                </a:gridCol>
                <a:gridCol w="1321347">
                  <a:extLst>
                    <a:ext uri="{9D8B030D-6E8A-4147-A177-3AD203B41FA5}">
                      <a16:colId xmlns:a16="http://schemas.microsoft.com/office/drawing/2014/main" val="1528828272"/>
                    </a:ext>
                  </a:extLst>
                </a:gridCol>
                <a:gridCol w="1581001">
                  <a:extLst>
                    <a:ext uri="{9D8B030D-6E8A-4147-A177-3AD203B41FA5}">
                      <a16:colId xmlns:a16="http://schemas.microsoft.com/office/drawing/2014/main" val="3185946740"/>
                    </a:ext>
                  </a:extLst>
                </a:gridCol>
                <a:gridCol w="1112183">
                  <a:extLst>
                    <a:ext uri="{9D8B030D-6E8A-4147-A177-3AD203B41FA5}">
                      <a16:colId xmlns:a16="http://schemas.microsoft.com/office/drawing/2014/main" val="930117731"/>
                    </a:ext>
                  </a:extLst>
                </a:gridCol>
                <a:gridCol w="1061694">
                  <a:extLst>
                    <a:ext uri="{9D8B030D-6E8A-4147-A177-3AD203B41FA5}">
                      <a16:colId xmlns:a16="http://schemas.microsoft.com/office/drawing/2014/main" val="2645224547"/>
                    </a:ext>
                  </a:extLst>
                </a:gridCol>
              </a:tblGrid>
              <a:tr h="1168787">
                <a:tc>
                  <a:txBody>
                    <a:bodyPr/>
                    <a:lstStyle/>
                    <a:p>
                      <a:pPr fontAlgn="b"/>
                      <a:r>
                        <a:rPr lang="fr-FR" sz="1500" b="0" cap="all" spc="150">
                          <a:solidFill>
                            <a:schemeClr val="lt1"/>
                          </a:solidFill>
                          <a:effectLst/>
                        </a:rPr>
                        <a:t>Type d'Investisseur / Type d'Actif</a:t>
                      </a:r>
                    </a:p>
                  </a:txBody>
                  <a:tcPr marL="124634" marR="124634" marT="124634" marB="124634" anchor="b">
                    <a:lnL w="12700" cmpd="sng">
                      <a:noFill/>
                    </a:lnL>
                    <a:lnR w="12700" cmpd="sng">
                      <a:noFill/>
                    </a:lnR>
                    <a:lnT w="12700" cmpd="sng">
                      <a:noFill/>
                    </a:lnT>
                    <a:lnB w="38100" cmpd="sng">
                      <a:noFill/>
                    </a:lnB>
                    <a:solidFill>
                      <a:srgbClr val="505356"/>
                    </a:solidFill>
                  </a:tcPr>
                </a:tc>
                <a:tc>
                  <a:txBody>
                    <a:bodyPr/>
                    <a:lstStyle/>
                    <a:p>
                      <a:pPr fontAlgn="b"/>
                      <a:r>
                        <a:rPr lang="fr-FR" sz="1500" b="0" cap="all" spc="150">
                          <a:solidFill>
                            <a:schemeClr val="lt1"/>
                          </a:solidFill>
                          <a:effectLst/>
                        </a:rPr>
                        <a:t>Actions</a:t>
                      </a:r>
                    </a:p>
                  </a:txBody>
                  <a:tcPr marL="124634" marR="124634" marT="124634" marB="124634" anchor="b">
                    <a:lnL w="12700" cmpd="sng">
                      <a:noFill/>
                    </a:lnL>
                    <a:lnR w="12700" cmpd="sng">
                      <a:noFill/>
                    </a:lnR>
                    <a:lnT w="12700" cmpd="sng">
                      <a:noFill/>
                    </a:lnT>
                    <a:lnB w="38100" cmpd="sng">
                      <a:noFill/>
                    </a:lnB>
                    <a:solidFill>
                      <a:srgbClr val="505356"/>
                    </a:solidFill>
                  </a:tcPr>
                </a:tc>
                <a:tc>
                  <a:txBody>
                    <a:bodyPr/>
                    <a:lstStyle/>
                    <a:p>
                      <a:pPr fontAlgn="b"/>
                      <a:r>
                        <a:rPr lang="fr-FR" sz="1500" b="0" cap="all" spc="150">
                          <a:solidFill>
                            <a:schemeClr val="lt1"/>
                          </a:solidFill>
                          <a:effectLst/>
                        </a:rPr>
                        <a:t>Obligations</a:t>
                      </a:r>
                    </a:p>
                  </a:txBody>
                  <a:tcPr marL="124634" marR="124634" marT="124634" marB="124634" anchor="b">
                    <a:lnL w="12700" cmpd="sng">
                      <a:noFill/>
                    </a:lnL>
                    <a:lnR w="12700" cmpd="sng">
                      <a:noFill/>
                    </a:lnR>
                    <a:lnT w="12700" cmpd="sng">
                      <a:noFill/>
                    </a:lnT>
                    <a:lnB w="38100" cmpd="sng">
                      <a:noFill/>
                    </a:lnB>
                    <a:solidFill>
                      <a:srgbClr val="505356"/>
                    </a:solidFill>
                  </a:tcPr>
                </a:tc>
                <a:tc>
                  <a:txBody>
                    <a:bodyPr/>
                    <a:lstStyle/>
                    <a:p>
                      <a:pPr fontAlgn="b"/>
                      <a:r>
                        <a:rPr lang="fr-FR" sz="1500" b="0" cap="all" spc="150">
                          <a:solidFill>
                            <a:schemeClr val="lt1"/>
                          </a:solidFill>
                          <a:effectLst/>
                        </a:rPr>
                        <a:t>Fonds</a:t>
                      </a:r>
                    </a:p>
                  </a:txBody>
                  <a:tcPr marL="124634" marR="124634" marT="124634" marB="124634" anchor="b">
                    <a:lnL w="12700" cmpd="sng">
                      <a:noFill/>
                    </a:lnL>
                    <a:lnR w="12700" cmpd="sng">
                      <a:noFill/>
                    </a:lnR>
                    <a:lnT w="12700" cmpd="sng">
                      <a:noFill/>
                    </a:lnT>
                    <a:lnB w="38100" cmpd="sng">
                      <a:noFill/>
                    </a:lnB>
                    <a:solidFill>
                      <a:srgbClr val="505356"/>
                    </a:solidFill>
                  </a:tcPr>
                </a:tc>
                <a:tc>
                  <a:txBody>
                    <a:bodyPr/>
                    <a:lstStyle/>
                    <a:p>
                      <a:pPr fontAlgn="b"/>
                      <a:r>
                        <a:rPr lang="fr-FR" sz="1500" b="0" cap="all" spc="150">
                          <a:solidFill>
                            <a:schemeClr val="lt1"/>
                          </a:solidFill>
                          <a:effectLst/>
                        </a:rPr>
                        <a:t>Total</a:t>
                      </a:r>
                    </a:p>
                  </a:txBody>
                  <a:tcPr marL="124634" marR="124634" marT="124634" marB="124634" anchor="b">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1398953116"/>
                  </a:ext>
                </a:extLst>
              </a:tr>
              <a:tr h="462530">
                <a:tc>
                  <a:txBody>
                    <a:bodyPr/>
                    <a:lstStyle/>
                    <a:p>
                      <a:pPr fontAlgn="base"/>
                      <a:r>
                        <a:rPr lang="fr-FR" sz="1200" cap="none" spc="0">
                          <a:solidFill>
                            <a:schemeClr val="tx1"/>
                          </a:solidFill>
                          <a:effectLst/>
                        </a:rPr>
                        <a:t>Conservateur</a:t>
                      </a:r>
                    </a:p>
                  </a:txBody>
                  <a:tcPr marL="124634" marR="124634" marT="124634" marB="124634" anchor="ctr">
                    <a:lnL w="12700" cmpd="sng">
                      <a:noFill/>
                      <a:prstDash val="solid"/>
                    </a:lnL>
                    <a:lnR w="12700" cmpd="sng">
                      <a:noFill/>
                      <a:prstDash val="solid"/>
                    </a:lnR>
                    <a:lnT w="38100" cmpd="sng">
                      <a:noFill/>
                    </a:lnT>
                    <a:lnB w="12700" cmpd="sng">
                      <a:noFill/>
                      <a:prstDash val="solid"/>
                    </a:lnB>
                    <a:noFill/>
                  </a:tcPr>
                </a:tc>
                <a:tc>
                  <a:txBody>
                    <a:bodyPr/>
                    <a:lstStyle/>
                    <a:p>
                      <a:pPr fontAlgn="base"/>
                      <a:r>
                        <a:rPr lang="fr-FR" sz="1200" cap="none" spc="0">
                          <a:solidFill>
                            <a:schemeClr val="tx1"/>
                          </a:solidFill>
                          <a:effectLst/>
                        </a:rPr>
                        <a:t>50</a:t>
                      </a:r>
                    </a:p>
                  </a:txBody>
                  <a:tcPr marL="124634" marR="124634" marT="124634" marB="124634" anchor="ctr">
                    <a:lnL w="12700" cmpd="sng">
                      <a:noFill/>
                      <a:prstDash val="solid"/>
                    </a:lnL>
                    <a:lnR w="12700" cmpd="sng">
                      <a:noFill/>
                      <a:prstDash val="solid"/>
                    </a:lnR>
                    <a:lnT w="38100" cmpd="sng">
                      <a:noFill/>
                    </a:lnT>
                    <a:lnB w="12700" cmpd="sng">
                      <a:noFill/>
                      <a:prstDash val="solid"/>
                    </a:lnB>
                    <a:noFill/>
                  </a:tcPr>
                </a:tc>
                <a:tc>
                  <a:txBody>
                    <a:bodyPr/>
                    <a:lstStyle/>
                    <a:p>
                      <a:pPr fontAlgn="base"/>
                      <a:r>
                        <a:rPr lang="fr-FR" sz="1200" cap="none" spc="0">
                          <a:solidFill>
                            <a:schemeClr val="tx1"/>
                          </a:solidFill>
                          <a:effectLst/>
                        </a:rPr>
                        <a:t>150</a:t>
                      </a:r>
                    </a:p>
                  </a:txBody>
                  <a:tcPr marL="124634" marR="124634" marT="124634" marB="124634" anchor="ctr">
                    <a:lnL w="12700" cmpd="sng">
                      <a:noFill/>
                      <a:prstDash val="solid"/>
                    </a:lnL>
                    <a:lnR w="12700" cmpd="sng">
                      <a:noFill/>
                      <a:prstDash val="solid"/>
                    </a:lnR>
                    <a:lnT w="38100" cmpd="sng">
                      <a:noFill/>
                    </a:lnT>
                    <a:lnB w="12700" cmpd="sng">
                      <a:noFill/>
                      <a:prstDash val="solid"/>
                    </a:lnB>
                    <a:noFill/>
                  </a:tcPr>
                </a:tc>
                <a:tc>
                  <a:txBody>
                    <a:bodyPr/>
                    <a:lstStyle/>
                    <a:p>
                      <a:pPr fontAlgn="base"/>
                      <a:r>
                        <a:rPr lang="fr-FR" sz="1200" cap="none" spc="0">
                          <a:solidFill>
                            <a:schemeClr val="tx1"/>
                          </a:solidFill>
                          <a:effectLst/>
                        </a:rPr>
                        <a:t>50</a:t>
                      </a:r>
                    </a:p>
                  </a:txBody>
                  <a:tcPr marL="124634" marR="124634" marT="124634" marB="124634" anchor="ctr">
                    <a:lnL w="12700" cmpd="sng">
                      <a:noFill/>
                      <a:prstDash val="solid"/>
                    </a:lnL>
                    <a:lnR w="12700" cmpd="sng">
                      <a:noFill/>
                      <a:prstDash val="solid"/>
                    </a:lnR>
                    <a:lnT w="38100" cmpd="sng">
                      <a:noFill/>
                    </a:lnT>
                    <a:lnB w="12700" cmpd="sng">
                      <a:noFill/>
                      <a:prstDash val="solid"/>
                    </a:lnB>
                    <a:noFill/>
                  </a:tcPr>
                </a:tc>
                <a:tc>
                  <a:txBody>
                    <a:bodyPr/>
                    <a:lstStyle/>
                    <a:p>
                      <a:pPr fontAlgn="base"/>
                      <a:r>
                        <a:rPr lang="fr-FR" sz="1200" cap="none" spc="0">
                          <a:solidFill>
                            <a:schemeClr val="tx1"/>
                          </a:solidFill>
                          <a:effectLst/>
                        </a:rPr>
                        <a:t>250</a:t>
                      </a:r>
                    </a:p>
                  </a:txBody>
                  <a:tcPr marL="124634" marR="124634" marT="124634" marB="124634"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532015457"/>
                  </a:ext>
                </a:extLst>
              </a:tr>
              <a:tr h="462530">
                <a:tc>
                  <a:txBody>
                    <a:bodyPr/>
                    <a:lstStyle/>
                    <a:p>
                      <a:pPr fontAlgn="base"/>
                      <a:r>
                        <a:rPr lang="fr-FR" sz="1200" cap="none" spc="0">
                          <a:solidFill>
                            <a:schemeClr val="tx1"/>
                          </a:solidFill>
                          <a:effectLst/>
                        </a:rPr>
                        <a:t>Modéré</a:t>
                      </a:r>
                    </a:p>
                  </a:txBody>
                  <a:tcPr marL="124634" marR="124634" marT="124634" marB="124634"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fontAlgn="base"/>
                      <a:r>
                        <a:rPr lang="fr-FR" sz="1200" cap="none" spc="0">
                          <a:solidFill>
                            <a:schemeClr val="tx1"/>
                          </a:solidFill>
                          <a:effectLst/>
                        </a:rPr>
                        <a:t>100</a:t>
                      </a:r>
                    </a:p>
                  </a:txBody>
                  <a:tcPr marL="124634" marR="124634" marT="124634" marB="124634"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fontAlgn="base"/>
                      <a:r>
                        <a:rPr lang="fr-FR" sz="1200" cap="none" spc="0">
                          <a:solidFill>
                            <a:schemeClr val="tx1"/>
                          </a:solidFill>
                          <a:effectLst/>
                        </a:rPr>
                        <a:t>100</a:t>
                      </a:r>
                    </a:p>
                  </a:txBody>
                  <a:tcPr marL="124634" marR="124634" marT="124634" marB="124634"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fontAlgn="base"/>
                      <a:r>
                        <a:rPr lang="fr-FR" sz="1200" cap="none" spc="0">
                          <a:solidFill>
                            <a:schemeClr val="tx1"/>
                          </a:solidFill>
                          <a:effectLst/>
                        </a:rPr>
                        <a:t>100</a:t>
                      </a:r>
                    </a:p>
                  </a:txBody>
                  <a:tcPr marL="124634" marR="124634" marT="124634" marB="124634"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fontAlgn="base"/>
                      <a:r>
                        <a:rPr lang="fr-FR" sz="1200" cap="none" spc="0">
                          <a:solidFill>
                            <a:schemeClr val="tx1"/>
                          </a:solidFill>
                          <a:effectLst/>
                        </a:rPr>
                        <a:t>300</a:t>
                      </a:r>
                    </a:p>
                  </a:txBody>
                  <a:tcPr marL="124634" marR="124634" marT="124634" marB="124634"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039605396"/>
                  </a:ext>
                </a:extLst>
              </a:tr>
              <a:tr h="462530">
                <a:tc>
                  <a:txBody>
                    <a:bodyPr/>
                    <a:lstStyle/>
                    <a:p>
                      <a:pPr fontAlgn="base"/>
                      <a:r>
                        <a:rPr lang="fr-FR" sz="1200" cap="none" spc="0">
                          <a:solidFill>
                            <a:schemeClr val="tx1"/>
                          </a:solidFill>
                          <a:effectLst/>
                        </a:rPr>
                        <a:t>Agressif</a:t>
                      </a:r>
                    </a:p>
                  </a:txBody>
                  <a:tcPr marL="124634" marR="124634" marT="124634" marB="124634"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base"/>
                      <a:r>
                        <a:rPr lang="fr-FR" sz="1200" cap="none" spc="0">
                          <a:solidFill>
                            <a:schemeClr val="tx1"/>
                          </a:solidFill>
                          <a:effectLst/>
                        </a:rPr>
                        <a:t>150</a:t>
                      </a:r>
                    </a:p>
                  </a:txBody>
                  <a:tcPr marL="124634" marR="124634" marT="124634" marB="124634"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base"/>
                      <a:r>
                        <a:rPr lang="fr-FR" sz="1200" cap="none" spc="0">
                          <a:solidFill>
                            <a:schemeClr val="tx1"/>
                          </a:solidFill>
                          <a:effectLst/>
                        </a:rPr>
                        <a:t>50</a:t>
                      </a:r>
                    </a:p>
                  </a:txBody>
                  <a:tcPr marL="124634" marR="124634" marT="124634" marB="124634"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base"/>
                      <a:r>
                        <a:rPr lang="fr-FR" sz="1200" cap="none" spc="0">
                          <a:solidFill>
                            <a:schemeClr val="tx1"/>
                          </a:solidFill>
                          <a:effectLst/>
                        </a:rPr>
                        <a:t>50</a:t>
                      </a:r>
                    </a:p>
                  </a:txBody>
                  <a:tcPr marL="124634" marR="124634" marT="124634" marB="124634"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base"/>
                      <a:r>
                        <a:rPr lang="fr-FR" sz="1200" cap="none" spc="0">
                          <a:solidFill>
                            <a:schemeClr val="tx1"/>
                          </a:solidFill>
                          <a:effectLst/>
                        </a:rPr>
                        <a:t>250</a:t>
                      </a:r>
                    </a:p>
                  </a:txBody>
                  <a:tcPr marL="124634" marR="124634" marT="124634" marB="124634"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409812570"/>
                  </a:ext>
                </a:extLst>
              </a:tr>
              <a:tr h="462530">
                <a:tc>
                  <a:txBody>
                    <a:bodyPr/>
                    <a:lstStyle/>
                    <a:p>
                      <a:pPr fontAlgn="base"/>
                      <a:r>
                        <a:rPr lang="fr-FR" sz="1200" cap="none" spc="0">
                          <a:solidFill>
                            <a:schemeClr val="tx1"/>
                          </a:solidFill>
                          <a:effectLst/>
                        </a:rPr>
                        <a:t>Total</a:t>
                      </a:r>
                    </a:p>
                  </a:txBody>
                  <a:tcPr marL="124634" marR="124634" marT="124634" marB="124634"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fontAlgn="base"/>
                      <a:r>
                        <a:rPr lang="fr-FR" sz="1200" cap="none" spc="0">
                          <a:solidFill>
                            <a:schemeClr val="tx1"/>
                          </a:solidFill>
                          <a:effectLst/>
                        </a:rPr>
                        <a:t>300</a:t>
                      </a:r>
                    </a:p>
                  </a:txBody>
                  <a:tcPr marL="124634" marR="124634" marT="124634" marB="124634"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fontAlgn="base"/>
                      <a:r>
                        <a:rPr lang="fr-FR" sz="1200" cap="none" spc="0">
                          <a:solidFill>
                            <a:schemeClr val="tx1"/>
                          </a:solidFill>
                          <a:effectLst/>
                        </a:rPr>
                        <a:t>300</a:t>
                      </a:r>
                    </a:p>
                  </a:txBody>
                  <a:tcPr marL="124634" marR="124634" marT="124634" marB="124634"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fontAlgn="base"/>
                      <a:r>
                        <a:rPr lang="fr-FR" sz="1200" cap="none" spc="0">
                          <a:solidFill>
                            <a:schemeClr val="tx1"/>
                          </a:solidFill>
                          <a:effectLst/>
                        </a:rPr>
                        <a:t>200</a:t>
                      </a:r>
                    </a:p>
                  </a:txBody>
                  <a:tcPr marL="124634" marR="124634" marT="124634" marB="124634"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fontAlgn="base"/>
                      <a:r>
                        <a:rPr lang="fr-FR" sz="1200" cap="none" spc="0" dirty="0">
                          <a:solidFill>
                            <a:schemeClr val="tx1"/>
                          </a:solidFill>
                          <a:effectLst/>
                        </a:rPr>
                        <a:t>800</a:t>
                      </a:r>
                    </a:p>
                  </a:txBody>
                  <a:tcPr marL="124634" marR="124634" marT="124634" marB="124634"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77245759"/>
                  </a:ext>
                </a:extLst>
              </a:tr>
            </a:tbl>
          </a:graphicData>
        </a:graphic>
      </p:graphicFrame>
    </p:spTree>
    <p:extLst>
      <p:ext uri="{BB962C8B-B14F-4D97-AF65-F5344CB8AC3E}">
        <p14:creationId xmlns:p14="http://schemas.microsoft.com/office/powerpoint/2010/main" val="123817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715EB7-99C5-1129-9161-C726F2BB0106}"/>
              </a:ext>
            </a:extLst>
          </p:cNvPr>
          <p:cNvSpPr>
            <a:spLocks noGrp="1"/>
          </p:cNvSpPr>
          <p:nvPr>
            <p:ph type="title"/>
          </p:nvPr>
        </p:nvSpPr>
        <p:spPr/>
        <p:txBody>
          <a:bodyPr/>
          <a:lstStyle/>
          <a:p>
            <a:r>
              <a:rPr lang="en-US" kern="1200" dirty="0">
                <a:solidFill>
                  <a:schemeClr val="tx1"/>
                </a:solidFill>
                <a:latin typeface="+mj-lt"/>
                <a:ea typeface="+mj-ea"/>
                <a:cs typeface="+mj-cs"/>
              </a:rPr>
              <a:t>Liaison entre deux variables </a:t>
            </a:r>
            <a:r>
              <a:rPr lang="en-US" kern="1200" dirty="0" err="1">
                <a:solidFill>
                  <a:schemeClr val="tx1"/>
                </a:solidFill>
                <a:latin typeface="+mj-lt"/>
                <a:ea typeface="+mj-ea"/>
                <a:cs typeface="+mj-cs"/>
              </a:rPr>
              <a:t>qualitatives</a:t>
            </a:r>
            <a:endParaRPr lang="fr-FR" dirty="0"/>
          </a:p>
        </p:txBody>
      </p:sp>
      <p:sp>
        <p:nvSpPr>
          <p:cNvPr id="3" name="Espace réservé du contenu 2">
            <a:extLst>
              <a:ext uri="{FF2B5EF4-FFF2-40B4-BE49-F238E27FC236}">
                <a16:creationId xmlns:a16="http://schemas.microsoft.com/office/drawing/2014/main" id="{CE1F5EF6-63EF-E0DE-79B8-4573316FAF37}"/>
              </a:ext>
            </a:extLst>
          </p:cNvPr>
          <p:cNvSpPr>
            <a:spLocks noGrp="1"/>
          </p:cNvSpPr>
          <p:nvPr>
            <p:ph idx="1"/>
          </p:nvPr>
        </p:nvSpPr>
        <p:spPr>
          <a:xfrm>
            <a:off x="838200" y="1502896"/>
            <a:ext cx="10515600" cy="4351338"/>
          </a:xfrm>
        </p:spPr>
        <p:txBody>
          <a:bodyPr>
            <a:normAutofit/>
          </a:bodyPr>
          <a:lstStyle/>
          <a:p>
            <a:pPr marL="457200" lvl="1" indent="0">
              <a:buNone/>
            </a:pPr>
            <a:endParaRPr lang="fr-FR" dirty="0"/>
          </a:p>
          <a:p>
            <a:pPr lvl="1"/>
            <a:r>
              <a:rPr lang="fr-FR" dirty="0"/>
              <a:t>Santé: Quel médicament a le moins d’effets secondaires?</a:t>
            </a:r>
          </a:p>
          <a:p>
            <a:pPr marL="457200" lvl="1" indent="0">
              <a:buNone/>
            </a:pPr>
            <a:endParaRPr lang="fr-FR" dirty="0"/>
          </a:p>
        </p:txBody>
      </p:sp>
      <p:graphicFrame>
        <p:nvGraphicFramePr>
          <p:cNvPr id="5" name="Tableau 4">
            <a:extLst>
              <a:ext uri="{FF2B5EF4-FFF2-40B4-BE49-F238E27FC236}">
                <a16:creationId xmlns:a16="http://schemas.microsoft.com/office/drawing/2014/main" id="{B155774A-B071-C574-0422-DC2C05C00A15}"/>
              </a:ext>
            </a:extLst>
          </p:cNvPr>
          <p:cNvGraphicFramePr>
            <a:graphicFrameLocks noGrp="1"/>
          </p:cNvGraphicFramePr>
          <p:nvPr>
            <p:extLst>
              <p:ext uri="{D42A27DB-BD31-4B8C-83A1-F6EECF244321}">
                <p14:modId xmlns:p14="http://schemas.microsoft.com/office/powerpoint/2010/main" val="548746452"/>
              </p:ext>
            </p:extLst>
          </p:nvPr>
        </p:nvGraphicFramePr>
        <p:xfrm>
          <a:off x="2175302" y="2898117"/>
          <a:ext cx="8091440" cy="2286000"/>
        </p:xfrm>
        <a:graphic>
          <a:graphicData uri="http://schemas.openxmlformats.org/drawingml/2006/table">
            <a:tbl>
              <a:tblPr/>
              <a:tblGrid>
                <a:gridCol w="2022860">
                  <a:extLst>
                    <a:ext uri="{9D8B030D-6E8A-4147-A177-3AD203B41FA5}">
                      <a16:colId xmlns:a16="http://schemas.microsoft.com/office/drawing/2014/main" val="53175300"/>
                    </a:ext>
                  </a:extLst>
                </a:gridCol>
                <a:gridCol w="2022860">
                  <a:extLst>
                    <a:ext uri="{9D8B030D-6E8A-4147-A177-3AD203B41FA5}">
                      <a16:colId xmlns:a16="http://schemas.microsoft.com/office/drawing/2014/main" val="2426453291"/>
                    </a:ext>
                  </a:extLst>
                </a:gridCol>
                <a:gridCol w="2022860">
                  <a:extLst>
                    <a:ext uri="{9D8B030D-6E8A-4147-A177-3AD203B41FA5}">
                      <a16:colId xmlns:a16="http://schemas.microsoft.com/office/drawing/2014/main" val="639003169"/>
                    </a:ext>
                  </a:extLst>
                </a:gridCol>
                <a:gridCol w="2022860">
                  <a:extLst>
                    <a:ext uri="{9D8B030D-6E8A-4147-A177-3AD203B41FA5}">
                      <a16:colId xmlns:a16="http://schemas.microsoft.com/office/drawing/2014/main" val="3019498610"/>
                    </a:ext>
                  </a:extLst>
                </a:gridCol>
              </a:tblGrid>
              <a:tr h="0">
                <a:tc>
                  <a:txBody>
                    <a:bodyPr/>
                    <a:lstStyle/>
                    <a:p>
                      <a:pPr algn="ctr" fontAlgn="b"/>
                      <a:r>
                        <a:rPr lang="fr-FR" b="1">
                          <a:effectLst/>
                        </a:rPr>
                        <a:t>Effets Secondaires / Médicament</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b="1">
                          <a:effectLst/>
                        </a:rPr>
                        <a:t>Médicament X</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b="1">
                          <a:effectLst/>
                        </a:rPr>
                        <a:t>Médicament 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fr-FR" b="1" dirty="0">
                          <a:effectLst/>
                        </a:rPr>
                        <a:t>Total</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52034061"/>
                  </a:ext>
                </a:extLst>
              </a:tr>
              <a:tr h="0">
                <a:tc>
                  <a:txBody>
                    <a:bodyPr/>
                    <a:lstStyle/>
                    <a:p>
                      <a:pPr algn="ctr" fontAlgn="base"/>
                      <a:r>
                        <a:rPr lang="fr-FR">
                          <a:effectLst/>
                        </a:rPr>
                        <a:t>Avec effets secondaires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ase"/>
                      <a:r>
                        <a:rPr lang="fr-FR">
                          <a:effectLst/>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ase"/>
                      <a:r>
                        <a:rPr lang="fr-FR">
                          <a:effectLst/>
                        </a:rPr>
                        <a:t>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ase"/>
                      <a:r>
                        <a:rPr lang="fr-FR" dirty="0">
                          <a:effectLst/>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00756159"/>
                  </a:ext>
                </a:extLst>
              </a:tr>
              <a:tr h="0">
                <a:tc>
                  <a:txBody>
                    <a:bodyPr/>
                    <a:lstStyle/>
                    <a:p>
                      <a:pPr algn="ctr" fontAlgn="base"/>
                      <a:r>
                        <a:rPr lang="fr-FR">
                          <a:effectLst/>
                        </a:rPr>
                        <a:t>Sans effets secondaires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ase"/>
                      <a:r>
                        <a:rPr lang="fr-FR">
                          <a:effectLst/>
                        </a:rPr>
                        <a:t>170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ase"/>
                      <a:r>
                        <a:rPr lang="fr-FR">
                          <a:effectLst/>
                        </a:rPr>
                        <a:t>130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ase"/>
                      <a:r>
                        <a:rPr lang="fr-FR">
                          <a:effectLst/>
                        </a:rPr>
                        <a:t>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1095971"/>
                  </a:ext>
                </a:extLst>
              </a:tr>
              <a:tr h="0">
                <a:tc>
                  <a:txBody>
                    <a:bodyPr/>
                    <a:lstStyle/>
                    <a:p>
                      <a:pPr algn="ctr" fontAlgn="base"/>
                      <a:r>
                        <a:rPr lang="fr-FR">
                          <a:effectLst/>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ase"/>
                      <a:r>
                        <a:rPr lang="fr-FR">
                          <a:effectLs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ase"/>
                      <a:r>
                        <a:rPr lang="fr-FR">
                          <a:effectLs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ase"/>
                      <a:r>
                        <a:rPr lang="fr-FR" dirty="0">
                          <a:effectLst/>
                        </a:rPr>
                        <a:t>400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5674977"/>
                  </a:ext>
                </a:extLst>
              </a:tr>
            </a:tbl>
          </a:graphicData>
        </a:graphic>
      </p:graphicFrame>
      <p:sp>
        <p:nvSpPr>
          <p:cNvPr id="6" name="Rectangle 1">
            <a:extLst>
              <a:ext uri="{FF2B5EF4-FFF2-40B4-BE49-F238E27FC236}">
                <a16:creationId xmlns:a16="http://schemas.microsoft.com/office/drawing/2014/main" id="{BF370019-3FC5-48D1-16BC-43AC1D1F2751}"/>
              </a:ext>
            </a:extLst>
          </p:cNvPr>
          <p:cNvSpPr>
            <a:spLocks noChangeArrowheads="1"/>
          </p:cNvSpPr>
          <p:nvPr/>
        </p:nvSpPr>
        <p:spPr bwMode="auto">
          <a:xfrm>
            <a:off x="2800350" y="2720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6196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868429-3EF9-8EDB-3D45-EF755F709972}"/>
              </a:ext>
            </a:extLst>
          </p:cNvPr>
          <p:cNvSpPr>
            <a:spLocks noGrp="1"/>
          </p:cNvSpPr>
          <p:nvPr>
            <p:ph type="title"/>
          </p:nvPr>
        </p:nvSpPr>
        <p:spPr/>
        <p:txBody>
          <a:bodyPr/>
          <a:lstStyle/>
          <a:p>
            <a:r>
              <a:rPr lang="en-US" kern="1200" dirty="0">
                <a:solidFill>
                  <a:schemeClr val="tx1"/>
                </a:solidFill>
                <a:latin typeface="+mj-lt"/>
                <a:ea typeface="+mj-ea"/>
                <a:cs typeface="+mj-cs"/>
              </a:rPr>
              <a:t>Liaison entre deux variables </a:t>
            </a:r>
            <a:r>
              <a:rPr lang="en-US" kern="1200" dirty="0" err="1">
                <a:solidFill>
                  <a:schemeClr val="tx1"/>
                </a:solidFill>
                <a:latin typeface="+mj-lt"/>
                <a:ea typeface="+mj-ea"/>
                <a:cs typeface="+mj-cs"/>
              </a:rPr>
              <a:t>qualitatives</a:t>
            </a:r>
            <a:endParaRPr lang="fr-FR" dirty="0"/>
          </a:p>
        </p:txBody>
      </p:sp>
      <p:grpSp>
        <p:nvGrpSpPr>
          <p:cNvPr id="4" name="Groupe 3">
            <a:extLst>
              <a:ext uri="{FF2B5EF4-FFF2-40B4-BE49-F238E27FC236}">
                <a16:creationId xmlns:a16="http://schemas.microsoft.com/office/drawing/2014/main" id="{3918B4DB-EA8D-329A-936B-ABC1B40B2770}"/>
              </a:ext>
            </a:extLst>
          </p:cNvPr>
          <p:cNvGrpSpPr/>
          <p:nvPr/>
        </p:nvGrpSpPr>
        <p:grpSpPr>
          <a:xfrm>
            <a:off x="808389" y="1211899"/>
            <a:ext cx="10778658" cy="5127020"/>
            <a:chOff x="808389" y="1560184"/>
            <a:chExt cx="10778658" cy="4767066"/>
          </a:xfrm>
        </p:grpSpPr>
        <p:sp>
          <p:nvSpPr>
            <p:cNvPr id="6" name="Rectangle : coins arrondis 5">
              <a:extLst>
                <a:ext uri="{FF2B5EF4-FFF2-40B4-BE49-F238E27FC236}">
                  <a16:creationId xmlns:a16="http://schemas.microsoft.com/office/drawing/2014/main" id="{733138E0-FCD9-C639-C6DD-753D5097581D}"/>
                </a:ext>
              </a:extLst>
            </p:cNvPr>
            <p:cNvSpPr/>
            <p:nvPr/>
          </p:nvSpPr>
          <p:spPr>
            <a:xfrm>
              <a:off x="808390" y="1661960"/>
              <a:ext cx="10748847" cy="686797"/>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fr-FR"/>
            </a:p>
          </p:txBody>
        </p:sp>
        <p:sp>
          <p:nvSpPr>
            <p:cNvPr id="7" name="Rectangle 6" descr="Test tubes">
              <a:extLst>
                <a:ext uri="{FF2B5EF4-FFF2-40B4-BE49-F238E27FC236}">
                  <a16:creationId xmlns:a16="http://schemas.microsoft.com/office/drawing/2014/main" id="{0A1D69AF-3CC4-89E3-5F18-C37F2E8C064E}"/>
                </a:ext>
              </a:extLst>
            </p:cNvPr>
            <p:cNvSpPr/>
            <p:nvPr/>
          </p:nvSpPr>
          <p:spPr>
            <a:xfrm>
              <a:off x="1045955" y="1765773"/>
              <a:ext cx="378107" cy="377738"/>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fr-FR"/>
            </a:p>
          </p:txBody>
        </p:sp>
        <p:sp>
          <p:nvSpPr>
            <p:cNvPr id="8" name="Forme libre 7">
              <a:extLst>
                <a:ext uri="{FF2B5EF4-FFF2-40B4-BE49-F238E27FC236}">
                  <a16:creationId xmlns:a16="http://schemas.microsoft.com/office/drawing/2014/main" id="{FC789E61-B297-CEE7-2A73-D20FC23AE51B}"/>
                </a:ext>
              </a:extLst>
            </p:cNvPr>
            <p:cNvSpPr/>
            <p:nvPr/>
          </p:nvSpPr>
          <p:spPr>
            <a:xfrm>
              <a:off x="1797649" y="1560184"/>
              <a:ext cx="9556151" cy="987270"/>
            </a:xfrm>
            <a:custGeom>
              <a:avLst/>
              <a:gdLst>
                <a:gd name="connsiteX0" fmla="*/ 0 w 9556151"/>
                <a:gd name="connsiteY0" fmla="*/ 0 h 987270"/>
                <a:gd name="connsiteX1" fmla="*/ 9556151 w 9556151"/>
                <a:gd name="connsiteY1" fmla="*/ 0 h 987270"/>
                <a:gd name="connsiteX2" fmla="*/ 9556151 w 9556151"/>
                <a:gd name="connsiteY2" fmla="*/ 987270 h 987270"/>
                <a:gd name="connsiteX3" fmla="*/ 0 w 9556151"/>
                <a:gd name="connsiteY3" fmla="*/ 987270 h 987270"/>
                <a:gd name="connsiteX4" fmla="*/ 0 w 9556151"/>
                <a:gd name="connsiteY4" fmla="*/ 0 h 987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6151" h="987270">
                  <a:moveTo>
                    <a:pt x="0" y="0"/>
                  </a:moveTo>
                  <a:lnTo>
                    <a:pt x="9556151" y="0"/>
                  </a:lnTo>
                  <a:lnTo>
                    <a:pt x="9556151" y="987270"/>
                  </a:lnTo>
                  <a:lnTo>
                    <a:pt x="0" y="98727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4486" tIns="104486" rIns="104486" bIns="104486" numCol="1" spcCol="1270" anchor="ctr" anchorCtr="0">
              <a:noAutofit/>
            </a:bodyPr>
            <a:lstStyle/>
            <a:p>
              <a:pPr marL="0" lvl="0" indent="0" algn="l" defTabSz="622300">
                <a:lnSpc>
                  <a:spcPct val="100000"/>
                </a:lnSpc>
                <a:spcBef>
                  <a:spcPct val="0"/>
                </a:spcBef>
                <a:spcAft>
                  <a:spcPct val="35000"/>
                </a:spcAft>
                <a:buNone/>
              </a:pPr>
              <a:r>
                <a:rPr lang="fr-FR" sz="1400" kern="1200" dirty="0"/>
                <a:t>Quel test utiliser?: le test de khi deux ou chi carré, chi square d’indépendance</a:t>
              </a:r>
              <a:endParaRPr lang="en-US" sz="1400" kern="1200" dirty="0"/>
            </a:p>
          </p:txBody>
        </p:sp>
        <p:sp>
          <p:nvSpPr>
            <p:cNvPr id="9" name="Rectangle : coins arrondis 8">
              <a:extLst>
                <a:ext uri="{FF2B5EF4-FFF2-40B4-BE49-F238E27FC236}">
                  <a16:creationId xmlns:a16="http://schemas.microsoft.com/office/drawing/2014/main" id="{97EB461C-1076-C055-5A94-AD7417A5BDFE}"/>
                </a:ext>
              </a:extLst>
            </p:cNvPr>
            <p:cNvSpPr/>
            <p:nvPr/>
          </p:nvSpPr>
          <p:spPr>
            <a:xfrm>
              <a:off x="838199" y="2717273"/>
              <a:ext cx="10748847" cy="686797"/>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fr-FR"/>
            </a:p>
          </p:txBody>
        </p:sp>
        <p:sp>
          <p:nvSpPr>
            <p:cNvPr id="10" name="Rectangle 9" descr="Coche">
              <a:extLst>
                <a:ext uri="{FF2B5EF4-FFF2-40B4-BE49-F238E27FC236}">
                  <a16:creationId xmlns:a16="http://schemas.microsoft.com/office/drawing/2014/main" id="{C4C9337C-497F-EA7D-0AAE-FD457314424F}"/>
                </a:ext>
              </a:extLst>
            </p:cNvPr>
            <p:cNvSpPr/>
            <p:nvPr/>
          </p:nvSpPr>
          <p:spPr>
            <a:xfrm>
              <a:off x="1045956" y="2871802"/>
              <a:ext cx="378107" cy="377738"/>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fr-FR"/>
            </a:p>
          </p:txBody>
        </p:sp>
        <p:sp>
          <p:nvSpPr>
            <p:cNvPr id="11" name="Forme libre 10">
              <a:extLst>
                <a:ext uri="{FF2B5EF4-FFF2-40B4-BE49-F238E27FC236}">
                  <a16:creationId xmlns:a16="http://schemas.microsoft.com/office/drawing/2014/main" id="{14F3B140-9A95-1BAA-31E1-760211B73D07}"/>
                </a:ext>
              </a:extLst>
            </p:cNvPr>
            <p:cNvSpPr/>
            <p:nvPr/>
          </p:nvSpPr>
          <p:spPr>
            <a:xfrm>
              <a:off x="1797649" y="2586619"/>
              <a:ext cx="9556151" cy="987270"/>
            </a:xfrm>
            <a:custGeom>
              <a:avLst/>
              <a:gdLst>
                <a:gd name="connsiteX0" fmla="*/ 0 w 9556151"/>
                <a:gd name="connsiteY0" fmla="*/ 0 h 987270"/>
                <a:gd name="connsiteX1" fmla="*/ 9556151 w 9556151"/>
                <a:gd name="connsiteY1" fmla="*/ 0 h 987270"/>
                <a:gd name="connsiteX2" fmla="*/ 9556151 w 9556151"/>
                <a:gd name="connsiteY2" fmla="*/ 987270 h 987270"/>
                <a:gd name="connsiteX3" fmla="*/ 0 w 9556151"/>
                <a:gd name="connsiteY3" fmla="*/ 987270 h 987270"/>
                <a:gd name="connsiteX4" fmla="*/ 0 w 9556151"/>
                <a:gd name="connsiteY4" fmla="*/ 0 h 987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6151" h="987270">
                  <a:moveTo>
                    <a:pt x="0" y="0"/>
                  </a:moveTo>
                  <a:lnTo>
                    <a:pt x="9556151" y="0"/>
                  </a:lnTo>
                  <a:lnTo>
                    <a:pt x="9556151" y="987270"/>
                  </a:lnTo>
                  <a:lnTo>
                    <a:pt x="0" y="98727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4486" tIns="104486" rIns="104486" bIns="104486" numCol="1" spcCol="1270" anchor="ctr" anchorCtr="0">
              <a:noAutofit/>
            </a:bodyPr>
            <a:lstStyle/>
            <a:p>
              <a:pPr marL="0" lvl="0" indent="0" algn="l" defTabSz="622300">
                <a:lnSpc>
                  <a:spcPct val="100000"/>
                </a:lnSpc>
                <a:spcBef>
                  <a:spcPct val="0"/>
                </a:spcBef>
                <a:spcAft>
                  <a:spcPct val="35000"/>
                </a:spcAft>
                <a:buNone/>
              </a:pPr>
              <a:r>
                <a:rPr lang="fr-FR" sz="1400" kern="1200" dirty="0"/>
                <a:t>Hypothèse nulle: il y a pas de lien entre les deux variables qualitatives</a:t>
              </a:r>
              <a:endParaRPr lang="en-US" sz="1400" kern="1200" dirty="0"/>
            </a:p>
          </p:txBody>
        </p:sp>
        <p:sp>
          <p:nvSpPr>
            <p:cNvPr id="12" name="Rectangle : coins arrondis 11">
              <a:extLst>
                <a:ext uri="{FF2B5EF4-FFF2-40B4-BE49-F238E27FC236}">
                  <a16:creationId xmlns:a16="http://schemas.microsoft.com/office/drawing/2014/main" id="{BA9C4BED-FCE3-889A-7A29-9879DEFB6707}"/>
                </a:ext>
              </a:extLst>
            </p:cNvPr>
            <p:cNvSpPr/>
            <p:nvPr/>
          </p:nvSpPr>
          <p:spPr>
            <a:xfrm>
              <a:off x="808389" y="3772586"/>
              <a:ext cx="10748848" cy="686797"/>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fr-FR"/>
            </a:p>
          </p:txBody>
        </p:sp>
        <p:sp>
          <p:nvSpPr>
            <p:cNvPr id="13" name="Rectangle 12" descr="Citations">
              <a:extLst>
                <a:ext uri="{FF2B5EF4-FFF2-40B4-BE49-F238E27FC236}">
                  <a16:creationId xmlns:a16="http://schemas.microsoft.com/office/drawing/2014/main" id="{3B1D99DE-660D-AF60-C4E2-A306A34598D8}"/>
                </a:ext>
              </a:extLst>
            </p:cNvPr>
            <p:cNvSpPr/>
            <p:nvPr/>
          </p:nvSpPr>
          <p:spPr>
            <a:xfrm>
              <a:off x="1062636" y="3930879"/>
              <a:ext cx="378107" cy="377738"/>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fr-FR"/>
            </a:p>
          </p:txBody>
        </p:sp>
        <p:sp>
          <p:nvSpPr>
            <p:cNvPr id="14" name="Forme libre 13">
              <a:extLst>
                <a:ext uri="{FF2B5EF4-FFF2-40B4-BE49-F238E27FC236}">
                  <a16:creationId xmlns:a16="http://schemas.microsoft.com/office/drawing/2014/main" id="{413BCF1D-4683-68F2-0150-DB1DF49031EE}"/>
                </a:ext>
              </a:extLst>
            </p:cNvPr>
            <p:cNvSpPr/>
            <p:nvPr/>
          </p:nvSpPr>
          <p:spPr>
            <a:xfrm>
              <a:off x="1797648" y="3669369"/>
              <a:ext cx="9556151" cy="987270"/>
            </a:xfrm>
            <a:custGeom>
              <a:avLst/>
              <a:gdLst>
                <a:gd name="connsiteX0" fmla="*/ 0 w 9556151"/>
                <a:gd name="connsiteY0" fmla="*/ 0 h 987270"/>
                <a:gd name="connsiteX1" fmla="*/ 9556151 w 9556151"/>
                <a:gd name="connsiteY1" fmla="*/ 0 h 987270"/>
                <a:gd name="connsiteX2" fmla="*/ 9556151 w 9556151"/>
                <a:gd name="connsiteY2" fmla="*/ 987270 h 987270"/>
                <a:gd name="connsiteX3" fmla="*/ 0 w 9556151"/>
                <a:gd name="connsiteY3" fmla="*/ 987270 h 987270"/>
                <a:gd name="connsiteX4" fmla="*/ 0 w 9556151"/>
                <a:gd name="connsiteY4" fmla="*/ 0 h 987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6151" h="987270">
                  <a:moveTo>
                    <a:pt x="0" y="0"/>
                  </a:moveTo>
                  <a:lnTo>
                    <a:pt x="9556151" y="0"/>
                  </a:lnTo>
                  <a:lnTo>
                    <a:pt x="9556151" y="987270"/>
                  </a:lnTo>
                  <a:lnTo>
                    <a:pt x="0" y="98727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4486" tIns="104486" rIns="104486" bIns="104486" numCol="1" spcCol="1270" anchor="ctr" anchorCtr="0">
              <a:noAutofit/>
            </a:bodyPr>
            <a:lstStyle/>
            <a:p>
              <a:pPr marL="0" lvl="0" indent="0" algn="l" defTabSz="622300">
                <a:lnSpc>
                  <a:spcPct val="100000"/>
                </a:lnSpc>
                <a:spcBef>
                  <a:spcPct val="0"/>
                </a:spcBef>
                <a:spcAft>
                  <a:spcPct val="35000"/>
                </a:spcAft>
                <a:buNone/>
              </a:pPr>
              <a:r>
                <a:rPr lang="fr-FR" sz="1400" b="1" kern="1200" dirty="0"/>
                <a:t>Décision</a:t>
              </a:r>
              <a:r>
                <a:rPr lang="fr-FR" sz="1400" kern="1200" dirty="0"/>
                <a:t>: si la </a:t>
              </a:r>
              <a:r>
                <a:rPr lang="fr-FR" sz="1400" kern="1200" dirty="0" err="1"/>
                <a:t>pvaleur</a:t>
              </a:r>
              <a:r>
                <a:rPr lang="fr-FR" sz="1400" kern="1200" dirty="0"/>
                <a:t>&lt;5% on conclut que le résultat est statistiquement significatif. </a:t>
              </a:r>
              <a:r>
                <a:rPr lang="fr-FR" sz="1400" b="1" kern="1200" dirty="0"/>
                <a:t>Il y a un lien entre les deux variables</a:t>
              </a:r>
              <a:r>
                <a:rPr lang="fr-FR" sz="1400" kern="1200" dirty="0"/>
                <a:t>.</a:t>
              </a:r>
              <a:endParaRPr lang="en-US" sz="1400" kern="1200" dirty="0"/>
            </a:p>
          </p:txBody>
        </p:sp>
        <p:sp>
          <p:nvSpPr>
            <p:cNvPr id="15" name="Rectangle : coins arrondis 14">
              <a:extLst>
                <a:ext uri="{FF2B5EF4-FFF2-40B4-BE49-F238E27FC236}">
                  <a16:creationId xmlns:a16="http://schemas.microsoft.com/office/drawing/2014/main" id="{29DF54E4-478D-B2D0-3B4F-CE56BB99A415}"/>
                </a:ext>
              </a:extLst>
            </p:cNvPr>
            <p:cNvSpPr/>
            <p:nvPr/>
          </p:nvSpPr>
          <p:spPr>
            <a:xfrm>
              <a:off x="808391" y="4813170"/>
              <a:ext cx="10778656" cy="1395343"/>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fr-FR"/>
            </a:p>
          </p:txBody>
        </p:sp>
        <p:sp>
          <p:nvSpPr>
            <p:cNvPr id="16" name="Rectangle 15" descr="Document">
              <a:extLst>
                <a:ext uri="{FF2B5EF4-FFF2-40B4-BE49-F238E27FC236}">
                  <a16:creationId xmlns:a16="http://schemas.microsoft.com/office/drawing/2014/main" id="{3AA45FFC-E08F-0800-B436-4F45B6949B6D}"/>
                </a:ext>
              </a:extLst>
            </p:cNvPr>
            <p:cNvSpPr/>
            <p:nvPr/>
          </p:nvSpPr>
          <p:spPr>
            <a:xfrm>
              <a:off x="1046159" y="5339979"/>
              <a:ext cx="378107" cy="377738"/>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fr-FR"/>
            </a:p>
          </p:txBody>
        </p:sp>
        <p:sp>
          <p:nvSpPr>
            <p:cNvPr id="17" name="Forme libre 16">
              <a:extLst>
                <a:ext uri="{FF2B5EF4-FFF2-40B4-BE49-F238E27FC236}">
                  <a16:creationId xmlns:a16="http://schemas.microsoft.com/office/drawing/2014/main" id="{94EDC175-B12B-5DC3-5666-FFEB182C03E2}"/>
                </a:ext>
              </a:extLst>
            </p:cNvPr>
            <p:cNvSpPr/>
            <p:nvPr/>
          </p:nvSpPr>
          <p:spPr>
            <a:xfrm>
              <a:off x="1631819" y="4638158"/>
              <a:ext cx="9374187" cy="1689092"/>
            </a:xfrm>
            <a:custGeom>
              <a:avLst/>
              <a:gdLst>
                <a:gd name="connsiteX0" fmla="*/ 0 w 9374187"/>
                <a:gd name="connsiteY0" fmla="*/ 0 h 987270"/>
                <a:gd name="connsiteX1" fmla="*/ 9374187 w 9374187"/>
                <a:gd name="connsiteY1" fmla="*/ 0 h 987270"/>
                <a:gd name="connsiteX2" fmla="*/ 9374187 w 9374187"/>
                <a:gd name="connsiteY2" fmla="*/ 987270 h 987270"/>
                <a:gd name="connsiteX3" fmla="*/ 0 w 9374187"/>
                <a:gd name="connsiteY3" fmla="*/ 987270 h 987270"/>
                <a:gd name="connsiteX4" fmla="*/ 0 w 9374187"/>
                <a:gd name="connsiteY4" fmla="*/ 0 h 987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74187" h="987270">
                  <a:moveTo>
                    <a:pt x="0" y="0"/>
                  </a:moveTo>
                  <a:lnTo>
                    <a:pt x="9374187" y="0"/>
                  </a:lnTo>
                  <a:lnTo>
                    <a:pt x="9374187" y="987270"/>
                  </a:lnTo>
                  <a:lnTo>
                    <a:pt x="0" y="98727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4486" tIns="104486" rIns="104486" bIns="104486" numCol="1" spcCol="1270" anchor="ctr" anchorCtr="0">
              <a:noAutofit/>
            </a:bodyPr>
            <a:lstStyle/>
            <a:p>
              <a:pPr marL="0" lvl="0" indent="0" algn="l" defTabSz="622300">
                <a:lnSpc>
                  <a:spcPct val="100000"/>
                </a:lnSpc>
                <a:spcBef>
                  <a:spcPct val="0"/>
                </a:spcBef>
                <a:spcAft>
                  <a:spcPct val="35000"/>
                </a:spcAft>
                <a:buNone/>
              </a:pPr>
              <a:r>
                <a:rPr lang="fr-FR" sz="1400" kern="1200" dirty="0"/>
                <a:t>Les conditions d’utilisation:</a:t>
              </a:r>
            </a:p>
            <a:p>
              <a:pPr marL="0" lvl="0" indent="0" algn="l" defTabSz="622300">
                <a:lnSpc>
                  <a:spcPct val="100000"/>
                </a:lnSpc>
                <a:spcBef>
                  <a:spcPct val="0"/>
                </a:spcBef>
                <a:spcAft>
                  <a:spcPct val="35000"/>
                </a:spcAft>
                <a:buNone/>
              </a:pPr>
              <a:r>
                <a:rPr lang="fr-FR" sz="1400" kern="1200" dirty="0"/>
                <a:t>Les variables sont catégorielles</a:t>
              </a:r>
            </a:p>
            <a:p>
              <a:pPr marL="0" lvl="0" indent="0" algn="l" defTabSz="622300">
                <a:lnSpc>
                  <a:spcPct val="100000"/>
                </a:lnSpc>
                <a:spcBef>
                  <a:spcPct val="0"/>
                </a:spcBef>
                <a:spcAft>
                  <a:spcPct val="35000"/>
                </a:spcAft>
                <a:buNone/>
              </a:pPr>
              <a:r>
                <a:rPr lang="fr-FR" sz="1400" kern="1200" dirty="0"/>
                <a:t>Taille d’observation suffisante: au moins 5 observations par cellules</a:t>
              </a:r>
            </a:p>
            <a:p>
              <a:pPr marL="0" lvl="0" indent="0" algn="l" defTabSz="622300">
                <a:lnSpc>
                  <a:spcPct val="100000"/>
                </a:lnSpc>
                <a:spcBef>
                  <a:spcPct val="0"/>
                </a:spcBef>
                <a:spcAft>
                  <a:spcPct val="35000"/>
                </a:spcAft>
                <a:buNone/>
              </a:pPr>
              <a:r>
                <a:rPr lang="fr-FR" sz="1400" kern="1200" dirty="0"/>
                <a:t>Indépendance des observations: chaque individu doit appartenir à une seule catégorie pour chaque variable</a:t>
              </a:r>
              <a:endParaRPr lang="en-US" sz="1400" kern="1200" dirty="0"/>
            </a:p>
          </p:txBody>
        </p:sp>
      </p:grpSp>
    </p:spTree>
    <p:extLst>
      <p:ext uri="{BB962C8B-B14F-4D97-AF65-F5344CB8AC3E}">
        <p14:creationId xmlns:p14="http://schemas.microsoft.com/office/powerpoint/2010/main" val="1200585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F4282D-5E70-E99E-C619-F00B822C9BA5}"/>
              </a:ext>
            </a:extLst>
          </p:cNvPr>
          <p:cNvSpPr>
            <a:spLocks noGrp="1"/>
          </p:cNvSpPr>
          <p:nvPr>
            <p:ph type="title"/>
          </p:nvPr>
        </p:nvSpPr>
        <p:spPr>
          <a:xfrm>
            <a:off x="776937" y="440449"/>
            <a:ext cx="4597747" cy="1616203"/>
          </a:xfrm>
        </p:spPr>
        <p:txBody>
          <a:bodyPr anchor="b">
            <a:normAutofit/>
          </a:bodyPr>
          <a:lstStyle/>
          <a:p>
            <a:r>
              <a:rPr lang="en-US" sz="3200" kern="1200">
                <a:latin typeface="+mj-lt"/>
                <a:ea typeface="+mj-ea"/>
                <a:cs typeface="+mj-cs"/>
              </a:rPr>
              <a:t>Liaison entre deux variables qualitatives</a:t>
            </a:r>
            <a:endParaRPr lang="fr-FR" sz="3200"/>
          </a:p>
        </p:txBody>
      </p:sp>
      <p:sp>
        <p:nvSpPr>
          <p:cNvPr id="3" name="Espace réservé du contenu 2">
            <a:extLst>
              <a:ext uri="{FF2B5EF4-FFF2-40B4-BE49-F238E27FC236}">
                <a16:creationId xmlns:a16="http://schemas.microsoft.com/office/drawing/2014/main" id="{7FD40537-116E-3BB2-FB15-36938D3A7AC9}"/>
              </a:ext>
            </a:extLst>
          </p:cNvPr>
          <p:cNvSpPr>
            <a:spLocks noGrp="1"/>
          </p:cNvSpPr>
          <p:nvPr>
            <p:ph idx="1"/>
          </p:nvPr>
        </p:nvSpPr>
        <p:spPr>
          <a:xfrm>
            <a:off x="622049" y="2610752"/>
            <a:ext cx="5319062" cy="3419658"/>
          </a:xfrm>
        </p:spPr>
        <p:txBody>
          <a:bodyPr anchor="t">
            <a:normAutofit fontScale="92500" lnSpcReduction="20000"/>
          </a:bodyPr>
          <a:lstStyle/>
          <a:p>
            <a:pPr>
              <a:lnSpc>
                <a:spcPct val="100000"/>
              </a:lnSpc>
            </a:pPr>
            <a:r>
              <a:rPr lang="fr-FR" sz="2300" dirty="0"/>
              <a:t>Que faire si on n'a pas suffisamment d'effectif ?</a:t>
            </a:r>
          </a:p>
          <a:p>
            <a:pPr lvl="1">
              <a:lnSpc>
                <a:spcPct val="100000"/>
              </a:lnSpc>
            </a:pPr>
            <a:r>
              <a:rPr lang="fr-FR" sz="1900" dirty="0"/>
              <a:t>Utiliser le test exact de Fisher</a:t>
            </a:r>
          </a:p>
          <a:p>
            <a:r>
              <a:rPr lang="fr-FR" sz="1900" dirty="0"/>
              <a:t>Comment compléter le test de chi-deux?</a:t>
            </a:r>
          </a:p>
          <a:p>
            <a:pPr marL="0" indent="0">
              <a:buNone/>
            </a:pPr>
            <a:endParaRPr lang="fr-FR" sz="1900" dirty="0"/>
          </a:p>
          <a:p>
            <a:pPr lvl="1"/>
            <a:r>
              <a:rPr lang="fr-FR" sz="1900" dirty="0"/>
              <a:t>Mesurer l’intensité de la relation avec le v de cramer ou le </a:t>
            </a:r>
            <a:r>
              <a:rPr lang="fr-FR" sz="1900" dirty="0" err="1"/>
              <a:t>T</a:t>
            </a:r>
            <a:r>
              <a:rPr lang="fr-FR" sz="1900" dirty="0"/>
              <a:t> de </a:t>
            </a:r>
            <a:r>
              <a:rPr lang="fr-FR" sz="1900" dirty="0" err="1"/>
              <a:t>Tschuprow</a:t>
            </a:r>
            <a:endParaRPr lang="fr-FR" sz="1900" dirty="0"/>
          </a:p>
          <a:p>
            <a:pPr marL="457200" lvl="1" indent="0">
              <a:buNone/>
            </a:pPr>
            <a:endParaRPr lang="fr-FR" sz="1900" dirty="0"/>
          </a:p>
          <a:p>
            <a:r>
              <a:rPr lang="fr-FR" sz="1900" dirty="0"/>
              <a:t>Comment interpréter le v de cramer? (source: </a:t>
            </a:r>
            <a:r>
              <a:rPr lang="fr-FR" sz="1900" dirty="0">
                <a:hlinkClick r:id="rId2"/>
              </a:rPr>
              <a:t>https://lms.fun-mooc.fr/asset-v1:grenoblealpes+92001+session01+type@asset+block/mod6-cap3.pdf</a:t>
            </a:r>
            <a:r>
              <a:rPr lang="fr-FR" sz="1900" dirty="0"/>
              <a:t>)</a:t>
            </a:r>
          </a:p>
          <a:p>
            <a:endParaRPr lang="fr-FR" sz="1900" dirty="0"/>
          </a:p>
          <a:p>
            <a:pPr marL="0" indent="0">
              <a:buNone/>
            </a:pPr>
            <a:endParaRPr lang="fr-FR" sz="1900" dirty="0"/>
          </a:p>
        </p:txBody>
      </p:sp>
      <p:grpSp>
        <p:nvGrpSpPr>
          <p:cNvPr id="9" name="Group 8">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0" name="Rectangle 9">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 name="Tableau 3">
            <a:extLst>
              <a:ext uri="{FF2B5EF4-FFF2-40B4-BE49-F238E27FC236}">
                <a16:creationId xmlns:a16="http://schemas.microsoft.com/office/drawing/2014/main" id="{877991C9-EF95-C800-7E1D-34173543A3B3}"/>
              </a:ext>
            </a:extLst>
          </p:cNvPr>
          <p:cNvGraphicFramePr>
            <a:graphicFrameLocks noGrp="1"/>
          </p:cNvGraphicFramePr>
          <p:nvPr>
            <p:extLst>
              <p:ext uri="{D42A27DB-BD31-4B8C-83A1-F6EECF244321}">
                <p14:modId xmlns:p14="http://schemas.microsoft.com/office/powerpoint/2010/main" val="1290086098"/>
              </p:ext>
            </p:extLst>
          </p:nvPr>
        </p:nvGraphicFramePr>
        <p:xfrm>
          <a:off x="6096001" y="1403471"/>
          <a:ext cx="5319062" cy="3975978"/>
        </p:xfrm>
        <a:graphic>
          <a:graphicData uri="http://schemas.openxmlformats.org/drawingml/2006/table">
            <a:tbl>
              <a:tblPr firstRow="1" bandRow="1">
                <a:noFill/>
              </a:tblPr>
              <a:tblGrid>
                <a:gridCol w="2514076">
                  <a:extLst>
                    <a:ext uri="{9D8B030D-6E8A-4147-A177-3AD203B41FA5}">
                      <a16:colId xmlns:a16="http://schemas.microsoft.com/office/drawing/2014/main" val="3066503545"/>
                    </a:ext>
                  </a:extLst>
                </a:gridCol>
                <a:gridCol w="2804986">
                  <a:extLst>
                    <a:ext uri="{9D8B030D-6E8A-4147-A177-3AD203B41FA5}">
                      <a16:colId xmlns:a16="http://schemas.microsoft.com/office/drawing/2014/main" val="2130996799"/>
                    </a:ext>
                  </a:extLst>
                </a:gridCol>
              </a:tblGrid>
              <a:tr h="1366972">
                <a:tc>
                  <a:txBody>
                    <a:bodyPr/>
                    <a:lstStyle/>
                    <a:p>
                      <a:pPr algn="ctr" fontAlgn="b"/>
                      <a:r>
                        <a:rPr lang="fr-FR" sz="2200" b="1">
                          <a:solidFill>
                            <a:schemeClr val="tx1">
                              <a:lumMod val="75000"/>
                              <a:lumOff val="25000"/>
                            </a:schemeClr>
                          </a:solidFill>
                          <a:effectLst/>
                        </a:rPr>
                        <a:t>Valeur du V de Cramér</a:t>
                      </a:r>
                    </a:p>
                  </a:txBody>
                  <a:tcPr marL="275599" marR="165359" marT="165359" marB="165359"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b"/>
                      <a:r>
                        <a:rPr lang="fr-FR" sz="2200" b="1">
                          <a:solidFill>
                            <a:schemeClr val="tx1">
                              <a:lumMod val="75000"/>
                              <a:lumOff val="25000"/>
                            </a:schemeClr>
                          </a:solidFill>
                          <a:effectLst/>
                        </a:rPr>
                        <a:t>Intensité de la relation entre les variables</a:t>
                      </a:r>
                    </a:p>
                  </a:txBody>
                  <a:tcPr marL="275599" marR="165359" marT="165359" marB="165359"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557529140"/>
                  </a:ext>
                </a:extLst>
              </a:tr>
              <a:tr h="845171">
                <a:tc>
                  <a:txBody>
                    <a:bodyPr/>
                    <a:lstStyle/>
                    <a:p>
                      <a:pPr algn="ctr" fontAlgn="base"/>
                      <a:r>
                        <a:rPr lang="fr-FR" sz="1700">
                          <a:solidFill>
                            <a:schemeClr val="tx1">
                              <a:lumMod val="75000"/>
                              <a:lumOff val="25000"/>
                            </a:schemeClr>
                          </a:solidFill>
                          <a:effectLst/>
                        </a:rPr>
                        <a:t>&lt; 0,10</a:t>
                      </a:r>
                    </a:p>
                  </a:txBody>
                  <a:tcPr marL="275599" marR="143312" marT="143312" marB="143312"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fontAlgn="base"/>
                      <a:r>
                        <a:rPr lang="fr-FR" sz="1700">
                          <a:solidFill>
                            <a:schemeClr val="tx1">
                              <a:lumMod val="75000"/>
                              <a:lumOff val="25000"/>
                            </a:schemeClr>
                          </a:solidFill>
                          <a:effectLst/>
                        </a:rPr>
                        <a:t>Relation nulle ou très faible</a:t>
                      </a:r>
                    </a:p>
                  </a:txBody>
                  <a:tcPr marL="275599" marR="143312" marT="143312" marB="143312"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77053872"/>
                  </a:ext>
                </a:extLst>
              </a:tr>
              <a:tr h="587945">
                <a:tc>
                  <a:txBody>
                    <a:bodyPr/>
                    <a:lstStyle/>
                    <a:p>
                      <a:pPr algn="ctr" fontAlgn="base"/>
                      <a:r>
                        <a:rPr lang="fr-FR" sz="1700">
                          <a:solidFill>
                            <a:schemeClr val="tx1">
                              <a:lumMod val="75000"/>
                              <a:lumOff val="25000"/>
                            </a:schemeClr>
                          </a:solidFill>
                          <a:effectLst/>
                        </a:rPr>
                        <a:t>&gt;= 0,10 et &lt; 0,20</a:t>
                      </a:r>
                    </a:p>
                  </a:txBody>
                  <a:tcPr marL="275599" marR="143312" marT="143312" marB="143312"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base"/>
                      <a:r>
                        <a:rPr lang="fr-FR" sz="1700">
                          <a:solidFill>
                            <a:schemeClr val="tx1">
                              <a:lumMod val="75000"/>
                              <a:lumOff val="25000"/>
                            </a:schemeClr>
                          </a:solidFill>
                          <a:effectLst/>
                        </a:rPr>
                        <a:t>Relation faible</a:t>
                      </a:r>
                    </a:p>
                  </a:txBody>
                  <a:tcPr marL="275599" marR="143312" marT="143312" marB="143312"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834731110"/>
                  </a:ext>
                </a:extLst>
              </a:tr>
              <a:tr h="587945">
                <a:tc>
                  <a:txBody>
                    <a:bodyPr/>
                    <a:lstStyle/>
                    <a:p>
                      <a:pPr algn="ctr" fontAlgn="base"/>
                      <a:r>
                        <a:rPr lang="fr-FR" sz="1700">
                          <a:solidFill>
                            <a:schemeClr val="tx1">
                              <a:lumMod val="75000"/>
                              <a:lumOff val="25000"/>
                            </a:schemeClr>
                          </a:solidFill>
                          <a:effectLst/>
                        </a:rPr>
                        <a:t>&gt;= 0,20 et &lt; 0,30</a:t>
                      </a:r>
                    </a:p>
                  </a:txBody>
                  <a:tcPr marL="275599" marR="143312" marT="143312" marB="143312"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base"/>
                      <a:r>
                        <a:rPr lang="fr-FR" sz="1700">
                          <a:solidFill>
                            <a:schemeClr val="tx1">
                              <a:lumMod val="75000"/>
                              <a:lumOff val="25000"/>
                            </a:schemeClr>
                          </a:solidFill>
                          <a:effectLst/>
                        </a:rPr>
                        <a:t>Relation moyenne</a:t>
                      </a:r>
                    </a:p>
                  </a:txBody>
                  <a:tcPr marL="275599" marR="143312" marT="143312" marB="143312"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884093415"/>
                  </a:ext>
                </a:extLst>
              </a:tr>
              <a:tr h="587945">
                <a:tc>
                  <a:txBody>
                    <a:bodyPr/>
                    <a:lstStyle/>
                    <a:p>
                      <a:pPr algn="ctr" fontAlgn="base"/>
                      <a:r>
                        <a:rPr lang="fr-FR" sz="1700" b="0" i="0">
                          <a:solidFill>
                            <a:schemeClr val="tx1">
                              <a:lumMod val="75000"/>
                              <a:lumOff val="25000"/>
                            </a:schemeClr>
                          </a:solidFill>
                          <a:effectLst/>
                          <a:latin typeface="Söhne"/>
                        </a:rPr>
                        <a:t>&gt;= 0,30</a:t>
                      </a:r>
                    </a:p>
                  </a:txBody>
                  <a:tcPr marL="275599" marR="143312" marT="143312" marB="143312"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fr-FR" sz="1700" b="0" i="0" kern="1200">
                          <a:solidFill>
                            <a:schemeClr val="tx1">
                              <a:lumMod val="75000"/>
                              <a:lumOff val="25000"/>
                            </a:schemeClr>
                          </a:solidFill>
                          <a:effectLst/>
                          <a:latin typeface="+mn-lt"/>
                          <a:ea typeface="+mn-ea"/>
                          <a:cs typeface="+mn-cs"/>
                        </a:rPr>
                        <a:t>Relation forte</a:t>
                      </a:r>
                      <a:endParaRPr lang="fr-FR" sz="1700">
                        <a:solidFill>
                          <a:schemeClr val="tx1">
                            <a:lumMod val="75000"/>
                            <a:lumOff val="25000"/>
                          </a:schemeClr>
                        </a:solidFill>
                      </a:endParaRPr>
                    </a:p>
                  </a:txBody>
                  <a:tcPr marL="275599" marR="143312" marT="143312" marB="143312"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753589096"/>
                  </a:ext>
                </a:extLst>
              </a:tr>
            </a:tbl>
          </a:graphicData>
        </a:graphic>
      </p:graphicFrame>
    </p:spTree>
    <p:extLst>
      <p:ext uri="{BB962C8B-B14F-4D97-AF65-F5344CB8AC3E}">
        <p14:creationId xmlns:p14="http://schemas.microsoft.com/office/powerpoint/2010/main" val="2198305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2F297B-856A-F470-8C5B-8BC5196F5ACE}"/>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kern="1200" dirty="0">
                <a:solidFill>
                  <a:schemeClr val="tx1"/>
                </a:solidFill>
                <a:latin typeface="+mj-lt"/>
                <a:ea typeface="+mj-ea"/>
                <a:cs typeface="+mj-cs"/>
              </a:rPr>
              <a:t>Pratique sous R</a:t>
            </a:r>
          </a:p>
        </p:txBody>
      </p:sp>
      <p:pic>
        <p:nvPicPr>
          <p:cNvPr id="7" name="Graphic 6" descr="Bar chart">
            <a:extLst>
              <a:ext uri="{FF2B5EF4-FFF2-40B4-BE49-F238E27FC236}">
                <a16:creationId xmlns:a16="http://schemas.microsoft.com/office/drawing/2014/main" id="{8F77B4A5-62E0-D659-58EE-B78E83D810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6253" y="957860"/>
            <a:ext cx="4942280" cy="4942280"/>
          </a:xfrm>
          <a:prstGeom prst="rect">
            <a:avLst/>
          </a:prstGeom>
        </p:spPr>
      </p:pic>
    </p:spTree>
    <p:extLst>
      <p:ext uri="{BB962C8B-B14F-4D97-AF65-F5344CB8AC3E}">
        <p14:creationId xmlns:p14="http://schemas.microsoft.com/office/powerpoint/2010/main" val="1544227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0977C74-C518-236F-E822-0A612059F396}"/>
              </a:ext>
            </a:extLst>
          </p:cNvPr>
          <p:cNvSpPr>
            <a:spLocks noGrp="1"/>
          </p:cNvSpPr>
          <p:nvPr>
            <p:ph type="title"/>
          </p:nvPr>
        </p:nvSpPr>
        <p:spPr>
          <a:xfrm>
            <a:off x="838200" y="365125"/>
            <a:ext cx="10515600" cy="1325563"/>
          </a:xfrm>
        </p:spPr>
        <p:txBody>
          <a:bodyPr>
            <a:normAutofit/>
          </a:bodyPr>
          <a:lstStyle/>
          <a:p>
            <a:r>
              <a:rPr lang="fr-FR" sz="5400"/>
              <a:t>Quiz</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1E4D953C-5811-3082-7C3E-9DC3212C1878}"/>
              </a:ext>
            </a:extLst>
          </p:cNvPr>
          <p:cNvSpPr>
            <a:spLocks noGrp="1"/>
          </p:cNvSpPr>
          <p:nvPr>
            <p:ph idx="1"/>
          </p:nvPr>
        </p:nvSpPr>
        <p:spPr>
          <a:xfrm>
            <a:off x="669036" y="1939432"/>
            <a:ext cx="11177970" cy="4251960"/>
          </a:xfrm>
        </p:spPr>
        <p:txBody>
          <a:bodyPr>
            <a:normAutofit/>
          </a:bodyPr>
          <a:lstStyle/>
          <a:p>
            <a:pPr marL="0" indent="0">
              <a:buNone/>
            </a:pPr>
            <a:r>
              <a:rPr lang="fr-FR" sz="1700" b="1" i="0" dirty="0">
                <a:effectLst/>
                <a:latin typeface="Söhne"/>
              </a:rPr>
              <a:t>Question 1 :</a:t>
            </a:r>
            <a:r>
              <a:rPr lang="fr-FR" sz="1700" b="0" i="0" dirty="0">
                <a:effectLst/>
                <a:latin typeface="Söhne"/>
              </a:rPr>
              <a:t> Quel test statistique est généralement utilisé pour évaluer l'association entre deux variables qualitatives ?</a:t>
            </a:r>
          </a:p>
          <a:p>
            <a:pPr marL="0" indent="0">
              <a:buNone/>
            </a:pPr>
            <a:endParaRPr lang="fr-FR" sz="1700" b="0" i="0" dirty="0">
              <a:effectLst/>
              <a:latin typeface="Söhne"/>
            </a:endParaRPr>
          </a:p>
          <a:p>
            <a:pPr>
              <a:buFont typeface="+mj-lt"/>
              <a:buAutoNum type="arabicPeriod"/>
            </a:pPr>
            <a:r>
              <a:rPr lang="fr-FR" sz="1700" b="0" i="0" dirty="0">
                <a:effectLst/>
                <a:latin typeface="Söhne"/>
              </a:rPr>
              <a:t>Test de corrélation de Pearson</a:t>
            </a:r>
          </a:p>
          <a:p>
            <a:pPr>
              <a:buFont typeface="+mj-lt"/>
              <a:buAutoNum type="arabicPeriod"/>
            </a:pPr>
            <a:r>
              <a:rPr lang="fr-FR" sz="1700" b="0" i="0" dirty="0">
                <a:effectLst/>
                <a:latin typeface="Söhne"/>
              </a:rPr>
              <a:t>Test de Chi-deux d'adéquation</a:t>
            </a:r>
          </a:p>
          <a:p>
            <a:pPr>
              <a:buFont typeface="+mj-lt"/>
              <a:buAutoNum type="arabicPeriod"/>
            </a:pPr>
            <a:r>
              <a:rPr lang="fr-FR" sz="1700" b="0" i="0" dirty="0">
                <a:effectLst/>
                <a:latin typeface="Söhne"/>
              </a:rPr>
              <a:t>Test du Chi-deux d'indépendance</a:t>
            </a:r>
          </a:p>
          <a:p>
            <a:pPr marL="0" indent="0">
              <a:buNone/>
            </a:pPr>
            <a:endParaRPr lang="fr-FR" sz="1700" dirty="0">
              <a:latin typeface="Söhne"/>
            </a:endParaRPr>
          </a:p>
          <a:p>
            <a:pPr marL="0" indent="0">
              <a:buNone/>
            </a:pPr>
            <a:r>
              <a:rPr lang="fr-FR" sz="1700" b="1" i="0" dirty="0">
                <a:effectLst/>
                <a:latin typeface="Söhne"/>
              </a:rPr>
              <a:t>Question 2 :</a:t>
            </a:r>
            <a:r>
              <a:rPr lang="fr-FR" sz="1700" b="0" i="0" dirty="0">
                <a:effectLst/>
                <a:latin typeface="Söhne"/>
              </a:rPr>
              <a:t> </a:t>
            </a:r>
            <a:r>
              <a:rPr lang="fr-FR" sz="1200" b="0" i="0" dirty="0">
                <a:solidFill>
                  <a:srgbClr val="0F0F0F"/>
                </a:solidFill>
                <a:effectLst/>
                <a:latin typeface="Söhne"/>
              </a:rPr>
              <a:t>Que signifie un coefficient de Cramer proche de zéro en ce qui concerne l'association entre deux variables qualitatives ?</a:t>
            </a:r>
          </a:p>
          <a:p>
            <a:pPr marL="0" indent="0">
              <a:buNone/>
            </a:pPr>
            <a:endParaRPr lang="fr-FR" sz="1200" b="0" i="0" dirty="0">
              <a:solidFill>
                <a:srgbClr val="0F0F0F"/>
              </a:solidFill>
              <a:effectLst/>
              <a:latin typeface="Söhne"/>
            </a:endParaRPr>
          </a:p>
          <a:p>
            <a:pPr marL="342900" indent="-342900">
              <a:buFont typeface="+mj-lt"/>
              <a:buAutoNum type="arabicPeriod"/>
            </a:pPr>
            <a:r>
              <a:rPr lang="fr-FR" sz="1700" b="0" i="0" dirty="0">
                <a:effectLst/>
                <a:latin typeface="Söhne"/>
              </a:rPr>
              <a:t>Il y a une forte association</a:t>
            </a:r>
          </a:p>
          <a:p>
            <a:pPr>
              <a:buFont typeface="+mj-lt"/>
              <a:buAutoNum type="arabicPeriod"/>
            </a:pPr>
            <a:r>
              <a:rPr lang="fr-FR" sz="1700" b="0" i="0" dirty="0">
                <a:effectLst/>
                <a:latin typeface="Söhne"/>
              </a:rPr>
              <a:t>Il y a une association modérée</a:t>
            </a:r>
          </a:p>
          <a:p>
            <a:pPr>
              <a:buFont typeface="+mj-lt"/>
              <a:buAutoNum type="arabicPeriod"/>
            </a:pPr>
            <a:r>
              <a:rPr lang="fr-FR" sz="1700" b="0" i="0" dirty="0">
                <a:effectLst/>
                <a:latin typeface="Söhne"/>
              </a:rPr>
              <a:t>Il n'y a pas d'association significative</a:t>
            </a:r>
          </a:p>
        </p:txBody>
      </p:sp>
    </p:spTree>
    <p:extLst>
      <p:ext uri="{BB962C8B-B14F-4D97-AF65-F5344CB8AC3E}">
        <p14:creationId xmlns:p14="http://schemas.microsoft.com/office/powerpoint/2010/main" val="1020866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2F297B-856A-F470-8C5B-8BC5196F5ACE}"/>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kern="1200" dirty="0" err="1">
                <a:solidFill>
                  <a:schemeClr val="tx1"/>
                </a:solidFill>
                <a:latin typeface="+mj-lt"/>
                <a:ea typeface="+mj-ea"/>
                <a:cs typeface="+mj-cs"/>
              </a:rPr>
              <a:t>Corrélation</a:t>
            </a:r>
            <a:r>
              <a:rPr lang="en-US" kern="1200" dirty="0">
                <a:solidFill>
                  <a:schemeClr val="tx1"/>
                </a:solidFill>
                <a:latin typeface="+mj-lt"/>
                <a:ea typeface="+mj-ea"/>
                <a:cs typeface="+mj-cs"/>
              </a:rPr>
              <a:t> entre deux variables </a:t>
            </a:r>
            <a:r>
              <a:rPr lang="en-US" kern="1200" dirty="0" err="1">
                <a:solidFill>
                  <a:schemeClr val="tx1"/>
                </a:solidFill>
                <a:latin typeface="+mj-lt"/>
                <a:ea typeface="+mj-ea"/>
                <a:cs typeface="+mj-cs"/>
              </a:rPr>
              <a:t>quantitatives</a:t>
            </a:r>
            <a:endParaRPr lang="en-US" kern="1200" dirty="0">
              <a:solidFill>
                <a:schemeClr val="tx1"/>
              </a:solidFill>
              <a:latin typeface="+mj-lt"/>
              <a:ea typeface="+mj-ea"/>
              <a:cs typeface="+mj-cs"/>
            </a:endParaRPr>
          </a:p>
        </p:txBody>
      </p:sp>
      <p:pic>
        <p:nvPicPr>
          <p:cNvPr id="7" name="Graphic 6" descr="Bar chart">
            <a:extLst>
              <a:ext uri="{FF2B5EF4-FFF2-40B4-BE49-F238E27FC236}">
                <a16:creationId xmlns:a16="http://schemas.microsoft.com/office/drawing/2014/main" id="{8F77B4A5-62E0-D659-58EE-B78E83D810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6253" y="957860"/>
            <a:ext cx="4942280" cy="4942280"/>
          </a:xfrm>
          <a:prstGeom prst="rect">
            <a:avLst/>
          </a:prstGeom>
        </p:spPr>
      </p:pic>
    </p:spTree>
    <p:extLst>
      <p:ext uri="{BB962C8B-B14F-4D97-AF65-F5344CB8AC3E}">
        <p14:creationId xmlns:p14="http://schemas.microsoft.com/office/powerpoint/2010/main" val="977748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18276" y="729523"/>
            <a:ext cx="6858000" cy="5398953"/>
          </a:xfrm>
          <a:prstGeom prst="rect">
            <a:avLst/>
          </a:prstGeom>
          <a:ln>
            <a:noFill/>
          </a:ln>
          <a:effectLst>
            <a:outerShdw blurRad="419100" dist="152400" sx="94000" sy="94000" algn="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80F26D5-B444-B1EE-A363-97482E151C45}"/>
              </a:ext>
            </a:extLst>
          </p:cNvPr>
          <p:cNvSpPr>
            <a:spLocks noGrp="1"/>
          </p:cNvSpPr>
          <p:nvPr>
            <p:ph type="title"/>
          </p:nvPr>
        </p:nvSpPr>
        <p:spPr>
          <a:xfrm>
            <a:off x="758952" y="785366"/>
            <a:ext cx="4069055" cy="2072853"/>
          </a:xfrm>
        </p:spPr>
        <p:txBody>
          <a:bodyPr anchor="t">
            <a:normAutofit/>
          </a:bodyPr>
          <a:lstStyle/>
          <a:p>
            <a:r>
              <a:rPr lang="fr-FR" sz="4000" b="0" i="0">
                <a:effectLst/>
                <a:latin typeface="Söhne"/>
              </a:rPr>
              <a:t>Corrélation entre deux variables quantitatives</a:t>
            </a:r>
            <a:endParaRPr lang="fr-FR" sz="4000"/>
          </a:p>
        </p:txBody>
      </p:sp>
      <p:pic>
        <p:nvPicPr>
          <p:cNvPr id="7" name="Graphic 6" descr="Marketing">
            <a:extLst>
              <a:ext uri="{FF2B5EF4-FFF2-40B4-BE49-F238E27FC236}">
                <a16:creationId xmlns:a16="http://schemas.microsoft.com/office/drawing/2014/main" id="{876624BF-CED9-99C5-F7E6-071A7C155F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6764" y="3429000"/>
            <a:ext cx="2666998" cy="2666998"/>
          </a:xfrm>
          <a:prstGeom prst="rect">
            <a:avLst/>
          </a:prstGeom>
        </p:spPr>
      </p:pic>
      <p:sp>
        <p:nvSpPr>
          <p:cNvPr id="3" name="Espace réservé du contenu 2">
            <a:extLst>
              <a:ext uri="{FF2B5EF4-FFF2-40B4-BE49-F238E27FC236}">
                <a16:creationId xmlns:a16="http://schemas.microsoft.com/office/drawing/2014/main" id="{D76D8DA9-DBD6-C400-169B-B7127785EE20}"/>
              </a:ext>
            </a:extLst>
          </p:cNvPr>
          <p:cNvSpPr>
            <a:spLocks noGrp="1"/>
          </p:cNvSpPr>
          <p:nvPr>
            <p:ph idx="1"/>
          </p:nvPr>
        </p:nvSpPr>
        <p:spPr>
          <a:xfrm>
            <a:off x="6096000" y="785366"/>
            <a:ext cx="5257797" cy="5310632"/>
          </a:xfrm>
        </p:spPr>
        <p:txBody>
          <a:bodyPr anchor="ctr">
            <a:normAutofit/>
          </a:bodyPr>
          <a:lstStyle/>
          <a:p>
            <a:r>
              <a:rPr lang="fr-FR" sz="2000"/>
              <a:t>Marketing: </a:t>
            </a:r>
            <a:r>
              <a:rPr lang="fr-FR" sz="2000" b="0" i="0">
                <a:effectLst/>
                <a:latin typeface="Söhne"/>
              </a:rPr>
              <a:t>Existe-t-il une corrélation entre nos dépenses publicitaires mensuelles et nos ventes mensuelles ?</a:t>
            </a:r>
          </a:p>
          <a:p>
            <a:pPr marL="0" indent="0">
              <a:buNone/>
            </a:pPr>
            <a:endParaRPr lang="fr-FR" sz="2000" b="0" i="0">
              <a:effectLst/>
              <a:latin typeface="Söhne"/>
            </a:endParaRPr>
          </a:p>
          <a:p>
            <a:r>
              <a:rPr lang="fr-FR" sz="2000">
                <a:latin typeface="Söhne"/>
              </a:rPr>
              <a:t>Finance: </a:t>
            </a:r>
            <a:r>
              <a:rPr lang="fr-FR" sz="2000" b="0" i="0">
                <a:effectLst/>
                <a:latin typeface="Söhne"/>
              </a:rPr>
              <a:t>Quelle est la corrélation entre le rendement de mon portefeuille d'investissement et le rendement d'un indice boursier?</a:t>
            </a:r>
          </a:p>
          <a:p>
            <a:pPr marL="0" indent="0">
              <a:buNone/>
            </a:pPr>
            <a:endParaRPr lang="fr-FR" sz="2000" b="0" i="0">
              <a:effectLst/>
              <a:latin typeface="Söhne"/>
            </a:endParaRPr>
          </a:p>
          <a:p>
            <a:r>
              <a:rPr lang="fr-FR" sz="2000"/>
              <a:t>Santé: </a:t>
            </a:r>
            <a:r>
              <a:rPr lang="fr-FR" sz="2000" b="0" i="0">
                <a:effectLst/>
                <a:latin typeface="Söhne"/>
              </a:rPr>
              <a:t>Existe-t-il une corrélation entre le taux de cholestérol sanguin et la pression artérielle systolique chez les patients atteints d'hypertension ?</a:t>
            </a:r>
            <a:endParaRPr lang="fr-FR" sz="2000"/>
          </a:p>
        </p:txBody>
      </p:sp>
    </p:spTree>
    <p:extLst>
      <p:ext uri="{BB962C8B-B14F-4D97-AF65-F5344CB8AC3E}">
        <p14:creationId xmlns:p14="http://schemas.microsoft.com/office/powerpoint/2010/main" val="2298152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1603D79-2E87-1E75-8655-5DE4F74DA917}"/>
              </a:ext>
            </a:extLst>
          </p:cNvPr>
          <p:cNvSpPr>
            <a:spLocks noGrp="1"/>
          </p:cNvSpPr>
          <p:nvPr>
            <p:ph type="title"/>
          </p:nvPr>
        </p:nvSpPr>
        <p:spPr>
          <a:xfrm>
            <a:off x="5297762" y="329184"/>
            <a:ext cx="6251110" cy="1783080"/>
          </a:xfrm>
        </p:spPr>
        <p:txBody>
          <a:bodyPr anchor="b">
            <a:normAutofit/>
          </a:bodyPr>
          <a:lstStyle/>
          <a:p>
            <a:r>
              <a:rPr lang="fr-FR" sz="5400" dirty="0"/>
              <a:t>Plan</a:t>
            </a:r>
          </a:p>
        </p:txBody>
      </p:sp>
      <p:pic>
        <p:nvPicPr>
          <p:cNvPr id="5" name="Picture 4" descr="Point d’interrogation sur fond vert pastel">
            <a:extLst>
              <a:ext uri="{FF2B5EF4-FFF2-40B4-BE49-F238E27FC236}">
                <a16:creationId xmlns:a16="http://schemas.microsoft.com/office/drawing/2014/main" id="{FD22C36B-5064-7DB4-46EB-FC484F8B4508}"/>
              </a:ext>
            </a:extLst>
          </p:cNvPr>
          <p:cNvPicPr>
            <a:picLocks noChangeAspect="1"/>
          </p:cNvPicPr>
          <p:nvPr/>
        </p:nvPicPr>
        <p:blipFill rotWithShape="1">
          <a:blip r:embed="rId2"/>
          <a:srcRect l="44529" r="453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15A2C505-D3AB-73E4-1A6D-1C40617E7A34}"/>
              </a:ext>
            </a:extLst>
          </p:cNvPr>
          <p:cNvSpPr>
            <a:spLocks noGrp="1"/>
          </p:cNvSpPr>
          <p:nvPr>
            <p:ph idx="1"/>
          </p:nvPr>
        </p:nvSpPr>
        <p:spPr>
          <a:xfrm>
            <a:off x="5297762" y="2706624"/>
            <a:ext cx="6637146" cy="3483864"/>
          </a:xfrm>
        </p:spPr>
        <p:txBody>
          <a:bodyPr>
            <a:normAutofit/>
          </a:bodyPr>
          <a:lstStyle/>
          <a:p>
            <a:pPr>
              <a:buFont typeface="Arial" panose="020B0604020202020204" pitchFamily="34" charset="0"/>
              <a:buChar char="•"/>
            </a:pPr>
            <a:r>
              <a:rPr lang="fr-FR" sz="2000" b="0" i="0" dirty="0">
                <a:effectLst/>
                <a:latin typeface="Söhne"/>
              </a:rPr>
              <a:t>Introduction</a:t>
            </a:r>
          </a:p>
          <a:p>
            <a:pPr>
              <a:buFont typeface="Arial" panose="020B0604020202020204" pitchFamily="34" charset="0"/>
              <a:buChar char="•"/>
            </a:pPr>
            <a:r>
              <a:rPr lang="fr-FR" sz="2000" b="0" i="0" dirty="0">
                <a:effectLst/>
                <a:latin typeface="Söhne"/>
              </a:rPr>
              <a:t>Types de variables</a:t>
            </a:r>
          </a:p>
          <a:p>
            <a:pPr>
              <a:buFont typeface="Arial" panose="020B0604020202020204" pitchFamily="34" charset="0"/>
              <a:buChar char="•"/>
            </a:pPr>
            <a:r>
              <a:rPr lang="fr-FR" sz="2000" dirty="0">
                <a:latin typeface="Söhne"/>
              </a:rPr>
              <a:t>La démarche pour réaliser un test statistique</a:t>
            </a:r>
            <a:endParaRPr lang="fr-FR" sz="2000" b="0" i="0" dirty="0">
              <a:effectLst/>
              <a:latin typeface="Söhne"/>
            </a:endParaRPr>
          </a:p>
          <a:p>
            <a:pPr>
              <a:buFont typeface="Arial" panose="020B0604020202020204" pitchFamily="34" charset="0"/>
              <a:buChar char="•"/>
            </a:pPr>
            <a:r>
              <a:rPr lang="fr-FR" sz="2000" b="0" i="0" dirty="0">
                <a:effectLst/>
                <a:latin typeface="Söhne"/>
              </a:rPr>
              <a:t>Liaison entre deux variables qualitatives</a:t>
            </a:r>
          </a:p>
          <a:p>
            <a:pPr>
              <a:buFont typeface="Arial" panose="020B0604020202020204" pitchFamily="34" charset="0"/>
              <a:buChar char="•"/>
            </a:pPr>
            <a:r>
              <a:rPr lang="fr-FR" sz="2000" b="0" i="0" dirty="0">
                <a:effectLst/>
                <a:latin typeface="Söhne"/>
              </a:rPr>
              <a:t>Corrélation entre deux variables quantitatives</a:t>
            </a:r>
          </a:p>
          <a:p>
            <a:pPr>
              <a:buFont typeface="Arial" panose="020B0604020202020204" pitchFamily="34" charset="0"/>
              <a:buChar char="•"/>
            </a:pPr>
            <a:r>
              <a:rPr lang="fr-FR" sz="2000" b="0" i="0" dirty="0">
                <a:effectLst/>
                <a:latin typeface="Söhne"/>
              </a:rPr>
              <a:t>Relation entre deux variables ordinales</a:t>
            </a:r>
          </a:p>
          <a:p>
            <a:pPr>
              <a:buFont typeface="Arial" panose="020B0604020202020204" pitchFamily="34" charset="0"/>
              <a:buChar char="•"/>
            </a:pPr>
            <a:r>
              <a:rPr lang="fr-FR" sz="2000" b="0" i="0" dirty="0">
                <a:effectLst/>
                <a:latin typeface="Söhne"/>
              </a:rPr>
              <a:t>Relation entre deux variables discrètes</a:t>
            </a:r>
          </a:p>
          <a:p>
            <a:pPr>
              <a:buFont typeface="Arial" panose="020B0604020202020204" pitchFamily="34" charset="0"/>
              <a:buChar char="•"/>
            </a:pPr>
            <a:r>
              <a:rPr lang="fr-FR" sz="2000" b="0" i="0" dirty="0">
                <a:effectLst/>
                <a:latin typeface="Söhne"/>
              </a:rPr>
              <a:t>Relation entre une variable qualitative et une variable quantitative</a:t>
            </a:r>
          </a:p>
          <a:p>
            <a:endParaRPr lang="fr-FR" sz="2000" dirty="0"/>
          </a:p>
        </p:txBody>
      </p:sp>
    </p:spTree>
    <p:extLst>
      <p:ext uri="{BB962C8B-B14F-4D97-AF65-F5344CB8AC3E}">
        <p14:creationId xmlns:p14="http://schemas.microsoft.com/office/powerpoint/2010/main" val="2254398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C2F7361-B460-D667-F27C-3944EA1B0B23}"/>
              </a:ext>
            </a:extLst>
          </p:cNvPr>
          <p:cNvSpPr>
            <a:spLocks noGrp="1"/>
          </p:cNvSpPr>
          <p:nvPr>
            <p:ph type="title"/>
          </p:nvPr>
        </p:nvSpPr>
        <p:spPr>
          <a:xfrm>
            <a:off x="1285240" y="1050595"/>
            <a:ext cx="8074815" cy="1618489"/>
          </a:xfrm>
        </p:spPr>
        <p:txBody>
          <a:bodyPr anchor="ctr">
            <a:normAutofit/>
          </a:bodyPr>
          <a:lstStyle/>
          <a:p>
            <a:r>
              <a:rPr lang="fr-FR" sz="7200"/>
              <a:t>La procédure</a:t>
            </a:r>
          </a:p>
        </p:txBody>
      </p:sp>
      <p:sp>
        <p:nvSpPr>
          <p:cNvPr id="3" name="Espace réservé du contenu 2">
            <a:extLst>
              <a:ext uri="{FF2B5EF4-FFF2-40B4-BE49-F238E27FC236}">
                <a16:creationId xmlns:a16="http://schemas.microsoft.com/office/drawing/2014/main" id="{3E64FAF3-C1E4-068C-E09C-F42788F64A19}"/>
              </a:ext>
            </a:extLst>
          </p:cNvPr>
          <p:cNvSpPr>
            <a:spLocks noGrp="1"/>
          </p:cNvSpPr>
          <p:nvPr>
            <p:ph idx="1"/>
          </p:nvPr>
        </p:nvSpPr>
        <p:spPr>
          <a:xfrm>
            <a:off x="1285240" y="2818274"/>
            <a:ext cx="8074815" cy="2800395"/>
          </a:xfrm>
        </p:spPr>
        <p:txBody>
          <a:bodyPr anchor="t">
            <a:normAutofit fontScale="92500" lnSpcReduction="20000"/>
          </a:bodyPr>
          <a:lstStyle/>
          <a:p>
            <a:r>
              <a:rPr lang="fr-FR" sz="2400" dirty="0"/>
              <a:t>Utiliser les 4 étapes</a:t>
            </a:r>
          </a:p>
          <a:p>
            <a:pPr marL="0" indent="0">
              <a:buNone/>
            </a:pPr>
            <a:endParaRPr lang="fr-FR" sz="2400" dirty="0"/>
          </a:p>
          <a:p>
            <a:r>
              <a:rPr lang="fr-FR" sz="2400" dirty="0"/>
              <a:t>Hypothèse nulle: il y’a pas de corrélation</a:t>
            </a:r>
          </a:p>
          <a:p>
            <a:pPr marL="0" indent="0">
              <a:buNone/>
            </a:pPr>
            <a:endParaRPr lang="fr-FR" sz="2400" dirty="0"/>
          </a:p>
          <a:p>
            <a:r>
              <a:rPr lang="fr-FR" sz="2400" dirty="0"/>
              <a:t>Les outils:</a:t>
            </a:r>
          </a:p>
          <a:p>
            <a:pPr lvl="1"/>
            <a:r>
              <a:rPr lang="fr-FR" dirty="0"/>
              <a:t>Corrélation de </a:t>
            </a:r>
            <a:r>
              <a:rPr lang="fr-FR" dirty="0" err="1"/>
              <a:t>pearson</a:t>
            </a:r>
            <a:endParaRPr lang="fr-FR" dirty="0"/>
          </a:p>
          <a:p>
            <a:pPr lvl="1"/>
            <a:r>
              <a:rPr lang="fr-FR" dirty="0"/>
              <a:t>Corrélation de </a:t>
            </a:r>
            <a:r>
              <a:rPr lang="fr-FR" dirty="0" err="1"/>
              <a:t>spearman</a:t>
            </a:r>
            <a:endParaRPr lang="fr-FR" dirty="0"/>
          </a:p>
          <a:p>
            <a:pPr lvl="1"/>
            <a:r>
              <a:rPr lang="fr-FR" dirty="0"/>
              <a:t>Corrélation de </a:t>
            </a:r>
            <a:r>
              <a:rPr lang="fr-FR" dirty="0" err="1"/>
              <a:t>kendall</a:t>
            </a:r>
            <a:endParaRPr lang="fr-FR" dirty="0"/>
          </a:p>
        </p:txBody>
      </p:sp>
    </p:spTree>
    <p:extLst>
      <p:ext uri="{BB962C8B-B14F-4D97-AF65-F5344CB8AC3E}">
        <p14:creationId xmlns:p14="http://schemas.microsoft.com/office/powerpoint/2010/main" val="1621440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5" name="Rectangle 1034">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A2BF2BB-0695-FA5D-7393-39BD25B0B11A}"/>
              </a:ext>
            </a:extLst>
          </p:cNvPr>
          <p:cNvSpPr>
            <a:spLocks noGrp="1"/>
          </p:cNvSpPr>
          <p:nvPr>
            <p:ph type="title"/>
          </p:nvPr>
        </p:nvSpPr>
        <p:spPr>
          <a:xfrm>
            <a:off x="761802" y="240241"/>
            <a:ext cx="10760054" cy="1228299"/>
          </a:xfrm>
        </p:spPr>
        <p:txBody>
          <a:bodyPr>
            <a:normAutofit/>
          </a:bodyPr>
          <a:lstStyle/>
          <a:p>
            <a:r>
              <a:rPr lang="fr-FR" sz="4000" dirty="0"/>
              <a:t>Corrélation de </a:t>
            </a:r>
            <a:r>
              <a:rPr lang="fr-FR" sz="4000" dirty="0" err="1"/>
              <a:t>pearson</a:t>
            </a:r>
            <a:endParaRPr lang="fr-FR" sz="4000" dirty="0"/>
          </a:p>
        </p:txBody>
      </p:sp>
      <p:sp>
        <p:nvSpPr>
          <p:cNvPr id="3" name="Espace réservé du contenu 2">
            <a:extLst>
              <a:ext uri="{FF2B5EF4-FFF2-40B4-BE49-F238E27FC236}">
                <a16:creationId xmlns:a16="http://schemas.microsoft.com/office/drawing/2014/main" id="{537DF77E-C924-0BC9-F9C2-05404881759C}"/>
              </a:ext>
            </a:extLst>
          </p:cNvPr>
          <p:cNvSpPr>
            <a:spLocks noGrp="1"/>
          </p:cNvSpPr>
          <p:nvPr>
            <p:ph idx="1"/>
          </p:nvPr>
        </p:nvSpPr>
        <p:spPr>
          <a:xfrm>
            <a:off x="509051" y="1879673"/>
            <a:ext cx="5642150" cy="4738086"/>
          </a:xfrm>
        </p:spPr>
        <p:txBody>
          <a:bodyPr anchor="ctr">
            <a:normAutofit/>
          </a:bodyPr>
          <a:lstStyle/>
          <a:p>
            <a:r>
              <a:rPr lang="fr-FR" sz="2400" dirty="0"/>
              <a:t>Objectif: </a:t>
            </a:r>
            <a:r>
              <a:rPr lang="fr-FR" sz="1800" b="0" i="0" dirty="0">
                <a:solidFill>
                  <a:srgbClr val="0F0F0F"/>
                </a:solidFill>
                <a:effectLst/>
                <a:latin typeface="Söhne"/>
              </a:rPr>
              <a:t>Mesurer la relation </a:t>
            </a:r>
            <a:r>
              <a:rPr lang="fr-FR" sz="1800" b="1" i="0" dirty="0">
                <a:solidFill>
                  <a:srgbClr val="0F0F0F"/>
                </a:solidFill>
                <a:effectLst/>
                <a:latin typeface="Söhne"/>
              </a:rPr>
              <a:t>linéaire</a:t>
            </a:r>
            <a:r>
              <a:rPr lang="fr-FR" sz="1800" b="0" i="0" dirty="0">
                <a:solidFill>
                  <a:srgbClr val="0F0F0F"/>
                </a:solidFill>
                <a:effectLst/>
                <a:latin typeface="Söhne"/>
              </a:rPr>
              <a:t> entre deux variables quantitatives.</a:t>
            </a:r>
          </a:p>
          <a:p>
            <a:pPr marL="0" indent="0">
              <a:buNone/>
            </a:pPr>
            <a:endParaRPr lang="fr-FR" sz="2400" dirty="0"/>
          </a:p>
          <a:p>
            <a:r>
              <a:rPr lang="fr-FR" sz="2400" dirty="0"/>
              <a:t>Interprétation: </a:t>
            </a:r>
          </a:p>
          <a:p>
            <a:pPr lvl="1"/>
            <a:r>
              <a:rPr lang="fr-FR" sz="1200" b="0" i="0" dirty="0">
                <a:effectLst/>
                <a:latin typeface="Söhne"/>
              </a:rPr>
              <a:t>Valeur proche de -1 : Forte corrélation linéaire négative.</a:t>
            </a:r>
          </a:p>
          <a:p>
            <a:pPr lvl="1"/>
            <a:r>
              <a:rPr lang="fr-FR" sz="1200" b="0" i="0" dirty="0">
                <a:effectLst/>
                <a:latin typeface="Söhne"/>
              </a:rPr>
              <a:t>Valeur proche de 0 : Aucune relation linéaire évidente.</a:t>
            </a:r>
          </a:p>
          <a:p>
            <a:pPr lvl="1"/>
            <a:r>
              <a:rPr lang="fr-FR" sz="1200" b="0" i="0" dirty="0">
                <a:effectLst/>
                <a:latin typeface="Söhne"/>
              </a:rPr>
              <a:t>Valeur proche de 1 : Forte corrélation linéaire positive.</a:t>
            </a:r>
          </a:p>
          <a:p>
            <a:pPr marL="457200" lvl="1" indent="0">
              <a:buNone/>
            </a:pPr>
            <a:endParaRPr lang="fr-FR" dirty="0"/>
          </a:p>
          <a:p>
            <a:r>
              <a:rPr lang="fr-FR" sz="2400" dirty="0"/>
              <a:t>Limites:</a:t>
            </a:r>
            <a:r>
              <a:rPr lang="fr-FR" sz="2400" b="0" i="0" dirty="0">
                <a:effectLst/>
                <a:latin typeface="Söhne"/>
              </a:rPr>
              <a:t> linéarité et pour le test la normalité</a:t>
            </a:r>
          </a:p>
          <a:p>
            <a:endParaRPr lang="fr-FR" sz="2400" dirty="0"/>
          </a:p>
          <a:p>
            <a:endParaRPr lang="fr-FR" sz="2400" dirty="0"/>
          </a:p>
        </p:txBody>
      </p:sp>
      <p:sp>
        <p:nvSpPr>
          <p:cNvPr id="4" name="AutoShape 6" descr="Fiche explicative de la leçon : Coefficient de corrélation des rangs de  Spearman | Nagwa">
            <a:extLst>
              <a:ext uri="{FF2B5EF4-FFF2-40B4-BE49-F238E27FC236}">
                <a16:creationId xmlns:a16="http://schemas.microsoft.com/office/drawing/2014/main" id="{F9981A15-0E66-A8F6-CEF0-54A8B9F01B3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AutoShape 8" descr="Fiche explicative de la leçon : Coefficient de corrélation des rangs de  Spearman | Nagwa">
            <a:extLst>
              <a:ext uri="{FF2B5EF4-FFF2-40B4-BE49-F238E27FC236}">
                <a16:creationId xmlns:a16="http://schemas.microsoft.com/office/drawing/2014/main" id="{7A2D7D08-7D62-714B-510E-F2B49A86FDD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10" descr="Fiche explicative de la leçon : Coefficient de corrélation des rangs de  Spearman | Nagwa">
            <a:extLst>
              <a:ext uri="{FF2B5EF4-FFF2-40B4-BE49-F238E27FC236}">
                <a16:creationId xmlns:a16="http://schemas.microsoft.com/office/drawing/2014/main" id="{8D673B35-C8B2-903E-7F74-153532379D70}"/>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7" name="AutoShape 12" descr="Fiche explicative de la leçon : Coefficient de corrélation des rangs de  Spearman | Nagwa">
            <a:extLst>
              <a:ext uri="{FF2B5EF4-FFF2-40B4-BE49-F238E27FC236}">
                <a16:creationId xmlns:a16="http://schemas.microsoft.com/office/drawing/2014/main" id="{C5AB6C1F-1E14-085B-E40B-A06688E0FFF9}"/>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 name="AutoShape 14">
            <a:extLst>
              <a:ext uri="{FF2B5EF4-FFF2-40B4-BE49-F238E27FC236}">
                <a16:creationId xmlns:a16="http://schemas.microsoft.com/office/drawing/2014/main" id="{2DAB586A-3E8B-A47F-805F-C80A093A5896}"/>
              </a:ext>
            </a:extLst>
          </p:cNvPr>
          <p:cNvSpPr>
            <a:spLocks noChangeAspect="1" noChangeArrowheads="1"/>
          </p:cNvSpPr>
          <p:nvPr/>
        </p:nvSpPr>
        <p:spPr bwMode="auto">
          <a:xfrm>
            <a:off x="6553200" y="3886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3074" name="Picture 2" descr="Pearson Correlation Coefficient (r) | Guide &amp; Examples">
            <a:extLst>
              <a:ext uri="{FF2B5EF4-FFF2-40B4-BE49-F238E27FC236}">
                <a16:creationId xmlns:a16="http://schemas.microsoft.com/office/drawing/2014/main" id="{F61CBF88-1DFD-E07C-CD54-277EC63023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1109" y="2292350"/>
            <a:ext cx="3568700" cy="227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1525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5" name="Rectangle 1034">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A2BF2BB-0695-FA5D-7393-39BD25B0B11A}"/>
              </a:ext>
            </a:extLst>
          </p:cNvPr>
          <p:cNvSpPr>
            <a:spLocks noGrp="1"/>
          </p:cNvSpPr>
          <p:nvPr>
            <p:ph type="title"/>
          </p:nvPr>
        </p:nvSpPr>
        <p:spPr>
          <a:xfrm>
            <a:off x="761802" y="240241"/>
            <a:ext cx="10760054" cy="1228299"/>
          </a:xfrm>
        </p:spPr>
        <p:txBody>
          <a:bodyPr>
            <a:normAutofit/>
          </a:bodyPr>
          <a:lstStyle/>
          <a:p>
            <a:r>
              <a:rPr lang="fr-FR" sz="4000" dirty="0"/>
              <a:t>Corrélation de Spearman</a:t>
            </a:r>
          </a:p>
        </p:txBody>
      </p:sp>
      <p:sp>
        <p:nvSpPr>
          <p:cNvPr id="3" name="Espace réservé du contenu 2">
            <a:extLst>
              <a:ext uri="{FF2B5EF4-FFF2-40B4-BE49-F238E27FC236}">
                <a16:creationId xmlns:a16="http://schemas.microsoft.com/office/drawing/2014/main" id="{537DF77E-C924-0BC9-F9C2-05404881759C}"/>
              </a:ext>
            </a:extLst>
          </p:cNvPr>
          <p:cNvSpPr>
            <a:spLocks noGrp="1"/>
          </p:cNvSpPr>
          <p:nvPr>
            <p:ph idx="1"/>
          </p:nvPr>
        </p:nvSpPr>
        <p:spPr>
          <a:xfrm>
            <a:off x="509051" y="1879673"/>
            <a:ext cx="5642150" cy="4738086"/>
          </a:xfrm>
        </p:spPr>
        <p:txBody>
          <a:bodyPr anchor="ctr">
            <a:normAutofit/>
          </a:bodyPr>
          <a:lstStyle/>
          <a:p>
            <a:r>
              <a:rPr lang="fr-FR" sz="2400" dirty="0"/>
              <a:t>Objectif: </a:t>
            </a:r>
            <a:r>
              <a:rPr lang="fr-FR" sz="1800" b="0" i="0" dirty="0">
                <a:solidFill>
                  <a:srgbClr val="0F0F0F"/>
                </a:solidFill>
                <a:effectLst/>
                <a:latin typeface="Söhne"/>
              </a:rPr>
              <a:t>Mesurer la relation monotone entre deux variables quantitatives.</a:t>
            </a:r>
          </a:p>
          <a:p>
            <a:pPr marL="0" indent="0">
              <a:buNone/>
            </a:pPr>
            <a:endParaRPr lang="fr-FR" sz="2400" dirty="0"/>
          </a:p>
          <a:p>
            <a:r>
              <a:rPr lang="fr-FR" sz="2400" dirty="0"/>
              <a:t>Interprétation: </a:t>
            </a:r>
          </a:p>
          <a:p>
            <a:pPr lvl="1"/>
            <a:r>
              <a:rPr lang="fr-FR" sz="1200" b="0" i="0" dirty="0">
                <a:effectLst/>
                <a:latin typeface="Söhne"/>
              </a:rPr>
              <a:t>Valeur proche de -1 : Forte corrélation négative monotone.</a:t>
            </a:r>
          </a:p>
          <a:p>
            <a:pPr lvl="1"/>
            <a:r>
              <a:rPr lang="fr-FR" sz="1200" b="0" i="0" dirty="0">
                <a:effectLst/>
                <a:latin typeface="Söhne"/>
              </a:rPr>
              <a:t>Valeur proche de 0 : Aucune relation monotone évidente.</a:t>
            </a:r>
          </a:p>
          <a:p>
            <a:pPr lvl="1"/>
            <a:r>
              <a:rPr lang="fr-FR" sz="1200" b="0" i="0" dirty="0">
                <a:effectLst/>
                <a:latin typeface="Söhne"/>
              </a:rPr>
              <a:t>Valeur proche de 1 : Forte corrélation positive monotone.</a:t>
            </a:r>
          </a:p>
          <a:p>
            <a:r>
              <a:rPr lang="fr-FR" sz="2000" dirty="0">
                <a:latin typeface="Söhne"/>
              </a:rPr>
              <a:t>Calcul: corrélation de Pearson sur les rangs</a:t>
            </a:r>
            <a:endParaRPr lang="fr-FR" sz="2000" b="0" i="0" dirty="0">
              <a:effectLst/>
              <a:latin typeface="Söhne"/>
            </a:endParaRPr>
          </a:p>
          <a:p>
            <a:pPr marL="457200" lvl="1" indent="0">
              <a:buNone/>
            </a:pPr>
            <a:endParaRPr lang="fr-FR" dirty="0"/>
          </a:p>
          <a:p>
            <a:r>
              <a:rPr lang="fr-FR" sz="2400" dirty="0"/>
              <a:t>Limites:</a:t>
            </a:r>
            <a:r>
              <a:rPr lang="fr-FR" sz="2400" b="0" i="0" dirty="0">
                <a:effectLst/>
                <a:latin typeface="Söhne"/>
              </a:rPr>
              <a:t> elle ne peut pas détecter les relations non monotones</a:t>
            </a:r>
          </a:p>
          <a:p>
            <a:endParaRPr lang="fr-FR" sz="2400" dirty="0"/>
          </a:p>
          <a:p>
            <a:endParaRPr lang="fr-FR" sz="2400" dirty="0"/>
          </a:p>
        </p:txBody>
      </p:sp>
      <p:sp>
        <p:nvSpPr>
          <p:cNvPr id="4" name="AutoShape 6" descr="Fiche explicative de la leçon : Coefficient de corrélation des rangs de  Spearman | Nagwa">
            <a:extLst>
              <a:ext uri="{FF2B5EF4-FFF2-40B4-BE49-F238E27FC236}">
                <a16:creationId xmlns:a16="http://schemas.microsoft.com/office/drawing/2014/main" id="{F9981A15-0E66-A8F6-CEF0-54A8B9F01B3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AutoShape 8" descr="Fiche explicative de la leçon : Coefficient de corrélation des rangs de  Spearman | Nagwa">
            <a:extLst>
              <a:ext uri="{FF2B5EF4-FFF2-40B4-BE49-F238E27FC236}">
                <a16:creationId xmlns:a16="http://schemas.microsoft.com/office/drawing/2014/main" id="{7A2D7D08-7D62-714B-510E-F2B49A86FDD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10" descr="Fiche explicative de la leçon : Coefficient de corrélation des rangs de  Spearman | Nagwa">
            <a:extLst>
              <a:ext uri="{FF2B5EF4-FFF2-40B4-BE49-F238E27FC236}">
                <a16:creationId xmlns:a16="http://schemas.microsoft.com/office/drawing/2014/main" id="{8D673B35-C8B2-903E-7F74-153532379D70}"/>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7" name="AutoShape 12" descr="Fiche explicative de la leçon : Coefficient de corrélation des rangs de  Spearman | Nagwa">
            <a:extLst>
              <a:ext uri="{FF2B5EF4-FFF2-40B4-BE49-F238E27FC236}">
                <a16:creationId xmlns:a16="http://schemas.microsoft.com/office/drawing/2014/main" id="{C5AB6C1F-1E14-085B-E40B-A06688E0FFF9}"/>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 name="AutoShape 14">
            <a:extLst>
              <a:ext uri="{FF2B5EF4-FFF2-40B4-BE49-F238E27FC236}">
                <a16:creationId xmlns:a16="http://schemas.microsoft.com/office/drawing/2014/main" id="{2DAB586A-3E8B-A47F-805F-C80A093A5896}"/>
              </a:ext>
            </a:extLst>
          </p:cNvPr>
          <p:cNvSpPr>
            <a:spLocks noChangeAspect="1" noChangeArrowheads="1"/>
          </p:cNvSpPr>
          <p:nvPr/>
        </p:nvSpPr>
        <p:spPr bwMode="auto">
          <a:xfrm>
            <a:off x="6553200" y="3886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9" name="Image 8">
            <a:extLst>
              <a:ext uri="{FF2B5EF4-FFF2-40B4-BE49-F238E27FC236}">
                <a16:creationId xmlns:a16="http://schemas.microsoft.com/office/drawing/2014/main" id="{A6D0016C-6D31-D4F7-2102-B1A1585A1789}"/>
              </a:ext>
            </a:extLst>
          </p:cNvPr>
          <p:cNvPicPr>
            <a:picLocks noChangeAspect="1"/>
          </p:cNvPicPr>
          <p:nvPr/>
        </p:nvPicPr>
        <p:blipFill>
          <a:blip r:embed="rId2"/>
          <a:stretch>
            <a:fillRect/>
          </a:stretch>
        </p:blipFill>
        <p:spPr>
          <a:xfrm>
            <a:off x="6303601" y="1969358"/>
            <a:ext cx="5347198" cy="4181652"/>
          </a:xfrm>
          <a:prstGeom prst="rect">
            <a:avLst/>
          </a:prstGeom>
        </p:spPr>
      </p:pic>
    </p:spTree>
    <p:extLst>
      <p:ext uri="{BB962C8B-B14F-4D97-AF65-F5344CB8AC3E}">
        <p14:creationId xmlns:p14="http://schemas.microsoft.com/office/powerpoint/2010/main" val="1370935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2F297B-856A-F470-8C5B-8BC5196F5ACE}"/>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kern="1200" dirty="0">
                <a:solidFill>
                  <a:schemeClr val="tx1"/>
                </a:solidFill>
                <a:latin typeface="+mj-lt"/>
                <a:ea typeface="+mj-ea"/>
                <a:cs typeface="+mj-cs"/>
              </a:rPr>
              <a:t>Pratique sous R</a:t>
            </a:r>
          </a:p>
        </p:txBody>
      </p:sp>
      <p:pic>
        <p:nvPicPr>
          <p:cNvPr id="7" name="Graphic 6" descr="Bar chart">
            <a:extLst>
              <a:ext uri="{FF2B5EF4-FFF2-40B4-BE49-F238E27FC236}">
                <a16:creationId xmlns:a16="http://schemas.microsoft.com/office/drawing/2014/main" id="{8F77B4A5-62E0-D659-58EE-B78E83D810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6253" y="957860"/>
            <a:ext cx="4942280" cy="4942280"/>
          </a:xfrm>
          <a:prstGeom prst="rect">
            <a:avLst/>
          </a:prstGeom>
        </p:spPr>
      </p:pic>
    </p:spTree>
    <p:extLst>
      <p:ext uri="{BB962C8B-B14F-4D97-AF65-F5344CB8AC3E}">
        <p14:creationId xmlns:p14="http://schemas.microsoft.com/office/powerpoint/2010/main" val="1912616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0977C74-C518-236F-E822-0A612059F396}"/>
              </a:ext>
            </a:extLst>
          </p:cNvPr>
          <p:cNvSpPr>
            <a:spLocks noGrp="1"/>
          </p:cNvSpPr>
          <p:nvPr>
            <p:ph type="title"/>
          </p:nvPr>
        </p:nvSpPr>
        <p:spPr>
          <a:xfrm>
            <a:off x="838200" y="365125"/>
            <a:ext cx="10515600" cy="1325563"/>
          </a:xfrm>
        </p:spPr>
        <p:txBody>
          <a:bodyPr>
            <a:normAutofit/>
          </a:bodyPr>
          <a:lstStyle/>
          <a:p>
            <a:r>
              <a:rPr lang="fr-FR" sz="5400"/>
              <a:t>Quiz</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1E4D953C-5811-3082-7C3E-9DC3212C1878}"/>
              </a:ext>
            </a:extLst>
          </p:cNvPr>
          <p:cNvSpPr>
            <a:spLocks noGrp="1"/>
          </p:cNvSpPr>
          <p:nvPr>
            <p:ph idx="1"/>
          </p:nvPr>
        </p:nvSpPr>
        <p:spPr>
          <a:xfrm>
            <a:off x="838200" y="1929384"/>
            <a:ext cx="10515600" cy="4251960"/>
          </a:xfrm>
        </p:spPr>
        <p:txBody>
          <a:bodyPr>
            <a:normAutofit/>
          </a:bodyPr>
          <a:lstStyle/>
          <a:p>
            <a:pPr marL="0" indent="0">
              <a:buNone/>
            </a:pPr>
            <a:r>
              <a:rPr lang="fr-FR" sz="1700" b="1" i="0">
                <a:effectLst/>
                <a:latin typeface="Söhne"/>
              </a:rPr>
              <a:t>Question 1 </a:t>
            </a:r>
            <a:r>
              <a:rPr lang="fr-FR" sz="1700" b="0" i="0">
                <a:effectLst/>
                <a:latin typeface="Söhne"/>
              </a:rPr>
              <a:t>: Si le coefficient de corrélation de Pearson entre deux variables, X et Y, est de 0, que peut-on conclure ? </a:t>
            </a:r>
          </a:p>
          <a:p>
            <a:pPr>
              <a:buAutoNum type="alphaLcParenR"/>
            </a:pPr>
            <a:r>
              <a:rPr lang="fr-FR" sz="1700" b="0" i="0">
                <a:effectLst/>
                <a:latin typeface="Söhne"/>
              </a:rPr>
              <a:t>Il y a une corrélation positive forte entre X et Y. </a:t>
            </a:r>
          </a:p>
          <a:p>
            <a:pPr>
              <a:buAutoNum type="alphaLcParenR"/>
            </a:pPr>
            <a:r>
              <a:rPr lang="fr-FR" sz="1700" b="0" i="0">
                <a:effectLst/>
                <a:latin typeface="Söhne"/>
              </a:rPr>
              <a:t>Il y a une corrélation négative forte entre X et Y. </a:t>
            </a:r>
          </a:p>
          <a:p>
            <a:pPr>
              <a:buAutoNum type="alphaLcParenR"/>
            </a:pPr>
            <a:r>
              <a:rPr lang="fr-FR" sz="1700" b="0" i="0">
                <a:effectLst/>
                <a:latin typeface="Söhne"/>
              </a:rPr>
              <a:t>Il n'y a pas de lien entre X et Y. </a:t>
            </a:r>
            <a:endParaRPr lang="fr-FR" sz="1700">
              <a:latin typeface="Söhne"/>
            </a:endParaRPr>
          </a:p>
          <a:p>
            <a:pPr>
              <a:buAutoNum type="alphaLcParenR"/>
            </a:pPr>
            <a:r>
              <a:rPr lang="fr-FR" sz="1700" b="0" i="0">
                <a:effectLst/>
                <a:latin typeface="Söhne"/>
              </a:rPr>
              <a:t>Aucune proposition n'est juste.</a:t>
            </a:r>
          </a:p>
          <a:p>
            <a:pPr>
              <a:buAutoNum type="alphaLcParenR"/>
            </a:pPr>
            <a:endParaRPr lang="fr-FR" sz="1700" b="0" i="0">
              <a:effectLst/>
              <a:latin typeface="Söhne"/>
            </a:endParaRPr>
          </a:p>
          <a:p>
            <a:pPr marL="0" indent="0">
              <a:buNone/>
            </a:pPr>
            <a:r>
              <a:rPr lang="fr-FR" sz="1700" b="0" i="0">
                <a:effectLst/>
                <a:latin typeface="Söhne"/>
              </a:rPr>
              <a:t>Question 2 : Si le coefficient de corrélation de Spearman entre deux variables, A et B, est de 0,95, que peut-on conclure ? </a:t>
            </a:r>
          </a:p>
          <a:p>
            <a:pPr>
              <a:buAutoNum type="alphaLcParenR"/>
            </a:pPr>
            <a:r>
              <a:rPr lang="fr-FR" sz="1700" b="0" i="0">
                <a:effectLst/>
                <a:latin typeface="Söhne"/>
              </a:rPr>
              <a:t>Il y a une corrélation positive forte entre A et B. </a:t>
            </a:r>
          </a:p>
          <a:p>
            <a:pPr>
              <a:buAutoNum type="alphaLcParenR"/>
            </a:pPr>
            <a:r>
              <a:rPr lang="fr-FR" sz="1700" b="0" i="0">
                <a:effectLst/>
                <a:latin typeface="Söhne"/>
              </a:rPr>
              <a:t> Il y a une corrélation négative forte entre A et B. </a:t>
            </a:r>
          </a:p>
          <a:p>
            <a:pPr>
              <a:buAutoNum type="alphaLcParenR"/>
            </a:pPr>
            <a:r>
              <a:rPr lang="fr-FR" sz="1700" b="0" i="0">
                <a:effectLst/>
                <a:latin typeface="Söhne"/>
              </a:rPr>
              <a:t>Il y a une corrélation faible entre A et B. </a:t>
            </a:r>
          </a:p>
          <a:p>
            <a:pPr>
              <a:buAutoNum type="alphaLcParenR"/>
            </a:pPr>
            <a:r>
              <a:rPr lang="fr-FR" sz="1700" b="0" i="0">
                <a:effectLst/>
                <a:latin typeface="Söhne"/>
              </a:rPr>
              <a:t>Aucune proposition n'est juste.</a:t>
            </a:r>
          </a:p>
        </p:txBody>
      </p:sp>
    </p:spTree>
    <p:extLst>
      <p:ext uri="{BB962C8B-B14F-4D97-AF65-F5344CB8AC3E}">
        <p14:creationId xmlns:p14="http://schemas.microsoft.com/office/powerpoint/2010/main" val="649532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2F297B-856A-F470-8C5B-8BC5196F5ACE}"/>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fr-FR" sz="4400" b="0" i="0" dirty="0">
                <a:effectLst/>
                <a:latin typeface="Söhne"/>
              </a:rPr>
              <a:t>Relation entre deux variables ordinales</a:t>
            </a:r>
          </a:p>
        </p:txBody>
      </p:sp>
      <p:pic>
        <p:nvPicPr>
          <p:cNvPr id="7" name="Graphic 6" descr="Bar chart">
            <a:extLst>
              <a:ext uri="{FF2B5EF4-FFF2-40B4-BE49-F238E27FC236}">
                <a16:creationId xmlns:a16="http://schemas.microsoft.com/office/drawing/2014/main" id="{8F77B4A5-62E0-D659-58EE-B78E83D810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6253" y="957860"/>
            <a:ext cx="4942280" cy="4942280"/>
          </a:xfrm>
          <a:prstGeom prst="rect">
            <a:avLst/>
          </a:prstGeom>
        </p:spPr>
      </p:pic>
    </p:spTree>
    <p:extLst>
      <p:ext uri="{BB962C8B-B14F-4D97-AF65-F5344CB8AC3E}">
        <p14:creationId xmlns:p14="http://schemas.microsoft.com/office/powerpoint/2010/main" val="2366501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E0134BF-2BEB-E51F-79BD-25E7A5F5D9DA}"/>
              </a:ext>
            </a:extLst>
          </p:cNvPr>
          <p:cNvSpPr>
            <a:spLocks noGrp="1"/>
          </p:cNvSpPr>
          <p:nvPr>
            <p:ph type="title"/>
          </p:nvPr>
        </p:nvSpPr>
        <p:spPr>
          <a:xfrm>
            <a:off x="838200" y="365125"/>
            <a:ext cx="10515600" cy="1325563"/>
          </a:xfrm>
        </p:spPr>
        <p:txBody>
          <a:bodyPr>
            <a:normAutofit/>
          </a:bodyPr>
          <a:lstStyle/>
          <a:p>
            <a:r>
              <a:rPr lang="fr-FR" sz="5000" b="0" i="0" dirty="0">
                <a:effectLst/>
                <a:latin typeface="Söhne"/>
              </a:rPr>
              <a:t>Relation entre deux variables ordinales</a:t>
            </a:r>
            <a:endParaRPr lang="fr-FR" sz="50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A9873FB2-6E6C-DF49-EBB7-41917E4851C9}"/>
              </a:ext>
            </a:extLst>
          </p:cNvPr>
          <p:cNvSpPr>
            <a:spLocks noGrp="1"/>
          </p:cNvSpPr>
          <p:nvPr>
            <p:ph idx="1"/>
          </p:nvPr>
        </p:nvSpPr>
        <p:spPr>
          <a:xfrm>
            <a:off x="838200" y="1929384"/>
            <a:ext cx="10684764" cy="4251960"/>
          </a:xfrm>
        </p:spPr>
        <p:txBody>
          <a:bodyPr>
            <a:normAutofit/>
          </a:bodyPr>
          <a:lstStyle/>
          <a:p>
            <a:pPr marL="0" indent="0">
              <a:buNone/>
            </a:pPr>
            <a:r>
              <a:rPr lang="fr-FR" sz="1700" b="1" i="0" dirty="0">
                <a:effectLst/>
                <a:latin typeface="Söhne"/>
              </a:rPr>
              <a:t>Exemple : Satisfaction Client vs. Probabilité de Recommandation</a:t>
            </a:r>
            <a:endParaRPr lang="fr-FR" sz="1700" dirty="0">
              <a:latin typeface="Söhne"/>
            </a:endParaRPr>
          </a:p>
          <a:p>
            <a:pPr marL="0" indent="0">
              <a:buNone/>
            </a:pPr>
            <a:endParaRPr lang="fr-FR" sz="1700" b="0" i="1" dirty="0">
              <a:effectLst/>
              <a:latin typeface="Söhne"/>
            </a:endParaRPr>
          </a:p>
          <a:p>
            <a:pPr marL="0" indent="0">
              <a:buNone/>
            </a:pPr>
            <a:r>
              <a:rPr lang="fr-FR" sz="1700" b="0" i="1" dirty="0">
                <a:effectLst/>
                <a:latin typeface="Söhne"/>
              </a:rPr>
              <a:t>Variable 1 : Satisfaction du Client</a:t>
            </a:r>
            <a:endParaRPr lang="fr-FR" sz="1700" b="0" i="0" dirty="0">
              <a:effectLst/>
              <a:latin typeface="Söhne"/>
            </a:endParaRPr>
          </a:p>
          <a:p>
            <a:pPr lvl="1"/>
            <a:r>
              <a:rPr lang="fr-FR" sz="1700" b="0" i="0" dirty="0">
                <a:effectLst/>
                <a:latin typeface="Söhne"/>
              </a:rPr>
              <a:t>Niveau 1 : Insatisfait=1</a:t>
            </a:r>
          </a:p>
          <a:p>
            <a:pPr lvl="1"/>
            <a:r>
              <a:rPr lang="fr-FR" sz="1700" b="0" i="0" dirty="0">
                <a:effectLst/>
                <a:latin typeface="Söhne"/>
              </a:rPr>
              <a:t>Niveau 2 : Neutre=</a:t>
            </a:r>
            <a:r>
              <a:rPr lang="fr-FR" sz="1700" dirty="0">
                <a:latin typeface="Söhne"/>
              </a:rPr>
              <a:t>2</a:t>
            </a:r>
            <a:endParaRPr lang="fr-FR" sz="1700" b="0" i="0" dirty="0">
              <a:effectLst/>
              <a:latin typeface="Söhne"/>
            </a:endParaRPr>
          </a:p>
          <a:p>
            <a:pPr lvl="1"/>
            <a:r>
              <a:rPr lang="fr-FR" sz="1700" b="0" i="0" dirty="0">
                <a:effectLst/>
                <a:latin typeface="Söhne"/>
              </a:rPr>
              <a:t>Niveau 3 : Satisfait=3</a:t>
            </a:r>
          </a:p>
          <a:p>
            <a:pPr lvl="1"/>
            <a:r>
              <a:rPr lang="fr-FR" sz="1700" b="0" i="0" dirty="0">
                <a:effectLst/>
                <a:latin typeface="Söhne"/>
              </a:rPr>
              <a:t>Niveau 4 : Très satisfait=4</a:t>
            </a:r>
          </a:p>
          <a:p>
            <a:pPr marL="457200" lvl="1" indent="0">
              <a:buNone/>
            </a:pPr>
            <a:endParaRPr lang="fr-FR" sz="1700" b="0" i="0" dirty="0">
              <a:effectLst/>
              <a:latin typeface="Söhne"/>
            </a:endParaRPr>
          </a:p>
          <a:p>
            <a:pPr marL="0" indent="0">
              <a:buNone/>
            </a:pPr>
            <a:r>
              <a:rPr lang="fr-FR" sz="1700" b="0" i="1" dirty="0">
                <a:effectLst/>
                <a:latin typeface="Söhne"/>
              </a:rPr>
              <a:t>Variable 2 : Probabilité de Recommandation</a:t>
            </a:r>
            <a:endParaRPr lang="fr-FR" sz="1700" b="0" i="0" dirty="0">
              <a:effectLst/>
              <a:latin typeface="Söhne"/>
            </a:endParaRPr>
          </a:p>
          <a:p>
            <a:pPr lvl="1"/>
            <a:r>
              <a:rPr lang="fr-FR" sz="1700" b="0" i="0" dirty="0">
                <a:effectLst/>
                <a:latin typeface="Söhne"/>
              </a:rPr>
              <a:t>Niveau 1 : Très peu probable=1</a:t>
            </a:r>
          </a:p>
          <a:p>
            <a:pPr lvl="1"/>
            <a:r>
              <a:rPr lang="fr-FR" sz="1700" b="0" i="0" dirty="0">
                <a:effectLst/>
                <a:latin typeface="Söhne"/>
              </a:rPr>
              <a:t>Niveau 2 : Peu probable=2</a:t>
            </a:r>
          </a:p>
          <a:p>
            <a:pPr lvl="1"/>
            <a:r>
              <a:rPr lang="fr-FR" sz="1700" b="0" i="0" dirty="0">
                <a:effectLst/>
                <a:latin typeface="Söhne"/>
              </a:rPr>
              <a:t>Niveau 3 : Probable=3</a:t>
            </a:r>
          </a:p>
          <a:p>
            <a:pPr lvl="1"/>
            <a:r>
              <a:rPr lang="fr-FR" sz="1700" b="0" i="0" dirty="0">
                <a:effectLst/>
                <a:latin typeface="Söhne"/>
              </a:rPr>
              <a:t>Niveau 4 : Très probable=4</a:t>
            </a:r>
          </a:p>
          <a:p>
            <a:pPr marL="0" indent="0">
              <a:buNone/>
            </a:pPr>
            <a:endParaRPr lang="fr-FR" sz="1700" dirty="0"/>
          </a:p>
        </p:txBody>
      </p:sp>
    </p:spTree>
    <p:extLst>
      <p:ext uri="{BB962C8B-B14F-4D97-AF65-F5344CB8AC3E}">
        <p14:creationId xmlns:p14="http://schemas.microsoft.com/office/powerpoint/2010/main" val="1010131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FDCB1AA-E292-F011-2235-57BE12BD2ABA}"/>
              </a:ext>
            </a:extLst>
          </p:cNvPr>
          <p:cNvSpPr>
            <a:spLocks noGrp="1"/>
          </p:cNvSpPr>
          <p:nvPr>
            <p:ph type="title"/>
          </p:nvPr>
        </p:nvSpPr>
        <p:spPr>
          <a:xfrm>
            <a:off x="630936" y="640080"/>
            <a:ext cx="4818888" cy="1481328"/>
          </a:xfrm>
        </p:spPr>
        <p:txBody>
          <a:bodyPr anchor="b">
            <a:normAutofit/>
          </a:bodyPr>
          <a:lstStyle/>
          <a:p>
            <a:r>
              <a:rPr lang="fr-FR" sz="4200" b="0" i="0">
                <a:effectLst/>
                <a:latin typeface="Söhne"/>
              </a:rPr>
              <a:t>Relation entre deux variables ordinales</a:t>
            </a:r>
            <a:endParaRPr lang="fr-FR" sz="4200"/>
          </a:p>
        </p:txBody>
      </p:sp>
      <p:sp>
        <p:nvSpPr>
          <p:cNvPr id="26"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5B53D6D0-A954-B3A0-8B88-24EFC9A9097E}"/>
              </a:ext>
            </a:extLst>
          </p:cNvPr>
          <p:cNvSpPr>
            <a:spLocks noGrp="1"/>
          </p:cNvSpPr>
          <p:nvPr>
            <p:ph idx="1"/>
          </p:nvPr>
        </p:nvSpPr>
        <p:spPr>
          <a:xfrm>
            <a:off x="630936" y="2660904"/>
            <a:ext cx="4818888" cy="3547872"/>
          </a:xfrm>
        </p:spPr>
        <p:txBody>
          <a:bodyPr anchor="t">
            <a:normAutofit lnSpcReduction="10000"/>
          </a:bodyPr>
          <a:lstStyle/>
          <a:p>
            <a:pPr marL="0" indent="0">
              <a:buNone/>
            </a:pPr>
            <a:r>
              <a:rPr lang="fr-FR" sz="1500" dirty="0"/>
              <a:t>Deux possibilités d’analyse</a:t>
            </a:r>
          </a:p>
          <a:p>
            <a:pPr marL="0" indent="0">
              <a:buNone/>
            </a:pPr>
            <a:endParaRPr lang="fr-FR" sz="1500" dirty="0"/>
          </a:p>
          <a:p>
            <a:pPr lvl="1"/>
            <a:r>
              <a:rPr lang="fr-FR" sz="1500" dirty="0"/>
              <a:t>Traiter comme une variable qualitative et faire le tableau de contingence, le test de chi-deux, le v de cramer, le test exact de </a:t>
            </a:r>
            <a:r>
              <a:rPr lang="fr-FR" sz="1500" dirty="0" err="1"/>
              <a:t>fischer</a:t>
            </a:r>
            <a:endParaRPr lang="fr-FR" sz="1500" dirty="0"/>
          </a:p>
          <a:p>
            <a:pPr marL="457200" lvl="1" indent="0">
              <a:buNone/>
            </a:pPr>
            <a:endParaRPr lang="fr-FR" sz="1500" dirty="0"/>
          </a:p>
          <a:p>
            <a:pPr lvl="1"/>
            <a:r>
              <a:rPr lang="fr-FR" sz="1500" dirty="0"/>
              <a:t>Traiter comme une variable ordinale et les coefficients de corrélation pour variables ordinales</a:t>
            </a:r>
          </a:p>
          <a:p>
            <a:pPr lvl="2"/>
            <a:r>
              <a:rPr lang="fr-FR" sz="1500" b="0" i="0" dirty="0">
                <a:effectLst/>
                <a:latin typeface="Söhne"/>
              </a:rPr>
              <a:t>Le coefficient de corrélation de Spearman ou le Tau de </a:t>
            </a:r>
            <a:r>
              <a:rPr lang="fr-FR" sz="1500" b="0" i="0" dirty="0" err="1">
                <a:effectLst/>
                <a:latin typeface="Söhne"/>
              </a:rPr>
              <a:t>kendall</a:t>
            </a:r>
            <a:r>
              <a:rPr lang="fr-FR" sz="1500" b="0" i="0" dirty="0">
                <a:effectLst/>
                <a:latin typeface="Söhne"/>
              </a:rPr>
              <a:t> est souvent utilisé pour mesurer la corrélation entre deux variables ordinales.</a:t>
            </a:r>
          </a:p>
          <a:p>
            <a:pPr lvl="2"/>
            <a:r>
              <a:rPr lang="fr-FR" sz="1500" b="0" i="0" dirty="0">
                <a:effectLst/>
                <a:latin typeface="Söhne"/>
              </a:rPr>
              <a:t>Il évalue la tendance générale à la concordance ou à la discordance entre les classements des deux variables.</a:t>
            </a:r>
          </a:p>
          <a:p>
            <a:pPr lvl="2"/>
            <a:endParaRPr lang="fr-FR" sz="1500" dirty="0"/>
          </a:p>
          <a:p>
            <a:pPr lvl="2"/>
            <a:endParaRPr lang="fr-FR" sz="1500" dirty="0"/>
          </a:p>
        </p:txBody>
      </p:sp>
      <p:pic>
        <p:nvPicPr>
          <p:cNvPr id="7" name="Graphic 6" descr="Presentation with Pie Chart">
            <a:extLst>
              <a:ext uri="{FF2B5EF4-FFF2-40B4-BE49-F238E27FC236}">
                <a16:creationId xmlns:a16="http://schemas.microsoft.com/office/drawing/2014/main" id="{180EED13-7576-EA50-EB9C-67450B7294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3904707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2F297B-856A-F470-8C5B-8BC5196F5ACE}"/>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kern="1200" dirty="0">
                <a:solidFill>
                  <a:schemeClr val="tx1"/>
                </a:solidFill>
                <a:latin typeface="+mj-lt"/>
                <a:ea typeface="+mj-ea"/>
                <a:cs typeface="+mj-cs"/>
              </a:rPr>
              <a:t>Pratique sous R</a:t>
            </a:r>
          </a:p>
        </p:txBody>
      </p:sp>
      <p:pic>
        <p:nvPicPr>
          <p:cNvPr id="7" name="Graphic 6" descr="Bar chart">
            <a:extLst>
              <a:ext uri="{FF2B5EF4-FFF2-40B4-BE49-F238E27FC236}">
                <a16:creationId xmlns:a16="http://schemas.microsoft.com/office/drawing/2014/main" id="{8F77B4A5-62E0-D659-58EE-B78E83D810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6253" y="957860"/>
            <a:ext cx="4942280" cy="4942280"/>
          </a:xfrm>
          <a:prstGeom prst="rect">
            <a:avLst/>
          </a:prstGeom>
        </p:spPr>
      </p:pic>
    </p:spTree>
    <p:extLst>
      <p:ext uri="{BB962C8B-B14F-4D97-AF65-F5344CB8AC3E}">
        <p14:creationId xmlns:p14="http://schemas.microsoft.com/office/powerpoint/2010/main" val="16535103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0977C74-C518-236F-E822-0A612059F396}"/>
              </a:ext>
            </a:extLst>
          </p:cNvPr>
          <p:cNvSpPr>
            <a:spLocks noGrp="1"/>
          </p:cNvSpPr>
          <p:nvPr>
            <p:ph type="title"/>
          </p:nvPr>
        </p:nvSpPr>
        <p:spPr>
          <a:xfrm>
            <a:off x="838200" y="365125"/>
            <a:ext cx="10515600" cy="1325563"/>
          </a:xfrm>
        </p:spPr>
        <p:txBody>
          <a:bodyPr>
            <a:normAutofit/>
          </a:bodyPr>
          <a:lstStyle/>
          <a:p>
            <a:r>
              <a:rPr lang="fr-FR" sz="5400" dirty="0"/>
              <a:t>Quiz</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1E4D953C-5811-3082-7C3E-9DC3212C1878}"/>
              </a:ext>
            </a:extLst>
          </p:cNvPr>
          <p:cNvSpPr>
            <a:spLocks noGrp="1"/>
          </p:cNvSpPr>
          <p:nvPr>
            <p:ph idx="1"/>
          </p:nvPr>
        </p:nvSpPr>
        <p:spPr>
          <a:xfrm>
            <a:off x="838200" y="1929384"/>
            <a:ext cx="10515600" cy="4251960"/>
          </a:xfrm>
        </p:spPr>
        <p:txBody>
          <a:bodyPr>
            <a:normAutofit/>
          </a:bodyPr>
          <a:lstStyle/>
          <a:p>
            <a:pPr marL="0" indent="0">
              <a:buNone/>
            </a:pPr>
            <a:r>
              <a:rPr lang="fr-FR" sz="1500" b="1" i="0" dirty="0">
                <a:effectLst/>
                <a:latin typeface="Söhne"/>
              </a:rPr>
              <a:t>Question 1 </a:t>
            </a:r>
            <a:r>
              <a:rPr lang="fr-FR" sz="1500" b="0" i="0" dirty="0">
                <a:effectLst/>
                <a:latin typeface="Söhne"/>
              </a:rPr>
              <a:t>: Peut-on utiliser la corrélation de Pearson pour analyser la relation entre deux variables ordinales, chacune ayant trois modalités ?</a:t>
            </a:r>
          </a:p>
          <a:p>
            <a:pPr marL="0" indent="0">
              <a:buNone/>
            </a:pPr>
            <a:endParaRPr lang="fr-FR" sz="1500" b="0" i="0" dirty="0">
              <a:effectLst/>
              <a:latin typeface="Söhne"/>
            </a:endParaRPr>
          </a:p>
          <a:p>
            <a:pPr marL="0" indent="0">
              <a:buNone/>
            </a:pPr>
            <a:r>
              <a:rPr lang="fr-FR" sz="1500" b="0" i="0" dirty="0">
                <a:effectLst/>
                <a:latin typeface="Söhne"/>
              </a:rPr>
              <a:t>a) Oui, la corrélation de Pearson est appropriée pour analyser la relation entre deux variables ordinales.</a:t>
            </a:r>
          </a:p>
          <a:p>
            <a:pPr marL="0" indent="0">
              <a:buNone/>
            </a:pPr>
            <a:r>
              <a:rPr lang="fr-FR" sz="1500" b="0" i="0" dirty="0">
                <a:effectLst/>
                <a:latin typeface="Söhne"/>
              </a:rPr>
              <a:t>b) Non, la corrélation de Pearson n'est pas adaptée pour les variables ordinales.</a:t>
            </a:r>
          </a:p>
          <a:p>
            <a:pPr marL="0" indent="0">
              <a:buNone/>
            </a:pPr>
            <a:r>
              <a:rPr lang="fr-FR" sz="1500" b="0" i="0" dirty="0">
                <a:effectLst/>
                <a:latin typeface="Söhne"/>
              </a:rPr>
              <a:t>c) La corrélation de Pearson peut être utilisée, mais elle nécessite une transformation des données en échelle de mesure continue.</a:t>
            </a:r>
          </a:p>
          <a:p>
            <a:pPr marL="0" indent="0">
              <a:buNone/>
            </a:pPr>
            <a:br>
              <a:rPr lang="fr-FR" sz="1500" dirty="0"/>
            </a:br>
            <a:endParaRPr lang="fr-FR" sz="1500" dirty="0">
              <a:latin typeface="Söhne"/>
            </a:endParaRPr>
          </a:p>
          <a:p>
            <a:pPr marL="0" indent="0">
              <a:buNone/>
            </a:pPr>
            <a:r>
              <a:rPr lang="fr-FR" sz="1500" b="1" i="0" dirty="0">
                <a:effectLst/>
                <a:latin typeface="Söhne"/>
              </a:rPr>
              <a:t>Question 2 </a:t>
            </a:r>
            <a:r>
              <a:rPr lang="fr-FR" sz="1500" b="0" i="0" dirty="0">
                <a:effectLst/>
                <a:latin typeface="Söhne"/>
              </a:rPr>
              <a:t>: Comment pourrait-on tester l'association entre deux variables ordinales, chacune ayant 7  modalités, sans utiliser un test de chi carré pour l'indépendance ?</a:t>
            </a:r>
          </a:p>
          <a:p>
            <a:pPr marL="0" indent="0">
              <a:buNone/>
            </a:pPr>
            <a:endParaRPr lang="fr-FR" sz="1500" b="0" i="0" dirty="0">
              <a:effectLst/>
              <a:latin typeface="Söhne"/>
            </a:endParaRPr>
          </a:p>
          <a:p>
            <a:pPr marL="0" indent="0">
              <a:buNone/>
            </a:pPr>
            <a:r>
              <a:rPr lang="fr-FR" sz="1500" b="0" i="0" dirty="0">
                <a:effectLst/>
                <a:latin typeface="Söhne"/>
              </a:rPr>
              <a:t>a) Effectuer une régression logistique.</a:t>
            </a:r>
          </a:p>
          <a:p>
            <a:pPr marL="0" indent="0">
              <a:buNone/>
            </a:pPr>
            <a:r>
              <a:rPr lang="fr-FR" sz="1500" b="0" i="0" dirty="0">
                <a:effectLst/>
                <a:latin typeface="Söhne"/>
              </a:rPr>
              <a:t>b) Utiliser la corrélation de </a:t>
            </a:r>
            <a:r>
              <a:rPr lang="fr-FR" sz="1500" b="0" i="0" dirty="0" err="1">
                <a:effectLst/>
                <a:latin typeface="Söhne"/>
              </a:rPr>
              <a:t>spearman</a:t>
            </a:r>
            <a:r>
              <a:rPr lang="fr-FR" sz="1500" b="0" i="0" dirty="0">
                <a:effectLst/>
                <a:latin typeface="Söhne"/>
              </a:rPr>
              <a:t> ou le tau de </a:t>
            </a:r>
            <a:r>
              <a:rPr lang="fr-FR" sz="1500" b="0" i="0" dirty="0" err="1">
                <a:effectLst/>
                <a:latin typeface="Söhne"/>
              </a:rPr>
              <a:t>kendall</a:t>
            </a:r>
            <a:endParaRPr lang="fr-FR" sz="1500" b="0" i="0" dirty="0">
              <a:effectLst/>
              <a:latin typeface="Söhne"/>
            </a:endParaRPr>
          </a:p>
          <a:p>
            <a:pPr marL="0" indent="0">
              <a:buNone/>
            </a:pPr>
            <a:r>
              <a:rPr lang="fr-FR" sz="1500" b="0" i="0" dirty="0">
                <a:effectLst/>
                <a:latin typeface="Söhne"/>
              </a:rPr>
              <a:t>c) Appliquer une analyse de variance (ANOVA).</a:t>
            </a:r>
          </a:p>
        </p:txBody>
      </p:sp>
    </p:spTree>
    <p:extLst>
      <p:ext uri="{BB962C8B-B14F-4D97-AF65-F5344CB8AC3E}">
        <p14:creationId xmlns:p14="http://schemas.microsoft.com/office/powerpoint/2010/main" val="1479061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61144EE-A157-21A1-14D8-25039477D1A4}"/>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a:solidFill>
                  <a:schemeClr val="tx1"/>
                </a:solidFill>
                <a:latin typeface="+mj-lt"/>
                <a:ea typeface="+mj-ea"/>
                <a:cs typeface="+mj-cs"/>
              </a:rPr>
              <a:t>L’outil de base des statisticien(ne)s</a:t>
            </a:r>
          </a:p>
        </p:txBody>
      </p:sp>
      <p:sp>
        <p:nvSpPr>
          <p:cNvPr id="17" name="Rectangle 1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ZoneTexte 2">
            <a:extLst>
              <a:ext uri="{FF2B5EF4-FFF2-40B4-BE49-F238E27FC236}">
                <a16:creationId xmlns:a16="http://schemas.microsoft.com/office/drawing/2014/main" id="{D0548202-DDC0-161B-D068-8E051F224EF5}"/>
              </a:ext>
            </a:extLst>
          </p:cNvPr>
          <p:cNvSpPr txBox="1"/>
          <p:nvPr/>
        </p:nvSpPr>
        <p:spPr>
          <a:xfrm>
            <a:off x="793661" y="2599509"/>
            <a:ext cx="4530898" cy="3639450"/>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dirty="0"/>
              <a:t>Un tableau avec:</a:t>
            </a:r>
          </a:p>
          <a:p>
            <a:pPr marL="742950" lvl="1" indent="-228600">
              <a:lnSpc>
                <a:spcPct val="90000"/>
              </a:lnSpc>
              <a:spcAft>
                <a:spcPts val="600"/>
              </a:spcAft>
              <a:buFont typeface="Arial" panose="020B0604020202020204" pitchFamily="34" charset="0"/>
              <a:buChar char="•"/>
            </a:pPr>
            <a:endParaRPr lang="en-US" sz="2000" dirty="0"/>
          </a:p>
          <a:p>
            <a:pPr marL="742950" lvl="1" indent="-228600">
              <a:lnSpc>
                <a:spcPct val="90000"/>
              </a:lnSpc>
              <a:spcAft>
                <a:spcPts val="600"/>
              </a:spcAft>
              <a:buFont typeface="Arial" panose="020B0604020202020204" pitchFamily="34" charset="0"/>
              <a:buChar char="•"/>
            </a:pPr>
            <a:r>
              <a:rPr lang="en-US" sz="2000" dirty="0"/>
              <a:t>Les </a:t>
            </a:r>
            <a:r>
              <a:rPr lang="en-US" sz="2000" dirty="0" err="1"/>
              <a:t>individus</a:t>
            </a:r>
            <a:r>
              <a:rPr lang="en-US" sz="2000" dirty="0"/>
              <a:t> </a:t>
            </a:r>
            <a:r>
              <a:rPr lang="en-US" sz="2000" dirty="0" err="1"/>
              <a:t>en</a:t>
            </a:r>
            <a:r>
              <a:rPr lang="en-US" sz="2000" dirty="0"/>
              <a:t> </a:t>
            </a:r>
            <a:r>
              <a:rPr lang="en-US" sz="2000" dirty="0" err="1"/>
              <a:t>ligne</a:t>
            </a:r>
            <a:endParaRPr lang="en-US" sz="2000" dirty="0"/>
          </a:p>
          <a:p>
            <a:pPr marL="742950" lvl="1" indent="-228600">
              <a:lnSpc>
                <a:spcPct val="90000"/>
              </a:lnSpc>
              <a:spcAft>
                <a:spcPts val="600"/>
              </a:spcAft>
              <a:buFont typeface="Arial" panose="020B0604020202020204" pitchFamily="34" charset="0"/>
              <a:buChar char="•"/>
            </a:pPr>
            <a:r>
              <a:rPr lang="en-US" sz="2000" dirty="0"/>
              <a:t>Variables </a:t>
            </a:r>
            <a:r>
              <a:rPr lang="en-US" sz="2000" dirty="0" err="1"/>
              <a:t>en</a:t>
            </a:r>
            <a:r>
              <a:rPr lang="en-US" sz="2000" dirty="0"/>
              <a:t> </a:t>
            </a:r>
            <a:r>
              <a:rPr lang="en-US" sz="2000" dirty="0" err="1"/>
              <a:t>colonnes</a:t>
            </a:r>
            <a:endParaRPr lang="en-US" sz="2000" dirty="0"/>
          </a:p>
        </p:txBody>
      </p:sp>
      <p:sp>
        <p:nvSpPr>
          <p:cNvPr id="21" name="Rectangle 20">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643224CD-2B1D-FA97-AA4B-6D4E0D2AF661}"/>
              </a:ext>
            </a:extLst>
          </p:cNvPr>
          <p:cNvSpPr>
            <a:spLocks noChangeArrowheads="1"/>
          </p:cNvSpPr>
          <p:nvPr/>
        </p:nvSpPr>
        <p:spPr bwMode="auto">
          <a:xfrm>
            <a:off x="-3589659" y="-535602"/>
            <a:ext cx="2165419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spcBef>
                <a:spcPct val="0"/>
              </a:spcBef>
              <a:spcAft>
                <a:spcPts val="600"/>
              </a:spcAft>
              <a:buClrTx/>
              <a:buSzTx/>
              <a:buFontTx/>
              <a:buNone/>
              <a:tabLst/>
            </a:pPr>
            <a:br>
              <a:rPr kumimoji="0" lang="fr-FR" altLang="fr-FR" b="0" i="0" u="none" strike="noStrike" cap="none" normalizeH="0" baseline="0">
                <a:ln>
                  <a:noFill/>
                </a:ln>
                <a:solidFill>
                  <a:schemeClr val="tx1"/>
                </a:solidFill>
                <a:effectLst/>
                <a:latin typeface="Arial" panose="020B0604020202020204" pitchFamily="34" charset="0"/>
              </a:rPr>
            </a:br>
            <a:endParaRPr kumimoji="0" lang="fr-FR" altLang="fr-FR" b="0" i="0" u="none" strike="noStrike" cap="none" normalizeH="0" baseline="0">
              <a:ln>
                <a:noFill/>
              </a:ln>
              <a:solidFill>
                <a:schemeClr val="tx1"/>
              </a:solidFill>
              <a:effectLst/>
              <a:latin typeface="Arial" panose="020B0604020202020204" pitchFamily="34" charset="0"/>
            </a:endParaRPr>
          </a:p>
        </p:txBody>
      </p:sp>
      <p:graphicFrame>
        <p:nvGraphicFramePr>
          <p:cNvPr id="4" name="Espace réservé du contenu 3">
            <a:extLst>
              <a:ext uri="{FF2B5EF4-FFF2-40B4-BE49-F238E27FC236}">
                <a16:creationId xmlns:a16="http://schemas.microsoft.com/office/drawing/2014/main" id="{D66F903C-7E37-7D51-4DC7-83BEA0D44944}"/>
              </a:ext>
            </a:extLst>
          </p:cNvPr>
          <p:cNvGraphicFramePr>
            <a:graphicFrameLocks noGrp="1"/>
          </p:cNvGraphicFramePr>
          <p:nvPr>
            <p:ph idx="1"/>
            <p:extLst>
              <p:ext uri="{D42A27DB-BD31-4B8C-83A1-F6EECF244321}">
                <p14:modId xmlns:p14="http://schemas.microsoft.com/office/powerpoint/2010/main" val="1120708029"/>
              </p:ext>
            </p:extLst>
          </p:nvPr>
        </p:nvGraphicFramePr>
        <p:xfrm>
          <a:off x="5911532" y="3138319"/>
          <a:ext cx="5150280" cy="2406120"/>
        </p:xfrm>
        <a:graphic>
          <a:graphicData uri="http://schemas.openxmlformats.org/drawingml/2006/table">
            <a:tbl>
              <a:tblPr firstRow="1" bandRow="1"/>
              <a:tblGrid>
                <a:gridCol w="884827">
                  <a:extLst>
                    <a:ext uri="{9D8B030D-6E8A-4147-A177-3AD203B41FA5}">
                      <a16:colId xmlns:a16="http://schemas.microsoft.com/office/drawing/2014/main" val="3940747265"/>
                    </a:ext>
                  </a:extLst>
                </a:gridCol>
                <a:gridCol w="562343">
                  <a:extLst>
                    <a:ext uri="{9D8B030D-6E8A-4147-A177-3AD203B41FA5}">
                      <a16:colId xmlns:a16="http://schemas.microsoft.com/office/drawing/2014/main" val="612781172"/>
                    </a:ext>
                  </a:extLst>
                </a:gridCol>
                <a:gridCol w="896771">
                  <a:extLst>
                    <a:ext uri="{9D8B030D-6E8A-4147-A177-3AD203B41FA5}">
                      <a16:colId xmlns:a16="http://schemas.microsoft.com/office/drawing/2014/main" val="547421239"/>
                    </a:ext>
                  </a:extLst>
                </a:gridCol>
                <a:gridCol w="780745">
                  <a:extLst>
                    <a:ext uri="{9D8B030D-6E8A-4147-A177-3AD203B41FA5}">
                      <a16:colId xmlns:a16="http://schemas.microsoft.com/office/drawing/2014/main" val="1652762170"/>
                    </a:ext>
                  </a:extLst>
                </a:gridCol>
                <a:gridCol w="843876">
                  <a:extLst>
                    <a:ext uri="{9D8B030D-6E8A-4147-A177-3AD203B41FA5}">
                      <a16:colId xmlns:a16="http://schemas.microsoft.com/office/drawing/2014/main" val="1795581402"/>
                    </a:ext>
                  </a:extLst>
                </a:gridCol>
                <a:gridCol w="1181718">
                  <a:extLst>
                    <a:ext uri="{9D8B030D-6E8A-4147-A177-3AD203B41FA5}">
                      <a16:colId xmlns:a16="http://schemas.microsoft.com/office/drawing/2014/main" val="2013404511"/>
                    </a:ext>
                  </a:extLst>
                </a:gridCol>
              </a:tblGrid>
              <a:tr h="892425">
                <a:tc>
                  <a:txBody>
                    <a:bodyPr/>
                    <a:lstStyle/>
                    <a:p>
                      <a:pPr algn="ctr" fontAlgn="b"/>
                      <a:r>
                        <a:rPr lang="fr-FR" sz="1300" b="1">
                          <a:effectLst/>
                        </a:rPr>
                        <a:t>Individu</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fr-FR" sz="1300" b="1">
                          <a:effectLst/>
                        </a:rPr>
                        <a:t>Âge</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fr-FR" sz="1300" b="1" dirty="0">
                          <a:effectLst/>
                        </a:rPr>
                        <a:t>Niveau d'étude</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fr-FR" sz="1300" b="1">
                          <a:effectLst/>
                        </a:rPr>
                        <a:t>Score de test</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fr-FR" sz="1300" b="1">
                          <a:effectLst/>
                        </a:rPr>
                        <a:t>Revenu annuel (en euros)</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fr-FR" sz="1300" b="1">
                          <a:effectLst/>
                        </a:rPr>
                        <a:t>Satisfaction (échelle de 1 à 10)</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473113909"/>
                  </a:ext>
                </a:extLst>
              </a:tr>
              <a:tr h="302739">
                <a:tc>
                  <a:txBody>
                    <a:bodyPr/>
                    <a:lstStyle/>
                    <a:p>
                      <a:pPr algn="ctr" fontAlgn="base"/>
                      <a:r>
                        <a:rPr lang="fr-FR" sz="1300">
                          <a:effectLst/>
                        </a:rPr>
                        <a:t>Individu 1</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fr-FR" sz="1300">
                          <a:effectLst/>
                        </a:rPr>
                        <a:t>28</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fr-FR" sz="1300">
                          <a:effectLst/>
                        </a:rPr>
                        <a:t>Bachelor</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fr-FR" sz="1300">
                          <a:effectLst/>
                        </a:rPr>
                        <a:t>82</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fr-FR" sz="1300">
                          <a:effectLst/>
                        </a:rPr>
                        <a:t>45000</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fr-FR" sz="1300">
                          <a:effectLst/>
                        </a:rPr>
                        <a:t>8</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341412"/>
                  </a:ext>
                </a:extLst>
              </a:tr>
              <a:tr h="302739">
                <a:tc>
                  <a:txBody>
                    <a:bodyPr/>
                    <a:lstStyle/>
                    <a:p>
                      <a:pPr algn="ctr" fontAlgn="base"/>
                      <a:r>
                        <a:rPr lang="fr-FR" sz="1300" dirty="0">
                          <a:effectLst/>
                        </a:rPr>
                        <a:t>Individu 2</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fr-FR" sz="1300">
                          <a:effectLst/>
                        </a:rPr>
                        <a:t>34</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fr-FR" sz="1300">
                          <a:effectLst/>
                        </a:rPr>
                        <a:t>Master</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fr-FR" sz="1300">
                          <a:effectLst/>
                        </a:rPr>
                        <a:t>76</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fr-FR" sz="1300">
                          <a:effectLst/>
                        </a:rPr>
                        <a:t>60000</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fr-FR" sz="1300">
                          <a:effectLst/>
                        </a:rPr>
                        <a:t>7</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9999503"/>
                  </a:ext>
                </a:extLst>
              </a:tr>
              <a:tr h="302739">
                <a:tc>
                  <a:txBody>
                    <a:bodyPr/>
                    <a:lstStyle/>
                    <a:p>
                      <a:pPr algn="ctr" fontAlgn="base"/>
                      <a:r>
                        <a:rPr lang="fr-FR" sz="1300">
                          <a:effectLst/>
                        </a:rPr>
                        <a:t>Individu 3</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fr-FR" sz="1300">
                          <a:effectLst/>
                        </a:rPr>
                        <a:t>22</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fr-FR" sz="1300">
                          <a:effectLst/>
                        </a:rPr>
                        <a:t>Doctorat</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fr-FR" sz="1300">
                          <a:effectLst/>
                        </a:rPr>
                        <a:t>90</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fr-FR" sz="1300">
                          <a:effectLst/>
                        </a:rPr>
                        <a:t>75000</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fr-FR" sz="1300">
                          <a:effectLst/>
                        </a:rPr>
                        <a:t>9</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7193364"/>
                  </a:ext>
                </a:extLst>
              </a:tr>
              <a:tr h="302739">
                <a:tc>
                  <a:txBody>
                    <a:bodyPr/>
                    <a:lstStyle/>
                    <a:p>
                      <a:pPr algn="ctr" fontAlgn="base"/>
                      <a:r>
                        <a:rPr lang="fr-FR" sz="1300">
                          <a:effectLst/>
                        </a:rPr>
                        <a:t>Individu 4</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fr-FR" sz="1300">
                          <a:effectLst/>
                        </a:rPr>
                        <a:t>45</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fr-FR" sz="1300">
                          <a:effectLst/>
                        </a:rPr>
                        <a:t>Bachelor</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fr-FR" sz="1300">
                          <a:effectLst/>
                        </a:rPr>
                        <a:t>68</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fr-FR" sz="1300">
                          <a:effectLst/>
                        </a:rPr>
                        <a:t>55000</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fr-FR" sz="1300">
                          <a:effectLst/>
                        </a:rPr>
                        <a:t>6</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6954947"/>
                  </a:ext>
                </a:extLst>
              </a:tr>
              <a:tr h="302739">
                <a:tc>
                  <a:txBody>
                    <a:bodyPr/>
                    <a:lstStyle/>
                    <a:p>
                      <a:pPr algn="ctr" fontAlgn="base"/>
                      <a:r>
                        <a:rPr lang="fr-FR" sz="1300">
                          <a:effectLst/>
                        </a:rPr>
                        <a:t>Individu 5</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fr-FR" sz="1300">
                          <a:effectLst/>
                        </a:rPr>
                        <a:t>30</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fr-FR" sz="1300" dirty="0">
                          <a:effectLst/>
                        </a:rPr>
                        <a:t>Master</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fr-FR" sz="1300">
                          <a:effectLst/>
                        </a:rPr>
                        <a:t>75</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fr-FR" sz="1300">
                          <a:effectLst/>
                        </a:rPr>
                        <a:t>48000</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fr-FR" sz="1300" dirty="0">
                          <a:effectLst/>
                        </a:rPr>
                        <a:t>8</a:t>
                      </a:r>
                    </a:p>
                  </a:txBody>
                  <a:tcPr marL="66864" marR="66864" marT="33432" marB="33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5935040"/>
                  </a:ext>
                </a:extLst>
              </a:tr>
            </a:tbl>
          </a:graphicData>
        </a:graphic>
      </p:graphicFrame>
    </p:spTree>
    <p:extLst>
      <p:ext uri="{BB962C8B-B14F-4D97-AF65-F5344CB8AC3E}">
        <p14:creationId xmlns:p14="http://schemas.microsoft.com/office/powerpoint/2010/main" val="242764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2F297B-856A-F470-8C5B-8BC5196F5ACE}"/>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kern="1200" dirty="0">
                <a:solidFill>
                  <a:schemeClr val="tx1"/>
                </a:solidFill>
                <a:latin typeface="+mj-lt"/>
                <a:ea typeface="+mj-ea"/>
                <a:cs typeface="+mj-cs"/>
              </a:rPr>
              <a:t>Cas de deux variables </a:t>
            </a:r>
            <a:r>
              <a:rPr lang="en-US" kern="1200" dirty="0" err="1">
                <a:solidFill>
                  <a:schemeClr val="tx1"/>
                </a:solidFill>
                <a:latin typeface="+mj-lt"/>
                <a:ea typeface="+mj-ea"/>
                <a:cs typeface="+mj-cs"/>
              </a:rPr>
              <a:t>discrètes</a:t>
            </a:r>
            <a:endParaRPr lang="en-US" kern="1200" dirty="0">
              <a:solidFill>
                <a:schemeClr val="tx1"/>
              </a:solidFill>
              <a:latin typeface="+mj-lt"/>
              <a:ea typeface="+mj-ea"/>
              <a:cs typeface="+mj-cs"/>
            </a:endParaRPr>
          </a:p>
        </p:txBody>
      </p:sp>
      <p:pic>
        <p:nvPicPr>
          <p:cNvPr id="7" name="Graphic 6" descr="Bar chart">
            <a:extLst>
              <a:ext uri="{FF2B5EF4-FFF2-40B4-BE49-F238E27FC236}">
                <a16:creationId xmlns:a16="http://schemas.microsoft.com/office/drawing/2014/main" id="{8F77B4A5-62E0-D659-58EE-B78E83D810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6253" y="957860"/>
            <a:ext cx="4942280" cy="4942280"/>
          </a:xfrm>
          <a:prstGeom prst="rect">
            <a:avLst/>
          </a:prstGeom>
        </p:spPr>
      </p:pic>
    </p:spTree>
    <p:extLst>
      <p:ext uri="{BB962C8B-B14F-4D97-AF65-F5344CB8AC3E}">
        <p14:creationId xmlns:p14="http://schemas.microsoft.com/office/powerpoint/2010/main" val="35313511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A3CC7C9-5DBB-7109-AB1B-B0E610760250}"/>
              </a:ext>
            </a:extLst>
          </p:cNvPr>
          <p:cNvSpPr>
            <a:spLocks noGrp="1"/>
          </p:cNvSpPr>
          <p:nvPr>
            <p:ph type="title"/>
          </p:nvPr>
        </p:nvSpPr>
        <p:spPr>
          <a:xfrm>
            <a:off x="1075767" y="1188637"/>
            <a:ext cx="2988234" cy="4480726"/>
          </a:xfrm>
        </p:spPr>
        <p:txBody>
          <a:bodyPr>
            <a:normAutofit/>
          </a:bodyPr>
          <a:lstStyle/>
          <a:p>
            <a:pPr algn="r"/>
            <a:r>
              <a:rPr lang="fr-FR" sz="6100"/>
              <a:t>Relation entre deux variables discrètes</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Espace réservé du contenu 2">
            <a:extLst>
              <a:ext uri="{FF2B5EF4-FFF2-40B4-BE49-F238E27FC236}">
                <a16:creationId xmlns:a16="http://schemas.microsoft.com/office/drawing/2014/main" id="{447E65EC-BCE0-BAAF-BEB2-AB67F9D5A222}"/>
              </a:ext>
            </a:extLst>
          </p:cNvPr>
          <p:cNvSpPr>
            <a:spLocks noGrp="1"/>
          </p:cNvSpPr>
          <p:nvPr>
            <p:ph idx="1"/>
          </p:nvPr>
        </p:nvSpPr>
        <p:spPr>
          <a:xfrm>
            <a:off x="4801618" y="854768"/>
            <a:ext cx="6794316" cy="4585855"/>
          </a:xfrm>
        </p:spPr>
        <p:txBody>
          <a:bodyPr anchor="ctr">
            <a:normAutofit lnSpcReduction="10000"/>
          </a:bodyPr>
          <a:lstStyle/>
          <a:p>
            <a:r>
              <a:rPr lang="fr-FR" sz="2200" b="1" i="0" dirty="0">
                <a:effectLst/>
                <a:latin typeface="Calibri" panose="020F0502020204030204" pitchFamily="34" charset="0"/>
                <a:cs typeface="Calibri" panose="020F0502020204030204" pitchFamily="34" charset="0"/>
              </a:rPr>
              <a:t>Exemple en santé </a:t>
            </a:r>
            <a:r>
              <a:rPr lang="fr-FR" sz="2200" b="0" i="0" dirty="0">
                <a:effectLst/>
                <a:latin typeface="Calibri" panose="020F0502020204030204" pitchFamily="34" charset="0"/>
                <a:cs typeface="Calibri" panose="020F0502020204030204" pitchFamily="34" charset="0"/>
              </a:rPr>
              <a:t>: Analyser la relation entre le nombre de nouvelles infections (variable quantitative discrète) et le nombre de jours depuis le début d'une épidémie (variable quantitative discrète) pour une maladie infectieuse spécifique dans une région donnée.</a:t>
            </a:r>
          </a:p>
          <a:p>
            <a:pPr marL="0" indent="0">
              <a:buNone/>
            </a:pPr>
            <a:endParaRPr lang="fr-FR" sz="2200" b="0" i="0" dirty="0">
              <a:effectLst/>
              <a:latin typeface="Calibri" panose="020F0502020204030204" pitchFamily="34" charset="0"/>
              <a:cs typeface="Calibri" panose="020F0502020204030204" pitchFamily="34" charset="0"/>
            </a:endParaRPr>
          </a:p>
          <a:p>
            <a:r>
              <a:rPr lang="fr-FR" sz="2200" b="0" i="0" dirty="0">
                <a:effectLst/>
                <a:latin typeface="Calibri" panose="020F0502020204030204" pitchFamily="34" charset="0"/>
                <a:cs typeface="Calibri" panose="020F0502020204030204" pitchFamily="34" charset="0"/>
              </a:rPr>
              <a:t>Comment analyser : Utiliser Pearson, Spearman ou Kendall.</a:t>
            </a:r>
          </a:p>
          <a:p>
            <a:pPr marL="0" indent="0">
              <a:buNone/>
            </a:pPr>
            <a:endParaRPr lang="fr-FR" sz="2200" b="0" i="0" dirty="0">
              <a:effectLst/>
              <a:latin typeface="Calibri" panose="020F0502020204030204" pitchFamily="34" charset="0"/>
              <a:cs typeface="Calibri" panose="020F0502020204030204" pitchFamily="34" charset="0"/>
            </a:endParaRPr>
          </a:p>
          <a:p>
            <a:r>
              <a:rPr lang="fr-FR" sz="2200" b="0" i="0" dirty="0">
                <a:effectLst/>
                <a:latin typeface="Calibri" panose="020F0502020204030204" pitchFamily="34" charset="0"/>
                <a:cs typeface="Calibri" panose="020F0502020204030204" pitchFamily="34" charset="0"/>
              </a:rPr>
              <a:t>Si vous travaillez, par exemple, sur l'âge ou une variable qui n'a pas beaucoup de modalités, vous pouvez discrétiser (la rendre qualitative) et utiliser les méthodes adaptées au cas qualitatif.</a:t>
            </a:r>
          </a:p>
          <a:p>
            <a:pPr marL="457200" lvl="1" indent="0">
              <a:buNone/>
            </a:pPr>
            <a:br>
              <a:rPr lang="fr-FR" sz="1500" dirty="0">
                <a:latin typeface="Calibri" panose="020F0502020204030204" pitchFamily="34" charset="0"/>
                <a:cs typeface="Calibri" panose="020F0502020204030204" pitchFamily="34" charset="0"/>
              </a:rPr>
            </a:br>
            <a:endParaRPr lang="fr-FR" sz="15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884478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2F297B-856A-F470-8C5B-8BC5196F5ACE}"/>
              </a:ext>
            </a:extLst>
          </p:cNvPr>
          <p:cNvSpPr>
            <a:spLocks noGrp="1"/>
          </p:cNvSpPr>
          <p:nvPr>
            <p:ph type="title"/>
          </p:nvPr>
        </p:nvSpPr>
        <p:spPr>
          <a:xfrm>
            <a:off x="643468" y="643467"/>
            <a:ext cx="6189818" cy="4567137"/>
          </a:xfrm>
        </p:spPr>
        <p:txBody>
          <a:bodyPr vert="horz" lIns="91440" tIns="45720" rIns="91440" bIns="45720" rtlCol="0" anchor="b">
            <a:normAutofit/>
          </a:bodyPr>
          <a:lstStyle/>
          <a:p>
            <a:r>
              <a:rPr lang="en-US" kern="1200" dirty="0">
                <a:solidFill>
                  <a:schemeClr val="tx1"/>
                </a:solidFill>
                <a:latin typeface="+mj-lt"/>
                <a:ea typeface="+mj-ea"/>
                <a:cs typeface="+mj-cs"/>
              </a:rPr>
              <a:t>Relation entre </a:t>
            </a:r>
            <a:r>
              <a:rPr lang="en-US" kern="1200" dirty="0" err="1">
                <a:solidFill>
                  <a:schemeClr val="tx1"/>
                </a:solidFill>
                <a:latin typeface="+mj-lt"/>
                <a:ea typeface="+mj-ea"/>
                <a:cs typeface="+mj-cs"/>
              </a:rPr>
              <a:t>une</a:t>
            </a:r>
            <a:r>
              <a:rPr lang="en-US" kern="1200" dirty="0">
                <a:solidFill>
                  <a:schemeClr val="tx1"/>
                </a:solidFill>
                <a:latin typeface="+mj-lt"/>
                <a:ea typeface="+mj-ea"/>
                <a:cs typeface="+mj-cs"/>
              </a:rPr>
              <a:t> variable qualitative et </a:t>
            </a:r>
            <a:r>
              <a:rPr lang="en-US" kern="1200" dirty="0" err="1">
                <a:solidFill>
                  <a:schemeClr val="tx1"/>
                </a:solidFill>
                <a:latin typeface="+mj-lt"/>
                <a:ea typeface="+mj-ea"/>
                <a:cs typeface="+mj-cs"/>
              </a:rPr>
              <a:t>une</a:t>
            </a:r>
            <a:r>
              <a:rPr lang="en-US" kern="1200" dirty="0">
                <a:solidFill>
                  <a:schemeClr val="tx1"/>
                </a:solidFill>
                <a:latin typeface="+mj-lt"/>
                <a:ea typeface="+mj-ea"/>
                <a:cs typeface="+mj-cs"/>
              </a:rPr>
              <a:t> variable quantitative</a:t>
            </a:r>
          </a:p>
        </p:txBody>
      </p:sp>
      <p:pic>
        <p:nvPicPr>
          <p:cNvPr id="7" name="Graphic 6" descr="Bar chart">
            <a:extLst>
              <a:ext uri="{FF2B5EF4-FFF2-40B4-BE49-F238E27FC236}">
                <a16:creationId xmlns:a16="http://schemas.microsoft.com/office/drawing/2014/main" id="{8F77B4A5-62E0-D659-58EE-B78E83D810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6253" y="957860"/>
            <a:ext cx="4942280" cy="4942280"/>
          </a:xfrm>
          <a:prstGeom prst="rect">
            <a:avLst/>
          </a:prstGeom>
        </p:spPr>
      </p:pic>
    </p:spTree>
    <p:extLst>
      <p:ext uri="{BB962C8B-B14F-4D97-AF65-F5344CB8AC3E}">
        <p14:creationId xmlns:p14="http://schemas.microsoft.com/office/powerpoint/2010/main" val="8307684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05AE8CB-61FB-A4CE-2927-4903EC82DCF2}"/>
              </a:ext>
            </a:extLst>
          </p:cNvPr>
          <p:cNvSpPr>
            <a:spLocks noGrp="1"/>
          </p:cNvSpPr>
          <p:nvPr>
            <p:ph type="title"/>
          </p:nvPr>
        </p:nvSpPr>
        <p:spPr>
          <a:xfrm>
            <a:off x="1371599" y="294538"/>
            <a:ext cx="9895951" cy="1033669"/>
          </a:xfrm>
        </p:spPr>
        <p:txBody>
          <a:bodyPr>
            <a:normAutofit/>
          </a:bodyPr>
          <a:lstStyle/>
          <a:p>
            <a:r>
              <a:rPr lang="en-US" sz="3400" kern="1200">
                <a:solidFill>
                  <a:srgbClr val="FFFFFF"/>
                </a:solidFill>
                <a:latin typeface="+mj-lt"/>
                <a:ea typeface="+mj-ea"/>
                <a:cs typeface="+mj-cs"/>
              </a:rPr>
              <a:t>Relation entre une variable qualitative et une variable quantitative</a:t>
            </a:r>
            <a:endParaRPr lang="fr-FR" sz="3400">
              <a:solidFill>
                <a:srgbClr val="FFFFFF"/>
              </a:solidFill>
            </a:endParaRPr>
          </a:p>
        </p:txBody>
      </p:sp>
      <p:sp>
        <p:nvSpPr>
          <p:cNvPr id="3" name="Espace réservé du contenu 2">
            <a:extLst>
              <a:ext uri="{FF2B5EF4-FFF2-40B4-BE49-F238E27FC236}">
                <a16:creationId xmlns:a16="http://schemas.microsoft.com/office/drawing/2014/main" id="{AD8F5F9D-92CB-F78D-2990-3E2ED5E22209}"/>
              </a:ext>
            </a:extLst>
          </p:cNvPr>
          <p:cNvSpPr>
            <a:spLocks noGrp="1"/>
          </p:cNvSpPr>
          <p:nvPr>
            <p:ph idx="1"/>
          </p:nvPr>
        </p:nvSpPr>
        <p:spPr>
          <a:xfrm>
            <a:off x="1371599" y="2318197"/>
            <a:ext cx="9724031" cy="3683358"/>
          </a:xfrm>
        </p:spPr>
        <p:txBody>
          <a:bodyPr anchor="ctr">
            <a:normAutofit/>
          </a:bodyPr>
          <a:lstStyle/>
          <a:p>
            <a:pPr marL="0" indent="0">
              <a:buNone/>
            </a:pPr>
            <a:r>
              <a:rPr lang="fr-FR" sz="2000" dirty="0"/>
              <a:t>La question: </a:t>
            </a:r>
            <a:r>
              <a:rPr lang="fr-FR" sz="2000" b="1" dirty="0"/>
              <a:t>Est-ce que la distribution de la variable quantitative </a:t>
            </a:r>
            <a:r>
              <a:rPr lang="fr-FR" sz="2000" dirty="0"/>
              <a:t>est la même pour tous les groupes de la variable qualitative?</a:t>
            </a:r>
          </a:p>
          <a:p>
            <a:pPr marL="0" indent="0">
              <a:buNone/>
            </a:pPr>
            <a:endParaRPr lang="fr-FR" sz="2000" dirty="0"/>
          </a:p>
          <a:p>
            <a:pPr marL="0" indent="0">
              <a:buNone/>
            </a:pPr>
            <a:r>
              <a:rPr lang="fr-FR" sz="2000" dirty="0"/>
              <a:t>Il y a deux cas à distinguer</a:t>
            </a:r>
          </a:p>
          <a:p>
            <a:pPr marL="0" indent="0">
              <a:buNone/>
            </a:pPr>
            <a:endParaRPr lang="fr-FR" sz="2000" dirty="0"/>
          </a:p>
          <a:p>
            <a:pPr>
              <a:buFont typeface="Wingdings" pitchFamily="2" charset="2"/>
              <a:buChar char="§"/>
            </a:pPr>
            <a:r>
              <a:rPr lang="fr-FR" sz="2000" dirty="0"/>
              <a:t>Si la variable qualitative a deux modalités</a:t>
            </a:r>
          </a:p>
          <a:p>
            <a:pPr>
              <a:buFont typeface="Wingdings" pitchFamily="2" charset="2"/>
              <a:buChar char="§"/>
            </a:pPr>
            <a:r>
              <a:rPr lang="fr-FR" sz="2000" dirty="0"/>
              <a:t>Si la variable qualitative a plus deux modalités</a:t>
            </a:r>
          </a:p>
        </p:txBody>
      </p:sp>
    </p:spTree>
    <p:extLst>
      <p:ext uri="{BB962C8B-B14F-4D97-AF65-F5344CB8AC3E}">
        <p14:creationId xmlns:p14="http://schemas.microsoft.com/office/powerpoint/2010/main" val="14480956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B9E25F7D-B327-4BF8-0592-814668A05AE1}"/>
              </a:ext>
            </a:extLst>
          </p:cNvPr>
          <p:cNvSpPr>
            <a:spLocks noGrp="1"/>
          </p:cNvSpPr>
          <p:nvPr>
            <p:ph type="title"/>
          </p:nvPr>
        </p:nvSpPr>
        <p:spPr>
          <a:xfrm>
            <a:off x="1383564" y="348865"/>
            <a:ext cx="9718111" cy="1576446"/>
          </a:xfrm>
        </p:spPr>
        <p:txBody>
          <a:bodyPr anchor="ctr">
            <a:normAutofit/>
          </a:bodyPr>
          <a:lstStyle/>
          <a:p>
            <a:r>
              <a:rPr lang="fr-FR" sz="4000">
                <a:solidFill>
                  <a:srgbClr val="FFFFFF"/>
                </a:solidFill>
              </a:rPr>
              <a:t>Cas où la variable qualitative a deux modalités</a:t>
            </a:r>
          </a:p>
        </p:txBody>
      </p:sp>
      <p:sp>
        <p:nvSpPr>
          <p:cNvPr id="14" name="Forme libre 13">
            <a:extLst>
              <a:ext uri="{FF2B5EF4-FFF2-40B4-BE49-F238E27FC236}">
                <a16:creationId xmlns:a16="http://schemas.microsoft.com/office/drawing/2014/main" id="{702242C3-B0D8-D0BE-7447-A444EEEC14C3}"/>
              </a:ext>
            </a:extLst>
          </p:cNvPr>
          <p:cNvSpPr/>
          <p:nvPr/>
        </p:nvSpPr>
        <p:spPr>
          <a:xfrm>
            <a:off x="1010559" y="2345263"/>
            <a:ext cx="9060239" cy="309814"/>
          </a:xfrm>
          <a:custGeom>
            <a:avLst/>
            <a:gdLst>
              <a:gd name="connsiteX0" fmla="*/ 0 w 2026557"/>
              <a:gd name="connsiteY0" fmla="*/ 128686 h 1286863"/>
              <a:gd name="connsiteX1" fmla="*/ 128686 w 2026557"/>
              <a:gd name="connsiteY1" fmla="*/ 0 h 1286863"/>
              <a:gd name="connsiteX2" fmla="*/ 1897871 w 2026557"/>
              <a:gd name="connsiteY2" fmla="*/ 0 h 1286863"/>
              <a:gd name="connsiteX3" fmla="*/ 2026557 w 2026557"/>
              <a:gd name="connsiteY3" fmla="*/ 128686 h 1286863"/>
              <a:gd name="connsiteX4" fmla="*/ 2026557 w 2026557"/>
              <a:gd name="connsiteY4" fmla="*/ 1158177 h 1286863"/>
              <a:gd name="connsiteX5" fmla="*/ 1897871 w 2026557"/>
              <a:gd name="connsiteY5" fmla="*/ 1286863 h 1286863"/>
              <a:gd name="connsiteX6" fmla="*/ 128686 w 2026557"/>
              <a:gd name="connsiteY6" fmla="*/ 1286863 h 1286863"/>
              <a:gd name="connsiteX7" fmla="*/ 0 w 2026557"/>
              <a:gd name="connsiteY7" fmla="*/ 1158177 h 1286863"/>
              <a:gd name="connsiteX8" fmla="*/ 0 w 2026557"/>
              <a:gd name="connsiteY8" fmla="*/ 128686 h 128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557" h="1286863">
                <a:moveTo>
                  <a:pt x="0" y="128686"/>
                </a:moveTo>
                <a:cubicBezTo>
                  <a:pt x="0" y="57615"/>
                  <a:pt x="57615" y="0"/>
                  <a:pt x="128686" y="0"/>
                </a:cubicBezTo>
                <a:lnTo>
                  <a:pt x="1897871" y="0"/>
                </a:lnTo>
                <a:cubicBezTo>
                  <a:pt x="1968942" y="0"/>
                  <a:pt x="2026557" y="57615"/>
                  <a:pt x="2026557" y="128686"/>
                </a:cubicBezTo>
                <a:lnTo>
                  <a:pt x="2026557" y="1158177"/>
                </a:lnTo>
                <a:cubicBezTo>
                  <a:pt x="2026557" y="1229248"/>
                  <a:pt x="1968942" y="1286863"/>
                  <a:pt x="1897871" y="1286863"/>
                </a:cubicBezTo>
                <a:lnTo>
                  <a:pt x="128686" y="1286863"/>
                </a:lnTo>
                <a:cubicBezTo>
                  <a:pt x="57615" y="1286863"/>
                  <a:pt x="0" y="1229248"/>
                  <a:pt x="0" y="1158177"/>
                </a:cubicBezTo>
                <a:lnTo>
                  <a:pt x="0" y="12868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8651" tIns="98651" rIns="98651" bIns="98651" numCol="1" spcCol="1270" anchor="ctr" anchorCtr="0">
            <a:noAutofit/>
          </a:bodyPr>
          <a:lstStyle/>
          <a:p>
            <a:pPr marL="0" lvl="0" indent="0" algn="ctr" defTabSz="711200">
              <a:lnSpc>
                <a:spcPct val="90000"/>
              </a:lnSpc>
              <a:spcBef>
                <a:spcPct val="0"/>
              </a:spcBef>
              <a:spcAft>
                <a:spcPct val="35000"/>
              </a:spcAft>
              <a:buNone/>
            </a:pPr>
            <a:r>
              <a:rPr lang="fr-FR" sz="1600" kern="1200" dirty="0"/>
              <a:t>Questions: Est-ce que les échantillons sont indépendants ou appariés</a:t>
            </a:r>
            <a:endParaRPr lang="en-US" sz="1600" kern="1200" dirty="0"/>
          </a:p>
        </p:txBody>
      </p:sp>
      <p:grpSp>
        <p:nvGrpSpPr>
          <p:cNvPr id="32" name="Groupe 31">
            <a:extLst>
              <a:ext uri="{FF2B5EF4-FFF2-40B4-BE49-F238E27FC236}">
                <a16:creationId xmlns:a16="http://schemas.microsoft.com/office/drawing/2014/main" id="{8827F53E-8A3E-BA36-3B55-A28187F6961D}"/>
              </a:ext>
            </a:extLst>
          </p:cNvPr>
          <p:cNvGrpSpPr/>
          <p:nvPr/>
        </p:nvGrpSpPr>
        <p:grpSpPr>
          <a:xfrm>
            <a:off x="1037219" y="2900985"/>
            <a:ext cx="5577389" cy="3377031"/>
            <a:chOff x="1885976" y="2772165"/>
            <a:chExt cx="4728633" cy="3377031"/>
          </a:xfrm>
        </p:grpSpPr>
        <p:sp>
          <p:nvSpPr>
            <p:cNvPr id="8" name="Forme libre 7">
              <a:extLst>
                <a:ext uri="{FF2B5EF4-FFF2-40B4-BE49-F238E27FC236}">
                  <a16:creationId xmlns:a16="http://schemas.microsoft.com/office/drawing/2014/main" id="{07E3B3F2-3E27-2D43-4AF2-18677F4D6842}"/>
                </a:ext>
              </a:extLst>
            </p:cNvPr>
            <p:cNvSpPr/>
            <p:nvPr/>
          </p:nvSpPr>
          <p:spPr>
            <a:xfrm>
              <a:off x="4137706" y="4059029"/>
              <a:ext cx="1238451" cy="589390"/>
            </a:xfrm>
            <a:custGeom>
              <a:avLst/>
              <a:gdLst/>
              <a:ahLst/>
              <a:cxnLst/>
              <a:rect l="0" t="0" r="0" b="0"/>
              <a:pathLst>
                <a:path>
                  <a:moveTo>
                    <a:pt x="0" y="0"/>
                  </a:moveTo>
                  <a:lnTo>
                    <a:pt x="0" y="401652"/>
                  </a:lnTo>
                  <a:lnTo>
                    <a:pt x="1238451" y="401652"/>
                  </a:lnTo>
                  <a:lnTo>
                    <a:pt x="1238451" y="58939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fr-FR"/>
            </a:p>
          </p:txBody>
        </p:sp>
        <p:sp>
          <p:nvSpPr>
            <p:cNvPr id="10" name="Forme libre 9">
              <a:extLst>
                <a:ext uri="{FF2B5EF4-FFF2-40B4-BE49-F238E27FC236}">
                  <a16:creationId xmlns:a16="http://schemas.microsoft.com/office/drawing/2014/main" id="{4B79A0C3-F638-4D9D-0083-A53A565B71F1}"/>
                </a:ext>
              </a:extLst>
            </p:cNvPr>
            <p:cNvSpPr/>
            <p:nvPr/>
          </p:nvSpPr>
          <p:spPr>
            <a:xfrm>
              <a:off x="2899254" y="4059029"/>
              <a:ext cx="1238451" cy="589390"/>
            </a:xfrm>
            <a:custGeom>
              <a:avLst/>
              <a:gdLst/>
              <a:ahLst/>
              <a:cxnLst/>
              <a:rect l="0" t="0" r="0" b="0"/>
              <a:pathLst>
                <a:path>
                  <a:moveTo>
                    <a:pt x="1238451" y="0"/>
                  </a:moveTo>
                  <a:lnTo>
                    <a:pt x="1238451" y="401652"/>
                  </a:lnTo>
                  <a:lnTo>
                    <a:pt x="0" y="401652"/>
                  </a:lnTo>
                  <a:lnTo>
                    <a:pt x="0" y="58939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fr-FR"/>
            </a:p>
          </p:txBody>
        </p:sp>
        <p:sp>
          <p:nvSpPr>
            <p:cNvPr id="15" name="Rectangle : coins arrondis 14">
              <a:extLst>
                <a:ext uri="{FF2B5EF4-FFF2-40B4-BE49-F238E27FC236}">
                  <a16:creationId xmlns:a16="http://schemas.microsoft.com/office/drawing/2014/main" id="{881B4F6B-C851-0472-0E24-C1AAC3B3B305}"/>
                </a:ext>
              </a:extLst>
            </p:cNvPr>
            <p:cNvSpPr/>
            <p:nvPr/>
          </p:nvSpPr>
          <p:spPr>
            <a:xfrm>
              <a:off x="3124427" y="2772165"/>
              <a:ext cx="2026557" cy="128686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fr-FR"/>
            </a:p>
          </p:txBody>
        </p:sp>
        <p:sp>
          <p:nvSpPr>
            <p:cNvPr id="19" name="Forme libre 18">
              <a:extLst>
                <a:ext uri="{FF2B5EF4-FFF2-40B4-BE49-F238E27FC236}">
                  <a16:creationId xmlns:a16="http://schemas.microsoft.com/office/drawing/2014/main" id="{FE44E303-74CA-5643-F3D2-93220421385F}"/>
                </a:ext>
              </a:extLst>
            </p:cNvPr>
            <p:cNvSpPr/>
            <p:nvPr/>
          </p:nvSpPr>
          <p:spPr>
            <a:xfrm>
              <a:off x="3349600" y="2986079"/>
              <a:ext cx="2026557" cy="1286863"/>
            </a:xfrm>
            <a:custGeom>
              <a:avLst/>
              <a:gdLst>
                <a:gd name="connsiteX0" fmla="*/ 0 w 2026557"/>
                <a:gd name="connsiteY0" fmla="*/ 128686 h 1286863"/>
                <a:gd name="connsiteX1" fmla="*/ 128686 w 2026557"/>
                <a:gd name="connsiteY1" fmla="*/ 0 h 1286863"/>
                <a:gd name="connsiteX2" fmla="*/ 1897871 w 2026557"/>
                <a:gd name="connsiteY2" fmla="*/ 0 h 1286863"/>
                <a:gd name="connsiteX3" fmla="*/ 2026557 w 2026557"/>
                <a:gd name="connsiteY3" fmla="*/ 128686 h 1286863"/>
                <a:gd name="connsiteX4" fmla="*/ 2026557 w 2026557"/>
                <a:gd name="connsiteY4" fmla="*/ 1158177 h 1286863"/>
                <a:gd name="connsiteX5" fmla="*/ 1897871 w 2026557"/>
                <a:gd name="connsiteY5" fmla="*/ 1286863 h 1286863"/>
                <a:gd name="connsiteX6" fmla="*/ 128686 w 2026557"/>
                <a:gd name="connsiteY6" fmla="*/ 1286863 h 1286863"/>
                <a:gd name="connsiteX7" fmla="*/ 0 w 2026557"/>
                <a:gd name="connsiteY7" fmla="*/ 1158177 h 1286863"/>
                <a:gd name="connsiteX8" fmla="*/ 0 w 2026557"/>
                <a:gd name="connsiteY8" fmla="*/ 128686 h 128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557" h="1286863">
                  <a:moveTo>
                    <a:pt x="0" y="128686"/>
                  </a:moveTo>
                  <a:cubicBezTo>
                    <a:pt x="0" y="57615"/>
                    <a:pt x="57615" y="0"/>
                    <a:pt x="128686" y="0"/>
                  </a:cubicBezTo>
                  <a:lnTo>
                    <a:pt x="1897871" y="0"/>
                  </a:lnTo>
                  <a:cubicBezTo>
                    <a:pt x="1968942" y="0"/>
                    <a:pt x="2026557" y="57615"/>
                    <a:pt x="2026557" y="128686"/>
                  </a:cubicBezTo>
                  <a:lnTo>
                    <a:pt x="2026557" y="1158177"/>
                  </a:lnTo>
                  <a:cubicBezTo>
                    <a:pt x="2026557" y="1229248"/>
                    <a:pt x="1968942" y="1286863"/>
                    <a:pt x="1897871" y="1286863"/>
                  </a:cubicBezTo>
                  <a:lnTo>
                    <a:pt x="128686" y="1286863"/>
                  </a:lnTo>
                  <a:cubicBezTo>
                    <a:pt x="57615" y="1286863"/>
                    <a:pt x="0" y="1229248"/>
                    <a:pt x="0" y="1158177"/>
                  </a:cubicBezTo>
                  <a:lnTo>
                    <a:pt x="0" y="12868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8651" tIns="98651" rIns="98651" bIns="98651" numCol="1" spcCol="1270" anchor="ctr" anchorCtr="0">
              <a:noAutofit/>
            </a:bodyPr>
            <a:lstStyle/>
            <a:p>
              <a:pPr marL="0" lvl="0" indent="0" algn="ctr" defTabSz="711200">
                <a:lnSpc>
                  <a:spcPct val="90000"/>
                </a:lnSpc>
                <a:spcBef>
                  <a:spcPct val="0"/>
                </a:spcBef>
                <a:spcAft>
                  <a:spcPct val="35000"/>
                </a:spcAft>
                <a:buNone/>
              </a:pPr>
              <a:r>
                <a:rPr lang="fr-FR" sz="1600" kern="1200"/>
                <a:t>Cas échantillons indépendants</a:t>
              </a:r>
              <a:endParaRPr lang="en-US" sz="1600" kern="1200"/>
            </a:p>
          </p:txBody>
        </p:sp>
        <p:sp>
          <p:nvSpPr>
            <p:cNvPr id="21" name="Rectangle : coins arrondis 20">
              <a:extLst>
                <a:ext uri="{FF2B5EF4-FFF2-40B4-BE49-F238E27FC236}">
                  <a16:creationId xmlns:a16="http://schemas.microsoft.com/office/drawing/2014/main" id="{42B8F0E6-DCD8-B79E-6140-AE145F032CFA}"/>
                </a:ext>
              </a:extLst>
            </p:cNvPr>
            <p:cNvSpPr/>
            <p:nvPr/>
          </p:nvSpPr>
          <p:spPr>
            <a:xfrm>
              <a:off x="1885976" y="4648419"/>
              <a:ext cx="2026557" cy="128686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fr-FR"/>
            </a:p>
          </p:txBody>
        </p:sp>
        <p:sp>
          <p:nvSpPr>
            <p:cNvPr id="23" name="Forme libre 22">
              <a:extLst>
                <a:ext uri="{FF2B5EF4-FFF2-40B4-BE49-F238E27FC236}">
                  <a16:creationId xmlns:a16="http://schemas.microsoft.com/office/drawing/2014/main" id="{E6FF6531-42C4-52D2-C885-7825AFFB5DEB}"/>
                </a:ext>
              </a:extLst>
            </p:cNvPr>
            <p:cNvSpPr/>
            <p:nvPr/>
          </p:nvSpPr>
          <p:spPr>
            <a:xfrm>
              <a:off x="2111149" y="4862333"/>
              <a:ext cx="2026557" cy="1286863"/>
            </a:xfrm>
            <a:custGeom>
              <a:avLst/>
              <a:gdLst>
                <a:gd name="connsiteX0" fmla="*/ 0 w 2026557"/>
                <a:gd name="connsiteY0" fmla="*/ 128686 h 1286863"/>
                <a:gd name="connsiteX1" fmla="*/ 128686 w 2026557"/>
                <a:gd name="connsiteY1" fmla="*/ 0 h 1286863"/>
                <a:gd name="connsiteX2" fmla="*/ 1897871 w 2026557"/>
                <a:gd name="connsiteY2" fmla="*/ 0 h 1286863"/>
                <a:gd name="connsiteX3" fmla="*/ 2026557 w 2026557"/>
                <a:gd name="connsiteY3" fmla="*/ 128686 h 1286863"/>
                <a:gd name="connsiteX4" fmla="*/ 2026557 w 2026557"/>
                <a:gd name="connsiteY4" fmla="*/ 1158177 h 1286863"/>
                <a:gd name="connsiteX5" fmla="*/ 1897871 w 2026557"/>
                <a:gd name="connsiteY5" fmla="*/ 1286863 h 1286863"/>
                <a:gd name="connsiteX6" fmla="*/ 128686 w 2026557"/>
                <a:gd name="connsiteY6" fmla="*/ 1286863 h 1286863"/>
                <a:gd name="connsiteX7" fmla="*/ 0 w 2026557"/>
                <a:gd name="connsiteY7" fmla="*/ 1158177 h 1286863"/>
                <a:gd name="connsiteX8" fmla="*/ 0 w 2026557"/>
                <a:gd name="connsiteY8" fmla="*/ 128686 h 128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557" h="1286863">
                  <a:moveTo>
                    <a:pt x="0" y="128686"/>
                  </a:moveTo>
                  <a:cubicBezTo>
                    <a:pt x="0" y="57615"/>
                    <a:pt x="57615" y="0"/>
                    <a:pt x="128686" y="0"/>
                  </a:cubicBezTo>
                  <a:lnTo>
                    <a:pt x="1897871" y="0"/>
                  </a:lnTo>
                  <a:cubicBezTo>
                    <a:pt x="1968942" y="0"/>
                    <a:pt x="2026557" y="57615"/>
                    <a:pt x="2026557" y="128686"/>
                  </a:cubicBezTo>
                  <a:lnTo>
                    <a:pt x="2026557" y="1158177"/>
                  </a:lnTo>
                  <a:cubicBezTo>
                    <a:pt x="2026557" y="1229248"/>
                    <a:pt x="1968942" y="1286863"/>
                    <a:pt x="1897871" y="1286863"/>
                  </a:cubicBezTo>
                  <a:lnTo>
                    <a:pt x="128686" y="1286863"/>
                  </a:lnTo>
                  <a:cubicBezTo>
                    <a:pt x="57615" y="1286863"/>
                    <a:pt x="0" y="1229248"/>
                    <a:pt x="0" y="1158177"/>
                  </a:cubicBezTo>
                  <a:lnTo>
                    <a:pt x="0" y="12868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8651" tIns="98651" rIns="98651" bIns="98651" numCol="1" spcCol="1270" anchor="ctr" anchorCtr="0">
              <a:noAutofit/>
            </a:bodyPr>
            <a:lstStyle/>
            <a:p>
              <a:pPr marL="0" lvl="0" indent="0" algn="ctr" defTabSz="711200">
                <a:lnSpc>
                  <a:spcPct val="90000"/>
                </a:lnSpc>
                <a:spcBef>
                  <a:spcPct val="0"/>
                </a:spcBef>
                <a:spcAft>
                  <a:spcPct val="35000"/>
                </a:spcAft>
                <a:buNone/>
              </a:pPr>
              <a:r>
                <a:rPr lang="fr-FR" sz="1600" kern="1200" dirty="0"/>
                <a:t>Test paramétrique </a:t>
              </a:r>
              <a:r>
                <a:rPr lang="fr-FR" sz="1600" kern="1200" dirty="0" err="1"/>
                <a:t>Student</a:t>
              </a:r>
              <a:r>
                <a:rPr lang="fr-FR" sz="1600" kern="1200" dirty="0"/>
                <a:t> (variance égale) et test de </a:t>
              </a:r>
              <a:r>
                <a:rPr lang="fr-FR" sz="1600" kern="1200" dirty="0" err="1"/>
                <a:t>welch</a:t>
              </a:r>
              <a:endParaRPr lang="en-US" sz="1600" kern="1200" dirty="0"/>
            </a:p>
          </p:txBody>
        </p:sp>
        <p:sp>
          <p:nvSpPr>
            <p:cNvPr id="24" name="Rectangle : coins arrondis 23">
              <a:extLst>
                <a:ext uri="{FF2B5EF4-FFF2-40B4-BE49-F238E27FC236}">
                  <a16:creationId xmlns:a16="http://schemas.microsoft.com/office/drawing/2014/main" id="{9A6DBA8F-ABFE-74F6-6A8C-21A944FEC27D}"/>
                </a:ext>
              </a:extLst>
            </p:cNvPr>
            <p:cNvSpPr/>
            <p:nvPr/>
          </p:nvSpPr>
          <p:spPr>
            <a:xfrm>
              <a:off x="4362879" y="4648419"/>
              <a:ext cx="2026557" cy="128686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fr-FR"/>
            </a:p>
          </p:txBody>
        </p:sp>
        <p:sp>
          <p:nvSpPr>
            <p:cNvPr id="25" name="Forme libre 24">
              <a:extLst>
                <a:ext uri="{FF2B5EF4-FFF2-40B4-BE49-F238E27FC236}">
                  <a16:creationId xmlns:a16="http://schemas.microsoft.com/office/drawing/2014/main" id="{667B0ED8-DF97-A4E7-DDB0-32F9A0D4D3A0}"/>
                </a:ext>
              </a:extLst>
            </p:cNvPr>
            <p:cNvSpPr/>
            <p:nvPr/>
          </p:nvSpPr>
          <p:spPr>
            <a:xfrm>
              <a:off x="4588052" y="4862333"/>
              <a:ext cx="2026557" cy="1286863"/>
            </a:xfrm>
            <a:custGeom>
              <a:avLst/>
              <a:gdLst>
                <a:gd name="connsiteX0" fmla="*/ 0 w 2026557"/>
                <a:gd name="connsiteY0" fmla="*/ 128686 h 1286863"/>
                <a:gd name="connsiteX1" fmla="*/ 128686 w 2026557"/>
                <a:gd name="connsiteY1" fmla="*/ 0 h 1286863"/>
                <a:gd name="connsiteX2" fmla="*/ 1897871 w 2026557"/>
                <a:gd name="connsiteY2" fmla="*/ 0 h 1286863"/>
                <a:gd name="connsiteX3" fmla="*/ 2026557 w 2026557"/>
                <a:gd name="connsiteY3" fmla="*/ 128686 h 1286863"/>
                <a:gd name="connsiteX4" fmla="*/ 2026557 w 2026557"/>
                <a:gd name="connsiteY4" fmla="*/ 1158177 h 1286863"/>
                <a:gd name="connsiteX5" fmla="*/ 1897871 w 2026557"/>
                <a:gd name="connsiteY5" fmla="*/ 1286863 h 1286863"/>
                <a:gd name="connsiteX6" fmla="*/ 128686 w 2026557"/>
                <a:gd name="connsiteY6" fmla="*/ 1286863 h 1286863"/>
                <a:gd name="connsiteX7" fmla="*/ 0 w 2026557"/>
                <a:gd name="connsiteY7" fmla="*/ 1158177 h 1286863"/>
                <a:gd name="connsiteX8" fmla="*/ 0 w 2026557"/>
                <a:gd name="connsiteY8" fmla="*/ 128686 h 128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557" h="1286863">
                  <a:moveTo>
                    <a:pt x="0" y="128686"/>
                  </a:moveTo>
                  <a:cubicBezTo>
                    <a:pt x="0" y="57615"/>
                    <a:pt x="57615" y="0"/>
                    <a:pt x="128686" y="0"/>
                  </a:cubicBezTo>
                  <a:lnTo>
                    <a:pt x="1897871" y="0"/>
                  </a:lnTo>
                  <a:cubicBezTo>
                    <a:pt x="1968942" y="0"/>
                    <a:pt x="2026557" y="57615"/>
                    <a:pt x="2026557" y="128686"/>
                  </a:cubicBezTo>
                  <a:lnTo>
                    <a:pt x="2026557" y="1158177"/>
                  </a:lnTo>
                  <a:cubicBezTo>
                    <a:pt x="2026557" y="1229248"/>
                    <a:pt x="1968942" y="1286863"/>
                    <a:pt x="1897871" y="1286863"/>
                  </a:cubicBezTo>
                  <a:lnTo>
                    <a:pt x="128686" y="1286863"/>
                  </a:lnTo>
                  <a:cubicBezTo>
                    <a:pt x="57615" y="1286863"/>
                    <a:pt x="0" y="1229248"/>
                    <a:pt x="0" y="1158177"/>
                  </a:cubicBezTo>
                  <a:lnTo>
                    <a:pt x="0" y="12868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8651" tIns="98651" rIns="98651" bIns="98651" numCol="1" spcCol="1270" anchor="ctr" anchorCtr="0">
              <a:noAutofit/>
            </a:bodyPr>
            <a:lstStyle/>
            <a:p>
              <a:pPr marL="0" lvl="0" indent="0" algn="ctr" defTabSz="711200">
                <a:lnSpc>
                  <a:spcPct val="90000"/>
                </a:lnSpc>
                <a:spcBef>
                  <a:spcPct val="0"/>
                </a:spcBef>
                <a:spcAft>
                  <a:spcPct val="35000"/>
                </a:spcAft>
                <a:buNone/>
              </a:pPr>
              <a:r>
                <a:rPr lang="fr-FR" sz="1600" kern="1200" dirty="0"/>
                <a:t>Test non paramétrique: test de Mann-Whitney </a:t>
              </a:r>
              <a:r>
                <a:rPr lang="fr-FR" sz="1600" kern="1200" dirty="0" err="1"/>
                <a:t>wilcoxon</a:t>
              </a:r>
              <a:r>
                <a:rPr lang="fr-FR" sz="1600" kern="1200" dirty="0"/>
                <a:t> ou test de </a:t>
              </a:r>
              <a:r>
                <a:rPr lang="fr-FR" sz="1600" kern="1200" dirty="0" err="1"/>
                <a:t>kolmogorov</a:t>
              </a:r>
              <a:r>
                <a:rPr lang="fr-FR" sz="1600" kern="1200" dirty="0"/>
                <a:t> </a:t>
              </a:r>
              <a:r>
                <a:rPr lang="fr-FR" sz="1600" kern="1200" dirty="0" err="1"/>
                <a:t>smirnor</a:t>
              </a:r>
              <a:endParaRPr lang="en-US" sz="1600" kern="1200" dirty="0"/>
            </a:p>
          </p:txBody>
        </p:sp>
      </p:grpSp>
      <p:grpSp>
        <p:nvGrpSpPr>
          <p:cNvPr id="33" name="Groupe 32">
            <a:extLst>
              <a:ext uri="{FF2B5EF4-FFF2-40B4-BE49-F238E27FC236}">
                <a16:creationId xmlns:a16="http://schemas.microsoft.com/office/drawing/2014/main" id="{DCD6D9D3-EFBB-EF1F-E26C-84C27543BCA3}"/>
              </a:ext>
            </a:extLst>
          </p:cNvPr>
          <p:cNvGrpSpPr/>
          <p:nvPr/>
        </p:nvGrpSpPr>
        <p:grpSpPr>
          <a:xfrm>
            <a:off x="6839782" y="2772165"/>
            <a:ext cx="4503461" cy="3377031"/>
            <a:chOff x="6839782" y="2772165"/>
            <a:chExt cx="4503461" cy="3377031"/>
          </a:xfrm>
        </p:grpSpPr>
        <p:sp>
          <p:nvSpPr>
            <p:cNvPr id="6" name="Forme libre 5">
              <a:extLst>
                <a:ext uri="{FF2B5EF4-FFF2-40B4-BE49-F238E27FC236}">
                  <a16:creationId xmlns:a16="http://schemas.microsoft.com/office/drawing/2014/main" id="{8B572611-8C7B-024B-D801-142AFB8064EC}"/>
                </a:ext>
              </a:extLst>
            </p:cNvPr>
            <p:cNvSpPr/>
            <p:nvPr/>
          </p:nvSpPr>
          <p:spPr>
            <a:xfrm>
              <a:off x="9091513" y="4059029"/>
              <a:ext cx="1238451" cy="589390"/>
            </a:xfrm>
            <a:custGeom>
              <a:avLst/>
              <a:gdLst/>
              <a:ahLst/>
              <a:cxnLst/>
              <a:rect l="0" t="0" r="0" b="0"/>
              <a:pathLst>
                <a:path>
                  <a:moveTo>
                    <a:pt x="0" y="0"/>
                  </a:moveTo>
                  <a:lnTo>
                    <a:pt x="0" y="401652"/>
                  </a:lnTo>
                  <a:lnTo>
                    <a:pt x="1238451" y="401652"/>
                  </a:lnTo>
                  <a:lnTo>
                    <a:pt x="1238451" y="58939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fr-FR"/>
            </a:p>
          </p:txBody>
        </p:sp>
        <p:sp>
          <p:nvSpPr>
            <p:cNvPr id="7" name="Forme libre 6">
              <a:extLst>
                <a:ext uri="{FF2B5EF4-FFF2-40B4-BE49-F238E27FC236}">
                  <a16:creationId xmlns:a16="http://schemas.microsoft.com/office/drawing/2014/main" id="{965E566C-3E4B-32B2-D40F-BFD3AF1A1F1F}"/>
                </a:ext>
              </a:extLst>
            </p:cNvPr>
            <p:cNvSpPr/>
            <p:nvPr/>
          </p:nvSpPr>
          <p:spPr>
            <a:xfrm>
              <a:off x="7853061" y="4059029"/>
              <a:ext cx="1238451" cy="589390"/>
            </a:xfrm>
            <a:custGeom>
              <a:avLst/>
              <a:gdLst/>
              <a:ahLst/>
              <a:cxnLst/>
              <a:rect l="0" t="0" r="0" b="0"/>
              <a:pathLst>
                <a:path>
                  <a:moveTo>
                    <a:pt x="1238451" y="0"/>
                  </a:moveTo>
                  <a:lnTo>
                    <a:pt x="1238451" y="401652"/>
                  </a:lnTo>
                  <a:lnTo>
                    <a:pt x="0" y="401652"/>
                  </a:lnTo>
                  <a:lnTo>
                    <a:pt x="0" y="58939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fr-FR"/>
            </a:p>
          </p:txBody>
        </p:sp>
        <p:sp>
          <p:nvSpPr>
            <p:cNvPr id="26" name="Rectangle : coins arrondis 25">
              <a:extLst>
                <a:ext uri="{FF2B5EF4-FFF2-40B4-BE49-F238E27FC236}">
                  <a16:creationId xmlns:a16="http://schemas.microsoft.com/office/drawing/2014/main" id="{30B8718E-F7E9-629E-B557-5D8BF8E5F4C9}"/>
                </a:ext>
              </a:extLst>
            </p:cNvPr>
            <p:cNvSpPr/>
            <p:nvPr/>
          </p:nvSpPr>
          <p:spPr>
            <a:xfrm>
              <a:off x="8078234" y="2772165"/>
              <a:ext cx="2026557" cy="128686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fr-FR"/>
            </a:p>
          </p:txBody>
        </p:sp>
        <p:sp>
          <p:nvSpPr>
            <p:cNvPr id="27" name="Forme libre 26">
              <a:extLst>
                <a:ext uri="{FF2B5EF4-FFF2-40B4-BE49-F238E27FC236}">
                  <a16:creationId xmlns:a16="http://schemas.microsoft.com/office/drawing/2014/main" id="{190C3B22-5DED-8C8C-887C-9F0A9F769A73}"/>
                </a:ext>
              </a:extLst>
            </p:cNvPr>
            <p:cNvSpPr/>
            <p:nvPr/>
          </p:nvSpPr>
          <p:spPr>
            <a:xfrm>
              <a:off x="8303407" y="2986079"/>
              <a:ext cx="2026557" cy="1286863"/>
            </a:xfrm>
            <a:custGeom>
              <a:avLst/>
              <a:gdLst>
                <a:gd name="connsiteX0" fmla="*/ 0 w 2026557"/>
                <a:gd name="connsiteY0" fmla="*/ 128686 h 1286863"/>
                <a:gd name="connsiteX1" fmla="*/ 128686 w 2026557"/>
                <a:gd name="connsiteY1" fmla="*/ 0 h 1286863"/>
                <a:gd name="connsiteX2" fmla="*/ 1897871 w 2026557"/>
                <a:gd name="connsiteY2" fmla="*/ 0 h 1286863"/>
                <a:gd name="connsiteX3" fmla="*/ 2026557 w 2026557"/>
                <a:gd name="connsiteY3" fmla="*/ 128686 h 1286863"/>
                <a:gd name="connsiteX4" fmla="*/ 2026557 w 2026557"/>
                <a:gd name="connsiteY4" fmla="*/ 1158177 h 1286863"/>
                <a:gd name="connsiteX5" fmla="*/ 1897871 w 2026557"/>
                <a:gd name="connsiteY5" fmla="*/ 1286863 h 1286863"/>
                <a:gd name="connsiteX6" fmla="*/ 128686 w 2026557"/>
                <a:gd name="connsiteY6" fmla="*/ 1286863 h 1286863"/>
                <a:gd name="connsiteX7" fmla="*/ 0 w 2026557"/>
                <a:gd name="connsiteY7" fmla="*/ 1158177 h 1286863"/>
                <a:gd name="connsiteX8" fmla="*/ 0 w 2026557"/>
                <a:gd name="connsiteY8" fmla="*/ 128686 h 128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557" h="1286863">
                  <a:moveTo>
                    <a:pt x="0" y="128686"/>
                  </a:moveTo>
                  <a:cubicBezTo>
                    <a:pt x="0" y="57615"/>
                    <a:pt x="57615" y="0"/>
                    <a:pt x="128686" y="0"/>
                  </a:cubicBezTo>
                  <a:lnTo>
                    <a:pt x="1897871" y="0"/>
                  </a:lnTo>
                  <a:cubicBezTo>
                    <a:pt x="1968942" y="0"/>
                    <a:pt x="2026557" y="57615"/>
                    <a:pt x="2026557" y="128686"/>
                  </a:cubicBezTo>
                  <a:lnTo>
                    <a:pt x="2026557" y="1158177"/>
                  </a:lnTo>
                  <a:cubicBezTo>
                    <a:pt x="2026557" y="1229248"/>
                    <a:pt x="1968942" y="1286863"/>
                    <a:pt x="1897871" y="1286863"/>
                  </a:cubicBezTo>
                  <a:lnTo>
                    <a:pt x="128686" y="1286863"/>
                  </a:lnTo>
                  <a:cubicBezTo>
                    <a:pt x="57615" y="1286863"/>
                    <a:pt x="0" y="1229248"/>
                    <a:pt x="0" y="1158177"/>
                  </a:cubicBezTo>
                  <a:lnTo>
                    <a:pt x="0" y="12868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8651" tIns="98651" rIns="98651" bIns="98651" numCol="1" spcCol="1270" anchor="ctr" anchorCtr="0">
              <a:noAutofit/>
            </a:bodyPr>
            <a:lstStyle/>
            <a:p>
              <a:pPr marL="0" lvl="0" indent="0" algn="ctr" defTabSz="711200">
                <a:lnSpc>
                  <a:spcPct val="90000"/>
                </a:lnSpc>
                <a:spcBef>
                  <a:spcPct val="0"/>
                </a:spcBef>
                <a:spcAft>
                  <a:spcPct val="35000"/>
                </a:spcAft>
                <a:buNone/>
              </a:pPr>
              <a:r>
                <a:rPr lang="fr-FR" sz="1600" kern="1200"/>
                <a:t>Cas échantillons appariés (mêmes individus avant/après)</a:t>
              </a:r>
              <a:endParaRPr lang="en-US" sz="1600" kern="1200"/>
            </a:p>
          </p:txBody>
        </p:sp>
        <p:sp>
          <p:nvSpPr>
            <p:cNvPr id="28" name="Rectangle : coins arrondis 27">
              <a:extLst>
                <a:ext uri="{FF2B5EF4-FFF2-40B4-BE49-F238E27FC236}">
                  <a16:creationId xmlns:a16="http://schemas.microsoft.com/office/drawing/2014/main" id="{47CC04E6-FAD1-8998-05CA-0E97D6E4FC0D}"/>
                </a:ext>
              </a:extLst>
            </p:cNvPr>
            <p:cNvSpPr/>
            <p:nvPr/>
          </p:nvSpPr>
          <p:spPr>
            <a:xfrm>
              <a:off x="6839782" y="4648419"/>
              <a:ext cx="2026557" cy="128686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fr-FR"/>
            </a:p>
          </p:txBody>
        </p:sp>
        <p:sp>
          <p:nvSpPr>
            <p:cNvPr id="29" name="Forme libre 28">
              <a:extLst>
                <a:ext uri="{FF2B5EF4-FFF2-40B4-BE49-F238E27FC236}">
                  <a16:creationId xmlns:a16="http://schemas.microsoft.com/office/drawing/2014/main" id="{F75C9A44-171C-9443-4FDA-61047CB07862}"/>
                </a:ext>
              </a:extLst>
            </p:cNvPr>
            <p:cNvSpPr/>
            <p:nvPr/>
          </p:nvSpPr>
          <p:spPr>
            <a:xfrm>
              <a:off x="7064955" y="4862333"/>
              <a:ext cx="2026557" cy="1286863"/>
            </a:xfrm>
            <a:custGeom>
              <a:avLst/>
              <a:gdLst>
                <a:gd name="connsiteX0" fmla="*/ 0 w 2026557"/>
                <a:gd name="connsiteY0" fmla="*/ 128686 h 1286863"/>
                <a:gd name="connsiteX1" fmla="*/ 128686 w 2026557"/>
                <a:gd name="connsiteY1" fmla="*/ 0 h 1286863"/>
                <a:gd name="connsiteX2" fmla="*/ 1897871 w 2026557"/>
                <a:gd name="connsiteY2" fmla="*/ 0 h 1286863"/>
                <a:gd name="connsiteX3" fmla="*/ 2026557 w 2026557"/>
                <a:gd name="connsiteY3" fmla="*/ 128686 h 1286863"/>
                <a:gd name="connsiteX4" fmla="*/ 2026557 w 2026557"/>
                <a:gd name="connsiteY4" fmla="*/ 1158177 h 1286863"/>
                <a:gd name="connsiteX5" fmla="*/ 1897871 w 2026557"/>
                <a:gd name="connsiteY5" fmla="*/ 1286863 h 1286863"/>
                <a:gd name="connsiteX6" fmla="*/ 128686 w 2026557"/>
                <a:gd name="connsiteY6" fmla="*/ 1286863 h 1286863"/>
                <a:gd name="connsiteX7" fmla="*/ 0 w 2026557"/>
                <a:gd name="connsiteY7" fmla="*/ 1158177 h 1286863"/>
                <a:gd name="connsiteX8" fmla="*/ 0 w 2026557"/>
                <a:gd name="connsiteY8" fmla="*/ 128686 h 128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557" h="1286863">
                  <a:moveTo>
                    <a:pt x="0" y="128686"/>
                  </a:moveTo>
                  <a:cubicBezTo>
                    <a:pt x="0" y="57615"/>
                    <a:pt x="57615" y="0"/>
                    <a:pt x="128686" y="0"/>
                  </a:cubicBezTo>
                  <a:lnTo>
                    <a:pt x="1897871" y="0"/>
                  </a:lnTo>
                  <a:cubicBezTo>
                    <a:pt x="1968942" y="0"/>
                    <a:pt x="2026557" y="57615"/>
                    <a:pt x="2026557" y="128686"/>
                  </a:cubicBezTo>
                  <a:lnTo>
                    <a:pt x="2026557" y="1158177"/>
                  </a:lnTo>
                  <a:cubicBezTo>
                    <a:pt x="2026557" y="1229248"/>
                    <a:pt x="1968942" y="1286863"/>
                    <a:pt x="1897871" y="1286863"/>
                  </a:cubicBezTo>
                  <a:lnTo>
                    <a:pt x="128686" y="1286863"/>
                  </a:lnTo>
                  <a:cubicBezTo>
                    <a:pt x="57615" y="1286863"/>
                    <a:pt x="0" y="1229248"/>
                    <a:pt x="0" y="1158177"/>
                  </a:cubicBezTo>
                  <a:lnTo>
                    <a:pt x="0" y="12868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8651" tIns="98651" rIns="98651" bIns="98651" numCol="1" spcCol="1270" anchor="ctr" anchorCtr="0">
              <a:noAutofit/>
            </a:bodyPr>
            <a:lstStyle/>
            <a:p>
              <a:pPr marL="0" lvl="0" indent="0" algn="ctr" defTabSz="711200">
                <a:lnSpc>
                  <a:spcPct val="90000"/>
                </a:lnSpc>
                <a:spcBef>
                  <a:spcPct val="0"/>
                </a:spcBef>
                <a:spcAft>
                  <a:spcPct val="35000"/>
                </a:spcAft>
                <a:buNone/>
              </a:pPr>
              <a:r>
                <a:rPr lang="fr-FR" sz="1600" kern="1200" dirty="0"/>
                <a:t>Test de </a:t>
              </a:r>
              <a:r>
                <a:rPr lang="fr-FR" sz="1600" kern="1200" dirty="0" err="1"/>
                <a:t>student</a:t>
              </a:r>
              <a:r>
                <a:rPr lang="fr-FR" sz="1600" kern="1200" dirty="0"/>
                <a:t> sur échantillon apparié (paramétrique)</a:t>
              </a:r>
              <a:endParaRPr lang="en-US" sz="1600" kern="1200" dirty="0"/>
            </a:p>
          </p:txBody>
        </p:sp>
        <p:sp>
          <p:nvSpPr>
            <p:cNvPr id="30" name="Rectangle : coins arrondis 29">
              <a:extLst>
                <a:ext uri="{FF2B5EF4-FFF2-40B4-BE49-F238E27FC236}">
                  <a16:creationId xmlns:a16="http://schemas.microsoft.com/office/drawing/2014/main" id="{F2854913-E725-DDE3-7001-427666DDF7BE}"/>
                </a:ext>
              </a:extLst>
            </p:cNvPr>
            <p:cNvSpPr/>
            <p:nvPr/>
          </p:nvSpPr>
          <p:spPr>
            <a:xfrm>
              <a:off x="9316686" y="4648419"/>
              <a:ext cx="2026557" cy="128686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fr-FR"/>
            </a:p>
          </p:txBody>
        </p:sp>
      </p:grpSp>
      <p:sp>
        <p:nvSpPr>
          <p:cNvPr id="31" name="Forme libre 30">
            <a:extLst>
              <a:ext uri="{FF2B5EF4-FFF2-40B4-BE49-F238E27FC236}">
                <a16:creationId xmlns:a16="http://schemas.microsoft.com/office/drawing/2014/main" id="{2CB7A0C3-3E0F-F828-B561-82FAA7193B29}"/>
              </a:ext>
            </a:extLst>
          </p:cNvPr>
          <p:cNvSpPr/>
          <p:nvPr/>
        </p:nvSpPr>
        <p:spPr>
          <a:xfrm>
            <a:off x="9541859" y="4862333"/>
            <a:ext cx="2026557" cy="1286863"/>
          </a:xfrm>
          <a:custGeom>
            <a:avLst/>
            <a:gdLst>
              <a:gd name="connsiteX0" fmla="*/ 0 w 2026557"/>
              <a:gd name="connsiteY0" fmla="*/ 128686 h 1286863"/>
              <a:gd name="connsiteX1" fmla="*/ 128686 w 2026557"/>
              <a:gd name="connsiteY1" fmla="*/ 0 h 1286863"/>
              <a:gd name="connsiteX2" fmla="*/ 1897871 w 2026557"/>
              <a:gd name="connsiteY2" fmla="*/ 0 h 1286863"/>
              <a:gd name="connsiteX3" fmla="*/ 2026557 w 2026557"/>
              <a:gd name="connsiteY3" fmla="*/ 128686 h 1286863"/>
              <a:gd name="connsiteX4" fmla="*/ 2026557 w 2026557"/>
              <a:gd name="connsiteY4" fmla="*/ 1158177 h 1286863"/>
              <a:gd name="connsiteX5" fmla="*/ 1897871 w 2026557"/>
              <a:gd name="connsiteY5" fmla="*/ 1286863 h 1286863"/>
              <a:gd name="connsiteX6" fmla="*/ 128686 w 2026557"/>
              <a:gd name="connsiteY6" fmla="*/ 1286863 h 1286863"/>
              <a:gd name="connsiteX7" fmla="*/ 0 w 2026557"/>
              <a:gd name="connsiteY7" fmla="*/ 1158177 h 1286863"/>
              <a:gd name="connsiteX8" fmla="*/ 0 w 2026557"/>
              <a:gd name="connsiteY8" fmla="*/ 128686 h 128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557" h="1286863">
                <a:moveTo>
                  <a:pt x="0" y="128686"/>
                </a:moveTo>
                <a:cubicBezTo>
                  <a:pt x="0" y="57615"/>
                  <a:pt x="57615" y="0"/>
                  <a:pt x="128686" y="0"/>
                </a:cubicBezTo>
                <a:lnTo>
                  <a:pt x="1897871" y="0"/>
                </a:lnTo>
                <a:cubicBezTo>
                  <a:pt x="1968942" y="0"/>
                  <a:pt x="2026557" y="57615"/>
                  <a:pt x="2026557" y="128686"/>
                </a:cubicBezTo>
                <a:lnTo>
                  <a:pt x="2026557" y="1158177"/>
                </a:lnTo>
                <a:cubicBezTo>
                  <a:pt x="2026557" y="1229248"/>
                  <a:pt x="1968942" y="1286863"/>
                  <a:pt x="1897871" y="1286863"/>
                </a:cubicBezTo>
                <a:lnTo>
                  <a:pt x="128686" y="1286863"/>
                </a:lnTo>
                <a:cubicBezTo>
                  <a:pt x="57615" y="1286863"/>
                  <a:pt x="0" y="1229248"/>
                  <a:pt x="0" y="1158177"/>
                </a:cubicBezTo>
                <a:lnTo>
                  <a:pt x="0" y="12868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8651" tIns="98651" rIns="98651" bIns="98651" numCol="1" spcCol="1270" anchor="ctr" anchorCtr="0">
            <a:noAutofit/>
          </a:bodyPr>
          <a:lstStyle/>
          <a:p>
            <a:pPr marL="0" lvl="0" indent="0" algn="ctr" defTabSz="711200">
              <a:lnSpc>
                <a:spcPct val="90000"/>
              </a:lnSpc>
              <a:spcBef>
                <a:spcPct val="0"/>
              </a:spcBef>
              <a:spcAft>
                <a:spcPct val="35000"/>
              </a:spcAft>
              <a:buNone/>
            </a:pPr>
            <a:r>
              <a:rPr lang="fr-FR" sz="1600" kern="1200" dirty="0"/>
              <a:t>Test non paramétrique: test des rangs signés de </a:t>
            </a:r>
            <a:r>
              <a:rPr lang="fr-FR" sz="1600" kern="1200" dirty="0" err="1"/>
              <a:t>wilcoxon</a:t>
            </a:r>
            <a:endParaRPr lang="en-US" sz="1600" kern="1200" dirty="0"/>
          </a:p>
        </p:txBody>
      </p:sp>
    </p:spTree>
    <p:extLst>
      <p:ext uri="{BB962C8B-B14F-4D97-AF65-F5344CB8AC3E}">
        <p14:creationId xmlns:p14="http://schemas.microsoft.com/office/powerpoint/2010/main" val="3082429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7CA109-7AAB-66F4-3340-17018415EB60}"/>
              </a:ext>
            </a:extLst>
          </p:cNvPr>
          <p:cNvSpPr>
            <a:spLocks noGrp="1"/>
          </p:cNvSpPr>
          <p:nvPr>
            <p:ph type="title"/>
          </p:nvPr>
        </p:nvSpPr>
        <p:spPr/>
        <p:txBody>
          <a:bodyPr/>
          <a:lstStyle/>
          <a:p>
            <a:r>
              <a:rPr lang="fr-FR" dirty="0"/>
              <a:t>Cas où la variable a plus de deux modalités</a:t>
            </a:r>
          </a:p>
        </p:txBody>
      </p:sp>
      <p:sp>
        <p:nvSpPr>
          <p:cNvPr id="3" name="Espace réservé du contenu 2">
            <a:extLst>
              <a:ext uri="{FF2B5EF4-FFF2-40B4-BE49-F238E27FC236}">
                <a16:creationId xmlns:a16="http://schemas.microsoft.com/office/drawing/2014/main" id="{6D06ECC1-3583-8363-0EE8-55F5F65445F5}"/>
              </a:ext>
            </a:extLst>
          </p:cNvPr>
          <p:cNvSpPr>
            <a:spLocks noGrp="1"/>
          </p:cNvSpPr>
          <p:nvPr>
            <p:ph idx="1"/>
          </p:nvPr>
        </p:nvSpPr>
        <p:spPr/>
        <p:txBody>
          <a:bodyPr/>
          <a:lstStyle/>
          <a:p>
            <a:r>
              <a:rPr lang="fr-FR" dirty="0"/>
              <a:t>Faire l’ANOVA(paramétrique: vérifier la normalité et l’égalité des </a:t>
            </a:r>
            <a:r>
              <a:rPr lang="fr-FR"/>
              <a:t>variances)</a:t>
            </a:r>
          </a:p>
          <a:p>
            <a:pPr marL="0" indent="0">
              <a:buNone/>
            </a:pPr>
            <a:endParaRPr lang="fr-FR" dirty="0"/>
          </a:p>
          <a:p>
            <a:r>
              <a:rPr lang="fr-FR" dirty="0"/>
              <a:t>Faire un test de </a:t>
            </a:r>
            <a:r>
              <a:rPr lang="fr-FR" dirty="0" err="1"/>
              <a:t>kruskall</a:t>
            </a:r>
            <a:r>
              <a:rPr lang="fr-FR" dirty="0"/>
              <a:t> </a:t>
            </a:r>
            <a:r>
              <a:rPr lang="fr-FR" dirty="0" err="1"/>
              <a:t>wallis</a:t>
            </a:r>
            <a:r>
              <a:rPr lang="fr-FR" dirty="0"/>
              <a:t> (non paramétrique)</a:t>
            </a:r>
          </a:p>
        </p:txBody>
      </p:sp>
    </p:spTree>
    <p:extLst>
      <p:ext uri="{BB962C8B-B14F-4D97-AF65-F5344CB8AC3E}">
        <p14:creationId xmlns:p14="http://schemas.microsoft.com/office/powerpoint/2010/main" val="38526486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8DC040-F4C5-CC05-1453-E65DE067A5BE}"/>
              </a:ext>
            </a:extLst>
          </p:cNvPr>
          <p:cNvSpPr>
            <a:spLocks noGrp="1"/>
          </p:cNvSpPr>
          <p:nvPr>
            <p:ph type="title"/>
          </p:nvPr>
        </p:nvSpPr>
        <p:spPr/>
        <p:txBody>
          <a:bodyPr/>
          <a:lstStyle/>
          <a:p>
            <a:r>
              <a:rPr lang="fr-FR" dirty="0"/>
              <a:t>Choix des test</a:t>
            </a:r>
          </a:p>
        </p:txBody>
      </p:sp>
      <p:sp>
        <p:nvSpPr>
          <p:cNvPr id="3" name="Espace réservé du contenu 2">
            <a:extLst>
              <a:ext uri="{FF2B5EF4-FFF2-40B4-BE49-F238E27FC236}">
                <a16:creationId xmlns:a16="http://schemas.microsoft.com/office/drawing/2014/main" id="{CB17D52F-2EA7-263D-C061-A66264990564}"/>
              </a:ext>
            </a:extLst>
          </p:cNvPr>
          <p:cNvSpPr>
            <a:spLocks noGrp="1"/>
          </p:cNvSpPr>
          <p:nvPr>
            <p:ph idx="1"/>
          </p:nvPr>
        </p:nvSpPr>
        <p:spPr/>
        <p:txBody>
          <a:bodyPr/>
          <a:lstStyle/>
          <a:p>
            <a:r>
              <a:rPr lang="fr-FR" sz="1800" dirty="0" err="1"/>
              <a:t>Source:https</a:t>
            </a:r>
            <a:r>
              <a:rPr lang="fr-FR" sz="1800" dirty="0"/>
              <a:t>://</a:t>
            </a:r>
            <a:r>
              <a:rPr lang="fr-FR" sz="1800" dirty="0" err="1"/>
              <a:t>www.youtube.com</a:t>
            </a:r>
            <a:r>
              <a:rPr lang="fr-FR" sz="1800" dirty="0"/>
              <a:t>/</a:t>
            </a:r>
            <a:r>
              <a:rPr lang="fr-FR" sz="1800" dirty="0" err="1"/>
              <a:t>watch?app</a:t>
            </a:r>
            <a:r>
              <a:rPr lang="fr-FR" sz="1800" dirty="0"/>
              <a:t>=</a:t>
            </a:r>
            <a:r>
              <a:rPr lang="fr-FR" sz="1800" dirty="0" err="1"/>
              <a:t>desktop&amp;v</a:t>
            </a:r>
            <a:r>
              <a:rPr lang="fr-FR" sz="1800" dirty="0"/>
              <a:t>=dYJLUvo0Q6g</a:t>
            </a:r>
          </a:p>
          <a:p>
            <a:pPr marL="0" indent="0">
              <a:buNone/>
            </a:pPr>
            <a:endParaRPr lang="fr-FR" dirty="0"/>
          </a:p>
        </p:txBody>
      </p:sp>
      <p:pic>
        <p:nvPicPr>
          <p:cNvPr id="4" name="Image 3">
            <a:extLst>
              <a:ext uri="{FF2B5EF4-FFF2-40B4-BE49-F238E27FC236}">
                <a16:creationId xmlns:a16="http://schemas.microsoft.com/office/drawing/2014/main" id="{170F0ABF-6579-C336-EAD2-0724D4B208E8}"/>
              </a:ext>
            </a:extLst>
          </p:cNvPr>
          <p:cNvPicPr>
            <a:picLocks noChangeAspect="1"/>
          </p:cNvPicPr>
          <p:nvPr/>
        </p:nvPicPr>
        <p:blipFill>
          <a:blip r:embed="rId2"/>
          <a:stretch>
            <a:fillRect/>
          </a:stretch>
        </p:blipFill>
        <p:spPr>
          <a:xfrm>
            <a:off x="2227640" y="2761853"/>
            <a:ext cx="6969665" cy="3283895"/>
          </a:xfrm>
          <a:prstGeom prst="rect">
            <a:avLst/>
          </a:prstGeom>
        </p:spPr>
      </p:pic>
    </p:spTree>
    <p:extLst>
      <p:ext uri="{BB962C8B-B14F-4D97-AF65-F5344CB8AC3E}">
        <p14:creationId xmlns:p14="http://schemas.microsoft.com/office/powerpoint/2010/main" val="23517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2" name="Rectangle 11">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re 1">
            <a:extLst>
              <a:ext uri="{FF2B5EF4-FFF2-40B4-BE49-F238E27FC236}">
                <a16:creationId xmlns:a16="http://schemas.microsoft.com/office/drawing/2014/main" id="{F28CA358-A0E6-56F8-8FCB-5534ED409859}"/>
              </a:ext>
            </a:extLst>
          </p:cNvPr>
          <p:cNvSpPr>
            <a:spLocks noGrp="1"/>
          </p:cNvSpPr>
          <p:nvPr>
            <p:ph type="title"/>
          </p:nvPr>
        </p:nvSpPr>
        <p:spPr>
          <a:xfrm>
            <a:off x="1143000" y="990599"/>
            <a:ext cx="9906000" cy="685800"/>
          </a:xfrm>
        </p:spPr>
        <p:txBody>
          <a:bodyPr anchor="t">
            <a:normAutofit/>
          </a:bodyPr>
          <a:lstStyle/>
          <a:p>
            <a:r>
              <a:rPr lang="fr-FR" sz="4000"/>
              <a:t>Quels sont les types de variables?</a:t>
            </a:r>
          </a:p>
        </p:txBody>
      </p:sp>
      <p:sp>
        <p:nvSpPr>
          <p:cNvPr id="6" name="Forme libre 5">
            <a:extLst>
              <a:ext uri="{FF2B5EF4-FFF2-40B4-BE49-F238E27FC236}">
                <a16:creationId xmlns:a16="http://schemas.microsoft.com/office/drawing/2014/main" id="{9CB30597-DF6B-25D8-137E-8763517C6E91}"/>
              </a:ext>
            </a:extLst>
          </p:cNvPr>
          <p:cNvSpPr/>
          <p:nvPr/>
        </p:nvSpPr>
        <p:spPr>
          <a:xfrm>
            <a:off x="685852" y="2138100"/>
            <a:ext cx="5056212" cy="899213"/>
          </a:xfrm>
          <a:custGeom>
            <a:avLst/>
            <a:gdLst>
              <a:gd name="connsiteX0" fmla="*/ 0 w 5056212"/>
              <a:gd name="connsiteY0" fmla="*/ 0 h 899213"/>
              <a:gd name="connsiteX1" fmla="*/ 5056212 w 5056212"/>
              <a:gd name="connsiteY1" fmla="*/ 0 h 899213"/>
              <a:gd name="connsiteX2" fmla="*/ 5056212 w 5056212"/>
              <a:gd name="connsiteY2" fmla="*/ 899213 h 899213"/>
              <a:gd name="connsiteX3" fmla="*/ 0 w 5056212"/>
              <a:gd name="connsiteY3" fmla="*/ 899213 h 899213"/>
              <a:gd name="connsiteX4" fmla="*/ 0 w 5056212"/>
              <a:gd name="connsiteY4" fmla="*/ 0 h 899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6212" h="899213">
                <a:moveTo>
                  <a:pt x="0" y="0"/>
                </a:moveTo>
                <a:lnTo>
                  <a:pt x="5056212" y="0"/>
                </a:lnTo>
                <a:lnTo>
                  <a:pt x="5056212" y="899213"/>
                </a:lnTo>
                <a:lnTo>
                  <a:pt x="0" y="899213"/>
                </a:lnTo>
                <a:lnTo>
                  <a:pt x="0"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fr-FR" sz="2400" kern="1200"/>
              <a:t>Variables quantitatives (ou numériques)</a:t>
            </a:r>
            <a:endParaRPr lang="en-US" sz="2400" kern="1200"/>
          </a:p>
        </p:txBody>
      </p:sp>
      <p:sp>
        <p:nvSpPr>
          <p:cNvPr id="7" name="Forme libre 6">
            <a:extLst>
              <a:ext uri="{FF2B5EF4-FFF2-40B4-BE49-F238E27FC236}">
                <a16:creationId xmlns:a16="http://schemas.microsoft.com/office/drawing/2014/main" id="{8C9218E2-4AAB-B70D-88B7-92CD6E428C96}"/>
              </a:ext>
            </a:extLst>
          </p:cNvPr>
          <p:cNvSpPr/>
          <p:nvPr/>
        </p:nvSpPr>
        <p:spPr>
          <a:xfrm>
            <a:off x="685852" y="3037314"/>
            <a:ext cx="5056212" cy="2832840"/>
          </a:xfrm>
          <a:custGeom>
            <a:avLst/>
            <a:gdLst>
              <a:gd name="connsiteX0" fmla="*/ 0 w 5056212"/>
              <a:gd name="connsiteY0" fmla="*/ 0 h 2832840"/>
              <a:gd name="connsiteX1" fmla="*/ 5056212 w 5056212"/>
              <a:gd name="connsiteY1" fmla="*/ 0 h 2832840"/>
              <a:gd name="connsiteX2" fmla="*/ 5056212 w 5056212"/>
              <a:gd name="connsiteY2" fmla="*/ 2832840 h 2832840"/>
              <a:gd name="connsiteX3" fmla="*/ 0 w 5056212"/>
              <a:gd name="connsiteY3" fmla="*/ 2832840 h 2832840"/>
              <a:gd name="connsiteX4" fmla="*/ 0 w 5056212"/>
              <a:gd name="connsiteY4" fmla="*/ 0 h 2832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6212" h="2832840">
                <a:moveTo>
                  <a:pt x="0" y="0"/>
                </a:moveTo>
                <a:lnTo>
                  <a:pt x="5056212" y="0"/>
                </a:lnTo>
                <a:lnTo>
                  <a:pt x="5056212" y="2832840"/>
                </a:lnTo>
                <a:lnTo>
                  <a:pt x="0" y="2832840"/>
                </a:lnTo>
                <a:lnTo>
                  <a:pt x="0" y="0"/>
                </a:lnTo>
                <a:close/>
              </a:path>
            </a:pathLst>
          </a:custGeom>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fr-FR" sz="2400" kern="1200" dirty="0"/>
              <a:t>Variables continues: valeurs numériques qui peuvent prendre une infinité de valeurs possibles dans un intervalle donné</a:t>
            </a:r>
            <a:endParaRPr lang="en-US" sz="2400" kern="1200" dirty="0"/>
          </a:p>
          <a:p>
            <a:pPr marL="228600" lvl="1" indent="-228600" algn="l" defTabSz="1066800">
              <a:lnSpc>
                <a:spcPct val="90000"/>
              </a:lnSpc>
              <a:spcBef>
                <a:spcPct val="0"/>
              </a:spcBef>
              <a:spcAft>
                <a:spcPct val="15000"/>
              </a:spcAft>
              <a:buChar char="•"/>
            </a:pPr>
            <a:endParaRPr lang="en-US" sz="2400" kern="1200" dirty="0"/>
          </a:p>
          <a:p>
            <a:pPr marL="228600" lvl="1" indent="-228600" algn="l" defTabSz="1066800">
              <a:lnSpc>
                <a:spcPct val="90000"/>
              </a:lnSpc>
              <a:spcBef>
                <a:spcPct val="0"/>
              </a:spcBef>
              <a:spcAft>
                <a:spcPct val="15000"/>
              </a:spcAft>
              <a:buChar char="•"/>
            </a:pPr>
            <a:r>
              <a:rPr lang="fr-FR" sz="2400" kern="1200" dirty="0"/>
              <a:t>Variables discrètes: valeurs numériques distinctes.</a:t>
            </a:r>
            <a:endParaRPr lang="en-US" sz="2400" kern="1200" dirty="0"/>
          </a:p>
        </p:txBody>
      </p:sp>
      <p:sp>
        <p:nvSpPr>
          <p:cNvPr id="8" name="Forme libre 7">
            <a:extLst>
              <a:ext uri="{FF2B5EF4-FFF2-40B4-BE49-F238E27FC236}">
                <a16:creationId xmlns:a16="http://schemas.microsoft.com/office/drawing/2014/main" id="{97ABCDEA-C399-1DEA-1372-CA6A1D6AB14D}"/>
              </a:ext>
            </a:extLst>
          </p:cNvPr>
          <p:cNvSpPr/>
          <p:nvPr/>
        </p:nvSpPr>
        <p:spPr>
          <a:xfrm>
            <a:off x="6449934" y="2138100"/>
            <a:ext cx="5056212" cy="899213"/>
          </a:xfrm>
          <a:custGeom>
            <a:avLst/>
            <a:gdLst>
              <a:gd name="connsiteX0" fmla="*/ 0 w 5056212"/>
              <a:gd name="connsiteY0" fmla="*/ 0 h 899213"/>
              <a:gd name="connsiteX1" fmla="*/ 5056212 w 5056212"/>
              <a:gd name="connsiteY1" fmla="*/ 0 h 899213"/>
              <a:gd name="connsiteX2" fmla="*/ 5056212 w 5056212"/>
              <a:gd name="connsiteY2" fmla="*/ 899213 h 899213"/>
              <a:gd name="connsiteX3" fmla="*/ 0 w 5056212"/>
              <a:gd name="connsiteY3" fmla="*/ 899213 h 899213"/>
              <a:gd name="connsiteX4" fmla="*/ 0 w 5056212"/>
              <a:gd name="connsiteY4" fmla="*/ 0 h 899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6212" h="899213">
                <a:moveTo>
                  <a:pt x="0" y="0"/>
                </a:moveTo>
                <a:lnTo>
                  <a:pt x="5056212" y="0"/>
                </a:lnTo>
                <a:lnTo>
                  <a:pt x="5056212" y="899213"/>
                </a:lnTo>
                <a:lnTo>
                  <a:pt x="0" y="899213"/>
                </a:lnTo>
                <a:lnTo>
                  <a:pt x="0" y="0"/>
                </a:lnTo>
                <a:close/>
              </a:path>
            </a:pathLst>
          </a:custGeom>
        </p:spPr>
        <p:style>
          <a:lnRef idx="2">
            <a:schemeClr val="accent2">
              <a:hueOff val="-1455363"/>
              <a:satOff val="-83928"/>
              <a:lumOff val="8628"/>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fr-FR" sz="2400" kern="1200"/>
              <a:t>Variables qualitatives (ou catégorielles)</a:t>
            </a:r>
            <a:endParaRPr lang="en-US" sz="2400" kern="1200"/>
          </a:p>
        </p:txBody>
      </p:sp>
      <p:sp>
        <p:nvSpPr>
          <p:cNvPr id="10" name="Forme libre 9">
            <a:extLst>
              <a:ext uri="{FF2B5EF4-FFF2-40B4-BE49-F238E27FC236}">
                <a16:creationId xmlns:a16="http://schemas.microsoft.com/office/drawing/2014/main" id="{5C50C1CC-E0F6-8A1A-5AEF-DDD9D4D7D7BB}"/>
              </a:ext>
            </a:extLst>
          </p:cNvPr>
          <p:cNvSpPr/>
          <p:nvPr/>
        </p:nvSpPr>
        <p:spPr>
          <a:xfrm>
            <a:off x="6449934" y="3037314"/>
            <a:ext cx="5056212" cy="2832840"/>
          </a:xfrm>
          <a:custGeom>
            <a:avLst/>
            <a:gdLst>
              <a:gd name="connsiteX0" fmla="*/ 0 w 5056212"/>
              <a:gd name="connsiteY0" fmla="*/ 0 h 2832840"/>
              <a:gd name="connsiteX1" fmla="*/ 5056212 w 5056212"/>
              <a:gd name="connsiteY1" fmla="*/ 0 h 2832840"/>
              <a:gd name="connsiteX2" fmla="*/ 5056212 w 5056212"/>
              <a:gd name="connsiteY2" fmla="*/ 2832840 h 2832840"/>
              <a:gd name="connsiteX3" fmla="*/ 0 w 5056212"/>
              <a:gd name="connsiteY3" fmla="*/ 2832840 h 2832840"/>
              <a:gd name="connsiteX4" fmla="*/ 0 w 5056212"/>
              <a:gd name="connsiteY4" fmla="*/ 0 h 2832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6212" h="2832840">
                <a:moveTo>
                  <a:pt x="0" y="0"/>
                </a:moveTo>
                <a:lnTo>
                  <a:pt x="5056212" y="0"/>
                </a:lnTo>
                <a:lnTo>
                  <a:pt x="5056212" y="2832840"/>
                </a:lnTo>
                <a:lnTo>
                  <a:pt x="0" y="2832840"/>
                </a:lnTo>
                <a:lnTo>
                  <a:pt x="0" y="0"/>
                </a:lnTo>
                <a:close/>
              </a:path>
            </a:pathLst>
          </a:custGeom>
        </p:spPr>
        <p:style>
          <a:lnRef idx="2">
            <a:schemeClr val="accent2">
              <a:tint val="40000"/>
              <a:alpha val="90000"/>
              <a:hueOff val="-849226"/>
              <a:satOff val="-75346"/>
              <a:lumOff val="-769"/>
              <a:alphaOff val="0"/>
            </a:schemeClr>
          </a:lnRef>
          <a:fillRef idx="1">
            <a:schemeClr val="accent2">
              <a:tint val="40000"/>
              <a:alpha val="90000"/>
              <a:hueOff val="-849226"/>
              <a:satOff val="-75346"/>
              <a:lumOff val="-769"/>
              <a:alphaOff val="0"/>
            </a:schemeClr>
          </a:fillRef>
          <a:effectRef idx="0">
            <a:schemeClr val="accent2">
              <a:tint val="40000"/>
              <a:alpha val="90000"/>
              <a:hueOff val="-849226"/>
              <a:satOff val="-75346"/>
              <a:lumOff val="-769"/>
              <a:alphaOff val="0"/>
            </a:schemeClr>
          </a:effectRef>
          <a:fontRef idx="minor">
            <a:schemeClr val="dk1">
              <a:hueOff val="0"/>
              <a:satOff val="0"/>
              <a:lumOff val="0"/>
              <a:alphaOff val="0"/>
            </a:schemeClr>
          </a:fontRef>
        </p:style>
        <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fr-FR" sz="2400" kern="1200" dirty="0"/>
              <a:t>Variables qualitatives nominales: sans ordre</a:t>
            </a:r>
            <a:endParaRPr lang="en-US" sz="2400" kern="1200" dirty="0"/>
          </a:p>
          <a:p>
            <a:pPr marL="228600" lvl="1" indent="-228600" algn="l" defTabSz="1066800">
              <a:lnSpc>
                <a:spcPct val="90000"/>
              </a:lnSpc>
              <a:spcBef>
                <a:spcPct val="0"/>
              </a:spcBef>
              <a:spcAft>
                <a:spcPct val="15000"/>
              </a:spcAft>
              <a:buChar char="•"/>
            </a:pPr>
            <a:endParaRPr lang="en-US" sz="2400" kern="1200" dirty="0"/>
          </a:p>
          <a:p>
            <a:pPr marL="228600" lvl="1" indent="-228600" algn="l" defTabSz="1066800">
              <a:lnSpc>
                <a:spcPct val="90000"/>
              </a:lnSpc>
              <a:spcBef>
                <a:spcPct val="0"/>
              </a:spcBef>
              <a:spcAft>
                <a:spcPct val="15000"/>
              </a:spcAft>
              <a:buChar char="•"/>
            </a:pPr>
            <a:r>
              <a:rPr lang="fr-FR" sz="2400" kern="1200" dirty="0"/>
              <a:t>Variables qualitatives ordinales: avec ordre</a:t>
            </a:r>
            <a:endParaRPr lang="en-US" sz="2400" kern="1200" dirty="0"/>
          </a:p>
        </p:txBody>
      </p:sp>
    </p:spTree>
    <p:extLst>
      <p:ext uri="{BB962C8B-B14F-4D97-AF65-F5344CB8AC3E}">
        <p14:creationId xmlns:p14="http://schemas.microsoft.com/office/powerpoint/2010/main" val="4219694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2" name="Rectangle 11">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re 1">
            <a:extLst>
              <a:ext uri="{FF2B5EF4-FFF2-40B4-BE49-F238E27FC236}">
                <a16:creationId xmlns:a16="http://schemas.microsoft.com/office/drawing/2014/main" id="{ED848E04-081B-6891-CD0F-33406C786FA9}"/>
              </a:ext>
            </a:extLst>
          </p:cNvPr>
          <p:cNvSpPr>
            <a:spLocks noGrp="1"/>
          </p:cNvSpPr>
          <p:nvPr>
            <p:ph type="title"/>
          </p:nvPr>
        </p:nvSpPr>
        <p:spPr>
          <a:xfrm>
            <a:off x="1143000" y="990599"/>
            <a:ext cx="9906000" cy="685800"/>
          </a:xfrm>
        </p:spPr>
        <p:txBody>
          <a:bodyPr anchor="t">
            <a:normAutofit/>
          </a:bodyPr>
          <a:lstStyle/>
          <a:p>
            <a:r>
              <a:rPr lang="fr-FR" sz="4000"/>
              <a:t>Applications des tests statistique</a:t>
            </a:r>
          </a:p>
        </p:txBody>
      </p:sp>
      <p:grpSp>
        <p:nvGrpSpPr>
          <p:cNvPr id="16" name="Groupe 15">
            <a:extLst>
              <a:ext uri="{FF2B5EF4-FFF2-40B4-BE49-F238E27FC236}">
                <a16:creationId xmlns:a16="http://schemas.microsoft.com/office/drawing/2014/main" id="{DAD6130D-9A60-0B63-66BF-F88A99088783}"/>
              </a:ext>
            </a:extLst>
          </p:cNvPr>
          <p:cNvGrpSpPr/>
          <p:nvPr/>
        </p:nvGrpSpPr>
        <p:grpSpPr>
          <a:xfrm>
            <a:off x="689181" y="2188512"/>
            <a:ext cx="3296840" cy="3615191"/>
            <a:chOff x="689181" y="2188512"/>
            <a:chExt cx="3296840" cy="3615191"/>
          </a:xfrm>
        </p:grpSpPr>
        <p:sp>
          <p:nvSpPr>
            <p:cNvPr id="4" name="Forme libre 3">
              <a:extLst>
                <a:ext uri="{FF2B5EF4-FFF2-40B4-BE49-F238E27FC236}">
                  <a16:creationId xmlns:a16="http://schemas.microsoft.com/office/drawing/2014/main" id="{7EA471C9-0C25-4208-D7E6-EE2A3D6827B5}"/>
                </a:ext>
              </a:extLst>
            </p:cNvPr>
            <p:cNvSpPr/>
            <p:nvPr/>
          </p:nvSpPr>
          <p:spPr>
            <a:xfrm>
              <a:off x="689181" y="2188512"/>
              <a:ext cx="3296840" cy="518400"/>
            </a:xfrm>
            <a:custGeom>
              <a:avLst/>
              <a:gdLst>
                <a:gd name="connsiteX0" fmla="*/ 0 w 3296840"/>
                <a:gd name="connsiteY0" fmla="*/ 0 h 518400"/>
                <a:gd name="connsiteX1" fmla="*/ 3296840 w 3296840"/>
                <a:gd name="connsiteY1" fmla="*/ 0 h 518400"/>
                <a:gd name="connsiteX2" fmla="*/ 3296840 w 3296840"/>
                <a:gd name="connsiteY2" fmla="*/ 518400 h 518400"/>
                <a:gd name="connsiteX3" fmla="*/ 0 w 3296840"/>
                <a:gd name="connsiteY3" fmla="*/ 518400 h 518400"/>
                <a:gd name="connsiteX4" fmla="*/ 0 w 3296840"/>
                <a:gd name="connsiteY4" fmla="*/ 0 h 51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6840" h="518400">
                  <a:moveTo>
                    <a:pt x="0" y="0"/>
                  </a:moveTo>
                  <a:lnTo>
                    <a:pt x="3296840" y="0"/>
                  </a:lnTo>
                  <a:lnTo>
                    <a:pt x="3296840" y="518400"/>
                  </a:lnTo>
                  <a:lnTo>
                    <a:pt x="0" y="518400"/>
                  </a:lnTo>
                  <a:lnTo>
                    <a:pt x="0"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fr-FR" sz="1800" b="0" i="0" kern="1200" dirty="0"/>
                <a:t>Marketing :</a:t>
              </a:r>
              <a:endParaRPr lang="en-US" sz="1800" kern="1200" dirty="0"/>
            </a:p>
          </p:txBody>
        </p:sp>
        <p:sp>
          <p:nvSpPr>
            <p:cNvPr id="6" name="Forme libre 5">
              <a:extLst>
                <a:ext uri="{FF2B5EF4-FFF2-40B4-BE49-F238E27FC236}">
                  <a16:creationId xmlns:a16="http://schemas.microsoft.com/office/drawing/2014/main" id="{CCB60491-CE49-B426-7E34-AD9BA57A64D5}"/>
                </a:ext>
              </a:extLst>
            </p:cNvPr>
            <p:cNvSpPr/>
            <p:nvPr/>
          </p:nvSpPr>
          <p:spPr>
            <a:xfrm>
              <a:off x="689181" y="2690873"/>
              <a:ext cx="3296840" cy="3112830"/>
            </a:xfrm>
            <a:custGeom>
              <a:avLst/>
              <a:gdLst>
                <a:gd name="connsiteX0" fmla="*/ 0 w 3296840"/>
                <a:gd name="connsiteY0" fmla="*/ 0 h 3112830"/>
                <a:gd name="connsiteX1" fmla="*/ 3296840 w 3296840"/>
                <a:gd name="connsiteY1" fmla="*/ 0 h 3112830"/>
                <a:gd name="connsiteX2" fmla="*/ 3296840 w 3296840"/>
                <a:gd name="connsiteY2" fmla="*/ 3112830 h 3112830"/>
                <a:gd name="connsiteX3" fmla="*/ 0 w 3296840"/>
                <a:gd name="connsiteY3" fmla="*/ 3112830 h 3112830"/>
                <a:gd name="connsiteX4" fmla="*/ 0 w 3296840"/>
                <a:gd name="connsiteY4" fmla="*/ 0 h 3112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6840" h="3112830">
                  <a:moveTo>
                    <a:pt x="0" y="0"/>
                  </a:moveTo>
                  <a:lnTo>
                    <a:pt x="3296840" y="0"/>
                  </a:lnTo>
                  <a:lnTo>
                    <a:pt x="3296840" y="3112830"/>
                  </a:lnTo>
                  <a:lnTo>
                    <a:pt x="0" y="3112830"/>
                  </a:lnTo>
                  <a:lnTo>
                    <a:pt x="0" y="0"/>
                  </a:lnTo>
                  <a:close/>
                </a:path>
              </a:pathLst>
            </a:custGeom>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fr-FR" sz="1800" b="0" i="0" kern="1200" dirty="0"/>
                <a:t>Utilisés pour évaluer l'efficacité des campagnes marketing, l'impact des publicités, et le </a:t>
              </a:r>
              <a:r>
                <a:rPr lang="fr-FR" sz="1800" b="0" i="0" kern="1200" dirty="0" err="1"/>
                <a:t>testing</a:t>
              </a:r>
              <a:r>
                <a:rPr lang="fr-FR" sz="1800" b="0" i="0" kern="1200" dirty="0"/>
                <a:t> A/B. </a:t>
              </a:r>
              <a:endParaRPr lang="en-US" sz="1800" kern="1200" dirty="0"/>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fr-FR" sz="1800" b="0" i="0" kern="1200" dirty="0"/>
                <a:t>Exemple : Une entreprise peut utiliser le </a:t>
              </a:r>
              <a:r>
                <a:rPr lang="fr-FR" sz="1800" b="0" i="0" kern="1200" dirty="0" err="1"/>
                <a:t>testing</a:t>
              </a:r>
              <a:r>
                <a:rPr lang="fr-FR" sz="1800" b="0" i="0" kern="1200" dirty="0"/>
                <a:t> A/B pour comparer deux versions d'une publicité en ligne et déterminer laquelle génère un meilleur taux de clics.</a:t>
              </a:r>
              <a:endParaRPr lang="en-US" sz="1800" kern="1200" dirty="0"/>
            </a:p>
          </p:txBody>
        </p:sp>
      </p:grpSp>
      <p:sp>
        <p:nvSpPr>
          <p:cNvPr id="7" name="Forme libre 6">
            <a:extLst>
              <a:ext uri="{FF2B5EF4-FFF2-40B4-BE49-F238E27FC236}">
                <a16:creationId xmlns:a16="http://schemas.microsoft.com/office/drawing/2014/main" id="{15C4DD97-8F9F-79A7-4D96-E7D79B26335A}"/>
              </a:ext>
            </a:extLst>
          </p:cNvPr>
          <p:cNvSpPr/>
          <p:nvPr/>
        </p:nvSpPr>
        <p:spPr>
          <a:xfrm>
            <a:off x="4447579" y="2188512"/>
            <a:ext cx="3296840" cy="518400"/>
          </a:xfrm>
          <a:custGeom>
            <a:avLst/>
            <a:gdLst>
              <a:gd name="connsiteX0" fmla="*/ 0 w 3296840"/>
              <a:gd name="connsiteY0" fmla="*/ 0 h 518400"/>
              <a:gd name="connsiteX1" fmla="*/ 3296840 w 3296840"/>
              <a:gd name="connsiteY1" fmla="*/ 0 h 518400"/>
              <a:gd name="connsiteX2" fmla="*/ 3296840 w 3296840"/>
              <a:gd name="connsiteY2" fmla="*/ 518400 h 518400"/>
              <a:gd name="connsiteX3" fmla="*/ 0 w 3296840"/>
              <a:gd name="connsiteY3" fmla="*/ 518400 h 518400"/>
              <a:gd name="connsiteX4" fmla="*/ 0 w 3296840"/>
              <a:gd name="connsiteY4" fmla="*/ 0 h 51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6840" h="518400">
                <a:moveTo>
                  <a:pt x="0" y="0"/>
                </a:moveTo>
                <a:lnTo>
                  <a:pt x="3296840" y="0"/>
                </a:lnTo>
                <a:lnTo>
                  <a:pt x="3296840" y="518400"/>
                </a:lnTo>
                <a:lnTo>
                  <a:pt x="0" y="518400"/>
                </a:lnTo>
                <a:lnTo>
                  <a:pt x="0" y="0"/>
                </a:lnTo>
                <a:close/>
              </a:path>
            </a:pathLst>
          </a:custGeom>
        </p:spPr>
        <p:style>
          <a:lnRef idx="2">
            <a:schemeClr val="accent2">
              <a:hueOff val="-727682"/>
              <a:satOff val="-41964"/>
              <a:lumOff val="4314"/>
              <a:alphaOff val="0"/>
            </a:schemeClr>
          </a:lnRef>
          <a:fillRef idx="1">
            <a:schemeClr val="accent2">
              <a:hueOff val="-727682"/>
              <a:satOff val="-41964"/>
              <a:lumOff val="4314"/>
              <a:alphaOff val="0"/>
            </a:schemeClr>
          </a:fillRef>
          <a:effectRef idx="0">
            <a:schemeClr val="accent2">
              <a:hueOff val="-727682"/>
              <a:satOff val="-41964"/>
              <a:lumOff val="4314"/>
              <a:alphaOff val="0"/>
            </a:schemeClr>
          </a:effectRef>
          <a:fontRef idx="minor">
            <a:schemeClr val="lt1"/>
          </a:fontRef>
        </p:style>
        <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fr-FR" sz="1800" b="0" i="0" kern="1200"/>
              <a:t>Recherche et développement :</a:t>
            </a:r>
            <a:endParaRPr lang="en-US" sz="1800" kern="1200"/>
          </a:p>
        </p:txBody>
      </p:sp>
      <p:sp>
        <p:nvSpPr>
          <p:cNvPr id="8" name="Forme libre 7">
            <a:extLst>
              <a:ext uri="{FF2B5EF4-FFF2-40B4-BE49-F238E27FC236}">
                <a16:creationId xmlns:a16="http://schemas.microsoft.com/office/drawing/2014/main" id="{7D6805CE-15C8-8690-4AFF-FC4B65B0C4AD}"/>
              </a:ext>
            </a:extLst>
          </p:cNvPr>
          <p:cNvSpPr/>
          <p:nvPr/>
        </p:nvSpPr>
        <p:spPr>
          <a:xfrm>
            <a:off x="4447579" y="2706912"/>
            <a:ext cx="3296840" cy="3112830"/>
          </a:xfrm>
          <a:custGeom>
            <a:avLst/>
            <a:gdLst>
              <a:gd name="connsiteX0" fmla="*/ 0 w 3296840"/>
              <a:gd name="connsiteY0" fmla="*/ 0 h 3112830"/>
              <a:gd name="connsiteX1" fmla="*/ 3296840 w 3296840"/>
              <a:gd name="connsiteY1" fmla="*/ 0 h 3112830"/>
              <a:gd name="connsiteX2" fmla="*/ 3296840 w 3296840"/>
              <a:gd name="connsiteY2" fmla="*/ 3112830 h 3112830"/>
              <a:gd name="connsiteX3" fmla="*/ 0 w 3296840"/>
              <a:gd name="connsiteY3" fmla="*/ 3112830 h 3112830"/>
              <a:gd name="connsiteX4" fmla="*/ 0 w 3296840"/>
              <a:gd name="connsiteY4" fmla="*/ 0 h 3112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6840" h="3112830">
                <a:moveTo>
                  <a:pt x="0" y="0"/>
                </a:moveTo>
                <a:lnTo>
                  <a:pt x="3296840" y="0"/>
                </a:lnTo>
                <a:lnTo>
                  <a:pt x="3296840" y="3112830"/>
                </a:lnTo>
                <a:lnTo>
                  <a:pt x="0" y="3112830"/>
                </a:lnTo>
                <a:lnTo>
                  <a:pt x="0" y="0"/>
                </a:lnTo>
                <a:close/>
              </a:path>
            </a:pathLst>
          </a:custGeom>
        </p:spPr>
        <p:style>
          <a:lnRef idx="2">
            <a:schemeClr val="accent2">
              <a:tint val="40000"/>
              <a:alpha val="90000"/>
              <a:hueOff val="-424613"/>
              <a:satOff val="-37673"/>
              <a:lumOff val="-385"/>
              <a:alphaOff val="0"/>
            </a:schemeClr>
          </a:lnRef>
          <a:fillRef idx="1">
            <a:schemeClr val="accent2">
              <a:tint val="40000"/>
              <a:alpha val="90000"/>
              <a:hueOff val="-424613"/>
              <a:satOff val="-37673"/>
              <a:lumOff val="-385"/>
              <a:alphaOff val="0"/>
            </a:schemeClr>
          </a:fillRef>
          <a:effectRef idx="0">
            <a:schemeClr val="accent2">
              <a:tint val="40000"/>
              <a:alpha val="90000"/>
              <a:hueOff val="-424613"/>
              <a:satOff val="-37673"/>
              <a:lumOff val="-385"/>
              <a:alphaOff val="0"/>
            </a:schemeClr>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fr-FR" sz="1800" b="0" i="0" kern="1200" dirty="0"/>
              <a:t>Les tests statistiques sont utilisés pour évaluer l'efficacité de nouveaux produits, processus ou technologies. </a:t>
            </a:r>
            <a:endParaRPr lang="en-US" sz="1800" kern="1200" dirty="0"/>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fr-FR" sz="1800" b="0" i="0" kern="1200" dirty="0"/>
              <a:t>Exemple : Une entreprise peut utiliser des tests pour déterminer l'efficacité d'un nouveau médicament par rapport à un placebo.</a:t>
            </a:r>
            <a:endParaRPr lang="en-US" sz="1800" kern="1200" dirty="0"/>
          </a:p>
        </p:txBody>
      </p:sp>
      <p:sp>
        <p:nvSpPr>
          <p:cNvPr id="10" name="Forme libre 9">
            <a:extLst>
              <a:ext uri="{FF2B5EF4-FFF2-40B4-BE49-F238E27FC236}">
                <a16:creationId xmlns:a16="http://schemas.microsoft.com/office/drawing/2014/main" id="{F6ACA07B-4D35-DE8F-06BE-47319B8D2A28}"/>
              </a:ext>
            </a:extLst>
          </p:cNvPr>
          <p:cNvSpPr/>
          <p:nvPr/>
        </p:nvSpPr>
        <p:spPr>
          <a:xfrm>
            <a:off x="8205978" y="2188512"/>
            <a:ext cx="3296840" cy="518400"/>
          </a:xfrm>
          <a:custGeom>
            <a:avLst/>
            <a:gdLst>
              <a:gd name="connsiteX0" fmla="*/ 0 w 3296840"/>
              <a:gd name="connsiteY0" fmla="*/ 0 h 518400"/>
              <a:gd name="connsiteX1" fmla="*/ 3296840 w 3296840"/>
              <a:gd name="connsiteY1" fmla="*/ 0 h 518400"/>
              <a:gd name="connsiteX2" fmla="*/ 3296840 w 3296840"/>
              <a:gd name="connsiteY2" fmla="*/ 518400 h 518400"/>
              <a:gd name="connsiteX3" fmla="*/ 0 w 3296840"/>
              <a:gd name="connsiteY3" fmla="*/ 518400 h 518400"/>
              <a:gd name="connsiteX4" fmla="*/ 0 w 3296840"/>
              <a:gd name="connsiteY4" fmla="*/ 0 h 51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6840" h="518400">
                <a:moveTo>
                  <a:pt x="0" y="0"/>
                </a:moveTo>
                <a:lnTo>
                  <a:pt x="3296840" y="0"/>
                </a:lnTo>
                <a:lnTo>
                  <a:pt x="3296840" y="518400"/>
                </a:lnTo>
                <a:lnTo>
                  <a:pt x="0" y="518400"/>
                </a:lnTo>
                <a:lnTo>
                  <a:pt x="0" y="0"/>
                </a:lnTo>
                <a:close/>
              </a:path>
            </a:pathLst>
          </a:custGeom>
        </p:spPr>
        <p:style>
          <a:lnRef idx="2">
            <a:schemeClr val="accent2">
              <a:hueOff val="-1455363"/>
              <a:satOff val="-83928"/>
              <a:lumOff val="8628"/>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fr-FR" sz="1800" kern="1200" dirty="0"/>
              <a:t>Contrôle de la qualité</a:t>
            </a:r>
            <a:endParaRPr lang="en-US" sz="1800" kern="1200" dirty="0"/>
          </a:p>
        </p:txBody>
      </p:sp>
      <p:sp>
        <p:nvSpPr>
          <p:cNvPr id="14" name="Forme libre 13">
            <a:extLst>
              <a:ext uri="{FF2B5EF4-FFF2-40B4-BE49-F238E27FC236}">
                <a16:creationId xmlns:a16="http://schemas.microsoft.com/office/drawing/2014/main" id="{2DA1432B-DCFE-6211-223C-ED4539B242C9}"/>
              </a:ext>
            </a:extLst>
          </p:cNvPr>
          <p:cNvSpPr/>
          <p:nvPr/>
        </p:nvSpPr>
        <p:spPr>
          <a:xfrm>
            <a:off x="8205978" y="2706912"/>
            <a:ext cx="3296840" cy="3112830"/>
          </a:xfrm>
          <a:custGeom>
            <a:avLst/>
            <a:gdLst>
              <a:gd name="connsiteX0" fmla="*/ 0 w 3296840"/>
              <a:gd name="connsiteY0" fmla="*/ 0 h 3112830"/>
              <a:gd name="connsiteX1" fmla="*/ 3296840 w 3296840"/>
              <a:gd name="connsiteY1" fmla="*/ 0 h 3112830"/>
              <a:gd name="connsiteX2" fmla="*/ 3296840 w 3296840"/>
              <a:gd name="connsiteY2" fmla="*/ 3112830 h 3112830"/>
              <a:gd name="connsiteX3" fmla="*/ 0 w 3296840"/>
              <a:gd name="connsiteY3" fmla="*/ 3112830 h 3112830"/>
              <a:gd name="connsiteX4" fmla="*/ 0 w 3296840"/>
              <a:gd name="connsiteY4" fmla="*/ 0 h 3112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6840" h="3112830">
                <a:moveTo>
                  <a:pt x="0" y="0"/>
                </a:moveTo>
                <a:lnTo>
                  <a:pt x="3296840" y="0"/>
                </a:lnTo>
                <a:lnTo>
                  <a:pt x="3296840" y="3112830"/>
                </a:lnTo>
                <a:lnTo>
                  <a:pt x="0" y="3112830"/>
                </a:lnTo>
                <a:lnTo>
                  <a:pt x="0" y="0"/>
                </a:lnTo>
                <a:close/>
              </a:path>
            </a:pathLst>
          </a:custGeom>
        </p:spPr>
        <p:style>
          <a:lnRef idx="2">
            <a:schemeClr val="accent2">
              <a:tint val="40000"/>
              <a:alpha val="90000"/>
              <a:hueOff val="-849226"/>
              <a:satOff val="-75346"/>
              <a:lumOff val="-769"/>
              <a:alphaOff val="0"/>
            </a:schemeClr>
          </a:lnRef>
          <a:fillRef idx="1">
            <a:schemeClr val="accent2">
              <a:tint val="40000"/>
              <a:alpha val="90000"/>
              <a:hueOff val="-849226"/>
              <a:satOff val="-75346"/>
              <a:lumOff val="-769"/>
              <a:alphaOff val="0"/>
            </a:schemeClr>
          </a:fillRef>
          <a:effectRef idx="0">
            <a:schemeClr val="accent2">
              <a:tint val="40000"/>
              <a:alpha val="90000"/>
              <a:hueOff val="-849226"/>
              <a:satOff val="-75346"/>
              <a:lumOff val="-769"/>
              <a:alphaOff val="0"/>
            </a:schemeClr>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fr-FR" sz="1800" b="0" i="0" kern="1200" dirty="0"/>
              <a:t>Les tests statistiques sont utilisés pour surveiller et améliorer la qualité des produits ou des processus de production</a:t>
            </a:r>
            <a:endParaRPr lang="en-US" sz="1800" kern="1200" dirty="0"/>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fr-FR" sz="1800" kern="1200" dirty="0"/>
              <a:t>Exemple: Une usine peut utiliser les tests pour détecter les variations dans la qualité des produits.</a:t>
            </a:r>
            <a:endParaRPr lang="en-US" sz="1800" kern="1200" dirty="0"/>
          </a:p>
        </p:txBody>
      </p:sp>
    </p:spTree>
    <p:extLst>
      <p:ext uri="{BB962C8B-B14F-4D97-AF65-F5344CB8AC3E}">
        <p14:creationId xmlns:p14="http://schemas.microsoft.com/office/powerpoint/2010/main" val="342177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537CF8-F2AB-07F4-01A3-283C4322A529}"/>
              </a:ext>
            </a:extLst>
          </p:cNvPr>
          <p:cNvSpPr>
            <a:spLocks noGrp="1"/>
          </p:cNvSpPr>
          <p:nvPr>
            <p:ph type="title"/>
          </p:nvPr>
        </p:nvSpPr>
        <p:spPr>
          <a:xfrm>
            <a:off x="5868557" y="1138036"/>
            <a:ext cx="5444382" cy="1402470"/>
          </a:xfrm>
        </p:spPr>
        <p:txBody>
          <a:bodyPr anchor="t">
            <a:normAutofit/>
          </a:bodyPr>
          <a:lstStyle/>
          <a:p>
            <a:r>
              <a:rPr lang="fr-FR" sz="3200" dirty="0"/>
              <a:t>Les notions à maîtriser avant de commencer</a:t>
            </a:r>
          </a:p>
        </p:txBody>
      </p:sp>
      <p:pic>
        <p:nvPicPr>
          <p:cNvPr id="5" name="Picture 4" descr="Point d’interrogation sur fond vert pastel">
            <a:extLst>
              <a:ext uri="{FF2B5EF4-FFF2-40B4-BE49-F238E27FC236}">
                <a16:creationId xmlns:a16="http://schemas.microsoft.com/office/drawing/2014/main" id="{73B9AE4D-E18E-200E-23A1-ED88AE0991F9}"/>
              </a:ext>
            </a:extLst>
          </p:cNvPr>
          <p:cNvPicPr>
            <a:picLocks noChangeAspect="1"/>
          </p:cNvPicPr>
          <p:nvPr/>
        </p:nvPicPr>
        <p:blipFill rotWithShape="1">
          <a:blip r:embed="rId2"/>
          <a:srcRect l="41829" r="1837"/>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Forme libre 3">
            <a:extLst>
              <a:ext uri="{FF2B5EF4-FFF2-40B4-BE49-F238E27FC236}">
                <a16:creationId xmlns:a16="http://schemas.microsoft.com/office/drawing/2014/main" id="{E4225A3D-61F8-5A9D-87F2-C37EEDE734FE}"/>
              </a:ext>
            </a:extLst>
          </p:cNvPr>
          <p:cNvSpPr/>
          <p:nvPr/>
        </p:nvSpPr>
        <p:spPr>
          <a:xfrm>
            <a:off x="5868557" y="2270631"/>
            <a:ext cx="6083298" cy="699300"/>
          </a:xfrm>
          <a:custGeom>
            <a:avLst/>
            <a:gdLst>
              <a:gd name="connsiteX0" fmla="*/ 0 w 6083298"/>
              <a:gd name="connsiteY0" fmla="*/ 0 h 699300"/>
              <a:gd name="connsiteX1" fmla="*/ 6083298 w 6083298"/>
              <a:gd name="connsiteY1" fmla="*/ 0 h 699300"/>
              <a:gd name="connsiteX2" fmla="*/ 6083298 w 6083298"/>
              <a:gd name="connsiteY2" fmla="*/ 699300 h 699300"/>
              <a:gd name="connsiteX3" fmla="*/ 0 w 6083298"/>
              <a:gd name="connsiteY3" fmla="*/ 699300 h 699300"/>
              <a:gd name="connsiteX4" fmla="*/ 0 w 6083298"/>
              <a:gd name="connsiteY4" fmla="*/ 0 h 699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3298" h="699300">
                <a:moveTo>
                  <a:pt x="0" y="0"/>
                </a:moveTo>
                <a:lnTo>
                  <a:pt x="6083298" y="0"/>
                </a:lnTo>
                <a:lnTo>
                  <a:pt x="6083298" y="699300"/>
                </a:lnTo>
                <a:lnTo>
                  <a:pt x="0" y="699300"/>
                </a:lnTo>
                <a:lnTo>
                  <a:pt x="0" y="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72132" tIns="249936" rIns="472132" bIns="85344" numCol="1" spcCol="1270" anchor="t" anchorCtr="0">
            <a:noAutofit/>
          </a:bodyPr>
          <a:lstStyle/>
          <a:p>
            <a:pPr marL="114300" lvl="1" indent="-114300" algn="l" defTabSz="533400">
              <a:lnSpc>
                <a:spcPct val="90000"/>
              </a:lnSpc>
              <a:spcBef>
                <a:spcPct val="0"/>
              </a:spcBef>
              <a:spcAft>
                <a:spcPct val="15000"/>
              </a:spcAft>
              <a:buChar char="•"/>
            </a:pPr>
            <a:r>
              <a:rPr lang="fr-FR" sz="1200" kern="1200"/>
              <a:t>Hypothèse nulle: H0</a:t>
            </a:r>
            <a:endParaRPr lang="en-US" sz="1200" kern="1200"/>
          </a:p>
          <a:p>
            <a:pPr marL="114300" lvl="1" indent="-114300" algn="l" defTabSz="533400">
              <a:lnSpc>
                <a:spcPct val="90000"/>
              </a:lnSpc>
              <a:spcBef>
                <a:spcPct val="0"/>
              </a:spcBef>
              <a:spcAft>
                <a:spcPct val="15000"/>
              </a:spcAft>
              <a:buChar char="•"/>
            </a:pPr>
            <a:r>
              <a:rPr lang="fr-FR" sz="1200" kern="1200"/>
              <a:t>Hypothèse alternative: H1</a:t>
            </a:r>
            <a:endParaRPr lang="en-US" sz="1200" kern="1200"/>
          </a:p>
        </p:txBody>
      </p:sp>
      <p:sp>
        <p:nvSpPr>
          <p:cNvPr id="6" name="Forme libre 5">
            <a:extLst>
              <a:ext uri="{FF2B5EF4-FFF2-40B4-BE49-F238E27FC236}">
                <a16:creationId xmlns:a16="http://schemas.microsoft.com/office/drawing/2014/main" id="{C7B973DB-CF83-4B5F-4E82-FAF4445AC8FA}"/>
              </a:ext>
            </a:extLst>
          </p:cNvPr>
          <p:cNvSpPr/>
          <p:nvPr/>
        </p:nvSpPr>
        <p:spPr>
          <a:xfrm>
            <a:off x="6172721" y="2093511"/>
            <a:ext cx="4258308" cy="354240"/>
          </a:xfrm>
          <a:custGeom>
            <a:avLst/>
            <a:gdLst>
              <a:gd name="connsiteX0" fmla="*/ 0 w 4258308"/>
              <a:gd name="connsiteY0" fmla="*/ 59041 h 354240"/>
              <a:gd name="connsiteX1" fmla="*/ 59041 w 4258308"/>
              <a:gd name="connsiteY1" fmla="*/ 0 h 354240"/>
              <a:gd name="connsiteX2" fmla="*/ 4199267 w 4258308"/>
              <a:gd name="connsiteY2" fmla="*/ 0 h 354240"/>
              <a:gd name="connsiteX3" fmla="*/ 4258308 w 4258308"/>
              <a:gd name="connsiteY3" fmla="*/ 59041 h 354240"/>
              <a:gd name="connsiteX4" fmla="*/ 4258308 w 4258308"/>
              <a:gd name="connsiteY4" fmla="*/ 295199 h 354240"/>
              <a:gd name="connsiteX5" fmla="*/ 4199267 w 4258308"/>
              <a:gd name="connsiteY5" fmla="*/ 354240 h 354240"/>
              <a:gd name="connsiteX6" fmla="*/ 59041 w 4258308"/>
              <a:gd name="connsiteY6" fmla="*/ 354240 h 354240"/>
              <a:gd name="connsiteX7" fmla="*/ 0 w 4258308"/>
              <a:gd name="connsiteY7" fmla="*/ 295199 h 354240"/>
              <a:gd name="connsiteX8" fmla="*/ 0 w 4258308"/>
              <a:gd name="connsiteY8" fmla="*/ 59041 h 354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8308" h="354240">
                <a:moveTo>
                  <a:pt x="0" y="59041"/>
                </a:moveTo>
                <a:cubicBezTo>
                  <a:pt x="0" y="26434"/>
                  <a:pt x="26434" y="0"/>
                  <a:pt x="59041" y="0"/>
                </a:cubicBezTo>
                <a:lnTo>
                  <a:pt x="4199267" y="0"/>
                </a:lnTo>
                <a:cubicBezTo>
                  <a:pt x="4231874" y="0"/>
                  <a:pt x="4258308" y="26434"/>
                  <a:pt x="4258308" y="59041"/>
                </a:cubicBezTo>
                <a:lnTo>
                  <a:pt x="4258308" y="295199"/>
                </a:lnTo>
                <a:cubicBezTo>
                  <a:pt x="4258308" y="327806"/>
                  <a:pt x="4231874" y="354240"/>
                  <a:pt x="4199267" y="354240"/>
                </a:cubicBezTo>
                <a:lnTo>
                  <a:pt x="59041" y="354240"/>
                </a:lnTo>
                <a:cubicBezTo>
                  <a:pt x="26434" y="354240"/>
                  <a:pt x="0" y="327806"/>
                  <a:pt x="0" y="295199"/>
                </a:cubicBezTo>
                <a:lnTo>
                  <a:pt x="0" y="5904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8247" tIns="17293" rIns="178247" bIns="17293" numCol="1" spcCol="1270" anchor="ctr" anchorCtr="0">
            <a:noAutofit/>
          </a:bodyPr>
          <a:lstStyle/>
          <a:p>
            <a:pPr marL="0" lvl="0" indent="0" algn="l" defTabSz="533400">
              <a:lnSpc>
                <a:spcPct val="90000"/>
              </a:lnSpc>
              <a:spcBef>
                <a:spcPct val="0"/>
              </a:spcBef>
              <a:spcAft>
                <a:spcPct val="35000"/>
              </a:spcAft>
              <a:buNone/>
            </a:pPr>
            <a:r>
              <a:rPr lang="fr-FR" sz="1200" kern="1200"/>
              <a:t>Les hypothèses</a:t>
            </a:r>
            <a:endParaRPr lang="en-US" sz="1200" kern="1200"/>
          </a:p>
        </p:txBody>
      </p:sp>
      <p:sp>
        <p:nvSpPr>
          <p:cNvPr id="7" name="Forme libre 6">
            <a:extLst>
              <a:ext uri="{FF2B5EF4-FFF2-40B4-BE49-F238E27FC236}">
                <a16:creationId xmlns:a16="http://schemas.microsoft.com/office/drawing/2014/main" id="{2BF78DB1-0FFC-B62E-7223-1ABAF40FCD8A}"/>
              </a:ext>
            </a:extLst>
          </p:cNvPr>
          <p:cNvSpPr/>
          <p:nvPr/>
        </p:nvSpPr>
        <p:spPr>
          <a:xfrm>
            <a:off x="5868557" y="3211851"/>
            <a:ext cx="6083298" cy="1587599"/>
          </a:xfrm>
          <a:custGeom>
            <a:avLst/>
            <a:gdLst>
              <a:gd name="connsiteX0" fmla="*/ 0 w 6083298"/>
              <a:gd name="connsiteY0" fmla="*/ 0 h 1587599"/>
              <a:gd name="connsiteX1" fmla="*/ 6083298 w 6083298"/>
              <a:gd name="connsiteY1" fmla="*/ 0 h 1587599"/>
              <a:gd name="connsiteX2" fmla="*/ 6083298 w 6083298"/>
              <a:gd name="connsiteY2" fmla="*/ 1587599 h 1587599"/>
              <a:gd name="connsiteX3" fmla="*/ 0 w 6083298"/>
              <a:gd name="connsiteY3" fmla="*/ 1587599 h 1587599"/>
              <a:gd name="connsiteX4" fmla="*/ 0 w 6083298"/>
              <a:gd name="connsiteY4" fmla="*/ 0 h 1587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3298" h="1587599">
                <a:moveTo>
                  <a:pt x="0" y="0"/>
                </a:moveTo>
                <a:lnTo>
                  <a:pt x="6083298" y="0"/>
                </a:lnTo>
                <a:lnTo>
                  <a:pt x="6083298" y="1587599"/>
                </a:lnTo>
                <a:lnTo>
                  <a:pt x="0" y="1587599"/>
                </a:lnTo>
                <a:lnTo>
                  <a:pt x="0" y="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72132" tIns="249936" rIns="472132" bIns="85344" numCol="1" spcCol="1270" anchor="t" anchorCtr="0">
            <a:noAutofit/>
          </a:bodyPr>
          <a:lstStyle/>
          <a:p>
            <a:pPr marL="114300" lvl="1" indent="-114300" algn="l" defTabSz="533400">
              <a:lnSpc>
                <a:spcPct val="90000"/>
              </a:lnSpc>
              <a:spcBef>
                <a:spcPct val="0"/>
              </a:spcBef>
              <a:spcAft>
                <a:spcPct val="15000"/>
              </a:spcAft>
              <a:buChar char="•"/>
            </a:pPr>
            <a:r>
              <a:rPr lang="fr-FR" sz="1200" kern="1200"/>
              <a:t>Dans un monde où l’hypothèse nulle est vraie, c’est la probabilité d’obtenir des valeurs au moins aussi extrêmes que celles observées</a:t>
            </a:r>
            <a:endParaRPr lang="en-US" sz="1200" kern="1200"/>
          </a:p>
          <a:p>
            <a:pPr marL="114300" lvl="1" indent="-114300" algn="l" defTabSz="533400">
              <a:lnSpc>
                <a:spcPct val="90000"/>
              </a:lnSpc>
              <a:spcBef>
                <a:spcPct val="0"/>
              </a:spcBef>
              <a:spcAft>
                <a:spcPct val="15000"/>
              </a:spcAft>
              <a:buChar char="•"/>
            </a:pPr>
            <a:r>
              <a:rPr lang="fr-FR" sz="1200" kern="1200"/>
              <a:t>Plus la p-valeur est faible, plus les données sont incompatibles avec l’hypothèse nulle. Si la p-valeur est très faible, cela suggère que les données sont peu probables sous l’hypothèse nulle, ce qui remet en question cette hypothèse.</a:t>
            </a:r>
            <a:endParaRPr lang="en-US" sz="1200" kern="1200"/>
          </a:p>
          <a:p>
            <a:pPr marL="114300" lvl="1" indent="-114300" algn="l" defTabSz="533400">
              <a:lnSpc>
                <a:spcPct val="90000"/>
              </a:lnSpc>
              <a:spcBef>
                <a:spcPct val="0"/>
              </a:spcBef>
              <a:spcAft>
                <a:spcPct val="15000"/>
              </a:spcAft>
              <a:buChar char="•"/>
            </a:pPr>
            <a:r>
              <a:rPr lang="fr-FR" sz="1200" kern="1200"/>
              <a:t>Seuil alpha souvent utilisé: 5%. Si pvaleur&lt;5% on ne peut pas valider l’hypothèse nulle</a:t>
            </a:r>
            <a:endParaRPr lang="en-US" sz="1200" kern="1200"/>
          </a:p>
        </p:txBody>
      </p:sp>
      <p:sp>
        <p:nvSpPr>
          <p:cNvPr id="8" name="Forme libre 7">
            <a:extLst>
              <a:ext uri="{FF2B5EF4-FFF2-40B4-BE49-F238E27FC236}">
                <a16:creationId xmlns:a16="http://schemas.microsoft.com/office/drawing/2014/main" id="{39820FE7-EABC-78C5-3DEB-80C356B38BEB}"/>
              </a:ext>
            </a:extLst>
          </p:cNvPr>
          <p:cNvSpPr/>
          <p:nvPr/>
        </p:nvSpPr>
        <p:spPr>
          <a:xfrm>
            <a:off x="6172721" y="3034731"/>
            <a:ext cx="4258308" cy="354240"/>
          </a:xfrm>
          <a:custGeom>
            <a:avLst/>
            <a:gdLst>
              <a:gd name="connsiteX0" fmla="*/ 0 w 4258308"/>
              <a:gd name="connsiteY0" fmla="*/ 59041 h 354240"/>
              <a:gd name="connsiteX1" fmla="*/ 59041 w 4258308"/>
              <a:gd name="connsiteY1" fmla="*/ 0 h 354240"/>
              <a:gd name="connsiteX2" fmla="*/ 4199267 w 4258308"/>
              <a:gd name="connsiteY2" fmla="*/ 0 h 354240"/>
              <a:gd name="connsiteX3" fmla="*/ 4258308 w 4258308"/>
              <a:gd name="connsiteY3" fmla="*/ 59041 h 354240"/>
              <a:gd name="connsiteX4" fmla="*/ 4258308 w 4258308"/>
              <a:gd name="connsiteY4" fmla="*/ 295199 h 354240"/>
              <a:gd name="connsiteX5" fmla="*/ 4199267 w 4258308"/>
              <a:gd name="connsiteY5" fmla="*/ 354240 h 354240"/>
              <a:gd name="connsiteX6" fmla="*/ 59041 w 4258308"/>
              <a:gd name="connsiteY6" fmla="*/ 354240 h 354240"/>
              <a:gd name="connsiteX7" fmla="*/ 0 w 4258308"/>
              <a:gd name="connsiteY7" fmla="*/ 295199 h 354240"/>
              <a:gd name="connsiteX8" fmla="*/ 0 w 4258308"/>
              <a:gd name="connsiteY8" fmla="*/ 59041 h 354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8308" h="354240">
                <a:moveTo>
                  <a:pt x="0" y="59041"/>
                </a:moveTo>
                <a:cubicBezTo>
                  <a:pt x="0" y="26434"/>
                  <a:pt x="26434" y="0"/>
                  <a:pt x="59041" y="0"/>
                </a:cubicBezTo>
                <a:lnTo>
                  <a:pt x="4199267" y="0"/>
                </a:lnTo>
                <a:cubicBezTo>
                  <a:pt x="4231874" y="0"/>
                  <a:pt x="4258308" y="26434"/>
                  <a:pt x="4258308" y="59041"/>
                </a:cubicBezTo>
                <a:lnTo>
                  <a:pt x="4258308" y="295199"/>
                </a:lnTo>
                <a:cubicBezTo>
                  <a:pt x="4258308" y="327806"/>
                  <a:pt x="4231874" y="354240"/>
                  <a:pt x="4199267" y="354240"/>
                </a:cubicBezTo>
                <a:lnTo>
                  <a:pt x="59041" y="354240"/>
                </a:lnTo>
                <a:cubicBezTo>
                  <a:pt x="26434" y="354240"/>
                  <a:pt x="0" y="327806"/>
                  <a:pt x="0" y="295199"/>
                </a:cubicBezTo>
                <a:lnTo>
                  <a:pt x="0" y="5904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8247" tIns="17293" rIns="178247" bIns="17293" numCol="1" spcCol="1270" anchor="ctr" anchorCtr="0">
            <a:noAutofit/>
          </a:bodyPr>
          <a:lstStyle/>
          <a:p>
            <a:pPr marL="0" lvl="0" indent="0" algn="l" defTabSz="533400">
              <a:lnSpc>
                <a:spcPct val="90000"/>
              </a:lnSpc>
              <a:spcBef>
                <a:spcPct val="0"/>
              </a:spcBef>
              <a:spcAft>
                <a:spcPct val="35000"/>
              </a:spcAft>
              <a:buNone/>
            </a:pPr>
            <a:r>
              <a:rPr lang="fr-FR" sz="1200" kern="1200"/>
              <a:t>P-valeur</a:t>
            </a:r>
            <a:endParaRPr lang="en-US" sz="1200" kern="1200"/>
          </a:p>
        </p:txBody>
      </p:sp>
      <p:sp>
        <p:nvSpPr>
          <p:cNvPr id="10" name="Forme libre 9">
            <a:extLst>
              <a:ext uri="{FF2B5EF4-FFF2-40B4-BE49-F238E27FC236}">
                <a16:creationId xmlns:a16="http://schemas.microsoft.com/office/drawing/2014/main" id="{5F00AD4C-3FF7-40A8-F16D-633188328E70}"/>
              </a:ext>
            </a:extLst>
          </p:cNvPr>
          <p:cNvSpPr/>
          <p:nvPr/>
        </p:nvSpPr>
        <p:spPr>
          <a:xfrm>
            <a:off x="5868557" y="5041371"/>
            <a:ext cx="6083298" cy="1039499"/>
          </a:xfrm>
          <a:custGeom>
            <a:avLst/>
            <a:gdLst>
              <a:gd name="connsiteX0" fmla="*/ 0 w 6083298"/>
              <a:gd name="connsiteY0" fmla="*/ 0 h 1039499"/>
              <a:gd name="connsiteX1" fmla="*/ 6083298 w 6083298"/>
              <a:gd name="connsiteY1" fmla="*/ 0 h 1039499"/>
              <a:gd name="connsiteX2" fmla="*/ 6083298 w 6083298"/>
              <a:gd name="connsiteY2" fmla="*/ 1039499 h 1039499"/>
              <a:gd name="connsiteX3" fmla="*/ 0 w 6083298"/>
              <a:gd name="connsiteY3" fmla="*/ 1039499 h 1039499"/>
              <a:gd name="connsiteX4" fmla="*/ 0 w 6083298"/>
              <a:gd name="connsiteY4" fmla="*/ 0 h 1039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3298" h="1039499">
                <a:moveTo>
                  <a:pt x="0" y="0"/>
                </a:moveTo>
                <a:lnTo>
                  <a:pt x="6083298" y="0"/>
                </a:lnTo>
                <a:lnTo>
                  <a:pt x="6083298" y="1039499"/>
                </a:lnTo>
                <a:lnTo>
                  <a:pt x="0" y="1039499"/>
                </a:lnTo>
                <a:lnTo>
                  <a:pt x="0" y="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72132" tIns="249936" rIns="472132" bIns="85344" numCol="1" spcCol="1270" anchor="t" anchorCtr="0">
            <a:noAutofit/>
          </a:bodyPr>
          <a:lstStyle/>
          <a:p>
            <a:pPr marL="114300" lvl="1" indent="-114300" algn="l" defTabSz="533400">
              <a:lnSpc>
                <a:spcPct val="90000"/>
              </a:lnSpc>
              <a:spcBef>
                <a:spcPct val="0"/>
              </a:spcBef>
              <a:spcAft>
                <a:spcPct val="15000"/>
              </a:spcAft>
              <a:buChar char="•"/>
            </a:pPr>
            <a:r>
              <a:rPr lang="fr-FR" sz="1200" kern="1200"/>
              <a:t>Erreur de type I: </a:t>
            </a:r>
            <a:r>
              <a:rPr lang="fr-FR" sz="1200" b="0" i="0" kern="1200"/>
              <a:t>L'erreur de type I, également appelée faux positif, se produit lorsque l'on rejette à tort une hypothèse nulle qui est en réalité vraie.</a:t>
            </a:r>
            <a:endParaRPr lang="en-US" sz="1200" kern="1200"/>
          </a:p>
          <a:p>
            <a:pPr marL="114300" lvl="1" indent="-114300" algn="l" defTabSz="533400">
              <a:lnSpc>
                <a:spcPct val="90000"/>
              </a:lnSpc>
              <a:spcBef>
                <a:spcPct val="0"/>
              </a:spcBef>
              <a:spcAft>
                <a:spcPct val="15000"/>
              </a:spcAft>
              <a:buChar char="•"/>
            </a:pPr>
            <a:r>
              <a:rPr lang="fr-FR" sz="1200" kern="1200"/>
              <a:t>Erreur de type II: </a:t>
            </a:r>
            <a:r>
              <a:rPr lang="fr-FR" sz="1200" b="0" i="0" kern="1200"/>
              <a:t>également appelée faux négatif, se produit lorsque l'on accepte à tort une hypothèse nulle qui est en réalité fausse.</a:t>
            </a:r>
            <a:endParaRPr lang="en-US" sz="1200" kern="1200"/>
          </a:p>
        </p:txBody>
      </p:sp>
      <p:sp>
        <p:nvSpPr>
          <p:cNvPr id="11" name="Forme libre 10">
            <a:extLst>
              <a:ext uri="{FF2B5EF4-FFF2-40B4-BE49-F238E27FC236}">
                <a16:creationId xmlns:a16="http://schemas.microsoft.com/office/drawing/2014/main" id="{415E53F6-B430-C1AF-ADA5-28747630FC0C}"/>
              </a:ext>
            </a:extLst>
          </p:cNvPr>
          <p:cNvSpPr/>
          <p:nvPr/>
        </p:nvSpPr>
        <p:spPr>
          <a:xfrm>
            <a:off x="6172721" y="4864251"/>
            <a:ext cx="4258308" cy="354240"/>
          </a:xfrm>
          <a:custGeom>
            <a:avLst/>
            <a:gdLst>
              <a:gd name="connsiteX0" fmla="*/ 0 w 4258308"/>
              <a:gd name="connsiteY0" fmla="*/ 59041 h 354240"/>
              <a:gd name="connsiteX1" fmla="*/ 59041 w 4258308"/>
              <a:gd name="connsiteY1" fmla="*/ 0 h 354240"/>
              <a:gd name="connsiteX2" fmla="*/ 4199267 w 4258308"/>
              <a:gd name="connsiteY2" fmla="*/ 0 h 354240"/>
              <a:gd name="connsiteX3" fmla="*/ 4258308 w 4258308"/>
              <a:gd name="connsiteY3" fmla="*/ 59041 h 354240"/>
              <a:gd name="connsiteX4" fmla="*/ 4258308 w 4258308"/>
              <a:gd name="connsiteY4" fmla="*/ 295199 h 354240"/>
              <a:gd name="connsiteX5" fmla="*/ 4199267 w 4258308"/>
              <a:gd name="connsiteY5" fmla="*/ 354240 h 354240"/>
              <a:gd name="connsiteX6" fmla="*/ 59041 w 4258308"/>
              <a:gd name="connsiteY6" fmla="*/ 354240 h 354240"/>
              <a:gd name="connsiteX7" fmla="*/ 0 w 4258308"/>
              <a:gd name="connsiteY7" fmla="*/ 295199 h 354240"/>
              <a:gd name="connsiteX8" fmla="*/ 0 w 4258308"/>
              <a:gd name="connsiteY8" fmla="*/ 59041 h 354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8308" h="354240">
                <a:moveTo>
                  <a:pt x="0" y="59041"/>
                </a:moveTo>
                <a:cubicBezTo>
                  <a:pt x="0" y="26434"/>
                  <a:pt x="26434" y="0"/>
                  <a:pt x="59041" y="0"/>
                </a:cubicBezTo>
                <a:lnTo>
                  <a:pt x="4199267" y="0"/>
                </a:lnTo>
                <a:cubicBezTo>
                  <a:pt x="4231874" y="0"/>
                  <a:pt x="4258308" y="26434"/>
                  <a:pt x="4258308" y="59041"/>
                </a:cubicBezTo>
                <a:lnTo>
                  <a:pt x="4258308" y="295199"/>
                </a:lnTo>
                <a:cubicBezTo>
                  <a:pt x="4258308" y="327806"/>
                  <a:pt x="4231874" y="354240"/>
                  <a:pt x="4199267" y="354240"/>
                </a:cubicBezTo>
                <a:lnTo>
                  <a:pt x="59041" y="354240"/>
                </a:lnTo>
                <a:cubicBezTo>
                  <a:pt x="26434" y="354240"/>
                  <a:pt x="0" y="327806"/>
                  <a:pt x="0" y="295199"/>
                </a:cubicBezTo>
                <a:lnTo>
                  <a:pt x="0" y="5904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8247" tIns="17293" rIns="178247" bIns="17293" numCol="1" spcCol="1270" anchor="ctr" anchorCtr="0">
            <a:noAutofit/>
          </a:bodyPr>
          <a:lstStyle/>
          <a:p>
            <a:pPr marL="0" lvl="0" indent="0" algn="l" defTabSz="533400">
              <a:lnSpc>
                <a:spcPct val="90000"/>
              </a:lnSpc>
              <a:spcBef>
                <a:spcPct val="0"/>
              </a:spcBef>
              <a:spcAft>
                <a:spcPct val="35000"/>
              </a:spcAft>
              <a:buNone/>
            </a:pPr>
            <a:r>
              <a:rPr lang="fr-FR" sz="1200" kern="1200"/>
              <a:t>Risque de type I et risque de type II</a:t>
            </a:r>
            <a:endParaRPr lang="en-US" sz="1200" kern="1200"/>
          </a:p>
        </p:txBody>
      </p:sp>
    </p:spTree>
    <p:extLst>
      <p:ext uri="{BB962C8B-B14F-4D97-AF65-F5344CB8AC3E}">
        <p14:creationId xmlns:p14="http://schemas.microsoft.com/office/powerpoint/2010/main" val="3325973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FEB04DE2-EFDA-B79F-8AC8-5EA399615322}"/>
              </a:ext>
            </a:extLst>
          </p:cNvPr>
          <p:cNvSpPr>
            <a:spLocks noGrp="1"/>
          </p:cNvSpPr>
          <p:nvPr>
            <p:ph type="title"/>
          </p:nvPr>
        </p:nvSpPr>
        <p:spPr>
          <a:xfrm>
            <a:off x="1371597" y="348865"/>
            <a:ext cx="10044023" cy="877729"/>
          </a:xfrm>
        </p:spPr>
        <p:txBody>
          <a:bodyPr anchor="ctr">
            <a:normAutofit/>
          </a:bodyPr>
          <a:lstStyle/>
          <a:p>
            <a:r>
              <a:rPr lang="fr-FR" sz="3700">
                <a:solidFill>
                  <a:srgbClr val="FFFFFF"/>
                </a:solidFill>
              </a:rPr>
              <a:t>Démarche pour faire un test entre deux variables</a:t>
            </a:r>
          </a:p>
        </p:txBody>
      </p:sp>
      <p:graphicFrame>
        <p:nvGraphicFramePr>
          <p:cNvPr id="5" name="Espace réservé du contenu 2">
            <a:extLst>
              <a:ext uri="{FF2B5EF4-FFF2-40B4-BE49-F238E27FC236}">
                <a16:creationId xmlns:a16="http://schemas.microsoft.com/office/drawing/2014/main" id="{6034F798-9D34-A98A-0CAF-5EB7F704E63E}"/>
              </a:ext>
            </a:extLst>
          </p:cNvPr>
          <p:cNvGraphicFramePr>
            <a:graphicFrameLocks noGrp="1"/>
          </p:cNvGraphicFramePr>
          <p:nvPr>
            <p:ph idx="1"/>
            <p:extLst>
              <p:ext uri="{D42A27DB-BD31-4B8C-83A1-F6EECF244321}">
                <p14:modId xmlns:p14="http://schemas.microsoft.com/office/powerpoint/2010/main" val="38242681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7040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re 1">
            <a:extLst>
              <a:ext uri="{FF2B5EF4-FFF2-40B4-BE49-F238E27FC236}">
                <a16:creationId xmlns:a16="http://schemas.microsoft.com/office/drawing/2014/main" id="{235FA607-9396-AF7E-C4CB-3E5F2797C065}"/>
              </a:ext>
            </a:extLst>
          </p:cNvPr>
          <p:cNvSpPr>
            <a:spLocks noGrp="1"/>
          </p:cNvSpPr>
          <p:nvPr>
            <p:ph type="title"/>
          </p:nvPr>
        </p:nvSpPr>
        <p:spPr>
          <a:xfrm>
            <a:off x="838200" y="365125"/>
            <a:ext cx="5393361" cy="1325563"/>
          </a:xfrm>
        </p:spPr>
        <p:txBody>
          <a:bodyPr>
            <a:normAutofit/>
          </a:bodyPr>
          <a:lstStyle/>
          <a:p>
            <a:r>
              <a:rPr lang="fr-FR" dirty="0"/>
              <a:t>Quiz</a:t>
            </a:r>
          </a:p>
        </p:txBody>
      </p:sp>
      <p:sp>
        <p:nvSpPr>
          <p:cNvPr id="3" name="Espace réservé du contenu 2">
            <a:extLst>
              <a:ext uri="{FF2B5EF4-FFF2-40B4-BE49-F238E27FC236}">
                <a16:creationId xmlns:a16="http://schemas.microsoft.com/office/drawing/2014/main" id="{7354694B-51A8-AE13-E7AC-C5F928D3CFAA}"/>
              </a:ext>
            </a:extLst>
          </p:cNvPr>
          <p:cNvSpPr>
            <a:spLocks noGrp="1"/>
          </p:cNvSpPr>
          <p:nvPr>
            <p:ph idx="1"/>
          </p:nvPr>
        </p:nvSpPr>
        <p:spPr>
          <a:xfrm>
            <a:off x="838200" y="1825625"/>
            <a:ext cx="5393361" cy="4351338"/>
          </a:xfrm>
        </p:spPr>
        <p:txBody>
          <a:bodyPr>
            <a:normAutofit/>
          </a:bodyPr>
          <a:lstStyle/>
          <a:p>
            <a:pPr marL="0" indent="0">
              <a:buNone/>
            </a:pPr>
            <a:r>
              <a:rPr lang="fr-FR" sz="1500" b="1" i="0" dirty="0">
                <a:effectLst/>
                <a:latin typeface="Söhne"/>
              </a:rPr>
              <a:t>Question 1: </a:t>
            </a:r>
            <a:r>
              <a:rPr lang="fr-FR" sz="1500" b="0" i="0" dirty="0">
                <a:effectLst/>
                <a:latin typeface="Söhne"/>
              </a:rPr>
              <a:t>Quelle est la principale différence entre une variable qualitative et une variable quantitative ?</a:t>
            </a:r>
          </a:p>
          <a:p>
            <a:pPr marL="0" indent="0">
              <a:buNone/>
            </a:pPr>
            <a:endParaRPr lang="fr-FR" sz="1500" b="0" i="0" dirty="0">
              <a:effectLst/>
              <a:latin typeface="Söhne"/>
            </a:endParaRPr>
          </a:p>
          <a:p>
            <a:pPr marL="514350" indent="-514350">
              <a:buAutoNum type="alphaUcPeriod"/>
            </a:pPr>
            <a:r>
              <a:rPr lang="fr-FR" sz="1500" b="0" i="0" dirty="0">
                <a:effectLst/>
                <a:latin typeface="Söhne"/>
              </a:rPr>
              <a:t>Une variable qualitative est mesurée et exprimée par des nombres, tandis qu'une variable quantitative est décrite par des catégories non numériques.</a:t>
            </a:r>
          </a:p>
          <a:p>
            <a:pPr marL="514350" indent="-514350">
              <a:buAutoNum type="alphaUcPeriod"/>
            </a:pPr>
            <a:endParaRPr lang="fr-FR" sz="1500" b="0" i="0" dirty="0">
              <a:effectLst/>
              <a:latin typeface="Söhne"/>
            </a:endParaRPr>
          </a:p>
          <a:p>
            <a:pPr marL="514350" indent="-514350">
              <a:buAutoNum type="alphaUcPeriod"/>
            </a:pPr>
            <a:r>
              <a:rPr lang="fr-FR" sz="1500" b="0" i="0" dirty="0">
                <a:effectLst/>
                <a:latin typeface="Söhne"/>
              </a:rPr>
              <a:t> Une variable qualitative représente des caractéristiques ou des attributs non numériques, tandis qu'une variable quantitative représente des données qui peuvent être comptées ou mesurées.</a:t>
            </a:r>
          </a:p>
          <a:p>
            <a:pPr marL="514350" indent="-514350">
              <a:buAutoNum type="alphaUcPeriod"/>
            </a:pPr>
            <a:endParaRPr lang="fr-FR" sz="1500" b="0" i="0" dirty="0">
              <a:effectLst/>
              <a:latin typeface="Söhne"/>
            </a:endParaRPr>
          </a:p>
          <a:p>
            <a:pPr marL="514350" indent="-514350">
              <a:buAutoNum type="alphaUcPeriod"/>
            </a:pPr>
            <a:r>
              <a:rPr lang="fr-FR" sz="1500" b="0" i="0" dirty="0">
                <a:effectLst/>
                <a:latin typeface="Söhne"/>
              </a:rPr>
              <a:t> Une variable qualitative peut prendre une infinité de valeurs possibles dans un intervalle donné, tandis qu'une variable quantitative prend des valeurs numériques distinctes.</a:t>
            </a:r>
          </a:p>
          <a:p>
            <a:endParaRPr lang="fr-FR" sz="1500" dirty="0"/>
          </a:p>
        </p:txBody>
      </p:sp>
      <p:pic>
        <p:nvPicPr>
          <p:cNvPr id="5" name="Picture 4" descr="Point d’interrogation sur fond vert pastel">
            <a:extLst>
              <a:ext uri="{FF2B5EF4-FFF2-40B4-BE49-F238E27FC236}">
                <a16:creationId xmlns:a16="http://schemas.microsoft.com/office/drawing/2014/main" id="{0D88814C-ADB5-8403-B7FB-0F93D62EBD1A}"/>
              </a:ext>
            </a:extLst>
          </p:cNvPr>
          <p:cNvPicPr>
            <a:picLocks noChangeAspect="1"/>
          </p:cNvPicPr>
          <p:nvPr/>
        </p:nvPicPr>
        <p:blipFill rotWithShape="1">
          <a:blip r:embed="rId2"/>
          <a:srcRect l="25000" r="-1" b="-1"/>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30"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8068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re 1">
            <a:extLst>
              <a:ext uri="{FF2B5EF4-FFF2-40B4-BE49-F238E27FC236}">
                <a16:creationId xmlns:a16="http://schemas.microsoft.com/office/drawing/2014/main" id="{E0977C74-C518-236F-E822-0A612059F396}"/>
              </a:ext>
            </a:extLst>
          </p:cNvPr>
          <p:cNvSpPr>
            <a:spLocks noGrp="1"/>
          </p:cNvSpPr>
          <p:nvPr>
            <p:ph type="title"/>
          </p:nvPr>
        </p:nvSpPr>
        <p:spPr>
          <a:xfrm>
            <a:off x="838200" y="365125"/>
            <a:ext cx="5393361" cy="1325563"/>
          </a:xfrm>
        </p:spPr>
        <p:txBody>
          <a:bodyPr>
            <a:normAutofit/>
          </a:bodyPr>
          <a:lstStyle/>
          <a:p>
            <a:r>
              <a:rPr lang="fr-FR"/>
              <a:t>Quiz</a:t>
            </a:r>
          </a:p>
        </p:txBody>
      </p:sp>
      <p:sp>
        <p:nvSpPr>
          <p:cNvPr id="3" name="Espace réservé du contenu 2">
            <a:extLst>
              <a:ext uri="{FF2B5EF4-FFF2-40B4-BE49-F238E27FC236}">
                <a16:creationId xmlns:a16="http://schemas.microsoft.com/office/drawing/2014/main" id="{1E4D953C-5811-3082-7C3E-9DC3212C1878}"/>
              </a:ext>
            </a:extLst>
          </p:cNvPr>
          <p:cNvSpPr>
            <a:spLocks noGrp="1"/>
          </p:cNvSpPr>
          <p:nvPr>
            <p:ph idx="1"/>
          </p:nvPr>
        </p:nvSpPr>
        <p:spPr>
          <a:xfrm>
            <a:off x="838200" y="1459345"/>
            <a:ext cx="5393361" cy="4717618"/>
          </a:xfrm>
        </p:spPr>
        <p:txBody>
          <a:bodyPr>
            <a:normAutofit/>
          </a:bodyPr>
          <a:lstStyle/>
          <a:p>
            <a:pPr marL="0" indent="0">
              <a:buNone/>
            </a:pPr>
            <a:r>
              <a:rPr lang="fr-FR" sz="1500" b="1" i="0" dirty="0">
                <a:effectLst/>
                <a:latin typeface="Söhne"/>
              </a:rPr>
              <a:t>Question 2: </a:t>
            </a:r>
            <a:r>
              <a:rPr lang="fr-FR" sz="1500" b="0" i="0" dirty="0">
                <a:effectLst/>
                <a:latin typeface="Söhne"/>
              </a:rPr>
              <a:t>Que signifie une p-valeur faible dans le contexte d'un test statistique ?</a:t>
            </a:r>
          </a:p>
          <a:p>
            <a:pPr marL="0" indent="0">
              <a:buNone/>
            </a:pPr>
            <a:endParaRPr lang="fr-FR" sz="1500" b="0" i="0" dirty="0">
              <a:effectLst/>
              <a:latin typeface="Söhne"/>
            </a:endParaRPr>
          </a:p>
          <a:p>
            <a:pPr marL="514350" indent="-514350">
              <a:buAutoNum type="alphaUcPeriod"/>
            </a:pPr>
            <a:r>
              <a:rPr lang="fr-FR" sz="1500" b="0" i="0" dirty="0">
                <a:effectLst/>
                <a:latin typeface="Söhne"/>
              </a:rPr>
              <a:t>La probabilité que l'hypothèse nulle soit vraie est faible, et les données observées sont probablement dues au hasard. </a:t>
            </a:r>
          </a:p>
          <a:p>
            <a:pPr marL="514350" indent="-514350">
              <a:buAutoNum type="alphaUcPeriod"/>
            </a:pPr>
            <a:endParaRPr lang="fr-FR" sz="1500" b="0" i="0" dirty="0">
              <a:effectLst/>
              <a:latin typeface="Söhne"/>
            </a:endParaRPr>
          </a:p>
          <a:p>
            <a:pPr marL="514350" indent="-514350">
              <a:buAutoNum type="alphaUcPeriod"/>
            </a:pPr>
            <a:r>
              <a:rPr lang="fr-FR" sz="1500" b="0" i="0" dirty="0">
                <a:effectLst/>
                <a:latin typeface="Söhne"/>
              </a:rPr>
              <a:t>Les données observées sont très probablement compatibles avec l'hypothèse nulle. Cela conduit généralement à pas accepter l'hypothèse nulle, car l'évidence suggère un effet statistiquement non significatif ou une différence qui est due au hasard.</a:t>
            </a:r>
          </a:p>
          <a:p>
            <a:pPr marL="514350" indent="-514350">
              <a:buAutoNum type="alphaUcPeriod"/>
            </a:pPr>
            <a:endParaRPr lang="fr-FR" sz="1500" b="0" i="0" dirty="0">
              <a:effectLst/>
              <a:latin typeface="Söhne"/>
            </a:endParaRPr>
          </a:p>
          <a:p>
            <a:pPr marL="514350" indent="-514350">
              <a:buAutoNum type="alphaUcPeriod"/>
            </a:pPr>
            <a:r>
              <a:rPr lang="fr-FR" sz="1500" b="0" i="0" dirty="0">
                <a:effectLst/>
                <a:latin typeface="Söhne"/>
              </a:rPr>
              <a:t>Les données observées sont peu probables si l'hypothèse nulle est vraie. Cela conduit généralement les chercheurs à ne pas accepter l'hypothèse nulle, car l'évidence suggère un effet statistiquement significatif ou une différence qui n'est pas due au hasard.</a:t>
            </a:r>
            <a:endParaRPr lang="fr-FR" sz="1500" dirty="0"/>
          </a:p>
        </p:txBody>
      </p:sp>
      <p:pic>
        <p:nvPicPr>
          <p:cNvPr id="5" name="Picture 4" descr="Point d’interrogation sur fond vert pastel">
            <a:extLst>
              <a:ext uri="{FF2B5EF4-FFF2-40B4-BE49-F238E27FC236}">
                <a16:creationId xmlns:a16="http://schemas.microsoft.com/office/drawing/2014/main" id="{DD03A2C0-5462-6089-3EBD-D6536BBB1DB8}"/>
              </a:ext>
            </a:extLst>
          </p:cNvPr>
          <p:cNvPicPr>
            <a:picLocks noChangeAspect="1"/>
          </p:cNvPicPr>
          <p:nvPr/>
        </p:nvPicPr>
        <p:blipFill rotWithShape="1">
          <a:blip r:embed="rId2"/>
          <a:srcRect l="25000" r="-1" b="-1"/>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8"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456774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1435</TotalTime>
  <Words>2175</Words>
  <Application>Microsoft Macintosh PowerPoint</Application>
  <PresentationFormat>Grand écran</PresentationFormat>
  <Paragraphs>344</Paragraphs>
  <Slides>36</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36</vt:i4>
      </vt:variant>
    </vt:vector>
  </HeadingPairs>
  <TitlesOfParts>
    <vt:vector size="42" baseType="lpstr">
      <vt:lpstr>Arial</vt:lpstr>
      <vt:lpstr>Calibri</vt:lpstr>
      <vt:lpstr>Calibri Light</vt:lpstr>
      <vt:lpstr>Söhne</vt:lpstr>
      <vt:lpstr>Wingdings</vt:lpstr>
      <vt:lpstr>Thème Office</vt:lpstr>
      <vt:lpstr>À la découverte des tests statistiques</vt:lpstr>
      <vt:lpstr>Plan</vt:lpstr>
      <vt:lpstr>L’outil de base des statisticien(ne)s</vt:lpstr>
      <vt:lpstr>Quels sont les types de variables?</vt:lpstr>
      <vt:lpstr>Applications des tests statistique</vt:lpstr>
      <vt:lpstr>Les notions à maîtriser avant de commencer</vt:lpstr>
      <vt:lpstr>Démarche pour faire un test entre deux variables</vt:lpstr>
      <vt:lpstr>Quiz</vt:lpstr>
      <vt:lpstr>Quiz</vt:lpstr>
      <vt:lpstr>Liaison entre deux variables qualitatives</vt:lpstr>
      <vt:lpstr>Liaison entre deux variables qualitatives</vt:lpstr>
      <vt:lpstr>Liaison entre deux variables qualitatives</vt:lpstr>
      <vt:lpstr>Liaison entre deux variables qualitatives</vt:lpstr>
      <vt:lpstr>Liaison entre deux variables qualitatives</vt:lpstr>
      <vt:lpstr>Liaison entre deux variables qualitatives</vt:lpstr>
      <vt:lpstr>Pratique sous R</vt:lpstr>
      <vt:lpstr>Quiz</vt:lpstr>
      <vt:lpstr>Corrélation entre deux variables quantitatives</vt:lpstr>
      <vt:lpstr>Corrélation entre deux variables quantitatives</vt:lpstr>
      <vt:lpstr>La procédure</vt:lpstr>
      <vt:lpstr>Corrélation de pearson</vt:lpstr>
      <vt:lpstr>Corrélation de Spearman</vt:lpstr>
      <vt:lpstr>Pratique sous R</vt:lpstr>
      <vt:lpstr>Quiz</vt:lpstr>
      <vt:lpstr>Relation entre deux variables ordinales</vt:lpstr>
      <vt:lpstr>Relation entre deux variables ordinales</vt:lpstr>
      <vt:lpstr>Relation entre deux variables ordinales</vt:lpstr>
      <vt:lpstr>Pratique sous R</vt:lpstr>
      <vt:lpstr>Quiz</vt:lpstr>
      <vt:lpstr>Cas de deux variables discrètes</vt:lpstr>
      <vt:lpstr>Relation entre deux variables discrètes</vt:lpstr>
      <vt:lpstr>Relation entre une variable qualitative et une variable quantitative</vt:lpstr>
      <vt:lpstr>Relation entre une variable qualitative et une variable quantitative</vt:lpstr>
      <vt:lpstr>Cas où la variable qualitative a deux modalités</vt:lpstr>
      <vt:lpstr>Cas où la variable a plus de deux modalités</vt:lpstr>
      <vt:lpstr>Choix des test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la découverte des tests statistiques</dc:title>
  <dc:creator>Natacha NJONGWA</dc:creator>
  <cp:lastModifiedBy>Natacha NJONGWA</cp:lastModifiedBy>
  <cp:revision>19</cp:revision>
  <dcterms:created xsi:type="dcterms:W3CDTF">2023-11-19T05:31:49Z</dcterms:created>
  <dcterms:modified xsi:type="dcterms:W3CDTF">2023-11-20T05:55:57Z</dcterms:modified>
</cp:coreProperties>
</file>