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76" r:id="rId22"/>
    <p:sldId id="278" r:id="rId23"/>
    <p:sldId id="280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5"/>
    <p:restoredTop sz="94638"/>
  </p:normalViewPr>
  <p:slideViewPr>
    <p:cSldViewPr snapToGrid="0">
      <p:cViewPr varScale="1">
        <p:scale>
          <a:sx n="122" d="100"/>
          <a:sy n="122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8AFF1-6E8E-469B-B19E-1D07AAC017EE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EA1A79-CF9A-4032-8EDD-36BC12443CD5}">
      <dgm:prSet/>
      <dgm:spPr/>
      <dgm:t>
        <a:bodyPr/>
        <a:lstStyle/>
        <a:p>
          <a:r>
            <a:rPr lang="fr-FR" b="0" i="0"/>
            <a:t>Qu’est-ce que la régression linéaire ? </a:t>
          </a:r>
          <a:endParaRPr lang="en-US"/>
        </a:p>
      </dgm:t>
    </dgm:pt>
    <dgm:pt modelId="{062748E8-5DC5-41C2-8C38-05B5272CFEDE}" type="parTrans" cxnId="{C4E4D155-7DF1-444E-8017-CC10C0F4F21E}">
      <dgm:prSet/>
      <dgm:spPr/>
      <dgm:t>
        <a:bodyPr/>
        <a:lstStyle/>
        <a:p>
          <a:endParaRPr lang="en-US"/>
        </a:p>
      </dgm:t>
    </dgm:pt>
    <dgm:pt modelId="{C12E76F4-0A9E-4F90-9377-FF52FB5F3216}" type="sibTrans" cxnId="{C4E4D155-7DF1-444E-8017-CC10C0F4F21E}">
      <dgm:prSet/>
      <dgm:spPr/>
      <dgm:t>
        <a:bodyPr/>
        <a:lstStyle/>
        <a:p>
          <a:endParaRPr lang="en-US"/>
        </a:p>
      </dgm:t>
    </dgm:pt>
    <dgm:pt modelId="{36C01BE8-1DE2-464E-A4E3-F2EEB600C10C}">
      <dgm:prSet/>
      <dgm:spPr/>
      <dgm:t>
        <a:bodyPr/>
        <a:lstStyle/>
        <a:p>
          <a:r>
            <a:rPr lang="fr-FR" b="0" i="0"/>
            <a:t>Pourquoi utiliser la régression linéaire ? </a:t>
          </a:r>
          <a:endParaRPr lang="en-US"/>
        </a:p>
      </dgm:t>
    </dgm:pt>
    <dgm:pt modelId="{A311E2E9-8AC3-4373-9588-76D734684BC3}" type="parTrans" cxnId="{F5C0B1A2-20CA-463D-9B4D-6FEE6AD6C45E}">
      <dgm:prSet/>
      <dgm:spPr/>
      <dgm:t>
        <a:bodyPr/>
        <a:lstStyle/>
        <a:p>
          <a:endParaRPr lang="en-US"/>
        </a:p>
      </dgm:t>
    </dgm:pt>
    <dgm:pt modelId="{C71932CF-825D-4ED1-9A6A-B1E3E8751AEA}" type="sibTrans" cxnId="{F5C0B1A2-20CA-463D-9B4D-6FEE6AD6C45E}">
      <dgm:prSet/>
      <dgm:spPr/>
      <dgm:t>
        <a:bodyPr/>
        <a:lstStyle/>
        <a:p>
          <a:endParaRPr lang="en-US"/>
        </a:p>
      </dgm:t>
    </dgm:pt>
    <dgm:pt modelId="{22737450-FF3D-4F80-A0E9-69A7C202D077}">
      <dgm:prSet/>
      <dgm:spPr/>
      <dgm:t>
        <a:bodyPr/>
        <a:lstStyle/>
        <a:p>
          <a:r>
            <a:rPr lang="fr-FR" b="0" i="0"/>
            <a:t>Fonctionnement de la régression linéaire </a:t>
          </a:r>
          <a:endParaRPr lang="en-US"/>
        </a:p>
      </dgm:t>
    </dgm:pt>
    <dgm:pt modelId="{10F04CDC-17AC-4C83-B676-41C50B9ED325}" type="parTrans" cxnId="{30B37B14-CCD7-425D-813E-60A4FC84BA87}">
      <dgm:prSet/>
      <dgm:spPr/>
      <dgm:t>
        <a:bodyPr/>
        <a:lstStyle/>
        <a:p>
          <a:endParaRPr lang="en-US"/>
        </a:p>
      </dgm:t>
    </dgm:pt>
    <dgm:pt modelId="{23C3FC02-0D7B-4FDE-AAAA-6426B1B2A9E3}" type="sibTrans" cxnId="{30B37B14-CCD7-425D-813E-60A4FC84BA87}">
      <dgm:prSet/>
      <dgm:spPr/>
      <dgm:t>
        <a:bodyPr/>
        <a:lstStyle/>
        <a:p>
          <a:endParaRPr lang="en-US"/>
        </a:p>
      </dgm:t>
    </dgm:pt>
    <dgm:pt modelId="{3A4FCA0C-E954-46B6-9B4C-CF468CFCFD8B}">
      <dgm:prSet/>
      <dgm:spPr/>
      <dgm:t>
        <a:bodyPr/>
        <a:lstStyle/>
        <a:p>
          <a:r>
            <a:rPr lang="fr-FR" b="0" i="0"/>
            <a:t>Les hypothèses de la régression linéaire </a:t>
          </a:r>
          <a:endParaRPr lang="en-US"/>
        </a:p>
      </dgm:t>
    </dgm:pt>
    <dgm:pt modelId="{1ECE9A8D-D7C3-4024-B552-3B6CE1B57924}" type="parTrans" cxnId="{6239DF98-493A-4405-8302-98C07AC824DC}">
      <dgm:prSet/>
      <dgm:spPr/>
      <dgm:t>
        <a:bodyPr/>
        <a:lstStyle/>
        <a:p>
          <a:endParaRPr lang="en-US"/>
        </a:p>
      </dgm:t>
    </dgm:pt>
    <dgm:pt modelId="{749DE66D-F497-452E-B293-ADF0CFACE059}" type="sibTrans" cxnId="{6239DF98-493A-4405-8302-98C07AC824DC}">
      <dgm:prSet/>
      <dgm:spPr/>
      <dgm:t>
        <a:bodyPr/>
        <a:lstStyle/>
        <a:p>
          <a:endParaRPr lang="en-US"/>
        </a:p>
      </dgm:t>
    </dgm:pt>
    <dgm:pt modelId="{27CD2B18-09B0-4CA8-B47B-A62F0DD45820}">
      <dgm:prSet/>
      <dgm:spPr/>
      <dgm:t>
        <a:bodyPr/>
        <a:lstStyle/>
        <a:p>
          <a:r>
            <a:rPr lang="fr-FR" b="0" i="0" dirty="0"/>
            <a:t>Pratique de la régression linéaire simple sous R </a:t>
          </a:r>
          <a:endParaRPr lang="en-US" dirty="0"/>
        </a:p>
      </dgm:t>
    </dgm:pt>
    <dgm:pt modelId="{344543C1-D625-444A-B413-3AE95CF034BD}" type="parTrans" cxnId="{EE5FC528-0B22-4C73-A1FE-3AAFE3D69EEB}">
      <dgm:prSet/>
      <dgm:spPr/>
      <dgm:t>
        <a:bodyPr/>
        <a:lstStyle/>
        <a:p>
          <a:endParaRPr lang="en-US"/>
        </a:p>
      </dgm:t>
    </dgm:pt>
    <dgm:pt modelId="{3CB42442-4475-466E-A8D0-62A4FF0879A2}" type="sibTrans" cxnId="{EE5FC528-0B22-4C73-A1FE-3AAFE3D69EEB}">
      <dgm:prSet/>
      <dgm:spPr/>
      <dgm:t>
        <a:bodyPr/>
        <a:lstStyle/>
        <a:p>
          <a:endParaRPr lang="en-US"/>
        </a:p>
      </dgm:t>
    </dgm:pt>
    <dgm:pt modelId="{18FCF77A-AA60-4CD5-8F0F-966213074D99}">
      <dgm:prSet/>
      <dgm:spPr/>
      <dgm:t>
        <a:bodyPr/>
        <a:lstStyle/>
        <a:p>
          <a:r>
            <a:rPr lang="fr-FR" b="0" i="0"/>
            <a:t>R La régression linéaire multiple</a:t>
          </a:r>
          <a:endParaRPr lang="en-US"/>
        </a:p>
      </dgm:t>
    </dgm:pt>
    <dgm:pt modelId="{F5C0E302-2C8D-4985-8442-16A20820DC89}" type="parTrans" cxnId="{952C270A-3DAF-4BF9-AB0C-6EE948A75DB1}">
      <dgm:prSet/>
      <dgm:spPr/>
      <dgm:t>
        <a:bodyPr/>
        <a:lstStyle/>
        <a:p>
          <a:endParaRPr lang="en-US"/>
        </a:p>
      </dgm:t>
    </dgm:pt>
    <dgm:pt modelId="{2B22CB9A-5CA8-4325-9624-E156B79C1F24}" type="sibTrans" cxnId="{952C270A-3DAF-4BF9-AB0C-6EE948A75DB1}">
      <dgm:prSet/>
      <dgm:spPr/>
      <dgm:t>
        <a:bodyPr/>
        <a:lstStyle/>
        <a:p>
          <a:endParaRPr lang="en-US"/>
        </a:p>
      </dgm:t>
    </dgm:pt>
    <dgm:pt modelId="{7F52AA27-4343-EC41-9634-C6FF0C642C63}" type="pres">
      <dgm:prSet presAssocID="{1578AFF1-6E8E-469B-B19E-1D07AAC017EE}" presName="diagram" presStyleCnt="0">
        <dgm:presLayoutVars>
          <dgm:dir/>
          <dgm:resizeHandles val="exact"/>
        </dgm:presLayoutVars>
      </dgm:prSet>
      <dgm:spPr/>
    </dgm:pt>
    <dgm:pt modelId="{8D0EB562-20E2-D94F-85B6-8C9AF82F4D28}" type="pres">
      <dgm:prSet presAssocID="{F9EA1A79-CF9A-4032-8EDD-36BC12443CD5}" presName="node" presStyleLbl="node1" presStyleIdx="0" presStyleCnt="6">
        <dgm:presLayoutVars>
          <dgm:bulletEnabled val="1"/>
        </dgm:presLayoutVars>
      </dgm:prSet>
      <dgm:spPr/>
    </dgm:pt>
    <dgm:pt modelId="{E8110D24-2697-E34F-80A1-C769B94A5E69}" type="pres">
      <dgm:prSet presAssocID="{C12E76F4-0A9E-4F90-9377-FF52FB5F3216}" presName="sibTrans" presStyleCnt="0"/>
      <dgm:spPr/>
    </dgm:pt>
    <dgm:pt modelId="{91DB2F6A-2B8A-D749-BBFF-5C95B7A979AC}" type="pres">
      <dgm:prSet presAssocID="{36C01BE8-1DE2-464E-A4E3-F2EEB600C10C}" presName="node" presStyleLbl="node1" presStyleIdx="1" presStyleCnt="6">
        <dgm:presLayoutVars>
          <dgm:bulletEnabled val="1"/>
        </dgm:presLayoutVars>
      </dgm:prSet>
      <dgm:spPr/>
    </dgm:pt>
    <dgm:pt modelId="{D80E677A-8D42-F349-B250-BC4CB5497390}" type="pres">
      <dgm:prSet presAssocID="{C71932CF-825D-4ED1-9A6A-B1E3E8751AEA}" presName="sibTrans" presStyleCnt="0"/>
      <dgm:spPr/>
    </dgm:pt>
    <dgm:pt modelId="{9073CDB5-5AB2-6E40-A801-FE3D10344CED}" type="pres">
      <dgm:prSet presAssocID="{22737450-FF3D-4F80-A0E9-69A7C202D077}" presName="node" presStyleLbl="node1" presStyleIdx="2" presStyleCnt="6">
        <dgm:presLayoutVars>
          <dgm:bulletEnabled val="1"/>
        </dgm:presLayoutVars>
      </dgm:prSet>
      <dgm:spPr/>
    </dgm:pt>
    <dgm:pt modelId="{958C9F46-64F3-5D45-BEC3-35EA671EF0D3}" type="pres">
      <dgm:prSet presAssocID="{23C3FC02-0D7B-4FDE-AAAA-6426B1B2A9E3}" presName="sibTrans" presStyleCnt="0"/>
      <dgm:spPr/>
    </dgm:pt>
    <dgm:pt modelId="{56902D2D-BB83-944D-BAA6-CED4AF52875F}" type="pres">
      <dgm:prSet presAssocID="{3A4FCA0C-E954-46B6-9B4C-CF468CFCFD8B}" presName="node" presStyleLbl="node1" presStyleIdx="3" presStyleCnt="6">
        <dgm:presLayoutVars>
          <dgm:bulletEnabled val="1"/>
        </dgm:presLayoutVars>
      </dgm:prSet>
      <dgm:spPr/>
    </dgm:pt>
    <dgm:pt modelId="{80395C6D-70D0-EE4D-9535-784A933B146C}" type="pres">
      <dgm:prSet presAssocID="{749DE66D-F497-452E-B293-ADF0CFACE059}" presName="sibTrans" presStyleCnt="0"/>
      <dgm:spPr/>
    </dgm:pt>
    <dgm:pt modelId="{15DD7CEC-4F0D-4040-968C-79816288B983}" type="pres">
      <dgm:prSet presAssocID="{27CD2B18-09B0-4CA8-B47B-A62F0DD45820}" presName="node" presStyleLbl="node1" presStyleIdx="4" presStyleCnt="6">
        <dgm:presLayoutVars>
          <dgm:bulletEnabled val="1"/>
        </dgm:presLayoutVars>
      </dgm:prSet>
      <dgm:spPr/>
    </dgm:pt>
    <dgm:pt modelId="{5F3E527E-11A3-474F-A5A2-BC3E036DCA1A}" type="pres">
      <dgm:prSet presAssocID="{3CB42442-4475-466E-A8D0-62A4FF0879A2}" presName="sibTrans" presStyleCnt="0"/>
      <dgm:spPr/>
    </dgm:pt>
    <dgm:pt modelId="{C6E52668-943B-2544-B8CF-58DD19675754}" type="pres">
      <dgm:prSet presAssocID="{18FCF77A-AA60-4CD5-8F0F-966213074D99}" presName="node" presStyleLbl="node1" presStyleIdx="5" presStyleCnt="6">
        <dgm:presLayoutVars>
          <dgm:bulletEnabled val="1"/>
        </dgm:presLayoutVars>
      </dgm:prSet>
      <dgm:spPr/>
    </dgm:pt>
  </dgm:ptLst>
  <dgm:cxnLst>
    <dgm:cxn modelId="{AF163006-D014-8444-9F74-2CA68D0197E3}" type="presOf" srcId="{27CD2B18-09B0-4CA8-B47B-A62F0DD45820}" destId="{15DD7CEC-4F0D-4040-968C-79816288B983}" srcOrd="0" destOrd="0" presId="urn:microsoft.com/office/officeart/2005/8/layout/default"/>
    <dgm:cxn modelId="{952C270A-3DAF-4BF9-AB0C-6EE948A75DB1}" srcId="{1578AFF1-6E8E-469B-B19E-1D07AAC017EE}" destId="{18FCF77A-AA60-4CD5-8F0F-966213074D99}" srcOrd="5" destOrd="0" parTransId="{F5C0E302-2C8D-4985-8442-16A20820DC89}" sibTransId="{2B22CB9A-5CA8-4325-9624-E156B79C1F24}"/>
    <dgm:cxn modelId="{30B37B14-CCD7-425D-813E-60A4FC84BA87}" srcId="{1578AFF1-6E8E-469B-B19E-1D07AAC017EE}" destId="{22737450-FF3D-4F80-A0E9-69A7C202D077}" srcOrd="2" destOrd="0" parTransId="{10F04CDC-17AC-4C83-B676-41C50B9ED325}" sibTransId="{23C3FC02-0D7B-4FDE-AAAA-6426B1B2A9E3}"/>
    <dgm:cxn modelId="{5C6DDC16-A3B8-604B-9B93-9B7D42547F17}" type="presOf" srcId="{3A4FCA0C-E954-46B6-9B4C-CF468CFCFD8B}" destId="{56902D2D-BB83-944D-BAA6-CED4AF52875F}" srcOrd="0" destOrd="0" presId="urn:microsoft.com/office/officeart/2005/8/layout/default"/>
    <dgm:cxn modelId="{EE5FC528-0B22-4C73-A1FE-3AAFE3D69EEB}" srcId="{1578AFF1-6E8E-469B-B19E-1D07AAC017EE}" destId="{27CD2B18-09B0-4CA8-B47B-A62F0DD45820}" srcOrd="4" destOrd="0" parTransId="{344543C1-D625-444A-B413-3AE95CF034BD}" sibTransId="{3CB42442-4475-466E-A8D0-62A4FF0879A2}"/>
    <dgm:cxn modelId="{C0BAC12A-0C06-2D4A-BAB2-CBB88039F9B0}" type="presOf" srcId="{F9EA1A79-CF9A-4032-8EDD-36BC12443CD5}" destId="{8D0EB562-20E2-D94F-85B6-8C9AF82F4D28}" srcOrd="0" destOrd="0" presId="urn:microsoft.com/office/officeart/2005/8/layout/default"/>
    <dgm:cxn modelId="{C4E4D155-7DF1-444E-8017-CC10C0F4F21E}" srcId="{1578AFF1-6E8E-469B-B19E-1D07AAC017EE}" destId="{F9EA1A79-CF9A-4032-8EDD-36BC12443CD5}" srcOrd="0" destOrd="0" parTransId="{062748E8-5DC5-41C2-8C38-05B5272CFEDE}" sibTransId="{C12E76F4-0A9E-4F90-9377-FF52FB5F3216}"/>
    <dgm:cxn modelId="{EFF6E85C-8A99-8347-9701-D972EDDC2946}" type="presOf" srcId="{18FCF77A-AA60-4CD5-8F0F-966213074D99}" destId="{C6E52668-943B-2544-B8CF-58DD19675754}" srcOrd="0" destOrd="0" presId="urn:microsoft.com/office/officeart/2005/8/layout/default"/>
    <dgm:cxn modelId="{6239DF98-493A-4405-8302-98C07AC824DC}" srcId="{1578AFF1-6E8E-469B-B19E-1D07AAC017EE}" destId="{3A4FCA0C-E954-46B6-9B4C-CF468CFCFD8B}" srcOrd="3" destOrd="0" parTransId="{1ECE9A8D-D7C3-4024-B552-3B6CE1B57924}" sibTransId="{749DE66D-F497-452E-B293-ADF0CFACE059}"/>
    <dgm:cxn modelId="{ED61579F-5CAA-6D48-971F-1337E94F67F4}" type="presOf" srcId="{22737450-FF3D-4F80-A0E9-69A7C202D077}" destId="{9073CDB5-5AB2-6E40-A801-FE3D10344CED}" srcOrd="0" destOrd="0" presId="urn:microsoft.com/office/officeart/2005/8/layout/default"/>
    <dgm:cxn modelId="{F5C0B1A2-20CA-463D-9B4D-6FEE6AD6C45E}" srcId="{1578AFF1-6E8E-469B-B19E-1D07AAC017EE}" destId="{36C01BE8-1DE2-464E-A4E3-F2EEB600C10C}" srcOrd="1" destOrd="0" parTransId="{A311E2E9-8AC3-4373-9588-76D734684BC3}" sibTransId="{C71932CF-825D-4ED1-9A6A-B1E3E8751AEA}"/>
    <dgm:cxn modelId="{13E1F3E8-21AE-A746-907C-A75E65140209}" type="presOf" srcId="{36C01BE8-1DE2-464E-A4E3-F2EEB600C10C}" destId="{91DB2F6A-2B8A-D749-BBFF-5C95B7A979AC}" srcOrd="0" destOrd="0" presId="urn:microsoft.com/office/officeart/2005/8/layout/default"/>
    <dgm:cxn modelId="{A98BBDED-E760-E048-8048-3B3659830D14}" type="presOf" srcId="{1578AFF1-6E8E-469B-B19E-1D07AAC017EE}" destId="{7F52AA27-4343-EC41-9634-C6FF0C642C63}" srcOrd="0" destOrd="0" presId="urn:microsoft.com/office/officeart/2005/8/layout/default"/>
    <dgm:cxn modelId="{46D0928A-845A-194F-AF4B-D86FE91E967B}" type="presParOf" srcId="{7F52AA27-4343-EC41-9634-C6FF0C642C63}" destId="{8D0EB562-20E2-D94F-85B6-8C9AF82F4D28}" srcOrd="0" destOrd="0" presId="urn:microsoft.com/office/officeart/2005/8/layout/default"/>
    <dgm:cxn modelId="{0C594FF5-6B18-7F47-A4A5-DA53B267DAD0}" type="presParOf" srcId="{7F52AA27-4343-EC41-9634-C6FF0C642C63}" destId="{E8110D24-2697-E34F-80A1-C769B94A5E69}" srcOrd="1" destOrd="0" presId="urn:microsoft.com/office/officeart/2005/8/layout/default"/>
    <dgm:cxn modelId="{7DD682EA-866A-6F41-AADB-47D39A8D9E58}" type="presParOf" srcId="{7F52AA27-4343-EC41-9634-C6FF0C642C63}" destId="{91DB2F6A-2B8A-D749-BBFF-5C95B7A979AC}" srcOrd="2" destOrd="0" presId="urn:microsoft.com/office/officeart/2005/8/layout/default"/>
    <dgm:cxn modelId="{98EEA0DC-7933-5540-9C6E-58378F5E39FC}" type="presParOf" srcId="{7F52AA27-4343-EC41-9634-C6FF0C642C63}" destId="{D80E677A-8D42-F349-B250-BC4CB5497390}" srcOrd="3" destOrd="0" presId="urn:microsoft.com/office/officeart/2005/8/layout/default"/>
    <dgm:cxn modelId="{2B462374-A56A-0F4D-BF94-57D613F69B5C}" type="presParOf" srcId="{7F52AA27-4343-EC41-9634-C6FF0C642C63}" destId="{9073CDB5-5AB2-6E40-A801-FE3D10344CED}" srcOrd="4" destOrd="0" presId="urn:microsoft.com/office/officeart/2005/8/layout/default"/>
    <dgm:cxn modelId="{0123F78C-2412-6F47-A24D-BF8405C5EC99}" type="presParOf" srcId="{7F52AA27-4343-EC41-9634-C6FF0C642C63}" destId="{958C9F46-64F3-5D45-BEC3-35EA671EF0D3}" srcOrd="5" destOrd="0" presId="urn:microsoft.com/office/officeart/2005/8/layout/default"/>
    <dgm:cxn modelId="{A2E645E8-9D33-BD4F-89AF-731FAAB2693C}" type="presParOf" srcId="{7F52AA27-4343-EC41-9634-C6FF0C642C63}" destId="{56902D2D-BB83-944D-BAA6-CED4AF52875F}" srcOrd="6" destOrd="0" presId="urn:microsoft.com/office/officeart/2005/8/layout/default"/>
    <dgm:cxn modelId="{03D59F24-D2D5-C24C-9131-99276C9221E6}" type="presParOf" srcId="{7F52AA27-4343-EC41-9634-C6FF0C642C63}" destId="{80395C6D-70D0-EE4D-9535-784A933B146C}" srcOrd="7" destOrd="0" presId="urn:microsoft.com/office/officeart/2005/8/layout/default"/>
    <dgm:cxn modelId="{F91E4D58-11D5-EC46-8E3B-D0CC864960F0}" type="presParOf" srcId="{7F52AA27-4343-EC41-9634-C6FF0C642C63}" destId="{15DD7CEC-4F0D-4040-968C-79816288B983}" srcOrd="8" destOrd="0" presId="urn:microsoft.com/office/officeart/2005/8/layout/default"/>
    <dgm:cxn modelId="{53BA5D0A-16BF-3E4A-B1EB-F65272B35269}" type="presParOf" srcId="{7F52AA27-4343-EC41-9634-C6FF0C642C63}" destId="{5F3E527E-11A3-474F-A5A2-BC3E036DCA1A}" srcOrd="9" destOrd="0" presId="urn:microsoft.com/office/officeart/2005/8/layout/default"/>
    <dgm:cxn modelId="{06FCC679-B52E-A645-8FB5-9B1F984C2384}" type="presParOf" srcId="{7F52AA27-4343-EC41-9634-C6FF0C642C63}" destId="{C6E52668-943B-2544-B8CF-58DD1967575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028760-B8B3-4D89-B75D-2CDEC159855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41CEDC-5AE8-499B-9AA9-BFF9D2C9B65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Pour comprendre les relations entre les variables: exemple relation entre les dépenses publicitaires et les ventes</a:t>
          </a:r>
          <a:endParaRPr lang="en-US" dirty="0"/>
        </a:p>
      </dgm:t>
    </dgm:pt>
    <dgm:pt modelId="{701EF589-5339-4B8E-96A7-59BB3DDE0BDB}" type="parTrans" cxnId="{EAA2D71C-8EC0-4A34-8399-66C7E2B2F30B}">
      <dgm:prSet/>
      <dgm:spPr/>
      <dgm:t>
        <a:bodyPr/>
        <a:lstStyle/>
        <a:p>
          <a:endParaRPr lang="en-US"/>
        </a:p>
      </dgm:t>
    </dgm:pt>
    <dgm:pt modelId="{32AE8652-CAA4-46C7-930F-19B2B25CF95B}" type="sibTrans" cxnId="{EAA2D71C-8EC0-4A34-8399-66C7E2B2F30B}">
      <dgm:prSet/>
      <dgm:spPr/>
      <dgm:t>
        <a:bodyPr/>
        <a:lstStyle/>
        <a:p>
          <a:endParaRPr lang="en-US"/>
        </a:p>
      </dgm:t>
    </dgm:pt>
    <dgm:pt modelId="{A78EC937-7358-4B14-B37A-7D62CCEE881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Déterminer l’impact</a:t>
          </a:r>
          <a:endParaRPr lang="en-US" dirty="0"/>
        </a:p>
      </dgm:t>
    </dgm:pt>
    <dgm:pt modelId="{147E86C9-145E-4A8D-93CE-DE18F176D47E}" type="parTrans" cxnId="{01A14FE5-0CD4-4BD7-ACCB-20DDCA3A7B46}">
      <dgm:prSet/>
      <dgm:spPr/>
      <dgm:t>
        <a:bodyPr/>
        <a:lstStyle/>
        <a:p>
          <a:endParaRPr lang="en-US"/>
        </a:p>
      </dgm:t>
    </dgm:pt>
    <dgm:pt modelId="{A7A96F6F-445C-4603-B99C-97E43AA37849}" type="sibTrans" cxnId="{01A14FE5-0CD4-4BD7-ACCB-20DDCA3A7B46}">
      <dgm:prSet/>
      <dgm:spPr/>
      <dgm:t>
        <a:bodyPr/>
        <a:lstStyle/>
        <a:p>
          <a:endParaRPr lang="en-US"/>
        </a:p>
      </dgm:t>
    </dgm:pt>
    <dgm:pt modelId="{2D399A98-4B05-4368-AC51-52C0EDE5A2E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Faire des prédictions</a:t>
          </a:r>
          <a:endParaRPr lang="en-US" dirty="0"/>
        </a:p>
      </dgm:t>
    </dgm:pt>
    <dgm:pt modelId="{014AD727-BB81-4D90-A9B9-FCACB581601C}" type="parTrans" cxnId="{D152E073-1549-4895-B010-C789D6874B55}">
      <dgm:prSet/>
      <dgm:spPr/>
      <dgm:t>
        <a:bodyPr/>
        <a:lstStyle/>
        <a:p>
          <a:endParaRPr lang="en-US"/>
        </a:p>
      </dgm:t>
    </dgm:pt>
    <dgm:pt modelId="{340B020B-17F9-4AA6-954F-2192B86DCE71}" type="sibTrans" cxnId="{D152E073-1549-4895-B010-C789D6874B55}">
      <dgm:prSet/>
      <dgm:spPr/>
      <dgm:t>
        <a:bodyPr/>
        <a:lstStyle/>
        <a:p>
          <a:endParaRPr lang="en-US"/>
        </a:p>
      </dgm:t>
    </dgm:pt>
    <dgm:pt modelId="{4C920D54-2981-4D81-A4B6-3B2CF884777A}" type="pres">
      <dgm:prSet presAssocID="{C6028760-B8B3-4D89-B75D-2CDEC159855D}" presName="root" presStyleCnt="0">
        <dgm:presLayoutVars>
          <dgm:dir/>
          <dgm:resizeHandles val="exact"/>
        </dgm:presLayoutVars>
      </dgm:prSet>
      <dgm:spPr/>
    </dgm:pt>
    <dgm:pt modelId="{DFDEA5DD-5B31-47A5-956E-C8CC34DE5544}" type="pres">
      <dgm:prSet presAssocID="{1041CEDC-5AE8-499B-9AA9-BFF9D2C9B65C}" presName="compNode" presStyleCnt="0"/>
      <dgm:spPr/>
    </dgm:pt>
    <dgm:pt modelId="{C8FEE8B3-3DE5-4188-A7D8-F55AB74340A0}" type="pres">
      <dgm:prSet presAssocID="{1041CEDC-5AE8-499B-9AA9-BFF9D2C9B65C}" presName="iconRect" presStyleLbl="node1" presStyleIdx="0" presStyleCnt="3" custLinFactNeighborX="-55421" custLinFactNeighborY="-724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18F5A6EA-9D2F-49F4-A85F-BD249BF05EAE}" type="pres">
      <dgm:prSet presAssocID="{1041CEDC-5AE8-499B-9AA9-BFF9D2C9B65C}" presName="spaceRect" presStyleCnt="0"/>
      <dgm:spPr/>
    </dgm:pt>
    <dgm:pt modelId="{989FF52D-2C7E-4C79-A1F9-3E16846E3844}" type="pres">
      <dgm:prSet presAssocID="{1041CEDC-5AE8-499B-9AA9-BFF9D2C9B65C}" presName="textRect" presStyleLbl="revTx" presStyleIdx="0" presStyleCnt="3" custScaleX="266266" custScaleY="196857">
        <dgm:presLayoutVars>
          <dgm:chMax val="1"/>
          <dgm:chPref val="1"/>
        </dgm:presLayoutVars>
      </dgm:prSet>
      <dgm:spPr/>
    </dgm:pt>
    <dgm:pt modelId="{C8BE5864-E93E-4C86-9836-7D7BFB04A699}" type="pres">
      <dgm:prSet presAssocID="{32AE8652-CAA4-46C7-930F-19B2B25CF95B}" presName="sibTrans" presStyleCnt="0"/>
      <dgm:spPr/>
    </dgm:pt>
    <dgm:pt modelId="{8C4AFC86-E470-4124-B59F-DF8028289493}" type="pres">
      <dgm:prSet presAssocID="{A78EC937-7358-4B14-B37A-7D62CCEE8818}" presName="compNode" presStyleCnt="0"/>
      <dgm:spPr/>
    </dgm:pt>
    <dgm:pt modelId="{81CC5AC4-73F5-4FF8-87E6-C2C8358D7B84}" type="pres">
      <dgm:prSet presAssocID="{A78EC937-7358-4B14-B37A-7D62CCEE8818}" presName="iconRect" presStyleLbl="node1" presStyleIdx="1" presStyleCnt="3" custLinFactNeighborX="0" custLinFactNeighborY="-8526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84CBD1D0-C71B-4227-8FF7-BB83AF776E31}" type="pres">
      <dgm:prSet presAssocID="{A78EC937-7358-4B14-B37A-7D62CCEE8818}" presName="spaceRect" presStyleCnt="0"/>
      <dgm:spPr/>
    </dgm:pt>
    <dgm:pt modelId="{1D908FB4-B8BF-4944-BDE0-54D3E923FED0}" type="pres">
      <dgm:prSet presAssocID="{A78EC937-7358-4B14-B37A-7D62CCEE8818}" presName="textRect" presStyleLbl="revTx" presStyleIdx="1" presStyleCnt="3" custLinFactNeighborX="-1279" custLinFactNeighborY="-84667">
        <dgm:presLayoutVars>
          <dgm:chMax val="1"/>
          <dgm:chPref val="1"/>
        </dgm:presLayoutVars>
      </dgm:prSet>
      <dgm:spPr/>
    </dgm:pt>
    <dgm:pt modelId="{5B9CA172-14B3-45A2-B555-25B516216303}" type="pres">
      <dgm:prSet presAssocID="{A7A96F6F-445C-4603-B99C-97E43AA37849}" presName="sibTrans" presStyleCnt="0"/>
      <dgm:spPr/>
    </dgm:pt>
    <dgm:pt modelId="{5AA5319F-AC5C-4F09-95B0-3CE0E19C6351}" type="pres">
      <dgm:prSet presAssocID="{2D399A98-4B05-4368-AC51-52C0EDE5A2E0}" presName="compNode" presStyleCnt="0"/>
      <dgm:spPr/>
    </dgm:pt>
    <dgm:pt modelId="{8A3AE6E4-E844-4CD2-A7F4-2A423E16AF30}" type="pres">
      <dgm:prSet presAssocID="{2D399A98-4B05-4368-AC51-52C0EDE5A2E0}" presName="iconRect" presStyleLbl="node1" presStyleIdx="2" presStyleCnt="3" custLinFactNeighborY="-8810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B9AE7C4-AA9B-4264-89EF-21E8F5D435FB}" type="pres">
      <dgm:prSet presAssocID="{2D399A98-4B05-4368-AC51-52C0EDE5A2E0}" presName="spaceRect" presStyleCnt="0"/>
      <dgm:spPr/>
    </dgm:pt>
    <dgm:pt modelId="{624F53AF-230C-4CC8-97EE-B74CC7B7FC82}" type="pres">
      <dgm:prSet presAssocID="{2D399A98-4B05-4368-AC51-52C0EDE5A2E0}" presName="textRect" presStyleLbl="revTx" presStyleIdx="2" presStyleCnt="3" custScaleX="132524" custLinFactNeighborX="-4476" custLinFactNeighborY="-90188">
        <dgm:presLayoutVars>
          <dgm:chMax val="1"/>
          <dgm:chPref val="1"/>
        </dgm:presLayoutVars>
      </dgm:prSet>
      <dgm:spPr/>
    </dgm:pt>
  </dgm:ptLst>
  <dgm:cxnLst>
    <dgm:cxn modelId="{9474AC05-1E5A-42C4-BFC4-0E7B578C34EE}" type="presOf" srcId="{2D399A98-4B05-4368-AC51-52C0EDE5A2E0}" destId="{624F53AF-230C-4CC8-97EE-B74CC7B7FC82}" srcOrd="0" destOrd="0" presId="urn:microsoft.com/office/officeart/2018/2/layout/IconLabelList"/>
    <dgm:cxn modelId="{EAA2D71C-8EC0-4A34-8399-66C7E2B2F30B}" srcId="{C6028760-B8B3-4D89-B75D-2CDEC159855D}" destId="{1041CEDC-5AE8-499B-9AA9-BFF9D2C9B65C}" srcOrd="0" destOrd="0" parTransId="{701EF589-5339-4B8E-96A7-59BB3DDE0BDB}" sibTransId="{32AE8652-CAA4-46C7-930F-19B2B25CF95B}"/>
    <dgm:cxn modelId="{08B88A43-D5A4-4257-A25C-190A929AF312}" type="presOf" srcId="{C6028760-B8B3-4D89-B75D-2CDEC159855D}" destId="{4C920D54-2981-4D81-A4B6-3B2CF884777A}" srcOrd="0" destOrd="0" presId="urn:microsoft.com/office/officeart/2018/2/layout/IconLabelList"/>
    <dgm:cxn modelId="{D152E073-1549-4895-B010-C789D6874B55}" srcId="{C6028760-B8B3-4D89-B75D-2CDEC159855D}" destId="{2D399A98-4B05-4368-AC51-52C0EDE5A2E0}" srcOrd="2" destOrd="0" parTransId="{014AD727-BB81-4D90-A9B9-FCACB581601C}" sibTransId="{340B020B-17F9-4AA6-954F-2192B86DCE71}"/>
    <dgm:cxn modelId="{7E75707A-FF97-4C41-A517-302D5C77D7F5}" type="presOf" srcId="{A78EC937-7358-4B14-B37A-7D62CCEE8818}" destId="{1D908FB4-B8BF-4944-BDE0-54D3E923FED0}" srcOrd="0" destOrd="0" presId="urn:microsoft.com/office/officeart/2018/2/layout/IconLabelList"/>
    <dgm:cxn modelId="{EBDBCCB2-B5F4-44D4-81D7-FB453983E4D9}" type="presOf" srcId="{1041CEDC-5AE8-499B-9AA9-BFF9D2C9B65C}" destId="{989FF52D-2C7E-4C79-A1F9-3E16846E3844}" srcOrd="0" destOrd="0" presId="urn:microsoft.com/office/officeart/2018/2/layout/IconLabelList"/>
    <dgm:cxn modelId="{01A14FE5-0CD4-4BD7-ACCB-20DDCA3A7B46}" srcId="{C6028760-B8B3-4D89-B75D-2CDEC159855D}" destId="{A78EC937-7358-4B14-B37A-7D62CCEE8818}" srcOrd="1" destOrd="0" parTransId="{147E86C9-145E-4A8D-93CE-DE18F176D47E}" sibTransId="{A7A96F6F-445C-4603-B99C-97E43AA37849}"/>
    <dgm:cxn modelId="{9747CECE-633F-46FC-AF70-21D7C4605786}" type="presParOf" srcId="{4C920D54-2981-4D81-A4B6-3B2CF884777A}" destId="{DFDEA5DD-5B31-47A5-956E-C8CC34DE5544}" srcOrd="0" destOrd="0" presId="urn:microsoft.com/office/officeart/2018/2/layout/IconLabelList"/>
    <dgm:cxn modelId="{12803F07-FB75-4AB6-9B07-AAC0896E77F9}" type="presParOf" srcId="{DFDEA5DD-5B31-47A5-956E-C8CC34DE5544}" destId="{C8FEE8B3-3DE5-4188-A7D8-F55AB74340A0}" srcOrd="0" destOrd="0" presId="urn:microsoft.com/office/officeart/2018/2/layout/IconLabelList"/>
    <dgm:cxn modelId="{CEE3FC71-7F55-46AA-A368-BA8E266B1221}" type="presParOf" srcId="{DFDEA5DD-5B31-47A5-956E-C8CC34DE5544}" destId="{18F5A6EA-9D2F-49F4-A85F-BD249BF05EAE}" srcOrd="1" destOrd="0" presId="urn:microsoft.com/office/officeart/2018/2/layout/IconLabelList"/>
    <dgm:cxn modelId="{2C583014-2BE8-4114-9FA2-289510F808E5}" type="presParOf" srcId="{DFDEA5DD-5B31-47A5-956E-C8CC34DE5544}" destId="{989FF52D-2C7E-4C79-A1F9-3E16846E3844}" srcOrd="2" destOrd="0" presId="urn:microsoft.com/office/officeart/2018/2/layout/IconLabelList"/>
    <dgm:cxn modelId="{361B2AD6-1CDB-4E23-8BBA-D8250004E359}" type="presParOf" srcId="{4C920D54-2981-4D81-A4B6-3B2CF884777A}" destId="{C8BE5864-E93E-4C86-9836-7D7BFB04A699}" srcOrd="1" destOrd="0" presId="urn:microsoft.com/office/officeart/2018/2/layout/IconLabelList"/>
    <dgm:cxn modelId="{03FA3DD7-5400-4F74-A9EF-EA0E962AFD2C}" type="presParOf" srcId="{4C920D54-2981-4D81-A4B6-3B2CF884777A}" destId="{8C4AFC86-E470-4124-B59F-DF8028289493}" srcOrd="2" destOrd="0" presId="urn:microsoft.com/office/officeart/2018/2/layout/IconLabelList"/>
    <dgm:cxn modelId="{065DA908-8EEB-4059-9607-A18525247139}" type="presParOf" srcId="{8C4AFC86-E470-4124-B59F-DF8028289493}" destId="{81CC5AC4-73F5-4FF8-87E6-C2C8358D7B84}" srcOrd="0" destOrd="0" presId="urn:microsoft.com/office/officeart/2018/2/layout/IconLabelList"/>
    <dgm:cxn modelId="{792FFACF-0CD9-4132-8760-32EEAF183D1E}" type="presParOf" srcId="{8C4AFC86-E470-4124-B59F-DF8028289493}" destId="{84CBD1D0-C71B-4227-8FF7-BB83AF776E31}" srcOrd="1" destOrd="0" presId="urn:microsoft.com/office/officeart/2018/2/layout/IconLabelList"/>
    <dgm:cxn modelId="{001B21FB-A98E-4C70-B859-95D8FF5AF85A}" type="presParOf" srcId="{8C4AFC86-E470-4124-B59F-DF8028289493}" destId="{1D908FB4-B8BF-4944-BDE0-54D3E923FED0}" srcOrd="2" destOrd="0" presId="urn:microsoft.com/office/officeart/2018/2/layout/IconLabelList"/>
    <dgm:cxn modelId="{1D5D75FD-D52A-4489-BA9D-D6A3080212C6}" type="presParOf" srcId="{4C920D54-2981-4D81-A4B6-3B2CF884777A}" destId="{5B9CA172-14B3-45A2-B555-25B516216303}" srcOrd="3" destOrd="0" presId="urn:microsoft.com/office/officeart/2018/2/layout/IconLabelList"/>
    <dgm:cxn modelId="{0F15DF48-FE03-41A0-9D8C-3F34D0AD4F73}" type="presParOf" srcId="{4C920D54-2981-4D81-A4B6-3B2CF884777A}" destId="{5AA5319F-AC5C-4F09-95B0-3CE0E19C6351}" srcOrd="4" destOrd="0" presId="urn:microsoft.com/office/officeart/2018/2/layout/IconLabelList"/>
    <dgm:cxn modelId="{ECA8E072-3F74-499C-ABC1-B5FB3138BF9A}" type="presParOf" srcId="{5AA5319F-AC5C-4F09-95B0-3CE0E19C6351}" destId="{8A3AE6E4-E844-4CD2-A7F4-2A423E16AF30}" srcOrd="0" destOrd="0" presId="urn:microsoft.com/office/officeart/2018/2/layout/IconLabelList"/>
    <dgm:cxn modelId="{D182FC6F-10F7-4C08-BB23-31AD1FAF98FF}" type="presParOf" srcId="{5AA5319F-AC5C-4F09-95B0-3CE0E19C6351}" destId="{EB9AE7C4-AA9B-4264-89EF-21E8F5D435FB}" srcOrd="1" destOrd="0" presId="urn:microsoft.com/office/officeart/2018/2/layout/IconLabelList"/>
    <dgm:cxn modelId="{230AFB27-EDC8-447F-80ED-BB51E1FA2233}" type="presParOf" srcId="{5AA5319F-AC5C-4F09-95B0-3CE0E19C6351}" destId="{624F53AF-230C-4CC8-97EE-B74CC7B7FC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C047AE-443E-48F8-9F82-5FEE5D1332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62EA51-143B-46E3-A1D7-1E0A4A53214E}">
      <dgm:prSet/>
      <dgm:spPr/>
      <dgm:t>
        <a:bodyPr/>
        <a:lstStyle/>
        <a:p>
          <a:r>
            <a:rPr lang="fr-FR"/>
            <a:t>Linéarité</a:t>
          </a:r>
          <a:endParaRPr lang="en-US"/>
        </a:p>
      </dgm:t>
    </dgm:pt>
    <dgm:pt modelId="{D79EBFE4-E526-47A1-B253-26300618D8FE}" type="parTrans" cxnId="{B3E5B30C-ED69-482D-8D4C-5254FB749DC0}">
      <dgm:prSet/>
      <dgm:spPr/>
      <dgm:t>
        <a:bodyPr/>
        <a:lstStyle/>
        <a:p>
          <a:endParaRPr lang="en-US"/>
        </a:p>
      </dgm:t>
    </dgm:pt>
    <dgm:pt modelId="{EBFED3D7-4EAA-46A2-ACC6-49BD36619CEF}" type="sibTrans" cxnId="{B3E5B30C-ED69-482D-8D4C-5254FB749DC0}">
      <dgm:prSet/>
      <dgm:spPr/>
      <dgm:t>
        <a:bodyPr/>
        <a:lstStyle/>
        <a:p>
          <a:endParaRPr lang="en-US"/>
        </a:p>
      </dgm:t>
    </dgm:pt>
    <dgm:pt modelId="{9F31A862-7CF6-46E6-A158-2302E3857385}">
      <dgm:prSet/>
      <dgm:spPr/>
      <dgm:t>
        <a:bodyPr/>
        <a:lstStyle/>
        <a:p>
          <a:r>
            <a:rPr lang="fr-FR"/>
            <a:t>Nullité des espérances des erreurs</a:t>
          </a:r>
          <a:endParaRPr lang="en-US"/>
        </a:p>
      </dgm:t>
    </dgm:pt>
    <dgm:pt modelId="{98575525-6F30-47FD-95E6-F845F74BACCE}" type="parTrans" cxnId="{8AC9F484-2CF1-4C4C-8698-A5F383DCF3E8}">
      <dgm:prSet/>
      <dgm:spPr/>
      <dgm:t>
        <a:bodyPr/>
        <a:lstStyle/>
        <a:p>
          <a:endParaRPr lang="en-US"/>
        </a:p>
      </dgm:t>
    </dgm:pt>
    <dgm:pt modelId="{6518123F-FAB2-4788-971A-8AEB483EC351}" type="sibTrans" cxnId="{8AC9F484-2CF1-4C4C-8698-A5F383DCF3E8}">
      <dgm:prSet/>
      <dgm:spPr/>
      <dgm:t>
        <a:bodyPr/>
        <a:lstStyle/>
        <a:p>
          <a:endParaRPr lang="en-US"/>
        </a:p>
      </dgm:t>
    </dgm:pt>
    <dgm:pt modelId="{7701ED07-5BA1-466A-AFDE-F010343DFB4A}">
      <dgm:prSet/>
      <dgm:spPr/>
      <dgm:t>
        <a:bodyPr/>
        <a:lstStyle/>
        <a:p>
          <a:r>
            <a:rPr lang="fr-FR"/>
            <a:t>Absence d’autocorrélation</a:t>
          </a:r>
          <a:endParaRPr lang="en-US"/>
        </a:p>
      </dgm:t>
    </dgm:pt>
    <dgm:pt modelId="{57E52965-E970-4740-8694-C7A2BBC1954C}" type="parTrans" cxnId="{046AF8D0-F9E6-4E36-AA4A-4D42EAE894E8}">
      <dgm:prSet/>
      <dgm:spPr/>
      <dgm:t>
        <a:bodyPr/>
        <a:lstStyle/>
        <a:p>
          <a:endParaRPr lang="en-US"/>
        </a:p>
      </dgm:t>
    </dgm:pt>
    <dgm:pt modelId="{7710BAAC-8278-4915-B57A-889448632A54}" type="sibTrans" cxnId="{046AF8D0-F9E6-4E36-AA4A-4D42EAE894E8}">
      <dgm:prSet/>
      <dgm:spPr/>
      <dgm:t>
        <a:bodyPr/>
        <a:lstStyle/>
        <a:p>
          <a:endParaRPr lang="en-US"/>
        </a:p>
      </dgm:t>
    </dgm:pt>
    <dgm:pt modelId="{3D7DA70F-4E99-487C-9581-0E72A4E35623}">
      <dgm:prSet/>
      <dgm:spPr/>
      <dgm:t>
        <a:bodyPr/>
        <a:lstStyle/>
        <a:p>
          <a:r>
            <a:rPr lang="fr-FR"/>
            <a:t>Homoscédasticité</a:t>
          </a:r>
          <a:endParaRPr lang="en-US"/>
        </a:p>
      </dgm:t>
    </dgm:pt>
    <dgm:pt modelId="{E10965B9-2358-4E48-AD01-C4704DC2FFEE}" type="parTrans" cxnId="{351139E5-50B2-4DF6-B6D8-0645D2DF0919}">
      <dgm:prSet/>
      <dgm:spPr/>
      <dgm:t>
        <a:bodyPr/>
        <a:lstStyle/>
        <a:p>
          <a:endParaRPr lang="en-US"/>
        </a:p>
      </dgm:t>
    </dgm:pt>
    <dgm:pt modelId="{4905ED1D-5F6D-40AB-B6CA-69EC4F8C11B0}" type="sibTrans" cxnId="{351139E5-50B2-4DF6-B6D8-0645D2DF0919}">
      <dgm:prSet/>
      <dgm:spPr/>
      <dgm:t>
        <a:bodyPr/>
        <a:lstStyle/>
        <a:p>
          <a:endParaRPr lang="en-US"/>
        </a:p>
      </dgm:t>
    </dgm:pt>
    <dgm:pt modelId="{C4C4980C-A3F2-4574-8F78-5D1E729798BA}">
      <dgm:prSet/>
      <dgm:spPr/>
      <dgm:t>
        <a:bodyPr/>
        <a:lstStyle/>
        <a:p>
          <a:r>
            <a:rPr lang="fr-FR"/>
            <a:t>Normalité des résidus</a:t>
          </a:r>
          <a:endParaRPr lang="en-US"/>
        </a:p>
      </dgm:t>
    </dgm:pt>
    <dgm:pt modelId="{ED77F771-F57E-4B29-B891-998EB9482378}" type="parTrans" cxnId="{63DA5825-A16F-4596-954A-2B28B38D4BB9}">
      <dgm:prSet/>
      <dgm:spPr/>
      <dgm:t>
        <a:bodyPr/>
        <a:lstStyle/>
        <a:p>
          <a:endParaRPr lang="en-US"/>
        </a:p>
      </dgm:t>
    </dgm:pt>
    <dgm:pt modelId="{5A04880B-9E7B-4CD7-B776-4548ED0DEB13}" type="sibTrans" cxnId="{63DA5825-A16F-4596-954A-2B28B38D4BB9}">
      <dgm:prSet/>
      <dgm:spPr/>
      <dgm:t>
        <a:bodyPr/>
        <a:lstStyle/>
        <a:p>
          <a:endParaRPr lang="en-US"/>
        </a:p>
      </dgm:t>
    </dgm:pt>
    <dgm:pt modelId="{D520AA25-76A8-B74C-8BBF-EB8DA8FEC753}" type="pres">
      <dgm:prSet presAssocID="{1FC047AE-443E-48F8-9F82-5FEE5D1332CA}" presName="linear" presStyleCnt="0">
        <dgm:presLayoutVars>
          <dgm:animLvl val="lvl"/>
          <dgm:resizeHandles val="exact"/>
        </dgm:presLayoutVars>
      </dgm:prSet>
      <dgm:spPr/>
    </dgm:pt>
    <dgm:pt modelId="{FEA6ADA3-B816-0A40-9203-86774853CDAD}" type="pres">
      <dgm:prSet presAssocID="{4F62EA51-143B-46E3-A1D7-1E0A4A53214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513032-7474-3740-B58D-5A6CE2A21DE9}" type="pres">
      <dgm:prSet presAssocID="{EBFED3D7-4EAA-46A2-ACC6-49BD36619CEF}" presName="spacer" presStyleCnt="0"/>
      <dgm:spPr/>
    </dgm:pt>
    <dgm:pt modelId="{845D17A7-D240-204E-B27D-D77959A437A7}" type="pres">
      <dgm:prSet presAssocID="{9F31A862-7CF6-46E6-A158-2302E385738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886555-A130-1A4E-A959-D88D67474051}" type="pres">
      <dgm:prSet presAssocID="{6518123F-FAB2-4788-971A-8AEB483EC351}" presName="spacer" presStyleCnt="0"/>
      <dgm:spPr/>
    </dgm:pt>
    <dgm:pt modelId="{CE5348BB-1AFB-A049-8B65-1679CA65643A}" type="pres">
      <dgm:prSet presAssocID="{7701ED07-5BA1-466A-AFDE-F010343DFB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29549C-44ED-CB4A-B233-4CBAEFCC996B}" type="pres">
      <dgm:prSet presAssocID="{7710BAAC-8278-4915-B57A-889448632A54}" presName="spacer" presStyleCnt="0"/>
      <dgm:spPr/>
    </dgm:pt>
    <dgm:pt modelId="{EC7F1A05-91BD-2A4C-944F-FD321C95D830}" type="pres">
      <dgm:prSet presAssocID="{3D7DA70F-4E99-487C-9581-0E72A4E3562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84A1FBD-3FE6-1D4B-96C5-A0D0AB7EE11A}" type="pres">
      <dgm:prSet presAssocID="{4905ED1D-5F6D-40AB-B6CA-69EC4F8C11B0}" presName="spacer" presStyleCnt="0"/>
      <dgm:spPr/>
    </dgm:pt>
    <dgm:pt modelId="{41D00295-7A7C-0E4E-9AA9-2622731F89AB}" type="pres">
      <dgm:prSet presAssocID="{C4C4980C-A3F2-4574-8F78-5D1E729798B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3E5B30C-ED69-482D-8D4C-5254FB749DC0}" srcId="{1FC047AE-443E-48F8-9F82-5FEE5D1332CA}" destId="{4F62EA51-143B-46E3-A1D7-1E0A4A53214E}" srcOrd="0" destOrd="0" parTransId="{D79EBFE4-E526-47A1-B253-26300618D8FE}" sibTransId="{EBFED3D7-4EAA-46A2-ACC6-49BD36619CEF}"/>
    <dgm:cxn modelId="{63DA5825-A16F-4596-954A-2B28B38D4BB9}" srcId="{1FC047AE-443E-48F8-9F82-5FEE5D1332CA}" destId="{C4C4980C-A3F2-4574-8F78-5D1E729798BA}" srcOrd="4" destOrd="0" parTransId="{ED77F771-F57E-4B29-B891-998EB9482378}" sibTransId="{5A04880B-9E7B-4CD7-B776-4548ED0DEB13}"/>
    <dgm:cxn modelId="{E2051350-F7B2-8E4B-8E72-BC0EA59E011D}" type="presOf" srcId="{7701ED07-5BA1-466A-AFDE-F010343DFB4A}" destId="{CE5348BB-1AFB-A049-8B65-1679CA65643A}" srcOrd="0" destOrd="0" presId="urn:microsoft.com/office/officeart/2005/8/layout/vList2"/>
    <dgm:cxn modelId="{20C05A52-7F88-D844-9FA5-AC04F303BBE8}" type="presOf" srcId="{C4C4980C-A3F2-4574-8F78-5D1E729798BA}" destId="{41D00295-7A7C-0E4E-9AA9-2622731F89AB}" srcOrd="0" destOrd="0" presId="urn:microsoft.com/office/officeart/2005/8/layout/vList2"/>
    <dgm:cxn modelId="{67F6605B-1D56-EC4C-9A13-046C4951AC80}" type="presOf" srcId="{3D7DA70F-4E99-487C-9581-0E72A4E35623}" destId="{EC7F1A05-91BD-2A4C-944F-FD321C95D830}" srcOrd="0" destOrd="0" presId="urn:microsoft.com/office/officeart/2005/8/layout/vList2"/>
    <dgm:cxn modelId="{8AC9F484-2CF1-4C4C-8698-A5F383DCF3E8}" srcId="{1FC047AE-443E-48F8-9F82-5FEE5D1332CA}" destId="{9F31A862-7CF6-46E6-A158-2302E3857385}" srcOrd="1" destOrd="0" parTransId="{98575525-6F30-47FD-95E6-F845F74BACCE}" sibTransId="{6518123F-FAB2-4788-971A-8AEB483EC351}"/>
    <dgm:cxn modelId="{8FEF1D91-2F30-4F4C-BDCC-A8B9A8B2BFEA}" type="presOf" srcId="{4F62EA51-143B-46E3-A1D7-1E0A4A53214E}" destId="{FEA6ADA3-B816-0A40-9203-86774853CDAD}" srcOrd="0" destOrd="0" presId="urn:microsoft.com/office/officeart/2005/8/layout/vList2"/>
    <dgm:cxn modelId="{F76BCDA0-6D29-5D4A-90D8-1ADB5F658AD0}" type="presOf" srcId="{1FC047AE-443E-48F8-9F82-5FEE5D1332CA}" destId="{D520AA25-76A8-B74C-8BBF-EB8DA8FEC753}" srcOrd="0" destOrd="0" presId="urn:microsoft.com/office/officeart/2005/8/layout/vList2"/>
    <dgm:cxn modelId="{046AF8D0-F9E6-4E36-AA4A-4D42EAE894E8}" srcId="{1FC047AE-443E-48F8-9F82-5FEE5D1332CA}" destId="{7701ED07-5BA1-466A-AFDE-F010343DFB4A}" srcOrd="2" destOrd="0" parTransId="{57E52965-E970-4740-8694-C7A2BBC1954C}" sibTransId="{7710BAAC-8278-4915-B57A-889448632A54}"/>
    <dgm:cxn modelId="{351139E5-50B2-4DF6-B6D8-0645D2DF0919}" srcId="{1FC047AE-443E-48F8-9F82-5FEE5D1332CA}" destId="{3D7DA70F-4E99-487C-9581-0E72A4E35623}" srcOrd="3" destOrd="0" parTransId="{E10965B9-2358-4E48-AD01-C4704DC2FFEE}" sibTransId="{4905ED1D-5F6D-40AB-B6CA-69EC4F8C11B0}"/>
    <dgm:cxn modelId="{A3A917FF-5020-4449-84AD-66452190BBBF}" type="presOf" srcId="{9F31A862-7CF6-46E6-A158-2302E3857385}" destId="{845D17A7-D240-204E-B27D-D77959A437A7}" srcOrd="0" destOrd="0" presId="urn:microsoft.com/office/officeart/2005/8/layout/vList2"/>
    <dgm:cxn modelId="{EF9A7D72-07D9-EF4F-A9EA-2205488805BD}" type="presParOf" srcId="{D520AA25-76A8-B74C-8BBF-EB8DA8FEC753}" destId="{FEA6ADA3-B816-0A40-9203-86774853CDAD}" srcOrd="0" destOrd="0" presId="urn:microsoft.com/office/officeart/2005/8/layout/vList2"/>
    <dgm:cxn modelId="{A28A2339-084B-AD46-B239-9B51BF12F15E}" type="presParOf" srcId="{D520AA25-76A8-B74C-8BBF-EB8DA8FEC753}" destId="{BA513032-7474-3740-B58D-5A6CE2A21DE9}" srcOrd="1" destOrd="0" presId="urn:microsoft.com/office/officeart/2005/8/layout/vList2"/>
    <dgm:cxn modelId="{39D37C85-256D-254A-B704-8AAB115A3725}" type="presParOf" srcId="{D520AA25-76A8-B74C-8BBF-EB8DA8FEC753}" destId="{845D17A7-D240-204E-B27D-D77959A437A7}" srcOrd="2" destOrd="0" presId="urn:microsoft.com/office/officeart/2005/8/layout/vList2"/>
    <dgm:cxn modelId="{C59B574D-56A7-1A43-9D16-C61270E10799}" type="presParOf" srcId="{D520AA25-76A8-B74C-8BBF-EB8DA8FEC753}" destId="{32886555-A130-1A4E-A959-D88D67474051}" srcOrd="3" destOrd="0" presId="urn:microsoft.com/office/officeart/2005/8/layout/vList2"/>
    <dgm:cxn modelId="{12F1277D-633C-7A40-BC91-4FD98F63C93C}" type="presParOf" srcId="{D520AA25-76A8-B74C-8BBF-EB8DA8FEC753}" destId="{CE5348BB-1AFB-A049-8B65-1679CA65643A}" srcOrd="4" destOrd="0" presId="urn:microsoft.com/office/officeart/2005/8/layout/vList2"/>
    <dgm:cxn modelId="{8A98DC79-6E23-F341-9615-BF63226A25B5}" type="presParOf" srcId="{D520AA25-76A8-B74C-8BBF-EB8DA8FEC753}" destId="{F029549C-44ED-CB4A-B233-4CBAEFCC996B}" srcOrd="5" destOrd="0" presId="urn:microsoft.com/office/officeart/2005/8/layout/vList2"/>
    <dgm:cxn modelId="{98E9F13A-9E31-CB47-9680-5B68FDC23DAC}" type="presParOf" srcId="{D520AA25-76A8-B74C-8BBF-EB8DA8FEC753}" destId="{EC7F1A05-91BD-2A4C-944F-FD321C95D830}" srcOrd="6" destOrd="0" presId="urn:microsoft.com/office/officeart/2005/8/layout/vList2"/>
    <dgm:cxn modelId="{B640A899-30B7-3C4E-824A-67A51E1EA273}" type="presParOf" srcId="{D520AA25-76A8-B74C-8BBF-EB8DA8FEC753}" destId="{C84A1FBD-3FE6-1D4B-96C5-A0D0AB7EE11A}" srcOrd="7" destOrd="0" presId="urn:microsoft.com/office/officeart/2005/8/layout/vList2"/>
    <dgm:cxn modelId="{E2799429-3220-4840-B1C4-8D3E081CFA62}" type="presParOf" srcId="{D520AA25-76A8-B74C-8BBF-EB8DA8FEC753}" destId="{41D00295-7A7C-0E4E-9AA9-2622731F89A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EB562-20E2-D94F-85B6-8C9AF82F4D28}">
      <dsp:nvSpPr>
        <dsp:cNvPr id="0" name=""/>
        <dsp:cNvSpPr/>
      </dsp:nvSpPr>
      <dsp:spPr>
        <a:xfrm>
          <a:off x="199163" y="1984"/>
          <a:ext cx="1883232" cy="1129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Qu’est-ce que la régression linéaire ? </a:t>
          </a:r>
          <a:endParaRPr lang="en-US" sz="1800" kern="1200"/>
        </a:p>
      </dsp:txBody>
      <dsp:txXfrm>
        <a:off x="199163" y="1984"/>
        <a:ext cx="1883232" cy="1129939"/>
      </dsp:txXfrm>
    </dsp:sp>
    <dsp:sp modelId="{91DB2F6A-2B8A-D749-BBFF-5C95B7A979AC}">
      <dsp:nvSpPr>
        <dsp:cNvPr id="0" name=""/>
        <dsp:cNvSpPr/>
      </dsp:nvSpPr>
      <dsp:spPr>
        <a:xfrm>
          <a:off x="2270719" y="1984"/>
          <a:ext cx="1883232" cy="1129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Pourquoi utiliser la régression linéaire ? </a:t>
          </a:r>
          <a:endParaRPr lang="en-US" sz="1800" kern="1200"/>
        </a:p>
      </dsp:txBody>
      <dsp:txXfrm>
        <a:off x="2270719" y="1984"/>
        <a:ext cx="1883232" cy="1129939"/>
      </dsp:txXfrm>
    </dsp:sp>
    <dsp:sp modelId="{9073CDB5-5AB2-6E40-A801-FE3D10344CED}">
      <dsp:nvSpPr>
        <dsp:cNvPr id="0" name=""/>
        <dsp:cNvSpPr/>
      </dsp:nvSpPr>
      <dsp:spPr>
        <a:xfrm>
          <a:off x="199163" y="1320247"/>
          <a:ext cx="1883232" cy="1129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Fonctionnement de la régression linéaire </a:t>
          </a:r>
          <a:endParaRPr lang="en-US" sz="1800" kern="1200"/>
        </a:p>
      </dsp:txBody>
      <dsp:txXfrm>
        <a:off x="199163" y="1320247"/>
        <a:ext cx="1883232" cy="1129939"/>
      </dsp:txXfrm>
    </dsp:sp>
    <dsp:sp modelId="{56902D2D-BB83-944D-BAA6-CED4AF52875F}">
      <dsp:nvSpPr>
        <dsp:cNvPr id="0" name=""/>
        <dsp:cNvSpPr/>
      </dsp:nvSpPr>
      <dsp:spPr>
        <a:xfrm>
          <a:off x="2270719" y="1320247"/>
          <a:ext cx="1883232" cy="1129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Les hypothèses de la régression linéaire </a:t>
          </a:r>
          <a:endParaRPr lang="en-US" sz="1800" kern="1200"/>
        </a:p>
      </dsp:txBody>
      <dsp:txXfrm>
        <a:off x="2270719" y="1320247"/>
        <a:ext cx="1883232" cy="1129939"/>
      </dsp:txXfrm>
    </dsp:sp>
    <dsp:sp modelId="{15DD7CEC-4F0D-4040-968C-79816288B983}">
      <dsp:nvSpPr>
        <dsp:cNvPr id="0" name=""/>
        <dsp:cNvSpPr/>
      </dsp:nvSpPr>
      <dsp:spPr>
        <a:xfrm>
          <a:off x="199163" y="2638510"/>
          <a:ext cx="1883232" cy="1129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Pratique de la régression linéaire simple sous R </a:t>
          </a:r>
          <a:endParaRPr lang="en-US" sz="1800" kern="1200" dirty="0"/>
        </a:p>
      </dsp:txBody>
      <dsp:txXfrm>
        <a:off x="199163" y="2638510"/>
        <a:ext cx="1883232" cy="1129939"/>
      </dsp:txXfrm>
    </dsp:sp>
    <dsp:sp modelId="{C6E52668-943B-2544-B8CF-58DD19675754}">
      <dsp:nvSpPr>
        <dsp:cNvPr id="0" name=""/>
        <dsp:cNvSpPr/>
      </dsp:nvSpPr>
      <dsp:spPr>
        <a:xfrm>
          <a:off x="2270719" y="2638510"/>
          <a:ext cx="1883232" cy="1129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R La régression linéaire multiple</a:t>
          </a:r>
          <a:endParaRPr lang="en-US" sz="1800" kern="1200"/>
        </a:p>
      </dsp:txBody>
      <dsp:txXfrm>
        <a:off x="2270719" y="2638510"/>
        <a:ext cx="1883232" cy="1129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EE8B3-3DE5-4188-A7D8-F55AB74340A0}">
      <dsp:nvSpPr>
        <dsp:cNvPr id="0" name=""/>
        <dsp:cNvSpPr/>
      </dsp:nvSpPr>
      <dsp:spPr>
        <a:xfrm>
          <a:off x="1996173" y="51429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FF52D-2C7E-4C79-A1F9-3E16846E3844}">
      <dsp:nvSpPr>
        <dsp:cNvPr id="0" name=""/>
        <dsp:cNvSpPr/>
      </dsp:nvSpPr>
      <dsp:spPr>
        <a:xfrm>
          <a:off x="453690" y="1832643"/>
          <a:ext cx="4792788" cy="141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Pour comprendre les relations entre les variables: exemple relation entre les dépenses publicitaires et les ventes</a:t>
          </a:r>
          <a:endParaRPr lang="en-US" sz="2200" kern="1200" dirty="0"/>
        </a:p>
      </dsp:txBody>
      <dsp:txXfrm>
        <a:off x="453690" y="1832643"/>
        <a:ext cx="4792788" cy="1417370"/>
      </dsp:txXfrm>
    </dsp:sp>
    <dsp:sp modelId="{81CC5AC4-73F5-4FF8-87E6-C2C8358D7B84}">
      <dsp:nvSpPr>
        <dsp:cNvPr id="0" name=""/>
        <dsp:cNvSpPr/>
      </dsp:nvSpPr>
      <dsp:spPr>
        <a:xfrm>
          <a:off x="6056478" y="58504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08FB4-B8BF-4944-BDE0-54D3E923FED0}">
      <dsp:nvSpPr>
        <dsp:cNvPr id="0" name=""/>
        <dsp:cNvSpPr/>
      </dsp:nvSpPr>
      <dsp:spPr>
        <a:xfrm>
          <a:off x="5538456" y="174606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Déterminer l’impact</a:t>
          </a:r>
          <a:endParaRPr lang="en-US" sz="2200" kern="1200" dirty="0"/>
        </a:p>
      </dsp:txBody>
      <dsp:txXfrm>
        <a:off x="5538456" y="1746068"/>
        <a:ext cx="1800000" cy="720000"/>
      </dsp:txXfrm>
    </dsp:sp>
    <dsp:sp modelId="{8A3AE6E4-E844-4CD2-A7F4-2A423E16AF30}">
      <dsp:nvSpPr>
        <dsp:cNvPr id="0" name=""/>
        <dsp:cNvSpPr/>
      </dsp:nvSpPr>
      <dsp:spPr>
        <a:xfrm>
          <a:off x="8464194" y="56201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F53AF-230C-4CC8-97EE-B74CC7B7FC82}">
      <dsp:nvSpPr>
        <dsp:cNvPr id="0" name=""/>
        <dsp:cNvSpPr/>
      </dsp:nvSpPr>
      <dsp:spPr>
        <a:xfrm>
          <a:off x="7595910" y="1706317"/>
          <a:ext cx="23854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Faire des prédictions</a:t>
          </a:r>
          <a:endParaRPr lang="en-US" sz="2200" kern="1200" dirty="0"/>
        </a:p>
      </dsp:txBody>
      <dsp:txXfrm>
        <a:off x="7595910" y="1706317"/>
        <a:ext cx="23854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6ADA3-B816-0A40-9203-86774853CDAD}">
      <dsp:nvSpPr>
        <dsp:cNvPr id="0" name=""/>
        <dsp:cNvSpPr/>
      </dsp:nvSpPr>
      <dsp:spPr>
        <a:xfrm>
          <a:off x="0" y="13480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Linéarité</a:t>
          </a:r>
          <a:endParaRPr lang="en-US" sz="3600" kern="1200"/>
        </a:p>
      </dsp:txBody>
      <dsp:txXfrm>
        <a:off x="42151" y="55631"/>
        <a:ext cx="10431298" cy="779158"/>
      </dsp:txXfrm>
    </dsp:sp>
    <dsp:sp modelId="{845D17A7-D240-204E-B27D-D77959A437A7}">
      <dsp:nvSpPr>
        <dsp:cNvPr id="0" name=""/>
        <dsp:cNvSpPr/>
      </dsp:nvSpPr>
      <dsp:spPr>
        <a:xfrm>
          <a:off x="0" y="980620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Nullité des espérances des erreurs</a:t>
          </a:r>
          <a:endParaRPr lang="en-US" sz="3600" kern="1200"/>
        </a:p>
      </dsp:txBody>
      <dsp:txXfrm>
        <a:off x="42151" y="1022771"/>
        <a:ext cx="10431298" cy="779158"/>
      </dsp:txXfrm>
    </dsp:sp>
    <dsp:sp modelId="{CE5348BB-1AFB-A049-8B65-1679CA65643A}">
      <dsp:nvSpPr>
        <dsp:cNvPr id="0" name=""/>
        <dsp:cNvSpPr/>
      </dsp:nvSpPr>
      <dsp:spPr>
        <a:xfrm>
          <a:off x="0" y="1947760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Absence d’autocorrélation</a:t>
          </a:r>
          <a:endParaRPr lang="en-US" sz="3600" kern="1200"/>
        </a:p>
      </dsp:txBody>
      <dsp:txXfrm>
        <a:off x="42151" y="1989911"/>
        <a:ext cx="10431298" cy="779158"/>
      </dsp:txXfrm>
    </dsp:sp>
    <dsp:sp modelId="{EC7F1A05-91BD-2A4C-944F-FD321C95D830}">
      <dsp:nvSpPr>
        <dsp:cNvPr id="0" name=""/>
        <dsp:cNvSpPr/>
      </dsp:nvSpPr>
      <dsp:spPr>
        <a:xfrm>
          <a:off x="0" y="2914900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Homoscédasticité</a:t>
          </a:r>
          <a:endParaRPr lang="en-US" sz="3600" kern="1200"/>
        </a:p>
      </dsp:txBody>
      <dsp:txXfrm>
        <a:off x="42151" y="2957051"/>
        <a:ext cx="10431298" cy="779158"/>
      </dsp:txXfrm>
    </dsp:sp>
    <dsp:sp modelId="{41D00295-7A7C-0E4E-9AA9-2622731F89AB}">
      <dsp:nvSpPr>
        <dsp:cNvPr id="0" name=""/>
        <dsp:cNvSpPr/>
      </dsp:nvSpPr>
      <dsp:spPr>
        <a:xfrm>
          <a:off x="0" y="3882040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Normalité des résidus</a:t>
          </a:r>
          <a:endParaRPr lang="en-US" sz="3600" kern="1200"/>
        </a:p>
      </dsp:txBody>
      <dsp:txXfrm>
        <a:off x="42151" y="3924191"/>
        <a:ext cx="10431298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A0282-3BF7-01E2-CE06-F137170B2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0CB1F0-5477-0825-9ABB-5C40968ED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27778E-B100-0BF6-F90F-F6DF4055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ABF70-A649-13B7-27AD-48563E5E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C8CB6-F840-EB2A-F22E-9E9890BF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75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25888-7167-E9D9-5BB8-39373486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082FA4-79DB-E726-A221-A31882685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BBC66-94FA-B0E6-EF53-563B5B1B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5671D6-6924-D24C-5ACB-CC15EF3E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29809-2136-C4D3-60BE-2FA5BE9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8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1A32C7-724C-8B39-A830-54AF0A108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06D429-A9CB-ED5B-026A-4E8730ABB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BEFAFF-8E21-64D7-730F-14F24B97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2908B-8F66-4E06-B2C1-635AD3FF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1E4595-6D56-BCCD-6001-52D749FA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26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8CB06-DF2B-9297-1E22-2C5AEB7F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945D43-2E07-2F3B-0771-68E2C1DE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3E163D-F6D6-917B-EC8A-D87AA630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80F9C3-746E-3BB7-8D81-D02A2F46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02C2CC-7F9F-3448-7FB0-466193F1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3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70356-52E9-2C3B-3E07-A09DC38F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3E11C-CE54-3F96-4B28-81782AA46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469B7F-F3EC-AB32-372F-4223C3B0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C3E596-6A1C-9F06-2E2B-16C5213A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51F78-4865-2AE4-63D9-403B312E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18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EA042-8222-8F73-5B6E-53FF01BB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C0B6BF-4218-EAA2-2108-7EAB12096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735810-C8F4-5CFD-BB73-0E630010F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ECA547-1F19-B0BA-505F-4B476372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539B61-671C-344C-E2C8-D8B08E07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7BAFB4-C6BA-D778-DF3C-6C236A77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05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1EE21-739F-713C-6043-6ACEB588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D83244-9E2D-9467-DF51-3FB29A04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456B04-190E-5983-ED75-BA16F586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E9ADD4-C762-8FCB-02CD-6BD3182A8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1D5C85-D980-7A6E-3F3A-EB158C8D8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C9253AD-F6AC-E615-A16B-F8D934A6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E99D93-B1E2-E9FE-ABA5-0441EC05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BA807D-9E2C-6B31-92AC-815617F0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AAB4C-98BB-885C-FD90-C8AD1551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470327-662D-4E2A-288A-8389A118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C4D5D7-A3BF-CA51-740E-9738450C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A94B97-D9A0-3552-7FC9-9011BDD3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24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415A1E-5759-F06F-DFA5-7462128E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73641C-50D3-C695-4CD0-E3081E11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C7C11B-59C1-896D-DA38-BAA65749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57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B4C74-CDB9-77CC-C89F-DA260A78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9E8E9-BC22-2BDA-62B3-7724CED81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D4CDD6-89E9-A953-6740-7390FC2D1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2CB055-9407-6DDB-2295-035FD763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51AD8D-7667-D37E-8FEF-90045974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017BA-B542-F8AC-104A-B3685D9A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82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29460-5818-FD9B-29E4-51D92A1B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C72D1D-967C-9C60-8DF9-D02D316B5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9B3930-F34D-72F5-EB11-E9DD02373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A3700E-402C-14ED-BF55-688EF7EB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78C517-4B10-CECF-2AB9-8AE14036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2F218E-5DB1-91C9-1F0A-A348FDD3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2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0E53D3-484B-F1DF-29BA-7311A590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3F2064-BC27-C28F-0CC7-3D8C2CE5B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FD0725-FDD2-EBAD-4302-3E30A1267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634F-B209-7344-BB97-D3BAA041F767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95F5-DD80-31D4-C58C-75C3F238B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B2C60-ECA8-2140-3F24-A99631281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C944E-7802-6B43-9373-46DBFCB37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52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atacha-njongwa-yepnga/?originalSubdomain=f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/LeCoinStat?sub_confirmation=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D11BE3-DC3A-4882-7E64-F830253B3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/>
              <a:t>La Régression Linéaire Dans la Pratique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DDCC9B-FF26-0D14-16A6-B11581DA6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fr-FR" sz="2800"/>
              <a:t>Natacha NJONGWA YEPNGA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95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66F1D-C650-6198-0782-7988E431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/>
          <a:lstStyle/>
          <a:p>
            <a:r>
              <a:rPr lang="fr-FR"/>
              <a:t>Les hypothèses de la régression linéaire simple</a:t>
            </a:r>
            <a:endParaRPr lang="fr-FR" dirty="0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54AB720C-0108-47FD-7EA5-AE82DC1EF0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33895"/>
          <a:ext cx="10515600" cy="4758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48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24A523-2372-DEAF-C205-DC7826A9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fr-FR" sz="3900"/>
              <a:t>Comment valider une régression linéaire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54EC98ED-B550-9F31-2E18-B0BD2380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F983B-26B1-B2FE-F134-8AC97C1E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Analyser le R2: le R2 mesure le pouvoir explicatif du modèle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Vérifier la significativité des coefficients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Vérifier la significativité globale du modèle</a:t>
            </a:r>
          </a:p>
          <a:p>
            <a:r>
              <a:rPr lang="fr-FR" sz="2400" dirty="0">
                <a:solidFill>
                  <a:schemeClr val="tx1">
                    <a:alpha val="80000"/>
                  </a:schemeClr>
                </a:solidFill>
              </a:rPr>
              <a:t>Vérifier chaque hypothèse du modèle est respecté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2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6BBDA8-7E31-47B7-800A-97A2BD67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91F5AD-1D1E-1A34-03A6-02DEE362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989" y="728283"/>
            <a:ext cx="5200770" cy="2603418"/>
          </a:xfrm>
        </p:spPr>
        <p:txBody>
          <a:bodyPr anchor="b">
            <a:normAutofit/>
          </a:bodyPr>
          <a:lstStyle/>
          <a:p>
            <a:r>
              <a:rPr lang="fr-FR" sz="4000"/>
              <a:t>QUIZ</a:t>
            </a:r>
          </a:p>
        </p:txBody>
      </p:sp>
      <p:pic>
        <p:nvPicPr>
          <p:cNvPr id="7" name="Graphic 6" descr="Erreur">
            <a:extLst>
              <a:ext uri="{FF2B5EF4-FFF2-40B4-BE49-F238E27FC236}">
                <a16:creationId xmlns:a16="http://schemas.microsoft.com/office/drawing/2014/main" id="{B5DE0D25-9F07-6324-A8F5-0D3B9BADD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39" y="929820"/>
            <a:ext cx="5002092" cy="500209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10E034-656C-B77E-BBB4-97A13FF6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989" y="3526300"/>
            <a:ext cx="5200770" cy="2588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0" i="0">
                <a:effectLst/>
                <a:latin typeface="Söhne"/>
              </a:rPr>
              <a:t>Question 1: Quelle est l'une des principales hypothèses de la régression linéaire simple ?</a:t>
            </a:r>
          </a:p>
          <a:p>
            <a:pPr marL="0" indent="0">
              <a:buNone/>
            </a:pPr>
            <a:endParaRPr lang="fr-FR" sz="2000" b="0" i="0">
              <a:effectLst/>
              <a:latin typeface="Söhne"/>
            </a:endParaRPr>
          </a:p>
          <a:p>
            <a:pPr marL="514350" indent="-514350">
              <a:buAutoNum type="alphaUcParenR"/>
            </a:pPr>
            <a:r>
              <a:rPr lang="fr-FR" sz="2000" b="0" i="0">
                <a:effectLst/>
                <a:latin typeface="Söhne"/>
              </a:rPr>
              <a:t>Linéarité </a:t>
            </a:r>
          </a:p>
          <a:p>
            <a:pPr marL="514350" indent="-514350">
              <a:buAutoNum type="alphaUcParenR"/>
            </a:pPr>
            <a:r>
              <a:rPr lang="fr-FR" sz="2000" b="0" i="0">
                <a:effectLst/>
                <a:latin typeface="Söhne"/>
              </a:rPr>
              <a:t>Absence de </a:t>
            </a:r>
            <a:r>
              <a:rPr lang="fr-FR" sz="2000">
                <a:latin typeface="Söhne"/>
              </a:rPr>
              <a:t>m</a:t>
            </a:r>
            <a:r>
              <a:rPr lang="fr-FR" sz="2000" b="0" i="0">
                <a:effectLst/>
                <a:latin typeface="Söhne"/>
              </a:rPr>
              <a:t>ulticollinéarité </a:t>
            </a:r>
          </a:p>
          <a:p>
            <a:pPr marL="514350" indent="-514350">
              <a:buAutoNum type="alphaUcParenR"/>
            </a:pPr>
            <a:r>
              <a:rPr lang="fr-FR" sz="2000" b="0" i="0">
                <a:effectLst/>
                <a:latin typeface="Söhne"/>
              </a:rPr>
              <a:t>Hétéroscédasticité</a:t>
            </a:r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76437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7DF23-4EEF-9036-04AB-0D7BCD5C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EC1EA-EDF3-2EAC-8908-D8F86D74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Question 2: Quelle est la principale caractéristique des MCO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3BC4C5-6600-CB77-6598-630407D68D60}"/>
              </a:ext>
            </a:extLst>
          </p:cNvPr>
          <p:cNvSpPr txBox="1"/>
          <p:nvPr/>
        </p:nvSpPr>
        <p:spPr>
          <a:xfrm>
            <a:off x="838199" y="2732109"/>
            <a:ext cx="99093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AutoNum type="alphaUcParenR"/>
            </a:pPr>
            <a:r>
              <a:rPr lang="fr-FR" b="0" i="0" dirty="0">
                <a:effectLst/>
                <a:latin typeface="Söhne"/>
              </a:rPr>
              <a:t>Ils sont les meilleurs estimateurs sans biais</a:t>
            </a:r>
          </a:p>
          <a:p>
            <a:pPr marL="514350" indent="-514350" algn="l">
              <a:buAutoNum type="alphaUcParenR"/>
            </a:pPr>
            <a:r>
              <a:rPr lang="fr-FR" b="0" i="0" dirty="0">
                <a:effectLst/>
                <a:latin typeface="Söhne"/>
              </a:rPr>
              <a:t>Ils sont de variances minimales</a:t>
            </a:r>
          </a:p>
          <a:p>
            <a:pPr marL="514350" indent="-514350" algn="l">
              <a:buAutoNum type="alphaUcParenR"/>
            </a:pPr>
            <a:r>
              <a:rPr lang="fr-FR" dirty="0">
                <a:latin typeface="Söhne"/>
              </a:rPr>
              <a:t>Ils sont biaisés</a:t>
            </a:r>
          </a:p>
          <a:p>
            <a:pPr marL="514350" indent="-514350" algn="l">
              <a:buAutoNum type="alphaUcParenR"/>
            </a:pPr>
            <a:r>
              <a:rPr lang="fr-FR" b="0" i="0" dirty="0">
                <a:effectLst/>
                <a:latin typeface="Söhne"/>
              </a:rPr>
              <a:t>Aucune réponse n’est juste</a:t>
            </a:r>
          </a:p>
        </p:txBody>
      </p:sp>
    </p:spTree>
    <p:extLst>
      <p:ext uri="{BB962C8B-B14F-4D97-AF65-F5344CB8AC3E}">
        <p14:creationId xmlns:p14="http://schemas.microsoft.com/office/powerpoint/2010/main" val="404042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1F4F16-7BC7-2B58-B03A-C0E18369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Pratique sous R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2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7DF23-4EEF-9036-04AB-0D7BCD5C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EC1EA-EDF3-2EAC-8908-D8F86D74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Question 1: Comment vérifier l’homoscédasticité?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3BC4C5-6600-CB77-6598-630407D68D60}"/>
              </a:ext>
            </a:extLst>
          </p:cNvPr>
          <p:cNvSpPr txBox="1"/>
          <p:nvPr/>
        </p:nvSpPr>
        <p:spPr>
          <a:xfrm>
            <a:off x="665921" y="2864631"/>
            <a:ext cx="113803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lphaUcPeriod"/>
            </a:pPr>
            <a:r>
              <a:rPr lang="fr-FR" b="0" i="0" dirty="0">
                <a:solidFill>
                  <a:srgbClr val="0F0F0F"/>
                </a:solidFill>
                <a:effectLst/>
                <a:latin typeface="Söhne"/>
              </a:rPr>
              <a:t>Effectuer le test d'Anderson-Darling pour vérifier la normalité des résidus, ce qui est lié à l'homoscédasticité.</a:t>
            </a:r>
          </a:p>
          <a:p>
            <a:pPr marL="342900" indent="-342900" algn="l">
              <a:buFont typeface="+mj-lt"/>
              <a:buAutoNum type="alphaUcPeriod"/>
            </a:pPr>
            <a:endParaRPr lang="fr-FR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fr-FR" b="0" i="0" dirty="0">
                <a:effectLst/>
                <a:latin typeface="Söhne"/>
              </a:rPr>
              <a:t>Examiner la pente de la ligne de régression pour vérifier l'homoscédasticité.</a:t>
            </a:r>
          </a:p>
          <a:p>
            <a:pPr marL="342900" indent="-342900" algn="l">
              <a:buFont typeface="+mj-lt"/>
              <a:buAutoNum type="alphaUcPeriod"/>
            </a:pPr>
            <a:endParaRPr lang="fr-FR" b="0" i="0" dirty="0">
              <a:effectLst/>
              <a:latin typeface="Söhne"/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fr-FR" b="0" i="0" dirty="0">
                <a:effectLst/>
                <a:latin typeface="Söhne"/>
              </a:rPr>
              <a:t>Tracer un graphique de dispersion des résidus par rapport aux valeurs prédites et rechercher une tendance.</a:t>
            </a:r>
          </a:p>
        </p:txBody>
      </p:sp>
    </p:spTree>
    <p:extLst>
      <p:ext uri="{BB962C8B-B14F-4D97-AF65-F5344CB8AC3E}">
        <p14:creationId xmlns:p14="http://schemas.microsoft.com/office/powerpoint/2010/main" val="29250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7DF23-4EEF-9036-04AB-0D7BCD5C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EC1EA-EDF3-2EAC-8908-D8F86D74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3" y="168504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Question 2: Comment interpréter un R2 de 89%?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3BC4C5-6600-CB77-6598-630407D68D60}"/>
              </a:ext>
            </a:extLst>
          </p:cNvPr>
          <p:cNvSpPr txBox="1"/>
          <p:nvPr/>
        </p:nvSpPr>
        <p:spPr>
          <a:xfrm>
            <a:off x="622852" y="2769704"/>
            <a:ext cx="115691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lphaUcPeriod"/>
            </a:pPr>
            <a:r>
              <a:rPr lang="fr-FR" b="0" i="0" dirty="0">
                <a:effectLst/>
                <a:latin typeface="Söhne"/>
              </a:rPr>
              <a:t>Un R² de 89% signifie que 89% de la variabilité de la variable dépendante est expliquée par le modèle, ce qui est considéré comme une excellente adéquation du modèle.</a:t>
            </a:r>
          </a:p>
          <a:p>
            <a:pPr marL="342900" indent="-342900" algn="l">
              <a:buFont typeface="+mj-lt"/>
              <a:buAutoNum type="alphaUcPeriod"/>
            </a:pPr>
            <a:endParaRPr lang="fr-FR" b="0" i="0" dirty="0">
              <a:effectLst/>
              <a:latin typeface="Söhne"/>
            </a:endParaRPr>
          </a:p>
          <a:p>
            <a:pPr algn="l">
              <a:buFont typeface="+mj-lt"/>
              <a:buAutoNum type="alphaUcPeriod"/>
            </a:pPr>
            <a:r>
              <a:rPr lang="fr-FR" b="0" i="0" dirty="0">
                <a:effectLst/>
                <a:latin typeface="Söhne"/>
              </a:rPr>
              <a:t>Un R² de 89% indique que le modèle est peu performant car il ne parvient à expliquer que 11% de la variabilité de la variable dépendante.</a:t>
            </a:r>
          </a:p>
          <a:p>
            <a:pPr algn="l">
              <a:buFont typeface="+mj-lt"/>
              <a:buAutoNum type="alphaUcPeriod"/>
            </a:pPr>
            <a:endParaRPr lang="fr-FR" b="0" i="0" dirty="0">
              <a:effectLst/>
              <a:latin typeface="Söhne"/>
            </a:endParaRPr>
          </a:p>
          <a:p>
            <a:pPr algn="l">
              <a:buFont typeface="+mj-lt"/>
              <a:buAutoNum type="alphaUcPeriod"/>
            </a:pPr>
            <a:r>
              <a:rPr lang="fr-FR" b="0" i="0" dirty="0">
                <a:effectLst/>
                <a:latin typeface="Söhne"/>
              </a:rPr>
              <a:t>Un R² de 89% signifie que le modèle explique 89% de la variance des résidus, ce qui est une mesure de la qualité du modèle.</a:t>
            </a:r>
          </a:p>
        </p:txBody>
      </p:sp>
    </p:spTree>
    <p:extLst>
      <p:ext uri="{BB962C8B-B14F-4D97-AF65-F5344CB8AC3E}">
        <p14:creationId xmlns:p14="http://schemas.microsoft.com/office/powerpoint/2010/main" val="281164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phic 6" descr="Coche">
            <a:extLst>
              <a:ext uri="{FF2B5EF4-FFF2-40B4-BE49-F238E27FC236}">
                <a16:creationId xmlns:a16="http://schemas.microsoft.com/office/drawing/2014/main" id="{6C3F844E-100A-0D35-1D24-A90D700B8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AF019B-DEB3-E4BF-A4BD-1B703E6B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Régression linéaire multiple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88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17F3AF-BA47-5AD6-CA18-6DD883A7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Régression linéaire multiple</a:t>
            </a:r>
            <a:endParaRPr lang="fr-FR" sz="5400"/>
          </a:p>
        </p:txBody>
      </p:sp>
      <p:pic>
        <p:nvPicPr>
          <p:cNvPr id="5" name="Picture 4" descr="Graphiques sur un écran avec le reflet du bureau">
            <a:extLst>
              <a:ext uri="{FF2B5EF4-FFF2-40B4-BE49-F238E27FC236}">
                <a16:creationId xmlns:a16="http://schemas.microsoft.com/office/drawing/2014/main" id="{058316A7-0A8B-4A1D-6D5B-8BB6DC78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8" r="3472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43DF077-D7D2-0FCE-36E0-BEA21D0F1F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sz="2200" b="0" i="1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200" b="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2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2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sub>
                    </m:sSub>
                    <m:r>
                      <a:rPr lang="fr-FR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2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22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fr-FR" sz="2200" b="0" i="0">
                  <a:effectLst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fr-FR" sz="2200" b="0" i="0">
                  <a:effectLst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fr-FR" sz="2200"/>
                  <a:t>Les hypothèses</a:t>
                </a:r>
              </a:p>
              <a:p>
                <a:pPr lvl="1"/>
                <a:r>
                  <a:rPr lang="fr-FR" sz="2200"/>
                  <a:t>Linéarité</a:t>
                </a:r>
              </a:p>
              <a:p>
                <a:pPr lvl="1"/>
                <a:r>
                  <a:rPr lang="fr-FR" sz="2200"/>
                  <a:t>Non autocorrélation</a:t>
                </a:r>
              </a:p>
              <a:p>
                <a:pPr lvl="1"/>
                <a:r>
                  <a:rPr lang="fr-FR" sz="2200"/>
                  <a:t>Homoscédasticité</a:t>
                </a:r>
              </a:p>
              <a:p>
                <a:pPr lvl="1"/>
                <a:r>
                  <a:rPr lang="fr-FR" sz="2200"/>
                  <a:t>Absence de multicolinéarité</a:t>
                </a:r>
              </a:p>
              <a:p>
                <a:pPr lvl="1"/>
                <a:r>
                  <a:rPr lang="fr-FR" sz="2200"/>
                  <a:t>Nullité de l’espérance des erreurs</a:t>
                </a:r>
              </a:p>
              <a:p>
                <a:pPr lvl="1"/>
                <a:r>
                  <a:rPr lang="fr-FR" sz="2200"/>
                  <a:t>Normalité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43DF077-D7D2-0FCE-36E0-BEA21D0F1F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3"/>
                <a:stretch>
                  <a:fillRect l="-1217" t="-1818" b="-21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33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95B97-1F4C-DAC1-814D-769445B8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de la non-validation des hypothèses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9501A-FE56-6F1D-C9D5-7B47D2A1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hypothèses</a:t>
            </a:r>
          </a:p>
          <a:p>
            <a:pPr lvl="1"/>
            <a:r>
              <a:rPr lang="fr-FR" dirty="0"/>
              <a:t>Linéarité</a:t>
            </a:r>
          </a:p>
          <a:p>
            <a:pPr lvl="1"/>
            <a:r>
              <a:rPr lang="fr-FR" dirty="0"/>
              <a:t>Non autocorrélation</a:t>
            </a:r>
          </a:p>
          <a:p>
            <a:pPr lvl="1"/>
            <a:r>
              <a:rPr lang="fr-FR" dirty="0"/>
              <a:t>Homoscédasticité</a:t>
            </a:r>
          </a:p>
          <a:p>
            <a:pPr lvl="1"/>
            <a:r>
              <a:rPr lang="fr-FR" dirty="0"/>
              <a:t>Absence de </a:t>
            </a:r>
            <a:r>
              <a:rPr lang="fr-FR" dirty="0" err="1"/>
              <a:t>multicolinéarité</a:t>
            </a:r>
            <a:endParaRPr lang="fr-FR" dirty="0"/>
          </a:p>
          <a:p>
            <a:pPr lvl="1"/>
            <a:r>
              <a:rPr lang="fr-FR" dirty="0"/>
              <a:t>Nullité de l’espérance des erreurs</a:t>
            </a:r>
          </a:p>
          <a:p>
            <a:pPr lvl="1"/>
            <a:r>
              <a:rPr lang="fr-FR" dirty="0"/>
              <a:t>Normalité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48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7784C9-6E69-87B9-9B6F-F99A007B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Contact</a:t>
            </a:r>
          </a:p>
        </p:txBody>
      </p:sp>
      <p:pic>
        <p:nvPicPr>
          <p:cNvPr id="5" name="Picture 4" descr="Two telephones communicating">
            <a:extLst>
              <a:ext uri="{FF2B5EF4-FFF2-40B4-BE49-F238E27FC236}">
                <a16:creationId xmlns:a16="http://schemas.microsoft.com/office/drawing/2014/main" id="{44EAF98C-C057-F3AD-E905-68EEB2174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9" r="293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C22C6-2956-35E6-AD17-3887D381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/>
              <a:t>Natacha NJONGWA YEPNGA: </a:t>
            </a:r>
            <a:r>
              <a:rPr lang="fr-FR" sz="2200" dirty="0">
                <a:hlinkClick r:id="rId3"/>
              </a:rPr>
              <a:t>https://www.linkedin.com/in/natacha-njongwa-yepnga/?originalSubdomain=fr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 dirty="0" err="1"/>
              <a:t>LeCoinStat:</a:t>
            </a:r>
            <a:r>
              <a:rPr lang="fr-FR" sz="2200" dirty="0" err="1">
                <a:hlinkClick r:id="rId4"/>
              </a:rPr>
              <a:t>https</a:t>
            </a:r>
            <a:r>
              <a:rPr lang="fr-FR" sz="2200" dirty="0">
                <a:hlinkClick r:id="rId4"/>
              </a:rPr>
              <a:t>://www.youtube.com/c/LeCoinStat?sub_confirmation=1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41870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5EDD1-6C0D-3194-F3D3-3FD3D247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83C4FF-4FBA-2EDB-E794-FF6F3D34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R2 vs R2 ajusté</a:t>
            </a:r>
          </a:p>
        </p:txBody>
      </p:sp>
    </p:spTree>
    <p:extLst>
      <p:ext uri="{BB962C8B-B14F-4D97-AF65-F5344CB8AC3E}">
        <p14:creationId xmlns:p14="http://schemas.microsoft.com/office/powerpoint/2010/main" val="348747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95B97-1F4C-DAC1-814D-769445B8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faire si les hypothèses ne sont pas validées?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9501A-FE56-6F1D-C9D5-7B47D2A1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hypothèses</a:t>
            </a:r>
          </a:p>
          <a:p>
            <a:pPr lvl="1"/>
            <a:r>
              <a:rPr lang="fr-FR" dirty="0"/>
              <a:t>Linéarité</a:t>
            </a:r>
          </a:p>
          <a:p>
            <a:pPr lvl="1"/>
            <a:r>
              <a:rPr lang="fr-FR" dirty="0"/>
              <a:t>Non autocorrélation</a:t>
            </a:r>
          </a:p>
          <a:p>
            <a:pPr lvl="1"/>
            <a:r>
              <a:rPr lang="fr-FR" dirty="0"/>
              <a:t>Homoscédasticité</a:t>
            </a:r>
          </a:p>
          <a:p>
            <a:pPr lvl="1"/>
            <a:r>
              <a:rPr lang="fr-FR" dirty="0"/>
              <a:t>Absence de </a:t>
            </a:r>
            <a:r>
              <a:rPr lang="fr-FR" dirty="0" err="1"/>
              <a:t>multicolinéarité</a:t>
            </a:r>
            <a:endParaRPr lang="fr-FR" dirty="0"/>
          </a:p>
          <a:p>
            <a:pPr lvl="1"/>
            <a:r>
              <a:rPr lang="fr-FR" dirty="0"/>
              <a:t>Nullité de l’espérance des erreurs</a:t>
            </a:r>
          </a:p>
          <a:p>
            <a:pPr lvl="1"/>
            <a:r>
              <a:rPr lang="fr-FR" dirty="0"/>
              <a:t>Normalité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1784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0C8A29-AF02-9F39-C869-6AA2BB5C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/>
              <a:t>Quiz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06B2E-722E-E02A-A8E2-7F9FE153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 1</a:t>
            </a:r>
            <a:r>
              <a:rPr lang="fr-FR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Quelle est la principale différence entre le R² et le R² ajusté ?</a:t>
            </a:r>
          </a:p>
          <a:p>
            <a:pPr algn="l"/>
            <a:endParaRPr lang="fr-FR" sz="1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lphaLcParenR"/>
            </a:pPr>
            <a:r>
              <a:rPr lang="fr-FR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 R² ajusté prend en compte le nombre de prédicteurs dans le modèle.</a:t>
            </a:r>
          </a:p>
          <a:p>
            <a:pPr marL="342900" indent="-342900" algn="l">
              <a:buFont typeface="+mj-lt"/>
              <a:buAutoNum type="alphaLcParenR"/>
            </a:pPr>
            <a:r>
              <a:rPr lang="fr-FR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 R² est toujours supérieur au R² ajusté.</a:t>
            </a:r>
          </a:p>
          <a:p>
            <a:pPr marL="342900" indent="-342900" algn="l">
              <a:buFont typeface="+mj-lt"/>
              <a:buAutoNum type="alphaLcParenR"/>
            </a:pPr>
            <a:r>
              <a:rPr lang="fr-FR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 R² ajusté peut être négatif, mais pas le R²</a:t>
            </a:r>
            <a:r>
              <a:rPr lang="fr-FR" sz="1400" b="0" i="0" dirty="0">
                <a:effectLst/>
                <a:latin typeface="Söhne"/>
              </a:rPr>
              <a:t>.</a:t>
            </a:r>
          </a:p>
        </p:txBody>
      </p:sp>
      <p:pic>
        <p:nvPicPr>
          <p:cNvPr id="5" name="Picture 4" descr="Point d’interrogation sur fond vert pastel">
            <a:extLst>
              <a:ext uri="{FF2B5EF4-FFF2-40B4-BE49-F238E27FC236}">
                <a16:creationId xmlns:a16="http://schemas.microsoft.com/office/drawing/2014/main" id="{ACFA55AE-B3C7-4528-5020-013738B51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3169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0C8A29-AF02-9F39-C869-6AA2BB5C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Quiz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06B2E-722E-E02A-A8E2-7F9FE153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algn="l"/>
            <a:r>
              <a:rPr lang="fr-FR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 2</a:t>
            </a: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Quel problème la </a:t>
            </a:r>
            <a:r>
              <a:rPr lang="fr-FR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multicolinéarité</a:t>
            </a: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peut-elle causer dans un modèle de régression ?</a:t>
            </a:r>
          </a:p>
          <a:p>
            <a:pPr marL="457200" indent="-457200" algn="l">
              <a:buFont typeface="+mj-lt"/>
              <a:buAutoNum type="alphaLcParenR"/>
            </a:pP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Elle peut rendre les estimations des coefficients moins précises.</a:t>
            </a:r>
          </a:p>
          <a:p>
            <a:pPr marL="457200" indent="-457200" algn="l">
              <a:buFont typeface="+mj-lt"/>
              <a:buAutoNum type="alphaLcParenR"/>
            </a:pP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Elle augmente toujours le R² du modèle.</a:t>
            </a:r>
          </a:p>
          <a:p>
            <a:pPr marL="457200" indent="-457200" algn="l">
              <a:buFont typeface="+mj-lt"/>
              <a:buAutoNum type="alphaLcParenR"/>
            </a:pPr>
            <a:r>
              <a:rPr lang="fr-FR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Elle réduit la complexité du modèle.</a:t>
            </a:r>
          </a:p>
        </p:txBody>
      </p:sp>
      <p:pic>
        <p:nvPicPr>
          <p:cNvPr id="5" name="Picture 4" descr="Point d’interrogation sur fond vert pastel">
            <a:extLst>
              <a:ext uri="{FF2B5EF4-FFF2-40B4-BE49-F238E27FC236}">
                <a16:creationId xmlns:a16="http://schemas.microsoft.com/office/drawing/2014/main" id="{ACFA55AE-B3C7-4528-5020-013738B51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808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08B654-3C35-F524-6C0E-41954E3E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595959"/>
                </a:solidFill>
              </a:rPr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88703-345E-6BE5-6601-4E4D0223A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01"/>
          <a:stretch/>
        </p:blipFill>
        <p:spPr>
          <a:xfrm>
            <a:off x="7166728" y="685799"/>
            <a:ext cx="4027202" cy="5531972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9D1EF5D-B2C3-0643-667B-D596E5A0C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53159"/>
              </p:ext>
            </p:extLst>
          </p:nvPr>
        </p:nvGraphicFramePr>
        <p:xfrm>
          <a:off x="871442" y="2447337"/>
          <a:ext cx="4353116" cy="377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920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808E53-65B3-1E57-83CF-EDA70B0A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Qu'est-ce</a:t>
            </a:r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que la </a:t>
            </a:r>
            <a:r>
              <a:rPr lang="en-US" sz="4000" b="0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régression</a:t>
            </a:r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0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linéaire</a:t>
            </a:r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?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Statistiques">
            <a:extLst>
              <a:ext uri="{FF2B5EF4-FFF2-40B4-BE49-F238E27FC236}">
                <a16:creationId xmlns:a16="http://schemas.microsoft.com/office/drawing/2014/main" id="{4A3FBE63-6925-68FE-6017-7423BD584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052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CEB1A0-98E9-0694-81D5-88037B10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b="0" i="0" kern="1200">
                <a:effectLst/>
                <a:latin typeface="+mj-lt"/>
                <a:ea typeface="+mj-ea"/>
                <a:cs typeface="+mj-cs"/>
              </a:rPr>
              <a:t>Qu'est-ce que la régression linéaire?</a:t>
            </a:r>
            <a:endParaRPr lang="fr-FR" sz="52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FE34EEE-35BE-37F7-9C64-09ED56D68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0248" y="3038179"/>
                <a:ext cx="7040482" cy="367840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sz="1800" b="1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Définition</a:t>
                </a:r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 La régression linéaire est une méthode statistique utilisée pour modéliser la relation entre </a:t>
                </a:r>
                <a:r>
                  <a:rPr lang="fr-FR" sz="1800" b="1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une variable dépendante (numérique)</a:t>
                </a:r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et une ou plusieurs </a:t>
                </a:r>
                <a:r>
                  <a:rPr lang="fr-FR" sz="1800" b="1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variables indépendantes</a:t>
                </a:r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fr-FR" sz="1800" b="0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fr-FR" sz="1800" b="1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Objectif</a:t>
                </a:r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 Elle vise à prédire la valeur d'une variable à partir des valeurs d'autres variables, en trouvant la ligne droite (également connue sous le nom de "meilleure ligne d'ajustement") qui représente au mieux ces relations.</a:t>
                </a:r>
              </a:p>
              <a:p>
                <a:endParaRPr lang="fr-FR" sz="1800" b="0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fr-FR" sz="1800" b="1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Équation de base</a:t>
                </a:r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fr-FR" sz="1800" b="0" i="1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fr-FR" sz="1800" b="0" i="0" dirty="0">
                  <a:effectLst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fr-FR" sz="1800" b="0" i="0" dirty="0">
                  <a:effectLst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fr-FR" sz="1800" b="0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1800" b="0" i="1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est la variable dépendante,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est l'ordonnée à l'origine,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est la pente de la ligne,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est la variable indépendante, et </a:t>
                </a:r>
                <a14:m>
                  <m:oMath xmlns:m="http://schemas.openxmlformats.org/officeDocument/2006/math"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fr-FR" sz="1800" b="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est le terme d'erreur.</a:t>
                </a:r>
                <a:endParaRPr lang="fr-FR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FE34EEE-35BE-37F7-9C64-09ED56D68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248" y="3038179"/>
                <a:ext cx="7040482" cy="3678401"/>
              </a:xfrm>
              <a:blipFill>
                <a:blip r:embed="rId2"/>
                <a:stretch>
                  <a:fillRect l="-541" t="-24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téléchargée">
            <a:extLst>
              <a:ext uri="{FF2B5EF4-FFF2-40B4-BE49-F238E27FC236}">
                <a16:creationId xmlns:a16="http://schemas.microsoft.com/office/drawing/2014/main" id="{D267558C-0A85-FB6C-66CF-57373E9A7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730" y="2399481"/>
            <a:ext cx="4237686" cy="333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1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08E53-65B3-1E57-83CF-EDA70B0A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Pourquoi</a:t>
            </a:r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la regression </a:t>
            </a:r>
            <a:r>
              <a:rPr lang="en-US" sz="4000" b="0" i="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linéaire</a:t>
            </a:r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?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Statistiques">
            <a:extLst>
              <a:ext uri="{FF2B5EF4-FFF2-40B4-BE49-F238E27FC236}">
                <a16:creationId xmlns:a16="http://schemas.microsoft.com/office/drawing/2014/main" id="{4A3FBE63-6925-68FE-6017-7423BD584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8AE69-3203-BBEF-7263-A1A0D624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Pourquoi la regression linéaire?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C5244D4-811D-EC6D-B347-7EDA62711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9417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89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3C955A-1C72-7EAD-E384-E0E2E9AA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FR" sz="6000"/>
              <a:t>Fonctionnement de la régression linéaire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A5BB5DE-9FE3-B67B-7D75-737A75D6B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6997" y="3074544"/>
                <a:ext cx="10509504" cy="334302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sz="3800" dirty="0"/>
                  <a:t>Déterminer 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38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3800" dirty="0"/>
                  <a:t> par la méthode des MCO (moindres carrés ordinaires)</a:t>
                </a:r>
              </a:p>
              <a:p>
                <a:pPr marL="0" indent="0">
                  <a:buNone/>
                </a:pPr>
                <a:endParaRPr lang="fr-FR" sz="3800" dirty="0"/>
              </a:p>
              <a:p>
                <a:r>
                  <a:rPr lang="fr-FR" sz="3800" dirty="0"/>
                  <a:t>Minimiser la somme des carrés des erreurs</a:t>
                </a:r>
              </a:p>
              <a:p>
                <a:endParaRPr lang="fr-FR" sz="3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3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3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FR" sz="3800" dirty="0"/>
                  <a:t>;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3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sz="3800" b="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sz="38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fr-FR" sz="3800" b="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fr-FR" sz="38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fr-FR" sz="3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38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fr-FR" sz="38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3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38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fr-FR" sz="38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3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3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3800" dirty="0"/>
                  <a:t>+</a:t>
                </a:r>
                <a:r>
                  <a:rPr lang="fr-FR" sz="38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38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3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3800" b="0" dirty="0">
                  <a:ea typeface="Cambria Math" panose="02040503050406030204" pitchFamily="18" charset="0"/>
                </a:endParaRPr>
              </a:p>
              <a:p>
                <a:r>
                  <a:rPr lang="fr-FR" sz="3800" dirty="0"/>
                  <a:t>Minimiser la somme des carrés des erreurs: exemple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3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3800" dirty="0"/>
                  <a:t>=0,5 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3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3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fr-FR" sz="3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38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3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8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38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3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fr-FR" sz="38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3800" dirty="0"/>
                  <a:t> 0,5+</a:t>
                </a:r>
                <a:r>
                  <a:rPr lang="fr-FR" sz="3800" b="0" dirty="0"/>
                  <a:t> 2*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3800" dirty="0"/>
              </a:p>
              <a:p>
                <a:pPr marL="0" indent="0">
                  <a:buNone/>
                </a:pPr>
                <a:endParaRPr lang="fr-FR" sz="1200" dirty="0"/>
              </a:p>
              <a:p>
                <a:pPr marL="0" indent="0">
                  <a:buNone/>
                </a:pPr>
                <a:endParaRPr lang="fr-FR" sz="12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A5BB5DE-9FE3-B67B-7D75-737A75D6B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997" y="3074544"/>
                <a:ext cx="10509504" cy="3343028"/>
              </a:xfrm>
              <a:blipFill>
                <a:blip r:embed="rId2"/>
                <a:stretch>
                  <a:fillRect l="-483" t="-3396" b="-18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86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216F43-891D-9D15-6BB0-A26CA6EA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Propriété des MCO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BF7B25-579E-E117-D49A-A0F2DAB44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Les estimateurs MCO sont BLUE : Best Linear Unbiased Estimator.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522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772</Words>
  <Application>Microsoft Macintosh PowerPoint</Application>
  <PresentationFormat>Grand écran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Söhne</vt:lpstr>
      <vt:lpstr>Thème Office</vt:lpstr>
      <vt:lpstr>La Régression Linéaire Dans la Pratique</vt:lpstr>
      <vt:lpstr>Contact</vt:lpstr>
      <vt:lpstr>Agenda</vt:lpstr>
      <vt:lpstr>Qu'est-ce que la régression linéaire ?</vt:lpstr>
      <vt:lpstr>Qu'est-ce que la régression linéaire?</vt:lpstr>
      <vt:lpstr>Pourquoi la regression linéaire?</vt:lpstr>
      <vt:lpstr>Pourquoi la regression linéaire?</vt:lpstr>
      <vt:lpstr>Fonctionnement de la régression linéaire</vt:lpstr>
      <vt:lpstr>Propriété des MCO</vt:lpstr>
      <vt:lpstr>Les hypothèses de la régression linéaire simple</vt:lpstr>
      <vt:lpstr>Comment valider une régression linéaire</vt:lpstr>
      <vt:lpstr>QUIZ</vt:lpstr>
      <vt:lpstr>Quiz</vt:lpstr>
      <vt:lpstr>Pratique sous R</vt:lpstr>
      <vt:lpstr>Quiz</vt:lpstr>
      <vt:lpstr>Quiz</vt:lpstr>
      <vt:lpstr>Régression linéaire multiple</vt:lpstr>
      <vt:lpstr>Régression linéaire multiple</vt:lpstr>
      <vt:lpstr>Impact de la non-validation des hypothèses</vt:lpstr>
      <vt:lpstr>Validation du modèle</vt:lpstr>
      <vt:lpstr>Que faire si les hypothèses ne sont pas validées?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Régression Linéaire Dans la Pratique</dc:title>
  <dc:creator>Natacha NJONGWA</dc:creator>
  <cp:lastModifiedBy>Natacha NJONGWA</cp:lastModifiedBy>
  <cp:revision>4</cp:revision>
  <dcterms:created xsi:type="dcterms:W3CDTF">2023-11-26T03:13:02Z</dcterms:created>
  <dcterms:modified xsi:type="dcterms:W3CDTF">2023-11-27T06:28:04Z</dcterms:modified>
</cp:coreProperties>
</file>