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4" r:id="rId6"/>
    <p:sldId id="265" r:id="rId7"/>
    <p:sldId id="260" r:id="rId8"/>
    <p:sldId id="261" r:id="rId9"/>
    <p:sldId id="262"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13" d="100"/>
          <a:sy n="113" d="100"/>
        </p:scale>
        <p:origin x="6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mma\Downloads\Data%20Analysis\KPMG%20Internship\Merg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mma\Downloads\Data%20Analysis\KPMG%20Internship\Merged%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 Data.xlsx]Sheet7!PivotTable3</c:name>
    <c:fmtId val="6"/>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latin typeface="Arial Black" panose="020B0A04020102020204" pitchFamily="34" charset="0"/>
              </a:rPr>
              <a:t>Ratio of Profits made by Age Brackets</a:t>
            </a:r>
          </a:p>
        </c:rich>
      </c:tx>
      <c:layout>
        <c:manualLayout>
          <c:xMode val="edge"/>
          <c:yMode val="edge"/>
          <c:x val="0.1791849580749309"/>
          <c:y val="4.4613043306061714E-5"/>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manualLayout>
          <c:layoutTarget val="inner"/>
          <c:xMode val="edge"/>
          <c:yMode val="edge"/>
          <c:x val="0.314932757299143"/>
          <c:y val="0.32704866870713323"/>
          <c:w val="0.36163188395698326"/>
          <c:h val="0.64625283487008245"/>
        </c:manualLayout>
      </c:layout>
      <c:pieChart>
        <c:varyColors val="1"/>
        <c:ser>
          <c:idx val="0"/>
          <c:order val="0"/>
          <c:tx>
            <c:strRef>
              <c:f>Sheet7!$B$3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F7-4921-BBB5-E13D05B74D6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3F7-4921-BBB5-E13D05B74D6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3F7-4921-BBB5-E13D05B74D65}"/>
              </c:ext>
            </c:extLst>
          </c:dPt>
          <c:dLbls>
            <c:dLbl>
              <c:idx val="1"/>
              <c:layout>
                <c:manualLayout>
                  <c:x val="1.8060588112326664E-2"/>
                  <c:y val="-4.8462379702537264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3F7-4921-BBB5-E13D05B74D6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Sheet7!$A$4:$A$7</c:f>
              <c:strCache>
                <c:ptCount val="3"/>
                <c:pt idx="0">
                  <c:v>Adult</c:v>
                </c:pt>
                <c:pt idx="1">
                  <c:v>Old</c:v>
                </c:pt>
                <c:pt idx="2">
                  <c:v>Young</c:v>
                </c:pt>
              </c:strCache>
            </c:strRef>
          </c:cat>
          <c:val>
            <c:numRef>
              <c:f>Sheet7!$B$4:$B$7</c:f>
              <c:numCache>
                <c:formatCode>General</c:formatCode>
                <c:ptCount val="3"/>
                <c:pt idx="0">
                  <c:v>6268995.0499998117</c:v>
                </c:pt>
                <c:pt idx="1">
                  <c:v>3656570.3499999633</c:v>
                </c:pt>
                <c:pt idx="2">
                  <c:v>726300.69000000041</c:v>
                </c:pt>
              </c:numCache>
            </c:numRef>
          </c:val>
          <c:extLst>
            <c:ext xmlns:c16="http://schemas.microsoft.com/office/drawing/2014/chart" uri="{C3380CC4-5D6E-409C-BE32-E72D297353CC}">
              <c16:uniqueId val="{00000006-23F7-4921-BBB5-E13D05B74D65}"/>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 Data.xlsx]Sheet7!PivotTable4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Arial Black" panose="020B0A04020102020204" pitchFamily="34" charset="0"/>
              </a:rPr>
              <a:t>Percentage of</a:t>
            </a:r>
            <a:r>
              <a:rPr lang="en-US" baseline="0" dirty="0">
                <a:latin typeface="Arial Black" panose="020B0A04020102020204" pitchFamily="34" charset="0"/>
              </a:rPr>
              <a:t> Bike purchases of the past 3 years in Age Brackets</a:t>
            </a:r>
            <a:endParaRPr lang="en-US" dirty="0">
              <a:latin typeface="Arial Black" panose="020B0A04020102020204" pitchFamily="34" charset="0"/>
            </a:endParaRPr>
          </a:p>
        </c:rich>
      </c:tx>
      <c:layout>
        <c:manualLayout>
          <c:xMode val="edge"/>
          <c:yMode val="edge"/>
          <c:x val="8.6729002624671939E-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Sheet7!$B$10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F1B-445E-BA30-EC8663EFA7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F1B-445E-BA30-EC8663EFA7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F1B-445E-BA30-EC8663EFA7B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Sheet7!$A$11:$A$14</c:f>
              <c:strCache>
                <c:ptCount val="3"/>
                <c:pt idx="0">
                  <c:v>Adult</c:v>
                </c:pt>
                <c:pt idx="1">
                  <c:v>Old</c:v>
                </c:pt>
                <c:pt idx="2">
                  <c:v>Young</c:v>
                </c:pt>
              </c:strCache>
            </c:strRef>
          </c:cat>
          <c:val>
            <c:numRef>
              <c:f>Sheet7!$B$11:$B$14</c:f>
              <c:numCache>
                <c:formatCode>0.00%</c:formatCode>
                <c:ptCount val="3"/>
                <c:pt idx="0">
                  <c:v>0.59666763486572838</c:v>
                </c:pt>
                <c:pt idx="1">
                  <c:v>0.33329354915370601</c:v>
                </c:pt>
                <c:pt idx="2">
                  <c:v>7.0038815980565605E-2</c:v>
                </c:pt>
              </c:numCache>
            </c:numRef>
          </c:val>
          <c:extLst>
            <c:ext xmlns:c16="http://schemas.microsoft.com/office/drawing/2014/chart" uri="{C3380CC4-5D6E-409C-BE32-E72D297353CC}">
              <c16:uniqueId val="{00000006-6F1B-445E-BA30-EC8663EFA7B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304801" y="168197"/>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Analysis of Bike Sales company Sprocket Central Pty Ltd</a:t>
            </a:r>
            <a:endParaRPr dirty="0"/>
          </a:p>
        </p:txBody>
      </p:sp>
      <p:sp>
        <p:nvSpPr>
          <p:cNvPr id="124" name="Shape 73"/>
          <p:cNvSpPr/>
          <p:nvPr/>
        </p:nvSpPr>
        <p:spPr>
          <a:xfrm>
            <a:off x="205025" y="1591804"/>
            <a:ext cx="7947801" cy="14951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rgbClr val="333333"/>
                </a:solidFill>
                <a:effectLst/>
                <a:latin typeface="Open Sans" panose="020B0606030504020204" pitchFamily="34" charset="0"/>
              </a:rPr>
              <a:t>Sprocket Central Pty Ltd is a long-time client of KPMG and specializes in offering cyclists affordable and high-quality bicycles. By analyzing their current customer dataset to identify client trends and behavior, their marketing team hopes to increase sales. </a:t>
            </a:r>
          </a:p>
          <a:p>
            <a:endParaRPr lang="en-US" b="0" i="0" dirty="0">
              <a:solidFill>
                <a:srgbClr val="333333"/>
              </a:solidFill>
              <a:effectLst/>
              <a:latin typeface="Open Sans" panose="020B0606030504020204" pitchFamily="34" charset="0"/>
            </a:endParaRPr>
          </a:p>
          <a:p>
            <a:r>
              <a:rPr lang="en-US" b="1" dirty="0"/>
              <a:t>Objectives of the Analysis</a:t>
            </a:r>
            <a:endParaRPr b="1"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9A787853-D954-B018-FE36-15E0CC8B1306}"/>
              </a:ext>
            </a:extLst>
          </p:cNvPr>
          <p:cNvSpPr txBox="1"/>
          <p:nvPr/>
        </p:nvSpPr>
        <p:spPr>
          <a:xfrm>
            <a:off x="328613" y="3264694"/>
            <a:ext cx="782421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500" dirty="0">
                <a:latin typeface="Open Sans" panose="020B0606030504020204" pitchFamily="34" charset="0"/>
                <a:ea typeface="Open Sans" panose="020B0606030504020204" pitchFamily="34" charset="0"/>
                <a:cs typeface="Open Sans" panose="020B0606030504020204" pitchFamily="34" charset="0"/>
              </a:rPr>
              <a:t>Understand the marketing numbers of the business such as the profits, customers demography, the products, the number of sales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500" dirty="0">
                <a:latin typeface="Open Sans" panose="020B0606030504020204" pitchFamily="34" charset="0"/>
                <a:ea typeface="Open Sans" panose="020B0606030504020204" pitchFamily="34" charset="0"/>
                <a:cs typeface="Open Sans" panose="020B0606030504020204" pitchFamily="34" charset="0"/>
              </a:rPr>
              <a:t> Identify trends and relationships between the customers from the given datasets provided; customer demographic, transactions and customer address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5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Identify the top customers from the datasets based on their relationships with the products, location, timing and more.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53469" y="85214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Evaluation</a:t>
            </a:r>
            <a:endParaRPr dirty="0"/>
          </a:p>
        </p:txBody>
      </p:sp>
      <p:sp>
        <p:nvSpPr>
          <p:cNvPr id="133" name="Shape 82"/>
          <p:cNvSpPr/>
          <p:nvPr/>
        </p:nvSpPr>
        <p:spPr>
          <a:xfrm>
            <a:off x="0" y="1182263"/>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first phase of this analysis, I carried out a data quality assessment. Some underlying issues were found in the dataset. There issues include</a:t>
            </a:r>
          </a:p>
          <a:p>
            <a:pPr marL="285750" indent="-285750">
              <a:buFont typeface="Arial" panose="020B0604020202020204" pitchFamily="34" charset="0"/>
              <a:buChar char="•"/>
            </a:pPr>
            <a:r>
              <a:rPr lang="en-US" dirty="0"/>
              <a:t>Accuracy</a:t>
            </a:r>
          </a:p>
          <a:p>
            <a:pPr marL="285750" indent="-285750">
              <a:buFont typeface="Arial" panose="020B0604020202020204" pitchFamily="34" charset="0"/>
              <a:buChar char="•"/>
            </a:pPr>
            <a:r>
              <a:rPr lang="en-US" dirty="0"/>
              <a:t>Incompleteness</a:t>
            </a:r>
          </a:p>
          <a:p>
            <a:pPr marL="285750" indent="-285750">
              <a:buFont typeface="Arial" panose="020B0604020202020204" pitchFamily="34" charset="0"/>
              <a:buChar char="•"/>
            </a:pPr>
            <a:r>
              <a:rPr lang="en-US" dirty="0"/>
              <a:t>Relevance and Consistency</a:t>
            </a:r>
            <a:endParaRPr dirty="0"/>
          </a:p>
        </p:txBody>
      </p:sp>
      <p:sp>
        <p:nvSpPr>
          <p:cNvPr id="135" name="Place any supporting images, graphs, data or extra text here."/>
          <p:cNvSpPr/>
          <p:nvPr/>
        </p:nvSpPr>
        <p:spPr>
          <a:xfrm>
            <a:off x="4969973" y="3289337"/>
            <a:ext cx="3800704"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E3D457B4-76D8-3BA7-493F-ADE840383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269" y="1083299"/>
            <a:ext cx="4334356" cy="1943100"/>
          </a:xfrm>
          <a:prstGeom prst="rect">
            <a:avLst/>
          </a:prstGeom>
        </p:spPr>
      </p:pic>
      <p:pic>
        <p:nvPicPr>
          <p:cNvPr id="6" name="Picture 5">
            <a:extLst>
              <a:ext uri="{FF2B5EF4-FFF2-40B4-BE49-F238E27FC236}">
                <a16:creationId xmlns:a16="http://schemas.microsoft.com/office/drawing/2014/main" id="{E64DC274-55BE-83CE-8F2E-7C3515A5F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269" y="3026399"/>
            <a:ext cx="4457700" cy="1943100"/>
          </a:xfrm>
          <a:prstGeom prst="rect">
            <a:avLst/>
          </a:prstGeom>
        </p:spPr>
      </p:pic>
      <p:pic>
        <p:nvPicPr>
          <p:cNvPr id="8" name="Picture 7">
            <a:extLst>
              <a:ext uri="{FF2B5EF4-FFF2-40B4-BE49-F238E27FC236}">
                <a16:creationId xmlns:a16="http://schemas.microsoft.com/office/drawing/2014/main" id="{6649A6BE-6BDE-5666-5844-F0BF2F1C0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43" y="3208363"/>
            <a:ext cx="4134600" cy="1772838"/>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53469" y="85214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Transformation</a:t>
            </a:r>
            <a:endParaRPr dirty="0"/>
          </a:p>
        </p:txBody>
      </p:sp>
      <p:sp>
        <p:nvSpPr>
          <p:cNvPr id="133" name="Shape 82"/>
          <p:cNvSpPr/>
          <p:nvPr/>
        </p:nvSpPr>
        <p:spPr>
          <a:xfrm>
            <a:off x="-1" y="1182263"/>
            <a:ext cx="8843963" cy="321180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next phase required data cleaning after the assessment of the dataset was carried out.</a:t>
            </a:r>
          </a:p>
          <a:p>
            <a:r>
              <a:rPr lang="en-US" dirty="0"/>
              <a:t>Some of the cleaning practices utilized in this dataset include</a:t>
            </a:r>
          </a:p>
          <a:p>
            <a:pPr marL="285750" indent="-285750">
              <a:buFont typeface="Arial" panose="020B0604020202020204" pitchFamily="34" charset="0"/>
              <a:buChar char="•"/>
            </a:pPr>
            <a:r>
              <a:rPr lang="en-US" dirty="0"/>
              <a:t>Correcting spellings to achieve consistency within the data </a:t>
            </a:r>
            <a:r>
              <a:rPr lang="en-US" dirty="0" err="1"/>
              <a:t>i.e</a:t>
            </a:r>
            <a:r>
              <a:rPr lang="en-US" dirty="0"/>
              <a:t> </a:t>
            </a:r>
            <a:r>
              <a:rPr lang="en-US" sz="1600" kern="100" dirty="0">
                <a:effectLst/>
              </a:rPr>
              <a:t>Changing “U” to Unidentified, changing “F” and “</a:t>
            </a:r>
            <a:r>
              <a:rPr lang="en-US" sz="1600" kern="100" dirty="0" err="1">
                <a:effectLst/>
              </a:rPr>
              <a:t>Femal</a:t>
            </a:r>
            <a:r>
              <a:rPr lang="en-US" sz="1600" kern="100" dirty="0">
                <a:effectLst/>
              </a:rPr>
              <a:t>” to Female and changing “M” to Male and </a:t>
            </a:r>
            <a:r>
              <a:rPr lang="en-US" sz="1800" dirty="0">
                <a:effectLst/>
                <a:latin typeface="Calibri" panose="020F0502020204030204" pitchFamily="34" charset="0"/>
                <a:ea typeface="Calibri" panose="020F0502020204030204" pitchFamily="34" charset="0"/>
                <a:cs typeface="Times New Roman" panose="02020603050405020304" pitchFamily="18" charset="0"/>
              </a:rPr>
              <a:t>Changing the “N” and “Y” to Yes and No</a:t>
            </a:r>
            <a:endParaRPr lang="en-US" dirty="0"/>
          </a:p>
          <a:p>
            <a:pPr marL="285750" indent="-285750">
              <a:buFont typeface="Arial" panose="020B0604020202020204" pitchFamily="34" charset="0"/>
              <a:buChar char="•"/>
            </a:pPr>
            <a:r>
              <a:rPr lang="en-US" dirty="0"/>
              <a:t>Eliminating bad, inaccurate and unnecessary data such as default column, customers without (date of birth, brand, transaction id, country, state) and so on to make the data relevant for use.</a:t>
            </a:r>
          </a:p>
          <a:p>
            <a:pPr marL="285750" indent="-285750">
              <a:buFont typeface="Arial" panose="020B0604020202020204" pitchFamily="34" charset="0"/>
              <a:buChar char="•"/>
            </a:pPr>
            <a:r>
              <a:rPr lang="en-US" dirty="0"/>
              <a:t>Combining the first and second name to a full name, calculating the current age of the customers and also grouping them into age brackets (Old, Adult, Young) for analysis.</a:t>
            </a:r>
          </a:p>
          <a:p>
            <a:pPr marL="285750" indent="-285750">
              <a:buFont typeface="Arial" panose="020B0604020202020204" pitchFamily="34" charset="0"/>
              <a:buChar char="•"/>
            </a:pPr>
            <a:r>
              <a:rPr lang="en-US" dirty="0"/>
              <a:t>Replacing any remaining blank spaces in the dataset with N/A or Unidentified.</a:t>
            </a:r>
          </a:p>
        </p:txBody>
      </p:sp>
      <p:sp>
        <p:nvSpPr>
          <p:cNvPr id="135" name="Place any supporting images, graphs, data or extra text here."/>
          <p:cNvSpPr/>
          <p:nvPr/>
        </p:nvSpPr>
        <p:spPr>
          <a:xfrm>
            <a:off x="4969973" y="3289337"/>
            <a:ext cx="3800704"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6569585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53469" y="85214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Exploratory Process</a:t>
            </a:r>
            <a:endParaRPr dirty="0"/>
          </a:p>
        </p:txBody>
      </p:sp>
      <p:sp>
        <p:nvSpPr>
          <p:cNvPr id="133" name="Shape 82"/>
          <p:cNvSpPr/>
          <p:nvPr/>
        </p:nvSpPr>
        <p:spPr>
          <a:xfrm>
            <a:off x="-1" y="1182263"/>
            <a:ext cx="8843963" cy="36188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This phase entails a general exploration of the dataset </a:t>
            </a:r>
          </a:p>
          <a:p>
            <a:r>
              <a:rPr lang="en-US" dirty="0"/>
              <a:t>Some of the exploratory analysis utilized in this dataset provided us with some insights which include</a:t>
            </a:r>
          </a:p>
          <a:p>
            <a:pPr marL="285750" indent="-285750">
              <a:buFont typeface="Arial" panose="020B0604020202020204" pitchFamily="34" charset="0"/>
              <a:buChar char="•"/>
            </a:pPr>
            <a:r>
              <a:rPr lang="en-US" dirty="0"/>
              <a:t>There is a some what a positive correlation between the young/adult age bracket and number of bike related purchases in the last three years but a visible negative correlation can be seen as the age approaches 50 upwards and bike purchases.</a:t>
            </a:r>
          </a:p>
          <a:p>
            <a:pPr marL="285750" indent="-285750">
              <a:buFont typeface="Arial" panose="020B0604020202020204" pitchFamily="34" charset="0"/>
              <a:buChar char="•"/>
            </a:pPr>
            <a:r>
              <a:rPr lang="en-US" dirty="0"/>
              <a:t>More relationships can be seen between the age and tenures. There is an upward correlation between the age and tenure as people from the adult tend to have a longer tenure than those in the younger bracket, most of them tend to peak in their early 40s and begin reducing from there 50s down. Almost identical as that of the age and bike purchases.</a:t>
            </a:r>
          </a:p>
          <a:p>
            <a:pPr marL="285750" indent="-285750">
              <a:buFont typeface="Arial" panose="020B0604020202020204" pitchFamily="34" charset="0"/>
              <a:buChar char="•"/>
            </a:pPr>
            <a:r>
              <a:rPr lang="en-US" dirty="0"/>
              <a:t>Most notably, there wasn’t any correlation found between the numbers of bike related items purchased and profit generated.</a:t>
            </a:r>
          </a:p>
          <a:p>
            <a:pPr marL="285750" indent="-285750">
              <a:buFont typeface="Arial" panose="020B0604020202020204" pitchFamily="34" charset="0"/>
              <a:buChar char="•"/>
            </a:pPr>
            <a:endParaRPr lang="en-US" dirty="0"/>
          </a:p>
        </p:txBody>
      </p:sp>
      <p:sp>
        <p:nvSpPr>
          <p:cNvPr id="135" name="Place any supporting images, graphs, data or extra text here."/>
          <p:cNvSpPr/>
          <p:nvPr/>
        </p:nvSpPr>
        <p:spPr>
          <a:xfrm>
            <a:off x="4969973" y="3289337"/>
            <a:ext cx="3800704"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7819987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483630" y="852149"/>
            <a:ext cx="8381763"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Power Query was utilized to merge these datasets into one worksheet</a:t>
            </a:r>
          </a:p>
          <a:p>
            <a:pPr marL="285750" indent="-285750">
              <a:buFont typeface="Arial" panose="020B0604020202020204" pitchFamily="34" charset="0"/>
              <a:buChar char="•"/>
            </a:pPr>
            <a:r>
              <a:rPr lang="en-US" dirty="0"/>
              <a:t>Transactions</a:t>
            </a:r>
          </a:p>
          <a:p>
            <a:pPr marL="285750" indent="-285750">
              <a:buFont typeface="Arial" panose="020B0604020202020204" pitchFamily="34" charset="0"/>
              <a:buChar char="•"/>
            </a:pPr>
            <a:r>
              <a:rPr lang="en-US" dirty="0" err="1"/>
              <a:t>CustomerDemographic</a:t>
            </a:r>
            <a:endParaRPr lang="en-US" dirty="0"/>
          </a:p>
          <a:p>
            <a:pPr marL="285750" indent="-285750">
              <a:buFont typeface="Arial" panose="020B0604020202020204" pitchFamily="34" charset="0"/>
              <a:buChar char="•"/>
            </a:pPr>
            <a:r>
              <a:rPr lang="en-US" dirty="0" err="1"/>
              <a:t>CustomerAddress</a:t>
            </a:r>
            <a:endParaRPr lang="en-US" dirty="0"/>
          </a:p>
          <a:p>
            <a:r>
              <a:rPr lang="en-US" dirty="0"/>
              <a:t>Using </a:t>
            </a:r>
            <a:r>
              <a:rPr lang="en-US" dirty="0" err="1"/>
              <a:t>customer_id</a:t>
            </a:r>
            <a:r>
              <a:rPr lang="en-US" dirty="0"/>
              <a:t> as the unique key in all of the sheets to achieve these purpose</a:t>
            </a:r>
          </a:p>
          <a:p>
            <a:r>
              <a:rPr lang="en-US" dirty="0"/>
              <a:t>calculating the current age of the customers and also grouping them into age brackets (Old, Adult, Young) for analysis.</a:t>
            </a:r>
          </a:p>
          <a:p>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324B9518-1D52-6777-0A89-9CD651773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73361"/>
            <a:ext cx="4400550" cy="2291557"/>
          </a:xfrm>
          <a:prstGeom prst="rect">
            <a:avLst/>
          </a:prstGeom>
        </p:spPr>
      </p:pic>
      <p:pic>
        <p:nvPicPr>
          <p:cNvPr id="5" name="Picture 4">
            <a:extLst>
              <a:ext uri="{FF2B5EF4-FFF2-40B4-BE49-F238E27FC236}">
                <a16:creationId xmlns:a16="http://schemas.microsoft.com/office/drawing/2014/main" id="{5B001C5B-FE94-064F-2B22-1EF613FAF7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7700" y="2571750"/>
            <a:ext cx="4686300" cy="2493168"/>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1173103"/>
            <a:ext cx="4134600" cy="468067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1" dirty="0"/>
              <a:t>Profit and Past 3 years purchases based on Age Brackets</a:t>
            </a:r>
          </a:p>
          <a:p>
            <a:endParaRPr lang="en-US" b="1" dirty="0"/>
          </a:p>
          <a:p>
            <a:pPr marL="285750" indent="-285750">
              <a:buFont typeface="Arial" panose="020B0604020202020204" pitchFamily="34" charset="0"/>
              <a:buChar char="•"/>
            </a:pPr>
            <a:r>
              <a:rPr lang="en-US" dirty="0"/>
              <a:t>Customers within the adult age brackets account for up to 60% of the profit made while young people have a low turnout of 7%</a:t>
            </a:r>
          </a:p>
          <a:p>
            <a:endParaRPr lang="en-US" dirty="0"/>
          </a:p>
          <a:p>
            <a:endParaRPr lang="en-US" dirty="0"/>
          </a:p>
          <a:p>
            <a:pPr marL="285750" indent="-285750">
              <a:buFont typeface="Arial" panose="020B0604020202020204" pitchFamily="34" charset="0"/>
              <a:buChar char="•"/>
            </a:pPr>
            <a:r>
              <a:rPr lang="en-US" dirty="0"/>
              <a:t>This same can be for the bike purchases in the last 3 years where the adult age bracket have purchased more bikes when compared to the young or the old age brackets </a:t>
            </a:r>
          </a:p>
          <a:p>
            <a:r>
              <a:rPr lang="en-US" dirty="0"/>
              <a:t> </a:t>
            </a:r>
          </a:p>
          <a:p>
            <a:endParaRPr lang="en-US" b="1" dirty="0"/>
          </a:p>
          <a:p>
            <a:endParaRPr b="1"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C9191E21-5F9A-E0C2-3CFA-BB07787F79DA}"/>
              </a:ext>
            </a:extLst>
          </p:cNvPr>
          <p:cNvGraphicFramePr>
            <a:graphicFrameLocks/>
          </p:cNvGraphicFramePr>
          <p:nvPr>
            <p:extLst>
              <p:ext uri="{D42A27DB-BD31-4B8C-83A1-F6EECF244321}">
                <p14:modId xmlns:p14="http://schemas.microsoft.com/office/powerpoint/2010/main" val="1223166326"/>
              </p:ext>
            </p:extLst>
          </p:nvPr>
        </p:nvGraphicFramePr>
        <p:xfrm>
          <a:off x="5116285" y="852149"/>
          <a:ext cx="3526021" cy="20869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E5EE50B-02D4-A529-1F61-4F9CBDE6BE65}"/>
              </a:ext>
            </a:extLst>
          </p:cNvPr>
          <p:cNvGraphicFramePr>
            <a:graphicFrameLocks/>
          </p:cNvGraphicFramePr>
          <p:nvPr>
            <p:extLst>
              <p:ext uri="{D42A27DB-BD31-4B8C-83A1-F6EECF244321}">
                <p14:modId xmlns:p14="http://schemas.microsoft.com/office/powerpoint/2010/main" val="2856746397"/>
              </p:ext>
            </p:extLst>
          </p:nvPr>
        </p:nvGraphicFramePr>
        <p:xfrm>
          <a:off x="4927600" y="3199203"/>
          <a:ext cx="3526022" cy="179818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6014</TotalTime>
  <Words>984</Words>
  <Application>Microsoft Office PowerPoint</Application>
  <PresentationFormat>On-screen Show (16:9)</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dc:creator>
  <cp:lastModifiedBy>Emmanuel Orunta</cp:lastModifiedBy>
  <cp:revision>4</cp:revision>
  <dcterms:modified xsi:type="dcterms:W3CDTF">2023-08-09T13:15:07Z</dcterms:modified>
</cp:coreProperties>
</file>