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notesMasterIdLst>
    <p:notesMasterId r:id="rId44"/>
  </p:notesMasterIdLst>
  <p:sldIdLst>
    <p:sldId id="259" r:id="rId3"/>
    <p:sldId id="264" r:id="rId4"/>
    <p:sldId id="262" r:id="rId5"/>
    <p:sldId id="304" r:id="rId6"/>
    <p:sldId id="324" r:id="rId7"/>
    <p:sldId id="300" r:id="rId8"/>
    <p:sldId id="314" r:id="rId9"/>
    <p:sldId id="325" r:id="rId10"/>
    <p:sldId id="269" r:id="rId11"/>
    <p:sldId id="270" r:id="rId12"/>
    <p:sldId id="295" r:id="rId13"/>
    <p:sldId id="271" r:id="rId14"/>
    <p:sldId id="272" r:id="rId15"/>
    <p:sldId id="297" r:id="rId16"/>
    <p:sldId id="308" r:id="rId17"/>
    <p:sldId id="326" r:id="rId18"/>
    <p:sldId id="273" r:id="rId19"/>
    <p:sldId id="274" r:id="rId20"/>
    <p:sldId id="309" r:id="rId21"/>
    <p:sldId id="310" r:id="rId22"/>
    <p:sldId id="319" r:id="rId23"/>
    <p:sldId id="268" r:id="rId24"/>
    <p:sldId id="311" r:id="rId25"/>
    <p:sldId id="320" r:id="rId26"/>
    <p:sldId id="279" r:id="rId27"/>
    <p:sldId id="327" r:id="rId28"/>
    <p:sldId id="321" r:id="rId29"/>
    <p:sldId id="322" r:id="rId30"/>
    <p:sldId id="280" r:id="rId31"/>
    <p:sldId id="282" r:id="rId32"/>
    <p:sldId id="281" r:id="rId33"/>
    <p:sldId id="329" r:id="rId34"/>
    <p:sldId id="315" r:id="rId35"/>
    <p:sldId id="316" r:id="rId36"/>
    <p:sldId id="317" r:id="rId37"/>
    <p:sldId id="328" r:id="rId38"/>
    <p:sldId id="312" r:id="rId39"/>
    <p:sldId id="313" r:id="rId40"/>
    <p:sldId id="318" r:id="rId41"/>
    <p:sldId id="263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FBFB"/>
    <a:srgbClr val="84FFFF"/>
    <a:srgbClr val="FFFF66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3696" autoAdjust="0"/>
  </p:normalViewPr>
  <p:slideViewPr>
    <p:cSldViewPr snapToGrid="0" snapToObjects="1" showGuides="1">
      <p:cViewPr varScale="1">
        <p:scale>
          <a:sx n="50" d="100"/>
          <a:sy n="50" d="100"/>
        </p:scale>
        <p:origin x="-480" y="-72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5269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Part 2 – Uncertainty and Feature Selection</a:t>
            </a:r>
          </a:p>
          <a:p>
            <a:r>
              <a:rPr lang="en-US" dirty="0" smtClean="0"/>
              <a:t>Lecture 6</a:t>
            </a:r>
          </a:p>
          <a:p>
            <a:r>
              <a:rPr lang="en-US" dirty="0" smtClean="0"/>
              <a:t>Steve Elston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381324"/>
          </a:xfrm>
        </p:spPr>
        <p:txBody>
          <a:bodyPr/>
          <a:lstStyle/>
          <a:p>
            <a:r>
              <a:rPr lang="en-US" dirty="0" smtClean="0"/>
              <a:t>Algebraic Properties of Matrices:</a:t>
            </a:r>
          </a:p>
          <a:p>
            <a:pPr lvl="1"/>
            <a:r>
              <a:rPr lang="en-US" dirty="0" smtClean="0"/>
              <a:t>Add/subtract matrices:  Must be of the same dimensions</a:t>
            </a:r>
          </a:p>
          <a:p>
            <a:pPr lvl="1"/>
            <a:r>
              <a:rPr lang="en-US" dirty="0" smtClean="0"/>
              <a:t>Multiplication of matrices:</a:t>
            </a:r>
          </a:p>
          <a:p>
            <a:pPr lvl="2"/>
            <a:r>
              <a:rPr lang="en-US" dirty="0" smtClean="0"/>
              <a:t>Inner dimensions must match.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[n x m] * [m x p] = [n x p]</a:t>
            </a:r>
          </a:p>
          <a:p>
            <a:pPr lvl="1"/>
            <a:r>
              <a:rPr lang="en-US" dirty="0" smtClean="0"/>
              <a:t>Note that matrix multiplication is not commutative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37" y="2956606"/>
            <a:ext cx="5924550" cy="204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4811" y="3110507"/>
            <a:ext cx="849518" cy="275483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34187" y="3136164"/>
            <a:ext cx="329994" cy="702506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7235" y="4169800"/>
            <a:ext cx="1634150" cy="267944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86415" y="5151422"/>
            <a:ext cx="0" cy="3440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64329" y="5151422"/>
            <a:ext cx="0" cy="3440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55892" y="6223070"/>
                <a:ext cx="1502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92" y="6223070"/>
                <a:ext cx="150291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39" r="-323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936072"/>
          </a:xfrm>
        </p:spPr>
        <p:txBody>
          <a:bodyPr/>
          <a:lstStyle/>
          <a:p>
            <a:r>
              <a:rPr lang="en-US" dirty="0" smtClean="0"/>
              <a:t>Identity matrix:  just like 1 is the multiplicative identity.</a:t>
            </a:r>
          </a:p>
          <a:p>
            <a:pPr lvl="1"/>
            <a:r>
              <a:rPr lang="en-US" dirty="0" smtClean="0"/>
              <a:t>      5*1=5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28387" y="2506604"/>
                <a:ext cx="4421275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87" y="2506604"/>
                <a:ext cx="4421275" cy="821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057542" y="3702871"/>
            <a:ext cx="0" cy="651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0852" y="4354717"/>
            <a:ext cx="3023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Identity matrix</a:t>
            </a:r>
            <a:r>
              <a:rPr lang="en-US" dirty="0" smtClean="0"/>
              <a:t>: a square matrix of zeros with 1’s on the diagonal. Also written as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65448" y="4908715"/>
                <a:ext cx="609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48" y="4908715"/>
                <a:ext cx="6093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000" r="-1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3934526" y="3078027"/>
            <a:ext cx="235390" cy="8797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995328"/>
          </a:xfrm>
        </p:spPr>
        <p:txBody>
          <a:bodyPr/>
          <a:lstStyle/>
          <a:p>
            <a:r>
              <a:rPr lang="en-US" dirty="0" smtClean="0"/>
              <a:t>Transpose (given an element in position </a:t>
            </a:r>
            <a:r>
              <a:rPr lang="en-US" dirty="0" err="1" smtClean="0"/>
              <a:t>i,j</a:t>
            </a:r>
            <a:r>
              <a:rPr lang="en-US" dirty="0" smtClean="0"/>
              <a:t>, the transpose has the same element in position </a:t>
            </a:r>
            <a:r>
              <a:rPr lang="en-US" dirty="0" err="1" smtClean="0"/>
              <a:t>j,i</a:t>
            </a:r>
            <a:r>
              <a:rPr lang="en-US" dirty="0" smtClean="0"/>
              <a:t>.)</a:t>
            </a:r>
          </a:p>
          <a:p>
            <a:r>
              <a:rPr lang="en-US" dirty="0" smtClean="0"/>
              <a:t>Inverse:</a:t>
            </a:r>
          </a:p>
          <a:p>
            <a:pPr lvl="1"/>
            <a:r>
              <a:rPr lang="en-US" dirty="0" smtClean="0"/>
              <a:t>Just like the multiplicative inverse of n is 1/n, matrices also have multiplicative inverses: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0668" y="3494638"/>
                <a:ext cx="2506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𝑛𝑥𝑛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68" y="3494638"/>
                <a:ext cx="250684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433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10668" y="3969080"/>
                <a:ext cx="2506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𝑛𝑥𝑛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68" y="3969080"/>
                <a:ext cx="25068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33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6407" y="5033726"/>
                <a:ext cx="2984407" cy="107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07" y="5033726"/>
                <a:ext cx="2984407" cy="10770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3389561"/>
          </a:xfrm>
        </p:spPr>
        <p:txBody>
          <a:bodyPr/>
          <a:lstStyle/>
          <a:p>
            <a:r>
              <a:rPr lang="en-US" sz="2000" dirty="0" smtClean="0"/>
              <a:t>For a 2x2 matrix: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What if (ad-</a:t>
            </a:r>
            <a:r>
              <a:rPr lang="en-US" sz="2000" dirty="0" err="1" smtClean="0"/>
              <a:t>bc</a:t>
            </a:r>
            <a:r>
              <a:rPr lang="en-US" sz="2000" dirty="0" smtClean="0"/>
              <a:t>) = 0?  Then ad = </a:t>
            </a:r>
            <a:r>
              <a:rPr lang="en-US" sz="2000" dirty="0" err="1" smtClean="0"/>
              <a:t>bc</a:t>
            </a:r>
            <a:r>
              <a:rPr lang="en-US" sz="2000" dirty="0" smtClean="0"/>
              <a:t> or a/c = b/d.</a:t>
            </a:r>
          </a:p>
          <a:p>
            <a:r>
              <a:rPr lang="en-US" sz="2000" dirty="0" smtClean="0"/>
              <a:t>If a/c = b/d, then one of the columns is a multiple of the other!</a:t>
            </a:r>
          </a:p>
          <a:p>
            <a:r>
              <a:rPr lang="en-US" sz="2000" b="1" dirty="0" smtClean="0"/>
              <a:t>A is rank deficient</a:t>
            </a:r>
          </a:p>
          <a:p>
            <a:r>
              <a:rPr lang="en-US" sz="2000" dirty="0" smtClean="0"/>
              <a:t>These columns are dependent on each other.</a:t>
            </a:r>
          </a:p>
          <a:p>
            <a:pPr lvl="1"/>
            <a:r>
              <a:rPr lang="en-US" sz="1800" dirty="0" smtClean="0"/>
              <a:t>If these were columns in our numerical data frame, then one column would be a multiple of the other.</a:t>
            </a:r>
          </a:p>
          <a:p>
            <a:pPr lvl="1"/>
            <a:r>
              <a:rPr lang="en-US" sz="1800" dirty="0" smtClean="0"/>
              <a:t>Example: Meters and Kilometers as separate predictors.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44438" y="1725085"/>
                <a:ext cx="2600648" cy="1686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438" y="1725085"/>
                <a:ext cx="2600648" cy="16867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7289" y="2320595"/>
            <a:ext cx="8197114" cy="3597792"/>
          </a:xfrm>
        </p:spPr>
        <p:txBody>
          <a:bodyPr/>
          <a:lstStyle/>
          <a:p>
            <a:r>
              <a:rPr lang="en-US" sz="2000" dirty="0" smtClean="0"/>
              <a:t>Given a sequence of data points in a matrix, X, which has dimensions 2xn: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If we multiply by another matrix A (2x2):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Then we have a matrix A that transforms the points in X.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12353" y="1724565"/>
                <a:ext cx="830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53" y="1724565"/>
                <a:ext cx="83022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824" r="-661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55557" y="2925318"/>
                <a:ext cx="169713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57" y="2925318"/>
                <a:ext cx="1697131" cy="4619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3563" y="4244783"/>
                <a:ext cx="195912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63" y="4244783"/>
                <a:ext cx="1959126" cy="461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6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 and Multiple 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2143" y="1466124"/>
            <a:ext cx="8197114" cy="4820009"/>
          </a:xfrm>
        </p:spPr>
        <p:txBody>
          <a:bodyPr/>
          <a:lstStyle/>
          <a:p>
            <a:r>
              <a:rPr lang="en-US" dirty="0" smtClean="0"/>
              <a:t>Solve linear regression problem with normal equations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typical case A is long and narrow</a:t>
            </a:r>
          </a:p>
          <a:p>
            <a:pPr lvl="1"/>
            <a:r>
              <a:rPr lang="en-US" dirty="0" smtClean="0"/>
              <a:t>Solving for A</a:t>
            </a:r>
            <a:r>
              <a:rPr lang="en-US" baseline="30000" dirty="0" smtClean="0"/>
              <a:t>-1</a:t>
            </a:r>
            <a:r>
              <a:rPr lang="en-US" dirty="0" smtClean="0"/>
              <a:t> is computationally difficult and inefficient</a:t>
            </a:r>
          </a:p>
          <a:p>
            <a:pPr lvl="1"/>
            <a:r>
              <a:rPr lang="en-US" dirty="0" smtClean="0"/>
              <a:t>May not be unstable if A is rank deficient</a:t>
            </a:r>
          </a:p>
          <a:p>
            <a:r>
              <a:rPr lang="en-US" dirty="0" smtClean="0"/>
              <a:t>Use an alternative formulation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T</a:t>
            </a:r>
            <a:r>
              <a:rPr lang="en-US" dirty="0" smtClean="0"/>
              <a:t>A is dimension m x m with A of dimension n x m, n &gt;&gt; m</a:t>
            </a:r>
          </a:p>
          <a:p>
            <a:pPr lvl="1"/>
            <a:r>
              <a:rPr lang="en-US" b="1" dirty="0" smtClean="0"/>
              <a:t>A</a:t>
            </a:r>
            <a:r>
              <a:rPr lang="en-US" b="1" baseline="30000" dirty="0" smtClean="0"/>
              <a:t>T</a:t>
            </a:r>
            <a:r>
              <a:rPr lang="en-US" b="1" dirty="0" smtClean="0"/>
              <a:t>A can still be rank deficient!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74118" y="1969057"/>
                <a:ext cx="1049646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𝐴𝑏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b = A</a:t>
                </a:r>
                <a:r>
                  <a:rPr lang="en-US" sz="2400" baseline="30000" dirty="0" smtClean="0"/>
                  <a:t>-1</a:t>
                </a:r>
                <a:r>
                  <a:rPr lang="en-US" sz="2400" dirty="0" smtClean="0"/>
                  <a:t>x</a:t>
                </a:r>
              </a:p>
              <a:p>
                <a:r>
                  <a:rPr lang="en-US" sz="2400" i="1" dirty="0" smtClean="0"/>
                  <a:t>where</a:t>
                </a:r>
                <a:endParaRPr lang="en-US" sz="2400" i="1" dirty="0"/>
              </a:p>
              <a:p>
                <a:r>
                  <a:rPr lang="en-US" sz="2400" i="1" dirty="0"/>
                  <a:t>A</a:t>
                </a:r>
                <a:r>
                  <a:rPr lang="en-US" sz="2400" i="1" baseline="30000" dirty="0"/>
                  <a:t>-1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i="1" dirty="0" smtClean="0"/>
                  <a:t> = I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118" y="1969057"/>
                <a:ext cx="1049646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8023" r="-5814" b="-1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41113" y="4930315"/>
            <a:ext cx="178574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b </a:t>
            </a:r>
            <a:r>
              <a:rPr lang="en-US" sz="2400" dirty="0"/>
              <a:t>= (</a:t>
            </a:r>
            <a:r>
              <a:rPr lang="en-US" sz="2400" dirty="0" smtClean="0"/>
              <a:t>A</a:t>
            </a:r>
            <a:r>
              <a:rPr lang="en-US" sz="2400" baseline="30000" dirty="0" smtClean="0"/>
              <a:t>T </a:t>
            </a:r>
            <a:r>
              <a:rPr lang="en-US" sz="2400" dirty="0" smtClean="0"/>
              <a:t>A)</a:t>
            </a:r>
            <a:r>
              <a:rPr lang="en-US" sz="2400" baseline="30000" dirty="0" smtClean="0"/>
              <a:t>-1</a:t>
            </a:r>
            <a:r>
              <a:rPr lang="en-US" sz="2400" dirty="0"/>
              <a:t> A</a:t>
            </a:r>
            <a:r>
              <a:rPr lang="en-US" sz="2400" baseline="30000" dirty="0"/>
              <a:t>T </a:t>
            </a:r>
            <a:r>
              <a:rPr lang="en-US" sz="240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65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Rank Deficient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545080"/>
            <a:ext cx="8197114" cy="2893022"/>
          </a:xfrm>
        </p:spPr>
        <p:txBody>
          <a:bodyPr/>
          <a:lstStyle/>
          <a:p>
            <a:r>
              <a:rPr lang="en-US" dirty="0" smtClean="0"/>
              <a:t>Find full rank approximation of the problem</a:t>
            </a:r>
          </a:p>
          <a:p>
            <a:r>
              <a:rPr lang="en-US" dirty="0" smtClean="0"/>
              <a:t>Commonly shows up in data science</a:t>
            </a:r>
          </a:p>
          <a:p>
            <a:pPr lvl="1"/>
            <a:r>
              <a:rPr lang="en-US" sz="2400" dirty="0" smtClean="0"/>
              <a:t>Models with many features</a:t>
            </a:r>
          </a:p>
          <a:p>
            <a:pPr lvl="1"/>
            <a:r>
              <a:rPr lang="en-US" sz="2400" dirty="0" smtClean="0"/>
              <a:t>Especially, unstructured data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Matrix Decomposition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2295" y="1911742"/>
            <a:ext cx="8197114" cy="3597792"/>
          </a:xfrm>
        </p:spPr>
        <p:txBody>
          <a:bodyPr/>
          <a:lstStyle/>
          <a:p>
            <a:r>
              <a:rPr lang="en-US" sz="2000" dirty="0" smtClean="0"/>
              <a:t>Eigenvalues: Given a </a:t>
            </a:r>
            <a:r>
              <a:rPr lang="en-US" sz="2000" dirty="0" err="1" smtClean="0"/>
              <a:t>nxn</a:t>
            </a:r>
            <a:r>
              <a:rPr lang="en-US" sz="2000" dirty="0" smtClean="0"/>
              <a:t> matrix, A,     is an eigenvalue if there exists a vector X such that: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Finding the eigenvectors of A involves lots of computation.</a:t>
            </a:r>
          </a:p>
          <a:p>
            <a:r>
              <a:rPr lang="en-US" sz="2000" dirty="0" smtClean="0"/>
              <a:t>If A rotates and shifts a vector X, then we can think of eigenvalues as a geometric hinge on which the ‘A’ operation acts.</a:t>
            </a:r>
          </a:p>
          <a:p>
            <a:r>
              <a:rPr lang="en-US" sz="2000" dirty="0" smtClean="0"/>
              <a:t>Eigenvalues have corresponding eigenvectors.</a:t>
            </a:r>
          </a:p>
          <a:p>
            <a:r>
              <a:rPr lang="en-US" sz="2000" dirty="0" smtClean="0"/>
              <a:t>Rank deficient matrix has eigenvalues that are zero or nearly so</a:t>
            </a:r>
          </a:p>
          <a:p>
            <a:r>
              <a:rPr lang="en-US" sz="2000" dirty="0" smtClean="0"/>
              <a:t>This may seem insignificant at the moment, but eigenvalues and eigenvectors play an important role in manipulating our data.</a:t>
            </a:r>
            <a:endParaRPr 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0974" y="2795300"/>
                <a:ext cx="1235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74" y="2795300"/>
                <a:ext cx="12359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926" r="-54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42918" y="1911742"/>
                <a:ext cx="232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18" y="1911742"/>
                <a:ext cx="2328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947" r="-342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7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Matrix Decomposition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749712"/>
            <a:ext cx="8197114" cy="2429896"/>
          </a:xfrm>
        </p:spPr>
        <p:txBody>
          <a:bodyPr/>
          <a:lstStyle/>
          <a:p>
            <a:r>
              <a:rPr lang="en-US" sz="2000" dirty="0" smtClean="0"/>
              <a:t>Matrix Decompositions allow us to write a matrix, A, in many different forms.</a:t>
            </a:r>
          </a:p>
          <a:p>
            <a:r>
              <a:rPr lang="en-US" sz="2000" dirty="0" smtClean="0"/>
              <a:t>The one that is the most used, is Singular Value Decomposition (SVD).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lvl="1"/>
            <a:r>
              <a:rPr lang="en-US" dirty="0" smtClean="0"/>
              <a:t>U and V are comprised of orthogonal unit norm </a:t>
            </a:r>
            <a:r>
              <a:rPr lang="en-US" b="1" dirty="0" smtClean="0"/>
              <a:t>singular vectors</a:t>
            </a:r>
          </a:p>
          <a:p>
            <a:pPr lvl="1"/>
            <a:r>
              <a:rPr lang="en-US" dirty="0" smtClean="0"/>
              <a:t>D is a diagonal matrix of </a:t>
            </a:r>
            <a:r>
              <a:rPr lang="en-US" b="1" dirty="0" smtClean="0"/>
              <a:t>singular value</a:t>
            </a:r>
            <a:r>
              <a:rPr lang="en-US" dirty="0" smtClean="0"/>
              <a:t>s</a:t>
            </a:r>
            <a:endParaRPr lang="en-US" dirty="0"/>
          </a:p>
          <a:p>
            <a:pPr lvl="1"/>
            <a:r>
              <a:rPr lang="en-US" dirty="0" smtClean="0"/>
              <a:t>A is comprised of the linear combination of singular vectors</a:t>
            </a:r>
          </a:p>
          <a:p>
            <a:pPr lvl="1"/>
            <a:r>
              <a:rPr lang="en-US" dirty="0" smtClean="0"/>
              <a:t>The singular values define the weights for linear combination</a:t>
            </a:r>
          </a:p>
          <a:p>
            <a:pPr lvl="1"/>
            <a:r>
              <a:rPr lang="en-US" dirty="0" smtClean="0"/>
              <a:t>Singular values define a </a:t>
            </a:r>
            <a:r>
              <a:rPr lang="en-US" b="1" dirty="0" smtClean="0"/>
              <a:t>spectrum</a:t>
            </a:r>
            <a:r>
              <a:rPr lang="en-US" dirty="0" smtClean="0"/>
              <a:t> of singular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28377" y="3229363"/>
                <a:ext cx="1395767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𝑈𝐷𝑉</m:t>
                      </m:r>
                      <m:r>
                        <a:rPr lang="en-US" sz="24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377" y="3229363"/>
                <a:ext cx="1395767" cy="360804"/>
              </a:xfrm>
              <a:prstGeom prst="rect">
                <a:avLst/>
              </a:prstGeom>
              <a:blipFill rotWithShape="1">
                <a:blip r:embed="rId2"/>
                <a:stretch>
                  <a:fillRect l="-5240" r="-2620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7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555473"/>
            <a:ext cx="8197114" cy="2429896"/>
          </a:xfrm>
        </p:spPr>
        <p:txBody>
          <a:bodyPr/>
          <a:lstStyle/>
          <a:p>
            <a:r>
              <a:rPr lang="en-US" sz="2000" dirty="0" smtClean="0"/>
              <a:t>The SVD is a way to express a transformation from one n dimensional space (the space A lies in) to another n dimensional space by rotating and scaling A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21" y="2567759"/>
            <a:ext cx="4741845" cy="4290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4287" y="6192562"/>
                <a:ext cx="1976054" cy="5111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/>
                          <a:ea typeface="Cambria Math" panose="02040503050406030204" pitchFamily="18" charset="0"/>
                        </a:rPr>
                        <m:t>𝑈𝐷𝑉</m:t>
                      </m:r>
                      <m:r>
                        <a:rPr lang="en-US" sz="34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400" baseline="3000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287" y="6192562"/>
                <a:ext cx="1976054" cy="5111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06242" y="2770421"/>
                <a:ext cx="311559" cy="4510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000" baseline="3000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42" y="2770421"/>
                <a:ext cx="311559" cy="4510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06242" y="5000489"/>
                <a:ext cx="270139" cy="48109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baseline="30000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sz="3200" baseline="3000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42" y="5000489"/>
                <a:ext cx="270139" cy="4810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7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34" y="1635629"/>
            <a:ext cx="5662990" cy="36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226623"/>
            <a:ext cx="8184662" cy="991998"/>
          </a:xfrm>
        </p:spPr>
        <p:txBody>
          <a:bodyPr/>
          <a:lstStyle/>
          <a:p>
            <a:r>
              <a:rPr lang="en-US" dirty="0" smtClean="0"/>
              <a:t>Principle Component Decomposition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126195"/>
          </a:xfrm>
        </p:spPr>
        <p:txBody>
          <a:bodyPr/>
          <a:lstStyle/>
          <a:p>
            <a:r>
              <a:rPr lang="en-US" sz="2000" dirty="0" smtClean="0"/>
              <a:t>If two variables are correlated, we can transform the data to directions in which they are not correlated.</a:t>
            </a:r>
          </a:p>
          <a:p>
            <a:r>
              <a:rPr lang="en-US" sz="2000" dirty="0" smtClean="0"/>
              <a:t>These new axes are called the Principal Components.</a:t>
            </a:r>
            <a:endParaRPr lang="en-US" sz="1600" dirty="0" smtClean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2048" y="2716032"/>
            <a:ext cx="3675708" cy="38205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60035" y="6536596"/>
            <a:ext cx="3911960" cy="0"/>
          </a:xfrm>
          <a:prstGeom prst="straightConnector1">
            <a:avLst/>
          </a:prstGeom>
          <a:ln w="444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60035" y="2833730"/>
            <a:ext cx="0" cy="3702866"/>
          </a:xfrm>
          <a:prstGeom prst="straightConnector1">
            <a:avLst/>
          </a:prstGeom>
          <a:ln w="444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99576" y="6351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71173" y="25902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852029">
            <a:off x="6010416" y="30466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y'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8638119">
            <a:off x="2869090" y="245929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x'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23684" y="807450"/>
            <a:ext cx="8184662" cy="411171"/>
          </a:xfrm>
        </p:spPr>
        <p:txBody>
          <a:bodyPr/>
          <a:lstStyle/>
          <a:p>
            <a:r>
              <a:rPr lang="en-US" dirty="0" smtClean="0"/>
              <a:t>PC decomposition same as SVD</a:t>
            </a:r>
          </a:p>
        </p:txBody>
      </p:sp>
    </p:spTree>
    <p:extLst>
      <p:ext uri="{BB962C8B-B14F-4D97-AF65-F5344CB8AC3E}">
        <p14:creationId xmlns:p14="http://schemas.microsoft.com/office/powerpoint/2010/main" val="35215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PCA and SVD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Know that instead of our original system:</a:t>
            </a:r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We now have the system: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f</a:t>
            </a:r>
            <a:r>
              <a:rPr lang="en-US" sz="2000" dirty="0" smtClean="0"/>
              <a:t> functions are called our principle components.</a:t>
            </a:r>
          </a:p>
          <a:p>
            <a:r>
              <a:rPr lang="en-US" sz="2000" dirty="0" smtClean="0"/>
              <a:t>Functions </a:t>
            </a:r>
            <a:r>
              <a:rPr lang="en-US" sz="2000" i="1" dirty="0" smtClean="0"/>
              <a:t>f</a:t>
            </a:r>
            <a:r>
              <a:rPr lang="en-US" sz="2000" dirty="0" smtClean="0"/>
              <a:t> are called the rotations</a:t>
            </a:r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f</a:t>
            </a:r>
            <a:r>
              <a:rPr lang="en-US" sz="2000" dirty="0" smtClean="0"/>
              <a:t> function outputs are guaranteed to be independent of each other.</a:t>
            </a:r>
          </a:p>
          <a:p>
            <a:r>
              <a:rPr lang="en-US" sz="2000" dirty="0" smtClean="0"/>
              <a:t>We can no longer interpret our linear model coefficients!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8911" y="1924618"/>
                <a:ext cx="30219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11" y="1924618"/>
                <a:ext cx="302198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613" r="-20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5440" y="3007129"/>
                <a:ext cx="53372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…)+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…)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40" y="3007129"/>
                <a:ext cx="5337295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4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Deriving Independent Features from Dependence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95960"/>
            <a:ext cx="8197114" cy="3900554"/>
          </a:xfrm>
        </p:spPr>
        <p:txBody>
          <a:bodyPr/>
          <a:lstStyle/>
          <a:p>
            <a:r>
              <a:rPr lang="en-US" sz="2000" dirty="0" smtClean="0"/>
              <a:t>With larger data sets, we’ve seen that no matter the quality, we can find a explanatory feature.</a:t>
            </a:r>
          </a:p>
          <a:p>
            <a:r>
              <a:rPr lang="en-US" sz="2000" dirty="0" smtClean="0"/>
              <a:t>If we consider our data as a matrix, we know that having dependent columns is a problem.</a:t>
            </a:r>
          </a:p>
          <a:p>
            <a:pPr marL="342900" lvl="1" indent="-342900">
              <a:buFont typeface="Lucida Grande"/>
              <a:buChar char="&gt;"/>
            </a:pPr>
            <a:r>
              <a:rPr lang="en-US" dirty="0"/>
              <a:t>Transform our data so the columns are the most important and </a:t>
            </a:r>
            <a:r>
              <a:rPr lang="en-US" dirty="0" smtClean="0"/>
              <a:t>independent:</a:t>
            </a:r>
          </a:p>
          <a:p>
            <a:pPr lvl="1"/>
            <a:r>
              <a:rPr lang="en-US" dirty="0" smtClean="0"/>
              <a:t>Remove influence of columns that do not contain enough ‘information’.</a:t>
            </a:r>
          </a:p>
          <a:p>
            <a:pPr lvl="2"/>
            <a:r>
              <a:rPr lang="en-US" sz="2000" dirty="0" smtClean="0"/>
              <a:t>Too much missing data.</a:t>
            </a:r>
          </a:p>
          <a:p>
            <a:pPr lvl="2"/>
            <a:r>
              <a:rPr lang="en-US" sz="2000" dirty="0" smtClean="0"/>
              <a:t>Low Variance.</a:t>
            </a:r>
          </a:p>
          <a:p>
            <a:pPr lvl="1"/>
            <a:r>
              <a:rPr lang="en-US" dirty="0" smtClean="0"/>
              <a:t>Remove influence of columns that are correlated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525081"/>
            <a:ext cx="8184662" cy="411171"/>
          </a:xfrm>
        </p:spPr>
        <p:txBody>
          <a:bodyPr/>
          <a:lstStyle/>
          <a:p>
            <a:r>
              <a:rPr lang="en-US" dirty="0" smtClean="0"/>
              <a:t>Noting that largest singular values are for directions with largest variance</a:t>
            </a:r>
          </a:p>
        </p:txBody>
      </p:sp>
    </p:spTree>
    <p:extLst>
      <p:ext uri="{BB962C8B-B14F-4D97-AF65-F5344CB8AC3E}">
        <p14:creationId xmlns:p14="http://schemas.microsoft.com/office/powerpoint/2010/main" val="29736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S</a:t>
            </a:r>
            <a:r>
              <a:rPr lang="en-US" dirty="0" smtClean="0"/>
              <a:t>election with SVD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2720050"/>
            <a:ext cx="8197114" cy="3588153"/>
          </a:xfrm>
        </p:spPr>
        <p:txBody>
          <a:bodyPr/>
          <a:lstStyle/>
          <a:p>
            <a:r>
              <a:rPr lang="en-US" sz="2000" dirty="0" smtClean="0"/>
              <a:t>SVD returns the same number of components as number of features.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omponents are orthogonal: the first few components explain much more variance than the last few.  </a:t>
            </a:r>
          </a:p>
          <a:p>
            <a:r>
              <a:rPr lang="en-US" sz="2000" dirty="0" smtClean="0"/>
              <a:t>How do we decide how many to keep?</a:t>
            </a:r>
          </a:p>
          <a:p>
            <a:r>
              <a:rPr lang="en-US" sz="2000" dirty="0" smtClean="0"/>
              <a:t>We look at the magnitude of the associated singular values for each principal component.</a:t>
            </a:r>
          </a:p>
          <a:p>
            <a:r>
              <a:rPr lang="en-US" sz="2000" dirty="0" smtClean="0"/>
              <a:t>R-demo.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730666"/>
            <a:ext cx="8184662" cy="411171"/>
          </a:xfrm>
        </p:spPr>
        <p:txBody>
          <a:bodyPr/>
          <a:lstStyle/>
          <a:p>
            <a:r>
              <a:rPr lang="en-US" dirty="0" smtClean="0"/>
              <a:t>Smallest singular values correspond to least important directions</a:t>
            </a:r>
          </a:p>
        </p:txBody>
      </p:sp>
    </p:spTree>
    <p:extLst>
      <p:ext uri="{BB962C8B-B14F-4D97-AF65-F5344CB8AC3E}">
        <p14:creationId xmlns:p14="http://schemas.microsoft.com/office/powerpoint/2010/main" val="41851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 Feature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Example: Select single most important feature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Select two most important features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525081"/>
            <a:ext cx="8184662" cy="411171"/>
          </a:xfrm>
        </p:spPr>
        <p:txBody>
          <a:bodyPr/>
          <a:lstStyle/>
          <a:p>
            <a:r>
              <a:rPr lang="en-US" dirty="0" smtClean="0"/>
              <a:t>Select n orthogonal features with n nonzero singular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66342" y="3025088"/>
                <a:ext cx="2757934" cy="109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200" b="0" i="1" baseline="-25000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0   0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……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342" y="3025088"/>
                <a:ext cx="2757934" cy="10958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9293" y="5133608"/>
                <a:ext cx="2919838" cy="109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200" b="0" i="1" baseline="-25000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0   0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200" b="0" i="1" baseline="-25000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……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293" y="5133608"/>
                <a:ext cx="2919838" cy="10958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8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863524"/>
            <a:ext cx="8197114" cy="4745506"/>
          </a:xfrm>
        </p:spPr>
        <p:txBody>
          <a:bodyPr/>
          <a:lstStyle/>
          <a:p>
            <a:r>
              <a:rPr lang="en-US" sz="2000" dirty="0" smtClean="0"/>
              <a:t>This seems like an awful lot of work for little improvement and loss of interpretability.</a:t>
            </a:r>
          </a:p>
          <a:p>
            <a:r>
              <a:rPr lang="en-US" sz="2000" dirty="0" smtClean="0"/>
              <a:t>But note that we lost the dependence in the data set!</a:t>
            </a:r>
          </a:p>
          <a:p>
            <a:r>
              <a:rPr lang="en-US" sz="2000" dirty="0" smtClean="0"/>
              <a:t>There are other applications as well…</a:t>
            </a:r>
          </a:p>
        </p:txBody>
      </p:sp>
    </p:spTree>
    <p:extLst>
      <p:ext uri="{BB962C8B-B14F-4D97-AF65-F5344CB8AC3E}">
        <p14:creationId xmlns:p14="http://schemas.microsoft.com/office/powerpoint/2010/main" val="6077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 We Find Full Rank Inverse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Full rank inverse is an approximation</a:t>
            </a:r>
          </a:p>
          <a:p>
            <a:r>
              <a:rPr lang="en-US" dirty="0" smtClean="0"/>
              <a:t>For SVD we call this the</a:t>
            </a:r>
            <a:r>
              <a:rPr lang="en-US" b="1" dirty="0" smtClean="0"/>
              <a:t> pseudo inverse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SVD is ideal for extracting full rank inverse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 and the Pseudo Inverse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579823"/>
            <a:ext cx="8197114" cy="3117862"/>
          </a:xfrm>
        </p:spPr>
        <p:txBody>
          <a:bodyPr/>
          <a:lstStyle/>
          <a:p>
            <a:r>
              <a:rPr lang="en-US" dirty="0" smtClean="0"/>
              <a:t>Since </a:t>
            </a:r>
          </a:p>
          <a:p>
            <a:endParaRPr lang="en-US" dirty="0" smtClean="0"/>
          </a:p>
          <a:p>
            <a:r>
              <a:rPr lang="en-US" dirty="0" smtClean="0"/>
              <a:t>The pseudo inverse of A is:</a:t>
            </a:r>
          </a:p>
          <a:p>
            <a:endParaRPr lang="en-US" dirty="0"/>
          </a:p>
          <a:p>
            <a:r>
              <a:rPr lang="en-US" dirty="0" smtClean="0"/>
              <a:t>Where D</a:t>
            </a:r>
            <a:r>
              <a:rPr lang="en-US" baseline="30000" dirty="0" smtClean="0"/>
              <a:t>+</a:t>
            </a:r>
            <a:r>
              <a:rPr lang="en-US" dirty="0" smtClean="0"/>
              <a:t> is the transpose of: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 that the </a:t>
            </a:r>
            <a:r>
              <a:rPr lang="en-US" b="1" dirty="0" smtClean="0"/>
              <a:t>smallest singular values have the largest weights</a:t>
            </a:r>
            <a:r>
              <a:rPr lang="en-US" dirty="0" smtClean="0"/>
              <a:t> in the 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2256" y="2941045"/>
                <a:ext cx="1096775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56" y="2941045"/>
                <a:ext cx="1096775" cy="360804"/>
              </a:xfrm>
              <a:prstGeom prst="rect">
                <a:avLst/>
              </a:prstGeom>
              <a:blipFill rotWithShape="1">
                <a:blip r:embed="rId2"/>
                <a:stretch>
                  <a:fillRect l="-6667" t="-10000" r="-3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6501" y="3925912"/>
                <a:ext cx="2923044" cy="109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200" b="0" i="1" baseline="-25000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0       0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200" b="0" i="1" baseline="-25000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…     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01" y="3925912"/>
                <a:ext cx="2923044" cy="10958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2256" y="2037170"/>
                <a:ext cx="1395767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𝑈𝐷𝑉</m:t>
                      </m:r>
                      <m:r>
                        <a:rPr lang="en-US" sz="24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56" y="2037170"/>
                <a:ext cx="1395767" cy="360804"/>
              </a:xfrm>
              <a:prstGeom prst="rect">
                <a:avLst/>
              </a:prstGeom>
              <a:blipFill rotWithShape="1">
                <a:blip r:embed="rId4"/>
                <a:stretch>
                  <a:fillRect l="-5240" r="-2620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Pseudo Inverse and Regularization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8282" y="2829526"/>
            <a:ext cx="8197114" cy="3117862"/>
          </a:xfrm>
        </p:spPr>
        <p:txBody>
          <a:bodyPr/>
          <a:lstStyle/>
          <a:p>
            <a:r>
              <a:rPr lang="en-US" dirty="0" smtClean="0"/>
              <a:t>Regularize the pseudo inverse by selecting the n largest singular values</a:t>
            </a:r>
          </a:p>
          <a:p>
            <a:r>
              <a:rPr lang="en-US" dirty="0" smtClean="0"/>
              <a:t>Regularization of pseudo inverse is the same as feature selection from the orthogonal projection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Regularization</a:t>
            </a:r>
            <a:r>
              <a:rPr lang="en-US" dirty="0" smtClean="0"/>
              <a:t> is the process of transforming a rank deficient matrix into a full rank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SVD, as a type of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5399431"/>
          </a:xfrm>
        </p:spPr>
        <p:txBody>
          <a:bodyPr/>
          <a:lstStyle/>
          <a:p>
            <a:r>
              <a:rPr lang="en-US" sz="2000" dirty="0" smtClean="0"/>
              <a:t>Also, looking at the first principal component, we can consider SVD as a new type of regression, which is called total least squares. (Also called Deming regression or PCA Regression)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6539" y="2525913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Regressing y on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4088" y="2525913"/>
            <a:ext cx="337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SVD Primary Principal Component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96" t="2082" r="15821" b="1039"/>
          <a:stretch/>
        </p:blipFill>
        <p:spPr>
          <a:xfrm>
            <a:off x="993318" y="2977100"/>
            <a:ext cx="6955623" cy="333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Bootstrapping regression models</a:t>
            </a:r>
          </a:p>
          <a:p>
            <a:r>
              <a:rPr lang="en-US" dirty="0" smtClean="0"/>
              <a:t>Linear Algebra overview</a:t>
            </a:r>
          </a:p>
          <a:p>
            <a:r>
              <a:rPr lang="en-US" dirty="0" smtClean="0"/>
              <a:t>Decomposition Methods</a:t>
            </a:r>
          </a:p>
          <a:p>
            <a:r>
              <a:rPr lang="en-US" dirty="0" smtClean="0"/>
              <a:t>SVD regression</a:t>
            </a:r>
          </a:p>
          <a:p>
            <a:r>
              <a:rPr lang="en-US" dirty="0" smtClean="0"/>
              <a:t>Feature selection, stepwise regression and ANOVA</a:t>
            </a:r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SVD, as a type of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655180"/>
            <a:ext cx="8197114" cy="4953850"/>
          </a:xfrm>
        </p:spPr>
        <p:txBody>
          <a:bodyPr/>
          <a:lstStyle/>
          <a:p>
            <a:r>
              <a:rPr lang="en-US" dirty="0" smtClean="0"/>
              <a:t>When to use total least squares:</a:t>
            </a:r>
          </a:p>
          <a:p>
            <a:pPr lvl="1"/>
            <a:r>
              <a:rPr lang="en-US" sz="2400" dirty="0" smtClean="0"/>
              <a:t>If we want to control for error in x as well as y.</a:t>
            </a:r>
          </a:p>
          <a:p>
            <a:pPr lvl="1"/>
            <a:r>
              <a:rPr lang="en-US" sz="2400" dirty="0" smtClean="0"/>
              <a:t>We are minimizing the distance from the point to the line as opposed to the distance between the y-values.</a:t>
            </a:r>
          </a:p>
          <a:p>
            <a:r>
              <a:rPr lang="en-US" dirty="0" smtClean="0"/>
              <a:t>R-squared doesn’t really apply here, at least in the way we have defined it</a:t>
            </a:r>
          </a:p>
          <a:p>
            <a:r>
              <a:rPr lang="en-US" dirty="0" smtClean="0"/>
              <a:t>R Demo</a:t>
            </a:r>
          </a:p>
        </p:txBody>
      </p:sp>
    </p:spTree>
    <p:extLst>
      <p:ext uri="{BB962C8B-B14F-4D97-AF65-F5344CB8AC3E}">
        <p14:creationId xmlns:p14="http://schemas.microsoft.com/office/powerpoint/2010/main" val="29270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SVD, as a way to compress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838070"/>
            <a:ext cx="8197114" cy="4675464"/>
          </a:xfrm>
        </p:spPr>
        <p:txBody>
          <a:bodyPr/>
          <a:lstStyle/>
          <a:p>
            <a:r>
              <a:rPr lang="en-US" dirty="0" smtClean="0"/>
              <a:t>We can group together similar points via SVD </a:t>
            </a:r>
          </a:p>
          <a:p>
            <a:r>
              <a:rPr lang="en-US" dirty="0" smtClean="0"/>
              <a:t>Store only the first n principle components of the data.</a:t>
            </a:r>
          </a:p>
          <a:p>
            <a:r>
              <a:rPr lang="en-US" dirty="0" smtClean="0"/>
              <a:t>Widely used for high-dimensional unstructured data</a:t>
            </a:r>
          </a:p>
          <a:p>
            <a:pPr lvl="1"/>
            <a:r>
              <a:rPr lang="en-US" sz="2400" dirty="0" smtClean="0"/>
              <a:t>Text data</a:t>
            </a:r>
          </a:p>
          <a:p>
            <a:pPr lvl="1"/>
            <a:r>
              <a:rPr lang="en-US" sz="2400" dirty="0" smtClean="0"/>
              <a:t>Image data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23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Another Approach to Feature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SVD has some problems</a:t>
            </a:r>
          </a:p>
          <a:p>
            <a:pPr lvl="1"/>
            <a:r>
              <a:rPr lang="en-US" dirty="0" smtClean="0"/>
              <a:t>Is approximation to a different problem</a:t>
            </a:r>
          </a:p>
          <a:p>
            <a:pPr lvl="1"/>
            <a:r>
              <a:rPr lang="en-US" dirty="0" smtClean="0"/>
              <a:t>Loose interpretability</a:t>
            </a:r>
          </a:p>
          <a:p>
            <a:pPr lvl="1"/>
            <a:r>
              <a:rPr lang="en-US" dirty="0" smtClean="0"/>
              <a:t>Computationally intensive, but can use projection methods</a:t>
            </a:r>
          </a:p>
          <a:p>
            <a:r>
              <a:rPr lang="en-US" dirty="0" smtClean="0"/>
              <a:t>Are there other ways to measure feature importance?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976967"/>
            <a:ext cx="8197114" cy="1663462"/>
          </a:xfrm>
        </p:spPr>
        <p:txBody>
          <a:bodyPr/>
          <a:lstStyle/>
          <a:p>
            <a:r>
              <a:rPr lang="en-US" dirty="0" smtClean="0"/>
              <a:t>Throwing in all possible variables to help explain our response is sometimes </a:t>
            </a:r>
            <a:r>
              <a:rPr lang="en-US" b="1" i="1" dirty="0" smtClean="0"/>
              <a:t>not</a:t>
            </a:r>
            <a:r>
              <a:rPr lang="en-US" b="1" dirty="0" smtClean="0"/>
              <a:t> a good thing</a:t>
            </a:r>
          </a:p>
          <a:p>
            <a:pPr lvl="1"/>
            <a:r>
              <a:rPr lang="en-US" sz="2400" dirty="0" smtClean="0"/>
              <a:t>Variables can be dependent on each other.</a:t>
            </a:r>
          </a:p>
          <a:p>
            <a:pPr lvl="1"/>
            <a:r>
              <a:rPr lang="en-US" sz="2400" dirty="0" smtClean="0"/>
              <a:t>Variables might not be important to explain the response.</a:t>
            </a:r>
          </a:p>
          <a:p>
            <a:pPr lvl="1"/>
            <a:r>
              <a:rPr lang="en-US" sz="2400" dirty="0" smtClean="0"/>
              <a:t>Note that the SSE is always larger for reduced models!</a:t>
            </a:r>
          </a:p>
        </p:txBody>
      </p:sp>
    </p:spTree>
    <p:extLst>
      <p:ext uri="{BB962C8B-B14F-4D97-AF65-F5344CB8AC3E}">
        <p14:creationId xmlns:p14="http://schemas.microsoft.com/office/powerpoint/2010/main" val="26814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3" y="1137210"/>
            <a:ext cx="5564425" cy="31299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597" y="4325861"/>
            <a:ext cx="71323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choose which combinations of </a:t>
            </a:r>
            <a:r>
              <a:rPr lang="en-US" sz="2400" dirty="0" smtClean="0"/>
              <a:t>independent variables </a:t>
            </a:r>
            <a:r>
              <a:rPr lang="en-US" sz="2400" dirty="0"/>
              <a:t>to use?</a:t>
            </a:r>
          </a:p>
          <a:p>
            <a:pPr lvl="1"/>
            <a:r>
              <a:rPr lang="en-US" sz="2400" dirty="0"/>
              <a:t>We might consider looking at the difference in SSE between models and the number of explanatory variables.</a:t>
            </a:r>
          </a:p>
        </p:txBody>
      </p:sp>
    </p:spTree>
    <p:extLst>
      <p:ext uri="{BB962C8B-B14F-4D97-AF65-F5344CB8AC3E}">
        <p14:creationId xmlns:p14="http://schemas.microsoft.com/office/powerpoint/2010/main" val="8914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2040595"/>
          </a:xfrm>
        </p:spPr>
        <p:txBody>
          <a:bodyPr/>
          <a:lstStyle/>
          <a:p>
            <a:r>
              <a:rPr lang="en-US" dirty="0" smtClean="0"/>
              <a:t>Start with a first order model.</a:t>
            </a:r>
          </a:p>
          <a:p>
            <a:endParaRPr lang="en-US" dirty="0"/>
          </a:p>
          <a:p>
            <a:r>
              <a:rPr lang="en-US" dirty="0" smtClean="0"/>
              <a:t>How do we deal with factor/categorical variables?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37316" y="1861171"/>
                <a:ext cx="36651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16" y="1861171"/>
                <a:ext cx="366517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331" r="-66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26015"/>
              </p:ext>
            </p:extLst>
          </p:nvPr>
        </p:nvGraphicFramePr>
        <p:xfrm>
          <a:off x="1679709" y="2800733"/>
          <a:ext cx="6096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8671"/>
              </p:ext>
            </p:extLst>
          </p:nvPr>
        </p:nvGraphicFramePr>
        <p:xfrm>
          <a:off x="2839750" y="2800733"/>
          <a:ext cx="6096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2289309" y="3390850"/>
            <a:ext cx="550441" cy="1758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55537"/>
              </p:ext>
            </p:extLst>
          </p:nvPr>
        </p:nvGraphicFramePr>
        <p:xfrm>
          <a:off x="1679709" y="4374054"/>
          <a:ext cx="6096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 Color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Green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Green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16456"/>
              </p:ext>
            </p:extLst>
          </p:nvPr>
        </p:nvGraphicFramePr>
        <p:xfrm>
          <a:off x="2839750" y="4374054"/>
          <a:ext cx="1219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>
            <a:off x="2289309" y="5099071"/>
            <a:ext cx="550441" cy="1758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00708"/>
              </p:ext>
            </p:extLst>
          </p:nvPr>
        </p:nvGraphicFramePr>
        <p:xfrm>
          <a:off x="4959350" y="3414708"/>
          <a:ext cx="7747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DayOfWeek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Tuesday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Saturday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649"/>
              </p:ext>
            </p:extLst>
          </p:nvPr>
        </p:nvGraphicFramePr>
        <p:xfrm>
          <a:off x="6284491" y="3439094"/>
          <a:ext cx="7747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DayOfWeek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>
            <a:off x="5734050" y="4208583"/>
            <a:ext cx="550441" cy="1758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18091" y="2800733"/>
            <a:ext cx="36214" cy="4057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40659" y="6337428"/>
            <a:ext cx="204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“One hot encoding”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35189" y="6337428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“Factor encoding”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Encoding increases the dimensionality of the model matrix</a:t>
            </a:r>
          </a:p>
          <a:p>
            <a:r>
              <a:rPr lang="en-US" dirty="0" smtClean="0"/>
              <a:t>Encoding can lead to rank deficiency</a:t>
            </a:r>
          </a:p>
          <a:p>
            <a:pPr lvl="1"/>
            <a:r>
              <a:rPr lang="en-US" sz="2400" dirty="0" smtClean="0"/>
              <a:t>Categorical variables with many levels</a:t>
            </a:r>
          </a:p>
          <a:p>
            <a:pPr lvl="1"/>
            <a:r>
              <a:rPr lang="en-US" sz="2400" dirty="0" smtClean="0"/>
              <a:t>Many categorical variables</a:t>
            </a:r>
          </a:p>
          <a:p>
            <a:pPr lvl="1"/>
            <a:r>
              <a:rPr lang="en-US" sz="2400" dirty="0" smtClean="0"/>
              <a:t>Categorical variables with infrequent cases have near zero variance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30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977221"/>
          </a:xfrm>
        </p:spPr>
        <p:txBody>
          <a:bodyPr/>
          <a:lstStyle/>
          <a:p>
            <a:r>
              <a:rPr lang="en-US" dirty="0" smtClean="0"/>
              <a:t>Linear Model Likelihood</a:t>
            </a:r>
          </a:p>
          <a:p>
            <a:pPr lvl="1"/>
            <a:r>
              <a:rPr lang="en-US" dirty="0" smtClean="0"/>
              <a:t>We assume errors are normally distributed. From the resulting set of errors, we can come up with a distribution.  We then use each residual point and come up with a total error and calculate the probability of that model given our data.  This is the likelihood.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864165"/>
            <a:ext cx="7749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To make the calculations easier, we usually take the logarithm of the model (remember we can do this because it is monotonic).  This is called the ‘log-likelihood’.  We will talk more about this when we get to Bayesian Statistics.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5217" y="3153175"/>
            <a:ext cx="3449370" cy="27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745472"/>
            <a:ext cx="8197114" cy="4820009"/>
          </a:xfrm>
        </p:spPr>
        <p:txBody>
          <a:bodyPr/>
          <a:lstStyle/>
          <a:p>
            <a:r>
              <a:rPr lang="en-US" dirty="0" err="1" smtClean="0"/>
              <a:t>Akaike</a:t>
            </a:r>
            <a:r>
              <a:rPr lang="en-US" dirty="0" smtClean="0"/>
              <a:t> Information Criterion (AIC)</a:t>
            </a:r>
          </a:p>
          <a:p>
            <a:pPr lvl="1"/>
            <a:r>
              <a:rPr lang="en-US" sz="2400" dirty="0" smtClean="0"/>
              <a:t>Given a model with k-parameters, and a likelihood of L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Note that the more parameters, the higher the AIC.</a:t>
            </a:r>
          </a:p>
          <a:p>
            <a:pPr lvl="1"/>
            <a:r>
              <a:rPr lang="en-US" sz="2400" dirty="0" smtClean="0"/>
              <a:t>The higher the likelihood, the lower the AIC.</a:t>
            </a:r>
          </a:p>
          <a:p>
            <a:pPr lvl="1"/>
            <a:r>
              <a:rPr lang="en-US" sz="2400" dirty="0" smtClean="0"/>
              <a:t>Better models have lower AIC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5072" y="3181689"/>
                <a:ext cx="25455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72" y="3181689"/>
                <a:ext cx="254556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53" r="-38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90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4820009"/>
          </a:xfrm>
        </p:spPr>
        <p:txBody>
          <a:bodyPr/>
          <a:lstStyle/>
          <a:p>
            <a:r>
              <a:rPr lang="en-US" dirty="0" smtClean="0"/>
              <a:t>How to select the variables in the model?</a:t>
            </a:r>
          </a:p>
          <a:p>
            <a:r>
              <a:rPr lang="en-US" dirty="0" smtClean="0"/>
              <a:t>Stepwise regression.</a:t>
            </a:r>
          </a:p>
          <a:p>
            <a:pPr lvl="1"/>
            <a:r>
              <a:rPr lang="en-US" sz="2400" dirty="0" smtClean="0"/>
              <a:t>Forward Selection:</a:t>
            </a:r>
          </a:p>
          <a:p>
            <a:pPr lvl="2"/>
            <a:r>
              <a:rPr lang="en-US" sz="2400" dirty="0" smtClean="0"/>
              <a:t>Start with no independent variables and add the variables one by one, selecting the variable that improves your criterion the most.</a:t>
            </a:r>
          </a:p>
          <a:p>
            <a:pPr lvl="1"/>
            <a:r>
              <a:rPr lang="en-US" sz="2400" dirty="0" smtClean="0"/>
              <a:t>Backward Selection</a:t>
            </a:r>
          </a:p>
          <a:p>
            <a:pPr lvl="2"/>
            <a:r>
              <a:rPr lang="en-US" sz="2400" dirty="0" smtClean="0"/>
              <a:t>Start with all independent variables and remove on at a time. Remove the one that improves the chosen criterion.</a:t>
            </a:r>
          </a:p>
          <a:p>
            <a:r>
              <a:rPr lang="en-US" dirty="0" smtClean="0"/>
              <a:t>R-demo</a:t>
            </a:r>
          </a:p>
        </p:txBody>
      </p:sp>
    </p:spTree>
    <p:extLst>
      <p:ext uri="{BB962C8B-B14F-4D97-AF65-F5344CB8AC3E}">
        <p14:creationId xmlns:p14="http://schemas.microsoft.com/office/powerpoint/2010/main" val="31176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/>
              <a:t>Central Limit Theorem</a:t>
            </a:r>
          </a:p>
          <a:p>
            <a:r>
              <a:rPr lang="en-US" dirty="0"/>
              <a:t>Linear Regression</a:t>
            </a:r>
          </a:p>
          <a:p>
            <a:r>
              <a:rPr lang="en-US" dirty="0" smtClean="0"/>
              <a:t>Example of </a:t>
            </a:r>
            <a:r>
              <a:rPr lang="en-US" dirty="0"/>
              <a:t>p</a:t>
            </a:r>
            <a:r>
              <a:rPr lang="en-US" dirty="0" smtClean="0"/>
              <a:t>resenting </a:t>
            </a:r>
            <a:r>
              <a:rPr lang="en-US" dirty="0"/>
              <a:t>data science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Bootstrap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510813"/>
            <a:ext cx="8197114" cy="4397431"/>
          </a:xfrm>
        </p:spPr>
        <p:txBody>
          <a:bodyPr/>
          <a:lstStyle/>
          <a:p>
            <a:r>
              <a:rPr lang="en-US" dirty="0" smtClean="0"/>
              <a:t>Complete Homework 6:</a:t>
            </a:r>
          </a:p>
          <a:p>
            <a:pPr lvl="1"/>
            <a:r>
              <a:rPr lang="en-US" sz="1800" dirty="0" smtClean="0"/>
              <a:t>Perform SVD regression on the auto price data</a:t>
            </a:r>
          </a:p>
          <a:p>
            <a:pPr lvl="2"/>
            <a:r>
              <a:rPr lang="en-US" dirty="0" smtClean="0"/>
              <a:t>Use the following features for your initial model: </a:t>
            </a:r>
            <a:r>
              <a:rPr lang="en-US" b="1" dirty="0" smtClean="0"/>
              <a:t>make, </a:t>
            </a:r>
            <a:r>
              <a:rPr lang="en-US" b="1" dirty="0" err="1" smtClean="0"/>
              <a:t>fuel.type</a:t>
            </a:r>
            <a:r>
              <a:rPr lang="en-US" b="1" dirty="0" smtClean="0"/>
              <a:t>, aspiration, </a:t>
            </a:r>
            <a:r>
              <a:rPr lang="en-US" b="1" dirty="0" err="1" smtClean="0"/>
              <a:t>body.style</a:t>
            </a:r>
            <a:r>
              <a:rPr lang="en-US" b="1" dirty="0" smtClean="0"/>
              <a:t>, </a:t>
            </a:r>
            <a:r>
              <a:rPr lang="en-US" b="1" dirty="0" err="1" smtClean="0"/>
              <a:t>drive.wheels</a:t>
            </a:r>
            <a:r>
              <a:rPr lang="en-US" b="1" dirty="0" smtClean="0"/>
              <a:t>, length, </a:t>
            </a:r>
            <a:r>
              <a:rPr lang="en-US" b="1" dirty="0" err="1" smtClean="0"/>
              <a:t>curb.weight</a:t>
            </a:r>
            <a:r>
              <a:rPr lang="en-US" b="1" dirty="0" smtClean="0"/>
              <a:t>, </a:t>
            </a:r>
            <a:r>
              <a:rPr lang="en-US" b="1" dirty="0" err="1" smtClean="0"/>
              <a:t>engine.type</a:t>
            </a:r>
            <a:r>
              <a:rPr lang="en-US" b="1" dirty="0" smtClean="0"/>
              <a:t>, </a:t>
            </a:r>
            <a:r>
              <a:rPr lang="en-US" b="1" dirty="0" err="1" smtClean="0"/>
              <a:t>num.of.cylinders</a:t>
            </a:r>
            <a:r>
              <a:rPr lang="en-US" b="1" dirty="0" smtClean="0"/>
              <a:t>, </a:t>
            </a:r>
            <a:r>
              <a:rPr lang="en-US" b="1" dirty="0" err="1" smtClean="0"/>
              <a:t>engine.size</a:t>
            </a:r>
            <a:r>
              <a:rPr lang="en-US" b="1" dirty="0" smtClean="0"/>
              <a:t>, city.mpg</a:t>
            </a:r>
            <a:r>
              <a:rPr lang="en-US" b="1" dirty="0"/>
              <a:t> </a:t>
            </a:r>
            <a:endParaRPr lang="en-US" b="1" dirty="0" smtClean="0"/>
          </a:p>
          <a:p>
            <a:pPr lvl="2"/>
            <a:r>
              <a:rPr lang="en-US" dirty="0" smtClean="0"/>
              <a:t>Apply SVD to a model matrix created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and report the increase in dimensionality </a:t>
            </a:r>
          </a:p>
          <a:p>
            <a:pPr lvl="2"/>
            <a:r>
              <a:rPr lang="en-US" dirty="0" smtClean="0"/>
              <a:t>Report how many orthogonal features you used for you model</a:t>
            </a:r>
          </a:p>
          <a:p>
            <a:pPr lvl="2"/>
            <a:r>
              <a:rPr lang="en-US" dirty="0" smtClean="0"/>
              <a:t>Evaluate your model performance with plots and by computing RMS error. Hint see my demo code for plots. </a:t>
            </a:r>
          </a:p>
          <a:p>
            <a:pPr lvl="1"/>
            <a:r>
              <a:rPr lang="en-US" sz="1800" dirty="0" smtClean="0"/>
              <a:t>Use stepwise regression to select features from the aforementioned set</a:t>
            </a:r>
          </a:p>
          <a:p>
            <a:pPr lvl="2"/>
            <a:r>
              <a:rPr lang="en-US" dirty="0" smtClean="0"/>
              <a:t>Compare model performance with full model using summary statistics, plots and ANOVA</a:t>
            </a:r>
          </a:p>
        </p:txBody>
      </p:sp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510813"/>
            <a:ext cx="8197114" cy="4397431"/>
          </a:xfrm>
        </p:spPr>
        <p:txBody>
          <a:bodyPr/>
          <a:lstStyle/>
          <a:p>
            <a:pPr lvl="1"/>
            <a:r>
              <a:rPr lang="en-US" sz="1800" dirty="0" smtClean="0"/>
              <a:t>You should submit:</a:t>
            </a:r>
          </a:p>
          <a:p>
            <a:pPr lvl="2"/>
            <a:r>
              <a:rPr lang="en-US" dirty="0" smtClean="0"/>
              <a:t>One R-script </a:t>
            </a:r>
          </a:p>
          <a:p>
            <a:pPr lvl="3"/>
            <a:r>
              <a:rPr lang="en-US" sz="1800" dirty="0" smtClean="0"/>
              <a:t>Follow good coding practice; minimize cut and paste</a:t>
            </a:r>
          </a:p>
          <a:p>
            <a:pPr lvl="3"/>
            <a:r>
              <a:rPr lang="en-US" sz="1800" dirty="0" smtClean="0"/>
              <a:t>Include comments</a:t>
            </a:r>
          </a:p>
          <a:p>
            <a:pPr lvl="2"/>
            <a:r>
              <a:rPr lang="en-US" dirty="0" smtClean="0"/>
              <a:t>One document outlining and supporting your conclusions</a:t>
            </a:r>
          </a:p>
          <a:p>
            <a:pPr lvl="3"/>
            <a:r>
              <a:rPr lang="en-US" sz="1800" dirty="0" smtClean="0"/>
              <a:t>See example I provided last week</a:t>
            </a:r>
          </a:p>
          <a:p>
            <a:r>
              <a:rPr lang="en-US" dirty="0" smtClean="0"/>
              <a:t>Read Introduction to Data Science, Chapter 16.</a:t>
            </a:r>
          </a:p>
        </p:txBody>
      </p:sp>
    </p:spTree>
    <p:extLst>
      <p:ext uri="{BB962C8B-B14F-4D97-AF65-F5344CB8AC3E}">
        <p14:creationId xmlns:p14="http://schemas.microsoft.com/office/powerpoint/2010/main" val="19038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good is a regression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Important to understand how good your model is</a:t>
            </a:r>
          </a:p>
          <a:p>
            <a:r>
              <a:rPr lang="en-US" dirty="0" smtClean="0"/>
              <a:t>The predictions are never exact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Uncertainty can be significant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Uncertainty in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977221"/>
          </a:xfrm>
        </p:spPr>
        <p:txBody>
          <a:bodyPr/>
          <a:lstStyle/>
          <a:p>
            <a:r>
              <a:rPr lang="en-US" dirty="0" smtClean="0"/>
              <a:t>Given a linear model with known constants:</a:t>
            </a:r>
          </a:p>
          <a:p>
            <a:endParaRPr lang="en-US" dirty="0"/>
          </a:p>
          <a:p>
            <a:r>
              <a:rPr lang="en-US" dirty="0" smtClean="0"/>
              <a:t>Given a point that comes from that line, we can come up with a probability of observing that point.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3954" y="1886314"/>
                <a:ext cx="2533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54" y="1886314"/>
                <a:ext cx="2533129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0692" y="3164186"/>
            <a:ext cx="5727825" cy="36938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6491335" y="4680642"/>
            <a:ext cx="2806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63351" y="4680642"/>
            <a:ext cx="0" cy="715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491335" y="4074055"/>
            <a:ext cx="2806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36192" y="3449366"/>
            <a:ext cx="0" cy="62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835371" y="4617267"/>
            <a:ext cx="117695" cy="13580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Regression Coefficients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Uncertainty in regression coefficients leads to uncertainty in predictions</a:t>
            </a:r>
          </a:p>
          <a:p>
            <a:r>
              <a:rPr lang="en-US" dirty="0" smtClean="0"/>
              <a:t>Coefficients may or may not be significant; e.g. may or may not be indistinguishable from zero</a:t>
            </a:r>
          </a:p>
          <a:p>
            <a:r>
              <a:rPr lang="en-US" dirty="0" smtClean="0"/>
              <a:t>Examine model uncertainty with bootstrap resampling</a:t>
            </a:r>
          </a:p>
          <a:p>
            <a:r>
              <a:rPr lang="en-US" dirty="0" smtClean="0"/>
              <a:t>Test Null Hypothesis that coefficient is zero with bootstrap resampling</a:t>
            </a:r>
          </a:p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Regression coefficients are not exact!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of 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Understanding the linear algebra brings deeper understanding of how models work</a:t>
            </a:r>
          </a:p>
          <a:p>
            <a:r>
              <a:rPr lang="en-US" dirty="0" smtClean="0"/>
              <a:t>Linear algebra illuminates the ways models can fail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Linear Algebra is the Core of 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618151"/>
            <a:ext cx="8197114" cy="4794224"/>
          </a:xfrm>
        </p:spPr>
        <p:txBody>
          <a:bodyPr/>
          <a:lstStyle/>
          <a:p>
            <a:r>
              <a:rPr lang="en-US" dirty="0" smtClean="0"/>
              <a:t>Matrix: a rectangular array of values, with dimensions n by m (n rows, m columns).</a:t>
            </a:r>
          </a:p>
          <a:p>
            <a:endParaRPr lang="en-US" dirty="0" smtClean="0"/>
          </a:p>
          <a:p>
            <a:r>
              <a:rPr lang="en-US" dirty="0" smtClean="0"/>
              <a:t>Vector: a one dimensional array of values (n or m = 1).</a:t>
            </a:r>
          </a:p>
          <a:p>
            <a:endParaRPr lang="en-US" dirty="0" smtClean="0"/>
          </a:p>
          <a:p>
            <a:r>
              <a:rPr lang="en-US" dirty="0" smtClean="0"/>
              <a:t>Square matrix: a n x n matrix.</a:t>
            </a:r>
          </a:p>
          <a:p>
            <a:endParaRPr lang="en-US" dirty="0" smtClean="0"/>
          </a:p>
          <a:p>
            <a:r>
              <a:rPr lang="en-US" dirty="0" smtClean="0"/>
              <a:t>Identity matrix: a square matrix with 1’s on the diagonal and 0’s elsewhere.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36247</TotalTime>
  <Words>2374</Words>
  <Application>Microsoft Office PowerPoint</Application>
  <PresentationFormat>On-screen Show (4:3)</PresentationFormat>
  <Paragraphs>378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Steve</cp:lastModifiedBy>
  <cp:revision>477</cp:revision>
  <dcterms:created xsi:type="dcterms:W3CDTF">2014-10-14T00:51:43Z</dcterms:created>
  <dcterms:modified xsi:type="dcterms:W3CDTF">2016-08-01T21:22:54Z</dcterms:modified>
</cp:coreProperties>
</file>