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7" r:id="rId3"/>
    <p:sldId id="257" r:id="rId4"/>
    <p:sldId id="258" r:id="rId5"/>
    <p:sldId id="260" r:id="rId6"/>
    <p:sldId id="261" r:id="rId7"/>
    <p:sldId id="262" r:id="rId8"/>
    <p:sldId id="259" r:id="rId9"/>
    <p:sldId id="263" r:id="rId10"/>
    <p:sldId id="265" r:id="rId11"/>
    <p:sldId id="266" r:id="rId12"/>
    <p:sldId id="267" r:id="rId13"/>
    <p:sldId id="276" r:id="rId14"/>
    <p:sldId id="268" r:id="rId15"/>
    <p:sldId id="278" r:id="rId16"/>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5" autoAdjust="0"/>
    <p:restoredTop sz="94660"/>
  </p:normalViewPr>
  <p:slideViewPr>
    <p:cSldViewPr snapToGrid="0">
      <p:cViewPr varScale="1">
        <p:scale>
          <a:sx n="91" d="100"/>
          <a:sy n="91" d="100"/>
        </p:scale>
        <p:origin x="300"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s-ES"/>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editar el estilo de subtítulo del patrón</a:t>
            </a:r>
            <a:endParaRPr lang="es-ES"/>
          </a:p>
        </p:txBody>
      </p:sp>
      <p:sp>
        <p:nvSpPr>
          <p:cNvPr id="4" name="Marcador de fecha 3"/>
          <p:cNvSpPr>
            <a:spLocks noGrp="1"/>
          </p:cNvSpPr>
          <p:nvPr>
            <p:ph type="dt" sz="half" idx="10"/>
          </p:nvPr>
        </p:nvSpPr>
        <p:spPr/>
        <p:txBody>
          <a:bodyPr/>
          <a:lstStyle/>
          <a:p>
            <a:fld id="{F3E22993-A03A-4C2A-88B2-9AFB3D1151E1}" type="datetimeFigureOut">
              <a:rPr lang="es-ES" smtClean="0"/>
              <a:t>20/05/2019</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3DA3ECF9-B213-463C-BD35-FC7B78016AAD}" type="slidenum">
              <a:rPr lang="es-ES" smtClean="0"/>
              <a:t>‹Nº›</a:t>
            </a:fld>
            <a:endParaRPr lang="es-ES"/>
          </a:p>
        </p:txBody>
      </p:sp>
    </p:spTree>
    <p:extLst>
      <p:ext uri="{BB962C8B-B14F-4D97-AF65-F5344CB8AC3E}">
        <p14:creationId xmlns:p14="http://schemas.microsoft.com/office/powerpoint/2010/main" val="16066396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texto vertical 2"/>
          <p:cNvSpPr>
            <a:spLocks noGrp="1"/>
          </p:cNvSpPr>
          <p:nvPr>
            <p:ph type="body" orient="vert" idx="1"/>
          </p:nvPr>
        </p:nvSpPr>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10"/>
          </p:nvPr>
        </p:nvSpPr>
        <p:spPr/>
        <p:txBody>
          <a:bodyPr/>
          <a:lstStyle/>
          <a:p>
            <a:fld id="{F3E22993-A03A-4C2A-88B2-9AFB3D1151E1}" type="datetimeFigureOut">
              <a:rPr lang="es-ES" smtClean="0"/>
              <a:t>20/05/2019</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3DA3ECF9-B213-463C-BD35-FC7B78016AAD}" type="slidenum">
              <a:rPr lang="es-ES" smtClean="0"/>
              <a:t>‹Nº›</a:t>
            </a:fld>
            <a:endParaRPr lang="es-ES"/>
          </a:p>
        </p:txBody>
      </p:sp>
    </p:spTree>
    <p:extLst>
      <p:ext uri="{BB962C8B-B14F-4D97-AF65-F5344CB8AC3E}">
        <p14:creationId xmlns:p14="http://schemas.microsoft.com/office/powerpoint/2010/main" val="23525686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s-ES"/>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10"/>
          </p:nvPr>
        </p:nvSpPr>
        <p:spPr/>
        <p:txBody>
          <a:bodyPr/>
          <a:lstStyle/>
          <a:p>
            <a:fld id="{F3E22993-A03A-4C2A-88B2-9AFB3D1151E1}" type="datetimeFigureOut">
              <a:rPr lang="es-ES" smtClean="0"/>
              <a:t>20/05/2019</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3DA3ECF9-B213-463C-BD35-FC7B78016AAD}" type="slidenum">
              <a:rPr lang="es-ES" smtClean="0"/>
              <a:t>‹Nº›</a:t>
            </a:fld>
            <a:endParaRPr lang="es-ES"/>
          </a:p>
        </p:txBody>
      </p:sp>
    </p:spTree>
    <p:extLst>
      <p:ext uri="{BB962C8B-B14F-4D97-AF65-F5344CB8AC3E}">
        <p14:creationId xmlns:p14="http://schemas.microsoft.com/office/powerpoint/2010/main" val="26408770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contenido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10"/>
          </p:nvPr>
        </p:nvSpPr>
        <p:spPr/>
        <p:txBody>
          <a:bodyPr/>
          <a:lstStyle/>
          <a:p>
            <a:fld id="{F3E22993-A03A-4C2A-88B2-9AFB3D1151E1}" type="datetimeFigureOut">
              <a:rPr lang="es-ES" smtClean="0"/>
              <a:t>20/05/2019</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3DA3ECF9-B213-463C-BD35-FC7B78016AAD}" type="slidenum">
              <a:rPr lang="es-ES" smtClean="0"/>
              <a:t>‹Nº›</a:t>
            </a:fld>
            <a:endParaRPr lang="es-ES"/>
          </a:p>
        </p:txBody>
      </p:sp>
    </p:spTree>
    <p:extLst>
      <p:ext uri="{BB962C8B-B14F-4D97-AF65-F5344CB8AC3E}">
        <p14:creationId xmlns:p14="http://schemas.microsoft.com/office/powerpoint/2010/main" val="30518668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s-ES"/>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Editar el estilo de texto del patrón</a:t>
            </a:r>
          </a:p>
        </p:txBody>
      </p:sp>
      <p:sp>
        <p:nvSpPr>
          <p:cNvPr id="4" name="Marcador de fecha 3"/>
          <p:cNvSpPr>
            <a:spLocks noGrp="1"/>
          </p:cNvSpPr>
          <p:nvPr>
            <p:ph type="dt" sz="half" idx="10"/>
          </p:nvPr>
        </p:nvSpPr>
        <p:spPr/>
        <p:txBody>
          <a:bodyPr/>
          <a:lstStyle/>
          <a:p>
            <a:fld id="{F3E22993-A03A-4C2A-88B2-9AFB3D1151E1}" type="datetimeFigureOut">
              <a:rPr lang="es-ES" smtClean="0"/>
              <a:t>20/05/2019</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3DA3ECF9-B213-463C-BD35-FC7B78016AAD}" type="slidenum">
              <a:rPr lang="es-ES" smtClean="0"/>
              <a:t>‹Nº›</a:t>
            </a:fld>
            <a:endParaRPr lang="es-ES"/>
          </a:p>
        </p:txBody>
      </p:sp>
    </p:spTree>
    <p:extLst>
      <p:ext uri="{BB962C8B-B14F-4D97-AF65-F5344CB8AC3E}">
        <p14:creationId xmlns:p14="http://schemas.microsoft.com/office/powerpoint/2010/main" val="11001344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contenido 2"/>
          <p:cNvSpPr>
            <a:spLocks noGrp="1"/>
          </p:cNvSpPr>
          <p:nvPr>
            <p:ph sz="half" idx="1"/>
          </p:nvPr>
        </p:nvSpPr>
        <p:spPr>
          <a:xfrm>
            <a:off x="838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contenido 3"/>
          <p:cNvSpPr>
            <a:spLocks noGrp="1"/>
          </p:cNvSpPr>
          <p:nvPr>
            <p:ph sz="half" idx="2"/>
          </p:nvPr>
        </p:nvSpPr>
        <p:spPr>
          <a:xfrm>
            <a:off x="6172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Marcador de fecha 4"/>
          <p:cNvSpPr>
            <a:spLocks noGrp="1"/>
          </p:cNvSpPr>
          <p:nvPr>
            <p:ph type="dt" sz="half" idx="10"/>
          </p:nvPr>
        </p:nvSpPr>
        <p:spPr/>
        <p:txBody>
          <a:bodyPr/>
          <a:lstStyle/>
          <a:p>
            <a:fld id="{F3E22993-A03A-4C2A-88B2-9AFB3D1151E1}" type="datetimeFigureOut">
              <a:rPr lang="es-ES" smtClean="0"/>
              <a:t>20/05/2019</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3DA3ECF9-B213-463C-BD35-FC7B78016AAD}" type="slidenum">
              <a:rPr lang="es-ES" smtClean="0"/>
              <a:t>‹Nº›</a:t>
            </a:fld>
            <a:endParaRPr lang="es-ES"/>
          </a:p>
        </p:txBody>
      </p:sp>
    </p:spTree>
    <p:extLst>
      <p:ext uri="{BB962C8B-B14F-4D97-AF65-F5344CB8AC3E}">
        <p14:creationId xmlns:p14="http://schemas.microsoft.com/office/powerpoint/2010/main" val="20452659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s-ES"/>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Marcador de fecha 6"/>
          <p:cNvSpPr>
            <a:spLocks noGrp="1"/>
          </p:cNvSpPr>
          <p:nvPr>
            <p:ph type="dt" sz="half" idx="10"/>
          </p:nvPr>
        </p:nvSpPr>
        <p:spPr/>
        <p:txBody>
          <a:bodyPr/>
          <a:lstStyle/>
          <a:p>
            <a:fld id="{F3E22993-A03A-4C2A-88B2-9AFB3D1151E1}" type="datetimeFigureOut">
              <a:rPr lang="es-ES" smtClean="0"/>
              <a:t>20/05/2019</a:t>
            </a:fld>
            <a:endParaRPr lang="es-ES"/>
          </a:p>
        </p:txBody>
      </p:sp>
      <p:sp>
        <p:nvSpPr>
          <p:cNvPr id="8" name="Marcador de pie de página 7"/>
          <p:cNvSpPr>
            <a:spLocks noGrp="1"/>
          </p:cNvSpPr>
          <p:nvPr>
            <p:ph type="ftr" sz="quarter" idx="11"/>
          </p:nvPr>
        </p:nvSpPr>
        <p:spPr/>
        <p:txBody>
          <a:bodyPr/>
          <a:lstStyle/>
          <a:p>
            <a:endParaRPr lang="es-ES"/>
          </a:p>
        </p:txBody>
      </p:sp>
      <p:sp>
        <p:nvSpPr>
          <p:cNvPr id="9" name="Marcador de número de diapositiva 8"/>
          <p:cNvSpPr>
            <a:spLocks noGrp="1"/>
          </p:cNvSpPr>
          <p:nvPr>
            <p:ph type="sldNum" sz="quarter" idx="12"/>
          </p:nvPr>
        </p:nvSpPr>
        <p:spPr/>
        <p:txBody>
          <a:bodyPr/>
          <a:lstStyle/>
          <a:p>
            <a:fld id="{3DA3ECF9-B213-463C-BD35-FC7B78016AAD}" type="slidenum">
              <a:rPr lang="es-ES" smtClean="0"/>
              <a:t>‹Nº›</a:t>
            </a:fld>
            <a:endParaRPr lang="es-ES"/>
          </a:p>
        </p:txBody>
      </p:sp>
    </p:spTree>
    <p:extLst>
      <p:ext uri="{BB962C8B-B14F-4D97-AF65-F5344CB8AC3E}">
        <p14:creationId xmlns:p14="http://schemas.microsoft.com/office/powerpoint/2010/main" val="37223875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fecha 2"/>
          <p:cNvSpPr>
            <a:spLocks noGrp="1"/>
          </p:cNvSpPr>
          <p:nvPr>
            <p:ph type="dt" sz="half" idx="10"/>
          </p:nvPr>
        </p:nvSpPr>
        <p:spPr/>
        <p:txBody>
          <a:bodyPr/>
          <a:lstStyle/>
          <a:p>
            <a:fld id="{F3E22993-A03A-4C2A-88B2-9AFB3D1151E1}" type="datetimeFigureOut">
              <a:rPr lang="es-ES" smtClean="0"/>
              <a:t>20/05/2019</a:t>
            </a:fld>
            <a:endParaRPr lang="es-ES"/>
          </a:p>
        </p:txBody>
      </p:sp>
      <p:sp>
        <p:nvSpPr>
          <p:cNvPr id="4" name="Marcador de pie de página 3"/>
          <p:cNvSpPr>
            <a:spLocks noGrp="1"/>
          </p:cNvSpPr>
          <p:nvPr>
            <p:ph type="ftr" sz="quarter" idx="11"/>
          </p:nvPr>
        </p:nvSpPr>
        <p:spPr/>
        <p:txBody>
          <a:bodyPr/>
          <a:lstStyle/>
          <a:p>
            <a:endParaRPr lang="es-ES"/>
          </a:p>
        </p:txBody>
      </p:sp>
      <p:sp>
        <p:nvSpPr>
          <p:cNvPr id="5" name="Marcador de número de diapositiva 4"/>
          <p:cNvSpPr>
            <a:spLocks noGrp="1"/>
          </p:cNvSpPr>
          <p:nvPr>
            <p:ph type="sldNum" sz="quarter" idx="12"/>
          </p:nvPr>
        </p:nvSpPr>
        <p:spPr/>
        <p:txBody>
          <a:bodyPr/>
          <a:lstStyle/>
          <a:p>
            <a:fld id="{3DA3ECF9-B213-463C-BD35-FC7B78016AAD}" type="slidenum">
              <a:rPr lang="es-ES" smtClean="0"/>
              <a:t>‹Nº›</a:t>
            </a:fld>
            <a:endParaRPr lang="es-ES"/>
          </a:p>
        </p:txBody>
      </p:sp>
    </p:spTree>
    <p:extLst>
      <p:ext uri="{BB962C8B-B14F-4D97-AF65-F5344CB8AC3E}">
        <p14:creationId xmlns:p14="http://schemas.microsoft.com/office/powerpoint/2010/main" val="4726761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F3E22993-A03A-4C2A-88B2-9AFB3D1151E1}" type="datetimeFigureOut">
              <a:rPr lang="es-ES" smtClean="0"/>
              <a:t>20/05/2019</a:t>
            </a:fld>
            <a:endParaRPr lang="es-ES"/>
          </a:p>
        </p:txBody>
      </p:sp>
      <p:sp>
        <p:nvSpPr>
          <p:cNvPr id="3" name="Marcador de pie de página 2"/>
          <p:cNvSpPr>
            <a:spLocks noGrp="1"/>
          </p:cNvSpPr>
          <p:nvPr>
            <p:ph type="ftr" sz="quarter" idx="11"/>
          </p:nvPr>
        </p:nvSpPr>
        <p:spPr/>
        <p:txBody>
          <a:bodyPr/>
          <a:lstStyle/>
          <a:p>
            <a:endParaRPr lang="es-ES"/>
          </a:p>
        </p:txBody>
      </p:sp>
      <p:sp>
        <p:nvSpPr>
          <p:cNvPr id="4" name="Marcador de número de diapositiva 3"/>
          <p:cNvSpPr>
            <a:spLocks noGrp="1"/>
          </p:cNvSpPr>
          <p:nvPr>
            <p:ph type="sldNum" sz="quarter" idx="12"/>
          </p:nvPr>
        </p:nvSpPr>
        <p:spPr/>
        <p:txBody>
          <a:bodyPr/>
          <a:lstStyle/>
          <a:p>
            <a:fld id="{3DA3ECF9-B213-463C-BD35-FC7B78016AAD}" type="slidenum">
              <a:rPr lang="es-ES" smtClean="0"/>
              <a:t>‹Nº›</a:t>
            </a:fld>
            <a:endParaRPr lang="es-ES"/>
          </a:p>
        </p:txBody>
      </p:sp>
    </p:spTree>
    <p:extLst>
      <p:ext uri="{BB962C8B-B14F-4D97-AF65-F5344CB8AC3E}">
        <p14:creationId xmlns:p14="http://schemas.microsoft.com/office/powerpoint/2010/main" val="36805448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ES"/>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F3E22993-A03A-4C2A-88B2-9AFB3D1151E1}" type="datetimeFigureOut">
              <a:rPr lang="es-ES" smtClean="0"/>
              <a:t>20/05/2019</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3DA3ECF9-B213-463C-BD35-FC7B78016AAD}" type="slidenum">
              <a:rPr lang="es-ES" smtClean="0"/>
              <a:t>‹Nº›</a:t>
            </a:fld>
            <a:endParaRPr lang="es-ES"/>
          </a:p>
        </p:txBody>
      </p:sp>
    </p:spTree>
    <p:extLst>
      <p:ext uri="{BB962C8B-B14F-4D97-AF65-F5344CB8AC3E}">
        <p14:creationId xmlns:p14="http://schemas.microsoft.com/office/powerpoint/2010/main" val="39877459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ES"/>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F3E22993-A03A-4C2A-88B2-9AFB3D1151E1}" type="datetimeFigureOut">
              <a:rPr lang="es-ES" smtClean="0"/>
              <a:t>20/05/2019</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3DA3ECF9-B213-463C-BD35-FC7B78016AAD}" type="slidenum">
              <a:rPr lang="es-ES" smtClean="0"/>
              <a:t>‹Nº›</a:t>
            </a:fld>
            <a:endParaRPr lang="es-ES"/>
          </a:p>
        </p:txBody>
      </p:sp>
    </p:spTree>
    <p:extLst>
      <p:ext uri="{BB962C8B-B14F-4D97-AF65-F5344CB8AC3E}">
        <p14:creationId xmlns:p14="http://schemas.microsoft.com/office/powerpoint/2010/main" val="38536191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s-ES"/>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E22993-A03A-4C2A-88B2-9AFB3D1151E1}" type="datetimeFigureOut">
              <a:rPr lang="es-ES" smtClean="0"/>
              <a:t>20/05/2019</a:t>
            </a:fld>
            <a:endParaRPr lang="es-ES"/>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A3ECF9-B213-463C-BD35-FC7B78016AAD}" type="slidenum">
              <a:rPr lang="es-ES" smtClean="0"/>
              <a:t>‹Nº›</a:t>
            </a:fld>
            <a:endParaRPr lang="es-ES"/>
          </a:p>
        </p:txBody>
      </p:sp>
    </p:spTree>
    <p:extLst>
      <p:ext uri="{BB962C8B-B14F-4D97-AF65-F5344CB8AC3E}">
        <p14:creationId xmlns:p14="http://schemas.microsoft.com/office/powerpoint/2010/main" val="19372223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normAutofit/>
          </a:bodyPr>
          <a:lstStyle/>
          <a:p>
            <a:r>
              <a:rPr lang="en-US" sz="3200" b="1" dirty="0">
                <a:ln w="9525">
                  <a:solidFill>
                    <a:schemeClr val="bg1"/>
                  </a:solidFill>
                  <a:prstDash val="solid"/>
                </a:ln>
                <a:effectLst>
                  <a:outerShdw blurRad="12700" dist="38100" dir="2700000" algn="tl" rotWithShape="0">
                    <a:schemeClr val="bg1">
                      <a:lumMod val="50000"/>
                    </a:schemeClr>
                  </a:outerShdw>
                </a:effectLst>
              </a:rPr>
              <a:t>CLUSTERING LOCATIONS OF TOP 100 RESTAURANTS OF CANCUN WITH A MACHINE LEARNING </a:t>
            </a:r>
            <a:r>
              <a:rPr lang="en-US" sz="3200" b="1" dirty="0" smtClean="0">
                <a:ln w="9525">
                  <a:solidFill>
                    <a:schemeClr val="bg1"/>
                  </a:solidFill>
                  <a:prstDash val="solid"/>
                </a:ln>
                <a:effectLst>
                  <a:outerShdw blurRad="12700" dist="38100" dir="2700000" algn="tl" rotWithShape="0">
                    <a:schemeClr val="bg1">
                      <a:lumMod val="50000"/>
                    </a:schemeClr>
                  </a:outerShdw>
                </a:effectLst>
              </a:rPr>
              <a:t>APPROACH</a:t>
            </a:r>
            <a:endParaRPr lang="es-ES" sz="3200" b="1" dirty="0">
              <a:ln w="9525">
                <a:solidFill>
                  <a:schemeClr val="bg1"/>
                </a:solidFill>
                <a:prstDash val="solid"/>
              </a:ln>
              <a:effectLst>
                <a:outerShdw blurRad="12700" dist="38100" dir="2700000" algn="tl" rotWithShape="0">
                  <a:schemeClr val="bg1">
                    <a:lumMod val="50000"/>
                  </a:schemeClr>
                </a:outerShdw>
              </a:effectLst>
            </a:endParaRPr>
          </a:p>
        </p:txBody>
      </p:sp>
      <p:sp>
        <p:nvSpPr>
          <p:cNvPr id="3" name="Subtítulo 2"/>
          <p:cNvSpPr>
            <a:spLocks noGrp="1"/>
          </p:cNvSpPr>
          <p:nvPr>
            <p:ph type="subTitle" idx="1"/>
          </p:nvPr>
        </p:nvSpPr>
        <p:spPr/>
        <p:txBody>
          <a:bodyPr/>
          <a:lstStyle/>
          <a:p>
            <a:r>
              <a:rPr lang="es-ES" dirty="0"/>
              <a:t>MARIO EMMANUEL RODRIGUEZ TREJO</a:t>
            </a:r>
            <a:br>
              <a:rPr lang="es-ES" dirty="0"/>
            </a:br>
            <a:r>
              <a:rPr lang="es-ES" dirty="0" err="1"/>
              <a:t>May</a:t>
            </a:r>
            <a:r>
              <a:rPr lang="es-ES" dirty="0"/>
              <a:t> 20th, 2019</a:t>
            </a:r>
            <a:endParaRPr lang="es-ES" dirty="0"/>
          </a:p>
        </p:txBody>
      </p:sp>
    </p:spTree>
    <p:extLst>
      <p:ext uri="{BB962C8B-B14F-4D97-AF65-F5344CB8AC3E}">
        <p14:creationId xmlns:p14="http://schemas.microsoft.com/office/powerpoint/2010/main" val="410035653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err="1" smtClean="0"/>
              <a:t>Merged</a:t>
            </a:r>
            <a:r>
              <a:rPr lang="es-MX" dirty="0" smtClean="0"/>
              <a:t> </a:t>
            </a:r>
            <a:r>
              <a:rPr lang="es-MX" dirty="0" err="1" smtClean="0"/>
              <a:t>table</a:t>
            </a:r>
            <a:r>
              <a:rPr lang="es-MX" dirty="0" smtClean="0"/>
              <a:t> of </a:t>
            </a:r>
            <a:r>
              <a:rPr lang="es-MX" dirty="0" err="1" smtClean="0"/>
              <a:t>all</a:t>
            </a:r>
            <a:r>
              <a:rPr lang="es-MX" dirty="0" smtClean="0"/>
              <a:t> </a:t>
            </a:r>
            <a:r>
              <a:rPr lang="es-MX" dirty="0" err="1" smtClean="0"/>
              <a:t>prepared</a:t>
            </a:r>
            <a:r>
              <a:rPr lang="es-MX" dirty="0" smtClean="0"/>
              <a:t> data for </a:t>
            </a:r>
            <a:r>
              <a:rPr lang="es-MX" dirty="0" err="1" smtClean="0"/>
              <a:t>the</a:t>
            </a:r>
            <a:r>
              <a:rPr lang="es-MX" dirty="0" smtClean="0"/>
              <a:t> </a:t>
            </a:r>
            <a:r>
              <a:rPr lang="es-MX" dirty="0" err="1" smtClean="0"/>
              <a:t>model</a:t>
            </a:r>
            <a:endParaRPr lang="es-ES" dirty="0"/>
          </a:p>
        </p:txBody>
      </p:sp>
      <p:sp>
        <p:nvSpPr>
          <p:cNvPr id="3" name="Marcador de contenido 2"/>
          <p:cNvSpPr>
            <a:spLocks noGrp="1"/>
          </p:cNvSpPr>
          <p:nvPr>
            <p:ph idx="1"/>
          </p:nvPr>
        </p:nvSpPr>
        <p:spPr/>
        <p:txBody>
          <a:bodyPr/>
          <a:lstStyle/>
          <a:p>
            <a:endParaRPr lang="es-ES"/>
          </a:p>
        </p:txBody>
      </p:sp>
      <p:pic>
        <p:nvPicPr>
          <p:cNvPr id="4" name="Imagen 3"/>
          <p:cNvPicPr>
            <a:picLocks noChangeAspect="1"/>
          </p:cNvPicPr>
          <p:nvPr/>
        </p:nvPicPr>
        <p:blipFill>
          <a:blip r:embed="rId2"/>
          <a:stretch>
            <a:fillRect/>
          </a:stretch>
        </p:blipFill>
        <p:spPr>
          <a:xfrm>
            <a:off x="673790" y="2456848"/>
            <a:ext cx="10844420" cy="1733632"/>
          </a:xfrm>
          <a:prstGeom prst="rect">
            <a:avLst/>
          </a:prstGeom>
        </p:spPr>
      </p:pic>
    </p:spTree>
    <p:extLst>
      <p:ext uri="{BB962C8B-B14F-4D97-AF65-F5344CB8AC3E}">
        <p14:creationId xmlns:p14="http://schemas.microsoft.com/office/powerpoint/2010/main" val="199346752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err="1" smtClean="0"/>
              <a:t>Elbow</a:t>
            </a:r>
            <a:r>
              <a:rPr lang="es-MX" dirty="0" smtClean="0"/>
              <a:t> </a:t>
            </a:r>
            <a:r>
              <a:rPr lang="es-MX" dirty="0" err="1" smtClean="0"/>
              <a:t>method</a:t>
            </a:r>
            <a:endParaRPr lang="es-ES" dirty="0"/>
          </a:p>
        </p:txBody>
      </p:sp>
      <p:sp>
        <p:nvSpPr>
          <p:cNvPr id="3" name="Marcador de contenido 2"/>
          <p:cNvSpPr>
            <a:spLocks noGrp="1"/>
          </p:cNvSpPr>
          <p:nvPr>
            <p:ph idx="1"/>
          </p:nvPr>
        </p:nvSpPr>
        <p:spPr/>
        <p:txBody>
          <a:bodyPr/>
          <a:lstStyle/>
          <a:p>
            <a:endParaRPr lang="es-ES" dirty="0"/>
          </a:p>
        </p:txBody>
      </p:sp>
      <p:pic>
        <p:nvPicPr>
          <p:cNvPr id="6" name="Imagen 5"/>
          <p:cNvPicPr>
            <a:picLocks noChangeAspect="1"/>
          </p:cNvPicPr>
          <p:nvPr/>
        </p:nvPicPr>
        <p:blipFill>
          <a:blip r:embed="rId2"/>
          <a:stretch>
            <a:fillRect/>
          </a:stretch>
        </p:blipFill>
        <p:spPr>
          <a:xfrm>
            <a:off x="3277914" y="1290308"/>
            <a:ext cx="7086600" cy="2543175"/>
          </a:xfrm>
          <a:prstGeom prst="rect">
            <a:avLst/>
          </a:prstGeom>
        </p:spPr>
      </p:pic>
      <p:pic>
        <p:nvPicPr>
          <p:cNvPr id="7" name="Imagen 6"/>
          <p:cNvPicPr>
            <a:picLocks noChangeAspect="1"/>
          </p:cNvPicPr>
          <p:nvPr/>
        </p:nvPicPr>
        <p:blipFill>
          <a:blip r:embed="rId3"/>
          <a:stretch>
            <a:fillRect/>
          </a:stretch>
        </p:blipFill>
        <p:spPr>
          <a:xfrm>
            <a:off x="2894943" y="3833483"/>
            <a:ext cx="7143750" cy="2638425"/>
          </a:xfrm>
          <a:prstGeom prst="rect">
            <a:avLst/>
          </a:prstGeom>
        </p:spPr>
      </p:pic>
      <p:cxnSp>
        <p:nvCxnSpPr>
          <p:cNvPr id="5" name="Conector recto de flecha 4"/>
          <p:cNvCxnSpPr/>
          <p:nvPr/>
        </p:nvCxnSpPr>
        <p:spPr>
          <a:xfrm flipH="1">
            <a:off x="7451834" y="4992414"/>
            <a:ext cx="73573" cy="441434"/>
          </a:xfrm>
          <a:prstGeom prst="straightConnector1">
            <a:avLst/>
          </a:prstGeom>
          <a:ln>
            <a:solidFill>
              <a:srgbClr val="FF0000"/>
            </a:solidFill>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59557596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err="1" smtClean="0"/>
              <a:t>Sample</a:t>
            </a:r>
            <a:r>
              <a:rPr lang="es-MX" dirty="0" smtClean="0"/>
              <a:t> of </a:t>
            </a:r>
            <a:r>
              <a:rPr lang="es-MX" dirty="0" err="1" smtClean="0"/>
              <a:t>merged</a:t>
            </a:r>
            <a:r>
              <a:rPr lang="es-MX" dirty="0" smtClean="0"/>
              <a:t> </a:t>
            </a:r>
            <a:r>
              <a:rPr lang="es-MX" dirty="0" err="1" smtClean="0"/>
              <a:t>categories</a:t>
            </a:r>
            <a:r>
              <a:rPr lang="es-MX" dirty="0" smtClean="0"/>
              <a:t> </a:t>
            </a:r>
            <a:r>
              <a:rPr lang="es-MX" dirty="0" err="1" smtClean="0"/>
              <a:t>with</a:t>
            </a:r>
            <a:r>
              <a:rPr lang="es-MX" dirty="0" smtClean="0"/>
              <a:t> </a:t>
            </a:r>
            <a:r>
              <a:rPr lang="es-MX" dirty="0" err="1" smtClean="0"/>
              <a:t>defined</a:t>
            </a:r>
            <a:r>
              <a:rPr lang="es-MX" dirty="0" smtClean="0"/>
              <a:t> </a:t>
            </a:r>
            <a:r>
              <a:rPr lang="es-MX" dirty="0" err="1" smtClean="0"/>
              <a:t>clusters</a:t>
            </a:r>
            <a:endParaRPr lang="es-ES" dirty="0"/>
          </a:p>
        </p:txBody>
      </p:sp>
      <p:sp>
        <p:nvSpPr>
          <p:cNvPr id="3" name="Marcador de contenido 2"/>
          <p:cNvSpPr>
            <a:spLocks noGrp="1"/>
          </p:cNvSpPr>
          <p:nvPr>
            <p:ph idx="1"/>
          </p:nvPr>
        </p:nvSpPr>
        <p:spPr/>
        <p:txBody>
          <a:bodyPr/>
          <a:lstStyle/>
          <a:p>
            <a:endParaRPr lang="es-ES"/>
          </a:p>
        </p:txBody>
      </p:sp>
      <p:pic>
        <p:nvPicPr>
          <p:cNvPr id="4" name="Imagen 3"/>
          <p:cNvPicPr>
            <a:picLocks noChangeAspect="1"/>
          </p:cNvPicPr>
          <p:nvPr/>
        </p:nvPicPr>
        <p:blipFill>
          <a:blip r:embed="rId2"/>
          <a:stretch>
            <a:fillRect/>
          </a:stretch>
        </p:blipFill>
        <p:spPr>
          <a:xfrm>
            <a:off x="124239" y="2335629"/>
            <a:ext cx="11943521" cy="2952331"/>
          </a:xfrm>
          <a:prstGeom prst="rect">
            <a:avLst/>
          </a:prstGeom>
        </p:spPr>
      </p:pic>
    </p:spTree>
    <p:extLst>
      <p:ext uri="{BB962C8B-B14F-4D97-AF65-F5344CB8AC3E}">
        <p14:creationId xmlns:p14="http://schemas.microsoft.com/office/powerpoint/2010/main" val="290402254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ES"/>
          </a:p>
        </p:txBody>
      </p:sp>
      <p:sp>
        <p:nvSpPr>
          <p:cNvPr id="3" name="Marcador de contenido 2"/>
          <p:cNvSpPr>
            <a:spLocks noGrp="1"/>
          </p:cNvSpPr>
          <p:nvPr>
            <p:ph idx="1"/>
          </p:nvPr>
        </p:nvSpPr>
        <p:spPr/>
        <p:txBody>
          <a:bodyPr/>
          <a:lstStyle/>
          <a:p>
            <a:endParaRPr lang="es-ES"/>
          </a:p>
        </p:txBody>
      </p:sp>
      <p:pic>
        <p:nvPicPr>
          <p:cNvPr id="4" name="Imagen 3"/>
          <p:cNvPicPr>
            <a:picLocks noChangeAspect="1"/>
          </p:cNvPicPr>
          <p:nvPr/>
        </p:nvPicPr>
        <p:blipFill>
          <a:blip r:embed="rId2"/>
          <a:stretch>
            <a:fillRect/>
          </a:stretch>
        </p:blipFill>
        <p:spPr>
          <a:xfrm>
            <a:off x="3284176" y="365125"/>
            <a:ext cx="5803495" cy="6167766"/>
          </a:xfrm>
          <a:prstGeom prst="rect">
            <a:avLst/>
          </a:prstGeom>
        </p:spPr>
      </p:pic>
    </p:spTree>
    <p:extLst>
      <p:ext uri="{BB962C8B-B14F-4D97-AF65-F5344CB8AC3E}">
        <p14:creationId xmlns:p14="http://schemas.microsoft.com/office/powerpoint/2010/main" val="420141189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err="1" smtClean="0"/>
              <a:t>Named</a:t>
            </a:r>
            <a:r>
              <a:rPr lang="es-MX" dirty="0" smtClean="0"/>
              <a:t> </a:t>
            </a:r>
            <a:r>
              <a:rPr lang="es-MX" dirty="0" err="1" smtClean="0"/>
              <a:t>clusters</a:t>
            </a:r>
            <a:r>
              <a:rPr lang="es-MX" dirty="0" smtClean="0"/>
              <a:t> in a </a:t>
            </a:r>
            <a:r>
              <a:rPr lang="es-MX" dirty="0" err="1" smtClean="0"/>
              <a:t>table</a:t>
            </a:r>
            <a:endParaRPr lang="es-ES" dirty="0"/>
          </a:p>
        </p:txBody>
      </p:sp>
      <p:sp>
        <p:nvSpPr>
          <p:cNvPr id="3" name="Marcador de contenido 2"/>
          <p:cNvSpPr>
            <a:spLocks noGrp="1"/>
          </p:cNvSpPr>
          <p:nvPr>
            <p:ph idx="1"/>
          </p:nvPr>
        </p:nvSpPr>
        <p:spPr/>
        <p:txBody>
          <a:bodyPr/>
          <a:lstStyle/>
          <a:p>
            <a:endParaRPr lang="es-ES"/>
          </a:p>
        </p:txBody>
      </p:sp>
      <p:pic>
        <p:nvPicPr>
          <p:cNvPr id="4" name="Imagen 3"/>
          <p:cNvPicPr>
            <a:picLocks noChangeAspect="1"/>
          </p:cNvPicPr>
          <p:nvPr/>
        </p:nvPicPr>
        <p:blipFill>
          <a:blip r:embed="rId2"/>
          <a:stretch>
            <a:fillRect/>
          </a:stretch>
        </p:blipFill>
        <p:spPr>
          <a:xfrm>
            <a:off x="2571750" y="2276475"/>
            <a:ext cx="7048500" cy="2305050"/>
          </a:xfrm>
          <a:prstGeom prst="rect">
            <a:avLst/>
          </a:prstGeom>
        </p:spPr>
      </p:pic>
    </p:spTree>
    <p:extLst>
      <p:ext uri="{BB962C8B-B14F-4D97-AF65-F5344CB8AC3E}">
        <p14:creationId xmlns:p14="http://schemas.microsoft.com/office/powerpoint/2010/main" val="367776754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err="1" smtClean="0"/>
              <a:t>Conclusion</a:t>
            </a:r>
            <a:endParaRPr lang="es-ES" dirty="0"/>
          </a:p>
        </p:txBody>
      </p:sp>
      <p:sp>
        <p:nvSpPr>
          <p:cNvPr id="3" name="Marcador de contenido 2"/>
          <p:cNvSpPr>
            <a:spLocks noGrp="1"/>
          </p:cNvSpPr>
          <p:nvPr>
            <p:ph idx="1"/>
          </p:nvPr>
        </p:nvSpPr>
        <p:spPr/>
        <p:txBody>
          <a:bodyPr>
            <a:normAutofit lnSpcReduction="10000"/>
          </a:bodyPr>
          <a:lstStyle/>
          <a:p>
            <a:r>
              <a:rPr lang="en-US" dirty="0"/>
              <a:t>Seven clusters defined how Small and Medium Enterprises of “Food and beverages” should be labeled with the k-means algorithm. The results are clearly an insight for decision makers and researchers with the main features that the author thought and searched that have consistency where the name of the clusters can be discussed with experts of the area. </a:t>
            </a:r>
            <a:endParaRPr lang="es-ES" dirty="0"/>
          </a:p>
          <a:p>
            <a:r>
              <a:rPr lang="en-US" dirty="0"/>
              <a:t>For next researches in this topic or related areas, it is recommended to always use data that can be available and not dynamic due to lack of consistency on the features. Furthermore, the model could be more precise if an adaptive web scrapping program can be used in TripAdvisor website to get the information of the majority of the available </a:t>
            </a:r>
            <a:r>
              <a:rPr lang="en-US"/>
              <a:t>restaurants</a:t>
            </a:r>
            <a:r>
              <a:rPr lang="en-US" smtClean="0"/>
              <a:t>.</a:t>
            </a:r>
            <a:endParaRPr lang="es-ES"/>
          </a:p>
        </p:txBody>
      </p:sp>
    </p:spTree>
    <p:extLst>
      <p:ext uri="{BB962C8B-B14F-4D97-AF65-F5344CB8AC3E}">
        <p14:creationId xmlns:p14="http://schemas.microsoft.com/office/powerpoint/2010/main" val="13176302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err="1" smtClean="0"/>
              <a:t>Clustering</a:t>
            </a:r>
            <a:r>
              <a:rPr lang="es-MX" dirty="0" smtClean="0"/>
              <a:t> restaurants </a:t>
            </a:r>
            <a:r>
              <a:rPr lang="es-MX" dirty="0" err="1" smtClean="0"/>
              <a:t>locations</a:t>
            </a:r>
            <a:r>
              <a:rPr lang="es-MX" dirty="0" smtClean="0"/>
              <a:t> </a:t>
            </a:r>
            <a:r>
              <a:rPr lang="es-MX" dirty="0" err="1" smtClean="0"/>
              <a:t>from</a:t>
            </a:r>
            <a:r>
              <a:rPr lang="es-MX" dirty="0" smtClean="0"/>
              <a:t> </a:t>
            </a:r>
            <a:r>
              <a:rPr lang="es-MX" dirty="0" err="1" smtClean="0"/>
              <a:t>different</a:t>
            </a:r>
            <a:r>
              <a:rPr lang="es-MX" dirty="0" smtClean="0"/>
              <a:t> </a:t>
            </a:r>
            <a:r>
              <a:rPr lang="es-MX" dirty="0" err="1" smtClean="0"/>
              <a:t>categories</a:t>
            </a:r>
            <a:endParaRPr lang="es-ES" dirty="0"/>
          </a:p>
        </p:txBody>
      </p:sp>
      <p:sp>
        <p:nvSpPr>
          <p:cNvPr id="3" name="Marcador de contenido 2"/>
          <p:cNvSpPr>
            <a:spLocks noGrp="1"/>
          </p:cNvSpPr>
          <p:nvPr>
            <p:ph idx="1"/>
          </p:nvPr>
        </p:nvSpPr>
        <p:spPr/>
        <p:txBody>
          <a:bodyPr>
            <a:normAutofit/>
          </a:bodyPr>
          <a:lstStyle/>
          <a:p>
            <a:r>
              <a:rPr lang="en-US" dirty="0" smtClean="0"/>
              <a:t>In </a:t>
            </a:r>
            <a:r>
              <a:rPr lang="en-US" dirty="0"/>
              <a:t>Quintana </a:t>
            </a:r>
            <a:r>
              <a:rPr lang="en-US" dirty="0" err="1"/>
              <a:t>Roo</a:t>
            </a:r>
            <a:r>
              <a:rPr lang="en-US" dirty="0"/>
              <a:t>, the sector that has more participation in the GDP is the "food and beverages" SMES with a contribution of 21.3% in the state (INEGI,2014). According to the UNWTO, the city that gives more GDP among others is Cancun with 7.1% (La </a:t>
            </a:r>
            <a:r>
              <a:rPr lang="en-US" dirty="0" err="1"/>
              <a:t>Jornada</a:t>
            </a:r>
            <a:r>
              <a:rPr lang="en-US" dirty="0"/>
              <a:t> Maya, 2018</a:t>
            </a:r>
            <a:r>
              <a:rPr lang="en-US" dirty="0" smtClean="0"/>
              <a:t>).</a:t>
            </a:r>
          </a:p>
          <a:p>
            <a:r>
              <a:rPr lang="en-US" dirty="0"/>
              <a:t>T</a:t>
            </a:r>
            <a:r>
              <a:rPr lang="en-US" dirty="0" smtClean="0"/>
              <a:t>he </a:t>
            </a:r>
            <a:r>
              <a:rPr lang="en-US" dirty="0"/>
              <a:t>bankruptcy index of SMES </a:t>
            </a:r>
            <a:r>
              <a:rPr lang="en-US" dirty="0" smtClean="0"/>
              <a:t>in México grows </a:t>
            </a:r>
            <a:r>
              <a:rPr lang="en-US" dirty="0"/>
              <a:t>up to 80% after 5 years of operations (El Universal, 2016)</a:t>
            </a:r>
            <a:endParaRPr lang="es-ES" dirty="0"/>
          </a:p>
        </p:txBody>
      </p:sp>
    </p:spTree>
    <p:extLst>
      <p:ext uri="{BB962C8B-B14F-4D97-AF65-F5344CB8AC3E}">
        <p14:creationId xmlns:p14="http://schemas.microsoft.com/office/powerpoint/2010/main" val="13569421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Data </a:t>
            </a:r>
            <a:r>
              <a:rPr lang="es-MX" dirty="0" err="1" smtClean="0"/>
              <a:t>obtention</a:t>
            </a:r>
            <a:r>
              <a:rPr lang="es-MX" dirty="0" smtClean="0"/>
              <a:t> </a:t>
            </a:r>
            <a:r>
              <a:rPr lang="es-MX" dirty="0" err="1" smtClean="0"/>
              <a:t>from</a:t>
            </a:r>
            <a:r>
              <a:rPr lang="es-MX" dirty="0" smtClean="0"/>
              <a:t> </a:t>
            </a:r>
            <a:r>
              <a:rPr lang="es-MX" dirty="0" err="1" smtClean="0"/>
              <a:t>Trip</a:t>
            </a:r>
            <a:r>
              <a:rPr lang="es-MX" dirty="0" smtClean="0"/>
              <a:t> </a:t>
            </a:r>
            <a:r>
              <a:rPr lang="es-MX" dirty="0" err="1" smtClean="0"/>
              <a:t>Advisor</a:t>
            </a:r>
            <a:endParaRPr lang="es-ES" dirty="0"/>
          </a:p>
        </p:txBody>
      </p:sp>
      <p:sp>
        <p:nvSpPr>
          <p:cNvPr id="3" name="Marcador de contenido 2"/>
          <p:cNvSpPr>
            <a:spLocks noGrp="1"/>
          </p:cNvSpPr>
          <p:nvPr>
            <p:ph idx="1"/>
          </p:nvPr>
        </p:nvSpPr>
        <p:spPr/>
        <p:txBody>
          <a:bodyPr/>
          <a:lstStyle/>
          <a:p>
            <a:endParaRPr lang="es-ES"/>
          </a:p>
        </p:txBody>
      </p:sp>
      <p:pic>
        <p:nvPicPr>
          <p:cNvPr id="4" name="Imagen 3"/>
          <p:cNvPicPr>
            <a:picLocks noChangeAspect="1"/>
          </p:cNvPicPr>
          <p:nvPr/>
        </p:nvPicPr>
        <p:blipFill>
          <a:blip r:embed="rId2"/>
          <a:stretch>
            <a:fillRect/>
          </a:stretch>
        </p:blipFill>
        <p:spPr>
          <a:xfrm>
            <a:off x="3105149" y="1825625"/>
            <a:ext cx="6619875" cy="1885950"/>
          </a:xfrm>
          <a:prstGeom prst="rect">
            <a:avLst/>
          </a:prstGeom>
        </p:spPr>
      </p:pic>
      <p:pic>
        <p:nvPicPr>
          <p:cNvPr id="5" name="Imagen 4"/>
          <p:cNvPicPr>
            <a:picLocks noChangeAspect="1"/>
          </p:cNvPicPr>
          <p:nvPr/>
        </p:nvPicPr>
        <p:blipFill>
          <a:blip r:embed="rId3"/>
          <a:stretch>
            <a:fillRect/>
          </a:stretch>
        </p:blipFill>
        <p:spPr>
          <a:xfrm>
            <a:off x="866775" y="3488634"/>
            <a:ext cx="10487025" cy="2933700"/>
          </a:xfrm>
          <a:prstGeom prst="rect">
            <a:avLst/>
          </a:prstGeom>
        </p:spPr>
      </p:pic>
    </p:spTree>
    <p:extLst>
      <p:ext uri="{BB962C8B-B14F-4D97-AF65-F5344CB8AC3E}">
        <p14:creationId xmlns:p14="http://schemas.microsoft.com/office/powerpoint/2010/main" val="124730221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Price </a:t>
            </a:r>
            <a:r>
              <a:rPr lang="es-MX" dirty="0" err="1" smtClean="0"/>
              <a:t>level</a:t>
            </a:r>
            <a:r>
              <a:rPr lang="es-MX" dirty="0" smtClean="0"/>
              <a:t> </a:t>
            </a:r>
            <a:r>
              <a:rPr lang="es-MX" dirty="0" err="1" smtClean="0"/>
              <a:t>categories</a:t>
            </a:r>
            <a:r>
              <a:rPr lang="es-MX" dirty="0" smtClean="0"/>
              <a:t> </a:t>
            </a:r>
            <a:r>
              <a:rPr lang="es-MX" dirty="0" err="1" smtClean="0"/>
              <a:t>frequencies</a:t>
            </a:r>
            <a:endParaRPr lang="es-ES" dirty="0"/>
          </a:p>
        </p:txBody>
      </p:sp>
      <p:sp>
        <p:nvSpPr>
          <p:cNvPr id="3" name="Marcador de contenido 2"/>
          <p:cNvSpPr>
            <a:spLocks noGrp="1"/>
          </p:cNvSpPr>
          <p:nvPr>
            <p:ph idx="1"/>
          </p:nvPr>
        </p:nvSpPr>
        <p:spPr/>
        <p:txBody>
          <a:bodyPr/>
          <a:lstStyle/>
          <a:p>
            <a:endParaRPr lang="es-ES" dirty="0"/>
          </a:p>
        </p:txBody>
      </p:sp>
      <p:pic>
        <p:nvPicPr>
          <p:cNvPr id="4" name="Imagen 3"/>
          <p:cNvPicPr>
            <a:picLocks noChangeAspect="1"/>
          </p:cNvPicPr>
          <p:nvPr/>
        </p:nvPicPr>
        <p:blipFill>
          <a:blip r:embed="rId2"/>
          <a:stretch>
            <a:fillRect/>
          </a:stretch>
        </p:blipFill>
        <p:spPr>
          <a:xfrm>
            <a:off x="838200" y="2789375"/>
            <a:ext cx="1733550" cy="1438275"/>
          </a:xfrm>
          <a:prstGeom prst="rect">
            <a:avLst/>
          </a:prstGeom>
        </p:spPr>
      </p:pic>
      <p:pic>
        <p:nvPicPr>
          <p:cNvPr id="5" name="Imagen 4"/>
          <p:cNvPicPr>
            <a:picLocks noChangeAspect="1"/>
          </p:cNvPicPr>
          <p:nvPr/>
        </p:nvPicPr>
        <p:blipFill>
          <a:blip r:embed="rId3"/>
          <a:stretch>
            <a:fillRect/>
          </a:stretch>
        </p:blipFill>
        <p:spPr>
          <a:xfrm>
            <a:off x="4494150" y="1825625"/>
            <a:ext cx="5991225" cy="4057650"/>
          </a:xfrm>
          <a:prstGeom prst="rect">
            <a:avLst/>
          </a:prstGeom>
        </p:spPr>
      </p:pic>
    </p:spTree>
    <p:extLst>
      <p:ext uri="{BB962C8B-B14F-4D97-AF65-F5344CB8AC3E}">
        <p14:creationId xmlns:p14="http://schemas.microsoft.com/office/powerpoint/2010/main" val="102911131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Restaurants </a:t>
            </a:r>
            <a:r>
              <a:rPr lang="es-MX" dirty="0" err="1" smtClean="0"/>
              <a:t>categories</a:t>
            </a:r>
            <a:r>
              <a:rPr lang="es-MX" dirty="0" smtClean="0"/>
              <a:t> </a:t>
            </a:r>
            <a:r>
              <a:rPr lang="es-MX" dirty="0" err="1" smtClean="0"/>
              <a:t>frequencies</a:t>
            </a:r>
            <a:endParaRPr lang="es-ES" dirty="0"/>
          </a:p>
        </p:txBody>
      </p:sp>
      <p:sp>
        <p:nvSpPr>
          <p:cNvPr id="3" name="Marcador de contenido 2"/>
          <p:cNvSpPr>
            <a:spLocks noGrp="1"/>
          </p:cNvSpPr>
          <p:nvPr>
            <p:ph idx="1"/>
          </p:nvPr>
        </p:nvSpPr>
        <p:spPr/>
        <p:txBody>
          <a:bodyPr/>
          <a:lstStyle/>
          <a:p>
            <a:endParaRPr lang="es-ES"/>
          </a:p>
        </p:txBody>
      </p:sp>
      <p:pic>
        <p:nvPicPr>
          <p:cNvPr id="5" name="Imagen 4"/>
          <p:cNvPicPr>
            <a:picLocks noChangeAspect="1"/>
          </p:cNvPicPr>
          <p:nvPr/>
        </p:nvPicPr>
        <p:blipFill>
          <a:blip r:embed="rId2"/>
          <a:stretch>
            <a:fillRect/>
          </a:stretch>
        </p:blipFill>
        <p:spPr>
          <a:xfrm>
            <a:off x="149915" y="1600994"/>
            <a:ext cx="2228850" cy="4800600"/>
          </a:xfrm>
          <a:prstGeom prst="rect">
            <a:avLst/>
          </a:prstGeom>
        </p:spPr>
      </p:pic>
      <p:pic>
        <p:nvPicPr>
          <p:cNvPr id="6" name="Imagen 5"/>
          <p:cNvPicPr>
            <a:picLocks noChangeAspect="1"/>
          </p:cNvPicPr>
          <p:nvPr/>
        </p:nvPicPr>
        <p:blipFill>
          <a:blip r:embed="rId3"/>
          <a:stretch>
            <a:fillRect/>
          </a:stretch>
        </p:blipFill>
        <p:spPr>
          <a:xfrm>
            <a:off x="2496379" y="1690688"/>
            <a:ext cx="9545706" cy="4635174"/>
          </a:xfrm>
          <a:prstGeom prst="rect">
            <a:avLst/>
          </a:prstGeom>
        </p:spPr>
      </p:pic>
    </p:spTree>
    <p:extLst>
      <p:ext uri="{BB962C8B-B14F-4D97-AF65-F5344CB8AC3E}">
        <p14:creationId xmlns:p14="http://schemas.microsoft.com/office/powerpoint/2010/main" val="37937824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err="1" smtClean="0"/>
              <a:t>Venues</a:t>
            </a:r>
            <a:r>
              <a:rPr lang="es-MX" dirty="0" smtClean="0"/>
              <a:t> </a:t>
            </a:r>
            <a:r>
              <a:rPr lang="es-MX" dirty="0" err="1" smtClean="0"/>
              <a:t>obtention</a:t>
            </a:r>
            <a:r>
              <a:rPr lang="es-MX" dirty="0" smtClean="0"/>
              <a:t> and </a:t>
            </a:r>
            <a:r>
              <a:rPr lang="es-MX" dirty="0" err="1" smtClean="0"/>
              <a:t>frequencies</a:t>
            </a:r>
            <a:r>
              <a:rPr lang="es-MX" dirty="0" smtClean="0"/>
              <a:t> </a:t>
            </a:r>
            <a:r>
              <a:rPr lang="es-MX" dirty="0" err="1" smtClean="0"/>
              <a:t>calculation</a:t>
            </a:r>
            <a:endParaRPr lang="es-ES" dirty="0"/>
          </a:p>
        </p:txBody>
      </p:sp>
      <p:sp>
        <p:nvSpPr>
          <p:cNvPr id="3" name="Marcador de contenido 2"/>
          <p:cNvSpPr>
            <a:spLocks noGrp="1"/>
          </p:cNvSpPr>
          <p:nvPr>
            <p:ph idx="1"/>
          </p:nvPr>
        </p:nvSpPr>
        <p:spPr/>
        <p:txBody>
          <a:bodyPr/>
          <a:lstStyle/>
          <a:p>
            <a:endParaRPr lang="es-ES" dirty="0"/>
          </a:p>
        </p:txBody>
      </p:sp>
      <p:pic>
        <p:nvPicPr>
          <p:cNvPr id="4" name="Imagen 3"/>
          <p:cNvPicPr>
            <a:picLocks noChangeAspect="1"/>
          </p:cNvPicPr>
          <p:nvPr/>
        </p:nvPicPr>
        <p:blipFill>
          <a:blip r:embed="rId2"/>
          <a:stretch>
            <a:fillRect/>
          </a:stretch>
        </p:blipFill>
        <p:spPr>
          <a:xfrm>
            <a:off x="1787900" y="1449113"/>
            <a:ext cx="8905875" cy="3238500"/>
          </a:xfrm>
          <a:prstGeom prst="rect">
            <a:avLst/>
          </a:prstGeom>
        </p:spPr>
      </p:pic>
      <p:pic>
        <p:nvPicPr>
          <p:cNvPr id="5" name="Imagen 4"/>
          <p:cNvPicPr>
            <a:picLocks noChangeAspect="1"/>
          </p:cNvPicPr>
          <p:nvPr/>
        </p:nvPicPr>
        <p:blipFill rotWithShape="1">
          <a:blip r:embed="rId3"/>
          <a:srcRect b="90259"/>
          <a:stretch/>
        </p:blipFill>
        <p:spPr>
          <a:xfrm>
            <a:off x="4368189" y="3875087"/>
            <a:ext cx="3114675" cy="270915"/>
          </a:xfrm>
          <a:prstGeom prst="rect">
            <a:avLst/>
          </a:prstGeom>
        </p:spPr>
      </p:pic>
      <p:pic>
        <p:nvPicPr>
          <p:cNvPr id="6" name="Imagen 5"/>
          <p:cNvPicPr>
            <a:picLocks noChangeAspect="1"/>
          </p:cNvPicPr>
          <p:nvPr/>
        </p:nvPicPr>
        <p:blipFill rotWithShape="1">
          <a:blip r:embed="rId3"/>
          <a:srcRect t="29013"/>
          <a:stretch/>
        </p:blipFill>
        <p:spPr>
          <a:xfrm>
            <a:off x="4368188" y="4687613"/>
            <a:ext cx="3114675" cy="1974358"/>
          </a:xfrm>
          <a:prstGeom prst="rect">
            <a:avLst/>
          </a:prstGeom>
        </p:spPr>
      </p:pic>
    </p:spTree>
    <p:extLst>
      <p:ext uri="{BB962C8B-B14F-4D97-AF65-F5344CB8AC3E}">
        <p14:creationId xmlns:p14="http://schemas.microsoft.com/office/powerpoint/2010/main" val="374780099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ES"/>
          </a:p>
        </p:txBody>
      </p:sp>
      <p:sp>
        <p:nvSpPr>
          <p:cNvPr id="3" name="Marcador de contenido 2"/>
          <p:cNvSpPr>
            <a:spLocks noGrp="1"/>
          </p:cNvSpPr>
          <p:nvPr>
            <p:ph idx="1"/>
          </p:nvPr>
        </p:nvSpPr>
        <p:spPr/>
        <p:txBody>
          <a:bodyPr/>
          <a:lstStyle/>
          <a:p>
            <a:endParaRPr lang="es-ES"/>
          </a:p>
        </p:txBody>
      </p:sp>
      <p:pic>
        <p:nvPicPr>
          <p:cNvPr id="4" name="Imagen 3"/>
          <p:cNvPicPr>
            <a:picLocks noChangeAspect="1"/>
          </p:cNvPicPr>
          <p:nvPr/>
        </p:nvPicPr>
        <p:blipFill>
          <a:blip r:embed="rId2"/>
          <a:stretch>
            <a:fillRect/>
          </a:stretch>
        </p:blipFill>
        <p:spPr>
          <a:xfrm>
            <a:off x="388870" y="166343"/>
            <a:ext cx="11803130" cy="6488112"/>
          </a:xfrm>
          <a:prstGeom prst="rect">
            <a:avLst/>
          </a:prstGeom>
        </p:spPr>
      </p:pic>
    </p:spTree>
    <p:extLst>
      <p:ext uri="{BB962C8B-B14F-4D97-AF65-F5344CB8AC3E}">
        <p14:creationId xmlns:p14="http://schemas.microsoft.com/office/powerpoint/2010/main" val="361613141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ES"/>
          </a:p>
        </p:txBody>
      </p:sp>
      <p:sp>
        <p:nvSpPr>
          <p:cNvPr id="3" name="Marcador de contenido 2"/>
          <p:cNvSpPr>
            <a:spLocks noGrp="1"/>
          </p:cNvSpPr>
          <p:nvPr>
            <p:ph idx="1"/>
          </p:nvPr>
        </p:nvSpPr>
        <p:spPr/>
        <p:txBody>
          <a:bodyPr/>
          <a:lstStyle/>
          <a:p>
            <a:endParaRPr lang="es-ES"/>
          </a:p>
        </p:txBody>
      </p:sp>
      <p:pic>
        <p:nvPicPr>
          <p:cNvPr id="4" name="Imagen 3"/>
          <p:cNvPicPr>
            <a:picLocks noChangeAspect="1"/>
          </p:cNvPicPr>
          <p:nvPr/>
        </p:nvPicPr>
        <p:blipFill>
          <a:blip r:embed="rId2"/>
          <a:stretch>
            <a:fillRect/>
          </a:stretch>
        </p:blipFill>
        <p:spPr>
          <a:xfrm>
            <a:off x="2867215" y="365125"/>
            <a:ext cx="6457569" cy="6237425"/>
          </a:xfrm>
          <a:prstGeom prst="rect">
            <a:avLst/>
          </a:prstGeom>
        </p:spPr>
      </p:pic>
    </p:spTree>
    <p:extLst>
      <p:ext uri="{BB962C8B-B14F-4D97-AF65-F5344CB8AC3E}">
        <p14:creationId xmlns:p14="http://schemas.microsoft.com/office/powerpoint/2010/main" val="40124733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ES"/>
          </a:p>
        </p:txBody>
      </p:sp>
      <p:sp>
        <p:nvSpPr>
          <p:cNvPr id="3" name="Marcador de contenido 2"/>
          <p:cNvSpPr>
            <a:spLocks noGrp="1"/>
          </p:cNvSpPr>
          <p:nvPr>
            <p:ph idx="1"/>
          </p:nvPr>
        </p:nvSpPr>
        <p:spPr/>
        <p:txBody>
          <a:bodyPr/>
          <a:lstStyle/>
          <a:p>
            <a:endParaRPr lang="es-ES"/>
          </a:p>
        </p:txBody>
      </p:sp>
      <p:pic>
        <p:nvPicPr>
          <p:cNvPr id="4" name="Imagen 3"/>
          <p:cNvPicPr>
            <a:picLocks noChangeAspect="1"/>
          </p:cNvPicPr>
          <p:nvPr/>
        </p:nvPicPr>
        <p:blipFill>
          <a:blip r:embed="rId2"/>
          <a:stretch>
            <a:fillRect/>
          </a:stretch>
        </p:blipFill>
        <p:spPr>
          <a:xfrm>
            <a:off x="414130" y="609554"/>
            <a:ext cx="11363740" cy="2162267"/>
          </a:xfrm>
          <a:prstGeom prst="rect">
            <a:avLst/>
          </a:prstGeom>
        </p:spPr>
      </p:pic>
      <p:pic>
        <p:nvPicPr>
          <p:cNvPr id="5" name="Imagen 4"/>
          <p:cNvPicPr>
            <a:picLocks noChangeAspect="1"/>
          </p:cNvPicPr>
          <p:nvPr/>
        </p:nvPicPr>
        <p:blipFill>
          <a:blip r:embed="rId3"/>
          <a:stretch>
            <a:fillRect/>
          </a:stretch>
        </p:blipFill>
        <p:spPr>
          <a:xfrm>
            <a:off x="5360275" y="4793621"/>
            <a:ext cx="2241332" cy="2022665"/>
          </a:xfrm>
          <a:prstGeom prst="rect">
            <a:avLst/>
          </a:prstGeom>
        </p:spPr>
      </p:pic>
      <p:pic>
        <p:nvPicPr>
          <p:cNvPr id="6" name="Imagen 5"/>
          <p:cNvPicPr>
            <a:picLocks noChangeAspect="1"/>
          </p:cNvPicPr>
          <p:nvPr/>
        </p:nvPicPr>
        <p:blipFill>
          <a:blip r:embed="rId4"/>
          <a:stretch>
            <a:fillRect/>
          </a:stretch>
        </p:blipFill>
        <p:spPr>
          <a:xfrm>
            <a:off x="395287" y="2820942"/>
            <a:ext cx="11401425" cy="2000250"/>
          </a:xfrm>
          <a:prstGeom prst="rect">
            <a:avLst/>
          </a:prstGeom>
        </p:spPr>
      </p:pic>
      <p:sp>
        <p:nvSpPr>
          <p:cNvPr id="7" name="CuadroTexto 6"/>
          <p:cNvSpPr txBox="1"/>
          <p:nvPr/>
        </p:nvSpPr>
        <p:spPr>
          <a:xfrm>
            <a:off x="4298731" y="230188"/>
            <a:ext cx="3720662" cy="369332"/>
          </a:xfrm>
          <a:prstGeom prst="rect">
            <a:avLst/>
          </a:prstGeom>
          <a:noFill/>
        </p:spPr>
        <p:txBody>
          <a:bodyPr wrap="square" rtlCol="0">
            <a:spAutoFit/>
          </a:bodyPr>
          <a:lstStyle/>
          <a:p>
            <a:r>
              <a:rPr lang="es-MX" dirty="0" err="1" smtClean="0"/>
              <a:t>One</a:t>
            </a:r>
            <a:r>
              <a:rPr lang="es-MX" dirty="0" smtClean="0"/>
              <a:t> </a:t>
            </a:r>
            <a:r>
              <a:rPr lang="es-MX" dirty="0" err="1" smtClean="0"/>
              <a:t>hot</a:t>
            </a:r>
            <a:r>
              <a:rPr lang="es-MX" dirty="0" smtClean="0"/>
              <a:t> </a:t>
            </a:r>
            <a:r>
              <a:rPr lang="es-MX" dirty="0" err="1" smtClean="0"/>
              <a:t>encoding</a:t>
            </a:r>
            <a:r>
              <a:rPr lang="es-MX" dirty="0" smtClean="0"/>
              <a:t> </a:t>
            </a:r>
            <a:r>
              <a:rPr lang="es-MX" dirty="0" err="1" smtClean="0"/>
              <a:t>technique</a:t>
            </a:r>
            <a:endParaRPr lang="es-ES" dirty="0"/>
          </a:p>
        </p:txBody>
      </p:sp>
    </p:spTree>
    <p:extLst>
      <p:ext uri="{BB962C8B-B14F-4D97-AF65-F5344CB8AC3E}">
        <p14:creationId xmlns:p14="http://schemas.microsoft.com/office/powerpoint/2010/main" val="3204331196"/>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665</TotalTime>
  <Words>275</Words>
  <Application>Microsoft Office PowerPoint</Application>
  <PresentationFormat>Panorámica</PresentationFormat>
  <Paragraphs>17</Paragraphs>
  <Slides>15</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15</vt:i4>
      </vt:variant>
    </vt:vector>
  </HeadingPairs>
  <TitlesOfParts>
    <vt:vector size="19" baseType="lpstr">
      <vt:lpstr>Arial</vt:lpstr>
      <vt:lpstr>Calibri</vt:lpstr>
      <vt:lpstr>Calibri Light</vt:lpstr>
      <vt:lpstr>Tema de Office</vt:lpstr>
      <vt:lpstr>CLUSTERING LOCATIONS OF TOP 100 RESTAURANTS OF CANCUN WITH A MACHINE LEARNING APPROACH</vt:lpstr>
      <vt:lpstr>Clustering restaurants locations from different categories</vt:lpstr>
      <vt:lpstr>Data obtention from Trip Advisor</vt:lpstr>
      <vt:lpstr>Price level categories frequencies</vt:lpstr>
      <vt:lpstr>Restaurants categories frequencies</vt:lpstr>
      <vt:lpstr>Venues obtention and frequencies calculation</vt:lpstr>
      <vt:lpstr>Presentación de PowerPoint</vt:lpstr>
      <vt:lpstr>Presentación de PowerPoint</vt:lpstr>
      <vt:lpstr>Presentación de PowerPoint</vt:lpstr>
      <vt:lpstr>Merged table of all prepared data for the model</vt:lpstr>
      <vt:lpstr>Elbow method</vt:lpstr>
      <vt:lpstr>Sample of merged categories with defined clusters</vt:lpstr>
      <vt:lpstr>Presentación de PowerPoint</vt:lpstr>
      <vt:lpstr>Named clusters in a table</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Jose Rodriguez</dc:creator>
  <cp:lastModifiedBy>Jose Rodriguez</cp:lastModifiedBy>
  <cp:revision>13</cp:revision>
  <dcterms:created xsi:type="dcterms:W3CDTF">2019-05-19T16:57:29Z</dcterms:created>
  <dcterms:modified xsi:type="dcterms:W3CDTF">2019-05-21T04:32:26Z</dcterms:modified>
</cp:coreProperties>
</file>