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F324-02E6-4D71-BA0B-C0B788173DC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069-CE84-48E5-B5A1-DEDD9449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7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F324-02E6-4D71-BA0B-C0B788173DC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069-CE84-48E5-B5A1-DEDD9449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3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F324-02E6-4D71-BA0B-C0B788173DC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069-CE84-48E5-B5A1-DEDD9449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80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F324-02E6-4D71-BA0B-C0B788173DC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069-CE84-48E5-B5A1-DEDD9449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21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F324-02E6-4D71-BA0B-C0B788173DC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069-CE84-48E5-B5A1-DEDD9449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F324-02E6-4D71-BA0B-C0B788173DC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069-CE84-48E5-B5A1-DEDD9449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0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F324-02E6-4D71-BA0B-C0B788173DC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069-CE84-48E5-B5A1-DEDD9449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70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F324-02E6-4D71-BA0B-C0B788173DC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069-CE84-48E5-B5A1-DEDD9449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3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F324-02E6-4D71-BA0B-C0B788173DC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069-CE84-48E5-B5A1-DEDD9449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F324-02E6-4D71-BA0B-C0B788173DC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EFEB069-CE84-48E5-B5A1-DEDD9449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8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F324-02E6-4D71-BA0B-C0B788173DC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069-CE84-48E5-B5A1-DEDD9449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8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F324-02E6-4D71-BA0B-C0B788173DC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069-CE84-48E5-B5A1-DEDD9449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F324-02E6-4D71-BA0B-C0B788173DC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069-CE84-48E5-B5A1-DEDD9449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2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F324-02E6-4D71-BA0B-C0B788173DC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069-CE84-48E5-B5A1-DEDD9449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7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F324-02E6-4D71-BA0B-C0B788173DC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069-CE84-48E5-B5A1-DEDD9449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5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F324-02E6-4D71-BA0B-C0B788173DC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069-CE84-48E5-B5A1-DEDD9449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9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F324-02E6-4D71-BA0B-C0B788173DC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069-CE84-48E5-B5A1-DEDD9449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9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5BF324-02E6-4D71-BA0B-C0B788173DC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FEB069-CE84-48E5-B5A1-DEDD9449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1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5199-3C1D-476F-A814-F34EDDB92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0365" y="265045"/>
            <a:ext cx="8335618" cy="156375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NIIT SQL PROJECT 2019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CA2ED-CC45-4590-9F93-6C10CE713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3703" y="1828800"/>
            <a:ext cx="7673009" cy="441297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PROJECT ON : NEW PROJECT 		LTD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endParaRPr lang="en-US" sz="1800" b="1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8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DEVELOPED BY </a:t>
            </a:r>
            <a:r>
              <a:rPr lang="en-US" sz="1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Salihu Emmanuel </a:t>
            </a:r>
            <a:r>
              <a:rPr lang="en-US" sz="2000" b="1" i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Okundaye</a:t>
            </a:r>
            <a:endParaRPr lang="en-US" sz="2000" b="1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b="1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Inuwa</a:t>
            </a:r>
            <a:r>
              <a:rPr lang="en-US" sz="20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Hauwa</a:t>
            </a:r>
            <a:r>
              <a:rPr lang="en-US" sz="20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Walida</a:t>
            </a:r>
            <a:endParaRPr lang="en-US" sz="2000" b="1" i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Chukwu Fortune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b="1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Egbewumi</a:t>
            </a:r>
            <a:r>
              <a:rPr lang="en-US" sz="20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Oluwapelumi</a:t>
            </a:r>
            <a:endParaRPr lang="en-US" sz="2000" b="1" i="1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n-US" sz="1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US" sz="16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FACULTY </a:t>
            </a: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b="1" i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Mrs</a:t>
            </a:r>
            <a:r>
              <a:rPr lang="en-US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i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Titi</a:t>
            </a:r>
            <a:r>
              <a:rPr lang="en-US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Martins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1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AC8944-001B-4DFD-A7EF-CEE24B9876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320426"/>
              </p:ext>
            </p:extLst>
          </p:nvPr>
        </p:nvGraphicFramePr>
        <p:xfrm>
          <a:off x="2796208" y="954157"/>
          <a:ext cx="8507896" cy="5208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6508">
                  <a:extLst>
                    <a:ext uri="{9D8B030D-6E8A-4147-A177-3AD203B41FA5}">
                      <a16:colId xmlns:a16="http://schemas.microsoft.com/office/drawing/2014/main" val="580955789"/>
                    </a:ext>
                  </a:extLst>
                </a:gridCol>
                <a:gridCol w="2126508">
                  <a:extLst>
                    <a:ext uri="{9D8B030D-6E8A-4147-A177-3AD203B41FA5}">
                      <a16:colId xmlns:a16="http://schemas.microsoft.com/office/drawing/2014/main" val="139264313"/>
                    </a:ext>
                  </a:extLst>
                </a:gridCol>
                <a:gridCol w="2127440">
                  <a:extLst>
                    <a:ext uri="{9D8B030D-6E8A-4147-A177-3AD203B41FA5}">
                      <a16:colId xmlns:a16="http://schemas.microsoft.com/office/drawing/2014/main" val="1328236465"/>
                    </a:ext>
                  </a:extLst>
                </a:gridCol>
                <a:gridCol w="2127440">
                  <a:extLst>
                    <a:ext uri="{9D8B030D-6E8A-4147-A177-3AD203B41FA5}">
                      <a16:colId xmlns:a16="http://schemas.microsoft.com/office/drawing/2014/main" val="888747479"/>
                    </a:ext>
                  </a:extLst>
                </a:gridCol>
              </a:tblGrid>
              <a:tr h="4290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Field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Width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201222"/>
                  </a:ext>
                </a:extLst>
              </a:tr>
              <a:tr h="4290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ProjectID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Project 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1962322"/>
                  </a:ext>
                </a:extLst>
              </a:tr>
              <a:tr h="4290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ProjectName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Project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7967765"/>
                  </a:ext>
                </a:extLst>
              </a:tr>
              <a:tr h="877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ProjectDescription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varchar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Project 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9537175"/>
                  </a:ext>
                </a:extLst>
              </a:tr>
              <a:tr h="4290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ClientID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 of Client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7557717"/>
                  </a:ext>
                </a:extLst>
              </a:tr>
              <a:tr h="4290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BillingEstimate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Estimation of bill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4110013"/>
                  </a:ext>
                </a:extLst>
              </a:tr>
              <a:tr h="4290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EmployeeID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 of Employee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948367"/>
                  </a:ext>
                </a:extLst>
              </a:tr>
              <a:tr h="877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StartDate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Start date of project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0843822"/>
                  </a:ext>
                </a:extLst>
              </a:tr>
              <a:tr h="877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EndDate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End date of project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602006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60C6E12-0E89-49F3-888F-A90CFA934E9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107096" y="474250"/>
            <a:ext cx="1008490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ProjectDetails.Projects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Table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5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541E75-DB42-4C11-A168-FD6F8DB01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386286"/>
              </p:ext>
            </p:extLst>
          </p:nvPr>
        </p:nvGraphicFramePr>
        <p:xfrm>
          <a:off x="3416817" y="1099930"/>
          <a:ext cx="7198174" cy="14312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9152">
                  <a:extLst>
                    <a:ext uri="{9D8B030D-6E8A-4147-A177-3AD203B41FA5}">
                      <a16:colId xmlns:a16="http://schemas.microsoft.com/office/drawing/2014/main" val="1739475742"/>
                    </a:ext>
                  </a:extLst>
                </a:gridCol>
                <a:gridCol w="1799152">
                  <a:extLst>
                    <a:ext uri="{9D8B030D-6E8A-4147-A177-3AD203B41FA5}">
                      <a16:colId xmlns:a16="http://schemas.microsoft.com/office/drawing/2014/main" val="4060812230"/>
                    </a:ext>
                  </a:extLst>
                </a:gridCol>
                <a:gridCol w="1799935">
                  <a:extLst>
                    <a:ext uri="{9D8B030D-6E8A-4147-A177-3AD203B41FA5}">
                      <a16:colId xmlns:a16="http://schemas.microsoft.com/office/drawing/2014/main" val="1412285283"/>
                    </a:ext>
                  </a:extLst>
                </a:gridCol>
                <a:gridCol w="1799935">
                  <a:extLst>
                    <a:ext uri="{9D8B030D-6E8A-4147-A177-3AD203B41FA5}">
                      <a16:colId xmlns:a16="http://schemas.microsoft.com/office/drawing/2014/main" val="1820968150"/>
                    </a:ext>
                  </a:extLst>
                </a:gridCol>
              </a:tblGrid>
              <a:tr h="2326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Field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Width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9907171"/>
                  </a:ext>
                </a:extLst>
              </a:tr>
              <a:tr h="6071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PaymentMethodID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Payment Method 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7543106"/>
                  </a:ext>
                </a:extLst>
              </a:tr>
              <a:tr h="5914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varchar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Description of payment method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861150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2C2A8BD-EBF8-49C5-83EB-B74D213938B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451652" y="677433"/>
            <a:ext cx="95813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Payment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PaymentMethod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Table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1D2B65-5EF1-469D-A9CB-F09828891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336887"/>
              </p:ext>
            </p:extLst>
          </p:nvPr>
        </p:nvGraphicFramePr>
        <p:xfrm>
          <a:off x="3416816" y="2716698"/>
          <a:ext cx="7198174" cy="33092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9169">
                  <a:extLst>
                    <a:ext uri="{9D8B030D-6E8A-4147-A177-3AD203B41FA5}">
                      <a16:colId xmlns:a16="http://schemas.microsoft.com/office/drawing/2014/main" val="75627089"/>
                    </a:ext>
                  </a:extLst>
                </a:gridCol>
                <a:gridCol w="1799169">
                  <a:extLst>
                    <a:ext uri="{9D8B030D-6E8A-4147-A177-3AD203B41FA5}">
                      <a16:colId xmlns:a16="http://schemas.microsoft.com/office/drawing/2014/main" val="3232134064"/>
                    </a:ext>
                  </a:extLst>
                </a:gridCol>
                <a:gridCol w="1799918">
                  <a:extLst>
                    <a:ext uri="{9D8B030D-6E8A-4147-A177-3AD203B41FA5}">
                      <a16:colId xmlns:a16="http://schemas.microsoft.com/office/drawing/2014/main" val="3568807238"/>
                    </a:ext>
                  </a:extLst>
                </a:gridCol>
                <a:gridCol w="1799918">
                  <a:extLst>
                    <a:ext uri="{9D8B030D-6E8A-4147-A177-3AD203B41FA5}">
                      <a16:colId xmlns:a16="http://schemas.microsoft.com/office/drawing/2014/main" val="2775519404"/>
                    </a:ext>
                  </a:extLst>
                </a:gridCol>
              </a:tblGrid>
              <a:tr h="2055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Field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Width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9812947"/>
                  </a:ext>
                </a:extLst>
              </a:tr>
              <a:tr h="2817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PaymentID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Payment 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1224028"/>
                  </a:ext>
                </a:extLst>
              </a:tr>
              <a:tr h="228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ProjectID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 of Project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7185257"/>
                  </a:ext>
                </a:extLst>
              </a:tr>
              <a:tr h="2817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PaymentAmount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Amount paid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3763535"/>
                  </a:ext>
                </a:extLst>
              </a:tr>
              <a:tr h="2817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PaymentDate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 of payment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241558"/>
                  </a:ext>
                </a:extLst>
              </a:tr>
              <a:tr h="292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EndDate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EndDate of project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4483509"/>
                  </a:ext>
                </a:extLst>
              </a:tr>
              <a:tr h="292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CreditCardNumber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CreditCard</a:t>
                      </a:r>
                      <a:r>
                        <a:rPr lang="en-US" sz="1100" dirty="0">
                          <a:effectLst/>
                        </a:rPr>
                        <a:t> 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997715"/>
                  </a:ext>
                </a:extLst>
              </a:tr>
              <a:tr h="4258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CreditHolderName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 of credit card owner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8244530"/>
                  </a:ext>
                </a:extLst>
              </a:tr>
              <a:tr h="3106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CreditCardExpiryDate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Expiry date of credit card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7335801"/>
                  </a:ext>
                </a:extLst>
              </a:tr>
              <a:tr h="4258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PaymentMethodID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 of payment method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3949823"/>
                  </a:ext>
                </a:extLst>
              </a:tr>
              <a:tr h="2817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PaymentDue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money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Due payment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3753738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F2A882BE-8EEC-4A62-AA08-A467A2AFEDC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416815" y="5962342"/>
            <a:ext cx="71981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Payment.Payments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Table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A813E41-3D36-40D8-898F-9BFEDBF65A6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146225" y="1630883"/>
            <a:ext cx="9716088" cy="54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Payment.Payments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Table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1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AAE028-B9A0-43BA-871A-7A409E1D1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790700"/>
              </p:ext>
            </p:extLst>
          </p:nvPr>
        </p:nvGraphicFramePr>
        <p:xfrm>
          <a:off x="2377623" y="1337304"/>
          <a:ext cx="6912153" cy="1578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7979">
                  <a:extLst>
                    <a:ext uri="{9D8B030D-6E8A-4147-A177-3AD203B41FA5}">
                      <a16:colId xmlns:a16="http://schemas.microsoft.com/office/drawing/2014/main" val="3706743887"/>
                    </a:ext>
                  </a:extLst>
                </a:gridCol>
                <a:gridCol w="1757979">
                  <a:extLst>
                    <a:ext uri="{9D8B030D-6E8A-4147-A177-3AD203B41FA5}">
                      <a16:colId xmlns:a16="http://schemas.microsoft.com/office/drawing/2014/main" val="231813234"/>
                    </a:ext>
                  </a:extLst>
                </a:gridCol>
                <a:gridCol w="1758779">
                  <a:extLst>
                    <a:ext uri="{9D8B030D-6E8A-4147-A177-3AD203B41FA5}">
                      <a16:colId xmlns:a16="http://schemas.microsoft.com/office/drawing/2014/main" val="1242457412"/>
                    </a:ext>
                  </a:extLst>
                </a:gridCol>
                <a:gridCol w="1637416">
                  <a:extLst>
                    <a:ext uri="{9D8B030D-6E8A-4147-A177-3AD203B41FA5}">
                      <a16:colId xmlns:a16="http://schemas.microsoft.com/office/drawing/2014/main" val="623891985"/>
                    </a:ext>
                  </a:extLst>
                </a:gridCol>
              </a:tblGrid>
              <a:tr h="5728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Field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Width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0687714"/>
                  </a:ext>
                </a:extLst>
              </a:tr>
              <a:tr h="502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WorkCodeID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 Code 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1366701"/>
                  </a:ext>
                </a:extLst>
              </a:tr>
              <a:tr h="502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Description of Work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217227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4137276-DB9A-439E-ADE1-68952D00DE4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377620" y="1013462"/>
            <a:ext cx="69121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Project.WorkCodes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Tables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DEEB0E-2744-4F46-BE7C-2213395FB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629976"/>
              </p:ext>
            </p:extLst>
          </p:nvPr>
        </p:nvGraphicFramePr>
        <p:xfrm>
          <a:off x="2377625" y="3882231"/>
          <a:ext cx="6912146" cy="954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7644">
                  <a:extLst>
                    <a:ext uri="{9D8B030D-6E8A-4147-A177-3AD203B41FA5}">
                      <a16:colId xmlns:a16="http://schemas.microsoft.com/office/drawing/2014/main" val="1235393260"/>
                    </a:ext>
                  </a:extLst>
                </a:gridCol>
                <a:gridCol w="1727644">
                  <a:extLst>
                    <a:ext uri="{9D8B030D-6E8A-4147-A177-3AD203B41FA5}">
                      <a16:colId xmlns:a16="http://schemas.microsoft.com/office/drawing/2014/main" val="3148166276"/>
                    </a:ext>
                  </a:extLst>
                </a:gridCol>
                <a:gridCol w="1728429">
                  <a:extLst>
                    <a:ext uri="{9D8B030D-6E8A-4147-A177-3AD203B41FA5}">
                      <a16:colId xmlns:a16="http://schemas.microsoft.com/office/drawing/2014/main" val="504881289"/>
                    </a:ext>
                  </a:extLst>
                </a:gridCol>
                <a:gridCol w="1728429">
                  <a:extLst>
                    <a:ext uri="{9D8B030D-6E8A-4147-A177-3AD203B41FA5}">
                      <a16:colId xmlns:a16="http://schemas.microsoft.com/office/drawing/2014/main" val="2520127485"/>
                    </a:ext>
                  </a:extLst>
                </a:gridCol>
              </a:tblGrid>
              <a:tr h="1874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Field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Width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2909294"/>
                  </a:ext>
                </a:extLst>
              </a:tr>
              <a:tr h="3836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ExpenseCodeID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Expense code 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3205918"/>
                  </a:ext>
                </a:extLst>
              </a:tr>
              <a:tr h="3836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Description of the expense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46686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BE97E75A-776C-44FC-96ED-028D01DFB83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377622" y="3352316"/>
            <a:ext cx="69121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ProjectDetails.ExpenseDetails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Table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27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B073F9-3DF9-42FF-9C36-E1BF082B2B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836308"/>
              </p:ext>
            </p:extLst>
          </p:nvPr>
        </p:nvGraphicFramePr>
        <p:xfrm>
          <a:off x="3657600" y="1417983"/>
          <a:ext cx="7156174" cy="50552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8638">
                  <a:extLst>
                    <a:ext uri="{9D8B030D-6E8A-4147-A177-3AD203B41FA5}">
                      <a16:colId xmlns:a16="http://schemas.microsoft.com/office/drawing/2014/main" val="2823795694"/>
                    </a:ext>
                  </a:extLst>
                </a:gridCol>
                <a:gridCol w="1788638">
                  <a:extLst>
                    <a:ext uri="{9D8B030D-6E8A-4147-A177-3AD203B41FA5}">
                      <a16:colId xmlns:a16="http://schemas.microsoft.com/office/drawing/2014/main" val="3665936569"/>
                    </a:ext>
                  </a:extLst>
                </a:gridCol>
                <a:gridCol w="1789449">
                  <a:extLst>
                    <a:ext uri="{9D8B030D-6E8A-4147-A177-3AD203B41FA5}">
                      <a16:colId xmlns:a16="http://schemas.microsoft.com/office/drawing/2014/main" val="269750248"/>
                    </a:ext>
                  </a:extLst>
                </a:gridCol>
                <a:gridCol w="1789449">
                  <a:extLst>
                    <a:ext uri="{9D8B030D-6E8A-4147-A177-3AD203B41FA5}">
                      <a16:colId xmlns:a16="http://schemas.microsoft.com/office/drawing/2014/main" val="3568404233"/>
                    </a:ext>
                  </a:extLst>
                </a:gridCol>
              </a:tblGrid>
              <a:tr h="4046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Field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Width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4321429"/>
                  </a:ext>
                </a:extLst>
              </a:tr>
              <a:tr h="5303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TimeCardID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 Card 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2111453"/>
                  </a:ext>
                </a:extLst>
              </a:tr>
              <a:tr h="4046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EmployeeID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ID of Employee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5390540"/>
                  </a:ext>
                </a:extLst>
              </a:tr>
              <a:tr h="3885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DateIssued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 issued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1627179"/>
                  </a:ext>
                </a:extLst>
              </a:tr>
              <a:tr h="4046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DaysWorked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Days Worked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0963604"/>
                  </a:ext>
                </a:extLst>
              </a:tr>
              <a:tr h="4046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ProjectID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ID of Project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3222839"/>
                  </a:ext>
                </a:extLst>
              </a:tr>
              <a:tr h="4046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BillableHours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Billable Hours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9323855"/>
                  </a:ext>
                </a:extLst>
              </a:tr>
              <a:tr h="3885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BillingRate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Billing Rate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1308570"/>
                  </a:ext>
                </a:extLst>
              </a:tr>
              <a:tr h="259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2221464"/>
                  </a:ext>
                </a:extLst>
              </a:tr>
              <a:tr h="4046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WorkCodeID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 Code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1425641"/>
                  </a:ext>
                </a:extLst>
              </a:tr>
              <a:tr h="5303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TimeCardDetailID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 Card Details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6238587"/>
                  </a:ext>
                </a:extLst>
              </a:tr>
              <a:tr h="5303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Description of work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282055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F975108-156A-4692-B08C-E127DB69B708}"/>
              </a:ext>
            </a:extLst>
          </p:cNvPr>
          <p:cNvSpPr/>
          <p:nvPr/>
        </p:nvSpPr>
        <p:spPr>
          <a:xfrm>
            <a:off x="3657599" y="834888"/>
            <a:ext cx="7156173" cy="342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ProjectDetails.TimeCard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3739655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5145B36-7386-46F8-960E-DC76AF11D3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905502"/>
              </p:ext>
            </p:extLst>
          </p:nvPr>
        </p:nvGraphicFramePr>
        <p:xfrm>
          <a:off x="2981739" y="1775791"/>
          <a:ext cx="7129670" cy="38563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2012">
                  <a:extLst>
                    <a:ext uri="{9D8B030D-6E8A-4147-A177-3AD203B41FA5}">
                      <a16:colId xmlns:a16="http://schemas.microsoft.com/office/drawing/2014/main" val="1545870611"/>
                    </a:ext>
                  </a:extLst>
                </a:gridCol>
                <a:gridCol w="1782012">
                  <a:extLst>
                    <a:ext uri="{9D8B030D-6E8A-4147-A177-3AD203B41FA5}">
                      <a16:colId xmlns:a16="http://schemas.microsoft.com/office/drawing/2014/main" val="723708853"/>
                    </a:ext>
                  </a:extLst>
                </a:gridCol>
                <a:gridCol w="1782823">
                  <a:extLst>
                    <a:ext uri="{9D8B030D-6E8A-4147-A177-3AD203B41FA5}">
                      <a16:colId xmlns:a16="http://schemas.microsoft.com/office/drawing/2014/main" val="2981567872"/>
                    </a:ext>
                  </a:extLst>
                </a:gridCol>
                <a:gridCol w="1782823">
                  <a:extLst>
                    <a:ext uri="{9D8B030D-6E8A-4147-A177-3AD203B41FA5}">
                      <a16:colId xmlns:a16="http://schemas.microsoft.com/office/drawing/2014/main" val="1492547712"/>
                    </a:ext>
                  </a:extLst>
                </a:gridCol>
              </a:tblGrid>
              <a:tr h="426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Field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Width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8565763"/>
                  </a:ext>
                </a:extLst>
              </a:tr>
              <a:tr h="87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TimeCardExpensesID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 Card Expense 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7156505"/>
                  </a:ext>
                </a:extLst>
              </a:tr>
              <a:tr h="426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TimeCardID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 of Time Card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2150"/>
                  </a:ext>
                </a:extLst>
              </a:tr>
              <a:tr h="426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ExpenseDate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Datetime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Expense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167573"/>
                  </a:ext>
                </a:extLst>
              </a:tr>
              <a:tr h="426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EndDate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End Date of project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1330471"/>
                  </a:ext>
                </a:extLst>
              </a:tr>
              <a:tr h="426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ExpenseAmount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Expense Amount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0806506"/>
                  </a:ext>
                </a:extLst>
              </a:tr>
              <a:tr h="426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ProjectID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ID of project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4721820"/>
                  </a:ext>
                </a:extLst>
              </a:tr>
              <a:tr h="426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ExpenseCodeID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Expense Code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440315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93F8411-DA76-4001-ADE0-636FBE32B253}"/>
              </a:ext>
            </a:extLst>
          </p:cNvPr>
          <p:cNvSpPr/>
          <p:nvPr/>
        </p:nvSpPr>
        <p:spPr>
          <a:xfrm>
            <a:off x="2981739" y="1338471"/>
            <a:ext cx="7010400" cy="332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ProjectDetails.TimeCardExpenses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1522877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9CB7-54E1-4C5D-88E5-D0C86557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169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VALIDATION PERFORMED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10BF1B0-7E52-4AED-B252-52AD9A60A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635782"/>
              </p:ext>
            </p:extLst>
          </p:nvPr>
        </p:nvGraphicFramePr>
        <p:xfrm>
          <a:off x="2133702" y="1497497"/>
          <a:ext cx="8719929" cy="23690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74546">
                  <a:extLst>
                    <a:ext uri="{9D8B030D-6E8A-4147-A177-3AD203B41FA5}">
                      <a16:colId xmlns:a16="http://schemas.microsoft.com/office/drawing/2014/main" val="1619542084"/>
                    </a:ext>
                  </a:extLst>
                </a:gridCol>
                <a:gridCol w="4345383">
                  <a:extLst>
                    <a:ext uri="{9D8B030D-6E8A-4147-A177-3AD203B41FA5}">
                      <a16:colId xmlns:a16="http://schemas.microsoft.com/office/drawing/2014/main" val="3463786207"/>
                    </a:ext>
                  </a:extLst>
                </a:gridCol>
              </a:tblGrid>
              <a:tr h="3084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Validation Required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Method(s) used for validation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68653"/>
                  </a:ext>
                </a:extLst>
              </a:tr>
              <a:tr h="1480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ClientID must be auto generated.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Identity specification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4537112"/>
                  </a:ext>
                </a:extLst>
              </a:tr>
              <a:tr h="9445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CompanyName, ContactPerson, Address, City, State, Zip, Country and Phone should not be left blank.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NOT NULL clause in the CREATE TABLE statement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7339823"/>
                  </a:ext>
                </a:extLst>
              </a:tr>
              <a:tr h="9445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Phone must be in the format: ‘[0-9][0-9]-[0-9][0-9][0-9]-[0-9][0-9][0-9][0-9]-[0-9][0-9][0-9]-[0-9][0-9][0-9]’.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CHECK constraint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73419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8F92A45-F9BB-4C1D-9D5C-17BAFE1CD6E2}"/>
              </a:ext>
            </a:extLst>
          </p:cNvPr>
          <p:cNvSpPr/>
          <p:nvPr/>
        </p:nvSpPr>
        <p:spPr>
          <a:xfrm>
            <a:off x="2087216" y="3866534"/>
            <a:ext cx="8719931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CustomerDetails.Clients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30B4CAA-394C-4511-B1A3-AD4A3AA08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553194"/>
              </p:ext>
            </p:extLst>
          </p:nvPr>
        </p:nvGraphicFramePr>
        <p:xfrm>
          <a:off x="2133701" y="4242087"/>
          <a:ext cx="8719930" cy="1019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59965">
                  <a:extLst>
                    <a:ext uri="{9D8B030D-6E8A-4147-A177-3AD203B41FA5}">
                      <a16:colId xmlns:a16="http://schemas.microsoft.com/office/drawing/2014/main" val="3934175389"/>
                    </a:ext>
                  </a:extLst>
                </a:gridCol>
                <a:gridCol w="4359965">
                  <a:extLst>
                    <a:ext uri="{9D8B030D-6E8A-4147-A177-3AD203B41FA5}">
                      <a16:colId xmlns:a16="http://schemas.microsoft.com/office/drawing/2014/main" val="134749083"/>
                    </a:ext>
                  </a:extLst>
                </a:gridCol>
              </a:tblGrid>
              <a:tr h="3352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Validation Required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Method(s) used for validation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9071269"/>
                  </a:ext>
                </a:extLst>
              </a:tr>
              <a:tr h="3352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ExpenseID should be auto generated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Identity specification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5210771"/>
                  </a:ext>
                </a:extLst>
              </a:tr>
              <a:tr h="3485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Description should not allow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NOT NULL in the CREATE TABLE statement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165718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4FC2F50-26D4-470E-BD2B-BFBFF2288480}"/>
              </a:ext>
            </a:extLst>
          </p:cNvPr>
          <p:cNvSpPr/>
          <p:nvPr/>
        </p:nvSpPr>
        <p:spPr>
          <a:xfrm>
            <a:off x="2133701" y="5287615"/>
            <a:ext cx="871993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ProjectDetails.ExpenseDetails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2641178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27625F-EBF1-4F92-AA70-5AC6C6F2C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642991"/>
              </p:ext>
            </p:extLst>
          </p:nvPr>
        </p:nvGraphicFramePr>
        <p:xfrm>
          <a:off x="1908313" y="397565"/>
          <a:ext cx="8560904" cy="44088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80452">
                  <a:extLst>
                    <a:ext uri="{9D8B030D-6E8A-4147-A177-3AD203B41FA5}">
                      <a16:colId xmlns:a16="http://schemas.microsoft.com/office/drawing/2014/main" val="2011613716"/>
                    </a:ext>
                  </a:extLst>
                </a:gridCol>
                <a:gridCol w="4280452">
                  <a:extLst>
                    <a:ext uri="{9D8B030D-6E8A-4147-A177-3AD203B41FA5}">
                      <a16:colId xmlns:a16="http://schemas.microsoft.com/office/drawing/2014/main" val="3635841854"/>
                    </a:ext>
                  </a:extLst>
                </a:gridCol>
              </a:tblGrid>
              <a:tr h="3968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Validation Required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Method(s) used for validation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4368473"/>
                  </a:ext>
                </a:extLst>
              </a:tr>
              <a:tr h="3968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EmployeeID should be auto generated.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Identity specification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2421364"/>
                  </a:ext>
                </a:extLst>
              </a:tr>
              <a:tr h="12123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Title must have any one of the following values: Trainee, Team Member, Team Leader, Project Manager or Senior Project Manager.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CHECK 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5153881"/>
                  </a:ext>
                </a:extLst>
              </a:tr>
              <a:tr h="3968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BillingRate should be greater than 0.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CHECK 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7470874"/>
                  </a:ext>
                </a:extLst>
              </a:tr>
              <a:tr h="8154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FirstName and Phone should not be left blank.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 NULL clause in the CREATE TABLE statement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9611288"/>
                  </a:ext>
                </a:extLst>
              </a:tr>
              <a:tr h="11905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Phone must be in the format: ‘[0-9][0-9]-[0-9][0-9][0-9]-[0-9][0-9][0-9][0-9]-[0-9][0-9][0-9]-[0-9][0-9][0-9]’.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CHECK constraint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099937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08D87BA-B267-48E6-B5CC-15232FD4DB95}"/>
              </a:ext>
            </a:extLst>
          </p:cNvPr>
          <p:cNvSpPr/>
          <p:nvPr/>
        </p:nvSpPr>
        <p:spPr>
          <a:xfrm>
            <a:off x="1908313" y="4806443"/>
            <a:ext cx="8560905" cy="362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HumanResources.Employees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1942479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C99D1B-8A36-47EC-9568-B13ADC67CC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74018"/>
              </p:ext>
            </p:extLst>
          </p:nvPr>
        </p:nvGraphicFramePr>
        <p:xfrm>
          <a:off x="1881809" y="397566"/>
          <a:ext cx="9223512" cy="23058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11756">
                  <a:extLst>
                    <a:ext uri="{9D8B030D-6E8A-4147-A177-3AD203B41FA5}">
                      <a16:colId xmlns:a16="http://schemas.microsoft.com/office/drawing/2014/main" val="3964538328"/>
                    </a:ext>
                  </a:extLst>
                </a:gridCol>
                <a:gridCol w="4611756">
                  <a:extLst>
                    <a:ext uri="{9D8B030D-6E8A-4147-A177-3AD203B41FA5}">
                      <a16:colId xmlns:a16="http://schemas.microsoft.com/office/drawing/2014/main" val="3600721204"/>
                    </a:ext>
                  </a:extLst>
                </a:gridCol>
              </a:tblGrid>
              <a:tr h="3809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Validation Required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Method(s) used for validation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5556045"/>
                  </a:ext>
                </a:extLst>
              </a:tr>
              <a:tr h="3809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ProjectID shoulde be auto generated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Identity specification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7128409"/>
                  </a:ext>
                </a:extLst>
              </a:tr>
              <a:tr h="7819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ProjectName, StartDate and EndDate should not be left blank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 NULL in the create table statement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2012731"/>
                  </a:ext>
                </a:extLst>
              </a:tr>
              <a:tr h="3809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BillingEstimate should be greater 1000 USD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CHECK 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1311832"/>
                  </a:ext>
                </a:extLst>
              </a:tr>
              <a:tr h="3809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EndDate sould be greater than the StartDate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CHECK constraint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997899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088C24F-E4A9-4195-BE2D-384936994DCC}"/>
              </a:ext>
            </a:extLst>
          </p:cNvPr>
          <p:cNvSpPr/>
          <p:nvPr/>
        </p:nvSpPr>
        <p:spPr>
          <a:xfrm>
            <a:off x="1881809" y="2703442"/>
            <a:ext cx="9223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ProjectDetails.Project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Table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D73E43-B8B4-4416-9A7C-8FA302176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74539"/>
              </p:ext>
            </p:extLst>
          </p:nvPr>
        </p:nvGraphicFramePr>
        <p:xfrm>
          <a:off x="1881808" y="3286539"/>
          <a:ext cx="9223512" cy="14568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11756">
                  <a:extLst>
                    <a:ext uri="{9D8B030D-6E8A-4147-A177-3AD203B41FA5}">
                      <a16:colId xmlns:a16="http://schemas.microsoft.com/office/drawing/2014/main" val="3012658259"/>
                    </a:ext>
                  </a:extLst>
                </a:gridCol>
                <a:gridCol w="4611756">
                  <a:extLst>
                    <a:ext uri="{9D8B030D-6E8A-4147-A177-3AD203B41FA5}">
                      <a16:colId xmlns:a16="http://schemas.microsoft.com/office/drawing/2014/main" val="4221485699"/>
                    </a:ext>
                  </a:extLst>
                </a:gridCol>
              </a:tblGrid>
              <a:tr h="4856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Validation Required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Method(s) used for validation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7166671"/>
                  </a:ext>
                </a:extLst>
              </a:tr>
              <a:tr h="4856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PaymentMethodID should be auto generated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Identity specification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1598873"/>
                  </a:ext>
                </a:extLst>
              </a:tr>
              <a:tr h="4856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 should not be left blank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NOT NULL in the create table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011136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894EDA1-C51B-4C61-A77A-E848A67A59BC}"/>
              </a:ext>
            </a:extLst>
          </p:cNvPr>
          <p:cNvSpPr/>
          <p:nvPr/>
        </p:nvSpPr>
        <p:spPr>
          <a:xfrm>
            <a:off x="1881808" y="4743432"/>
            <a:ext cx="9223512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PaymentMethodID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1691215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3F90A5-D59B-4CD8-8733-707F8151B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918205"/>
              </p:ext>
            </p:extLst>
          </p:nvPr>
        </p:nvGraphicFramePr>
        <p:xfrm>
          <a:off x="1643270" y="304800"/>
          <a:ext cx="9077740" cy="26636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05739">
                  <a:extLst>
                    <a:ext uri="{9D8B030D-6E8A-4147-A177-3AD203B41FA5}">
                      <a16:colId xmlns:a16="http://schemas.microsoft.com/office/drawing/2014/main" val="3167299442"/>
                    </a:ext>
                  </a:extLst>
                </a:gridCol>
                <a:gridCol w="4572001">
                  <a:extLst>
                    <a:ext uri="{9D8B030D-6E8A-4147-A177-3AD203B41FA5}">
                      <a16:colId xmlns:a16="http://schemas.microsoft.com/office/drawing/2014/main" val="3456838616"/>
                    </a:ext>
                  </a:extLst>
                </a:gridCol>
              </a:tblGrid>
              <a:tr h="1769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Validation Required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Method(s) used for validation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5864588"/>
                  </a:ext>
                </a:extLst>
              </a:tr>
              <a:tr h="1769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PaymentID should be auto generated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Identity specification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539370"/>
                  </a:ext>
                </a:extLst>
              </a:tr>
              <a:tr h="3577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ProjectID is a foreign key from the Project table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Foreign Key Referral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2862366"/>
                  </a:ext>
                </a:extLst>
              </a:tr>
              <a:tr h="1769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PaymentAmount should be greater than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Check 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248457"/>
                  </a:ext>
                </a:extLst>
              </a:tr>
              <a:tr h="3482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PaymentDate should be greater than the end date of the project.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CHECK 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3926022"/>
                  </a:ext>
                </a:extLst>
              </a:tr>
              <a:tr h="5323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If a credit card is not used for payments, </a:t>
                      </a:r>
                      <a:r>
                        <a:rPr lang="en-US" sz="1100" dirty="0" err="1">
                          <a:effectLst/>
                        </a:rPr>
                        <a:t>CreditCardNumber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CardHoldersName</a:t>
                      </a:r>
                      <a:r>
                        <a:rPr lang="en-US" sz="1100" dirty="0">
                          <a:effectLst/>
                        </a:rPr>
                        <a:t>, and </a:t>
                      </a:r>
                      <a:r>
                        <a:rPr lang="en-US" sz="1100" dirty="0" err="1">
                          <a:effectLst/>
                        </a:rPr>
                        <a:t>CreditCardExpDate</a:t>
                      </a:r>
                      <a:r>
                        <a:rPr lang="en-US" sz="1100" dirty="0">
                          <a:effectLst/>
                        </a:rPr>
                        <a:t> should be made NULL.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 NULL in the create table statement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0251665"/>
                  </a:ext>
                </a:extLst>
              </a:tr>
              <a:tr h="5323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If a credit card is used, the CreditCardExpDate value should be greater than the payment date.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CHECK 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7145907"/>
                  </a:ext>
                </a:extLst>
              </a:tr>
              <a:tr h="3621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PaymentDue can allow NULL but should not be greater than PaymentAmount.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NOT NULL in the create table statement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3339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ECBD926-5130-4905-83E0-74AA4897232E}"/>
              </a:ext>
            </a:extLst>
          </p:cNvPr>
          <p:cNvSpPr/>
          <p:nvPr/>
        </p:nvSpPr>
        <p:spPr>
          <a:xfrm>
            <a:off x="1643270" y="2968487"/>
            <a:ext cx="907774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Payment.Payments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A0C816-A6C4-41E8-AA4F-CE317BEDE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43348"/>
              </p:ext>
            </p:extLst>
          </p:nvPr>
        </p:nvGraphicFramePr>
        <p:xfrm>
          <a:off x="1643270" y="3429000"/>
          <a:ext cx="9077740" cy="12792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38870">
                  <a:extLst>
                    <a:ext uri="{9D8B030D-6E8A-4147-A177-3AD203B41FA5}">
                      <a16:colId xmlns:a16="http://schemas.microsoft.com/office/drawing/2014/main" val="3630880788"/>
                    </a:ext>
                  </a:extLst>
                </a:gridCol>
                <a:gridCol w="4538870">
                  <a:extLst>
                    <a:ext uri="{9D8B030D-6E8A-4147-A177-3AD203B41FA5}">
                      <a16:colId xmlns:a16="http://schemas.microsoft.com/office/drawing/2014/main" val="1460734661"/>
                    </a:ext>
                  </a:extLst>
                </a:gridCol>
              </a:tblGrid>
              <a:tr h="4264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Validation Required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Method(s) used for validation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797107"/>
                  </a:ext>
                </a:extLst>
              </a:tr>
              <a:tr h="4264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WorkCodeID should be auto generated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Identity specification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2248020"/>
                  </a:ext>
                </a:extLst>
              </a:tr>
              <a:tr h="4264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 should not allow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NOT NULL in the create table statement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50525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8949720-5C8E-49A3-95DE-206305F70561}"/>
              </a:ext>
            </a:extLst>
          </p:cNvPr>
          <p:cNvSpPr/>
          <p:nvPr/>
        </p:nvSpPr>
        <p:spPr>
          <a:xfrm>
            <a:off x="1643270" y="4743430"/>
            <a:ext cx="9077739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ProjectDetails.WorkCodes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3384416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3F5D09-E901-463A-B640-C365F2583A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096246"/>
              </p:ext>
            </p:extLst>
          </p:nvPr>
        </p:nvGraphicFramePr>
        <p:xfrm>
          <a:off x="1828799" y="331304"/>
          <a:ext cx="8918714" cy="4492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59357">
                  <a:extLst>
                    <a:ext uri="{9D8B030D-6E8A-4147-A177-3AD203B41FA5}">
                      <a16:colId xmlns:a16="http://schemas.microsoft.com/office/drawing/2014/main" val="2897196222"/>
                    </a:ext>
                  </a:extLst>
                </a:gridCol>
                <a:gridCol w="4459357">
                  <a:extLst>
                    <a:ext uri="{9D8B030D-6E8A-4147-A177-3AD203B41FA5}">
                      <a16:colId xmlns:a16="http://schemas.microsoft.com/office/drawing/2014/main" val="2405081884"/>
                    </a:ext>
                  </a:extLst>
                </a:gridCol>
              </a:tblGrid>
              <a:tr h="2959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Validation Required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Method(s) used for validation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564703"/>
                  </a:ext>
                </a:extLst>
              </a:tr>
              <a:tr h="2959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TimeCardID should be auto generated.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Identity Specification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121558"/>
                  </a:ext>
                </a:extLst>
              </a:tr>
              <a:tr h="6090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EmployeeID is a foreign key from the Employee table.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Foreign Key Referral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9221694"/>
                  </a:ext>
                </a:extLst>
              </a:tr>
              <a:tr h="5926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DateIssued should be greater than the current date and the project start date.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CHECK 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2001864"/>
                  </a:ext>
                </a:extLst>
              </a:tr>
              <a:tr h="2959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DaysWorked should be greater than 0.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CHECK 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0104971"/>
                  </a:ext>
                </a:extLst>
              </a:tr>
              <a:tr h="6090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ProjectID is a foreign key from the Projects table.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Foreign Key Referral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7331149"/>
                  </a:ext>
                </a:extLst>
              </a:tr>
              <a:tr h="2959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Billable hours should be greater than 0.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CHECK constraint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9637491"/>
                  </a:ext>
                </a:extLst>
              </a:tr>
              <a:tr h="90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TotalCost should be automatically calculated by using the following formula: TotalCost=Billable Hours * BillingRate.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Multiplication Operator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6794855"/>
                  </a:ext>
                </a:extLst>
              </a:tr>
              <a:tr h="5926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WorkCodeID is a foreign key from the WorkCodes table.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Foreign Key Referral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457733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EA59E57-9DD8-4ED5-BC44-651271408E33}"/>
              </a:ext>
            </a:extLst>
          </p:cNvPr>
          <p:cNvSpPr/>
          <p:nvPr/>
        </p:nvSpPr>
        <p:spPr>
          <a:xfrm>
            <a:off x="1828799" y="4824092"/>
            <a:ext cx="8918713" cy="37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ProjectDetails.TimeCard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78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F2F6-034E-4B59-8995-EFD0FBF39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1649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NEW PROJECT LTD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(Project Title)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F64B0-20F5-4D8B-BE98-DC650DF0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26365"/>
            <a:ext cx="10018713" cy="404191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Start Date                              : March 22, 2019</a:t>
            </a:r>
          </a:p>
          <a:p>
            <a:pPr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Name of the Coordinator   :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Mrs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Martins.</a:t>
            </a:r>
          </a:p>
          <a:p>
            <a:pPr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Name of Developers : Emmanuel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Okundaye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Salihu,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Egbewumi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Oluwapelumi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</a:p>
          <a:p>
            <a:pPr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						   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Inuwa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Hauwa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Walida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and Chukwu Fortune.</a:t>
            </a:r>
          </a:p>
          <a:p>
            <a:pPr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Date of Submission: July 26, 2019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73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3A85FB-E9F7-468D-B81C-66DFB7B07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1411"/>
              </p:ext>
            </p:extLst>
          </p:nvPr>
        </p:nvGraphicFramePr>
        <p:xfrm>
          <a:off x="1881809" y="715617"/>
          <a:ext cx="9501808" cy="38330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50904">
                  <a:extLst>
                    <a:ext uri="{9D8B030D-6E8A-4147-A177-3AD203B41FA5}">
                      <a16:colId xmlns:a16="http://schemas.microsoft.com/office/drawing/2014/main" val="2572942495"/>
                    </a:ext>
                  </a:extLst>
                </a:gridCol>
                <a:gridCol w="4750904">
                  <a:extLst>
                    <a:ext uri="{9D8B030D-6E8A-4147-A177-3AD203B41FA5}">
                      <a16:colId xmlns:a16="http://schemas.microsoft.com/office/drawing/2014/main" val="2596250889"/>
                    </a:ext>
                  </a:extLst>
                </a:gridCol>
              </a:tblGrid>
              <a:tr h="290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Validation Required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Method(s) used for validation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6438086"/>
                  </a:ext>
                </a:extLst>
              </a:tr>
              <a:tr h="5986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TimeCardExpenseID should be auto generated.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Identity specification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9166345"/>
                  </a:ext>
                </a:extLst>
              </a:tr>
              <a:tr h="5826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TimeCardID is a foreign key from the TimeCards table.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Foreign Key Referral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0392892"/>
                  </a:ext>
                </a:extLst>
              </a:tr>
              <a:tr h="5986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ExpenseDate should be less than the project end date.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CHECK 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9664002"/>
                  </a:ext>
                </a:extLst>
              </a:tr>
              <a:tr h="290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ExpenseAmount should be greater than 0.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CHECK constraint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3255791"/>
                  </a:ext>
                </a:extLst>
              </a:tr>
              <a:tr h="290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ExpenseDate should not allow NULL.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 NULL in the table create statement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8148370"/>
                  </a:ext>
                </a:extLst>
              </a:tr>
              <a:tr h="5826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ProjectID is a foreign key from the Projects table.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Foreign Key Referral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3966074"/>
                  </a:ext>
                </a:extLst>
              </a:tr>
              <a:tr h="5986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ExpenseID is a foreign key from the ExpenseDetails table.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Foreign Key Referral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959823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58FBAB8-9086-4E8E-A72F-33C13735DD6B}"/>
              </a:ext>
            </a:extLst>
          </p:cNvPr>
          <p:cNvSpPr/>
          <p:nvPr/>
        </p:nvSpPr>
        <p:spPr>
          <a:xfrm>
            <a:off x="1881809" y="4548662"/>
            <a:ext cx="9501808" cy="37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ProjectDetails.TimeCard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1284446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4C51-2791-426F-B715-98126588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416141" cy="89120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REPORTS OUTLINE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EC5661-664B-4897-9EC3-F1482CCA1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31303"/>
              </p:ext>
            </p:extLst>
          </p:nvPr>
        </p:nvGraphicFramePr>
        <p:xfrm>
          <a:off x="1762539" y="1842052"/>
          <a:ext cx="9568070" cy="37901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0196">
                  <a:extLst>
                    <a:ext uri="{9D8B030D-6E8A-4147-A177-3AD203B41FA5}">
                      <a16:colId xmlns:a16="http://schemas.microsoft.com/office/drawing/2014/main" val="4002796001"/>
                    </a:ext>
                  </a:extLst>
                </a:gridCol>
                <a:gridCol w="2256428">
                  <a:extLst>
                    <a:ext uri="{9D8B030D-6E8A-4147-A177-3AD203B41FA5}">
                      <a16:colId xmlns:a16="http://schemas.microsoft.com/office/drawing/2014/main" val="471064705"/>
                    </a:ext>
                  </a:extLst>
                </a:gridCol>
                <a:gridCol w="2153072">
                  <a:extLst>
                    <a:ext uri="{9D8B030D-6E8A-4147-A177-3AD203B41FA5}">
                      <a16:colId xmlns:a16="http://schemas.microsoft.com/office/drawing/2014/main" val="3157610157"/>
                    </a:ext>
                  </a:extLst>
                </a:gridCol>
                <a:gridCol w="2868374">
                  <a:extLst>
                    <a:ext uri="{9D8B030D-6E8A-4147-A177-3AD203B41FA5}">
                      <a16:colId xmlns:a16="http://schemas.microsoft.com/office/drawing/2014/main" val="650593052"/>
                    </a:ext>
                  </a:extLst>
                </a:gridCol>
              </a:tblGrid>
              <a:tr h="28055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Report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Report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Tables/Queries Used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536537"/>
                  </a:ext>
                </a:extLst>
              </a:tr>
              <a:tr h="35095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Project and Employee Details Report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Query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This report displays the project details such as Project ID, Project Name, and the Employee Name , and Employee Title for the employees working on the project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SELECT p.ProjectID, p.ProjectName, e.FirstName +  '  ' + e.LastName as 'Employee Name',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 e.Title FROM HumanResources.Employees e JOIN ProjectDetails.Projects p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ON e.EmployeeID = p.EmployeeID.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6687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36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AEC4E-0A72-4AD9-8CEE-0560C2418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038" y="1484244"/>
            <a:ext cx="10018713" cy="5022573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endParaRPr lang="en-US" b="1" dirty="0"/>
          </a:p>
          <a:p>
            <a:pPr algn="ctr">
              <a:buNone/>
            </a:pPr>
            <a:endParaRPr lang="en-US" dirty="0"/>
          </a:p>
          <a:p>
            <a:pPr algn="ctr">
              <a:lnSpc>
                <a:spcPct val="150000"/>
              </a:lnSpc>
              <a:buNone/>
            </a:pPr>
            <a:r>
              <a:rPr lang="en-GB" sz="3300" b="1" dirty="0">
                <a:latin typeface="Verdana" panose="020B0604030504040204" pitchFamily="34" charset="0"/>
                <a:ea typeface="Verdana" panose="020B0604030504040204" pitchFamily="34" charset="0"/>
              </a:rPr>
              <a:t>CERTIFICATE</a:t>
            </a:r>
          </a:p>
          <a:p>
            <a:pPr>
              <a:lnSpc>
                <a:spcPct val="110000"/>
              </a:lnSpc>
              <a:buNone/>
            </a:pPr>
            <a:r>
              <a:rPr lang="en-GB" sz="2600" dirty="0">
                <a:latin typeface="Verdana" panose="020B0604030504040204" pitchFamily="34" charset="0"/>
                <a:ea typeface="Verdana" panose="020B0604030504040204" pitchFamily="34" charset="0"/>
              </a:rPr>
              <a:t>This is to certify that this report titled </a:t>
            </a:r>
            <a:r>
              <a:rPr lang="en-US" sz="2600" i="1" u="sng" dirty="0">
                <a:latin typeface="Verdana" panose="020B0604030504040204" pitchFamily="34" charset="0"/>
                <a:ea typeface="Verdana" panose="020B0604030504040204" pitchFamily="34" charset="0"/>
              </a:rPr>
              <a:t>New Project Ltd</a:t>
            </a:r>
          </a:p>
          <a:p>
            <a:pPr>
              <a:lnSpc>
                <a:spcPct val="110000"/>
              </a:lnSpc>
              <a:buNone/>
            </a:pPr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600" dirty="0">
                <a:latin typeface="Verdana" panose="020B0604030504040204" pitchFamily="34" charset="0"/>
                <a:ea typeface="Verdana" panose="020B0604030504040204" pitchFamily="34" charset="0"/>
              </a:rPr>
              <a:t>embodies the original work done by </a:t>
            </a:r>
            <a:r>
              <a:rPr lang="en-US" sz="2600" i="1" u="sng" dirty="0">
                <a:latin typeface="Verdana" panose="020B0604030504040204" pitchFamily="34" charset="0"/>
                <a:ea typeface="Verdana" panose="020B0604030504040204" pitchFamily="34" charset="0"/>
              </a:rPr>
              <a:t>Emmanuel </a:t>
            </a:r>
            <a:r>
              <a:rPr lang="en-US" sz="2600" i="1" u="sng" dirty="0" err="1">
                <a:latin typeface="Verdana" panose="020B0604030504040204" pitchFamily="34" charset="0"/>
                <a:ea typeface="Verdana" panose="020B0604030504040204" pitchFamily="34" charset="0"/>
              </a:rPr>
              <a:t>Okundaye</a:t>
            </a:r>
            <a:endParaRPr lang="en-US" sz="2600" i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600" i="1" u="sng" dirty="0">
                <a:latin typeface="Verdana" panose="020B0604030504040204" pitchFamily="34" charset="0"/>
                <a:ea typeface="Verdana" panose="020B0604030504040204" pitchFamily="34" charset="0"/>
              </a:rPr>
              <a:t> Salihu, </a:t>
            </a:r>
            <a:r>
              <a:rPr lang="en-US" sz="2600" i="1" u="sng" dirty="0" err="1">
                <a:latin typeface="Verdana" panose="020B0604030504040204" pitchFamily="34" charset="0"/>
                <a:ea typeface="Verdana" panose="020B0604030504040204" pitchFamily="34" charset="0"/>
              </a:rPr>
              <a:t>Egbewumi</a:t>
            </a:r>
            <a:r>
              <a:rPr lang="en-US" sz="2600" i="1" u="sng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600" i="1" u="sng" dirty="0" err="1">
                <a:latin typeface="Verdana" panose="020B0604030504040204" pitchFamily="34" charset="0"/>
                <a:ea typeface="Verdana" panose="020B0604030504040204" pitchFamily="34" charset="0"/>
              </a:rPr>
              <a:t>Oluwapelumi</a:t>
            </a:r>
            <a:r>
              <a:rPr lang="en-US" sz="2600" i="1" u="sng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600" i="1" u="sng" dirty="0" err="1">
                <a:latin typeface="Verdana" panose="020B0604030504040204" pitchFamily="34" charset="0"/>
                <a:ea typeface="Verdana" panose="020B0604030504040204" pitchFamily="34" charset="0"/>
              </a:rPr>
              <a:t>Inuwa</a:t>
            </a:r>
            <a:r>
              <a:rPr lang="en-US" sz="2600" i="1" u="sng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600" i="1" u="sng" dirty="0" err="1">
                <a:latin typeface="Verdana" panose="020B0604030504040204" pitchFamily="34" charset="0"/>
                <a:ea typeface="Verdana" panose="020B0604030504040204" pitchFamily="34" charset="0"/>
              </a:rPr>
              <a:t>Hauwa</a:t>
            </a:r>
            <a:r>
              <a:rPr lang="en-US" sz="2600" i="1" u="sng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600" i="1" u="sng" dirty="0" err="1">
                <a:latin typeface="Verdana" panose="020B0604030504040204" pitchFamily="34" charset="0"/>
                <a:ea typeface="Verdana" panose="020B0604030504040204" pitchFamily="34" charset="0"/>
              </a:rPr>
              <a:t>Walida</a:t>
            </a:r>
            <a:r>
              <a:rPr lang="en-US" sz="2600" i="1" u="sng" dirty="0">
                <a:latin typeface="Verdana" panose="020B0604030504040204" pitchFamily="34" charset="0"/>
                <a:ea typeface="Verdana" panose="020B0604030504040204" pitchFamily="34" charset="0"/>
              </a:rPr>
              <a:t>, and Chukwu</a:t>
            </a:r>
          </a:p>
          <a:p>
            <a:pPr>
              <a:lnSpc>
                <a:spcPct val="110000"/>
              </a:lnSpc>
              <a:buNone/>
            </a:pPr>
            <a:r>
              <a:rPr lang="en-US" sz="2600" i="1" u="sng" dirty="0">
                <a:latin typeface="Verdana" panose="020B0604030504040204" pitchFamily="34" charset="0"/>
                <a:ea typeface="Verdana" panose="020B0604030504040204" pitchFamily="34" charset="0"/>
              </a:rPr>
              <a:t> Fortune </a:t>
            </a:r>
            <a:r>
              <a:rPr lang="en-GB" sz="2600" dirty="0">
                <a:latin typeface="Verdana" panose="020B0604030504040204" pitchFamily="34" charset="0"/>
                <a:ea typeface="Verdana" panose="020B0604030504040204" pitchFamily="34" charset="0"/>
              </a:rPr>
              <a:t>in partial fulfilment of their course requirement at NIIT.</a:t>
            </a:r>
          </a:p>
          <a:p>
            <a:pPr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  <a:buNone/>
            </a:pPr>
            <a:endParaRPr lang="en-GB" dirty="0"/>
          </a:p>
          <a:p>
            <a:pPr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Coordinator: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</a:rPr>
              <a:t>   MISS TITI MARTINS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1F718-C2AE-49B8-9822-33196DA61566}"/>
              </a:ext>
            </a:extLst>
          </p:cNvPr>
          <p:cNvPicPr/>
          <p:nvPr/>
        </p:nvPicPr>
        <p:blipFill>
          <a:blip r:embed="rId2" cstate="print">
            <a:lum bright="-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95" y="458829"/>
            <a:ext cx="3680801" cy="720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496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A409-A9F4-4374-B63F-870C7FAB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1649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ACKNOWLEDGEMENT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886B3-7F2A-46A1-AE31-9A94B8A4D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85461"/>
            <a:ext cx="10018713" cy="4505739"/>
          </a:xfrm>
        </p:spPr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We have benefited a lot from the feedback and suggestions given to us by </a:t>
            </a:r>
            <a:r>
              <a:rPr lang="en-US" b="1" i="1" dirty="0">
                <a:latin typeface="Verdana" panose="020B0604030504040204" pitchFamily="34" charset="0"/>
                <a:ea typeface="Verdana" panose="020B0604030504040204" pitchFamily="34" charset="0"/>
              </a:rPr>
              <a:t>Mrs. </a:t>
            </a:r>
            <a:r>
              <a:rPr lang="en-US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Titi</a:t>
            </a:r>
            <a:r>
              <a:rPr lang="en-US" b="1" i="1" dirty="0">
                <a:latin typeface="Verdana" panose="020B0604030504040204" pitchFamily="34" charset="0"/>
                <a:ea typeface="Verdana" panose="020B0604030504040204" pitchFamily="34" charset="0"/>
              </a:rPr>
              <a:t> Martins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2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20C0-2643-4702-9A46-056EC912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36983"/>
          </a:xfrm>
        </p:spPr>
        <p:txBody>
          <a:bodyPr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SYSTEM ANALYSIS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8264-5455-4D94-8364-C881F5C35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22783"/>
            <a:ext cx="10018713" cy="4449417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System Summary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: New Project LTD is a company that provides professional staff for different kind of contract projects. They distribute Time Cards to all their Employees on a daily basis, to have a record of all work duties performed. Due to the various kind of contract projects performed, the company stores a file of all the different kind of work duties performed by all their employees in the Work Details file. When a client requests for a project from the company, there are various parameters that will affect the project execution before a bill will be sent to the client for the outstanding payment.</a:t>
            </a:r>
          </a:p>
        </p:txBody>
      </p:sp>
    </p:spTree>
    <p:extLst>
      <p:ext uri="{BB962C8B-B14F-4D97-AF65-F5344CB8AC3E}">
        <p14:creationId xmlns:p14="http://schemas.microsoft.com/office/powerpoint/2010/main" val="324994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0D51-1BBA-4CF9-8839-20E00BD8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51451"/>
          </a:xfrm>
        </p:spPr>
        <p:txBody>
          <a:bodyPr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72194-6656-4F8B-BFE9-EA13EC7E1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43271"/>
            <a:ext cx="10018713" cy="4147930"/>
          </a:xfrm>
        </p:spPr>
        <p:txBody>
          <a:bodyPr numCol="2" anchor="t"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6400" dirty="0"/>
              <a:t>	</a:t>
            </a:r>
            <a:r>
              <a:rPr lang="en-US" sz="6400" dirty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US" sz="6400" b="1" dirty="0">
                <a:latin typeface="Verdana" panose="020B0604030504040204" pitchFamily="34" charset="0"/>
                <a:ea typeface="Verdana" panose="020B0604030504040204" pitchFamily="34" charset="0"/>
              </a:rPr>
              <a:t>Database Name</a:t>
            </a:r>
            <a:r>
              <a:rPr lang="en-US" sz="64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6400" dirty="0" err="1">
                <a:latin typeface="Verdana" panose="020B0604030504040204" pitchFamily="34" charset="0"/>
                <a:ea typeface="Verdana" panose="020B0604030504040204" pitchFamily="34" charset="0"/>
              </a:rPr>
              <a:t>TimeCard</a:t>
            </a:r>
            <a:endParaRPr lang="en-US" sz="6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6400" b="1" dirty="0">
                <a:latin typeface="Verdana" panose="020B0604030504040204" pitchFamily="34" charset="0"/>
                <a:ea typeface="Verdana" panose="020B0604030504040204" pitchFamily="34" charset="0"/>
              </a:rPr>
              <a:t>Number of Schemas</a:t>
            </a:r>
            <a:r>
              <a:rPr lang="en-US" sz="6400" dirty="0">
                <a:latin typeface="Verdana" panose="020B0604030504040204" pitchFamily="34" charset="0"/>
                <a:ea typeface="Verdana" panose="020B0604030504040204" pitchFamily="34" charset="0"/>
              </a:rPr>
              <a:t>: 4</a:t>
            </a:r>
          </a:p>
          <a:p>
            <a:pPr marL="0" indent="0">
              <a:buNone/>
            </a:pPr>
            <a:r>
              <a:rPr lang="en-US" sz="6400" b="1" dirty="0">
                <a:latin typeface="Verdana" panose="020B0604030504040204" pitchFamily="34" charset="0"/>
                <a:ea typeface="Verdana" panose="020B0604030504040204" pitchFamily="34" charset="0"/>
              </a:rPr>
              <a:t>Schema Names</a:t>
            </a:r>
            <a:r>
              <a:rPr lang="en-US" sz="640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6400" dirty="0">
                <a:latin typeface="Verdana" panose="020B0604030504040204" pitchFamily="34" charset="0"/>
                <a:ea typeface="Verdana" panose="020B0604030504040204" pitchFamily="34" charset="0"/>
              </a:rPr>
              <a:t>1.	Payment</a:t>
            </a:r>
          </a:p>
          <a:p>
            <a:pPr marL="0" indent="0">
              <a:buNone/>
            </a:pPr>
            <a:r>
              <a:rPr lang="en-US" sz="6400" dirty="0">
                <a:latin typeface="Verdana" panose="020B0604030504040204" pitchFamily="34" charset="0"/>
                <a:ea typeface="Verdana" panose="020B0604030504040204" pitchFamily="34" charset="0"/>
              </a:rPr>
              <a:t>2.	</a:t>
            </a:r>
            <a:r>
              <a:rPr lang="en-US" sz="6400" dirty="0" err="1">
                <a:latin typeface="Verdana" panose="020B0604030504040204" pitchFamily="34" charset="0"/>
                <a:ea typeface="Verdana" panose="020B0604030504040204" pitchFamily="34" charset="0"/>
              </a:rPr>
              <a:t>ProjectDetails</a:t>
            </a:r>
            <a:endParaRPr lang="en-US" sz="6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6400" dirty="0">
                <a:latin typeface="Verdana" panose="020B0604030504040204" pitchFamily="34" charset="0"/>
                <a:ea typeface="Verdana" panose="020B0604030504040204" pitchFamily="34" charset="0"/>
              </a:rPr>
              <a:t>3.	</a:t>
            </a:r>
            <a:r>
              <a:rPr lang="en-US" sz="6400" dirty="0" err="1">
                <a:latin typeface="Verdana" panose="020B0604030504040204" pitchFamily="34" charset="0"/>
                <a:ea typeface="Verdana" panose="020B0604030504040204" pitchFamily="34" charset="0"/>
              </a:rPr>
              <a:t>CustomerDetails</a:t>
            </a:r>
            <a:endParaRPr lang="en-US" sz="6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6400" dirty="0">
                <a:latin typeface="Verdana" panose="020B0604030504040204" pitchFamily="34" charset="0"/>
                <a:ea typeface="Verdana" panose="020B0604030504040204" pitchFamily="34" charset="0"/>
              </a:rPr>
              <a:t>4.	</a:t>
            </a:r>
            <a:r>
              <a:rPr lang="en-US" sz="6400" dirty="0" err="1">
                <a:latin typeface="Verdana" panose="020B0604030504040204" pitchFamily="34" charset="0"/>
                <a:ea typeface="Verdana" panose="020B0604030504040204" pitchFamily="34" charset="0"/>
              </a:rPr>
              <a:t>HumanResources</a:t>
            </a:r>
            <a:endParaRPr lang="en-US" sz="6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en-US" sz="6400" dirty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US" sz="6400" b="1" dirty="0">
                <a:latin typeface="Verdana" panose="020B0604030504040204" pitchFamily="34" charset="0"/>
                <a:ea typeface="Verdana" panose="020B0604030504040204" pitchFamily="34" charset="0"/>
              </a:rPr>
              <a:t>Number of Tables</a:t>
            </a:r>
            <a:r>
              <a:rPr lang="en-US" sz="6400" dirty="0">
                <a:latin typeface="Verdana" panose="020B0604030504040204" pitchFamily="34" charset="0"/>
                <a:ea typeface="Verdana" panose="020B0604030504040204" pitchFamily="34" charset="0"/>
              </a:rPr>
              <a:t>: 9</a:t>
            </a:r>
          </a:p>
          <a:p>
            <a:pPr marL="0" indent="0">
              <a:buNone/>
            </a:pPr>
            <a:r>
              <a:rPr lang="en-US" sz="6400" b="1" dirty="0">
                <a:latin typeface="Verdana" panose="020B0604030504040204" pitchFamily="34" charset="0"/>
                <a:ea typeface="Verdana" panose="020B0604030504040204" pitchFamily="34" charset="0"/>
              </a:rPr>
              <a:t>Table Names</a:t>
            </a:r>
            <a:r>
              <a:rPr lang="en-US" sz="640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6400" dirty="0">
                <a:latin typeface="Verdana" panose="020B0604030504040204" pitchFamily="34" charset="0"/>
                <a:ea typeface="Verdana" panose="020B0604030504040204" pitchFamily="34" charset="0"/>
              </a:rPr>
              <a:t>1.	</a:t>
            </a:r>
            <a:r>
              <a:rPr lang="en-US" sz="6400" dirty="0" err="1">
                <a:latin typeface="Verdana" panose="020B0604030504040204" pitchFamily="34" charset="0"/>
                <a:ea typeface="Verdana" panose="020B0604030504040204" pitchFamily="34" charset="0"/>
              </a:rPr>
              <a:t>CustomerDetails.Clients</a:t>
            </a:r>
            <a:endParaRPr lang="en-US" sz="6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6400" dirty="0">
                <a:latin typeface="Verdana" panose="020B0604030504040204" pitchFamily="34" charset="0"/>
                <a:ea typeface="Verdana" panose="020B0604030504040204" pitchFamily="34" charset="0"/>
              </a:rPr>
              <a:t>2.	</a:t>
            </a:r>
            <a:r>
              <a:rPr lang="en-US" sz="6400" dirty="0" err="1">
                <a:latin typeface="Verdana" panose="020B0604030504040204" pitchFamily="34" charset="0"/>
                <a:ea typeface="Verdana" panose="020B0604030504040204" pitchFamily="34" charset="0"/>
              </a:rPr>
              <a:t>HumanResources.Employees</a:t>
            </a:r>
            <a:endParaRPr lang="en-US" sz="6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6400" dirty="0">
                <a:latin typeface="Verdana" panose="020B0604030504040204" pitchFamily="34" charset="0"/>
                <a:ea typeface="Verdana" panose="020B0604030504040204" pitchFamily="34" charset="0"/>
              </a:rPr>
              <a:t>3.	</a:t>
            </a:r>
            <a:r>
              <a:rPr lang="en-US" sz="6400" dirty="0" err="1">
                <a:latin typeface="Verdana" panose="020B0604030504040204" pitchFamily="34" charset="0"/>
                <a:ea typeface="Verdana" panose="020B0604030504040204" pitchFamily="34" charset="0"/>
              </a:rPr>
              <a:t>ProjectDetails.Projects</a:t>
            </a:r>
            <a:endParaRPr lang="en-US" sz="6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6400" dirty="0">
                <a:latin typeface="Verdana" panose="020B0604030504040204" pitchFamily="34" charset="0"/>
                <a:ea typeface="Verdana" panose="020B0604030504040204" pitchFamily="34" charset="0"/>
              </a:rPr>
              <a:t>4.	</a:t>
            </a:r>
            <a:r>
              <a:rPr lang="en-US" sz="6400" dirty="0" err="1">
                <a:latin typeface="Verdana" panose="020B0604030504040204" pitchFamily="34" charset="0"/>
                <a:ea typeface="Verdana" panose="020B0604030504040204" pitchFamily="34" charset="0"/>
              </a:rPr>
              <a:t>Payment.PaymentMethod</a:t>
            </a:r>
            <a:endParaRPr lang="en-US" sz="6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endParaRPr lang="en-US" sz="6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6400" dirty="0">
                <a:latin typeface="Verdana" panose="020B0604030504040204" pitchFamily="34" charset="0"/>
                <a:ea typeface="Verdana" panose="020B0604030504040204" pitchFamily="34" charset="0"/>
              </a:rPr>
              <a:t>5.	</a:t>
            </a:r>
            <a:r>
              <a:rPr lang="en-US" sz="6400" dirty="0" err="1">
                <a:latin typeface="Verdana" panose="020B0604030504040204" pitchFamily="34" charset="0"/>
                <a:ea typeface="Verdana" panose="020B0604030504040204" pitchFamily="34" charset="0"/>
              </a:rPr>
              <a:t>Payment.Payments</a:t>
            </a:r>
            <a:endParaRPr lang="en-US" sz="6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6400" dirty="0">
                <a:latin typeface="Verdana" panose="020B0604030504040204" pitchFamily="34" charset="0"/>
                <a:ea typeface="Verdana" panose="020B0604030504040204" pitchFamily="34" charset="0"/>
              </a:rPr>
              <a:t>6.	</a:t>
            </a:r>
            <a:r>
              <a:rPr lang="en-US" sz="6400" dirty="0" err="1">
                <a:latin typeface="Verdana" panose="020B0604030504040204" pitchFamily="34" charset="0"/>
                <a:ea typeface="Verdana" panose="020B0604030504040204" pitchFamily="34" charset="0"/>
              </a:rPr>
              <a:t>ProjectDetails.WorkCodes</a:t>
            </a:r>
            <a:endParaRPr lang="en-US" sz="6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6400" dirty="0">
                <a:latin typeface="Verdana" panose="020B0604030504040204" pitchFamily="34" charset="0"/>
                <a:ea typeface="Verdana" panose="020B0604030504040204" pitchFamily="34" charset="0"/>
              </a:rPr>
              <a:t>7.	</a:t>
            </a:r>
            <a:r>
              <a:rPr lang="en-US" sz="6400" dirty="0" err="1">
                <a:latin typeface="Verdana" panose="020B0604030504040204" pitchFamily="34" charset="0"/>
                <a:ea typeface="Verdana" panose="020B0604030504040204" pitchFamily="34" charset="0"/>
              </a:rPr>
              <a:t>ProjectDetails.ExpenseDetails</a:t>
            </a:r>
            <a:endParaRPr lang="en-US" sz="6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6400" dirty="0">
                <a:latin typeface="Verdana" panose="020B0604030504040204" pitchFamily="34" charset="0"/>
                <a:ea typeface="Verdana" panose="020B0604030504040204" pitchFamily="34" charset="0"/>
              </a:rPr>
              <a:t>8.	</a:t>
            </a:r>
            <a:r>
              <a:rPr lang="en-US" sz="6400" dirty="0" err="1">
                <a:latin typeface="Verdana" panose="020B0604030504040204" pitchFamily="34" charset="0"/>
                <a:ea typeface="Verdana" panose="020B0604030504040204" pitchFamily="34" charset="0"/>
              </a:rPr>
              <a:t>ProjectDetails.Timecard</a:t>
            </a:r>
            <a:endParaRPr lang="en-US" sz="6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6400" dirty="0">
                <a:latin typeface="Verdana" panose="020B0604030504040204" pitchFamily="34" charset="0"/>
                <a:ea typeface="Verdana" panose="020B0604030504040204" pitchFamily="34" charset="0"/>
              </a:rPr>
              <a:t>9.	</a:t>
            </a:r>
            <a:r>
              <a:rPr lang="en-US" sz="6400" dirty="0" err="1">
                <a:latin typeface="Verdana" panose="020B0604030504040204" pitchFamily="34" charset="0"/>
                <a:ea typeface="Verdana" panose="020B0604030504040204" pitchFamily="34" charset="0"/>
              </a:rPr>
              <a:t>ProjectDetails.TimeCardExpenses</a:t>
            </a:r>
            <a:endParaRPr lang="en-US" sz="6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9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4499-8F25-40ED-B8B7-77C3D65D0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65044"/>
            <a:ext cx="10018713" cy="90114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SCHEMATIC DIAGRAM OF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45131-4AD8-4719-9E49-9B3C901B2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54789"/>
            <a:ext cx="10204107" cy="5538167"/>
          </a:xfrm>
        </p:spPr>
        <p:txBody>
          <a:bodyPr anchor="t"/>
          <a:lstStyle/>
          <a:p>
            <a:pPr marL="0" indent="0" algn="ctr"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DATABASE NAME: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TimeCard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D15DA-CF95-41D8-AA94-3EA39193036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643" y="1498736"/>
            <a:ext cx="9289774" cy="5094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935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E18B-C6A6-4C05-AEFD-6265724A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8641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TABLE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F051D-D57D-499C-8D31-56725AB2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10770"/>
            <a:ext cx="10283619" cy="4770760"/>
          </a:xfrm>
        </p:spPr>
        <p:txBody>
          <a:bodyPr anchor="t"/>
          <a:lstStyle/>
          <a:p>
            <a:pPr marL="0" indent="0" algn="ctr">
              <a:buNone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Database Name: </a:t>
            </a:r>
            <a:r>
              <a:rPr lang="en-US" sz="1800" b="1" dirty="0" err="1">
                <a:latin typeface="Verdana" panose="020B0604030504040204" pitchFamily="34" charset="0"/>
                <a:ea typeface="Verdana" panose="020B0604030504040204" pitchFamily="34" charset="0"/>
              </a:rPr>
              <a:t>TimeCard</a:t>
            </a:r>
            <a:endParaRPr lang="en-US"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ctr">
              <a:buNone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57C534-F49B-493D-86BC-0BA90E996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508455"/>
              </p:ext>
            </p:extLst>
          </p:nvPr>
        </p:nvGraphicFramePr>
        <p:xfrm>
          <a:off x="2756454" y="2014330"/>
          <a:ext cx="7712763" cy="35210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5584">
                  <a:extLst>
                    <a:ext uri="{9D8B030D-6E8A-4147-A177-3AD203B41FA5}">
                      <a16:colId xmlns:a16="http://schemas.microsoft.com/office/drawing/2014/main" val="2045119375"/>
                    </a:ext>
                  </a:extLst>
                </a:gridCol>
                <a:gridCol w="1485479">
                  <a:extLst>
                    <a:ext uri="{9D8B030D-6E8A-4147-A177-3AD203B41FA5}">
                      <a16:colId xmlns:a16="http://schemas.microsoft.com/office/drawing/2014/main" val="1037903921"/>
                    </a:ext>
                  </a:extLst>
                </a:gridCol>
                <a:gridCol w="939415">
                  <a:extLst>
                    <a:ext uri="{9D8B030D-6E8A-4147-A177-3AD203B41FA5}">
                      <a16:colId xmlns:a16="http://schemas.microsoft.com/office/drawing/2014/main" val="2635798487"/>
                    </a:ext>
                  </a:extLst>
                </a:gridCol>
                <a:gridCol w="3182285">
                  <a:extLst>
                    <a:ext uri="{9D8B030D-6E8A-4147-A177-3AD203B41FA5}">
                      <a16:colId xmlns:a16="http://schemas.microsoft.com/office/drawing/2014/main" val="2239280457"/>
                    </a:ext>
                  </a:extLst>
                </a:gridCol>
              </a:tblGrid>
              <a:tr h="4034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Field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Width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extLst>
                  <a:ext uri="{0D108BD9-81ED-4DB2-BD59-A6C34878D82A}">
                    <a16:rowId xmlns:a16="http://schemas.microsoft.com/office/drawing/2014/main" val="886220055"/>
                  </a:ext>
                </a:extLst>
              </a:tr>
              <a:tr h="3486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ClientID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 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extLst>
                  <a:ext uri="{0D108BD9-81ED-4DB2-BD59-A6C34878D82A}">
                    <a16:rowId xmlns:a16="http://schemas.microsoft.com/office/drawing/2014/main" val="1017877785"/>
                  </a:ext>
                </a:extLst>
              </a:tr>
              <a:tr h="3486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CompanyName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Company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extLst>
                  <a:ext uri="{0D108BD9-81ED-4DB2-BD59-A6C34878D82A}">
                    <a16:rowId xmlns:a16="http://schemas.microsoft.com/office/drawing/2014/main" val="2603650837"/>
                  </a:ext>
                </a:extLst>
              </a:tr>
              <a:tr h="3486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Company Address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extLst>
                  <a:ext uri="{0D108BD9-81ED-4DB2-BD59-A6C34878D82A}">
                    <a16:rowId xmlns:a16="http://schemas.microsoft.com/office/drawing/2014/main" val="4229546642"/>
                  </a:ext>
                </a:extLst>
              </a:tr>
              <a:tr h="3287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Company City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extLst>
                  <a:ext uri="{0D108BD9-81ED-4DB2-BD59-A6C34878D82A}">
                    <a16:rowId xmlns:a16="http://schemas.microsoft.com/office/drawing/2014/main" val="3795129602"/>
                  </a:ext>
                </a:extLst>
              </a:tr>
              <a:tr h="3486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Company State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extLst>
                  <a:ext uri="{0D108BD9-81ED-4DB2-BD59-A6C34878D82A}">
                    <a16:rowId xmlns:a16="http://schemas.microsoft.com/office/drawing/2014/main" val="1671814561"/>
                  </a:ext>
                </a:extLst>
              </a:tr>
              <a:tr h="3486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Zip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Zip code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extLst>
                  <a:ext uri="{0D108BD9-81ED-4DB2-BD59-A6C34878D82A}">
                    <a16:rowId xmlns:a16="http://schemas.microsoft.com/office/drawing/2014/main" val="3673909704"/>
                  </a:ext>
                </a:extLst>
              </a:tr>
              <a:tr h="3486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Country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Company Country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extLst>
                  <a:ext uri="{0D108BD9-81ED-4DB2-BD59-A6C34878D82A}">
                    <a16:rowId xmlns:a16="http://schemas.microsoft.com/office/drawing/2014/main" val="2964613547"/>
                  </a:ext>
                </a:extLst>
              </a:tr>
              <a:tr h="3486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ContactPerson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Contact person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extLst>
                  <a:ext uri="{0D108BD9-81ED-4DB2-BD59-A6C34878D82A}">
                    <a16:rowId xmlns:a16="http://schemas.microsoft.com/office/drawing/2014/main" val="1811805756"/>
                  </a:ext>
                </a:extLst>
              </a:tr>
              <a:tr h="3486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varchar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Company phone 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94" marR="67394" marT="0" marB="0"/>
                </a:tc>
                <a:extLst>
                  <a:ext uri="{0D108BD9-81ED-4DB2-BD59-A6C34878D82A}">
                    <a16:rowId xmlns:a16="http://schemas.microsoft.com/office/drawing/2014/main" val="362800474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CACEB42-8E26-4904-990B-1160D596E97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631092" y="5535365"/>
            <a:ext cx="58044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CustomerDetails.Client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Table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44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6F7F00-F990-47E1-B902-F4BB7206DB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404669"/>
              </p:ext>
            </p:extLst>
          </p:nvPr>
        </p:nvGraphicFramePr>
        <p:xfrm>
          <a:off x="2822712" y="901148"/>
          <a:ext cx="8759687" cy="5022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1849">
                  <a:extLst>
                    <a:ext uri="{9D8B030D-6E8A-4147-A177-3AD203B41FA5}">
                      <a16:colId xmlns:a16="http://schemas.microsoft.com/office/drawing/2014/main" val="689622929"/>
                    </a:ext>
                  </a:extLst>
                </a:gridCol>
                <a:gridCol w="2337054">
                  <a:extLst>
                    <a:ext uri="{9D8B030D-6E8A-4147-A177-3AD203B41FA5}">
                      <a16:colId xmlns:a16="http://schemas.microsoft.com/office/drawing/2014/main" val="3305199024"/>
                    </a:ext>
                  </a:extLst>
                </a:gridCol>
                <a:gridCol w="2190392">
                  <a:extLst>
                    <a:ext uri="{9D8B030D-6E8A-4147-A177-3AD203B41FA5}">
                      <a16:colId xmlns:a16="http://schemas.microsoft.com/office/drawing/2014/main" val="734179800"/>
                    </a:ext>
                  </a:extLst>
                </a:gridCol>
                <a:gridCol w="2190392">
                  <a:extLst>
                    <a:ext uri="{9D8B030D-6E8A-4147-A177-3AD203B41FA5}">
                      <a16:colId xmlns:a16="http://schemas.microsoft.com/office/drawing/2014/main" val="3155271119"/>
                    </a:ext>
                  </a:extLst>
                </a:gridCol>
              </a:tblGrid>
              <a:tr h="415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Field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Width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2773548"/>
                  </a:ext>
                </a:extLst>
              </a:tr>
              <a:tr h="415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EmployeeID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Employee 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4986157"/>
                  </a:ext>
                </a:extLst>
              </a:tr>
              <a:tr h="8330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FirstName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Employee first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9313039"/>
                  </a:ext>
                </a:extLst>
              </a:tr>
              <a:tr h="8585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LastName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Employee last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2591121"/>
                  </a:ext>
                </a:extLst>
              </a:tr>
              <a:tr h="8330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Title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Employee Designation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4635635"/>
                  </a:ext>
                </a:extLst>
              </a:tr>
              <a:tr h="8330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Employee phone 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2557590"/>
                  </a:ext>
                </a:extLst>
              </a:tr>
              <a:tr h="8330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BillingRate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Employee billing rate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206679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25DBAA6-0C61-44B6-8749-58A1DA50D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652" y="224813"/>
            <a:ext cx="95018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HumanResources.Employees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Table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16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102</TotalTime>
  <Words>1381</Words>
  <Application>Microsoft Office PowerPoint</Application>
  <PresentationFormat>Widescreen</PresentationFormat>
  <Paragraphs>461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Corbel</vt:lpstr>
      <vt:lpstr>Verdana</vt:lpstr>
      <vt:lpstr>Wingdings</vt:lpstr>
      <vt:lpstr>Parallax</vt:lpstr>
      <vt:lpstr>NIIT SQL PROJECT 2019</vt:lpstr>
      <vt:lpstr>NEW PROJECT LTD (Project Title)</vt:lpstr>
      <vt:lpstr>PowerPoint Presentation</vt:lpstr>
      <vt:lpstr>ACKNOWLEDGEMENT </vt:lpstr>
      <vt:lpstr>SYSTEM ANALYSIS</vt:lpstr>
      <vt:lpstr>DATABASE DESIGN</vt:lpstr>
      <vt:lpstr>SCHEMATIC DIAGRAM OF THE DATABASE</vt:lpstr>
      <vt:lpstr>TABLE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VALIDATION PERFORMED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REPORTS OUTLINE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NIIT SQL PROJECT 2019</dc:title>
  <dc:creator>emmanuel salihu</dc:creator>
  <cp:lastModifiedBy>emmanuel salihu</cp:lastModifiedBy>
  <cp:revision>65</cp:revision>
  <dcterms:created xsi:type="dcterms:W3CDTF">2019-07-22T14:21:42Z</dcterms:created>
  <dcterms:modified xsi:type="dcterms:W3CDTF">2019-07-25T15:54:50Z</dcterms:modified>
</cp:coreProperties>
</file>