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71" r:id="rId6"/>
    <p:sldId id="257" r:id="rId7"/>
    <p:sldId id="258" r:id="rId8"/>
    <p:sldId id="284" r:id="rId9"/>
    <p:sldId id="287" r:id="rId10"/>
    <p:sldId id="259" r:id="rId11"/>
    <p:sldId id="285" r:id="rId12"/>
    <p:sldId id="286" r:id="rId13"/>
    <p:sldId id="288" r:id="rId14"/>
    <p:sldId id="280" r:id="rId15"/>
    <p:sldId id="289" r:id="rId16"/>
    <p:sldId id="281" r:id="rId17"/>
    <p:sldId id="260" r:id="rId18"/>
    <p:sldId id="270" r:id="rId19"/>
    <p:sldId id="283" r:id="rId20"/>
    <p:sldId id="282" r:id="rId21"/>
    <p:sldId id="276" r:id="rId22"/>
    <p:sldId id="277"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94708" autoAdjust="0"/>
  </p:normalViewPr>
  <p:slideViewPr>
    <p:cSldViewPr snapToGrid="0">
      <p:cViewPr varScale="1">
        <p:scale>
          <a:sx n="75" d="100"/>
          <a:sy n="75" d="100"/>
        </p:scale>
        <p:origin x="1090" y="58"/>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Deployment and Maintenance</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Jan 16 -25 2024</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Planning</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16 Jan – 31 Jan  2024</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Design</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Feb 01 - 24</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Implementation</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Feb 01 –Feb 24</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Testing</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Feb 25 – Continuous</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Planning</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16 -25 2024</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Design</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16 Jan – 31 Jan  2024</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Implementation</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Feb 01 - 24</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Testing</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Feb 01 –Feb 24</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Deployment and Maintenance</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Feb 25 – Continuous</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1/18/2024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1/18/2024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1/18/2024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1/18/2024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1/18/2024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8.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532494" y="1600200"/>
            <a:ext cx="6998606" cy="3269200"/>
          </a:xfrm>
        </p:spPr>
        <p:txBody>
          <a:bodyPr/>
          <a:lstStyle/>
          <a:p>
            <a:pPr algn="ctr">
              <a:lnSpc>
                <a:spcPct val="150000"/>
              </a:lnSpc>
            </a:pPr>
            <a:r>
              <a:rPr lang="en-US" sz="5400" dirty="0">
                <a:latin typeface="Baskerville Old Face" panose="02020602080505020303" pitchFamily="18" charset="0"/>
              </a:rPr>
              <a:t>Design of a web-based application to manage ‘njangi’ – Njangi-Hub</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pPr algn="ctr"/>
            <a:r>
              <a:rPr lang="en-US" sz="6000" dirty="0">
                <a:latin typeface="Baskerville Old Face" panose="02020602080505020303" pitchFamily="18" charset="0"/>
              </a:rPr>
              <a:t>Objective 5</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Implement a secure user withdrawal system using third parties like MOMO and a policy that the system approves a user’s withdrawal request if and only if their secret code assigned during rotation is valid and correct, and the njangi head has approved</a:t>
            </a:r>
            <a:endParaRPr lang="en-US" dirty="0"/>
          </a:p>
        </p:txBody>
      </p:sp>
    </p:spTree>
    <p:extLst>
      <p:ext uri="{BB962C8B-B14F-4D97-AF65-F5344CB8AC3E}">
        <p14:creationId xmlns:p14="http://schemas.microsoft.com/office/powerpoint/2010/main" val="3177204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381001"/>
            <a:ext cx="9779183" cy="1092718"/>
          </a:xfrm>
        </p:spPr>
        <p:txBody>
          <a:bodyPr/>
          <a:lstStyle/>
          <a:p>
            <a:pPr algn="ctr"/>
            <a:r>
              <a:rPr lang="en-US" sz="6000" dirty="0">
                <a:latin typeface="Baskerville Old Face" panose="02020602080505020303" pitchFamily="18" charset="0"/>
              </a:rPr>
              <a:t>Functional Requirements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1645921"/>
            <a:ext cx="9779182" cy="3738362"/>
          </a:xfrm>
        </p:spPr>
        <p:txBody>
          <a:bodyPr vert="horz" lIns="91440" tIns="45720" rIns="91440" bIns="45720" rtlCol="0" anchor="t">
            <a:normAutofit fontScale="85000" lnSpcReduction="20000"/>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Users must be able to create, verify and manage accounts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System must be able to generate reports(financial and schedules)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System must be able to manage contributions, and payment tracking</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Verified users must be able to create and manage njangi groups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Verified users must be able to join njangi groups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Users must be able to pay and withdraw contributions</a:t>
            </a:r>
          </a:p>
          <a:p>
            <a:endParaRPr lang="en-US" dirty="0"/>
          </a:p>
        </p:txBody>
      </p:sp>
    </p:spTree>
    <p:extLst>
      <p:ext uri="{BB962C8B-B14F-4D97-AF65-F5344CB8AC3E}">
        <p14:creationId xmlns:p14="http://schemas.microsoft.com/office/powerpoint/2010/main" val="1140540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381001"/>
            <a:ext cx="9779183" cy="1092718"/>
          </a:xfrm>
        </p:spPr>
        <p:txBody>
          <a:bodyPr/>
          <a:lstStyle/>
          <a:p>
            <a:pPr algn="ctr"/>
            <a:r>
              <a:rPr lang="en-US" sz="6000" dirty="0">
                <a:latin typeface="Baskerville Old Face" panose="02020602080505020303" pitchFamily="18" charset="0"/>
              </a:rPr>
              <a:t>Non-Functional Requirements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1656080"/>
            <a:ext cx="9779182" cy="3992879"/>
          </a:xfrm>
        </p:spPr>
        <p:txBody>
          <a:bodyPr vert="horz" lIns="91440" tIns="45720" rIns="91440" bIns="45720" rtlCol="0" anchor="t">
            <a:normAutofit lnSpcReduction="10000"/>
          </a:bodyPr>
          <a:lstStyle/>
          <a:p>
            <a:pPr marL="342900" indent="-342900">
              <a:lnSpc>
                <a:spcPct val="150000"/>
              </a:lnSpc>
              <a:buFont typeface="Arial" panose="020B0604020202020204" pitchFamily="34" charset="0"/>
              <a:buChar char="•"/>
            </a:pPr>
            <a:r>
              <a:rPr lang="en-US" b="1" dirty="0">
                <a:latin typeface="Baskerville Old Face" panose="02020602080505020303" pitchFamily="18" charset="0"/>
              </a:rPr>
              <a:t>Security: </a:t>
            </a:r>
            <a:r>
              <a:rPr lang="en-US" dirty="0">
                <a:latin typeface="Baskerville Old Face" panose="02020602080505020303" pitchFamily="18" charset="0"/>
              </a:rPr>
              <a:t>The system, users and all transactions must be secured from unauthorized access</a:t>
            </a:r>
          </a:p>
          <a:p>
            <a:pPr marL="342900" indent="-342900">
              <a:lnSpc>
                <a:spcPct val="150000"/>
              </a:lnSpc>
              <a:buFont typeface="Arial" panose="020B0604020202020204" pitchFamily="34" charset="0"/>
              <a:buChar char="•"/>
            </a:pPr>
            <a:r>
              <a:rPr lang="en-US" b="1" dirty="0">
                <a:latin typeface="Baskerville Old Face" panose="02020602080505020303" pitchFamily="18" charset="0"/>
              </a:rPr>
              <a:t>Compliance</a:t>
            </a:r>
            <a:r>
              <a:rPr lang="en-US" dirty="0">
                <a:latin typeface="Baskerville Old Face" panose="02020602080505020303" pitchFamily="18" charset="0"/>
              </a:rPr>
              <a:t>: The system must comply with all applicable laws and regulations</a:t>
            </a:r>
          </a:p>
          <a:p>
            <a:pPr marL="342900" indent="-342900">
              <a:lnSpc>
                <a:spcPct val="150000"/>
              </a:lnSpc>
              <a:buFont typeface="Arial" panose="020B0604020202020204" pitchFamily="34" charset="0"/>
              <a:buChar char="•"/>
            </a:pPr>
            <a:r>
              <a:rPr lang="en-US" b="1" kern="100" dirty="0">
                <a:effectLst/>
                <a:latin typeface="Baskerville Old Face" panose="02020602080505020303" pitchFamily="18" charset="0"/>
                <a:ea typeface="Calibri" panose="020F0502020204030204" pitchFamily="34" charset="0"/>
                <a:cs typeface="Times New Roman" panose="02020603050405020304" pitchFamily="18" charset="0"/>
              </a:rPr>
              <a:t>Reliability: </a:t>
            </a:r>
            <a:r>
              <a:rPr lang="en-US" kern="100" dirty="0">
                <a:effectLst/>
                <a:latin typeface="Baskerville Old Face" panose="02020602080505020303" pitchFamily="18" charset="0"/>
                <a:ea typeface="Calibri" panose="020F0502020204030204" pitchFamily="34" charset="0"/>
                <a:cs typeface="Times New Roman" panose="02020603050405020304" pitchFamily="18" charset="0"/>
              </a:rPr>
              <a:t>must be trustworthy and reliable, and meet the user requirements</a:t>
            </a:r>
            <a:endParaRPr lang="en-CM" kern="100" dirty="0">
              <a:effectLst/>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301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381001"/>
            <a:ext cx="9779183" cy="1092718"/>
          </a:xfrm>
        </p:spPr>
        <p:txBody>
          <a:bodyPr/>
          <a:lstStyle/>
          <a:p>
            <a:pPr algn="ctr"/>
            <a:r>
              <a:rPr lang="en-US" sz="5400" dirty="0">
                <a:latin typeface="Baskerville Old Face" panose="02020602080505020303" pitchFamily="18" charset="0"/>
              </a:rPr>
              <a:t>Continued…</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1656080"/>
            <a:ext cx="9779182" cy="3992879"/>
          </a:xfrm>
        </p:spPr>
        <p:txBody>
          <a:bodyPr vert="horz" lIns="91440" tIns="45720" rIns="91440" bIns="45720" rtlCol="0" anchor="t">
            <a:normAutofit/>
          </a:bodyPr>
          <a:lstStyle/>
          <a:p>
            <a:pPr marL="342900" indent="-342900">
              <a:lnSpc>
                <a:spcPct val="150000"/>
              </a:lnSpc>
              <a:buFont typeface="Arial" panose="020B0604020202020204" pitchFamily="34" charset="0"/>
              <a:buChar char="•"/>
            </a:pPr>
            <a:r>
              <a:rPr lang="en-US" b="1" kern="100" dirty="0">
                <a:effectLst/>
                <a:latin typeface="Baskerville Old Face" panose="02020602080505020303" pitchFamily="18" charset="0"/>
                <a:ea typeface="Calibri" panose="020F0502020204030204" pitchFamily="34" charset="0"/>
                <a:cs typeface="Times New Roman" panose="02020603050405020304" pitchFamily="18" charset="0"/>
              </a:rPr>
              <a:t>Usability: </a:t>
            </a:r>
            <a:r>
              <a:rPr lang="en-US" kern="100" dirty="0">
                <a:effectLst/>
                <a:latin typeface="Baskerville Old Face" panose="02020602080505020303" pitchFamily="18" charset="0"/>
                <a:ea typeface="Calibri" panose="020F0502020204030204" pitchFamily="34" charset="0"/>
                <a:cs typeface="Times New Roman" panose="02020603050405020304" pitchFamily="18" charset="0"/>
              </a:rPr>
              <a:t>must be easy for the user to use and understand, </a:t>
            </a:r>
            <a:r>
              <a:rPr lang="en-US" kern="100">
                <a:effectLst/>
                <a:latin typeface="Baskerville Old Face" panose="02020602080505020303" pitchFamily="18" charset="0"/>
                <a:ea typeface="Calibri" panose="020F0502020204030204" pitchFamily="34" charset="0"/>
                <a:cs typeface="Times New Roman" panose="02020603050405020304" pitchFamily="18" charset="0"/>
              </a:rPr>
              <a:t>with optimal UX</a:t>
            </a:r>
            <a:endParaRPr lang="en-CM" kern="100" dirty="0">
              <a:effectLst/>
              <a:latin typeface="Baskerville Old Face" panose="02020602080505020303" pitchFamily="18" charset="0"/>
              <a:ea typeface="Calibri" panose="020F0502020204030204" pitchFamily="34" charset="0"/>
              <a:cs typeface="Times New Roman" panose="02020603050405020304" pitchFamily="18" charset="0"/>
            </a:endParaRPr>
          </a:p>
          <a:p>
            <a:pPr marL="342900" indent="-342900">
              <a:lnSpc>
                <a:spcPct val="150000"/>
              </a:lnSpc>
              <a:buFont typeface="Arial" panose="020B0604020202020204" pitchFamily="34" charset="0"/>
              <a:buChar char="•"/>
            </a:pPr>
            <a:r>
              <a:rPr lang="en-US" b="1" dirty="0">
                <a:effectLst/>
                <a:latin typeface="Baskerville Old Face" panose="02020602080505020303" pitchFamily="18" charset="0"/>
                <a:ea typeface="Calibri" panose="020F0502020204030204" pitchFamily="34" charset="0"/>
              </a:rPr>
              <a:t>Availability: </a:t>
            </a:r>
            <a:r>
              <a:rPr lang="en-US" dirty="0">
                <a:effectLst/>
                <a:latin typeface="Baskerville Old Face" panose="02020602080505020303" pitchFamily="18" charset="0"/>
                <a:ea typeface="Calibri" panose="020F0502020204030204" pitchFamily="34" charset="0"/>
              </a:rPr>
              <a:t>must always be available at any time t when needed</a:t>
            </a:r>
          </a:p>
          <a:p>
            <a:pPr marL="342900" indent="-342900">
              <a:lnSpc>
                <a:spcPct val="150000"/>
              </a:lnSpc>
              <a:buFont typeface="Arial" panose="020B0604020202020204" pitchFamily="34" charset="0"/>
              <a:buChar char="•"/>
            </a:pPr>
            <a:r>
              <a:rPr lang="en-US" b="1" kern="100" dirty="0">
                <a:effectLst/>
                <a:latin typeface="Baskerville Old Face" panose="02020602080505020303" pitchFamily="18" charset="0"/>
                <a:ea typeface="Calibri" panose="020F0502020204030204" pitchFamily="34" charset="0"/>
                <a:cs typeface="Times New Roman" panose="02020603050405020304" pitchFamily="18" charset="0"/>
              </a:rPr>
              <a:t>Performance: </a:t>
            </a:r>
            <a:r>
              <a:rPr lang="en-US" kern="100" dirty="0">
                <a:effectLst/>
                <a:latin typeface="Baskerville Old Face" panose="02020602080505020303" pitchFamily="18" charset="0"/>
                <a:ea typeface="Calibri" panose="020F0502020204030204" pitchFamily="34" charset="0"/>
                <a:cs typeface="Times New Roman" panose="02020603050405020304" pitchFamily="18" charset="0"/>
              </a:rPr>
              <a:t>System must be able to handle a required number of users without a degradation in the performance</a:t>
            </a:r>
            <a:endParaRPr lang="en-CM" kern="100" dirty="0">
              <a:effectLst/>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6889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pPr algn="ctr"/>
            <a:r>
              <a:rPr lang="en-US" dirty="0">
                <a:latin typeface="Baskerville Old Face" panose="02020602080505020303" pitchFamily="18" charset="0"/>
              </a:rPr>
              <a:t>Project Life Cycle</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Njangi-Hub</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10" name="Content Placeholder 9">
            <a:extLst>
              <a:ext uri="{FF2B5EF4-FFF2-40B4-BE49-F238E27FC236}">
                <a16:creationId xmlns:a16="http://schemas.microsoft.com/office/drawing/2014/main" id="{E3618231-C8EA-BE39-9785-C80557D29990}"/>
              </a:ext>
            </a:extLst>
          </p:cNvPr>
          <p:cNvPicPr>
            <a:picLocks noGrp="1" noChangeAspect="1"/>
          </p:cNvPicPr>
          <p:nvPr>
            <p:ph idx="1"/>
          </p:nvPr>
        </p:nvPicPr>
        <p:blipFill>
          <a:blip r:embed="rId2"/>
          <a:srcRect/>
          <a:stretch/>
        </p:blipFill>
        <p:spPr>
          <a:xfrm>
            <a:off x="2976664" y="1706563"/>
            <a:ext cx="6254885" cy="4564192"/>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3735203313"/>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pPr algn="ctr"/>
            <a:r>
              <a:rPr lang="en-US" sz="5400" dirty="0">
                <a:latin typeface="Baskerville Old Face" panose="02020602080505020303" pitchFamily="18" charset="0"/>
              </a:rPr>
              <a:t>Project Timeline</a:t>
            </a:r>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Njangi-Hub</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15</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87F20-DD1F-4C4B-527B-09DA3870586B}"/>
              </a:ext>
            </a:extLst>
          </p:cNvPr>
          <p:cNvSpPr>
            <a:spLocks noGrp="1"/>
          </p:cNvSpPr>
          <p:nvPr>
            <p:ph type="title"/>
          </p:nvPr>
        </p:nvSpPr>
        <p:spPr/>
        <p:txBody>
          <a:bodyPr/>
          <a:lstStyle/>
          <a:p>
            <a:pPr algn="ctr"/>
            <a:r>
              <a:rPr lang="en-US" sz="5400" dirty="0">
                <a:latin typeface="Baskerville Old Face" panose="02020602080505020303" pitchFamily="18" charset="0"/>
              </a:rPr>
              <a:t>Existing System</a:t>
            </a:r>
            <a:endParaRPr lang="en-CM" sz="5400"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FE7CCBD0-A821-C487-F64F-26C075565DCE}"/>
              </a:ext>
            </a:extLst>
          </p:cNvPr>
          <p:cNvSpPr>
            <a:spLocks noGrp="1"/>
          </p:cNvSpPr>
          <p:nvPr>
            <p:ph idx="1"/>
          </p:nvPr>
        </p:nvSpPr>
        <p:spPr/>
        <p:txBody>
          <a:bodyPr/>
          <a:lstStyle/>
          <a:p>
            <a:pPr marL="457200" indent="-457200">
              <a:lnSpc>
                <a:spcPct val="150000"/>
              </a:lnSpc>
              <a:buFont typeface="Arial" panose="020B0604020202020204" pitchFamily="34" charset="0"/>
              <a:buChar char="•"/>
            </a:pPr>
            <a:r>
              <a:rPr lang="en-US" sz="3200" dirty="0">
                <a:latin typeface="Baskerville Old Face" panose="02020602080505020303" pitchFamily="18" charset="0"/>
              </a:rPr>
              <a:t>Manual system</a:t>
            </a:r>
          </a:p>
          <a:p>
            <a:pPr marL="457200" indent="-457200">
              <a:lnSpc>
                <a:spcPct val="150000"/>
              </a:lnSpc>
              <a:buFont typeface="Arial" panose="020B0604020202020204" pitchFamily="34" charset="0"/>
              <a:buChar char="•"/>
            </a:pPr>
            <a:r>
              <a:rPr lang="en-US" sz="3200" dirty="0">
                <a:latin typeface="Baskerville Old Face" panose="02020602080505020303" pitchFamily="18" charset="0"/>
              </a:rPr>
              <a:t>No existing system in Cameroon</a:t>
            </a:r>
          </a:p>
          <a:p>
            <a:endParaRPr lang="en-CM" dirty="0"/>
          </a:p>
        </p:txBody>
      </p:sp>
      <p:sp>
        <p:nvSpPr>
          <p:cNvPr id="4" name="Footer Placeholder 3">
            <a:extLst>
              <a:ext uri="{FF2B5EF4-FFF2-40B4-BE49-F238E27FC236}">
                <a16:creationId xmlns:a16="http://schemas.microsoft.com/office/drawing/2014/main" id="{C065695A-1892-92AD-11D7-69A3389A81C2}"/>
              </a:ext>
            </a:extLst>
          </p:cNvPr>
          <p:cNvSpPr>
            <a:spLocks noGrp="1"/>
          </p:cNvSpPr>
          <p:nvPr>
            <p:ph type="ftr" sz="quarter" idx="3"/>
          </p:nvPr>
        </p:nvSpPr>
        <p:spPr/>
        <p:txBody>
          <a:bodyPr/>
          <a:lstStyle/>
          <a:p>
            <a:r>
              <a:rPr lang="en-US" dirty="0"/>
              <a:t>Njangi-Hub</a:t>
            </a:r>
          </a:p>
        </p:txBody>
      </p:sp>
      <p:sp>
        <p:nvSpPr>
          <p:cNvPr id="5" name="Slide Number Placeholder 4">
            <a:extLst>
              <a:ext uri="{FF2B5EF4-FFF2-40B4-BE49-F238E27FC236}">
                <a16:creationId xmlns:a16="http://schemas.microsoft.com/office/drawing/2014/main" id="{6F1122C5-CB19-7CC4-CF98-72A0118707E2}"/>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424418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3D61-4322-6317-A7AC-95FFCCEC96C0}"/>
              </a:ext>
            </a:extLst>
          </p:cNvPr>
          <p:cNvSpPr>
            <a:spLocks noGrp="1"/>
          </p:cNvSpPr>
          <p:nvPr>
            <p:ph type="ctrTitle"/>
          </p:nvPr>
        </p:nvSpPr>
        <p:spPr>
          <a:xfrm>
            <a:off x="1048225" y="1602739"/>
            <a:ext cx="6245912" cy="2387600"/>
          </a:xfrm>
        </p:spPr>
        <p:txBody>
          <a:bodyPr/>
          <a:lstStyle/>
          <a:p>
            <a:pPr>
              <a:lnSpc>
                <a:spcPct val="150000"/>
              </a:lnSpc>
            </a:pPr>
            <a:r>
              <a:rPr lang="en-US" dirty="0">
                <a:latin typeface="Baskerville Old Face" panose="02020602080505020303" pitchFamily="18" charset="0"/>
              </a:rPr>
              <a:t>Diagrams…</a:t>
            </a:r>
            <a:endParaRPr lang="en-CM" dirty="0">
              <a:latin typeface="Baskerville Old Face" panose="02020602080505020303" pitchFamily="18" charset="0"/>
            </a:endParaRPr>
          </a:p>
        </p:txBody>
      </p:sp>
    </p:spTree>
    <p:extLst>
      <p:ext uri="{BB962C8B-B14F-4D97-AF65-F5344CB8AC3E}">
        <p14:creationId xmlns:p14="http://schemas.microsoft.com/office/powerpoint/2010/main" val="3370994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DAD5-1401-046B-A790-C095D98C531B}"/>
              </a:ext>
            </a:extLst>
          </p:cNvPr>
          <p:cNvSpPr>
            <a:spLocks noGrp="1"/>
          </p:cNvSpPr>
          <p:nvPr>
            <p:ph type="title"/>
          </p:nvPr>
        </p:nvSpPr>
        <p:spPr/>
        <p:txBody>
          <a:bodyPr/>
          <a:lstStyle/>
          <a:p>
            <a:pPr algn="ctr"/>
            <a:r>
              <a:rPr lang="en-US" dirty="0">
                <a:latin typeface="Baskerville Old Face" panose="02020602080505020303" pitchFamily="18" charset="0"/>
              </a:rPr>
              <a:t>Use case: User’s Module</a:t>
            </a:r>
            <a:endParaRPr lang="en-CM" dirty="0">
              <a:latin typeface="Baskerville Old Face" panose="02020602080505020303" pitchFamily="18" charset="0"/>
            </a:endParaRPr>
          </a:p>
        </p:txBody>
      </p:sp>
      <p:pic>
        <p:nvPicPr>
          <p:cNvPr id="7" name="Content Placeholder 6">
            <a:extLst>
              <a:ext uri="{FF2B5EF4-FFF2-40B4-BE49-F238E27FC236}">
                <a16:creationId xmlns:a16="http://schemas.microsoft.com/office/drawing/2014/main" id="{1CCD097E-AE9A-153C-A72B-00A90D5E4860}"/>
              </a:ext>
            </a:extLst>
          </p:cNvPr>
          <p:cNvPicPr>
            <a:picLocks noGrp="1" noChangeAspect="1"/>
          </p:cNvPicPr>
          <p:nvPr>
            <p:ph idx="1"/>
          </p:nvPr>
        </p:nvPicPr>
        <p:blipFill>
          <a:blip r:embed="rId2"/>
          <a:stretch>
            <a:fillRect/>
          </a:stretch>
        </p:blipFill>
        <p:spPr>
          <a:xfrm>
            <a:off x="2755900" y="2017713"/>
            <a:ext cx="6034635" cy="3367087"/>
          </a:xfrm>
        </p:spPr>
      </p:pic>
      <p:sp>
        <p:nvSpPr>
          <p:cNvPr id="4" name="Footer Placeholder 3">
            <a:extLst>
              <a:ext uri="{FF2B5EF4-FFF2-40B4-BE49-F238E27FC236}">
                <a16:creationId xmlns:a16="http://schemas.microsoft.com/office/drawing/2014/main" id="{9E6D0BFE-3CB0-BD1B-9E94-89E4AFB9BFA8}"/>
              </a:ext>
            </a:extLst>
          </p:cNvPr>
          <p:cNvSpPr>
            <a:spLocks noGrp="1"/>
          </p:cNvSpPr>
          <p:nvPr>
            <p:ph type="ftr" sz="quarter" idx="3"/>
          </p:nvPr>
        </p:nvSpPr>
        <p:spPr/>
        <p:txBody>
          <a:bodyPr/>
          <a:lstStyle/>
          <a:p>
            <a:r>
              <a:rPr lang="en-US" dirty="0"/>
              <a:t>Njangi-Hub</a:t>
            </a:r>
          </a:p>
        </p:txBody>
      </p:sp>
      <p:sp>
        <p:nvSpPr>
          <p:cNvPr id="5" name="Slide Number Placeholder 4">
            <a:extLst>
              <a:ext uri="{FF2B5EF4-FFF2-40B4-BE49-F238E27FC236}">
                <a16:creationId xmlns:a16="http://schemas.microsoft.com/office/drawing/2014/main" id="{55473CC1-4CB4-CAD6-B1F0-6BE8449D086F}"/>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010260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DAD5-1401-046B-A790-C095D98C531B}"/>
              </a:ext>
            </a:extLst>
          </p:cNvPr>
          <p:cNvSpPr>
            <a:spLocks noGrp="1"/>
          </p:cNvSpPr>
          <p:nvPr>
            <p:ph type="title"/>
          </p:nvPr>
        </p:nvSpPr>
        <p:spPr/>
        <p:txBody>
          <a:bodyPr/>
          <a:lstStyle/>
          <a:p>
            <a:pPr algn="ctr"/>
            <a:r>
              <a:rPr lang="en-US" sz="5400" dirty="0">
                <a:latin typeface="Baskerville Old Face" panose="02020602080505020303" pitchFamily="18" charset="0"/>
              </a:rPr>
              <a:t>Use case: Njangi head’s Module</a:t>
            </a:r>
            <a:endParaRPr lang="en-CM" sz="5400" dirty="0">
              <a:latin typeface="Baskerville Old Face" panose="02020602080505020303" pitchFamily="18" charset="0"/>
            </a:endParaRPr>
          </a:p>
        </p:txBody>
      </p:sp>
      <p:pic>
        <p:nvPicPr>
          <p:cNvPr id="7" name="Content Placeholder 6">
            <a:extLst>
              <a:ext uri="{FF2B5EF4-FFF2-40B4-BE49-F238E27FC236}">
                <a16:creationId xmlns:a16="http://schemas.microsoft.com/office/drawing/2014/main" id="{BD991CF0-5E2B-4FF1-162C-0BFC843BACFC}"/>
              </a:ext>
            </a:extLst>
          </p:cNvPr>
          <p:cNvPicPr>
            <a:picLocks noGrp="1" noChangeAspect="1"/>
          </p:cNvPicPr>
          <p:nvPr>
            <p:ph idx="1"/>
          </p:nvPr>
        </p:nvPicPr>
        <p:blipFill>
          <a:blip r:embed="rId2"/>
          <a:stretch>
            <a:fillRect/>
          </a:stretch>
        </p:blipFill>
        <p:spPr>
          <a:xfrm>
            <a:off x="3454400" y="2017713"/>
            <a:ext cx="4313816" cy="3367087"/>
          </a:xfrm>
        </p:spPr>
      </p:pic>
      <p:sp>
        <p:nvSpPr>
          <p:cNvPr id="4" name="Footer Placeholder 3">
            <a:extLst>
              <a:ext uri="{FF2B5EF4-FFF2-40B4-BE49-F238E27FC236}">
                <a16:creationId xmlns:a16="http://schemas.microsoft.com/office/drawing/2014/main" id="{9E6D0BFE-3CB0-BD1B-9E94-89E4AFB9BFA8}"/>
              </a:ext>
            </a:extLst>
          </p:cNvPr>
          <p:cNvSpPr>
            <a:spLocks noGrp="1"/>
          </p:cNvSpPr>
          <p:nvPr>
            <p:ph type="ftr" sz="quarter" idx="3"/>
          </p:nvPr>
        </p:nvSpPr>
        <p:spPr/>
        <p:txBody>
          <a:bodyPr/>
          <a:lstStyle/>
          <a:p>
            <a:r>
              <a:rPr lang="en-US" dirty="0"/>
              <a:t>Njangi-Hub</a:t>
            </a:r>
          </a:p>
        </p:txBody>
      </p:sp>
      <p:sp>
        <p:nvSpPr>
          <p:cNvPr id="5" name="Slide Number Placeholder 4">
            <a:extLst>
              <a:ext uri="{FF2B5EF4-FFF2-40B4-BE49-F238E27FC236}">
                <a16:creationId xmlns:a16="http://schemas.microsoft.com/office/drawing/2014/main" id="{55473CC1-4CB4-CAD6-B1F0-6BE8449D086F}"/>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1674946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pPr algn="ctr"/>
            <a:r>
              <a:rPr lang="en-US" sz="5400" dirty="0">
                <a:latin typeface="Baskerville Old Face" panose="02020602080505020303" pitchFamily="18" charset="0"/>
              </a:rPr>
              <a:t>Meet our team</a:t>
            </a:r>
          </a:p>
        </p:txBody>
      </p:sp>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sz="2000" dirty="0">
                <a:latin typeface="Baskerville Old Face" panose="02020602080505020303" pitchFamily="18" charset="0"/>
              </a:rPr>
              <a:t>Kanyi Vanessa</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sz="1600" dirty="0">
                <a:latin typeface="Baskerville Old Face" panose="02020602080505020303" pitchFamily="18" charset="0"/>
              </a:rPr>
              <a:t>Analyst</a:t>
            </a:r>
          </a:p>
        </p:txBody>
      </p:sp>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sz="2000" dirty="0">
                <a:latin typeface="Baskerville Old Face" panose="02020602080505020303" pitchFamily="18" charset="0"/>
              </a:rPr>
              <a:t>Kwa Adella</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sz="1600" dirty="0">
                <a:latin typeface="Baskerville Old Face" panose="02020602080505020303" pitchFamily="18" charset="0"/>
              </a:rPr>
              <a:t>Designer and Analyst</a:t>
            </a:r>
          </a:p>
        </p:txBody>
      </p:sp>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sz="2000" dirty="0">
                <a:latin typeface="Baskerville Old Face" panose="02020602080505020303" pitchFamily="18" charset="0"/>
              </a:rPr>
              <a:t>Neba Nadine</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sz="1600" dirty="0">
                <a:latin typeface="Baskerville Old Face" panose="02020602080505020303" pitchFamily="18" charset="0"/>
              </a:rPr>
              <a:t>Analyst</a:t>
            </a:r>
          </a:p>
        </p:txBody>
      </p:sp>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sz="2000" dirty="0">
                <a:latin typeface="Baskerville Old Face" panose="02020602080505020303" pitchFamily="18" charset="0"/>
              </a:rPr>
              <a:t>Emmanuel </a:t>
            </a:r>
            <a:r>
              <a:rPr lang="en-US" sz="2000" dirty="0" err="1">
                <a:latin typeface="Baskerville Old Face" panose="02020602080505020303" pitchFamily="18" charset="0"/>
              </a:rPr>
              <a:t>Takor</a:t>
            </a:r>
            <a:endParaRPr lang="en-US" sz="2000" dirty="0">
              <a:latin typeface="Baskerville Old Face" panose="02020602080505020303" pitchFamily="18" charset="0"/>
            </a:endParaRP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sz="1600" dirty="0">
                <a:latin typeface="Baskerville Old Face" panose="02020602080505020303" pitchFamily="18" charset="0"/>
              </a:rPr>
              <a:t>Analyst</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latin typeface="Baskerville Old Face" panose="02020602080505020303" pitchFamily="18" charset="0"/>
              </a:rPr>
              <a:t>Njangi-Hub</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latin typeface="Baskerville Old Face" panose="02020602080505020303" pitchFamily="18" charset="0"/>
              </a:rPr>
              <a:pPr/>
              <a:t>2</a:t>
            </a:fld>
            <a:endParaRPr lang="en-US" dirty="0">
              <a:latin typeface="Baskerville Old Face" panose="02020602080505020303" pitchFamily="18" charset="0"/>
            </a:endParaRPr>
          </a:p>
        </p:txBody>
      </p:sp>
      <p:pic>
        <p:nvPicPr>
          <p:cNvPr id="11" name="Picture Placeholder 10" descr="A person in a red shirt&#10;&#10;Description automatically generated">
            <a:extLst>
              <a:ext uri="{FF2B5EF4-FFF2-40B4-BE49-F238E27FC236}">
                <a16:creationId xmlns:a16="http://schemas.microsoft.com/office/drawing/2014/main" id="{E954443B-AADA-A9E2-4709-D135348DE969}"/>
              </a:ext>
            </a:extLst>
          </p:cNvPr>
          <p:cNvPicPr>
            <a:picLocks noGrp="1" noChangeAspect="1"/>
          </p:cNvPicPr>
          <p:nvPr>
            <p:ph type="pic" sz="quarter" idx="14"/>
          </p:nvPr>
        </p:nvPicPr>
        <p:blipFill>
          <a:blip r:embed="rId2"/>
          <a:srcRect t="8490" b="8490"/>
          <a:stretch>
            <a:fillRect/>
          </a:stretch>
        </p:blipFill>
        <p:spPr/>
      </p:pic>
      <p:pic>
        <p:nvPicPr>
          <p:cNvPr id="32" name="Picture Placeholder 31">
            <a:extLst>
              <a:ext uri="{FF2B5EF4-FFF2-40B4-BE49-F238E27FC236}">
                <a16:creationId xmlns:a16="http://schemas.microsoft.com/office/drawing/2014/main" id="{36A690AB-CDCA-EA04-2610-5751FBA71CF5}"/>
              </a:ext>
            </a:extLst>
          </p:cNvPr>
          <p:cNvPicPr>
            <a:picLocks noGrp="1" noChangeAspect="1"/>
          </p:cNvPicPr>
          <p:nvPr>
            <p:ph type="pic" sz="quarter" idx="16"/>
          </p:nvPr>
        </p:nvPicPr>
        <p:blipFill>
          <a:blip r:embed="rId3"/>
          <a:srcRect l="6420" r="6420"/>
          <a:stretch>
            <a:fillRect/>
          </a:stretch>
        </p:blipFill>
        <p:spPr/>
      </p:pic>
      <p:pic>
        <p:nvPicPr>
          <p:cNvPr id="42" name="Picture Placeholder 41">
            <a:extLst>
              <a:ext uri="{FF2B5EF4-FFF2-40B4-BE49-F238E27FC236}">
                <a16:creationId xmlns:a16="http://schemas.microsoft.com/office/drawing/2014/main" id="{C88DA0A4-6658-33C7-25A9-A461D10D9EA7}"/>
              </a:ext>
            </a:extLst>
          </p:cNvPr>
          <p:cNvPicPr>
            <a:picLocks noGrp="1" noChangeAspect="1"/>
          </p:cNvPicPr>
          <p:nvPr>
            <p:ph type="pic" sz="quarter" idx="15"/>
          </p:nvPr>
        </p:nvPicPr>
        <p:blipFill>
          <a:blip r:embed="rId4"/>
          <a:srcRect t="4106" b="4106"/>
          <a:stretch>
            <a:fillRect/>
          </a:stretch>
        </p:blipFill>
        <p:spPr/>
      </p:pic>
      <p:pic>
        <p:nvPicPr>
          <p:cNvPr id="28" name="Picture Placeholder 27">
            <a:extLst>
              <a:ext uri="{FF2B5EF4-FFF2-40B4-BE49-F238E27FC236}">
                <a16:creationId xmlns:a16="http://schemas.microsoft.com/office/drawing/2014/main" id="{A3722873-4092-4733-C4DA-EC8002AC9913}"/>
              </a:ext>
            </a:extLst>
          </p:cNvPr>
          <p:cNvPicPr>
            <a:picLocks noGrp="1" noChangeAspect="1"/>
          </p:cNvPicPr>
          <p:nvPr>
            <p:ph type="pic" sz="quarter" idx="13"/>
          </p:nvPr>
        </p:nvPicPr>
        <p:blipFill>
          <a:blip r:embed="rId5"/>
          <a:srcRect t="5166" b="5166"/>
          <a:stretch>
            <a:fillRect/>
          </a:stretch>
        </p:blipFill>
        <p:spPr/>
      </p:pic>
    </p:spTree>
    <p:extLst>
      <p:ext uri="{BB962C8B-B14F-4D97-AF65-F5344CB8AC3E}">
        <p14:creationId xmlns:p14="http://schemas.microsoft.com/office/powerpoint/2010/main" val="3335690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926194" y="2734200"/>
            <a:ext cx="6245912" cy="1389600"/>
          </a:xfrm>
        </p:spPr>
        <p:txBody>
          <a:bodyPr/>
          <a:lstStyle/>
          <a:p>
            <a:r>
              <a:rPr lang="en-US" sz="6600" dirty="0">
                <a:latin typeface="Baskerville Old Face" panose="02020602080505020303" pitchFamily="18" charset="0"/>
              </a:rPr>
              <a:t>Thank you</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1"/>
            <a:ext cx="9779183" cy="1092718"/>
          </a:xfrm>
        </p:spPr>
        <p:txBody>
          <a:bodyPr/>
          <a:lstStyle/>
          <a:p>
            <a:pPr algn="ctr">
              <a:lnSpc>
                <a:spcPct val="150000"/>
              </a:lnSpc>
            </a:pPr>
            <a:r>
              <a:rPr lang="en-US" dirty="0">
                <a:latin typeface="Baskerville Old Face" panose="02020602080505020303" pitchFamily="18" charset="0"/>
              </a:rPr>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1724629"/>
            <a:ext cx="9779182" cy="3659654"/>
          </a:xfrm>
        </p:spPr>
        <p:txBody>
          <a:bodyPr vert="horz" lIns="91440" tIns="45720" rIns="91440" bIns="45720" rtlCol="0" anchor="t">
            <a:normAutofit fontScale="85000" lnSpcReduction="20000"/>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Problem statement</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Objectives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Requirements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Project life cycle</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Existing system(s)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Diagrams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Njangi-Hub</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a:lstStyle/>
          <a:p>
            <a:pPr algn="ctr">
              <a:lnSpc>
                <a:spcPct val="150000"/>
              </a:lnSpc>
            </a:pPr>
            <a:r>
              <a:rPr lang="en-US" sz="5400" dirty="0">
                <a:latin typeface="Baskerville Old Face" panose="02020602080505020303" pitchFamily="18" charset="0"/>
              </a:rPr>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p:txBody>
          <a:bodyPr vert="horz" lIns="91440" tIns="45720" rIns="91440" bIns="45720" rtlCol="0" anchor="t">
            <a:normAutofit/>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Manual management of financial transactions in njangi houses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Lack of transparency in transactions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Lack of efficient payment and rotation schedules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Poor reporting and tracking systems </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p:txBody>
          <a:bodyPr/>
          <a:lstStyle/>
          <a:p>
            <a:r>
              <a:rPr lang="en-US" dirty="0"/>
              <a:t>Njangi-Hub</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545F-34C3-B144-7D7C-89A74CE84BB9}"/>
              </a:ext>
            </a:extLst>
          </p:cNvPr>
          <p:cNvSpPr>
            <a:spLocks noGrp="1"/>
          </p:cNvSpPr>
          <p:nvPr>
            <p:ph type="title"/>
          </p:nvPr>
        </p:nvSpPr>
        <p:spPr/>
        <p:txBody>
          <a:bodyPr/>
          <a:lstStyle/>
          <a:p>
            <a:pPr algn="ctr"/>
            <a:r>
              <a:rPr lang="en-US" sz="6000" dirty="0">
                <a:latin typeface="Baskerville Old Face" panose="02020602080505020303" pitchFamily="18" charset="0"/>
              </a:rPr>
              <a:t>Objectives</a:t>
            </a:r>
            <a:endParaRPr lang="en-CM" sz="5400"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42266CD2-0AEE-67A8-9C8C-1034432AE0FA}"/>
              </a:ext>
            </a:extLst>
          </p:cNvPr>
          <p:cNvSpPr>
            <a:spLocks noGrp="1"/>
          </p:cNvSpPr>
          <p:nvPr>
            <p:ph type="body" idx="1"/>
          </p:nvPr>
        </p:nvSpPr>
        <p:spPr/>
        <p:txBody>
          <a:bodyPr/>
          <a:lstStyle/>
          <a:p>
            <a:pPr>
              <a:lnSpc>
                <a:spcPct val="150000"/>
              </a:lnSpc>
            </a:pPr>
            <a:r>
              <a:rPr lang="en-US" sz="3200" dirty="0">
                <a:latin typeface="Baskerville Old Face" panose="02020602080505020303" pitchFamily="18" charset="0"/>
              </a:rPr>
              <a:t>The objectives for the design and implementation of a hybrid application to manage ‘njangi’ are defined as follows:</a:t>
            </a:r>
            <a:endParaRPr lang="en-CM" sz="3200" dirty="0">
              <a:latin typeface="Baskerville Old Face" panose="02020602080505020303" pitchFamily="18" charset="0"/>
            </a:endParaRPr>
          </a:p>
        </p:txBody>
      </p:sp>
      <p:sp>
        <p:nvSpPr>
          <p:cNvPr id="4" name="Footer Placeholder 3">
            <a:extLst>
              <a:ext uri="{FF2B5EF4-FFF2-40B4-BE49-F238E27FC236}">
                <a16:creationId xmlns:a16="http://schemas.microsoft.com/office/drawing/2014/main" id="{79B751FE-DC4C-7FF4-7C46-FF1AF400D35A}"/>
              </a:ext>
            </a:extLst>
          </p:cNvPr>
          <p:cNvSpPr>
            <a:spLocks noGrp="1"/>
          </p:cNvSpPr>
          <p:nvPr>
            <p:ph type="ftr" sz="quarter" idx="11"/>
          </p:nvPr>
        </p:nvSpPr>
        <p:spPr/>
        <p:txBody>
          <a:bodyPr/>
          <a:lstStyle/>
          <a:p>
            <a:r>
              <a:rPr lang="en-US" dirty="0"/>
              <a:t>Njangi-Hub</a:t>
            </a:r>
          </a:p>
        </p:txBody>
      </p:sp>
      <p:sp>
        <p:nvSpPr>
          <p:cNvPr id="5" name="Slide Number Placeholder 4">
            <a:extLst>
              <a:ext uri="{FF2B5EF4-FFF2-40B4-BE49-F238E27FC236}">
                <a16:creationId xmlns:a16="http://schemas.microsoft.com/office/drawing/2014/main" id="{909DD73E-C699-BE5C-731E-59B0BA3E8446}"/>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409467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pPr algn="ctr"/>
            <a:r>
              <a:rPr lang="en-US" sz="6000" dirty="0">
                <a:latin typeface="Baskerville Old Face" panose="02020602080505020303" pitchFamily="18" charset="0"/>
              </a:rPr>
              <a:t>Objective 1</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fontScale="85000" lnSpcReduction="10000"/>
          </a:bodyPr>
          <a:lstStyle/>
          <a:p>
            <a:pPr marL="514350" indent="-514350">
              <a:lnSpc>
                <a:spcPct val="150000"/>
              </a:lnSpc>
              <a:buFont typeface="Arial" panose="020B0604020202020204" pitchFamily="34" charset="0"/>
              <a:buChar char="•"/>
            </a:pPr>
            <a:r>
              <a:rPr lang="en-US" sz="3200" dirty="0">
                <a:latin typeface="Baskerville Old Face" panose="02020602080505020303" pitchFamily="18" charset="0"/>
              </a:rPr>
              <a:t>Develop a secure user management system, by implementing an efficient, effective and strict user verification process to be completed before a user can create, join or be added to any njangi, where they can view njangi rules and settings, including past announcements or create them</a:t>
            </a:r>
          </a:p>
        </p:txBody>
      </p:sp>
    </p:spTree>
    <p:extLst>
      <p:ext uri="{BB962C8B-B14F-4D97-AF65-F5344CB8AC3E}">
        <p14:creationId xmlns:p14="http://schemas.microsoft.com/office/powerpoint/2010/main" val="139706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pPr algn="ctr"/>
            <a:r>
              <a:rPr lang="en-US" sz="6000" dirty="0">
                <a:latin typeface="Baskerville Old Face" panose="02020602080505020303" pitchFamily="18" charset="0"/>
              </a:rPr>
              <a:t>Objective 2</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a:bodyPr>
          <a:lstStyle/>
          <a:p>
            <a:pPr marL="514350" indent="-514350">
              <a:lnSpc>
                <a:spcPct val="150000"/>
              </a:lnSpc>
              <a:buFont typeface="Arial" panose="020B0604020202020204" pitchFamily="34" charset="0"/>
              <a:buChar char="•"/>
            </a:pPr>
            <a:r>
              <a:rPr lang="en-US" dirty="0">
                <a:latin typeface="Baskerville Old Face" panose="02020602080505020303" pitchFamily="18" charset="0"/>
              </a:rPr>
              <a:t>Implement a strict and effective contribution management system complete with reminders, which follows a contributions schedule and payment tracking for the management and implementing of fines based on the status of the payment</a:t>
            </a:r>
          </a:p>
        </p:txBody>
      </p:sp>
    </p:spTree>
    <p:extLst>
      <p:ext uri="{BB962C8B-B14F-4D97-AF65-F5344CB8AC3E}">
        <p14:creationId xmlns:p14="http://schemas.microsoft.com/office/powerpoint/2010/main" val="344679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pPr algn="ctr"/>
            <a:r>
              <a:rPr lang="en-US" sz="6000" dirty="0">
                <a:latin typeface="Baskerville Old Face" panose="02020602080505020303" pitchFamily="18" charset="0"/>
              </a:rPr>
              <a:t>Objective 3</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Enhance transparency and accountability in each njangi by incorporating a report generating system for every financial transaction (contributions, withdrawals), rotations and njangi rules</a:t>
            </a:r>
          </a:p>
        </p:txBody>
      </p:sp>
    </p:spTree>
    <p:extLst>
      <p:ext uri="{BB962C8B-B14F-4D97-AF65-F5344CB8AC3E}">
        <p14:creationId xmlns:p14="http://schemas.microsoft.com/office/powerpoint/2010/main" val="170406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pPr algn="ctr"/>
            <a:r>
              <a:rPr lang="en-US" sz="6000" dirty="0">
                <a:latin typeface="Baskerville Old Face" panose="02020602080505020303" pitchFamily="18" charset="0"/>
              </a:rPr>
              <a:t>Objective 4</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Implement a secure rotation management policy and system, by assigning unique codes to users both in automatic and manual rotations, and making the automatic rotation schedules private only for the njangi head and each member – their own schedule</a:t>
            </a:r>
            <a:endParaRPr lang="en-US" dirty="0"/>
          </a:p>
        </p:txBody>
      </p:sp>
    </p:spTree>
    <p:extLst>
      <p:ext uri="{BB962C8B-B14F-4D97-AF65-F5344CB8AC3E}">
        <p14:creationId xmlns:p14="http://schemas.microsoft.com/office/powerpoint/2010/main" val="139955555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893</TotalTime>
  <Words>530</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Baskerville Old Face</vt:lpstr>
      <vt:lpstr>Calibri</vt:lpstr>
      <vt:lpstr>Tenorite</vt:lpstr>
      <vt:lpstr>Office Theme</vt:lpstr>
      <vt:lpstr>Design of a web-based application to manage ‘njangi’ – Njangi-Hub</vt:lpstr>
      <vt:lpstr>Meet our team</vt:lpstr>
      <vt:lpstr>Agenda</vt:lpstr>
      <vt:lpstr>Problem statement</vt:lpstr>
      <vt:lpstr>Objectives</vt:lpstr>
      <vt:lpstr>Objective 1</vt:lpstr>
      <vt:lpstr>Objective 2</vt:lpstr>
      <vt:lpstr>Objective 3</vt:lpstr>
      <vt:lpstr>Objective 4</vt:lpstr>
      <vt:lpstr>Objective 5</vt:lpstr>
      <vt:lpstr>Functional Requirements</vt:lpstr>
      <vt:lpstr>Non-Functional Requirements</vt:lpstr>
      <vt:lpstr>Continued…</vt:lpstr>
      <vt:lpstr>Project Life Cycle</vt:lpstr>
      <vt:lpstr>Project Timeline</vt:lpstr>
      <vt:lpstr>Existing System</vt:lpstr>
      <vt:lpstr>Diagrams…</vt:lpstr>
      <vt:lpstr>Use case: User’s Module</vt:lpstr>
      <vt:lpstr>Use case: Njangi head’s Module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 web-based application to manage ‘njangi’</dc:title>
  <dc:creator>Kanyi Vanessa Fuangi</dc:creator>
  <cp:lastModifiedBy>Kanyi Vanessa Fuangi</cp:lastModifiedBy>
  <cp:revision>36</cp:revision>
  <dcterms:created xsi:type="dcterms:W3CDTF">2024-01-17T13:06:54Z</dcterms:created>
  <dcterms:modified xsi:type="dcterms:W3CDTF">2024-01-18T17:57:23Z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