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71" r:id="rId6"/>
    <p:sldId id="257" r:id="rId7"/>
    <p:sldId id="258" r:id="rId8"/>
    <p:sldId id="259" r:id="rId9"/>
    <p:sldId id="280" r:id="rId10"/>
    <p:sldId id="281" r:id="rId11"/>
    <p:sldId id="260" r:id="rId12"/>
    <p:sldId id="270" r:id="rId13"/>
    <p:sldId id="283" r:id="rId14"/>
    <p:sldId id="282" r:id="rId15"/>
    <p:sldId id="276" r:id="rId16"/>
    <p:sldId id="27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8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F1ABFB3-B399-406F-91BD-DCDF9A38526B}">
      <dgm:prSet phldrT="[Text]"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Deployment and Maintenance</a:t>
          </a: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78CB0E27-958C-4066-A189-8B36505E8204}" type="par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0E4A1D3-514E-4327-991D-5CC9C6B41885}" type="sib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Jan 16 -25 2024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Planning</a:t>
          </a: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16 Jan – 31 Jan  2024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9089A8-5362-4BA4-9163-D19228C1808F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Design</a:t>
          </a: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8F44BD-C8C7-462C-9756-1EC498E86842}">
      <dgm:prSet phldr="0"/>
      <dgm:spPr/>
      <dgm:t>
        <a:bodyPr/>
        <a:lstStyle/>
        <a:p>
          <a:pPr algn="l"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Feb 01 - 24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EB4D61-3A9C-4140-977F-3C3F5C9EE9D1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Implementation</a:t>
          </a: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AB5E6F-A65E-41DB-A296-0818B0E49F7C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Feb 01 –Feb 24</a:t>
          </a: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Testing</a:t>
          </a: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Feb 25 – Continuous</a:t>
          </a: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9819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5463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55770" y="890053"/>
          <a:ext cx="2321488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Planning</a:t>
          </a:r>
        </a:p>
      </dsp:txBody>
      <dsp:txXfrm>
        <a:off x="655770" y="890053"/>
        <a:ext cx="2321488" cy="1291450"/>
      </dsp:txXfrm>
    </dsp:sp>
    <dsp:sp modelId="{8E3FB235-DF38-476B-9A0E-B1E583D50944}">
      <dsp:nvSpPr>
        <dsp:cNvPr id="0" name=""/>
        <dsp:cNvSpPr/>
      </dsp:nvSpPr>
      <dsp:spPr>
        <a:xfrm>
          <a:off x="655770" y="436300"/>
          <a:ext cx="2321488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Jan 16 -25 2024</a:t>
          </a:r>
        </a:p>
      </dsp:txBody>
      <dsp:txXfrm>
        <a:off x="655770" y="436300"/>
        <a:ext cx="2321488" cy="453752"/>
      </dsp:txXfrm>
    </dsp:sp>
    <dsp:sp modelId="{9AA05CE5-209F-4AD9-BE2C-2A69F76DA8F4}">
      <dsp:nvSpPr>
        <dsp:cNvPr id="0" name=""/>
        <dsp:cNvSpPr/>
      </dsp:nvSpPr>
      <dsp:spPr>
        <a:xfrm>
          <a:off x="23024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408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076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432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292766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Design</a:t>
          </a:r>
        </a:p>
      </dsp:txBody>
      <dsp:txXfrm>
        <a:off x="2292766" y="2181504"/>
        <a:ext cx="2311834" cy="1291450"/>
      </dsp:txXfrm>
    </dsp:sp>
    <dsp:sp modelId="{223C5207-4FA2-4A6C-8F43-20BD55767C99}">
      <dsp:nvSpPr>
        <dsp:cNvPr id="0" name=""/>
        <dsp:cNvSpPr/>
      </dsp:nvSpPr>
      <dsp:spPr>
        <a:xfrm>
          <a:off x="2292766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16 Jan – 31 Jan  2024</a:t>
          </a:r>
        </a:p>
      </dsp:txBody>
      <dsp:txXfrm>
        <a:off x="2292766" y="3472954"/>
        <a:ext cx="2311834" cy="453752"/>
      </dsp:txXfrm>
    </dsp:sp>
    <dsp:sp modelId="{4FE5EB5D-4CEF-4D0D-9394-0534E61844BE}">
      <dsp:nvSpPr>
        <dsp:cNvPr id="0" name=""/>
        <dsp:cNvSpPr/>
      </dsp:nvSpPr>
      <dsp:spPr>
        <a:xfrm>
          <a:off x="18680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262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3318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3674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9169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Implementation</a:t>
          </a:r>
        </a:p>
      </dsp:txBody>
      <dsp:txXfrm>
        <a:off x="3916965" y="890053"/>
        <a:ext cx="2311834" cy="1291450"/>
      </dsp:txXfrm>
    </dsp:sp>
    <dsp:sp modelId="{2D6C7916-1130-46A8-833B-A6278CBD2192}">
      <dsp:nvSpPr>
        <dsp:cNvPr id="0" name=""/>
        <dsp:cNvSpPr/>
      </dsp:nvSpPr>
      <dsp:spPr>
        <a:xfrm>
          <a:off x="39169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Feb 01 - 24</a:t>
          </a:r>
        </a:p>
      </dsp:txBody>
      <dsp:txXfrm>
        <a:off x="3916965" y="436300"/>
        <a:ext cx="2311834" cy="453752"/>
      </dsp:txXfrm>
    </dsp:sp>
    <dsp:sp modelId="{4D953791-5C2F-4A75-A8F4-6ED7EAB5E015}">
      <dsp:nvSpPr>
        <dsp:cNvPr id="0" name=""/>
        <dsp:cNvSpPr/>
      </dsp:nvSpPr>
      <dsp:spPr>
        <a:xfrm>
          <a:off x="34922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4504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4956041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991685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541165" y="2181504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Testing</a:t>
          </a:r>
        </a:p>
      </dsp:txBody>
      <dsp:txXfrm>
        <a:off x="5541165" y="2181504"/>
        <a:ext cx="2311834" cy="1291450"/>
      </dsp:txXfrm>
    </dsp:sp>
    <dsp:sp modelId="{7C1E6B4A-59F7-4018-A403-E1CCAEE78BA1}">
      <dsp:nvSpPr>
        <dsp:cNvPr id="0" name=""/>
        <dsp:cNvSpPr/>
      </dsp:nvSpPr>
      <dsp:spPr>
        <a:xfrm>
          <a:off x="5541165" y="3472954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Feb 01 –Feb 24</a:t>
          </a:r>
        </a:p>
      </dsp:txBody>
      <dsp:txXfrm>
        <a:off x="5541165" y="3472954"/>
        <a:ext cx="2311834" cy="453752"/>
      </dsp:txXfrm>
    </dsp:sp>
    <dsp:sp modelId="{A03C5372-D306-43AC-B406-6F8183849431}">
      <dsp:nvSpPr>
        <dsp:cNvPr id="0" name=""/>
        <dsp:cNvSpPr/>
      </dsp:nvSpPr>
      <dsp:spPr>
        <a:xfrm>
          <a:off x="5116467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074686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5802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6158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5365" y="890053"/>
          <a:ext cx="231183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  <a:latin typeface="Tenorite" pitchFamily="2" charset="0"/>
            </a:rPr>
            <a:t>Deployment and Maintenance</a:t>
          </a:r>
          <a:endParaRPr lang="en-US" sz="13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7165365" y="890053"/>
        <a:ext cx="2311834" cy="1291450"/>
      </dsp:txXfrm>
    </dsp:sp>
    <dsp:sp modelId="{3FA5D5AE-9CAE-4D19-9765-BCEE62095312}">
      <dsp:nvSpPr>
        <dsp:cNvPr id="0" name=""/>
        <dsp:cNvSpPr/>
      </dsp:nvSpPr>
      <dsp:spPr>
        <a:xfrm>
          <a:off x="7165365" y="436300"/>
          <a:ext cx="231183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dirty="0">
              <a:solidFill>
                <a:schemeClr val="bg1"/>
              </a:solidFill>
              <a:latin typeface="Tenorite" pitchFamily="2" charset="0"/>
            </a:rPr>
            <a:t>Feb 25 – Continuous</a:t>
          </a:r>
        </a:p>
      </dsp:txBody>
      <dsp:txXfrm>
        <a:off x="7165365" y="436300"/>
        <a:ext cx="2311834" cy="453752"/>
      </dsp:txXfrm>
    </dsp:sp>
    <dsp:sp modelId="{FE6CA7EB-68EC-4E76-9051-08C4CF370101}">
      <dsp:nvSpPr>
        <dsp:cNvPr id="0" name=""/>
        <dsp:cNvSpPr/>
      </dsp:nvSpPr>
      <dsp:spPr>
        <a:xfrm>
          <a:off x="67406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698885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494" y="1600200"/>
            <a:ext cx="6998606" cy="32692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5400" dirty="0">
                <a:latin typeface="Baskerville Old Face" panose="02020602080505020303" pitchFamily="18" charset="0"/>
              </a:rPr>
              <a:t>Design of a web-based application to manage ‘njangi’ – Njangi-Hub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7F20-DD1F-4C4B-527B-09DA3870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Baskerville Old Face" panose="02020602080505020303" pitchFamily="18" charset="0"/>
              </a:rPr>
              <a:t>Existing System</a:t>
            </a:r>
            <a:endParaRPr lang="en-CM" sz="5400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CBD0-A821-C487-F64F-26C07556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Manual 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Baskerville Old Face" panose="02020602080505020303" pitchFamily="18" charset="0"/>
              </a:rPr>
              <a:t>No existing system in Cameroon</a:t>
            </a:r>
          </a:p>
          <a:p>
            <a:endParaRPr lang="en-CM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5695A-1892-92AD-11D7-69A3389A8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Njangi-Hub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122C5-CB19-7CC4-CF98-72A011870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1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3D61-4322-6317-A7AC-95FFCCEC9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225" y="1602739"/>
            <a:ext cx="6245912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Baskerville Old Face" panose="02020602080505020303" pitchFamily="18" charset="0"/>
              </a:rPr>
              <a:t>Diagrams…</a:t>
            </a:r>
            <a:endParaRPr lang="en-CM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9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DAD5-1401-046B-A790-C095D98C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Use case: User’s Module</a:t>
            </a:r>
            <a:endParaRPr lang="en-CM" dirty="0">
              <a:latin typeface="Baskerville Old Face" panose="020206020805050203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CD097E-AE9A-153C-A72B-00A90D5E4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900" y="2017713"/>
            <a:ext cx="6034635" cy="33670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D0BFE-3CB0-BD1B-9E94-89E4AFB9B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Njangi-Hub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73CC1-4CB4-CAD6-B1F0-6BE8449D0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6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DAD5-1401-046B-A790-C095D98C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Baskerville Old Face" panose="02020602080505020303" pitchFamily="18" charset="0"/>
              </a:rPr>
              <a:t>Use case: Njangi head’s Module</a:t>
            </a:r>
            <a:endParaRPr lang="en-CM" sz="5400" dirty="0">
              <a:latin typeface="Baskerville Old Face" panose="020206020805050203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991CF0-5E2B-4FF1-162C-0BFC843BA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400" y="2017713"/>
            <a:ext cx="4313816" cy="33670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D0BFE-3CB0-BD1B-9E94-89E4AFB9B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Njangi-Hub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73CC1-4CB4-CAD6-B1F0-6BE8449D0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4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194" y="2734200"/>
            <a:ext cx="6245912" cy="1389600"/>
          </a:xfrm>
        </p:spPr>
        <p:txBody>
          <a:bodyPr/>
          <a:lstStyle/>
          <a:p>
            <a:r>
              <a:rPr lang="en-US" sz="6600" dirty="0">
                <a:latin typeface="Baskerville Old Face" panose="020206020805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pPr algn="ctr"/>
            <a:r>
              <a:rPr lang="en-US" sz="5400" dirty="0">
                <a:latin typeface="Baskerville Old Face" panose="02020602080505020303" pitchFamily="18" charset="0"/>
              </a:rPr>
              <a:t>Meet our team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/>
          <a:lstStyle/>
          <a:p>
            <a:r>
              <a:rPr lang="en-US" sz="2000" dirty="0">
                <a:latin typeface="Baskerville Old Face" panose="02020602080505020303" pitchFamily="18" charset="0"/>
              </a:rPr>
              <a:t>Kanyi Vanessa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/>
          <a:lstStyle/>
          <a:p>
            <a:r>
              <a:rPr lang="en-US" sz="1600" dirty="0">
                <a:latin typeface="Baskerville Old Face" panose="02020602080505020303" pitchFamily="18" charset="0"/>
              </a:rPr>
              <a:t>Analyst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/>
          <a:lstStyle/>
          <a:p>
            <a:r>
              <a:rPr lang="en-US" sz="2000" dirty="0">
                <a:latin typeface="Baskerville Old Face" panose="02020602080505020303" pitchFamily="18" charset="0"/>
              </a:rPr>
              <a:t>Kwa Adella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/>
          <a:lstStyle/>
          <a:p>
            <a:r>
              <a:rPr lang="en-US" sz="1600" dirty="0">
                <a:latin typeface="Baskerville Old Face" panose="02020602080505020303" pitchFamily="18" charset="0"/>
              </a:rPr>
              <a:t>Designer and Analyst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/>
          <a:lstStyle/>
          <a:p>
            <a:r>
              <a:rPr lang="en-US" sz="2000" dirty="0">
                <a:latin typeface="Baskerville Old Face" panose="02020602080505020303" pitchFamily="18" charset="0"/>
              </a:rPr>
              <a:t>Neba Nadine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/>
          <a:lstStyle/>
          <a:p>
            <a:r>
              <a:rPr lang="en-US" sz="1600" dirty="0">
                <a:latin typeface="Baskerville Old Face" panose="02020602080505020303" pitchFamily="18" charset="0"/>
              </a:rPr>
              <a:t>Analyst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/>
          <a:lstStyle/>
          <a:p>
            <a:r>
              <a:rPr lang="en-US" sz="2000" dirty="0">
                <a:latin typeface="Baskerville Old Face" panose="02020602080505020303" pitchFamily="18" charset="0"/>
              </a:rPr>
              <a:t>Emmanuel </a:t>
            </a:r>
            <a:r>
              <a:rPr lang="en-US" sz="2000" dirty="0" err="1">
                <a:latin typeface="Baskerville Old Face" panose="02020602080505020303" pitchFamily="18" charset="0"/>
              </a:rPr>
              <a:t>Takor</a:t>
            </a:r>
            <a:endParaRPr lang="en-US" sz="2000" dirty="0">
              <a:latin typeface="Baskerville Old Face" panose="02020602080505020303" pitchFamily="18" charset="0"/>
            </a:endParaRP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347662"/>
          </a:xfrm>
        </p:spPr>
        <p:txBody>
          <a:bodyPr/>
          <a:lstStyle/>
          <a:p>
            <a:r>
              <a:rPr lang="en-US" sz="1600" dirty="0">
                <a:latin typeface="Baskerville Old Face" panose="02020602080505020303" pitchFamily="18" charset="0"/>
              </a:rPr>
              <a:t>Analyst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Njangi-Hub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>
                <a:latin typeface="Baskerville Old Face" panose="02020602080505020303" pitchFamily="18" charset="0"/>
              </a:rPr>
              <a:pPr/>
              <a:t>2</a:t>
            </a:fld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11" name="Picture Placeholder 10" descr="A person in a red shirt&#10;&#10;Description automatically generated">
            <a:extLst>
              <a:ext uri="{FF2B5EF4-FFF2-40B4-BE49-F238E27FC236}">
                <a16:creationId xmlns:a16="http://schemas.microsoft.com/office/drawing/2014/main" id="{E954443B-AADA-A9E2-4709-D135348DE9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8490" b="8490"/>
          <a:stretch>
            <a:fillRect/>
          </a:stretch>
        </p:blipFill>
        <p:spPr/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DF671B8-21A7-DA30-C726-B662C6901CF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3D9F597-AAE8-0C45-EEF4-CA2462F4B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A3722873-4092-4733-C4DA-EC8002AC99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166" b="51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10927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Baskerville Old Face" panose="02020602080505020303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24629"/>
            <a:ext cx="9779182" cy="365965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Objectives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Project life cycle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Use case diagram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Sequence diagrams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Class diagram</a:t>
            </a:r>
          </a:p>
          <a:p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Njangi-Hub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5400" dirty="0">
                <a:latin typeface="Baskerville Old Face" panose="02020602080505020303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Manual management of financial transactions in njangi houses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Lack of transparency in transactions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Lack of efficient payment and rotation schedules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latin typeface="Baskerville Old Face" panose="02020602080505020303" pitchFamily="18" charset="0"/>
              </a:rPr>
              <a:t>Poor reporting and tracking systems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Njangi-Hub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Baskerville Old Face" panose="02020602080505020303" pitchFamily="18" charset="0"/>
              </a:rPr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Implement and automate efficient contribution management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Automate njangi process and save time wasted in follow ups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Enhance transparency and accountability in njangi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Ensure security and data privacy for users and their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Baskerville Old Face" panose="02020602080505020303" pitchFamily="18" charset="0"/>
              </a:rPr>
              <a:t>Functional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Users must be able to create, verify and manage accounts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System must be able to generate and manage reports and tracking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Verified users must be able to create and manage njangi groups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Verified users must be able to join njangi groups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Users must be able to pay and withdraw contributions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4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Baskerville Old Face" panose="02020602080505020303" pitchFamily="18" charset="0"/>
              </a:rPr>
              <a:t>Non-Functional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Security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Availability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Usability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Portability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Compliance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8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Project Life Cycle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Njangi-Hub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618231-C8EA-BE39-9785-C80557D29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664" y="1706563"/>
            <a:ext cx="6254885" cy="456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203313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Baskerville Old Face" panose="02020602080505020303" pitchFamily="18" charset="0"/>
              </a:rPr>
              <a:t>Project Timeline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Njangi-Hub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544</TotalTime>
  <Words>239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Baskerville Old Face</vt:lpstr>
      <vt:lpstr>Calibri</vt:lpstr>
      <vt:lpstr>Tenorite</vt:lpstr>
      <vt:lpstr>Wingdings</vt:lpstr>
      <vt:lpstr>Office Theme</vt:lpstr>
      <vt:lpstr>Design of a web-based application to manage ‘njangi’ – Njangi-Hub</vt:lpstr>
      <vt:lpstr>Meet our team</vt:lpstr>
      <vt:lpstr>Agenda</vt:lpstr>
      <vt:lpstr>Problem statement</vt:lpstr>
      <vt:lpstr>Objectives</vt:lpstr>
      <vt:lpstr>Functional Requirements</vt:lpstr>
      <vt:lpstr>Non-Functional Requirements</vt:lpstr>
      <vt:lpstr>Project Life Cycle</vt:lpstr>
      <vt:lpstr>Project Timeline</vt:lpstr>
      <vt:lpstr>Existing System</vt:lpstr>
      <vt:lpstr>Diagrams…</vt:lpstr>
      <vt:lpstr>Use case: User’s Module</vt:lpstr>
      <vt:lpstr>Use case: Njangi head’s Module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web-based application to manage ‘njangi’</dc:title>
  <dc:creator>Kanyi Vanessa Fuangi</dc:creator>
  <cp:lastModifiedBy>Kanyi Vanessa Fuangi</cp:lastModifiedBy>
  <cp:revision>17</cp:revision>
  <dcterms:created xsi:type="dcterms:W3CDTF">2024-01-17T13:06:54Z</dcterms:created>
  <dcterms:modified xsi:type="dcterms:W3CDTF">2024-01-18T11:50:10Z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