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71" r:id="rId6"/>
    <p:sldId id="257" r:id="rId7"/>
    <p:sldId id="258" r:id="rId8"/>
    <p:sldId id="284" r:id="rId9"/>
    <p:sldId id="287" r:id="rId10"/>
    <p:sldId id="259" r:id="rId11"/>
    <p:sldId id="285" r:id="rId12"/>
    <p:sldId id="286" r:id="rId13"/>
    <p:sldId id="288" r:id="rId14"/>
    <p:sldId id="280" r:id="rId15"/>
    <p:sldId id="281" r:id="rId16"/>
    <p:sldId id="260" r:id="rId17"/>
    <p:sldId id="270" r:id="rId18"/>
    <p:sldId id="283" r:id="rId19"/>
    <p:sldId id="282" r:id="rId20"/>
    <p:sldId id="276" r:id="rId21"/>
    <p:sldId id="27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708" autoAdjust="0"/>
  </p:normalViewPr>
  <p:slideViewPr>
    <p:cSldViewPr snapToGrid="0">
      <p:cViewPr varScale="1">
        <p:scale>
          <a:sx n="75" d="100"/>
          <a:sy n="75" d="100"/>
        </p:scale>
        <p:origin x="1090" y="5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Deployment and Maintenance</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Jan 16 -25 2024</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Planning</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16 Jan – 31 Jan  2024</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Design</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Feb 01 - 24</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Implementation</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Feb 01 –Feb 24</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Testing</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Feb 25 – Continuous</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Planning</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16 -25 2024</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Design</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16 Jan – 31 Jan  2024</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Implementation</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01 - 24</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Testing</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01 –Feb 24</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Deployment and Maintenance</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25 – Continuous</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1/18/2024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1/18/2024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32494" y="1600200"/>
            <a:ext cx="6998606" cy="3269200"/>
          </a:xfrm>
        </p:spPr>
        <p:txBody>
          <a:bodyPr/>
          <a:lstStyle/>
          <a:p>
            <a:pPr algn="ctr">
              <a:lnSpc>
                <a:spcPct val="150000"/>
              </a:lnSpc>
            </a:pPr>
            <a:r>
              <a:rPr lang="en-US" sz="5400" dirty="0">
                <a:latin typeface="Baskerville Old Face" panose="02020602080505020303" pitchFamily="18" charset="0"/>
              </a:rPr>
              <a:t>Design of a web-based application to manage ‘njangi’ – Njangi-Hub</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5</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Implement a secure user withdrawal system using third parties like MOMO and a policy that the system approves a user’s withdrawal request if and only if their secret code assigned during rotation is valid and correct, and the njangi head has approved</a:t>
            </a:r>
            <a:endParaRPr lang="en-US" dirty="0"/>
          </a:p>
        </p:txBody>
      </p:sp>
    </p:spTree>
    <p:extLst>
      <p:ext uri="{BB962C8B-B14F-4D97-AF65-F5344CB8AC3E}">
        <p14:creationId xmlns:p14="http://schemas.microsoft.com/office/powerpoint/2010/main" val="317720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Functional Requirements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fontScale="92500" lnSpcReduction="20000"/>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Users must be able to create, verify and manage accounts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System must be able to generate and manage reports and tracking</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Verified users must be able to create and manage njangi groups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Verified users must be able to join njangi groups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Users must be able to pay and withdraw contributions</a:t>
            </a:r>
          </a:p>
          <a:p>
            <a:endParaRPr lang="en-US" dirty="0"/>
          </a:p>
        </p:txBody>
      </p:sp>
    </p:spTree>
    <p:extLst>
      <p:ext uri="{BB962C8B-B14F-4D97-AF65-F5344CB8AC3E}">
        <p14:creationId xmlns:p14="http://schemas.microsoft.com/office/powerpoint/2010/main" val="114054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Non-Functional Requirements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fontScale="92500" lnSpcReduction="20000"/>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Security</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Availability</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Usability</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Portability</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Compliance</a:t>
            </a:r>
          </a:p>
          <a:p>
            <a:endParaRPr lang="en-US" dirty="0"/>
          </a:p>
        </p:txBody>
      </p:sp>
    </p:spTree>
    <p:extLst>
      <p:ext uri="{BB962C8B-B14F-4D97-AF65-F5344CB8AC3E}">
        <p14:creationId xmlns:p14="http://schemas.microsoft.com/office/powerpoint/2010/main" val="3576889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pPr algn="ctr"/>
            <a:r>
              <a:rPr lang="en-US" dirty="0">
                <a:latin typeface="Baskerville Old Face" panose="02020602080505020303" pitchFamily="18" charset="0"/>
              </a:rPr>
              <a:t>Project Life Cycle</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10" name="Content Placeholder 9">
            <a:extLst>
              <a:ext uri="{FF2B5EF4-FFF2-40B4-BE49-F238E27FC236}">
                <a16:creationId xmlns:a16="http://schemas.microsoft.com/office/drawing/2014/main" id="{E3618231-C8EA-BE39-9785-C80557D29990}"/>
              </a:ext>
            </a:extLst>
          </p:cNvPr>
          <p:cNvPicPr>
            <a:picLocks noGrp="1" noChangeAspect="1"/>
          </p:cNvPicPr>
          <p:nvPr>
            <p:ph idx="1"/>
          </p:nvPr>
        </p:nvPicPr>
        <p:blipFill>
          <a:blip r:embed="rId2"/>
          <a:stretch>
            <a:fillRect/>
          </a:stretch>
        </p:blipFill>
        <p:spPr>
          <a:xfrm>
            <a:off x="2976664" y="1706563"/>
            <a:ext cx="6254885" cy="4564192"/>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735203313"/>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pPr algn="ctr"/>
            <a:r>
              <a:rPr lang="en-US" sz="5400" dirty="0">
                <a:latin typeface="Baskerville Old Face" panose="02020602080505020303" pitchFamily="18" charset="0"/>
              </a:rPr>
              <a:t>Project Timeline</a:t>
            </a:r>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14</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7F20-DD1F-4C4B-527B-09DA3870586B}"/>
              </a:ext>
            </a:extLst>
          </p:cNvPr>
          <p:cNvSpPr>
            <a:spLocks noGrp="1"/>
          </p:cNvSpPr>
          <p:nvPr>
            <p:ph type="title"/>
          </p:nvPr>
        </p:nvSpPr>
        <p:spPr/>
        <p:txBody>
          <a:bodyPr/>
          <a:lstStyle/>
          <a:p>
            <a:pPr algn="ctr"/>
            <a:r>
              <a:rPr lang="en-US" sz="5400" dirty="0">
                <a:latin typeface="Baskerville Old Face" panose="02020602080505020303" pitchFamily="18" charset="0"/>
              </a:rPr>
              <a:t>Existing System</a:t>
            </a:r>
            <a:endParaRPr lang="en-CM" sz="54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FE7CCBD0-A821-C487-F64F-26C075565DCE}"/>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sz="3200" dirty="0">
                <a:latin typeface="Baskerville Old Face" panose="02020602080505020303" pitchFamily="18" charset="0"/>
              </a:rPr>
              <a:t>Manual system</a:t>
            </a:r>
          </a:p>
          <a:p>
            <a:pPr marL="457200" indent="-457200">
              <a:lnSpc>
                <a:spcPct val="150000"/>
              </a:lnSpc>
              <a:buFont typeface="Arial" panose="020B0604020202020204" pitchFamily="34" charset="0"/>
              <a:buChar char="•"/>
            </a:pPr>
            <a:r>
              <a:rPr lang="en-US" sz="3200" dirty="0">
                <a:latin typeface="Baskerville Old Face" panose="02020602080505020303" pitchFamily="18" charset="0"/>
              </a:rPr>
              <a:t>No existing system in Cameroon</a:t>
            </a:r>
          </a:p>
          <a:p>
            <a:endParaRPr lang="en-CM" dirty="0"/>
          </a:p>
        </p:txBody>
      </p:sp>
      <p:sp>
        <p:nvSpPr>
          <p:cNvPr id="4" name="Footer Placeholder 3">
            <a:extLst>
              <a:ext uri="{FF2B5EF4-FFF2-40B4-BE49-F238E27FC236}">
                <a16:creationId xmlns:a16="http://schemas.microsoft.com/office/drawing/2014/main" id="{C065695A-1892-92AD-11D7-69A3389A81C2}"/>
              </a:ext>
            </a:extLst>
          </p:cNvPr>
          <p:cNvSpPr>
            <a:spLocks noGrp="1"/>
          </p:cNvSpPr>
          <p:nvPr>
            <p:ph type="ftr" sz="quarter" idx="3"/>
          </p:nvPr>
        </p:nvSpPr>
        <p:spPr/>
        <p:txBody>
          <a:bodyPr/>
          <a:lstStyle/>
          <a:p>
            <a:r>
              <a:rPr lang="en-US" dirty="0"/>
              <a:t>Njangi-Hub</a:t>
            </a:r>
          </a:p>
        </p:txBody>
      </p:sp>
      <p:sp>
        <p:nvSpPr>
          <p:cNvPr id="5" name="Slide Number Placeholder 4">
            <a:extLst>
              <a:ext uri="{FF2B5EF4-FFF2-40B4-BE49-F238E27FC236}">
                <a16:creationId xmlns:a16="http://schemas.microsoft.com/office/drawing/2014/main" id="{6F1122C5-CB19-7CC4-CF98-72A0118707E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42441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3D61-4322-6317-A7AC-95FFCCEC96C0}"/>
              </a:ext>
            </a:extLst>
          </p:cNvPr>
          <p:cNvSpPr>
            <a:spLocks noGrp="1"/>
          </p:cNvSpPr>
          <p:nvPr>
            <p:ph type="ctrTitle"/>
          </p:nvPr>
        </p:nvSpPr>
        <p:spPr>
          <a:xfrm>
            <a:off x="1048225" y="1602739"/>
            <a:ext cx="6245912" cy="2387600"/>
          </a:xfrm>
        </p:spPr>
        <p:txBody>
          <a:bodyPr/>
          <a:lstStyle/>
          <a:p>
            <a:pPr>
              <a:lnSpc>
                <a:spcPct val="150000"/>
              </a:lnSpc>
            </a:pPr>
            <a:r>
              <a:rPr lang="en-US" dirty="0">
                <a:latin typeface="Baskerville Old Face" panose="02020602080505020303" pitchFamily="18" charset="0"/>
              </a:rPr>
              <a:t>Diagrams…</a:t>
            </a:r>
            <a:endParaRPr lang="en-CM" dirty="0">
              <a:latin typeface="Baskerville Old Face" panose="02020602080505020303" pitchFamily="18" charset="0"/>
            </a:endParaRPr>
          </a:p>
        </p:txBody>
      </p:sp>
    </p:spTree>
    <p:extLst>
      <p:ext uri="{BB962C8B-B14F-4D97-AF65-F5344CB8AC3E}">
        <p14:creationId xmlns:p14="http://schemas.microsoft.com/office/powerpoint/2010/main" val="3370994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DAD5-1401-046B-A790-C095D98C531B}"/>
              </a:ext>
            </a:extLst>
          </p:cNvPr>
          <p:cNvSpPr>
            <a:spLocks noGrp="1"/>
          </p:cNvSpPr>
          <p:nvPr>
            <p:ph type="title"/>
          </p:nvPr>
        </p:nvSpPr>
        <p:spPr/>
        <p:txBody>
          <a:bodyPr/>
          <a:lstStyle/>
          <a:p>
            <a:pPr algn="ctr"/>
            <a:r>
              <a:rPr lang="en-US" dirty="0">
                <a:latin typeface="Baskerville Old Face" panose="02020602080505020303" pitchFamily="18" charset="0"/>
              </a:rPr>
              <a:t>Use case: User’s Module</a:t>
            </a:r>
            <a:endParaRPr lang="en-CM" dirty="0">
              <a:latin typeface="Baskerville Old Face" panose="02020602080505020303" pitchFamily="18" charset="0"/>
            </a:endParaRPr>
          </a:p>
        </p:txBody>
      </p:sp>
      <p:pic>
        <p:nvPicPr>
          <p:cNvPr id="7" name="Content Placeholder 6">
            <a:extLst>
              <a:ext uri="{FF2B5EF4-FFF2-40B4-BE49-F238E27FC236}">
                <a16:creationId xmlns:a16="http://schemas.microsoft.com/office/drawing/2014/main" id="{1CCD097E-AE9A-153C-A72B-00A90D5E4860}"/>
              </a:ext>
            </a:extLst>
          </p:cNvPr>
          <p:cNvPicPr>
            <a:picLocks noGrp="1" noChangeAspect="1"/>
          </p:cNvPicPr>
          <p:nvPr>
            <p:ph idx="1"/>
          </p:nvPr>
        </p:nvPicPr>
        <p:blipFill>
          <a:blip r:embed="rId2"/>
          <a:stretch>
            <a:fillRect/>
          </a:stretch>
        </p:blipFill>
        <p:spPr>
          <a:xfrm>
            <a:off x="2755900" y="2017713"/>
            <a:ext cx="6034635" cy="3367087"/>
          </a:xfrm>
        </p:spPr>
      </p:pic>
      <p:sp>
        <p:nvSpPr>
          <p:cNvPr id="4" name="Footer Placeholder 3">
            <a:extLst>
              <a:ext uri="{FF2B5EF4-FFF2-40B4-BE49-F238E27FC236}">
                <a16:creationId xmlns:a16="http://schemas.microsoft.com/office/drawing/2014/main" id="{9E6D0BFE-3CB0-BD1B-9E94-89E4AFB9BFA8}"/>
              </a:ext>
            </a:extLst>
          </p:cNvPr>
          <p:cNvSpPr>
            <a:spLocks noGrp="1"/>
          </p:cNvSpPr>
          <p:nvPr>
            <p:ph type="ftr" sz="quarter" idx="3"/>
          </p:nvPr>
        </p:nvSpPr>
        <p:spPr/>
        <p:txBody>
          <a:bodyPr/>
          <a:lstStyle/>
          <a:p>
            <a:r>
              <a:rPr lang="en-US" dirty="0"/>
              <a:t>Njangi-Hub</a:t>
            </a:r>
          </a:p>
        </p:txBody>
      </p:sp>
      <p:sp>
        <p:nvSpPr>
          <p:cNvPr id="5" name="Slide Number Placeholder 4">
            <a:extLst>
              <a:ext uri="{FF2B5EF4-FFF2-40B4-BE49-F238E27FC236}">
                <a16:creationId xmlns:a16="http://schemas.microsoft.com/office/drawing/2014/main" id="{55473CC1-4CB4-CAD6-B1F0-6BE8449D086F}"/>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01026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DAD5-1401-046B-A790-C095D98C531B}"/>
              </a:ext>
            </a:extLst>
          </p:cNvPr>
          <p:cNvSpPr>
            <a:spLocks noGrp="1"/>
          </p:cNvSpPr>
          <p:nvPr>
            <p:ph type="title"/>
          </p:nvPr>
        </p:nvSpPr>
        <p:spPr/>
        <p:txBody>
          <a:bodyPr/>
          <a:lstStyle/>
          <a:p>
            <a:pPr algn="ctr"/>
            <a:r>
              <a:rPr lang="en-US" sz="5400" dirty="0">
                <a:latin typeface="Baskerville Old Face" panose="02020602080505020303" pitchFamily="18" charset="0"/>
              </a:rPr>
              <a:t>Use case: Njangi head’s Module</a:t>
            </a:r>
            <a:endParaRPr lang="en-CM" sz="5400" dirty="0">
              <a:latin typeface="Baskerville Old Face" panose="02020602080505020303" pitchFamily="18" charset="0"/>
            </a:endParaRPr>
          </a:p>
        </p:txBody>
      </p:sp>
      <p:pic>
        <p:nvPicPr>
          <p:cNvPr id="7" name="Content Placeholder 6">
            <a:extLst>
              <a:ext uri="{FF2B5EF4-FFF2-40B4-BE49-F238E27FC236}">
                <a16:creationId xmlns:a16="http://schemas.microsoft.com/office/drawing/2014/main" id="{BD991CF0-5E2B-4FF1-162C-0BFC843BACFC}"/>
              </a:ext>
            </a:extLst>
          </p:cNvPr>
          <p:cNvPicPr>
            <a:picLocks noGrp="1" noChangeAspect="1"/>
          </p:cNvPicPr>
          <p:nvPr>
            <p:ph idx="1"/>
          </p:nvPr>
        </p:nvPicPr>
        <p:blipFill>
          <a:blip r:embed="rId2"/>
          <a:stretch>
            <a:fillRect/>
          </a:stretch>
        </p:blipFill>
        <p:spPr>
          <a:xfrm>
            <a:off x="3454400" y="2017713"/>
            <a:ext cx="4313816" cy="3367087"/>
          </a:xfrm>
        </p:spPr>
      </p:pic>
      <p:sp>
        <p:nvSpPr>
          <p:cNvPr id="4" name="Footer Placeholder 3">
            <a:extLst>
              <a:ext uri="{FF2B5EF4-FFF2-40B4-BE49-F238E27FC236}">
                <a16:creationId xmlns:a16="http://schemas.microsoft.com/office/drawing/2014/main" id="{9E6D0BFE-3CB0-BD1B-9E94-89E4AFB9BFA8}"/>
              </a:ext>
            </a:extLst>
          </p:cNvPr>
          <p:cNvSpPr>
            <a:spLocks noGrp="1"/>
          </p:cNvSpPr>
          <p:nvPr>
            <p:ph type="ftr" sz="quarter" idx="3"/>
          </p:nvPr>
        </p:nvSpPr>
        <p:spPr/>
        <p:txBody>
          <a:bodyPr/>
          <a:lstStyle/>
          <a:p>
            <a:r>
              <a:rPr lang="en-US" dirty="0"/>
              <a:t>Njangi-Hub</a:t>
            </a:r>
          </a:p>
        </p:txBody>
      </p:sp>
      <p:sp>
        <p:nvSpPr>
          <p:cNvPr id="5" name="Slide Number Placeholder 4">
            <a:extLst>
              <a:ext uri="{FF2B5EF4-FFF2-40B4-BE49-F238E27FC236}">
                <a16:creationId xmlns:a16="http://schemas.microsoft.com/office/drawing/2014/main" id="{55473CC1-4CB4-CAD6-B1F0-6BE8449D086F}"/>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67494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26194" y="2734200"/>
            <a:ext cx="6245912" cy="1389600"/>
          </a:xfrm>
        </p:spPr>
        <p:txBody>
          <a:bodyPr/>
          <a:lstStyle/>
          <a:p>
            <a:r>
              <a:rPr lang="en-US" sz="6600" dirty="0">
                <a:latin typeface="Baskerville Old Face" panose="02020602080505020303" pitchFamily="18" charset="0"/>
              </a:rPr>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pPr algn="ctr"/>
            <a:r>
              <a:rPr lang="en-US" sz="5400" dirty="0">
                <a:latin typeface="Baskerville Old Face" panose="02020602080505020303" pitchFamily="18" charset="0"/>
              </a:rPr>
              <a:t>Meet our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sz="2000" dirty="0">
                <a:latin typeface="Baskerville Old Face" panose="02020602080505020303" pitchFamily="18" charset="0"/>
              </a:rPr>
              <a:t>Kanyi Vanessa</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sz="1600" dirty="0">
                <a:latin typeface="Baskerville Old Face" panose="02020602080505020303" pitchFamily="18" charset="0"/>
              </a:rPr>
              <a:t>Analyst</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sz="2000" dirty="0">
                <a:latin typeface="Baskerville Old Face" panose="02020602080505020303" pitchFamily="18" charset="0"/>
              </a:rPr>
              <a:t>Kwa Adella</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sz="1600" dirty="0">
                <a:latin typeface="Baskerville Old Face" panose="02020602080505020303" pitchFamily="18" charset="0"/>
              </a:rPr>
              <a:t>Designer and Analyst</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sz="2000" dirty="0">
                <a:latin typeface="Baskerville Old Face" panose="02020602080505020303" pitchFamily="18" charset="0"/>
              </a:rPr>
              <a:t>Neba Nadine</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sz="1600" dirty="0">
                <a:latin typeface="Baskerville Old Face" panose="02020602080505020303" pitchFamily="18" charset="0"/>
              </a:rPr>
              <a:t>Analyst</a:t>
            </a:r>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sz="2000" dirty="0">
                <a:latin typeface="Baskerville Old Face" panose="02020602080505020303" pitchFamily="18" charset="0"/>
              </a:rPr>
              <a:t>Emmanuel </a:t>
            </a:r>
            <a:r>
              <a:rPr lang="en-US" sz="2000" dirty="0" err="1">
                <a:latin typeface="Baskerville Old Face" panose="02020602080505020303" pitchFamily="18" charset="0"/>
              </a:rPr>
              <a:t>Takor</a:t>
            </a:r>
            <a:endParaRPr lang="en-US" sz="2000" dirty="0">
              <a:latin typeface="Baskerville Old Face" panose="02020602080505020303" pitchFamily="18" charset="0"/>
            </a:endParaRP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sz="1600" dirty="0">
                <a:latin typeface="Baskerville Old Face" panose="02020602080505020303" pitchFamily="18" charset="0"/>
              </a:rPr>
              <a:t>Analyst</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latin typeface="Baskerville Old Face" panose="02020602080505020303" pitchFamily="18" charset="0"/>
              </a:rPr>
              <a:t>Njangi-Hub</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latin typeface="Baskerville Old Face" panose="02020602080505020303" pitchFamily="18" charset="0"/>
              </a:rPr>
              <a:pPr/>
              <a:t>2</a:t>
            </a:fld>
            <a:endParaRPr lang="en-US" dirty="0">
              <a:latin typeface="Baskerville Old Face" panose="02020602080505020303" pitchFamily="18" charset="0"/>
            </a:endParaRPr>
          </a:p>
        </p:txBody>
      </p:sp>
      <p:pic>
        <p:nvPicPr>
          <p:cNvPr id="11" name="Picture Placeholder 10" descr="A person in a red shirt&#10;&#10;Description automatically generated">
            <a:extLst>
              <a:ext uri="{FF2B5EF4-FFF2-40B4-BE49-F238E27FC236}">
                <a16:creationId xmlns:a16="http://schemas.microsoft.com/office/drawing/2014/main" id="{E954443B-AADA-A9E2-4709-D135348DE969}"/>
              </a:ext>
            </a:extLst>
          </p:cNvPr>
          <p:cNvPicPr>
            <a:picLocks noGrp="1" noChangeAspect="1"/>
          </p:cNvPicPr>
          <p:nvPr>
            <p:ph type="pic" sz="quarter" idx="14"/>
          </p:nvPr>
        </p:nvPicPr>
        <p:blipFill>
          <a:blip r:embed="rId2"/>
          <a:srcRect t="8490" b="8490"/>
          <a:stretch>
            <a:fillRect/>
          </a:stretch>
        </p:blipFill>
        <p:spPr/>
      </p:pic>
      <p:pic>
        <p:nvPicPr>
          <p:cNvPr id="32" name="Picture Placeholder 31">
            <a:extLst>
              <a:ext uri="{FF2B5EF4-FFF2-40B4-BE49-F238E27FC236}">
                <a16:creationId xmlns:a16="http://schemas.microsoft.com/office/drawing/2014/main" id="{36A690AB-CDCA-EA04-2610-5751FBA71CF5}"/>
              </a:ext>
            </a:extLst>
          </p:cNvPr>
          <p:cNvPicPr>
            <a:picLocks noGrp="1" noChangeAspect="1"/>
          </p:cNvPicPr>
          <p:nvPr>
            <p:ph type="pic" sz="quarter" idx="16"/>
          </p:nvPr>
        </p:nvPicPr>
        <p:blipFill>
          <a:blip r:embed="rId3"/>
          <a:srcRect l="6420" r="6420"/>
          <a:stretch>
            <a:fillRect/>
          </a:stretch>
        </p:blipFill>
        <p:spPr/>
      </p:pic>
      <p:pic>
        <p:nvPicPr>
          <p:cNvPr id="42" name="Picture Placeholder 41">
            <a:extLst>
              <a:ext uri="{FF2B5EF4-FFF2-40B4-BE49-F238E27FC236}">
                <a16:creationId xmlns:a16="http://schemas.microsoft.com/office/drawing/2014/main" id="{C88DA0A4-6658-33C7-25A9-A461D10D9EA7}"/>
              </a:ext>
            </a:extLst>
          </p:cNvPr>
          <p:cNvPicPr>
            <a:picLocks noGrp="1" noChangeAspect="1"/>
          </p:cNvPicPr>
          <p:nvPr>
            <p:ph type="pic" sz="quarter" idx="15"/>
          </p:nvPr>
        </p:nvPicPr>
        <p:blipFill>
          <a:blip r:embed="rId4"/>
          <a:srcRect t="4106" b="4106"/>
          <a:stretch>
            <a:fillRect/>
          </a:stretch>
        </p:blipFill>
        <p:spPr/>
      </p:pic>
      <p:pic>
        <p:nvPicPr>
          <p:cNvPr id="28" name="Picture Placeholder 27">
            <a:extLst>
              <a:ext uri="{FF2B5EF4-FFF2-40B4-BE49-F238E27FC236}">
                <a16:creationId xmlns:a16="http://schemas.microsoft.com/office/drawing/2014/main" id="{A3722873-4092-4733-C4DA-EC8002AC9913}"/>
              </a:ext>
            </a:extLst>
          </p:cNvPr>
          <p:cNvPicPr>
            <a:picLocks noGrp="1" noChangeAspect="1"/>
          </p:cNvPicPr>
          <p:nvPr>
            <p:ph type="pic" sz="quarter" idx="13"/>
          </p:nvPr>
        </p:nvPicPr>
        <p:blipFill>
          <a:blip r:embed="rId5"/>
          <a:srcRect t="5166" b="5166"/>
          <a:stretch>
            <a:fillRect/>
          </a:stretch>
        </p:blipFill>
        <p:spPr/>
      </p:pic>
    </p:spTree>
    <p:extLst>
      <p:ext uri="{BB962C8B-B14F-4D97-AF65-F5344CB8AC3E}">
        <p14:creationId xmlns:p14="http://schemas.microsoft.com/office/powerpoint/2010/main" val="333569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1092718"/>
          </a:xfrm>
        </p:spPr>
        <p:txBody>
          <a:bodyPr/>
          <a:lstStyle/>
          <a:p>
            <a:pPr>
              <a:lnSpc>
                <a:spcPct val="150000"/>
              </a:lnSpc>
            </a:pPr>
            <a:r>
              <a:rPr lang="en-US" dirty="0">
                <a:latin typeface="Baskerville Old Face" panose="02020602080505020303" pitchFamily="18"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724629"/>
            <a:ext cx="9779182" cy="3659654"/>
          </a:xfrm>
        </p:spPr>
        <p:txBody>
          <a:bodyPr vert="horz" lIns="91440" tIns="45720" rIns="91440" bIns="45720" rtlCol="0" anchor="t">
            <a:normAutofit fontScale="85000" lnSpcReduction="20000"/>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Problem statement</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Objectives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Project life cycle</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Use case diagram</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Sequence diagrams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Class diagram</a:t>
            </a:r>
          </a:p>
          <a:p>
            <a:endParaRPr lang="en-US" sz="20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Njangi-Hub</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pPr algn="ctr">
              <a:lnSpc>
                <a:spcPct val="150000"/>
              </a:lnSpc>
            </a:pPr>
            <a:r>
              <a:rPr lang="en-US" sz="5400" dirty="0">
                <a:latin typeface="Baskerville Old Face" panose="02020602080505020303" pitchFamily="18" charset="0"/>
              </a:rPr>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Manual management of financial transactions in njangi houses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Lack of transparency in transactions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Lack of efficient payment and rotation schedules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Poor reporting and tracking systems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545F-34C3-B144-7D7C-89A74CE84BB9}"/>
              </a:ext>
            </a:extLst>
          </p:cNvPr>
          <p:cNvSpPr>
            <a:spLocks noGrp="1"/>
          </p:cNvSpPr>
          <p:nvPr>
            <p:ph type="title"/>
          </p:nvPr>
        </p:nvSpPr>
        <p:spPr/>
        <p:txBody>
          <a:bodyPr/>
          <a:lstStyle/>
          <a:p>
            <a:pPr algn="ctr"/>
            <a:r>
              <a:rPr lang="en-US" sz="6000" dirty="0">
                <a:latin typeface="Baskerville Old Face" panose="02020602080505020303" pitchFamily="18" charset="0"/>
              </a:rPr>
              <a:t>Objectives</a:t>
            </a:r>
            <a:endParaRPr lang="en-CM" sz="54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42266CD2-0AEE-67A8-9C8C-1034432AE0FA}"/>
              </a:ext>
            </a:extLst>
          </p:cNvPr>
          <p:cNvSpPr>
            <a:spLocks noGrp="1"/>
          </p:cNvSpPr>
          <p:nvPr>
            <p:ph type="body" idx="1"/>
          </p:nvPr>
        </p:nvSpPr>
        <p:spPr/>
        <p:txBody>
          <a:bodyPr/>
          <a:lstStyle/>
          <a:p>
            <a:pPr>
              <a:lnSpc>
                <a:spcPct val="150000"/>
              </a:lnSpc>
            </a:pPr>
            <a:r>
              <a:rPr lang="en-US" sz="3200" dirty="0">
                <a:latin typeface="Baskerville Old Face" panose="02020602080505020303" pitchFamily="18" charset="0"/>
              </a:rPr>
              <a:t>The objectives for the design and implementation of a hybrid application to manage ‘njangi’ are defined as follows:</a:t>
            </a:r>
            <a:endParaRPr lang="en-CM" sz="3200" dirty="0">
              <a:latin typeface="Baskerville Old Face" panose="02020602080505020303" pitchFamily="18" charset="0"/>
            </a:endParaRPr>
          </a:p>
        </p:txBody>
      </p:sp>
      <p:sp>
        <p:nvSpPr>
          <p:cNvPr id="4" name="Footer Placeholder 3">
            <a:extLst>
              <a:ext uri="{FF2B5EF4-FFF2-40B4-BE49-F238E27FC236}">
                <a16:creationId xmlns:a16="http://schemas.microsoft.com/office/drawing/2014/main" id="{79B751FE-DC4C-7FF4-7C46-FF1AF400D35A}"/>
              </a:ext>
            </a:extLst>
          </p:cNvPr>
          <p:cNvSpPr>
            <a:spLocks noGrp="1"/>
          </p:cNvSpPr>
          <p:nvPr>
            <p:ph type="ftr" sz="quarter" idx="11"/>
          </p:nvPr>
        </p:nvSpPr>
        <p:spPr/>
        <p:txBody>
          <a:bodyPr/>
          <a:lstStyle/>
          <a:p>
            <a:r>
              <a:rPr lang="en-US" dirty="0"/>
              <a:t>Njangi-Hub</a:t>
            </a:r>
          </a:p>
        </p:txBody>
      </p:sp>
      <p:sp>
        <p:nvSpPr>
          <p:cNvPr id="5" name="Slide Number Placeholder 4">
            <a:extLst>
              <a:ext uri="{FF2B5EF4-FFF2-40B4-BE49-F238E27FC236}">
                <a16:creationId xmlns:a16="http://schemas.microsoft.com/office/drawing/2014/main" id="{909DD73E-C699-BE5C-731E-59B0BA3E8446}"/>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40946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1</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fontScale="85000" lnSpcReduction="10000"/>
          </a:bodyPr>
          <a:lstStyle/>
          <a:p>
            <a:pPr marL="514350" indent="-514350">
              <a:lnSpc>
                <a:spcPct val="150000"/>
              </a:lnSpc>
              <a:buFont typeface="Arial" panose="020B0604020202020204" pitchFamily="34" charset="0"/>
              <a:buChar char="•"/>
            </a:pPr>
            <a:r>
              <a:rPr lang="en-US" sz="3200" dirty="0">
                <a:latin typeface="Baskerville Old Face" panose="02020602080505020303" pitchFamily="18" charset="0"/>
              </a:rPr>
              <a:t>Develop a secure user management system, by implementing an efficient, effective and strict user verification process to be completed before a user can create, join or be added to any njangi, where they can view njangi rules and settings, including past announcements or create them</a:t>
            </a:r>
          </a:p>
        </p:txBody>
      </p:sp>
    </p:spTree>
    <p:extLst>
      <p:ext uri="{BB962C8B-B14F-4D97-AF65-F5344CB8AC3E}">
        <p14:creationId xmlns:p14="http://schemas.microsoft.com/office/powerpoint/2010/main" val="139706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2</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514350" indent="-514350">
              <a:lnSpc>
                <a:spcPct val="150000"/>
              </a:lnSpc>
              <a:buFont typeface="Arial" panose="020B0604020202020204" pitchFamily="34" charset="0"/>
              <a:buChar char="•"/>
            </a:pPr>
            <a:r>
              <a:rPr lang="en-US" dirty="0">
                <a:latin typeface="Baskerville Old Face" panose="02020602080505020303" pitchFamily="18" charset="0"/>
              </a:rPr>
              <a:t>Implement a strict and effective contribution management system complete with reminders, which follows a contributions schedule and payment tracking for the management and implementing of fines based on the status of the payment</a:t>
            </a:r>
          </a:p>
        </p:txBody>
      </p:sp>
    </p:spTree>
    <p:extLst>
      <p:ext uri="{BB962C8B-B14F-4D97-AF65-F5344CB8AC3E}">
        <p14:creationId xmlns:p14="http://schemas.microsoft.com/office/powerpoint/2010/main" val="344679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3</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Enhance transparency and accountability in each njangi by incorporating a report generating system for every financial transaction (contributions, withdrawals), rotations and njangi rules</a:t>
            </a:r>
          </a:p>
        </p:txBody>
      </p:sp>
    </p:spTree>
    <p:extLst>
      <p:ext uri="{BB962C8B-B14F-4D97-AF65-F5344CB8AC3E}">
        <p14:creationId xmlns:p14="http://schemas.microsoft.com/office/powerpoint/2010/main" val="170406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4</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Implement a secure rotation management policy and system, by assigning unique codes to users both in automatic and manual rotations, and making the automatic rotation schedules private only for the njangi head and each member – their own schedule</a:t>
            </a:r>
            <a:endParaRPr lang="en-US" dirty="0"/>
          </a:p>
        </p:txBody>
      </p:sp>
    </p:spTree>
    <p:extLst>
      <p:ext uri="{BB962C8B-B14F-4D97-AF65-F5344CB8AC3E}">
        <p14:creationId xmlns:p14="http://schemas.microsoft.com/office/powerpoint/2010/main" val="139955555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801</TotalTime>
  <Words>434</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Baskerville Old Face</vt:lpstr>
      <vt:lpstr>Calibri</vt:lpstr>
      <vt:lpstr>Tenorite</vt:lpstr>
      <vt:lpstr>Office Theme</vt:lpstr>
      <vt:lpstr>Design of a web-based application to manage ‘njangi’ – Njangi-Hub</vt:lpstr>
      <vt:lpstr>Meet our team</vt:lpstr>
      <vt:lpstr>Agenda</vt:lpstr>
      <vt:lpstr>Problem statement</vt:lpstr>
      <vt:lpstr>Objectives</vt:lpstr>
      <vt:lpstr>Objective 1</vt:lpstr>
      <vt:lpstr>Objective 2</vt:lpstr>
      <vt:lpstr>Objective 3</vt:lpstr>
      <vt:lpstr>Objective 4</vt:lpstr>
      <vt:lpstr>Objective 5</vt:lpstr>
      <vt:lpstr>Functional Requirements</vt:lpstr>
      <vt:lpstr>Non-Functional Requirements</vt:lpstr>
      <vt:lpstr>Project Life Cycle</vt:lpstr>
      <vt:lpstr>Project Timeline</vt:lpstr>
      <vt:lpstr>Existing System</vt:lpstr>
      <vt:lpstr>Diagrams…</vt:lpstr>
      <vt:lpstr>Use case: User’s Module</vt:lpstr>
      <vt:lpstr>Use case: Njangi head’s Module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web-based application to manage ‘njangi’</dc:title>
  <dc:creator>Kanyi Vanessa Fuangi</dc:creator>
  <cp:lastModifiedBy>Kanyi Vanessa Fuangi</cp:lastModifiedBy>
  <cp:revision>26</cp:revision>
  <dcterms:created xsi:type="dcterms:W3CDTF">2024-01-17T13:06:54Z</dcterms:created>
  <dcterms:modified xsi:type="dcterms:W3CDTF">2024-01-18T16:17:06Z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