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9" r:id="rId2"/>
    <p:sldId id="256" r:id="rId3"/>
    <p:sldId id="261" r:id="rId4"/>
    <p:sldId id="260" r:id="rId5"/>
    <p:sldId id="264" r:id="rId6"/>
    <p:sldId id="265" r:id="rId7"/>
    <p:sldId id="266" r:id="rId8"/>
    <p:sldId id="268" r:id="rId9"/>
    <p:sldId id="257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B7B06-529C-4576-9D4A-D7625D8E0ED8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7D087-6D07-45B1-9C0A-BB9CB7A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8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0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9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60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3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97A6-2F52-4720-B040-292264BB476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B7ED-91E8-49C8-8C97-ED3857008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2F5A-48E0-4FCD-BB47-E035BB5E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012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accent5"/>
                </a:solidFill>
              </a:rPr>
              <a:t>Data Mining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10016-47CD-4FE6-9466-3B1A0EF2F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1037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A3460-90BA-4AD2-8B87-FEBE7B57820C}"/>
              </a:ext>
            </a:extLst>
          </p:cNvPr>
          <p:cNvSpPr txBox="1"/>
          <p:nvPr/>
        </p:nvSpPr>
        <p:spPr>
          <a:xfrm>
            <a:off x="477981" y="3623906"/>
            <a:ext cx="25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Analyzing basketball shots from 2013-2020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D097E-C51C-4428-BE24-1B99712BD58F}"/>
              </a:ext>
            </a:extLst>
          </p:cNvPr>
          <p:cNvSpPr txBox="1"/>
          <p:nvPr/>
        </p:nvSpPr>
        <p:spPr>
          <a:xfrm>
            <a:off x="864193" y="5895327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Sushil Vas</a:t>
            </a:r>
          </a:p>
        </p:txBody>
      </p:sp>
    </p:spTree>
    <p:extLst>
      <p:ext uri="{BB962C8B-B14F-4D97-AF65-F5344CB8AC3E}">
        <p14:creationId xmlns:p14="http://schemas.microsoft.com/office/powerpoint/2010/main" val="111233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0BCC5-5B08-4A2C-B336-BFB1AD8E5857}"/>
              </a:ext>
            </a:extLst>
          </p:cNvPr>
          <p:cNvSpPr txBox="1"/>
          <p:nvPr/>
        </p:nvSpPr>
        <p:spPr>
          <a:xfrm>
            <a:off x="99398" y="171450"/>
            <a:ext cx="4319042" cy="159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Plot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2F447-A69D-489F-90DD-42616FFE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848696"/>
            <a:ext cx="6274296" cy="5160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AE19C-3C3D-46B9-A2D9-AA741D566EFC}"/>
              </a:ext>
            </a:extLst>
          </p:cNvPr>
          <p:cNvSpPr txBox="1"/>
          <p:nvPr/>
        </p:nvSpPr>
        <p:spPr>
          <a:xfrm>
            <a:off x="99398" y="1933575"/>
            <a:ext cx="4453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New variables: Points per shot, and Shot%.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Shot% is the probability of the shot going in, given the distance, location and shot type.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Points per shot will indicate the average expected points depending on shot location and shot type.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Points per shot is Shot% multiplied by 2, or 3,</a:t>
            </a:r>
          </a:p>
          <a:p>
            <a:r>
              <a:rPr lang="en-IN" dirty="0">
                <a:solidFill>
                  <a:schemeClr val="bg1"/>
                </a:solidFill>
              </a:rPr>
              <a:t>Depending on the distance.</a:t>
            </a:r>
          </a:p>
        </p:txBody>
      </p:sp>
    </p:spTree>
    <p:extLst>
      <p:ext uri="{BB962C8B-B14F-4D97-AF65-F5344CB8AC3E}">
        <p14:creationId xmlns:p14="http://schemas.microsoft.com/office/powerpoint/2010/main" val="38405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375D5-66A6-4A04-92D6-6230F6EC5FCC}"/>
              </a:ext>
            </a:extLst>
          </p:cNvPr>
          <p:cNvSpPr txBox="1"/>
          <p:nvPr/>
        </p:nvSpPr>
        <p:spPr>
          <a:xfrm>
            <a:off x="262208" y="138141"/>
            <a:ext cx="4250020" cy="1233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90D21-E15D-4587-A92D-B85D7B35FFB8}"/>
              </a:ext>
            </a:extLst>
          </p:cNvPr>
          <p:cNvSpPr txBox="1"/>
          <p:nvPr/>
        </p:nvSpPr>
        <p:spPr>
          <a:xfrm>
            <a:off x="262208" y="1509741"/>
            <a:ext cx="3976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Observations: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Very low </a:t>
            </a:r>
            <a:r>
              <a:rPr lang="en-IN" i="1" dirty="0">
                <a:solidFill>
                  <a:schemeClr val="bg1"/>
                </a:solidFill>
              </a:rPr>
              <a:t>R</a:t>
            </a:r>
            <a:r>
              <a:rPr lang="en-IN" baseline="30000" dirty="0">
                <a:solidFill>
                  <a:schemeClr val="bg1"/>
                </a:solidFill>
              </a:rPr>
              <a:t>2 </a:t>
            </a:r>
          </a:p>
          <a:p>
            <a:r>
              <a:rPr lang="en-IN" dirty="0">
                <a:solidFill>
                  <a:schemeClr val="bg1"/>
                </a:solidFill>
              </a:rPr>
              <a:t>The independent variables are still not explaining much when it comes to the variance of ‘points’.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Very low prediction accuracy (~15%)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Suggestions for improvement: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Introduce player shot percentages, so that good shooters will have a higher number predicted for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Look at other sources to introduce new predictors.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8D762-3D6B-4DB2-ACB3-5D623FDC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138141"/>
            <a:ext cx="5895975" cy="3609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6B8FD-8582-41E1-AD4F-1570F1F5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6" y="4337203"/>
            <a:ext cx="2808545" cy="8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570EE-40F7-4AEB-8023-10A3AABDAA2C}"/>
              </a:ext>
            </a:extLst>
          </p:cNvPr>
          <p:cNvSpPr txBox="1"/>
          <p:nvPr/>
        </p:nvSpPr>
        <p:spPr>
          <a:xfrm>
            <a:off x="4243526" y="2157273"/>
            <a:ext cx="418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73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471-F9F8-4764-9B45-0DADD7F3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3" y="375841"/>
            <a:ext cx="4782121" cy="972113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86BE-CC46-44E9-A063-1EC7E57AE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357" y="2018449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DB9728"/>
                </a:solidFill>
              </a:rPr>
              <a:t>Since 2016, basketball teams have emphasized shooting more 3 pointers (long range 22-30 ft) and layups (close range 2-4 ft)</a:t>
            </a:r>
          </a:p>
          <a:p>
            <a:pPr algn="l"/>
            <a:r>
              <a:rPr lang="en-IN" sz="1800" dirty="0">
                <a:solidFill>
                  <a:srgbClr val="DB9728"/>
                </a:solidFill>
              </a:rPr>
              <a:t>Players are told not to shoot the midrange shot (6-22 ft), because it is inefficient.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26AB8-C166-480C-AC5E-5C0DCB673A56}"/>
              </a:ext>
            </a:extLst>
          </p:cNvPr>
          <p:cNvSpPr txBox="1"/>
          <p:nvPr/>
        </p:nvSpPr>
        <p:spPr>
          <a:xfrm>
            <a:off x="952503" y="4220880"/>
            <a:ext cx="42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6"/>
                </a:solidFill>
              </a:rPr>
              <a:t>Goal</a:t>
            </a:r>
            <a:r>
              <a:rPr lang="en-IN" dirty="0">
                <a:solidFill>
                  <a:schemeClr val="accent6"/>
                </a:solidFill>
              </a:rPr>
              <a:t>: In this project, I will explore the mathematical reasons behind this trend.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6E56-4E15-4E5C-B320-340113C03CEB}"/>
              </a:ext>
            </a:extLst>
          </p:cNvPr>
          <p:cNvSpPr txBox="1"/>
          <p:nvPr/>
        </p:nvSpPr>
        <p:spPr>
          <a:xfrm>
            <a:off x="1006357" y="5249136"/>
            <a:ext cx="308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was obtained from </a:t>
            </a:r>
            <a:r>
              <a:rPr lang="en-IN" u="sng" dirty="0"/>
              <a:t>www.bigdataball.com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142B7-7897-4346-BE39-BE72D91F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87" y="861897"/>
            <a:ext cx="4562475" cy="569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A4F3C-F345-4AB7-A15B-7F2FD6B98887}"/>
              </a:ext>
            </a:extLst>
          </p:cNvPr>
          <p:cNvSpPr txBox="1"/>
          <p:nvPr/>
        </p:nvSpPr>
        <p:spPr>
          <a:xfrm>
            <a:off x="6220288" y="2606218"/>
            <a:ext cx="11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Shot</a:t>
            </a:r>
          </a:p>
          <a:p>
            <a:r>
              <a:rPr lang="en-IN" dirty="0"/>
              <a:t>Attempts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13E076-5E9C-4718-95E5-D19A25FE7A13}"/>
              </a:ext>
            </a:extLst>
          </p:cNvPr>
          <p:cNvCxnSpPr>
            <a:cxnSpLocks/>
          </p:cNvCxnSpPr>
          <p:nvPr/>
        </p:nvCxnSpPr>
        <p:spPr>
          <a:xfrm flipV="1">
            <a:off x="7155403" y="730729"/>
            <a:ext cx="0" cy="56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9F829E-E59C-4B9E-A3FD-43A39582E542}"/>
              </a:ext>
            </a:extLst>
          </p:cNvPr>
          <p:cNvSpPr txBox="1"/>
          <p:nvPr/>
        </p:nvSpPr>
        <p:spPr>
          <a:xfrm>
            <a:off x="10342485" y="4879804"/>
            <a:ext cx="12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DAB6F-5D42-41C4-BB2E-350DEBB9F1AB}"/>
              </a:ext>
            </a:extLst>
          </p:cNvPr>
          <p:cNvCxnSpPr/>
          <p:nvPr/>
        </p:nvCxnSpPr>
        <p:spPr>
          <a:xfrm>
            <a:off x="9880847" y="575273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5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471-F9F8-4764-9B45-0DADD7F3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27" y="322538"/>
            <a:ext cx="2946989" cy="163942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Snapshot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70EAA-4E2F-4F63-A3C5-D40669E7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7" y="2667000"/>
            <a:ext cx="8323756" cy="3267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FB9BCF-6DA6-4342-A71E-411F9E25F230}"/>
              </a:ext>
            </a:extLst>
          </p:cNvPr>
          <p:cNvSpPr txBox="1"/>
          <p:nvPr/>
        </p:nvSpPr>
        <p:spPr>
          <a:xfrm>
            <a:off x="8029576" y="923926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Highlighted</a:t>
            </a:r>
            <a:r>
              <a:rPr lang="en-IN" dirty="0">
                <a:solidFill>
                  <a:schemeClr val="bg1"/>
                </a:solidFill>
              </a:rPr>
              <a:t>: Shot locations (x and y coordinates)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94B26-4503-415B-8ADD-3603D6A21F40}"/>
              </a:ext>
            </a:extLst>
          </p:cNvPr>
          <p:cNvSpPr txBox="1"/>
          <p:nvPr/>
        </p:nvSpPr>
        <p:spPr>
          <a:xfrm>
            <a:off x="8581605" y="2667000"/>
            <a:ext cx="303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Highlighted: Shot coordinates 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0070-7346-4F29-8719-540196C6E656}"/>
              </a:ext>
            </a:extLst>
          </p:cNvPr>
          <p:cNvSpPr txBox="1"/>
          <p:nvPr/>
        </p:nvSpPr>
        <p:spPr>
          <a:xfrm>
            <a:off x="2932716" y="1900855"/>
            <a:ext cx="283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Shot type</a:t>
            </a:r>
            <a:r>
              <a:rPr lang="en-IN" dirty="0"/>
              <a:t>: needs to be classified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59244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262A3-BED1-4C45-9CD1-E548ADE4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706065"/>
            <a:ext cx="5212080" cy="24366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36B9B-F9A5-454C-BE14-FECF012B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69" y="823337"/>
            <a:ext cx="5212080" cy="22021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14F8B-1BF8-477D-9255-6567F3B3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9" y="3858620"/>
            <a:ext cx="5212080" cy="21499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9E5644-14E4-4F51-AF67-504AD234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3890987"/>
            <a:ext cx="5212080" cy="2123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52F2BA-AB8C-4CDE-81EC-2B7A9E1C5E00}"/>
              </a:ext>
            </a:extLst>
          </p:cNvPr>
          <p:cNvSpPr txBox="1"/>
          <p:nvPr/>
        </p:nvSpPr>
        <p:spPr>
          <a:xfrm>
            <a:off x="2895600" y="3756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Classifying Shots By Location</a:t>
            </a:r>
          </a:p>
        </p:txBody>
      </p:sp>
    </p:spTree>
    <p:extLst>
      <p:ext uri="{BB962C8B-B14F-4D97-AF65-F5344CB8AC3E}">
        <p14:creationId xmlns:p14="http://schemas.microsoft.com/office/powerpoint/2010/main" val="47334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B95F-845A-4C6E-9465-4C28E676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/>
              <a:t>Hypothesis: Does shot% from the corners affect winning on a game-to-game basis?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7D74-5483-4974-AE0C-69380411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</a:t>
            </a:r>
            <a:r>
              <a:rPr lang="en-IN" baseline="-25000" dirty="0"/>
              <a:t>0</a:t>
            </a:r>
            <a:r>
              <a:rPr lang="en-IN" dirty="0"/>
              <a:t>: </a:t>
            </a:r>
            <a:r>
              <a:rPr lang="el-GR" i="1" dirty="0"/>
              <a:t>μ</a:t>
            </a:r>
            <a:r>
              <a:rPr lang="el-GR" baseline="-25000" dirty="0"/>
              <a:t>1</a:t>
            </a:r>
            <a:r>
              <a:rPr lang="el-GR" dirty="0"/>
              <a:t> = </a:t>
            </a:r>
            <a:r>
              <a:rPr lang="el-GR" i="1" dirty="0"/>
              <a:t>μ</a:t>
            </a:r>
            <a:r>
              <a:rPr lang="el-GR" baseline="-25000" dirty="0"/>
              <a:t>2</a:t>
            </a:r>
            <a:r>
              <a:rPr lang="el-GR" dirty="0"/>
              <a:t> = </a:t>
            </a:r>
            <a:r>
              <a:rPr lang="el-GR" i="1" dirty="0"/>
              <a:t>μ</a:t>
            </a:r>
            <a:r>
              <a:rPr lang="en-IN" i="1" baseline="-25000" dirty="0"/>
              <a:t>3</a:t>
            </a:r>
            <a:r>
              <a:rPr lang="el-GR" dirty="0"/>
              <a:t> = </a:t>
            </a:r>
            <a:r>
              <a:rPr lang="el-GR" i="1" dirty="0"/>
              <a:t>μ</a:t>
            </a:r>
            <a:r>
              <a:rPr lang="en-IN" i="1" baseline="-25000" dirty="0"/>
              <a:t>4, </a:t>
            </a:r>
          </a:p>
          <a:p>
            <a:r>
              <a:rPr lang="en-IN" i="1" baseline="-25000" dirty="0"/>
              <a:t>where </a:t>
            </a:r>
            <a:r>
              <a:rPr lang="el-GR" i="1" dirty="0"/>
              <a:t>μ</a:t>
            </a:r>
            <a:r>
              <a:rPr lang="en-IN" i="1" baseline="-25000" dirty="0"/>
              <a:t>x represents the mean shot percentage from the corner for a team x, over every game.</a:t>
            </a:r>
          </a:p>
          <a:p>
            <a:pPr lvl="8"/>
            <a:endParaRPr lang="en-IN" b="1" baseline="-25000" dirty="0">
              <a:solidFill>
                <a:srgbClr val="DAD4CB"/>
              </a:solidFill>
              <a:latin typeface="Arial" panose="020B0604020202020204" pitchFamily="34" charset="0"/>
            </a:endParaRPr>
          </a:p>
          <a:p>
            <a:pPr lvl="8"/>
            <a:r>
              <a:rPr lang="en-IN" b="1" baseline="-25000" dirty="0">
                <a:solidFill>
                  <a:srgbClr val="DAD4CB"/>
                </a:solidFill>
                <a:latin typeface="Arial" panose="020B0604020202020204" pitchFamily="34" charset="0"/>
              </a:rPr>
              <a:t>      </a:t>
            </a:r>
            <a:r>
              <a:rPr lang="en-IN" sz="2800" baseline="-25000" dirty="0"/>
              <a:t>Each team has 82 rows, since there are 82 games in a season.</a:t>
            </a:r>
          </a:p>
          <a:p>
            <a:pPr lvl="8"/>
            <a:r>
              <a:rPr lang="en-IN" sz="2800" b="1" baseline="-25000" dirty="0">
                <a:solidFill>
                  <a:srgbClr val="DAD4CB"/>
                </a:solidFill>
              </a:rPr>
              <a:t>     </a:t>
            </a:r>
          </a:p>
          <a:p>
            <a:pPr lvl="8"/>
            <a:r>
              <a:rPr lang="en-IN" sz="2800" b="1" baseline="-25000" dirty="0">
                <a:solidFill>
                  <a:srgbClr val="DAD4CB"/>
                </a:solidFill>
              </a:rPr>
              <a:t>     </a:t>
            </a:r>
            <a:r>
              <a:rPr lang="en-IN" sz="2800" baseline="-25000" dirty="0"/>
              <a:t>If we </a:t>
            </a:r>
            <a:r>
              <a:rPr lang="en-IN" sz="2800" i="1" baseline="-25000" dirty="0"/>
              <a:t>fail to reject the null hypothesis</a:t>
            </a:r>
            <a:r>
              <a:rPr lang="en-IN" sz="2800" baseline="-25000" dirty="0"/>
              <a:t>,</a:t>
            </a:r>
          </a:p>
          <a:p>
            <a:pPr lvl="8"/>
            <a:r>
              <a:rPr lang="en-IN" sz="2800" b="1" baseline="-25000" dirty="0">
                <a:solidFill>
                  <a:srgbClr val="DAD4CB"/>
                </a:solidFill>
              </a:rPr>
              <a:t>     </a:t>
            </a:r>
            <a:r>
              <a:rPr lang="en-IN" sz="2800" baseline="-25000" dirty="0"/>
              <a:t>then we can conclude that the mean shot percentages are equal</a:t>
            </a:r>
          </a:p>
          <a:p>
            <a:pPr lvl="8"/>
            <a:r>
              <a:rPr lang="en-IN" sz="2800" b="1" baseline="-25000" dirty="0">
                <a:solidFill>
                  <a:srgbClr val="DAD4CB"/>
                </a:solidFill>
              </a:rPr>
              <a:t>     </a:t>
            </a:r>
            <a:r>
              <a:rPr lang="en-IN" sz="2800" baseline="-25000" dirty="0"/>
              <a:t>and have no impact on winning.</a:t>
            </a:r>
          </a:p>
          <a:p>
            <a:pPr lvl="8"/>
            <a:endParaRPr lang="en-IN" sz="2800" b="1" baseline="-25000" dirty="0">
              <a:solidFill>
                <a:srgbClr val="DAD4CB"/>
              </a:solidFill>
            </a:endParaRPr>
          </a:p>
          <a:p>
            <a:pPr lvl="8"/>
            <a:endParaRPr lang="en-IN" sz="2800" b="1" baseline="-25000" dirty="0">
              <a:solidFill>
                <a:srgbClr val="DAD4CB"/>
              </a:solidFill>
            </a:endParaRPr>
          </a:p>
          <a:p>
            <a:pPr lvl="8"/>
            <a:r>
              <a:rPr lang="en-IN" sz="2800" b="1" baseline="-25000" dirty="0">
                <a:solidFill>
                  <a:srgbClr val="DAD4CB"/>
                </a:solidFill>
              </a:rPr>
              <a:t>     </a:t>
            </a:r>
            <a:r>
              <a:rPr lang="en-IN" sz="2800" i="1" baseline="-25000" dirty="0"/>
              <a:t>Note: Warriors and Raptors are great teams, and the Knicks and </a:t>
            </a:r>
          </a:p>
          <a:p>
            <a:pPr lvl="8"/>
            <a:r>
              <a:rPr lang="en-IN" sz="2800" b="1" i="1" baseline="-25000" dirty="0">
                <a:solidFill>
                  <a:srgbClr val="DAD4CB"/>
                </a:solidFill>
              </a:rPr>
              <a:t>     </a:t>
            </a:r>
            <a:r>
              <a:rPr lang="en-IN" sz="2800" i="1" baseline="-25000" dirty="0"/>
              <a:t>Cavaliers are below average teams.</a:t>
            </a:r>
            <a:endParaRPr lang="en-IN" sz="2800" b="1" i="1" baseline="-25000" dirty="0">
              <a:solidFill>
                <a:srgbClr val="DAD4CB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535C70-B152-4458-BCFA-F1567C11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0901"/>
              </p:ext>
            </p:extLst>
          </p:nvPr>
        </p:nvGraphicFramePr>
        <p:xfrm>
          <a:off x="838199" y="3045616"/>
          <a:ext cx="4186560" cy="326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280">
                  <a:extLst>
                    <a:ext uri="{9D8B030D-6E8A-4147-A177-3AD203B41FA5}">
                      <a16:colId xmlns:a16="http://schemas.microsoft.com/office/drawing/2014/main" val="4100025788"/>
                    </a:ext>
                  </a:extLst>
                </a:gridCol>
                <a:gridCol w="2093280">
                  <a:extLst>
                    <a:ext uri="{9D8B030D-6E8A-4147-A177-3AD203B41FA5}">
                      <a16:colId xmlns:a16="http://schemas.microsoft.com/office/drawing/2014/main" val="3418634050"/>
                    </a:ext>
                  </a:extLst>
                </a:gridCol>
              </a:tblGrid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Shot%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42819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Warriors(game1)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41468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Warriors(game2)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59035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Raptors(game1)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26736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Raptors(game1)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01181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Knicks(game1)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77385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Knicks(game2)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53479"/>
                  </a:ext>
                </a:extLst>
              </a:tr>
              <a:tr h="408286">
                <a:tc>
                  <a:txBody>
                    <a:bodyPr/>
                    <a:lstStyle/>
                    <a:p>
                      <a:r>
                        <a:rPr lang="en-IN" dirty="0"/>
                        <a:t>Cavaliers(game1)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1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2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16E91-9878-48E9-A641-D3895A1F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 u="sng"/>
              <a:t>Assumptions to consider before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E569-83C6-486C-B676-FC4A5DB8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All rows are independent.</a:t>
            </a:r>
          </a:p>
          <a:p>
            <a:r>
              <a:rPr lang="en-IN" sz="2000" dirty="0"/>
              <a:t>Dependent variable is continuous (shot%).</a:t>
            </a:r>
          </a:p>
          <a:p>
            <a:r>
              <a:rPr lang="en-IN" sz="2000" dirty="0"/>
              <a:t>Each group has a normal distribution, with no major outliers.</a:t>
            </a:r>
          </a:p>
          <a:p>
            <a:r>
              <a:rPr lang="en-IN" sz="2000" u="sng" dirty="0"/>
              <a:t>Methods</a:t>
            </a:r>
            <a:r>
              <a:rPr lang="en-IN" sz="2000" dirty="0"/>
              <a:t>:</a:t>
            </a:r>
          </a:p>
          <a:p>
            <a:r>
              <a:rPr lang="en-IN" sz="2000" dirty="0"/>
              <a:t>Visualization- </a:t>
            </a:r>
            <a:r>
              <a:rPr lang="en-IN" sz="2000" dirty="0" err="1"/>
              <a:t>qqnorm</a:t>
            </a:r>
            <a:r>
              <a:rPr lang="en-IN" sz="2000" dirty="0"/>
              <a:t>, </a:t>
            </a:r>
            <a:r>
              <a:rPr lang="en-IN" sz="2000" dirty="0" err="1"/>
              <a:t>qqline</a:t>
            </a:r>
            <a:endParaRPr lang="en-IN" sz="2000" dirty="0"/>
          </a:p>
          <a:p>
            <a:r>
              <a:rPr lang="en-IN" sz="2000" dirty="0"/>
              <a:t>Shapiro-Wilks Test for Normality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1C485-9045-40D4-B177-B20E914E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0"/>
            <a:ext cx="6250769" cy="4234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B84B8-DA61-405A-9852-2954CBEE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4567766"/>
            <a:ext cx="2914650" cy="148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0D2865-F183-4769-9D92-C6E956D9E0F1}"/>
              </a:ext>
            </a:extLst>
          </p:cNvPr>
          <p:cNvSpPr txBox="1"/>
          <p:nvPr/>
        </p:nvSpPr>
        <p:spPr>
          <a:xfrm>
            <a:off x="8229600" y="4567766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If p &gt; 0.05, we can say that this is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8867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A397-1EE8-46B3-A487-2A0162D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/>
              <a:t>ANOVA Interpretation</a:t>
            </a:r>
            <a:endParaRPr lang="en-IN" sz="3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FDEED-92AB-4438-B347-AFA06FFB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358"/>
            <a:ext cx="490537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AF76B-1C95-45E0-B551-57245BD9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9092"/>
            <a:ext cx="4352925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07529-55DF-4310-9AF1-6E26A96B2BB3}"/>
              </a:ext>
            </a:extLst>
          </p:cNvPr>
          <p:cNvSpPr txBox="1"/>
          <p:nvPr/>
        </p:nvSpPr>
        <p:spPr>
          <a:xfrm>
            <a:off x="6096000" y="1424358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p-value &lt; 0.05, we can conclude that not all population means are equal.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14A1A-ADB2-4A40-AA29-802F4599261A}"/>
              </a:ext>
            </a:extLst>
          </p:cNvPr>
          <p:cNvSpPr txBox="1"/>
          <p:nvPr/>
        </p:nvSpPr>
        <p:spPr>
          <a:xfrm>
            <a:off x="6096000" y="2749921"/>
            <a:ext cx="3867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use Tukey’s Test to investigate how the means differ from each other.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good teams (TOR-GSW) have similar means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bad teams also have similar means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However, when a good team is compared to a bad team, the difference in means is large.</a:t>
            </a:r>
          </a:p>
        </p:txBody>
      </p:sp>
    </p:spTree>
    <p:extLst>
      <p:ext uri="{BB962C8B-B14F-4D97-AF65-F5344CB8AC3E}">
        <p14:creationId xmlns:p14="http://schemas.microsoft.com/office/powerpoint/2010/main" val="129061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8E7BD-1B0F-4B8D-8B8C-B553DCD393F1}"/>
              </a:ext>
            </a:extLst>
          </p:cNvPr>
          <p:cNvSpPr txBox="1"/>
          <p:nvPr/>
        </p:nvSpPr>
        <p:spPr>
          <a:xfrm>
            <a:off x="505456" y="364331"/>
            <a:ext cx="330813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B48FC-5718-4D22-B7D2-B4B90CA8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3" y="838200"/>
            <a:ext cx="7181439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AA396-96E5-4B30-80DC-1A33CDCE4722}"/>
              </a:ext>
            </a:extLst>
          </p:cNvPr>
          <p:cNvSpPr txBox="1"/>
          <p:nvPr/>
        </p:nvSpPr>
        <p:spPr>
          <a:xfrm>
            <a:off x="280188" y="1838326"/>
            <a:ext cx="4263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good teams shoot the corner 3 at around 45%, while the bad teams shoot it at 35%.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league average is 38%, indicated by the red line.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Every team has a few outlier games where they shoot extremely well, or very poorly.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2EC48D-09CB-4BCC-AD90-C55F0C9A285F}"/>
              </a:ext>
            </a:extLst>
          </p:cNvPr>
          <p:cNvCxnSpPr/>
          <p:nvPr/>
        </p:nvCxnSpPr>
        <p:spPr>
          <a:xfrm>
            <a:off x="4909351" y="3737499"/>
            <a:ext cx="7002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375AC-3226-4C2E-A8A9-DB2D65C3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14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u="sng" dirty="0"/>
              <a:t>Correlation Plot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3708092-5494-431A-BD3F-6E533512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028825"/>
            <a:ext cx="3363974" cy="4391025"/>
          </a:xfrm>
        </p:spPr>
        <p:txBody>
          <a:bodyPr>
            <a:normAutofit/>
          </a:bodyPr>
          <a:lstStyle/>
          <a:p>
            <a:r>
              <a:rPr lang="en-US" sz="1400" b="1" u="sng" dirty="0"/>
              <a:t>Goal</a:t>
            </a:r>
            <a:r>
              <a:rPr lang="en-US" sz="1400" b="1" dirty="0"/>
              <a:t>: Predict points scored on each shot.</a:t>
            </a:r>
          </a:p>
          <a:p>
            <a:r>
              <a:rPr lang="en-US" sz="1400" dirty="0"/>
              <a:t>‘result’ was removed from the model.</a:t>
            </a:r>
          </a:p>
          <a:p>
            <a:endParaRPr lang="en-US" sz="1400" dirty="0"/>
          </a:p>
          <a:p>
            <a:r>
              <a:rPr lang="en-US" sz="1400" dirty="0"/>
              <a:t>Shot Types:</a:t>
            </a:r>
          </a:p>
          <a:p>
            <a:r>
              <a:rPr lang="en-US" sz="1400" dirty="0"/>
              <a:t>(midrange, left wing, right wing, top, left corner, right corner)</a:t>
            </a:r>
          </a:p>
          <a:p>
            <a:endParaRPr lang="en-US" sz="1400" u="sng" dirty="0"/>
          </a:p>
          <a:p>
            <a:r>
              <a:rPr lang="en-US" sz="1400" u="sng" dirty="0"/>
              <a:t>Observations</a:t>
            </a:r>
            <a:r>
              <a:rPr lang="en-US" sz="1400" dirty="0"/>
              <a:t>:</a:t>
            </a:r>
          </a:p>
          <a:p>
            <a:r>
              <a:rPr lang="en-US" sz="1400" dirty="0"/>
              <a:t>The mid-range shot type has the most negative correlation with points.</a:t>
            </a:r>
          </a:p>
          <a:p>
            <a:r>
              <a:rPr lang="en-US" sz="1400" dirty="0"/>
              <a:t>Left wing, right wing, top, left and right corners are all 3 point shots. However, they are not good predictors.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40892-9484-4FD5-9C13-4450AAD2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32632"/>
            <a:ext cx="6250769" cy="5031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EC37B9-08A0-4889-A52A-514E3947927B}"/>
              </a:ext>
            </a:extLst>
          </p:cNvPr>
          <p:cNvSpPr/>
          <p:nvPr/>
        </p:nvSpPr>
        <p:spPr>
          <a:xfrm>
            <a:off x="8149701" y="4181383"/>
            <a:ext cx="665825" cy="156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4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Mining Project</vt:lpstr>
      <vt:lpstr>Introduction</vt:lpstr>
      <vt:lpstr>Data Snapshot</vt:lpstr>
      <vt:lpstr>PowerPoint Presentation</vt:lpstr>
      <vt:lpstr>Hypothesis: Does shot% from the corners affect winning on a game-to-game basis?</vt:lpstr>
      <vt:lpstr>Assumptions to consider before testing</vt:lpstr>
      <vt:lpstr>ANOVA Interpretation</vt:lpstr>
      <vt:lpstr>PowerPoint Presentation</vt:lpstr>
      <vt:lpstr>Correlation Plot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Sushil Vas</dc:creator>
  <cp:lastModifiedBy>Sushil Vas</cp:lastModifiedBy>
  <cp:revision>5</cp:revision>
  <dcterms:created xsi:type="dcterms:W3CDTF">2020-04-27T20:28:14Z</dcterms:created>
  <dcterms:modified xsi:type="dcterms:W3CDTF">2020-10-07T19:21:59Z</dcterms:modified>
</cp:coreProperties>
</file>