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7ED77-A98E-40FF-85EC-45F53E8D0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8CB1D-25F7-4F8C-81E0-812DA068A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3FAE41-892E-4DE9-BE1F-F40E9072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FB1-0894-4D0B-B3DE-6031434BA94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E3F0A1-0453-4296-ADC1-0E2DED9D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8337B9-9394-4CC1-AC48-2A6F95A3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8F0-5526-4DFB-9513-C978F1650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08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E080A-0C8F-4657-8EA2-DDFDF0E8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94B6DE-3467-4D86-B0D4-4EA2C5A4D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14C278-1024-4BB9-888E-65974053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FB1-0894-4D0B-B3DE-6031434BA94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560CB1-B7B6-4EEA-B829-1C9353D9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12FC28-874E-4638-82BB-B418F86E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8F0-5526-4DFB-9513-C978F1650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56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9F9DA8-0908-423B-8DB9-A39D8F1ED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CD399E-0A87-45A4-94A8-74C879CAD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E87DD9-25B0-449E-8362-DCA040B4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FB1-0894-4D0B-B3DE-6031434BA94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B866CF-0304-41AE-B576-1FBEF4D6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853C11-DACE-4117-8AC5-6992B5B2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8F0-5526-4DFB-9513-C978F1650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40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85AB9-2DD0-4671-BDBD-825EA477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985DF8-77B9-43F3-90B1-3F7F4654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CEFBC2-1A02-477F-B9FA-973A8B51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FB1-0894-4D0B-B3DE-6031434BA94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9AF60D-45DE-43DC-BA0A-6A8252B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04DE18-0548-47A8-8A51-7D242A8A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8F0-5526-4DFB-9513-C978F1650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82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BC94C-84A3-4FA4-A64B-86D6FF73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D88052-185F-4553-B7CE-40B6D25BC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3384C4-230C-448F-B451-B5A0F64D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FB1-0894-4D0B-B3DE-6031434BA94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07D96-7A77-40E0-A69C-22BBD92F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82AEB5-E8E1-4928-A5DF-7840114B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8F0-5526-4DFB-9513-C978F1650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6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7581A-D69E-48B7-A440-D4B13824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3D8554-C89A-4EE7-87A9-B3ECE9307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E21A7C-1EB3-48A4-B9CB-021107FA4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5159AA-F6BE-4A00-BE60-98FC45A0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FB1-0894-4D0B-B3DE-6031434BA94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B3BC10-C882-4732-9546-D2AFC233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346EDC-703F-4805-AC57-AB79B1BA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8F0-5526-4DFB-9513-C978F1650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0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A0F1D-96A7-43FC-A0AC-52CADFC1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F7EC09-BD7B-4997-83C9-A1F19B673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70F056-F9C8-49B0-A43D-0B81BA412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78C529-574F-4CDE-B4B4-A3E5460D7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06A6541-A980-415D-A189-465D5A4D5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63DD8A-A068-42D0-A19B-63599B25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FB1-0894-4D0B-B3DE-6031434BA94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7E319C-6D67-4A9F-90F2-B466FAAA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395B98-25F7-4136-A272-E06F696D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8F0-5526-4DFB-9513-C978F1650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62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3D27A-D700-458E-8BC3-D3D50384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3D932B-149A-46A4-B508-3AA05C31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FB1-0894-4D0B-B3DE-6031434BA94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6DFED5-0E61-41A5-855A-D8448162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89AFB1-D6BC-4CBD-9665-73CC9128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8F0-5526-4DFB-9513-C978F1650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23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5C32FF-1516-40EB-948A-18134AA3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FB1-0894-4D0B-B3DE-6031434BA94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218963-B743-4262-88AC-26C8C1B3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795011-A4C2-4322-A953-C9526ABF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8F0-5526-4DFB-9513-C978F1650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37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742E9-CC03-46DD-B557-599D0756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145C8-2031-435F-A394-B6BBB0E83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857682-BE6E-4D2A-9CFC-D2E06681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2B3F68-CD51-4001-9627-CA27C0E8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FB1-0894-4D0B-B3DE-6031434BA94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7389BF-52A7-41EC-B8BB-4D3189D9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E9DF69-59AD-43EA-83DA-F042DBB3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8F0-5526-4DFB-9513-C978F1650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12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57A39D-22EB-47CF-B751-69099F9F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DD089B-C088-49A5-ACBC-3C17BD71E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41A36B-349D-4001-AA94-CC3B553F5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97469A-C0CB-400F-88AA-D733BAE0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5FB1-0894-4D0B-B3DE-6031434BA94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025F03-916E-46C3-AEC6-29C6EF80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2E0A4D-656F-4C01-9523-0AEF141C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A08F0-5526-4DFB-9513-C978F1650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3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911909-C78A-4F11-B337-52FDC2BE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5D061E-106E-462D-B28C-1CDC82916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85BB5D-9C0E-4597-AF87-21042BA36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55FB1-0894-4D0B-B3DE-6031434BA94C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05B103-009A-4D59-B053-ED57D4C49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3E407E-1BA1-4D0F-869A-F917C8477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08F0-5526-4DFB-9513-C978F1650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46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658F8AC-A28B-4A37-8E16-B8895C4F8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Analyse d’un dataset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F9A219-DCF0-4668-9AE2-1EC25F5C8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rgbClr val="FFFFFF"/>
                </a:solidFill>
              </a:rPr>
              <a:t>Smartphone-Based Recognition of Human Activities and Postural Transitions Data Set</a:t>
            </a:r>
            <a:endParaRPr lang="fr-FR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1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EFF634F-0CA0-4EAF-8154-8DCB19E0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</a:rPr>
              <a:t>Le contexte de l’expérience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8E145-822D-4985-915C-E81D4B6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fr-FR" sz="1700" dirty="0">
                <a:solidFill>
                  <a:srgbClr val="000000"/>
                </a:solidFill>
              </a:rPr>
              <a:t>Les expériences ont été menées avec un groupe de 30 volontaires dans une tranche d'âge de 19-48 ans. Ils ont exécuté un protocole d'activités composé de six activités de base : trois postures statiques (debout, assis, couché) et trois activités dynamiques (marche, descente d’escaliers et montée d’escaliers). L'expérience a également inclus des transitions posturales qui se sont produites entre les postures statiques. Il s'agit de : debout-vers-assis, assis-vers-debout, assis-vers-allongé, allongé-vers-assis, debout-vers-allongé, et allongé-vers-debout. Tous les participants portaient un smartphone (Samsung Galaxy S II) à la taille pendant l'exécution de l'expérience. Nous avons capturé l'accélération linéaire 3-axiale et la vitesse angulaire 3-axiale à un taux constant de 50Hz utilisant l'accéléromètre intégré et le gyroscope de l'appareil. Les expériences ont été enregistrées par vidéo pour étiqueter manuellement les données. L'ensemble de données obtenu a été divisé au hasard en deux ensembles, où 70 % des volontaires ont été sélectionnés pour générer les données de formation et 30 % les données du test.</a:t>
            </a:r>
          </a:p>
        </p:txBody>
      </p:sp>
    </p:spTree>
    <p:extLst>
      <p:ext uri="{BB962C8B-B14F-4D97-AF65-F5344CB8AC3E}">
        <p14:creationId xmlns:p14="http://schemas.microsoft.com/office/powerpoint/2010/main" val="245634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EFF634F-0CA0-4EAF-8154-8DCB19E0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</a:rPr>
              <a:t>Les tenants et aboutissant du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8E145-822D-4985-915C-E81D4B6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r>
              <a:rPr lang="fr-FR" sz="2000" dirty="0">
                <a:solidFill>
                  <a:srgbClr val="000000"/>
                </a:solidFill>
              </a:rPr>
              <a:t>L’objectif et l’utilité du </a:t>
            </a:r>
            <a:r>
              <a:rPr lang="fr-FR" sz="2000" dirty="0" err="1">
                <a:solidFill>
                  <a:srgbClr val="000000"/>
                </a:solidFill>
              </a:rPr>
              <a:t>dataset</a:t>
            </a:r>
            <a:r>
              <a:rPr lang="fr-FR" sz="2000" dirty="0">
                <a:solidFill>
                  <a:srgbClr val="000000"/>
                </a:solidFill>
              </a:rPr>
              <a:t> est de pouvoir déterminer la posture d’une personne seulement à l’aide des capteurs présents dans un téléphone. Ceci peut avoir plusieurs utilité.</a:t>
            </a:r>
          </a:p>
          <a:p>
            <a:r>
              <a:rPr lang="fr-FR" sz="2000" dirty="0">
                <a:solidFill>
                  <a:srgbClr val="000000"/>
                </a:solidFill>
              </a:rPr>
              <a:t>Il peut y avoir la question de l’aide à personne en difficulté. Savoir si elle est tombé ou si elle est allongé. C’est une source de sécurité sans avoir besoin de caméras.</a:t>
            </a:r>
          </a:p>
          <a:p>
            <a:r>
              <a:rPr lang="fr-FR" sz="2000" dirty="0">
                <a:solidFill>
                  <a:srgbClr val="000000"/>
                </a:solidFill>
              </a:rPr>
              <a:t>On pourrait aussi utiliser ces données pour des applications de remise en forme et savoir si la personne fait bien les mouvements ou pas.</a:t>
            </a:r>
          </a:p>
          <a:p>
            <a:r>
              <a:rPr lang="fr-FR" sz="2000" dirty="0">
                <a:solidFill>
                  <a:srgbClr val="000000"/>
                </a:solidFill>
              </a:rPr>
              <a:t>Ou encore dans le domaine publicitaire, pour savoir si la personne va être plus réceptive ou pas à une publicité si elle est en mouvement, allongée ou debout.</a:t>
            </a:r>
          </a:p>
        </p:txBody>
      </p:sp>
    </p:spTree>
    <p:extLst>
      <p:ext uri="{BB962C8B-B14F-4D97-AF65-F5344CB8AC3E}">
        <p14:creationId xmlns:p14="http://schemas.microsoft.com/office/powerpoint/2010/main" val="348476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EFF634F-0CA0-4EAF-8154-8DCB19E0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</a:rPr>
              <a:t>Mes réflexions sur la question posée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8E145-822D-4985-915C-E81D4B6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fr-FR" sz="2000">
                <a:solidFill>
                  <a:srgbClr val="000000"/>
                </a:solidFill>
              </a:rPr>
              <a:t>Comment à partir d’un jeux de données brut peut-on obtenir de l’information utile à une application?</a:t>
            </a:r>
          </a:p>
          <a:p>
            <a:r>
              <a:rPr lang="fr-FR" sz="2000">
                <a:solidFill>
                  <a:srgbClr val="000000"/>
                </a:solidFill>
              </a:rPr>
              <a:t>Il faudrait savoir à partir des données la position d’une personne. </a:t>
            </a:r>
          </a:p>
          <a:p>
            <a:r>
              <a:rPr lang="fr-FR" sz="2000">
                <a:solidFill>
                  <a:srgbClr val="000000"/>
                </a:solidFill>
              </a:rPr>
              <a:t>Pour ce faire il faut entrainer un modèle à reconnaitre la position de la personne par rapport aux données. J’utiliserai alors plusieurs algorithmes en changeant les hyper-paramètres pour obtenir le meilleur résultat.</a:t>
            </a:r>
          </a:p>
          <a:p>
            <a:r>
              <a:rPr lang="fr-FR" sz="2000">
                <a:solidFill>
                  <a:srgbClr val="000000"/>
                </a:solidFill>
              </a:rPr>
              <a:t>Je vais aussi faire des visualisations graphique pour savoir quels variables sont importante dans la décision de la position.</a:t>
            </a:r>
          </a:p>
        </p:txBody>
      </p:sp>
    </p:spTree>
    <p:extLst>
      <p:ext uri="{BB962C8B-B14F-4D97-AF65-F5344CB8AC3E}">
        <p14:creationId xmlns:p14="http://schemas.microsoft.com/office/powerpoint/2010/main" val="255224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EFF634F-0CA0-4EAF-8154-8DCB19E0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000000"/>
                </a:solidFill>
              </a:rPr>
              <a:t>Les différentes outils que j’ai utilisé.</a:t>
            </a:r>
          </a:p>
        </p:txBody>
      </p:sp>
      <p:sp>
        <p:nvSpPr>
          <p:cNvPr id="2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2A42D21-EB99-4ECD-AD5F-B414AFF8F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9" y="1910285"/>
            <a:ext cx="3661831" cy="305762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8E145-822D-4985-915C-E81D4B6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000000"/>
                </a:solidFill>
              </a:rPr>
              <a:t>Pour obtenir le meilleur résultat avec les modèles j’ai utilisé deux algorithmes différents : </a:t>
            </a:r>
            <a:r>
              <a:rPr lang="fr-FR" sz="2000" dirty="0" err="1">
                <a:solidFill>
                  <a:srgbClr val="000000"/>
                </a:solidFill>
              </a:rPr>
              <a:t>RandomForest</a:t>
            </a:r>
            <a:r>
              <a:rPr lang="fr-FR" sz="2000" dirty="0">
                <a:solidFill>
                  <a:srgbClr val="000000"/>
                </a:solidFill>
              </a:rPr>
              <a:t> et </a:t>
            </a:r>
            <a:r>
              <a:rPr lang="fr-FR" sz="2000" dirty="0" err="1">
                <a:solidFill>
                  <a:srgbClr val="000000"/>
                </a:solidFill>
              </a:rPr>
              <a:t>DecisionTree</a:t>
            </a:r>
            <a:r>
              <a:rPr lang="fr-FR" sz="2000" dirty="0">
                <a:solidFill>
                  <a:srgbClr val="000000"/>
                </a:solidFill>
              </a:rPr>
              <a:t>. J’ai ensuite modifié les </a:t>
            </a:r>
            <a:r>
              <a:rPr lang="fr-FR" sz="2000" dirty="0" err="1">
                <a:solidFill>
                  <a:srgbClr val="000000"/>
                </a:solidFill>
              </a:rPr>
              <a:t>hyper-paramètres</a:t>
            </a:r>
            <a:r>
              <a:rPr lang="fr-FR" sz="2000" dirty="0">
                <a:solidFill>
                  <a:srgbClr val="000000"/>
                </a:solidFill>
              </a:rPr>
              <a:t> pour comparer les résultats. Voici un graphique des résultats obtenu:</a:t>
            </a:r>
          </a:p>
          <a:p>
            <a:endParaRPr lang="fr-FR" sz="2000" dirty="0">
              <a:solidFill>
                <a:srgbClr val="000000"/>
              </a:solidFill>
            </a:endParaRPr>
          </a:p>
          <a:p>
            <a:r>
              <a:rPr lang="fr-FR" sz="2000" dirty="0">
                <a:solidFill>
                  <a:srgbClr val="000000"/>
                </a:solidFill>
              </a:rPr>
              <a:t>On constate alors que la </a:t>
            </a:r>
            <a:r>
              <a:rPr lang="fr-FR" sz="2000" dirty="0" err="1">
                <a:solidFill>
                  <a:srgbClr val="000000"/>
                </a:solidFill>
              </a:rPr>
              <a:t>RandomForest</a:t>
            </a:r>
            <a:r>
              <a:rPr lang="fr-FR" sz="2000" dirty="0">
                <a:solidFill>
                  <a:srgbClr val="000000"/>
                </a:solidFill>
              </a:rPr>
              <a:t> avec 10 en paramètre est celle qui produit le meilleur résultat.</a:t>
            </a:r>
          </a:p>
        </p:txBody>
      </p:sp>
    </p:spTree>
    <p:extLst>
      <p:ext uri="{BB962C8B-B14F-4D97-AF65-F5344CB8AC3E}">
        <p14:creationId xmlns:p14="http://schemas.microsoft.com/office/powerpoint/2010/main" val="310043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EFF634F-0CA0-4EAF-8154-8DCB19E0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000000"/>
                </a:solidFill>
              </a:rPr>
              <a:t>Les différentes outils que j’ai utilisé.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498303-2CAA-4E7F-85B5-3CEB720E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107108"/>
            <a:ext cx="3661831" cy="2663982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8E145-822D-4985-915C-E81D4B6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000000"/>
                </a:solidFill>
              </a:rPr>
              <a:t>J’ai aussi utilisé une </a:t>
            </a:r>
            <a:r>
              <a:rPr lang="fr-FR" sz="2000" dirty="0" err="1">
                <a:solidFill>
                  <a:srgbClr val="000000"/>
                </a:solidFill>
              </a:rPr>
              <a:t>heatmap</a:t>
            </a:r>
            <a:r>
              <a:rPr lang="fr-FR" sz="2000" dirty="0">
                <a:solidFill>
                  <a:srgbClr val="000000"/>
                </a:solidFill>
              </a:rPr>
              <a:t> de </a:t>
            </a:r>
            <a:r>
              <a:rPr lang="fr-FR" sz="2000" dirty="0" err="1">
                <a:solidFill>
                  <a:srgbClr val="000000"/>
                </a:solidFill>
              </a:rPr>
              <a:t>seaborn</a:t>
            </a:r>
            <a:r>
              <a:rPr lang="fr-FR" sz="2000" dirty="0">
                <a:solidFill>
                  <a:srgbClr val="000000"/>
                </a:solidFill>
              </a:rPr>
              <a:t> pour vérifier si il n’y avait pas de valeur nulle.</a:t>
            </a:r>
          </a:p>
          <a:p>
            <a:r>
              <a:rPr lang="fr-FR" sz="2000" dirty="0">
                <a:solidFill>
                  <a:srgbClr val="000000"/>
                </a:solidFill>
              </a:rPr>
              <a:t>Puis j’ai effectué sur plusieurs variables un </a:t>
            </a:r>
            <a:r>
              <a:rPr lang="fr-FR" sz="2000" dirty="0" err="1">
                <a:solidFill>
                  <a:srgbClr val="000000"/>
                </a:solidFill>
              </a:rPr>
              <a:t>joinplot</a:t>
            </a:r>
            <a:r>
              <a:rPr lang="fr-FR" sz="2000" dirty="0">
                <a:solidFill>
                  <a:srgbClr val="000000"/>
                </a:solidFill>
              </a:rPr>
              <a:t> de </a:t>
            </a:r>
            <a:r>
              <a:rPr lang="fr-FR" sz="2000" dirty="0" err="1">
                <a:solidFill>
                  <a:srgbClr val="000000"/>
                </a:solidFill>
              </a:rPr>
              <a:t>seaborn</a:t>
            </a:r>
            <a:r>
              <a:rPr lang="fr-FR" sz="2000" dirty="0">
                <a:solidFill>
                  <a:srgbClr val="000000"/>
                </a:solidFill>
              </a:rPr>
              <a:t> pour mieux comprendre l’utilité des variables.</a:t>
            </a:r>
          </a:p>
          <a:p>
            <a:r>
              <a:rPr lang="fr-FR" sz="2000" dirty="0">
                <a:solidFill>
                  <a:srgbClr val="000000"/>
                </a:solidFill>
              </a:rPr>
              <a:t>J’ai aussi ajouté une colonne avec le nom des classes pour une meilleur lisibilité</a:t>
            </a:r>
          </a:p>
          <a:p>
            <a:endParaRPr lang="fr-F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54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EFF634F-0CA0-4EAF-8154-8DCB19E0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Résultats et faisabilité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8E145-822D-4985-915C-E81D4B6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000000"/>
                </a:solidFill>
              </a:rPr>
              <a:t>D’après les résultats des modèles d’entrainement que j’ai produit ci-dessus, on obtient un score de près de 95% de succès à déterminer la posture de la personne. </a:t>
            </a:r>
          </a:p>
          <a:p>
            <a:r>
              <a:rPr lang="fr-FR" sz="2000" dirty="0">
                <a:solidFill>
                  <a:srgbClr val="000000"/>
                </a:solidFill>
              </a:rPr>
              <a:t>Pour des besoins de type aide à la personne et application sportive je pense que c’est un résultat tout a fait satisfaisant qui permettrait d’utiliser ces modèles pour les mettre en production. Et donc de pouvoir faciliter la vie de ces personnes.</a:t>
            </a:r>
          </a:p>
          <a:p>
            <a:r>
              <a:rPr lang="fr-FR" sz="2000" dirty="0">
                <a:solidFill>
                  <a:srgbClr val="000000"/>
                </a:solidFill>
              </a:rPr>
              <a:t>Une fois le modèle entrainé il est facile de l’inclure dans des logiciels et applications diverse, il ne prend pas beaucoup de place et est rapide à produire un résultat. Il est donc tout a fait envisageable de créer les projets d’aide à la personne et de suivis sportif.</a:t>
            </a:r>
          </a:p>
        </p:txBody>
      </p:sp>
    </p:spTree>
    <p:extLst>
      <p:ext uri="{BB962C8B-B14F-4D97-AF65-F5344CB8AC3E}">
        <p14:creationId xmlns:p14="http://schemas.microsoft.com/office/powerpoint/2010/main" val="10613027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659</Words>
  <Application>Microsoft Office PowerPoint</Application>
  <PresentationFormat>Grand écran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Analyse d’un dataset</vt:lpstr>
      <vt:lpstr>Le contexte de l’expérience</vt:lpstr>
      <vt:lpstr>Les tenants et aboutissant du problème</vt:lpstr>
      <vt:lpstr>Mes réflexions sur la question posée</vt:lpstr>
      <vt:lpstr>Les différentes outils que j’ai utilisé.</vt:lpstr>
      <vt:lpstr>Les différentes outils que j’ai utilisé.</vt:lpstr>
      <vt:lpstr>Résultats et faisabilité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d’un dataset</dc:title>
  <dc:creator>Emmanuel Veyssiere</dc:creator>
  <cp:lastModifiedBy>Emmanuel Veyssiere</cp:lastModifiedBy>
  <cp:revision>3</cp:revision>
  <dcterms:created xsi:type="dcterms:W3CDTF">2020-01-29T14:50:20Z</dcterms:created>
  <dcterms:modified xsi:type="dcterms:W3CDTF">2020-01-31T10:50:01Z</dcterms:modified>
</cp:coreProperties>
</file>