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00" r:id="rId1"/>
  </p:sldMasterIdLst>
  <p:sldIdLst>
    <p:sldId id="256" r:id="rId2"/>
    <p:sldId id="257" r:id="rId3"/>
    <p:sldId id="269" r:id="rId4"/>
    <p:sldId id="258" r:id="rId5"/>
    <p:sldId id="270" r:id="rId6"/>
    <p:sldId id="259" r:id="rId7"/>
    <p:sldId id="276" r:id="rId8"/>
    <p:sldId id="281" r:id="rId9"/>
    <p:sldId id="272" r:id="rId10"/>
    <p:sldId id="279" r:id="rId11"/>
    <p:sldId id="277" r:id="rId12"/>
    <p:sldId id="271" r:id="rId13"/>
    <p:sldId id="260" r:id="rId14"/>
    <p:sldId id="261" r:id="rId15"/>
    <p:sldId id="278" r:id="rId16"/>
    <p:sldId id="262" r:id="rId17"/>
    <p:sldId id="264" r:id="rId18"/>
    <p:sldId id="267" r:id="rId19"/>
    <p:sldId id="280" r:id="rId20"/>
    <p:sldId id="273" r:id="rId21"/>
    <p:sldId id="266" r:id="rId22"/>
    <p:sldId id="263"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67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9E3221-BE4A-4816-AC4A-4C28ECBF35A2}"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54B15B80-9594-440D-B0DC-839DFE7E8A18}">
      <dgm:prSet/>
      <dgm:spPr/>
      <dgm:t>
        <a:bodyPr/>
        <a:lstStyle/>
        <a:p>
          <a:pPr>
            <a:defRPr cap="all"/>
          </a:pPr>
          <a:r>
            <a:rPr lang="en-US" b="1">
              <a:latin typeface="Times New Roman" panose="02020603050405020304" pitchFamily="18" charset="0"/>
              <a:cs typeface="Times New Roman" panose="02020603050405020304" pitchFamily="18" charset="0"/>
            </a:rPr>
            <a:t>1. Customers with higher tenure are less likely to churn.</a:t>
          </a:r>
        </a:p>
      </dgm:t>
    </dgm:pt>
    <dgm:pt modelId="{051E7032-3916-4E40-920A-FCA573547E29}" type="parTrans" cxnId="{D1F15513-131B-4D4D-BD53-12518D552188}">
      <dgm:prSet/>
      <dgm:spPr/>
      <dgm:t>
        <a:bodyPr/>
        <a:lstStyle/>
        <a:p>
          <a:endParaRPr lang="en-US"/>
        </a:p>
      </dgm:t>
    </dgm:pt>
    <dgm:pt modelId="{25193FA0-847C-4E42-818B-970894F70B52}" type="sibTrans" cxnId="{D1F15513-131B-4D4D-BD53-12518D552188}">
      <dgm:prSet/>
      <dgm:spPr/>
      <dgm:t>
        <a:bodyPr/>
        <a:lstStyle/>
        <a:p>
          <a:endParaRPr lang="en-US"/>
        </a:p>
      </dgm:t>
    </dgm:pt>
    <dgm:pt modelId="{F38A7ECB-338B-403A-AB3E-E86FFFFC2745}">
      <dgm:prSet/>
      <dgm:spPr/>
      <dgm:t>
        <a:bodyPr/>
        <a:lstStyle/>
        <a:p>
          <a:pPr>
            <a:defRPr cap="all"/>
          </a:pPr>
          <a:r>
            <a:rPr lang="en-US" b="1">
              <a:latin typeface="Times New Roman" panose="02020603050405020304" pitchFamily="18" charset="0"/>
              <a:cs typeface="Times New Roman" panose="02020603050405020304" pitchFamily="18" charset="0"/>
            </a:rPr>
            <a:t>2. Low satisfaction scores are a strong indicator of potential churn.</a:t>
          </a:r>
        </a:p>
      </dgm:t>
    </dgm:pt>
    <dgm:pt modelId="{FC406025-DFB5-4CE2-8D83-EA3857974E8C}" type="parTrans" cxnId="{FB4D2435-1C8F-4D13-8BE5-6FB4B5BA2A72}">
      <dgm:prSet/>
      <dgm:spPr/>
      <dgm:t>
        <a:bodyPr/>
        <a:lstStyle/>
        <a:p>
          <a:endParaRPr lang="en-US"/>
        </a:p>
      </dgm:t>
    </dgm:pt>
    <dgm:pt modelId="{C7DEA0BC-F6BF-427E-AEF0-53DDB081122D}" type="sibTrans" cxnId="{FB4D2435-1C8F-4D13-8BE5-6FB4B5BA2A72}">
      <dgm:prSet/>
      <dgm:spPr/>
      <dgm:t>
        <a:bodyPr/>
        <a:lstStyle/>
        <a:p>
          <a:endParaRPr lang="en-US"/>
        </a:p>
      </dgm:t>
    </dgm:pt>
    <dgm:pt modelId="{C49E3D53-6E51-4434-94F9-9613AB6299D9}">
      <dgm:prSet/>
      <dgm:spPr/>
      <dgm:t>
        <a:bodyPr/>
        <a:lstStyle/>
        <a:p>
          <a:pPr>
            <a:defRPr cap="all"/>
          </a:pPr>
          <a:r>
            <a:rPr lang="en-US" b="1">
              <a:latin typeface="Times New Roman" panose="02020603050405020304" pitchFamily="18" charset="0"/>
              <a:cs typeface="Times New Roman" panose="02020603050405020304" pitchFamily="18" charset="0"/>
            </a:rPr>
            <a:t>3. Order count and frequency of engagement play a critical role in churn prediction.</a:t>
          </a:r>
        </a:p>
      </dgm:t>
    </dgm:pt>
    <dgm:pt modelId="{E792AD8D-CE10-46BD-AB10-EAB6B2053C43}" type="parTrans" cxnId="{C5D591DC-291B-4D9B-84D7-A43BBDA40102}">
      <dgm:prSet/>
      <dgm:spPr/>
      <dgm:t>
        <a:bodyPr/>
        <a:lstStyle/>
        <a:p>
          <a:endParaRPr lang="en-US"/>
        </a:p>
      </dgm:t>
    </dgm:pt>
    <dgm:pt modelId="{F1991E68-B42A-4B28-B657-64F2C3C2D93C}" type="sibTrans" cxnId="{C5D591DC-291B-4D9B-84D7-A43BBDA40102}">
      <dgm:prSet/>
      <dgm:spPr/>
      <dgm:t>
        <a:bodyPr/>
        <a:lstStyle/>
        <a:p>
          <a:endParaRPr lang="en-US"/>
        </a:p>
      </dgm:t>
    </dgm:pt>
    <dgm:pt modelId="{3C1FF4F5-A728-47E1-A4F0-6D64FC17FB38}" type="pres">
      <dgm:prSet presAssocID="{1E9E3221-BE4A-4816-AC4A-4C28ECBF35A2}" presName="linear" presStyleCnt="0">
        <dgm:presLayoutVars>
          <dgm:animLvl val="lvl"/>
          <dgm:resizeHandles val="exact"/>
        </dgm:presLayoutVars>
      </dgm:prSet>
      <dgm:spPr/>
    </dgm:pt>
    <dgm:pt modelId="{42556034-B26F-4189-8C26-645AD22FF683}" type="pres">
      <dgm:prSet presAssocID="{54B15B80-9594-440D-B0DC-839DFE7E8A18}" presName="parentText" presStyleLbl="node1" presStyleIdx="0" presStyleCnt="3">
        <dgm:presLayoutVars>
          <dgm:chMax val="0"/>
          <dgm:bulletEnabled val="1"/>
        </dgm:presLayoutVars>
      </dgm:prSet>
      <dgm:spPr/>
    </dgm:pt>
    <dgm:pt modelId="{2F02E35F-78C9-4E51-8258-CED3E2E736B7}" type="pres">
      <dgm:prSet presAssocID="{25193FA0-847C-4E42-818B-970894F70B52}" presName="spacer" presStyleCnt="0"/>
      <dgm:spPr/>
    </dgm:pt>
    <dgm:pt modelId="{65A2C287-1903-4101-9F3B-72F4FEDD34D2}" type="pres">
      <dgm:prSet presAssocID="{F38A7ECB-338B-403A-AB3E-E86FFFFC2745}" presName="parentText" presStyleLbl="node1" presStyleIdx="1" presStyleCnt="3">
        <dgm:presLayoutVars>
          <dgm:chMax val="0"/>
          <dgm:bulletEnabled val="1"/>
        </dgm:presLayoutVars>
      </dgm:prSet>
      <dgm:spPr/>
    </dgm:pt>
    <dgm:pt modelId="{FAA8D48E-1697-44C9-ABEF-F2B8B0F615E8}" type="pres">
      <dgm:prSet presAssocID="{C7DEA0BC-F6BF-427E-AEF0-53DDB081122D}" presName="spacer" presStyleCnt="0"/>
      <dgm:spPr/>
    </dgm:pt>
    <dgm:pt modelId="{5C720377-9884-4889-AB8A-4162B751DDE0}" type="pres">
      <dgm:prSet presAssocID="{C49E3D53-6E51-4434-94F9-9613AB6299D9}" presName="parentText" presStyleLbl="node1" presStyleIdx="2" presStyleCnt="3">
        <dgm:presLayoutVars>
          <dgm:chMax val="0"/>
          <dgm:bulletEnabled val="1"/>
        </dgm:presLayoutVars>
      </dgm:prSet>
      <dgm:spPr/>
    </dgm:pt>
  </dgm:ptLst>
  <dgm:cxnLst>
    <dgm:cxn modelId="{D1F15513-131B-4D4D-BD53-12518D552188}" srcId="{1E9E3221-BE4A-4816-AC4A-4C28ECBF35A2}" destId="{54B15B80-9594-440D-B0DC-839DFE7E8A18}" srcOrd="0" destOrd="0" parTransId="{051E7032-3916-4E40-920A-FCA573547E29}" sibTransId="{25193FA0-847C-4E42-818B-970894F70B52}"/>
    <dgm:cxn modelId="{0106491B-ECA3-4AB3-9208-6B3FE26D0CC2}" type="presOf" srcId="{54B15B80-9594-440D-B0DC-839DFE7E8A18}" destId="{42556034-B26F-4189-8C26-645AD22FF683}" srcOrd="0" destOrd="0" presId="urn:microsoft.com/office/officeart/2005/8/layout/vList2"/>
    <dgm:cxn modelId="{FB4D2435-1C8F-4D13-8BE5-6FB4B5BA2A72}" srcId="{1E9E3221-BE4A-4816-AC4A-4C28ECBF35A2}" destId="{F38A7ECB-338B-403A-AB3E-E86FFFFC2745}" srcOrd="1" destOrd="0" parTransId="{FC406025-DFB5-4CE2-8D83-EA3857974E8C}" sibTransId="{C7DEA0BC-F6BF-427E-AEF0-53DDB081122D}"/>
    <dgm:cxn modelId="{BB7AA1C2-FE1C-4EB8-93D9-599B96B2D4D0}" type="presOf" srcId="{C49E3D53-6E51-4434-94F9-9613AB6299D9}" destId="{5C720377-9884-4889-AB8A-4162B751DDE0}" srcOrd="0" destOrd="0" presId="urn:microsoft.com/office/officeart/2005/8/layout/vList2"/>
    <dgm:cxn modelId="{1CE5E2DB-4D8C-44E7-9A6E-BE2983D92CBB}" type="presOf" srcId="{F38A7ECB-338B-403A-AB3E-E86FFFFC2745}" destId="{65A2C287-1903-4101-9F3B-72F4FEDD34D2}" srcOrd="0" destOrd="0" presId="urn:microsoft.com/office/officeart/2005/8/layout/vList2"/>
    <dgm:cxn modelId="{C5D591DC-291B-4D9B-84D7-A43BBDA40102}" srcId="{1E9E3221-BE4A-4816-AC4A-4C28ECBF35A2}" destId="{C49E3D53-6E51-4434-94F9-9613AB6299D9}" srcOrd="2" destOrd="0" parTransId="{E792AD8D-CE10-46BD-AB10-EAB6B2053C43}" sibTransId="{F1991E68-B42A-4B28-B657-64F2C3C2D93C}"/>
    <dgm:cxn modelId="{A27566FE-78CC-4436-9625-79D2C537C33C}" type="presOf" srcId="{1E9E3221-BE4A-4816-AC4A-4C28ECBF35A2}" destId="{3C1FF4F5-A728-47E1-A4F0-6D64FC17FB38}" srcOrd="0" destOrd="0" presId="urn:microsoft.com/office/officeart/2005/8/layout/vList2"/>
    <dgm:cxn modelId="{61C6D21F-CD33-4C6A-B1C5-264BE26A581D}" type="presParOf" srcId="{3C1FF4F5-A728-47E1-A4F0-6D64FC17FB38}" destId="{42556034-B26F-4189-8C26-645AD22FF683}" srcOrd="0" destOrd="0" presId="urn:microsoft.com/office/officeart/2005/8/layout/vList2"/>
    <dgm:cxn modelId="{77E96E6D-BE7D-43AD-8D83-15EE8078A3B8}" type="presParOf" srcId="{3C1FF4F5-A728-47E1-A4F0-6D64FC17FB38}" destId="{2F02E35F-78C9-4E51-8258-CED3E2E736B7}" srcOrd="1" destOrd="0" presId="urn:microsoft.com/office/officeart/2005/8/layout/vList2"/>
    <dgm:cxn modelId="{697BCBDE-1091-4388-B04B-76DDE8B01BA1}" type="presParOf" srcId="{3C1FF4F5-A728-47E1-A4F0-6D64FC17FB38}" destId="{65A2C287-1903-4101-9F3B-72F4FEDD34D2}" srcOrd="2" destOrd="0" presId="urn:microsoft.com/office/officeart/2005/8/layout/vList2"/>
    <dgm:cxn modelId="{EDBD52D1-17B0-4D76-8607-9E7D7E33511C}" type="presParOf" srcId="{3C1FF4F5-A728-47E1-A4F0-6D64FC17FB38}" destId="{FAA8D48E-1697-44C9-ABEF-F2B8B0F615E8}" srcOrd="3" destOrd="0" presId="urn:microsoft.com/office/officeart/2005/8/layout/vList2"/>
    <dgm:cxn modelId="{D9ACA7A5-5D04-4A06-94E9-52CA4EC4FC71}" type="presParOf" srcId="{3C1FF4F5-A728-47E1-A4F0-6D64FC17FB38}" destId="{5C720377-9884-4889-AB8A-4162B751DDE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8ACFC2-D9B6-4788-9209-860242966DA1}" type="doc">
      <dgm:prSet loTypeId="urn:microsoft.com/office/officeart/2005/8/layout/vList5" loCatId="list" qsTypeId="urn:microsoft.com/office/officeart/2005/8/quickstyle/simple4" qsCatId="simple" csTypeId="urn:microsoft.com/office/officeart/2005/8/colors/colorful1" csCatId="colorful"/>
      <dgm:spPr/>
      <dgm:t>
        <a:bodyPr/>
        <a:lstStyle/>
        <a:p>
          <a:endParaRPr lang="en-US"/>
        </a:p>
      </dgm:t>
    </dgm:pt>
    <dgm:pt modelId="{D8E45546-5BB7-4F37-B04F-CDE0CCA61AD4}">
      <dgm:prSet/>
      <dgm:spPr/>
      <dgm:t>
        <a:bodyPr/>
        <a:lstStyle/>
        <a:p>
          <a:r>
            <a:rPr lang="en-US"/>
            <a:t>Offer</a:t>
          </a:r>
        </a:p>
      </dgm:t>
    </dgm:pt>
    <dgm:pt modelId="{6BF3C5E9-1DD5-4934-B97C-E15945FD6D12}" type="parTrans" cxnId="{722C7237-C025-41C9-85CB-F386706939D3}">
      <dgm:prSet/>
      <dgm:spPr/>
      <dgm:t>
        <a:bodyPr/>
        <a:lstStyle/>
        <a:p>
          <a:endParaRPr lang="en-US"/>
        </a:p>
      </dgm:t>
    </dgm:pt>
    <dgm:pt modelId="{D114491A-AAFB-4761-85B6-057F933777FB}" type="sibTrans" cxnId="{722C7237-C025-41C9-85CB-F386706939D3}">
      <dgm:prSet/>
      <dgm:spPr/>
      <dgm:t>
        <a:bodyPr/>
        <a:lstStyle/>
        <a:p>
          <a:endParaRPr lang="en-US"/>
        </a:p>
      </dgm:t>
    </dgm:pt>
    <dgm:pt modelId="{F33CA476-CF49-4723-B8E6-393A540A5E48}">
      <dgm:prSet/>
      <dgm:spPr/>
      <dgm:t>
        <a:bodyPr/>
        <a:lstStyle/>
        <a:p>
          <a:r>
            <a:rPr lang="en-US"/>
            <a:t>Offer incentives (e.g., discounts, personalized deals) to customers with low satisfaction scores.</a:t>
          </a:r>
        </a:p>
      </dgm:t>
    </dgm:pt>
    <dgm:pt modelId="{8C2D7C7F-496A-4A95-8C5A-009172EBC096}" type="parTrans" cxnId="{8F8BC1B0-3BCA-472C-AB7C-2BED0E40E0BC}">
      <dgm:prSet/>
      <dgm:spPr/>
      <dgm:t>
        <a:bodyPr/>
        <a:lstStyle/>
        <a:p>
          <a:endParaRPr lang="en-US"/>
        </a:p>
      </dgm:t>
    </dgm:pt>
    <dgm:pt modelId="{0C5D2CBC-46A3-4E29-AC82-FC03B5BE6EE4}" type="sibTrans" cxnId="{8F8BC1B0-3BCA-472C-AB7C-2BED0E40E0BC}">
      <dgm:prSet/>
      <dgm:spPr/>
      <dgm:t>
        <a:bodyPr/>
        <a:lstStyle/>
        <a:p>
          <a:endParaRPr lang="en-US"/>
        </a:p>
      </dgm:t>
    </dgm:pt>
    <dgm:pt modelId="{37D97F8E-86D0-4BEF-84FC-29DB6AC030A5}">
      <dgm:prSet/>
      <dgm:spPr/>
      <dgm:t>
        <a:bodyPr/>
        <a:lstStyle/>
        <a:p>
          <a:r>
            <a:rPr lang="en-US"/>
            <a:t>Improve</a:t>
          </a:r>
        </a:p>
      </dgm:t>
    </dgm:pt>
    <dgm:pt modelId="{9899B76C-8118-4097-8424-D44805D02945}" type="parTrans" cxnId="{DBC03276-D1A7-4806-8827-738A83BE876F}">
      <dgm:prSet/>
      <dgm:spPr/>
      <dgm:t>
        <a:bodyPr/>
        <a:lstStyle/>
        <a:p>
          <a:endParaRPr lang="en-US"/>
        </a:p>
      </dgm:t>
    </dgm:pt>
    <dgm:pt modelId="{7558AD0D-0CB0-4A40-AE6D-F458126B4614}" type="sibTrans" cxnId="{DBC03276-D1A7-4806-8827-738A83BE876F}">
      <dgm:prSet/>
      <dgm:spPr/>
      <dgm:t>
        <a:bodyPr/>
        <a:lstStyle/>
        <a:p>
          <a:endParaRPr lang="en-US"/>
        </a:p>
      </dgm:t>
    </dgm:pt>
    <dgm:pt modelId="{0D483D9D-100D-4316-BFC1-EDF92C7C61E8}">
      <dgm:prSet/>
      <dgm:spPr/>
      <dgm:t>
        <a:bodyPr/>
        <a:lstStyle/>
        <a:p>
          <a:r>
            <a:rPr lang="en-US"/>
            <a:t>Improve engagement strategies for customers with high tenure but low order count.</a:t>
          </a:r>
        </a:p>
      </dgm:t>
    </dgm:pt>
    <dgm:pt modelId="{3E8DE326-B28C-4CD7-9789-933495C428C2}" type="parTrans" cxnId="{93DA2A5B-9A97-420E-8F9D-AA90DA0E8ECA}">
      <dgm:prSet/>
      <dgm:spPr/>
      <dgm:t>
        <a:bodyPr/>
        <a:lstStyle/>
        <a:p>
          <a:endParaRPr lang="en-US"/>
        </a:p>
      </dgm:t>
    </dgm:pt>
    <dgm:pt modelId="{7B065D5D-C0B9-4500-BDDB-F509D7F9B8D0}" type="sibTrans" cxnId="{93DA2A5B-9A97-420E-8F9D-AA90DA0E8ECA}">
      <dgm:prSet/>
      <dgm:spPr/>
      <dgm:t>
        <a:bodyPr/>
        <a:lstStyle/>
        <a:p>
          <a:endParaRPr lang="en-US"/>
        </a:p>
      </dgm:t>
    </dgm:pt>
    <dgm:pt modelId="{ABA45352-DC9F-4663-81B1-BE059B6C1117}">
      <dgm:prSet/>
      <dgm:spPr/>
      <dgm:t>
        <a:bodyPr/>
        <a:lstStyle/>
        <a:p>
          <a:r>
            <a:rPr lang="en-US"/>
            <a:t>Provide</a:t>
          </a:r>
        </a:p>
      </dgm:t>
    </dgm:pt>
    <dgm:pt modelId="{6629215D-7B4D-4C6E-9E2B-B9FEDD4F3BD9}" type="parTrans" cxnId="{EF70D9B4-D27F-4685-93B7-3DBA1D16E3DE}">
      <dgm:prSet/>
      <dgm:spPr/>
      <dgm:t>
        <a:bodyPr/>
        <a:lstStyle/>
        <a:p>
          <a:endParaRPr lang="en-US"/>
        </a:p>
      </dgm:t>
    </dgm:pt>
    <dgm:pt modelId="{4AAB7524-93F2-49CB-B5E3-C28648D738C6}" type="sibTrans" cxnId="{EF70D9B4-D27F-4685-93B7-3DBA1D16E3DE}">
      <dgm:prSet/>
      <dgm:spPr/>
      <dgm:t>
        <a:bodyPr/>
        <a:lstStyle/>
        <a:p>
          <a:endParaRPr lang="en-US"/>
        </a:p>
      </dgm:t>
    </dgm:pt>
    <dgm:pt modelId="{4BD71842-C209-40BA-A295-94C7B5828F18}">
      <dgm:prSet/>
      <dgm:spPr/>
      <dgm:t>
        <a:bodyPr/>
        <a:lstStyle/>
        <a:p>
          <a:r>
            <a:rPr lang="en-US"/>
            <a:t>Provide proactive customer support to at-risk customers.</a:t>
          </a:r>
        </a:p>
      </dgm:t>
    </dgm:pt>
    <dgm:pt modelId="{748A8F5F-8AE0-4D49-85BF-7D5D40DF9882}" type="parTrans" cxnId="{9F974458-A7F0-4ADC-B14D-CB9F2CFD2DE9}">
      <dgm:prSet/>
      <dgm:spPr/>
      <dgm:t>
        <a:bodyPr/>
        <a:lstStyle/>
        <a:p>
          <a:endParaRPr lang="en-US"/>
        </a:p>
      </dgm:t>
    </dgm:pt>
    <dgm:pt modelId="{228DF8F6-A26B-426C-9E9E-07BA777DAA74}" type="sibTrans" cxnId="{9F974458-A7F0-4ADC-B14D-CB9F2CFD2DE9}">
      <dgm:prSet/>
      <dgm:spPr/>
      <dgm:t>
        <a:bodyPr/>
        <a:lstStyle/>
        <a:p>
          <a:endParaRPr lang="en-US"/>
        </a:p>
      </dgm:t>
    </dgm:pt>
    <dgm:pt modelId="{C6C2FA30-425E-42E3-81D5-4AFEA55292F3}" type="pres">
      <dgm:prSet presAssocID="{EB8ACFC2-D9B6-4788-9209-860242966DA1}" presName="Name0" presStyleCnt="0">
        <dgm:presLayoutVars>
          <dgm:dir/>
          <dgm:animLvl val="lvl"/>
          <dgm:resizeHandles val="exact"/>
        </dgm:presLayoutVars>
      </dgm:prSet>
      <dgm:spPr/>
    </dgm:pt>
    <dgm:pt modelId="{B7DFFC19-FDDD-43E4-824A-C8AE0CA7B588}" type="pres">
      <dgm:prSet presAssocID="{D8E45546-5BB7-4F37-B04F-CDE0CCA61AD4}" presName="linNode" presStyleCnt="0"/>
      <dgm:spPr/>
    </dgm:pt>
    <dgm:pt modelId="{2359B2AA-74D8-40A9-9AC7-16B727C7B565}" type="pres">
      <dgm:prSet presAssocID="{D8E45546-5BB7-4F37-B04F-CDE0CCA61AD4}" presName="parentText" presStyleLbl="node1" presStyleIdx="0" presStyleCnt="3">
        <dgm:presLayoutVars>
          <dgm:chMax val="1"/>
          <dgm:bulletEnabled val="1"/>
        </dgm:presLayoutVars>
      </dgm:prSet>
      <dgm:spPr/>
    </dgm:pt>
    <dgm:pt modelId="{E390A26F-313F-47FF-852B-CF6EF67DAFE2}" type="pres">
      <dgm:prSet presAssocID="{D8E45546-5BB7-4F37-B04F-CDE0CCA61AD4}" presName="descendantText" presStyleLbl="alignAccFollowNode1" presStyleIdx="0" presStyleCnt="3">
        <dgm:presLayoutVars>
          <dgm:bulletEnabled val="1"/>
        </dgm:presLayoutVars>
      </dgm:prSet>
      <dgm:spPr/>
    </dgm:pt>
    <dgm:pt modelId="{B9D37682-AD48-465E-8D7C-7E28BB51F6F7}" type="pres">
      <dgm:prSet presAssocID="{D114491A-AAFB-4761-85B6-057F933777FB}" presName="sp" presStyleCnt="0"/>
      <dgm:spPr/>
    </dgm:pt>
    <dgm:pt modelId="{75C9BE69-F284-44CF-B6E5-1B4AE6862F4B}" type="pres">
      <dgm:prSet presAssocID="{37D97F8E-86D0-4BEF-84FC-29DB6AC030A5}" presName="linNode" presStyleCnt="0"/>
      <dgm:spPr/>
    </dgm:pt>
    <dgm:pt modelId="{6165866D-E898-4B51-AF7A-2E32663C3CE2}" type="pres">
      <dgm:prSet presAssocID="{37D97F8E-86D0-4BEF-84FC-29DB6AC030A5}" presName="parentText" presStyleLbl="node1" presStyleIdx="1" presStyleCnt="3">
        <dgm:presLayoutVars>
          <dgm:chMax val="1"/>
          <dgm:bulletEnabled val="1"/>
        </dgm:presLayoutVars>
      </dgm:prSet>
      <dgm:spPr/>
    </dgm:pt>
    <dgm:pt modelId="{E07CA2DB-909A-413E-A2F8-95718B44026F}" type="pres">
      <dgm:prSet presAssocID="{37D97F8E-86D0-4BEF-84FC-29DB6AC030A5}" presName="descendantText" presStyleLbl="alignAccFollowNode1" presStyleIdx="1" presStyleCnt="3">
        <dgm:presLayoutVars>
          <dgm:bulletEnabled val="1"/>
        </dgm:presLayoutVars>
      </dgm:prSet>
      <dgm:spPr/>
    </dgm:pt>
    <dgm:pt modelId="{BEA09884-0D6A-4257-931E-1C8D7C359DD1}" type="pres">
      <dgm:prSet presAssocID="{7558AD0D-0CB0-4A40-AE6D-F458126B4614}" presName="sp" presStyleCnt="0"/>
      <dgm:spPr/>
    </dgm:pt>
    <dgm:pt modelId="{2761B5D6-194C-4978-87CF-98B1C81CDB99}" type="pres">
      <dgm:prSet presAssocID="{ABA45352-DC9F-4663-81B1-BE059B6C1117}" presName="linNode" presStyleCnt="0"/>
      <dgm:spPr/>
    </dgm:pt>
    <dgm:pt modelId="{76F44784-4375-486E-8F95-FACC4644BB09}" type="pres">
      <dgm:prSet presAssocID="{ABA45352-DC9F-4663-81B1-BE059B6C1117}" presName="parentText" presStyleLbl="node1" presStyleIdx="2" presStyleCnt="3">
        <dgm:presLayoutVars>
          <dgm:chMax val="1"/>
          <dgm:bulletEnabled val="1"/>
        </dgm:presLayoutVars>
      </dgm:prSet>
      <dgm:spPr/>
    </dgm:pt>
    <dgm:pt modelId="{1766BBF0-9CCB-459C-B11E-9488CFBE9EAB}" type="pres">
      <dgm:prSet presAssocID="{ABA45352-DC9F-4663-81B1-BE059B6C1117}" presName="descendantText" presStyleLbl="alignAccFollowNode1" presStyleIdx="2" presStyleCnt="3">
        <dgm:presLayoutVars>
          <dgm:bulletEnabled val="1"/>
        </dgm:presLayoutVars>
      </dgm:prSet>
      <dgm:spPr/>
    </dgm:pt>
  </dgm:ptLst>
  <dgm:cxnLst>
    <dgm:cxn modelId="{722C7237-C025-41C9-85CB-F386706939D3}" srcId="{EB8ACFC2-D9B6-4788-9209-860242966DA1}" destId="{D8E45546-5BB7-4F37-B04F-CDE0CCA61AD4}" srcOrd="0" destOrd="0" parTransId="{6BF3C5E9-1DD5-4934-B97C-E15945FD6D12}" sibTransId="{D114491A-AAFB-4761-85B6-057F933777FB}"/>
    <dgm:cxn modelId="{93DA2A5B-9A97-420E-8F9D-AA90DA0E8ECA}" srcId="{37D97F8E-86D0-4BEF-84FC-29DB6AC030A5}" destId="{0D483D9D-100D-4316-BFC1-EDF92C7C61E8}" srcOrd="0" destOrd="0" parTransId="{3E8DE326-B28C-4CD7-9789-933495C428C2}" sibTransId="{7B065D5D-C0B9-4500-BDDB-F509D7F9B8D0}"/>
    <dgm:cxn modelId="{3A0FF360-B5A7-4233-BBB0-DE76C9B1C59F}" type="presOf" srcId="{ABA45352-DC9F-4663-81B1-BE059B6C1117}" destId="{76F44784-4375-486E-8F95-FACC4644BB09}" srcOrd="0" destOrd="0" presId="urn:microsoft.com/office/officeart/2005/8/layout/vList5"/>
    <dgm:cxn modelId="{DBC03276-D1A7-4806-8827-738A83BE876F}" srcId="{EB8ACFC2-D9B6-4788-9209-860242966DA1}" destId="{37D97F8E-86D0-4BEF-84FC-29DB6AC030A5}" srcOrd="1" destOrd="0" parTransId="{9899B76C-8118-4097-8424-D44805D02945}" sibTransId="{7558AD0D-0CB0-4A40-AE6D-F458126B4614}"/>
    <dgm:cxn modelId="{91609957-267F-460F-B07B-C42610C5F48E}" type="presOf" srcId="{4BD71842-C209-40BA-A295-94C7B5828F18}" destId="{1766BBF0-9CCB-459C-B11E-9488CFBE9EAB}" srcOrd="0" destOrd="0" presId="urn:microsoft.com/office/officeart/2005/8/layout/vList5"/>
    <dgm:cxn modelId="{9F974458-A7F0-4ADC-B14D-CB9F2CFD2DE9}" srcId="{ABA45352-DC9F-4663-81B1-BE059B6C1117}" destId="{4BD71842-C209-40BA-A295-94C7B5828F18}" srcOrd="0" destOrd="0" parTransId="{748A8F5F-8AE0-4D49-85BF-7D5D40DF9882}" sibTransId="{228DF8F6-A26B-426C-9E9E-07BA777DAA74}"/>
    <dgm:cxn modelId="{3B6CEF85-318C-49AB-B42F-C9431CB775D1}" type="presOf" srcId="{D8E45546-5BB7-4F37-B04F-CDE0CCA61AD4}" destId="{2359B2AA-74D8-40A9-9AC7-16B727C7B565}" srcOrd="0" destOrd="0" presId="urn:microsoft.com/office/officeart/2005/8/layout/vList5"/>
    <dgm:cxn modelId="{DF343A9D-FA1B-4988-B085-FA035F244C63}" type="presOf" srcId="{37D97F8E-86D0-4BEF-84FC-29DB6AC030A5}" destId="{6165866D-E898-4B51-AF7A-2E32663C3CE2}" srcOrd="0" destOrd="0" presId="urn:microsoft.com/office/officeart/2005/8/layout/vList5"/>
    <dgm:cxn modelId="{8F8BC1B0-3BCA-472C-AB7C-2BED0E40E0BC}" srcId="{D8E45546-5BB7-4F37-B04F-CDE0CCA61AD4}" destId="{F33CA476-CF49-4723-B8E6-393A540A5E48}" srcOrd="0" destOrd="0" parTransId="{8C2D7C7F-496A-4A95-8C5A-009172EBC096}" sibTransId="{0C5D2CBC-46A3-4E29-AC82-FC03B5BE6EE4}"/>
    <dgm:cxn modelId="{EF70D9B4-D27F-4685-93B7-3DBA1D16E3DE}" srcId="{EB8ACFC2-D9B6-4788-9209-860242966DA1}" destId="{ABA45352-DC9F-4663-81B1-BE059B6C1117}" srcOrd="2" destOrd="0" parTransId="{6629215D-7B4D-4C6E-9E2B-B9FEDD4F3BD9}" sibTransId="{4AAB7524-93F2-49CB-B5E3-C28648D738C6}"/>
    <dgm:cxn modelId="{9767F1C4-7AEC-47C2-9CBA-C2BE42808E41}" type="presOf" srcId="{0D483D9D-100D-4316-BFC1-EDF92C7C61E8}" destId="{E07CA2DB-909A-413E-A2F8-95718B44026F}" srcOrd="0" destOrd="0" presId="urn:microsoft.com/office/officeart/2005/8/layout/vList5"/>
    <dgm:cxn modelId="{B8132ACD-A613-4F94-9D74-3808CCC7E8BA}" type="presOf" srcId="{F33CA476-CF49-4723-B8E6-393A540A5E48}" destId="{E390A26F-313F-47FF-852B-CF6EF67DAFE2}" srcOrd="0" destOrd="0" presId="urn:microsoft.com/office/officeart/2005/8/layout/vList5"/>
    <dgm:cxn modelId="{69E261D7-C775-425D-B3A3-D01F36289EF1}" type="presOf" srcId="{EB8ACFC2-D9B6-4788-9209-860242966DA1}" destId="{C6C2FA30-425E-42E3-81D5-4AFEA55292F3}" srcOrd="0" destOrd="0" presId="urn:microsoft.com/office/officeart/2005/8/layout/vList5"/>
    <dgm:cxn modelId="{78CFBDCB-C646-41A0-A82D-23B7ADA56CEF}" type="presParOf" srcId="{C6C2FA30-425E-42E3-81D5-4AFEA55292F3}" destId="{B7DFFC19-FDDD-43E4-824A-C8AE0CA7B588}" srcOrd="0" destOrd="0" presId="urn:microsoft.com/office/officeart/2005/8/layout/vList5"/>
    <dgm:cxn modelId="{78A287D8-70E4-4DC3-B148-B84D4A7F49BB}" type="presParOf" srcId="{B7DFFC19-FDDD-43E4-824A-C8AE0CA7B588}" destId="{2359B2AA-74D8-40A9-9AC7-16B727C7B565}" srcOrd="0" destOrd="0" presId="urn:microsoft.com/office/officeart/2005/8/layout/vList5"/>
    <dgm:cxn modelId="{DE4C4D12-8031-4A28-A130-19A792946B1E}" type="presParOf" srcId="{B7DFFC19-FDDD-43E4-824A-C8AE0CA7B588}" destId="{E390A26F-313F-47FF-852B-CF6EF67DAFE2}" srcOrd="1" destOrd="0" presId="urn:microsoft.com/office/officeart/2005/8/layout/vList5"/>
    <dgm:cxn modelId="{04C93456-756D-4CFE-AF1F-2106BA40E796}" type="presParOf" srcId="{C6C2FA30-425E-42E3-81D5-4AFEA55292F3}" destId="{B9D37682-AD48-465E-8D7C-7E28BB51F6F7}" srcOrd="1" destOrd="0" presId="urn:microsoft.com/office/officeart/2005/8/layout/vList5"/>
    <dgm:cxn modelId="{535B6536-745C-4587-A083-BB3CD5551751}" type="presParOf" srcId="{C6C2FA30-425E-42E3-81D5-4AFEA55292F3}" destId="{75C9BE69-F284-44CF-B6E5-1B4AE6862F4B}" srcOrd="2" destOrd="0" presId="urn:microsoft.com/office/officeart/2005/8/layout/vList5"/>
    <dgm:cxn modelId="{0D6A5FB0-28F0-448B-BFDD-5422A5D7F1BD}" type="presParOf" srcId="{75C9BE69-F284-44CF-B6E5-1B4AE6862F4B}" destId="{6165866D-E898-4B51-AF7A-2E32663C3CE2}" srcOrd="0" destOrd="0" presId="urn:microsoft.com/office/officeart/2005/8/layout/vList5"/>
    <dgm:cxn modelId="{0A52DC5F-9F06-4C45-9FD2-AF37700636BE}" type="presParOf" srcId="{75C9BE69-F284-44CF-B6E5-1B4AE6862F4B}" destId="{E07CA2DB-909A-413E-A2F8-95718B44026F}" srcOrd="1" destOrd="0" presId="urn:microsoft.com/office/officeart/2005/8/layout/vList5"/>
    <dgm:cxn modelId="{F7BC67E5-2E44-4946-B6AD-62080E683F32}" type="presParOf" srcId="{C6C2FA30-425E-42E3-81D5-4AFEA55292F3}" destId="{BEA09884-0D6A-4257-931E-1C8D7C359DD1}" srcOrd="3" destOrd="0" presId="urn:microsoft.com/office/officeart/2005/8/layout/vList5"/>
    <dgm:cxn modelId="{EBE73192-3C4E-413D-823B-13301020051C}" type="presParOf" srcId="{C6C2FA30-425E-42E3-81D5-4AFEA55292F3}" destId="{2761B5D6-194C-4978-87CF-98B1C81CDB99}" srcOrd="4" destOrd="0" presId="urn:microsoft.com/office/officeart/2005/8/layout/vList5"/>
    <dgm:cxn modelId="{D0D24DEC-BAB7-4D98-A5FC-2F7B8021505C}" type="presParOf" srcId="{2761B5D6-194C-4978-87CF-98B1C81CDB99}" destId="{76F44784-4375-486E-8F95-FACC4644BB09}" srcOrd="0" destOrd="0" presId="urn:microsoft.com/office/officeart/2005/8/layout/vList5"/>
    <dgm:cxn modelId="{4A2C3C0C-915F-4AF3-9A88-A6E8CFF74F13}" type="presParOf" srcId="{2761B5D6-194C-4978-87CF-98B1C81CDB99}" destId="{1766BBF0-9CCB-459C-B11E-9488CFBE9EA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556034-B26F-4189-8C26-645AD22FF683}">
      <dsp:nvSpPr>
        <dsp:cNvPr id="0" name=""/>
        <dsp:cNvSpPr/>
      </dsp:nvSpPr>
      <dsp:spPr>
        <a:xfrm>
          <a:off x="0" y="96255"/>
          <a:ext cx="4971603" cy="155152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b="1" kern="1200">
              <a:latin typeface="Times New Roman" panose="02020603050405020304" pitchFamily="18" charset="0"/>
              <a:cs typeface="Times New Roman" panose="02020603050405020304" pitchFamily="18" charset="0"/>
            </a:rPr>
            <a:t>1. Customers with higher tenure are less likely to churn.</a:t>
          </a:r>
        </a:p>
      </dsp:txBody>
      <dsp:txXfrm>
        <a:off x="75739" y="171994"/>
        <a:ext cx="4820125" cy="1400051"/>
      </dsp:txXfrm>
    </dsp:sp>
    <dsp:sp modelId="{65A2C287-1903-4101-9F3B-72F4FEDD34D2}">
      <dsp:nvSpPr>
        <dsp:cNvPr id="0" name=""/>
        <dsp:cNvSpPr/>
      </dsp:nvSpPr>
      <dsp:spPr>
        <a:xfrm>
          <a:off x="0" y="1714025"/>
          <a:ext cx="4971603" cy="1551529"/>
        </a:xfrm>
        <a:prstGeom prst="roundRect">
          <a:avLst/>
        </a:prstGeom>
        <a:gradFill rotWithShape="0">
          <a:gsLst>
            <a:gs pos="0">
              <a:schemeClr val="accent2">
                <a:hueOff val="-9688523"/>
                <a:satOff val="11169"/>
                <a:lumOff val="3725"/>
                <a:alphaOff val="0"/>
                <a:tint val="96000"/>
                <a:lumMod val="100000"/>
              </a:schemeClr>
            </a:gs>
            <a:gs pos="78000">
              <a:schemeClr val="accent2">
                <a:hueOff val="-9688523"/>
                <a:satOff val="11169"/>
                <a:lumOff val="372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b="1" kern="1200">
              <a:latin typeface="Times New Roman" panose="02020603050405020304" pitchFamily="18" charset="0"/>
              <a:cs typeface="Times New Roman" panose="02020603050405020304" pitchFamily="18" charset="0"/>
            </a:rPr>
            <a:t>2. Low satisfaction scores are a strong indicator of potential churn.</a:t>
          </a:r>
        </a:p>
      </dsp:txBody>
      <dsp:txXfrm>
        <a:off x="75739" y="1789764"/>
        <a:ext cx="4820125" cy="1400051"/>
      </dsp:txXfrm>
    </dsp:sp>
    <dsp:sp modelId="{5C720377-9884-4889-AB8A-4162B751DDE0}">
      <dsp:nvSpPr>
        <dsp:cNvPr id="0" name=""/>
        <dsp:cNvSpPr/>
      </dsp:nvSpPr>
      <dsp:spPr>
        <a:xfrm>
          <a:off x="0" y="3331795"/>
          <a:ext cx="4971603" cy="1551529"/>
        </a:xfrm>
        <a:prstGeom prst="roundRect">
          <a:avLst/>
        </a:prstGeom>
        <a:gradFill rotWithShape="0">
          <a:gsLst>
            <a:gs pos="0">
              <a:schemeClr val="accent2">
                <a:hueOff val="-19377047"/>
                <a:satOff val="22338"/>
                <a:lumOff val="7450"/>
                <a:alphaOff val="0"/>
                <a:tint val="96000"/>
                <a:lumMod val="100000"/>
              </a:schemeClr>
            </a:gs>
            <a:gs pos="78000">
              <a:schemeClr val="accent2">
                <a:hueOff val="-19377047"/>
                <a:satOff val="22338"/>
                <a:lumOff val="745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defRPr cap="all"/>
          </a:pPr>
          <a:r>
            <a:rPr lang="en-US" sz="2300" b="1" kern="1200">
              <a:latin typeface="Times New Roman" panose="02020603050405020304" pitchFamily="18" charset="0"/>
              <a:cs typeface="Times New Roman" panose="02020603050405020304" pitchFamily="18" charset="0"/>
            </a:rPr>
            <a:t>3. Order count and frequency of engagement play a critical role in churn prediction.</a:t>
          </a:r>
        </a:p>
      </dsp:txBody>
      <dsp:txXfrm>
        <a:off x="75739" y="3407534"/>
        <a:ext cx="4820125" cy="14000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0A26F-313F-47FF-852B-CF6EF67DAFE2}">
      <dsp:nvSpPr>
        <dsp:cNvPr id="0" name=""/>
        <dsp:cNvSpPr/>
      </dsp:nvSpPr>
      <dsp:spPr>
        <a:xfrm rot="5400000">
          <a:off x="1572607" y="-348250"/>
          <a:ext cx="1000511" cy="1950930"/>
        </a:xfrm>
        <a:prstGeom prst="round2SameRect">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Offer incentives (e.g., discounts, personalized deals) to customers with low satisfaction scores.</a:t>
          </a:r>
        </a:p>
      </dsp:txBody>
      <dsp:txXfrm rot="-5400000">
        <a:off x="1097398" y="175800"/>
        <a:ext cx="1902089" cy="902829"/>
      </dsp:txXfrm>
    </dsp:sp>
    <dsp:sp modelId="{2359B2AA-74D8-40A9-9AC7-16B727C7B565}">
      <dsp:nvSpPr>
        <dsp:cNvPr id="0" name=""/>
        <dsp:cNvSpPr/>
      </dsp:nvSpPr>
      <dsp:spPr>
        <a:xfrm>
          <a:off x="0" y="1894"/>
          <a:ext cx="1097398" cy="1250639"/>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Offer</a:t>
          </a:r>
        </a:p>
      </dsp:txBody>
      <dsp:txXfrm>
        <a:off x="53571" y="55465"/>
        <a:ext cx="990256" cy="1143497"/>
      </dsp:txXfrm>
    </dsp:sp>
    <dsp:sp modelId="{E07CA2DB-909A-413E-A2F8-95718B44026F}">
      <dsp:nvSpPr>
        <dsp:cNvPr id="0" name=""/>
        <dsp:cNvSpPr/>
      </dsp:nvSpPr>
      <dsp:spPr>
        <a:xfrm rot="5400000">
          <a:off x="1572607" y="964921"/>
          <a:ext cx="1000511" cy="1950930"/>
        </a:xfrm>
        <a:prstGeom prst="round2SameRect">
          <a:avLst/>
        </a:prstGeom>
        <a:solidFill>
          <a:schemeClr val="accent3">
            <a:tint val="40000"/>
            <a:alpha val="90000"/>
            <a:hueOff val="0"/>
            <a:satOff val="0"/>
            <a:lumOff val="0"/>
            <a:alphaOff val="0"/>
          </a:schemeClr>
        </a:solidFill>
        <a:ln w="12700"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Improve engagement strategies for customers with high tenure but low order count.</a:t>
          </a:r>
        </a:p>
      </dsp:txBody>
      <dsp:txXfrm rot="-5400000">
        <a:off x="1097398" y="1488972"/>
        <a:ext cx="1902089" cy="902829"/>
      </dsp:txXfrm>
    </dsp:sp>
    <dsp:sp modelId="{6165866D-E898-4B51-AF7A-2E32663C3CE2}">
      <dsp:nvSpPr>
        <dsp:cNvPr id="0" name=""/>
        <dsp:cNvSpPr/>
      </dsp:nvSpPr>
      <dsp:spPr>
        <a:xfrm>
          <a:off x="0" y="1315066"/>
          <a:ext cx="1097398" cy="1250639"/>
        </a:xfrm>
        <a:prstGeom prst="round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Improve</a:t>
          </a:r>
        </a:p>
      </dsp:txBody>
      <dsp:txXfrm>
        <a:off x="53571" y="1368637"/>
        <a:ext cx="990256" cy="1143497"/>
      </dsp:txXfrm>
    </dsp:sp>
    <dsp:sp modelId="{1766BBF0-9CCB-459C-B11E-9488CFBE9EAB}">
      <dsp:nvSpPr>
        <dsp:cNvPr id="0" name=""/>
        <dsp:cNvSpPr/>
      </dsp:nvSpPr>
      <dsp:spPr>
        <a:xfrm rot="5400000">
          <a:off x="1572607" y="2278092"/>
          <a:ext cx="1000511" cy="1950930"/>
        </a:xfrm>
        <a:prstGeom prst="round2SameRect">
          <a:avLst/>
        </a:prstGeom>
        <a:solidFill>
          <a:schemeClr val="accent4">
            <a:tint val="40000"/>
            <a:alpha val="90000"/>
            <a:hueOff val="0"/>
            <a:satOff val="0"/>
            <a:lumOff val="0"/>
            <a:alphaOff val="0"/>
          </a:schemeClr>
        </a:solidFill>
        <a:ln w="12700"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Provide proactive customer support to at-risk customers.</a:t>
          </a:r>
        </a:p>
      </dsp:txBody>
      <dsp:txXfrm rot="-5400000">
        <a:off x="1097398" y="2802143"/>
        <a:ext cx="1902089" cy="902829"/>
      </dsp:txXfrm>
    </dsp:sp>
    <dsp:sp modelId="{76F44784-4375-486E-8F95-FACC4644BB09}">
      <dsp:nvSpPr>
        <dsp:cNvPr id="0" name=""/>
        <dsp:cNvSpPr/>
      </dsp:nvSpPr>
      <dsp:spPr>
        <a:xfrm>
          <a:off x="0" y="2628238"/>
          <a:ext cx="1097398" cy="1250639"/>
        </a:xfrm>
        <a:prstGeom prst="round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Provide</a:t>
          </a:r>
        </a:p>
      </dsp:txBody>
      <dsp:txXfrm>
        <a:off x="53571" y="2681809"/>
        <a:ext cx="990256" cy="114349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58897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31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803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6825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0470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2905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411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2188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5558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1907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7357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5632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873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1676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1935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76792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2/2/2025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94451811"/>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41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730752" y="1265314"/>
            <a:ext cx="3224750" cy="3249131"/>
          </a:xfrm>
        </p:spPr>
        <p:txBody>
          <a:bodyPr>
            <a:normAutofit/>
          </a:bodyPr>
          <a:lstStyle/>
          <a:p>
            <a:pPr algn="l"/>
            <a:r>
              <a:rPr lang="en-US" dirty="0">
                <a:latin typeface="Times New Roman" panose="02020603050405020304" pitchFamily="18" charset="0"/>
                <a:cs typeface="Times New Roman" panose="02020603050405020304" pitchFamily="18" charset="0"/>
              </a:rPr>
              <a:t>Customer Churn Analysis</a:t>
            </a:r>
          </a:p>
        </p:txBody>
      </p:sp>
      <p:sp>
        <p:nvSpPr>
          <p:cNvPr id="3" name="Subtitle 2"/>
          <p:cNvSpPr>
            <a:spLocks noGrp="1"/>
          </p:cNvSpPr>
          <p:nvPr>
            <p:ph type="subTitle" idx="1"/>
          </p:nvPr>
        </p:nvSpPr>
        <p:spPr>
          <a:xfrm>
            <a:off x="3730752" y="4514446"/>
            <a:ext cx="3224749" cy="871042"/>
          </a:xfrm>
        </p:spPr>
        <p:txBody>
          <a:bodyPr>
            <a:normAutofit/>
          </a:bodyPr>
          <a:lstStyle/>
          <a:p>
            <a:pPr algn="l"/>
            <a:r>
              <a:rPr lang="en-US">
                <a:latin typeface="Times New Roman" panose="02020603050405020304" pitchFamily="18" charset="0"/>
                <a:cs typeface="Times New Roman" panose="02020603050405020304" pitchFamily="18" charset="0"/>
              </a:rPr>
              <a:t>An analysis of customer churn and strategies to mitigate it</a:t>
            </a:r>
          </a:p>
        </p:txBody>
      </p:sp>
      <p:pic>
        <p:nvPicPr>
          <p:cNvPr id="7" name="Graphic 6" descr="Bar chart">
            <a:extLst>
              <a:ext uri="{FF2B5EF4-FFF2-40B4-BE49-F238E27FC236}">
                <a16:creationId xmlns:a16="http://schemas.microsoft.com/office/drawing/2014/main" id="{B4D667D9-77A7-A627-036C-36110E9BC8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6453" y="2020850"/>
            <a:ext cx="2824269" cy="2824269"/>
          </a:xfrm>
          <a:prstGeom prst="rect">
            <a:avLst/>
          </a:prstGeom>
        </p:spPr>
      </p:pic>
      <p:sp>
        <p:nvSpPr>
          <p:cNvPr id="4" name="TextBox 3">
            <a:extLst>
              <a:ext uri="{FF2B5EF4-FFF2-40B4-BE49-F238E27FC236}">
                <a16:creationId xmlns:a16="http://schemas.microsoft.com/office/drawing/2014/main" id="{088460AE-F40B-F1D6-5AF0-89510A484AA7}"/>
              </a:ext>
            </a:extLst>
          </p:cNvPr>
          <p:cNvSpPr txBox="1"/>
          <p:nvPr/>
        </p:nvSpPr>
        <p:spPr>
          <a:xfrm>
            <a:off x="933915" y="704537"/>
            <a:ext cx="3741217"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NAME: EMMANUEL ARAOYINBO</a:t>
            </a:r>
          </a:p>
          <a:p>
            <a:r>
              <a:rPr lang="en-US" dirty="0">
                <a:latin typeface="Times New Roman" panose="02020603050405020304" pitchFamily="18" charset="0"/>
                <a:cs typeface="Times New Roman" panose="02020603050405020304" pitchFamily="18" charset="0"/>
              </a:rPr>
              <a:t>ID: W0852664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0BDCBEE-0CE8-C0EA-7501-35122FEF80A8}"/>
              </a:ext>
            </a:extLst>
          </p:cNvPr>
          <p:cNvPicPr>
            <a:picLocks noGrp="1" noChangeAspect="1"/>
          </p:cNvPicPr>
          <p:nvPr>
            <p:ph idx="1"/>
          </p:nvPr>
        </p:nvPicPr>
        <p:blipFill>
          <a:blip r:embed="rId2"/>
          <a:stretch>
            <a:fillRect/>
          </a:stretch>
        </p:blipFill>
        <p:spPr>
          <a:xfrm>
            <a:off x="1357806" y="1131994"/>
            <a:ext cx="6429795" cy="4590386"/>
          </a:xfrm>
          <a:prstGeom prst="rect">
            <a:avLst/>
          </a:prstGeom>
        </p:spPr>
      </p:pic>
    </p:spTree>
    <p:extLst>
      <p:ext uri="{BB962C8B-B14F-4D97-AF65-F5344CB8AC3E}">
        <p14:creationId xmlns:p14="http://schemas.microsoft.com/office/powerpoint/2010/main" val="390846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66FAF9-C550-9F29-3C84-33C5812FC149}"/>
              </a:ext>
            </a:extLst>
          </p:cNvPr>
          <p:cNvPicPr>
            <a:picLocks noChangeAspect="1"/>
          </p:cNvPicPr>
          <p:nvPr/>
        </p:nvPicPr>
        <p:blipFill>
          <a:blip r:embed="rId2"/>
          <a:stretch>
            <a:fillRect/>
          </a:stretch>
        </p:blipFill>
        <p:spPr>
          <a:xfrm>
            <a:off x="778397" y="989351"/>
            <a:ext cx="6020045" cy="4454833"/>
          </a:xfrm>
          <a:prstGeom prst="rect">
            <a:avLst/>
          </a:prstGeom>
        </p:spPr>
      </p:pic>
    </p:spTree>
    <p:extLst>
      <p:ext uri="{BB962C8B-B14F-4D97-AF65-F5344CB8AC3E}">
        <p14:creationId xmlns:p14="http://schemas.microsoft.com/office/powerpoint/2010/main" val="322358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r>
              <a:t>Modeling: Logistic Regression &amp; Decision Tree</a:t>
            </a:r>
          </a:p>
        </p:txBody>
      </p:sp>
      <p:sp>
        <p:nvSpPr>
          <p:cNvPr id="3" name="Content Placeholder 2"/>
          <p:cNvSpPr>
            <a:spLocks noGrp="1"/>
          </p:cNvSpPr>
          <p:nvPr>
            <p:ph idx="1"/>
          </p:nvPr>
        </p:nvSpPr>
        <p:spPr>
          <a:xfrm>
            <a:off x="508000" y="2160589"/>
            <a:ext cx="6447501" cy="3880773"/>
          </a:xfrm>
        </p:spPr>
        <p:txBody>
          <a:bodyPr>
            <a:normAutofit/>
          </a:bodyPr>
          <a:lstStyle/>
          <a:p>
            <a:r>
              <a:t>Both Logistic Regression and Decision Tree models were used to predict churn. The models were trained using features like SatisfactionScore, OrderCount, and Tenure.</a:t>
            </a:r>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a:extLst>
              <a:ext uri="{FF2B5EF4-FFF2-40B4-BE49-F238E27FC236}">
                <a16:creationId xmlns:a16="http://schemas.microsoft.com/office/drawing/2014/main" id="{559C1ACB-2695-9CFD-C894-51A00A763246}"/>
              </a:ext>
            </a:extLst>
          </p:cNvPr>
          <p:cNvPicPr>
            <a:picLocks noChangeAspect="1"/>
          </p:cNvPicPr>
          <p:nvPr/>
        </p:nvPicPr>
        <p:blipFill>
          <a:blip r:embed="rId2"/>
          <a:srcRect l="15360" r="30492"/>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507999" y="609600"/>
            <a:ext cx="2888343" cy="1320800"/>
          </a:xfrm>
        </p:spPr>
        <p:txBody>
          <a:bodyPr>
            <a:normAutofit/>
          </a:bodyPr>
          <a:lstStyle/>
          <a:p>
            <a:pPr>
              <a:lnSpc>
                <a:spcPct val="90000"/>
              </a:lnSpc>
            </a:pPr>
            <a:r>
              <a:rPr lang="en-US" sz="2500">
                <a:latin typeface="Times New Roman" panose="02020603050405020304" pitchFamily="18" charset="0"/>
                <a:cs typeface="Times New Roman" panose="02020603050405020304" pitchFamily="18" charset="0"/>
              </a:rPr>
              <a:t>Model Performance: Logistic Regression</a:t>
            </a:r>
          </a:p>
        </p:txBody>
      </p:sp>
      <p:sp>
        <p:nvSpPr>
          <p:cNvPr id="3" name="Content Placeholder 2"/>
          <p:cNvSpPr>
            <a:spLocks noGrp="1"/>
          </p:cNvSpPr>
          <p:nvPr>
            <p:ph idx="1"/>
          </p:nvPr>
        </p:nvSpPr>
        <p:spPr>
          <a:xfrm>
            <a:off x="508000" y="2160589"/>
            <a:ext cx="2888342" cy="3880773"/>
          </a:xfrm>
        </p:spPr>
        <p:txBody>
          <a:bodyPr>
            <a:normAutofit/>
          </a:bodyPr>
          <a:lstStyle/>
          <a:p>
            <a:r>
              <a:rPr dirty="0">
                <a:latin typeface="Times New Roman" panose="02020603050405020304" pitchFamily="18" charset="0"/>
                <a:cs typeface="Times New Roman" panose="02020603050405020304" pitchFamily="18" charset="0"/>
              </a:rPr>
              <a:t>Logistic regression was trained to predict churn. The accuracy score was [insert accuracy]. It showed that features like satisfaction score and order count have significant predictive power.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550" y="609600"/>
            <a:ext cx="2802951" cy="1320800"/>
          </a:xfrm>
        </p:spPr>
        <p:txBody>
          <a:bodyPr>
            <a:normAutofit/>
          </a:bodyPr>
          <a:lstStyle/>
          <a:p>
            <a:pPr>
              <a:lnSpc>
                <a:spcPct val="90000"/>
              </a:lnSpc>
            </a:pPr>
            <a:r>
              <a:rPr lang="en-US" sz="2800">
                <a:latin typeface="Times New Roman" panose="02020603050405020304" pitchFamily="18" charset="0"/>
                <a:cs typeface="Times New Roman" panose="02020603050405020304" pitchFamily="18" charset="0"/>
              </a:rPr>
              <a:t>Model Performance: Decision Tree</a:t>
            </a:r>
          </a:p>
        </p:txBody>
      </p:sp>
      <p:sp>
        <p:nvSpPr>
          <p:cNvPr id="3" name="Content Placeholder 2"/>
          <p:cNvSpPr>
            <a:spLocks noGrp="1"/>
          </p:cNvSpPr>
          <p:nvPr>
            <p:ph idx="1"/>
          </p:nvPr>
        </p:nvSpPr>
        <p:spPr>
          <a:xfrm>
            <a:off x="3907172" y="2160589"/>
            <a:ext cx="3048329" cy="3880773"/>
          </a:xfrm>
        </p:spPr>
        <p:txBody>
          <a:bodyPr>
            <a:normAutofit/>
          </a:bodyPr>
          <a:lstStyle/>
          <a:p>
            <a:r>
              <a:rPr lang="en-US">
                <a:latin typeface="Times New Roman" panose="02020603050405020304" pitchFamily="18" charset="0"/>
                <a:cs typeface="Times New Roman" panose="02020603050405020304" pitchFamily="18" charset="0"/>
              </a:rPr>
              <a:t>A decision tree model was also implemented. It showed that decision nodes based on order count and satisfaction score lead to effective churn predictions.</a:t>
            </a:r>
          </a:p>
        </p:txBody>
      </p:sp>
      <p:pic>
        <p:nvPicPr>
          <p:cNvPr id="5" name="Picture 4" descr="A network formed by white dots">
            <a:extLst>
              <a:ext uri="{FF2B5EF4-FFF2-40B4-BE49-F238E27FC236}">
                <a16:creationId xmlns:a16="http://schemas.microsoft.com/office/drawing/2014/main" id="{1FBCDC93-E70B-ADAF-26A5-A1E585D26D9B}"/>
              </a:ext>
            </a:extLst>
          </p:cNvPr>
          <p:cNvPicPr>
            <a:picLocks noChangeAspect="1"/>
          </p:cNvPicPr>
          <p:nvPr/>
        </p:nvPicPr>
        <p:blipFill>
          <a:blip r:embed="rId2"/>
          <a:srcRect l="48992" r="5577" b="-1"/>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DF1A04-07D3-95DC-0B5F-BD7176E476E2}"/>
              </a:ext>
            </a:extLst>
          </p:cNvPr>
          <p:cNvPicPr>
            <a:picLocks noChangeAspect="1"/>
          </p:cNvPicPr>
          <p:nvPr/>
        </p:nvPicPr>
        <p:blipFill>
          <a:blip r:embed="rId2"/>
          <a:stretch>
            <a:fillRect/>
          </a:stretch>
        </p:blipFill>
        <p:spPr>
          <a:xfrm>
            <a:off x="844731" y="929391"/>
            <a:ext cx="7455945" cy="4661940"/>
          </a:xfrm>
          <a:prstGeom prst="rect">
            <a:avLst/>
          </a:prstGeom>
        </p:spPr>
      </p:pic>
    </p:spTree>
    <p:extLst>
      <p:ext uri="{BB962C8B-B14F-4D97-AF65-F5344CB8AC3E}">
        <p14:creationId xmlns:p14="http://schemas.microsoft.com/office/powerpoint/2010/main" val="1617382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550" y="609600"/>
            <a:ext cx="2802951" cy="1320800"/>
          </a:xfrm>
        </p:spPr>
        <p:txBody>
          <a:bodyPr>
            <a:normAutofit/>
          </a:bodyPr>
          <a:lstStyle/>
          <a:p>
            <a:r>
              <a:rPr lang="en-US">
                <a:latin typeface="Times New Roman" panose="02020603050405020304" pitchFamily="18" charset="0"/>
                <a:cs typeface="Times New Roman" panose="02020603050405020304" pitchFamily="18" charset="0"/>
              </a:rPr>
              <a:t>Marketing Strategy</a:t>
            </a:r>
          </a:p>
        </p:txBody>
      </p:sp>
      <p:pic>
        <p:nvPicPr>
          <p:cNvPr id="7" name="Picture 6">
            <a:extLst>
              <a:ext uri="{FF2B5EF4-FFF2-40B4-BE49-F238E27FC236}">
                <a16:creationId xmlns:a16="http://schemas.microsoft.com/office/drawing/2014/main" id="{B897068D-2995-FAB6-1546-66D64182AB63}"/>
              </a:ext>
            </a:extLst>
          </p:cNvPr>
          <p:cNvPicPr>
            <a:picLocks noChangeAspect="1"/>
          </p:cNvPicPr>
          <p:nvPr/>
        </p:nvPicPr>
        <p:blipFill>
          <a:blip r:embed="rId2"/>
          <a:srcRect l="20619" r="39998" b="-2"/>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graphicFrame>
        <p:nvGraphicFramePr>
          <p:cNvPr id="13" name="Content Placeholder 2">
            <a:extLst>
              <a:ext uri="{FF2B5EF4-FFF2-40B4-BE49-F238E27FC236}">
                <a16:creationId xmlns:a16="http://schemas.microsoft.com/office/drawing/2014/main" id="{1D49451B-E91F-5112-6116-6C7EF75AAD48}"/>
              </a:ext>
            </a:extLst>
          </p:cNvPr>
          <p:cNvGraphicFramePr/>
          <p:nvPr>
            <p:extLst>
              <p:ext uri="{D42A27DB-BD31-4B8C-83A1-F6EECF244321}">
                <p14:modId xmlns:p14="http://schemas.microsoft.com/office/powerpoint/2010/main" val="3399978308"/>
              </p:ext>
            </p:extLst>
          </p:nvPr>
        </p:nvGraphicFramePr>
        <p:xfrm>
          <a:off x="3907172" y="2160589"/>
          <a:ext cx="3048329"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550" y="609600"/>
            <a:ext cx="2802951" cy="1320800"/>
          </a:xfrm>
        </p:spPr>
        <p:txBody>
          <a:bodyPr>
            <a:normAutofit/>
          </a:bodyPr>
          <a:lstStyle/>
          <a:p>
            <a:pPr>
              <a:lnSpc>
                <a:spcPct val="90000"/>
              </a:lnSpc>
            </a:pPr>
            <a:r>
              <a:rPr lang="en-US" sz="3100">
                <a:ln w="22225">
                  <a:solidFill>
                    <a:srgbClr val="FFFFFF"/>
                  </a:solidFill>
                </a:ln>
                <a:latin typeface="Times New Roman" panose="02020603050405020304" pitchFamily="18" charset="0"/>
                <a:cs typeface="Times New Roman" panose="02020603050405020304" pitchFamily="18" charset="0"/>
              </a:rPr>
              <a:t>Confusion Matrix Analysis</a:t>
            </a:r>
          </a:p>
        </p:txBody>
      </p:sp>
      <p:sp>
        <p:nvSpPr>
          <p:cNvPr id="3" name="Content Placeholder 2"/>
          <p:cNvSpPr>
            <a:spLocks noGrp="1"/>
          </p:cNvSpPr>
          <p:nvPr>
            <p:ph idx="1"/>
          </p:nvPr>
        </p:nvSpPr>
        <p:spPr>
          <a:xfrm>
            <a:off x="3907172" y="2160589"/>
            <a:ext cx="3048329" cy="3880773"/>
          </a:xfrm>
        </p:spPr>
        <p:txBody>
          <a:bodyPr>
            <a:normAutofit/>
          </a:bodyPr>
          <a:lstStyle/>
          <a:p>
            <a:r>
              <a:rPr lang="en-US">
                <a:latin typeface="Times New Roman" panose="02020603050405020304" pitchFamily="18" charset="0"/>
                <a:cs typeface="Times New Roman" panose="02020603050405020304" pitchFamily="18" charset="0"/>
              </a:rPr>
              <a:t>The confusion matrices for the Logistic Regression and Decision Tree models are included. These matrices illustrate the models' ability to predict churn vs non-churn customers.</a:t>
            </a:r>
          </a:p>
        </p:txBody>
      </p:sp>
      <p:pic>
        <p:nvPicPr>
          <p:cNvPr id="5" name="Picture 4" descr="Web of wires connecting pins">
            <a:extLst>
              <a:ext uri="{FF2B5EF4-FFF2-40B4-BE49-F238E27FC236}">
                <a16:creationId xmlns:a16="http://schemas.microsoft.com/office/drawing/2014/main" id="{FE2C32D2-4D64-1B7C-7F31-A1D2D450FDB2}"/>
              </a:ext>
            </a:extLst>
          </p:cNvPr>
          <p:cNvPicPr>
            <a:picLocks noChangeAspect="1"/>
          </p:cNvPicPr>
          <p:nvPr/>
        </p:nvPicPr>
        <p:blipFill>
          <a:blip r:embed="rId2"/>
          <a:srcRect l="19945" r="40672" b="-2"/>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00149" y="4571999"/>
            <a:ext cx="5755351" cy="1087656"/>
          </a:xfrm>
        </p:spPr>
        <p:txBody>
          <a:bodyPr vert="horz" lIns="91440" tIns="45720" rIns="91440" bIns="45720" rtlCol="0" anchor="b">
            <a:normAutofit/>
          </a:bodyPr>
          <a:lstStyle/>
          <a:p>
            <a:pPr>
              <a:lnSpc>
                <a:spcPct val="90000"/>
              </a:lnSpc>
            </a:pPr>
            <a:r>
              <a:rPr lang="en-US" kern="1200">
                <a:solidFill>
                  <a:schemeClr val="accent1"/>
                </a:solidFill>
                <a:latin typeface="+mj-lt"/>
                <a:ea typeface="+mj-ea"/>
                <a:cs typeface="+mj-cs"/>
              </a:rPr>
              <a:t>Confusion Matrix - Logistic Regression</a:t>
            </a:r>
          </a:p>
        </p:txBody>
      </p:sp>
      <p:pic>
        <p:nvPicPr>
          <p:cNvPr id="5" name="Picture 4">
            <a:extLst>
              <a:ext uri="{FF2B5EF4-FFF2-40B4-BE49-F238E27FC236}">
                <a16:creationId xmlns:a16="http://schemas.microsoft.com/office/drawing/2014/main" id="{4C2180AA-CA16-AAB1-47D5-E4AC5341E32C}"/>
              </a:ext>
            </a:extLst>
          </p:cNvPr>
          <p:cNvPicPr>
            <a:picLocks noChangeAspect="1"/>
          </p:cNvPicPr>
          <p:nvPr/>
        </p:nvPicPr>
        <p:blipFill>
          <a:blip r:embed="rId2"/>
          <a:stretch>
            <a:fillRect/>
          </a:stretch>
        </p:blipFill>
        <p:spPr>
          <a:xfrm>
            <a:off x="984481" y="479301"/>
            <a:ext cx="5483381" cy="39727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D99439-F44D-000A-47B6-090EE5387C85}"/>
              </a:ext>
            </a:extLst>
          </p:cNvPr>
          <p:cNvPicPr>
            <a:picLocks noChangeAspect="1"/>
          </p:cNvPicPr>
          <p:nvPr/>
        </p:nvPicPr>
        <p:blipFill>
          <a:blip r:embed="rId2"/>
          <a:stretch>
            <a:fillRect/>
          </a:stretch>
        </p:blipFill>
        <p:spPr>
          <a:xfrm>
            <a:off x="1100738" y="1131994"/>
            <a:ext cx="6943931" cy="4590386"/>
          </a:xfrm>
          <a:prstGeom prst="rect">
            <a:avLst/>
          </a:prstGeom>
        </p:spPr>
      </p:pic>
    </p:spTree>
    <p:extLst>
      <p:ext uri="{BB962C8B-B14F-4D97-AF65-F5344CB8AC3E}">
        <p14:creationId xmlns:p14="http://schemas.microsoft.com/office/powerpoint/2010/main" val="2525818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6447501" cy="1320800"/>
          </a:xfrm>
        </p:spPr>
        <p:txBody>
          <a:bodyPr>
            <a:normAutofit/>
          </a:bodyPr>
          <a:lstStyle/>
          <a:p>
            <a:r>
              <a:rPr lang="en-US">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508000" y="2160589"/>
            <a:ext cx="6447501" cy="3880773"/>
          </a:xfrm>
        </p:spPr>
        <p:txBody>
          <a:bodyPr>
            <a:normAutofit/>
          </a:bodyPr>
          <a:lstStyle/>
          <a:p>
            <a:r>
              <a:rPr lang="en-US">
                <a:latin typeface="Times New Roman" panose="02020603050405020304" pitchFamily="18" charset="0"/>
                <a:cs typeface="Times New Roman" panose="02020603050405020304" pitchFamily="18" charset="0"/>
              </a:rPr>
              <a:t>This analysis focuses on understanding customer churn in an e-commerce environment, identifying characteristics of customers who have stopped using the service, and providing a marketing strategy to prevent further churn.</a:t>
            </a:r>
          </a:p>
        </p:txBody>
      </p:sp>
    </p:spTree>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550" y="609600"/>
            <a:ext cx="2802951" cy="1320800"/>
          </a:xfrm>
        </p:spPr>
        <p:txBody>
          <a:bodyPr>
            <a:normAutofit/>
          </a:bodyPr>
          <a:lstStyle/>
          <a:p>
            <a:pPr>
              <a:lnSpc>
                <a:spcPct val="90000"/>
              </a:lnSpc>
            </a:pPr>
            <a:r>
              <a:rPr lang="en-US" sz="2500"/>
              <a:t>Recommendations for Reducing Churn</a:t>
            </a:r>
          </a:p>
        </p:txBody>
      </p:sp>
      <p:sp>
        <p:nvSpPr>
          <p:cNvPr id="3" name="Content Placeholder 2"/>
          <p:cNvSpPr>
            <a:spLocks noGrp="1"/>
          </p:cNvSpPr>
          <p:nvPr>
            <p:ph idx="1"/>
          </p:nvPr>
        </p:nvSpPr>
        <p:spPr>
          <a:xfrm>
            <a:off x="3907172" y="2160589"/>
            <a:ext cx="3048329" cy="3880773"/>
          </a:xfrm>
        </p:spPr>
        <p:txBody>
          <a:bodyPr>
            <a:normAutofit/>
          </a:bodyPr>
          <a:lstStyle/>
          <a:p>
            <a:r>
              <a:t>Implement targeted retention strategies for high-risk customers identified by the models. Improve data quality by addressing missing values to enhance model accuracy.</a:t>
            </a:r>
          </a:p>
        </p:txBody>
      </p:sp>
      <p:pic>
        <p:nvPicPr>
          <p:cNvPr id="5" name="Picture 4" descr="Colorful carved figures of humans">
            <a:extLst>
              <a:ext uri="{FF2B5EF4-FFF2-40B4-BE49-F238E27FC236}">
                <a16:creationId xmlns:a16="http://schemas.microsoft.com/office/drawing/2014/main" id="{946DA02A-003A-CA36-1B13-9FD0DEFF1EE7}"/>
              </a:ext>
            </a:extLst>
          </p:cNvPr>
          <p:cNvPicPr>
            <a:picLocks noChangeAspect="1"/>
          </p:cNvPicPr>
          <p:nvPr/>
        </p:nvPicPr>
        <p:blipFill>
          <a:blip r:embed="rId2"/>
          <a:srcRect l="29098" r="28865" b="-1"/>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1104" y="5331659"/>
            <a:ext cx="5755351" cy="1087656"/>
          </a:xfrm>
        </p:spPr>
        <p:txBody>
          <a:bodyPr vert="horz" lIns="91440" tIns="45720" rIns="91440" bIns="45720" rtlCol="0" anchor="b">
            <a:normAutofit/>
          </a:bodyPr>
          <a:lstStyle/>
          <a:p>
            <a:pPr>
              <a:lnSpc>
                <a:spcPct val="90000"/>
              </a:lnSpc>
            </a:pPr>
            <a:r>
              <a:rPr lang="en-US" kern="1200" dirty="0">
                <a:solidFill>
                  <a:schemeClr val="accent1"/>
                </a:solidFill>
                <a:latin typeface="+mj-lt"/>
                <a:ea typeface="+mj-ea"/>
                <a:cs typeface="+mj-cs"/>
              </a:rPr>
              <a:t>Correlation Heatmap - Key Features</a:t>
            </a:r>
          </a:p>
        </p:txBody>
      </p:sp>
      <p:pic>
        <p:nvPicPr>
          <p:cNvPr id="5" name="Picture 4">
            <a:extLst>
              <a:ext uri="{FF2B5EF4-FFF2-40B4-BE49-F238E27FC236}">
                <a16:creationId xmlns:a16="http://schemas.microsoft.com/office/drawing/2014/main" id="{34DCCE14-3FE0-4B65-20E0-95BFE03628F7}"/>
              </a:ext>
            </a:extLst>
          </p:cNvPr>
          <p:cNvPicPr>
            <a:picLocks noChangeAspect="1"/>
          </p:cNvPicPr>
          <p:nvPr/>
        </p:nvPicPr>
        <p:blipFill>
          <a:blip r:embed="rId2"/>
          <a:stretch>
            <a:fillRect/>
          </a:stretch>
        </p:blipFill>
        <p:spPr>
          <a:xfrm>
            <a:off x="914374" y="453302"/>
            <a:ext cx="5553488" cy="487835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8000" y="609600"/>
            <a:ext cx="2882531" cy="5175624"/>
          </a:xfrm>
        </p:spPr>
        <p:txBody>
          <a:bodyPr anchor="ctr">
            <a:normAutofit/>
          </a:bodyPr>
          <a:lstStyle/>
          <a:p>
            <a:r>
              <a:rPr lang="en-US">
                <a:solidFill>
                  <a:schemeClr val="tx1">
                    <a:lumMod val="85000"/>
                    <a:lumOff val="15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3686735" y="589615"/>
            <a:ext cx="4133472" cy="5175624"/>
          </a:xfrm>
        </p:spPr>
        <p:txBody>
          <a:bodyPr anchor="ctr">
            <a:normAutofit/>
          </a:bodyPr>
          <a:lstStyle/>
          <a:p>
            <a:r>
              <a:rPr lang="en-US" dirty="0">
                <a:solidFill>
                  <a:srgbClr val="FFFFFF"/>
                </a:solidFill>
                <a:latin typeface="Times New Roman" panose="02020603050405020304" pitchFamily="18" charset="0"/>
                <a:cs typeface="Times New Roman" panose="02020603050405020304" pitchFamily="18" charset="0"/>
              </a:rPr>
              <a:t>By understanding the key characteristics of churned customers and implementing targeted marketing strategies, businesses can reduce churn and retain valuable customers.</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152550" y="609600"/>
            <a:ext cx="2802951" cy="1320800"/>
          </a:xfrm>
        </p:spPr>
        <p:txBody>
          <a:bodyPr>
            <a:normAutofit/>
          </a:bodyPr>
          <a:lstStyle/>
          <a:p>
            <a:r>
              <a:t>Data Overview</a:t>
            </a:r>
          </a:p>
        </p:txBody>
      </p:sp>
      <p:sp>
        <p:nvSpPr>
          <p:cNvPr id="3" name="Content Placeholder 2"/>
          <p:cNvSpPr>
            <a:spLocks noGrp="1"/>
          </p:cNvSpPr>
          <p:nvPr>
            <p:ph idx="1"/>
          </p:nvPr>
        </p:nvSpPr>
        <p:spPr>
          <a:xfrm>
            <a:off x="3907172" y="2160589"/>
            <a:ext cx="3048329" cy="3880773"/>
          </a:xfrm>
        </p:spPr>
        <p:txBody>
          <a:bodyPr>
            <a:normAutofit/>
          </a:bodyPr>
          <a:lstStyle/>
          <a:p>
            <a:r>
              <a:t>The dataset contains features such as Tenure, SatisfactionScore, OrderCount, and more. Missing values were detected in some columns such as Tenure, OrderAmountHikeFromlastYear, and CouponUsed, which require handling during preprocessing.</a:t>
            </a:r>
          </a:p>
        </p:txBody>
      </p:sp>
      <p:pic>
        <p:nvPicPr>
          <p:cNvPr id="5" name="Picture 4" descr="Magnifying glass showing decling performance">
            <a:extLst>
              <a:ext uri="{FF2B5EF4-FFF2-40B4-BE49-F238E27FC236}">
                <a16:creationId xmlns:a16="http://schemas.microsoft.com/office/drawing/2014/main" id="{7BC39AFC-6689-4139-C47C-87FC5E73AC3C}"/>
              </a:ext>
            </a:extLst>
          </p:cNvPr>
          <p:cNvPicPr>
            <a:picLocks noChangeAspect="1"/>
          </p:cNvPicPr>
          <p:nvPr/>
        </p:nvPicPr>
        <p:blipFill>
          <a:blip r:embed="rId2"/>
          <a:srcRect l="15027" r="45590" b="-2"/>
          <a:stretch/>
        </p:blipFill>
        <p:spPr>
          <a:xfrm>
            <a:off x="20" y="-1"/>
            <a:ext cx="404620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lose up of man finger on stock market charts">
            <a:extLst>
              <a:ext uri="{FF2B5EF4-FFF2-40B4-BE49-F238E27FC236}">
                <a16:creationId xmlns:a16="http://schemas.microsoft.com/office/drawing/2014/main" id="{2EDC92BA-2437-2249-FB22-797D2C6BABC4}"/>
              </a:ext>
            </a:extLst>
          </p:cNvPr>
          <p:cNvPicPr>
            <a:picLocks noChangeAspect="1"/>
          </p:cNvPicPr>
          <p:nvPr/>
        </p:nvPicPr>
        <p:blipFill>
          <a:blip r:embed="rId2"/>
          <a:srcRect l="10362" r="31807" b="-2"/>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507999" y="609600"/>
            <a:ext cx="2888343" cy="1320800"/>
          </a:xfrm>
        </p:spPr>
        <p:txBody>
          <a:bodyPr>
            <a:normAutofit/>
          </a:bodyPr>
          <a:lstStyle/>
          <a:p>
            <a:r>
              <a:rPr dirty="0">
                <a:latin typeface="Times New Roman" panose="02020603050405020304" pitchFamily="18" charset="0"/>
                <a:cs typeface="Times New Roman" panose="02020603050405020304" pitchFamily="18" charset="0"/>
              </a:rPr>
              <a:t>Data Analysis</a:t>
            </a:r>
          </a:p>
        </p:txBody>
      </p:sp>
      <p:sp>
        <p:nvSpPr>
          <p:cNvPr id="3" name="Content Placeholder 2"/>
          <p:cNvSpPr>
            <a:spLocks noGrp="1"/>
          </p:cNvSpPr>
          <p:nvPr>
            <p:ph idx="1"/>
          </p:nvPr>
        </p:nvSpPr>
        <p:spPr>
          <a:xfrm>
            <a:off x="508000" y="2160589"/>
            <a:ext cx="2888342" cy="3880773"/>
          </a:xfrm>
        </p:spPr>
        <p:txBody>
          <a:bodyPr>
            <a:normAutofit/>
          </a:bodyPr>
          <a:lstStyle/>
          <a:p>
            <a:r>
              <a:rPr dirty="0">
                <a:latin typeface="Times New Roman" panose="02020603050405020304" pitchFamily="18" charset="0"/>
                <a:cs typeface="Times New Roman" panose="02020603050405020304" pitchFamily="18" charset="0"/>
              </a:rPr>
              <a:t>The dataset contains features such as tenure, preferred login device, order count, satisfaction score, and more. Data cleaning was performed to handle missing values, and exploratory data analysis was conducted to identify trends related to churn.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1D770355-22E2-2078-E4F7-AE6F9777D74F}"/>
              </a:ext>
            </a:extLst>
          </p:cNvPr>
          <p:cNvPicPr>
            <a:picLocks noChangeAspect="1"/>
          </p:cNvPicPr>
          <p:nvPr/>
        </p:nvPicPr>
        <p:blipFill>
          <a:blip r:embed="rId2">
            <a:duotone>
              <a:prstClr val="black"/>
              <a:schemeClr val="tx2">
                <a:tint val="45000"/>
                <a:satMod val="400000"/>
              </a:schemeClr>
            </a:duotone>
            <a:alphaModFix amt="40000"/>
          </a:blip>
          <a:srcRect r="10999" b="-1"/>
          <a:stretch/>
        </p:blipFill>
        <p:spPr>
          <a:xfrm>
            <a:off x="20" y="10"/>
            <a:ext cx="9143980" cy="6857990"/>
          </a:xfrm>
          <a:prstGeom prst="rect">
            <a:avLst/>
          </a:prstGeom>
        </p:spPr>
      </p:pic>
      <p:sp>
        <p:nvSpPr>
          <p:cNvPr id="2" name="Title 1"/>
          <p:cNvSpPr>
            <a:spLocks noGrp="1"/>
          </p:cNvSpPr>
          <p:nvPr>
            <p:ph type="title"/>
          </p:nvPr>
        </p:nvSpPr>
        <p:spPr>
          <a:xfrm>
            <a:off x="508000" y="609600"/>
            <a:ext cx="6447501" cy="1320800"/>
          </a:xfrm>
        </p:spPr>
        <p:txBody>
          <a:bodyPr>
            <a:normAutofit/>
          </a:bodyPr>
          <a:lstStyle/>
          <a:p>
            <a:r>
              <a:rPr lang="en-US"/>
              <a:t>Exploratory Data Analysis (EDA)</a:t>
            </a:r>
          </a:p>
        </p:txBody>
      </p:sp>
      <p:sp>
        <p:nvSpPr>
          <p:cNvPr id="3" name="Content Placeholder 2"/>
          <p:cNvSpPr>
            <a:spLocks noGrp="1"/>
          </p:cNvSpPr>
          <p:nvPr>
            <p:ph idx="1"/>
          </p:nvPr>
        </p:nvSpPr>
        <p:spPr>
          <a:xfrm>
            <a:off x="508000" y="2160589"/>
            <a:ext cx="6447501" cy="3880773"/>
          </a:xfrm>
        </p:spPr>
        <p:txBody>
          <a:bodyPr>
            <a:normAutofit/>
          </a:bodyPr>
          <a:lstStyle/>
          <a:p>
            <a:r>
              <a:rPr lang="en-US">
                <a:solidFill>
                  <a:srgbClr val="FFFFFF"/>
                </a:solidFill>
              </a:rPr>
              <a:t>Descriptive statistics were computed to understand feature distributions. A correlation analysis was performed to identify relationships between variables, highlighting key predictors of churn such as SatisfactionScore and OrderCount.</a:t>
            </a:r>
          </a:p>
        </p:txBody>
      </p:sp>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9360" y="1382486"/>
            <a:ext cx="2660686" cy="4093028"/>
          </a:xfrm>
        </p:spPr>
        <p:txBody>
          <a:bodyPr anchor="ctr">
            <a:normAutofit/>
          </a:bodyPr>
          <a:lstStyle/>
          <a:p>
            <a:r>
              <a:rPr lang="en-US" sz="3800">
                <a:latin typeface="Times New Roman" panose="02020603050405020304" pitchFamily="18" charset="0"/>
                <a:cs typeface="Times New Roman" panose="02020603050405020304" pitchFamily="18" charset="0"/>
              </a:rPr>
              <a:t>Key Insights</a:t>
            </a:r>
          </a:p>
        </p:txBody>
      </p:sp>
      <p:graphicFrame>
        <p:nvGraphicFramePr>
          <p:cNvPr id="5" name="Content Placeholder 2">
            <a:extLst>
              <a:ext uri="{FF2B5EF4-FFF2-40B4-BE49-F238E27FC236}">
                <a16:creationId xmlns:a16="http://schemas.microsoft.com/office/drawing/2014/main" id="{C79D779A-8C73-B90E-39F3-889FFF133DD5}"/>
              </a:ext>
            </a:extLst>
          </p:cNvPr>
          <p:cNvGraphicFramePr>
            <a:graphicFrameLocks noGrp="1"/>
          </p:cNvGraphicFramePr>
          <p:nvPr>
            <p:ph idx="1"/>
            <p:extLst>
              <p:ext uri="{D42A27DB-BD31-4B8C-83A1-F6EECF244321}">
                <p14:modId xmlns:p14="http://schemas.microsoft.com/office/powerpoint/2010/main" val="1915116810"/>
              </p:ext>
            </p:extLst>
          </p:nvPr>
        </p:nvGraphicFramePr>
        <p:xfrm>
          <a:off x="3687414" y="944563"/>
          <a:ext cx="4971603"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DC68220-9CB5-9698-E886-110CFB957DFF}"/>
              </a:ext>
            </a:extLst>
          </p:cNvPr>
          <p:cNvPicPr>
            <a:picLocks noGrp="1" noChangeAspect="1"/>
          </p:cNvPicPr>
          <p:nvPr>
            <p:ph idx="1"/>
          </p:nvPr>
        </p:nvPicPr>
        <p:blipFill>
          <a:blip r:embed="rId2"/>
          <a:stretch>
            <a:fillRect/>
          </a:stretch>
        </p:blipFill>
        <p:spPr>
          <a:xfrm>
            <a:off x="567938" y="1132105"/>
            <a:ext cx="5609210" cy="4473344"/>
          </a:xfrm>
          <a:prstGeom prst="rect">
            <a:avLst/>
          </a:prstGeom>
        </p:spPr>
      </p:pic>
    </p:spTree>
    <p:extLst>
      <p:ext uri="{BB962C8B-B14F-4D97-AF65-F5344CB8AC3E}">
        <p14:creationId xmlns:p14="http://schemas.microsoft.com/office/powerpoint/2010/main" val="3106142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AF2B003-36E4-F5EC-B623-9DE0F339576D}"/>
              </a:ext>
            </a:extLst>
          </p:cNvPr>
          <p:cNvPicPr>
            <a:picLocks noGrp="1" noChangeAspect="1"/>
          </p:cNvPicPr>
          <p:nvPr>
            <p:ph idx="1"/>
          </p:nvPr>
        </p:nvPicPr>
        <p:blipFill>
          <a:blip r:embed="rId2"/>
          <a:stretch>
            <a:fillRect/>
          </a:stretch>
        </p:blipFill>
        <p:spPr>
          <a:xfrm>
            <a:off x="1087410" y="1131994"/>
            <a:ext cx="6970587" cy="4590386"/>
          </a:xfrm>
          <a:prstGeom prst="rect">
            <a:avLst/>
          </a:prstGeom>
        </p:spPr>
      </p:pic>
    </p:spTree>
    <p:extLst>
      <p:ext uri="{BB962C8B-B14F-4D97-AF65-F5344CB8AC3E}">
        <p14:creationId xmlns:p14="http://schemas.microsoft.com/office/powerpoint/2010/main" val="3870410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3D pattern of ring shapes connected by lines">
            <a:extLst>
              <a:ext uri="{FF2B5EF4-FFF2-40B4-BE49-F238E27FC236}">
                <a16:creationId xmlns:a16="http://schemas.microsoft.com/office/drawing/2014/main" id="{17A00BA1-BA03-FE97-99FC-3293541BBA33}"/>
              </a:ext>
            </a:extLst>
          </p:cNvPr>
          <p:cNvPicPr>
            <a:picLocks noChangeAspect="1"/>
          </p:cNvPicPr>
          <p:nvPr/>
        </p:nvPicPr>
        <p:blipFill>
          <a:blip r:embed="rId2"/>
          <a:srcRect l="9272" r="41995"/>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507999" y="609600"/>
            <a:ext cx="2888343" cy="1320800"/>
          </a:xfrm>
        </p:spPr>
        <p:txBody>
          <a:bodyPr>
            <a:normAutofit/>
          </a:bodyPr>
          <a:lstStyle/>
          <a:p>
            <a:r>
              <a:rPr lang="en-US" sz="3300"/>
              <a:t>Key Insights from Analysis</a:t>
            </a:r>
          </a:p>
        </p:txBody>
      </p:sp>
      <p:sp>
        <p:nvSpPr>
          <p:cNvPr id="3" name="Content Placeholder 2"/>
          <p:cNvSpPr>
            <a:spLocks noGrp="1"/>
          </p:cNvSpPr>
          <p:nvPr>
            <p:ph idx="1"/>
          </p:nvPr>
        </p:nvSpPr>
        <p:spPr>
          <a:xfrm>
            <a:off x="508000" y="2160589"/>
            <a:ext cx="2888342" cy="3880773"/>
          </a:xfrm>
        </p:spPr>
        <p:txBody>
          <a:bodyPr>
            <a:normAutofit/>
          </a:bodyPr>
          <a:lstStyle/>
          <a:p>
            <a:pPr>
              <a:lnSpc>
                <a:spcPct val="90000"/>
              </a:lnSpc>
            </a:pPr>
            <a:r>
              <a:rPr lang="en-US"/>
              <a:t>Key features influencing churn include SatisfactionScore, OrderCount, and Tenure. Logistic Regression and Decision Tree models performed well, with confusion matrix analysis showing the models' ability to predict churn accurately.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122</TotalTime>
  <Words>496</Words>
  <Application>Microsoft Office PowerPoint</Application>
  <PresentationFormat>On-screen Show (4:3)</PresentationFormat>
  <Paragraphs>39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Customer Churn Analysis</vt:lpstr>
      <vt:lpstr>Introduction</vt:lpstr>
      <vt:lpstr>Data Overview</vt:lpstr>
      <vt:lpstr>Data Analysis</vt:lpstr>
      <vt:lpstr>Exploratory Data Analysis (EDA)</vt:lpstr>
      <vt:lpstr>Key Insights</vt:lpstr>
      <vt:lpstr>PowerPoint Presentation</vt:lpstr>
      <vt:lpstr>PowerPoint Presentation</vt:lpstr>
      <vt:lpstr>Key Insights from Analysis</vt:lpstr>
      <vt:lpstr>PowerPoint Presentation</vt:lpstr>
      <vt:lpstr>PowerPoint Presentation</vt:lpstr>
      <vt:lpstr>Modeling: Logistic Regression &amp; Decision Tree</vt:lpstr>
      <vt:lpstr>Model Performance: Logistic Regression</vt:lpstr>
      <vt:lpstr>Model Performance: Decision Tree</vt:lpstr>
      <vt:lpstr>PowerPoint Presentation</vt:lpstr>
      <vt:lpstr>Marketing Strategy</vt:lpstr>
      <vt:lpstr>Confusion Matrix Analysis</vt:lpstr>
      <vt:lpstr>Confusion Matrix - Logistic Regression</vt:lpstr>
      <vt:lpstr>PowerPoint Presentation</vt:lpstr>
      <vt:lpstr>Recommendations for Reducing Churn</vt:lpstr>
      <vt:lpstr>Correlation Heatmap - Key Features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nuel ara</dc:creator>
  <cp:keywords/>
  <dc:description>generated using python-pptx</dc:description>
  <cp:lastModifiedBy>nuel ara</cp:lastModifiedBy>
  <cp:revision>7</cp:revision>
  <dcterms:created xsi:type="dcterms:W3CDTF">2013-01-27T09:14:16Z</dcterms:created>
  <dcterms:modified xsi:type="dcterms:W3CDTF">2025-02-03T01:32:57Z</dcterms:modified>
  <cp:category/>
</cp:coreProperties>
</file>