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Date Placeholder 8"/>
          <p:cNvSpPr>
            <a:spLocks noGrp="1"/>
          </p:cNvSpPr>
          <p:nvPr>
            <p:ph type="dt" sz="half" idx="10"/>
          </p:nvPr>
        </p:nvSpPr>
        <p:spPr/>
        <p:txBody>
          <a:bodyPr/>
          <a:lstStyle/>
          <a:p>
            <a:fld id="{D1BE4249-C0D0-4B06-8692-E8BB871AF643}" type="datetimeFigureOut">
              <a:rPr lang="en-US" dirty="0"/>
              <a:t>5/30/2024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1084083" y="320512"/>
            <a:ext cx="9272047" cy="2137876"/>
          </a:xfrm>
        </p:spPr>
        <p:txBody>
          <a:bodyPr>
            <a:normAutofit fontScale="90000"/>
          </a:bodyPr>
          <a:lstStyle/>
          <a:p>
            <a:r>
              <a:rPr lang="fr-FR" b="1" dirty="0"/>
              <a:t>Introduction à MongoDB et aux bases de données SQL</a:t>
            </a:r>
            <a:br>
              <a:rPr lang="fr-FR" b="1" dirty="0"/>
            </a:br>
            <a:endParaRPr lang="fr-CI" dirty="0"/>
          </a:p>
        </p:txBody>
      </p:sp>
      <p:pic>
        <p:nvPicPr>
          <p:cNvPr id="4" name="Image 3">
            <a:extLst>
              <a:ext uri="{FF2B5EF4-FFF2-40B4-BE49-F238E27FC236}">
                <a16:creationId xmlns:a16="http://schemas.microsoft.com/office/drawing/2014/main" id="{88851B8B-23FE-438F-A470-5546C1DB926D}"/>
              </a:ext>
            </a:extLst>
          </p:cNvPr>
          <p:cNvPicPr>
            <a:picLocks noChangeAspect="1"/>
          </p:cNvPicPr>
          <p:nvPr/>
        </p:nvPicPr>
        <p:blipFill>
          <a:blip r:embed="rId2"/>
          <a:stretch>
            <a:fillRect/>
          </a:stretch>
        </p:blipFill>
        <p:spPr>
          <a:xfrm>
            <a:off x="764896" y="2910875"/>
            <a:ext cx="10501396" cy="3482468"/>
          </a:xfrm>
          <a:prstGeom prst="rect">
            <a:avLst/>
          </a:prstGeom>
        </p:spPr>
      </p:pic>
    </p:spTree>
    <p:extLst>
      <p:ext uri="{BB962C8B-B14F-4D97-AF65-F5344CB8AC3E}">
        <p14:creationId xmlns:p14="http://schemas.microsoft.com/office/powerpoint/2010/main" val="408261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179110" y="226243"/>
            <a:ext cx="10850252" cy="3073138"/>
          </a:xfrm>
        </p:spPr>
        <p:txBody>
          <a:bodyPr>
            <a:noAutofit/>
          </a:bodyPr>
          <a:lstStyle/>
          <a:p>
            <a:pPr algn="just"/>
            <a:r>
              <a:rPr lang="fr-FR" sz="2000" dirty="0"/>
              <a:t>Les bases de données sont essentielles pour stocker, organiser et gérer les données dans diverses applications. Elles se divisent principalement en deux catégories : les bases de données relationnelles (SQL) et les bases de données non relationnelles (NoSQL). Comprendre ces deux types de bases de données est crucial pour choisir la solution la plus adaptée à vos besoins spécifiques.</a:t>
            </a:r>
            <a:endParaRPr lang="fr-CI" sz="2000" dirty="0"/>
          </a:p>
        </p:txBody>
      </p:sp>
      <p:sp>
        <p:nvSpPr>
          <p:cNvPr id="6" name="Titre 1">
            <a:extLst>
              <a:ext uri="{FF2B5EF4-FFF2-40B4-BE49-F238E27FC236}">
                <a16:creationId xmlns:a16="http://schemas.microsoft.com/office/drawing/2014/main" id="{93B9DE09-9D23-45B8-835F-F8126295AF22}"/>
              </a:ext>
            </a:extLst>
          </p:cNvPr>
          <p:cNvSpPr txBox="1">
            <a:spLocks/>
          </p:cNvSpPr>
          <p:nvPr/>
        </p:nvSpPr>
        <p:spPr bwMode="blackWhite">
          <a:xfrm>
            <a:off x="265522" y="3761293"/>
            <a:ext cx="10850252" cy="2479251"/>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CI" sz="1600" dirty="0"/>
              <a:t>SQL ?</a:t>
            </a:r>
          </a:p>
          <a:p>
            <a:endParaRPr lang="fr-CI" sz="1600" dirty="0"/>
          </a:p>
          <a:p>
            <a:pPr algn="just"/>
            <a:r>
              <a:rPr lang="fr-FR" sz="1600" dirty="0"/>
              <a:t>SQL, ou </a:t>
            </a:r>
            <a:r>
              <a:rPr lang="fr-FR" sz="1600" dirty="0" err="1"/>
              <a:t>Structured</a:t>
            </a:r>
            <a:r>
              <a:rPr lang="fr-FR" sz="1600" dirty="0"/>
              <a:t> </a:t>
            </a:r>
            <a:r>
              <a:rPr lang="fr-FR" sz="1600" dirty="0" err="1"/>
              <a:t>Query</a:t>
            </a:r>
            <a:r>
              <a:rPr lang="fr-FR" sz="1600" dirty="0"/>
              <a:t> </a:t>
            </a:r>
            <a:r>
              <a:rPr lang="fr-FR" sz="1600" dirty="0" err="1"/>
              <a:t>Language</a:t>
            </a:r>
            <a:r>
              <a:rPr lang="fr-FR" sz="1600" dirty="0"/>
              <a:t>, est le langage utilisé pour interagir avec les bases de données relationnelles. Les bases de données SQL sont organisées en tables, où les données sont structurées sous forme de lignes et de colonnes. Elles utilisent des schémas prédéfinis et sont idéales pour les applications nécessitant une intégrité des données et des transactions complexes.</a:t>
            </a:r>
            <a:endParaRPr lang="fr-CI" sz="1600" dirty="0"/>
          </a:p>
        </p:txBody>
      </p:sp>
    </p:spTree>
    <p:extLst>
      <p:ext uri="{BB962C8B-B14F-4D97-AF65-F5344CB8AC3E}">
        <p14:creationId xmlns:p14="http://schemas.microsoft.com/office/powerpoint/2010/main" val="332451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952108" y="245097"/>
            <a:ext cx="9272047" cy="2137876"/>
          </a:xfrm>
        </p:spPr>
        <p:txBody>
          <a:bodyPr/>
          <a:lstStyle/>
          <a:p>
            <a:r>
              <a:rPr lang="fr-CI" dirty="0"/>
              <a:t>Exemple de bases de </a:t>
            </a:r>
            <a:r>
              <a:rPr lang="fr-CI" dirty="0" err="1"/>
              <a:t>donnees</a:t>
            </a:r>
            <a:r>
              <a:rPr lang="fr-CI" dirty="0"/>
              <a:t> </a:t>
            </a:r>
            <a:r>
              <a:rPr lang="fr-CI" dirty="0" err="1"/>
              <a:t>sql</a:t>
            </a:r>
            <a:endParaRPr lang="fr-CI" dirty="0"/>
          </a:p>
        </p:txBody>
      </p:sp>
      <p:pic>
        <p:nvPicPr>
          <p:cNvPr id="4" name="Image 3">
            <a:extLst>
              <a:ext uri="{FF2B5EF4-FFF2-40B4-BE49-F238E27FC236}">
                <a16:creationId xmlns:a16="http://schemas.microsoft.com/office/drawing/2014/main" id="{85FB084B-5055-49E1-A23A-9008D54F5FDA}"/>
              </a:ext>
            </a:extLst>
          </p:cNvPr>
          <p:cNvPicPr>
            <a:picLocks noChangeAspect="1"/>
          </p:cNvPicPr>
          <p:nvPr/>
        </p:nvPicPr>
        <p:blipFill>
          <a:blip r:embed="rId2"/>
          <a:stretch>
            <a:fillRect/>
          </a:stretch>
        </p:blipFill>
        <p:spPr>
          <a:xfrm>
            <a:off x="603709" y="2813066"/>
            <a:ext cx="2971800" cy="1533525"/>
          </a:xfrm>
          <a:prstGeom prst="rect">
            <a:avLst/>
          </a:prstGeom>
        </p:spPr>
      </p:pic>
      <p:pic>
        <p:nvPicPr>
          <p:cNvPr id="5" name="Image 4">
            <a:extLst>
              <a:ext uri="{FF2B5EF4-FFF2-40B4-BE49-F238E27FC236}">
                <a16:creationId xmlns:a16="http://schemas.microsoft.com/office/drawing/2014/main" id="{972A1DF3-0182-4193-9AB3-78136078D823}"/>
              </a:ext>
            </a:extLst>
          </p:cNvPr>
          <p:cNvPicPr>
            <a:picLocks noChangeAspect="1"/>
          </p:cNvPicPr>
          <p:nvPr/>
        </p:nvPicPr>
        <p:blipFill>
          <a:blip r:embed="rId3"/>
          <a:stretch>
            <a:fillRect/>
          </a:stretch>
        </p:blipFill>
        <p:spPr>
          <a:xfrm>
            <a:off x="4563555" y="2779728"/>
            <a:ext cx="2857500" cy="1600200"/>
          </a:xfrm>
          <a:prstGeom prst="rect">
            <a:avLst/>
          </a:prstGeom>
        </p:spPr>
      </p:pic>
      <p:pic>
        <p:nvPicPr>
          <p:cNvPr id="6" name="Image 5">
            <a:extLst>
              <a:ext uri="{FF2B5EF4-FFF2-40B4-BE49-F238E27FC236}">
                <a16:creationId xmlns:a16="http://schemas.microsoft.com/office/drawing/2014/main" id="{D211BDFE-72A7-4034-90B1-B137E4219732}"/>
              </a:ext>
            </a:extLst>
          </p:cNvPr>
          <p:cNvPicPr>
            <a:picLocks noChangeAspect="1"/>
          </p:cNvPicPr>
          <p:nvPr/>
        </p:nvPicPr>
        <p:blipFill>
          <a:blip r:embed="rId4"/>
          <a:stretch>
            <a:fillRect/>
          </a:stretch>
        </p:blipFill>
        <p:spPr>
          <a:xfrm>
            <a:off x="8088589" y="2701074"/>
            <a:ext cx="2742808" cy="2051548"/>
          </a:xfrm>
          <a:prstGeom prst="rect">
            <a:avLst/>
          </a:prstGeom>
        </p:spPr>
      </p:pic>
    </p:spTree>
    <p:extLst>
      <p:ext uri="{BB962C8B-B14F-4D97-AF65-F5344CB8AC3E}">
        <p14:creationId xmlns:p14="http://schemas.microsoft.com/office/powerpoint/2010/main" val="242632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942681" y="480768"/>
            <a:ext cx="9272047" cy="2137876"/>
          </a:xfrm>
        </p:spPr>
        <p:txBody>
          <a:bodyPr>
            <a:normAutofit fontScale="90000"/>
          </a:bodyPr>
          <a:lstStyle/>
          <a:p>
            <a:r>
              <a:rPr lang="fr-CI" sz="1600" b="1" dirty="0"/>
              <a:t>NoSQL ?</a:t>
            </a:r>
            <a:br>
              <a:rPr lang="fr-CI" sz="1600" b="1" dirty="0"/>
            </a:br>
            <a:br>
              <a:rPr lang="fr-CI" sz="1600" b="1" dirty="0"/>
            </a:br>
            <a:r>
              <a:rPr lang="fr-FR" sz="1600" dirty="0"/>
              <a:t>NoSQL, ou "Not </a:t>
            </a:r>
            <a:r>
              <a:rPr lang="fr-FR" sz="1600" dirty="0" err="1"/>
              <a:t>Only</a:t>
            </a:r>
            <a:r>
              <a:rPr lang="fr-FR" sz="1600" dirty="0"/>
              <a:t> SQL", est une catégorie de systèmes de gestion de bases de données qui n'utilisent pas le modèle tabulaire des bases de données relationnelles. MongoDB est un exemple populaire de base de données NoSQL, qui stocke les données sous forme de documents de type JSON (BSON). Les bases de données NoSQL sont conçues pour être flexibles, évolutives et capables de gérer des données non structurées.</a:t>
            </a:r>
            <a:br>
              <a:rPr lang="fr-CI" sz="1600" dirty="0"/>
            </a:br>
            <a:endParaRPr lang="fr-CI" sz="1600" dirty="0"/>
          </a:p>
        </p:txBody>
      </p:sp>
      <p:sp>
        <p:nvSpPr>
          <p:cNvPr id="4" name="Titre 1">
            <a:extLst>
              <a:ext uri="{FF2B5EF4-FFF2-40B4-BE49-F238E27FC236}">
                <a16:creationId xmlns:a16="http://schemas.microsoft.com/office/drawing/2014/main" id="{D44E02FD-31D3-443C-8BFF-3AA561FF26EB}"/>
              </a:ext>
            </a:extLst>
          </p:cNvPr>
          <p:cNvSpPr txBox="1">
            <a:spLocks/>
          </p:cNvSpPr>
          <p:nvPr/>
        </p:nvSpPr>
        <p:spPr bwMode="blackWhite">
          <a:xfrm>
            <a:off x="942681" y="2733772"/>
            <a:ext cx="9272047" cy="1242329"/>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CI" sz="1400" dirty="0"/>
              <a:t>Exemple de bases de </a:t>
            </a:r>
            <a:r>
              <a:rPr lang="fr-CI" sz="1400" dirty="0" err="1"/>
              <a:t>donnees</a:t>
            </a:r>
            <a:r>
              <a:rPr lang="fr-CI" sz="1400" dirty="0"/>
              <a:t> NOSQL</a:t>
            </a:r>
          </a:p>
        </p:txBody>
      </p:sp>
      <p:pic>
        <p:nvPicPr>
          <p:cNvPr id="5" name="Image 4">
            <a:extLst>
              <a:ext uri="{FF2B5EF4-FFF2-40B4-BE49-F238E27FC236}">
                <a16:creationId xmlns:a16="http://schemas.microsoft.com/office/drawing/2014/main" id="{37852B18-E418-4667-9F60-4EBD7F4D168F}"/>
              </a:ext>
            </a:extLst>
          </p:cNvPr>
          <p:cNvPicPr>
            <a:picLocks noChangeAspect="1"/>
          </p:cNvPicPr>
          <p:nvPr/>
        </p:nvPicPr>
        <p:blipFill>
          <a:blip r:embed="rId2"/>
          <a:stretch>
            <a:fillRect/>
          </a:stretch>
        </p:blipFill>
        <p:spPr>
          <a:xfrm>
            <a:off x="376336" y="4483770"/>
            <a:ext cx="4105275" cy="1114425"/>
          </a:xfrm>
          <a:prstGeom prst="rect">
            <a:avLst/>
          </a:prstGeom>
        </p:spPr>
      </p:pic>
      <p:pic>
        <p:nvPicPr>
          <p:cNvPr id="6" name="Image 5">
            <a:extLst>
              <a:ext uri="{FF2B5EF4-FFF2-40B4-BE49-F238E27FC236}">
                <a16:creationId xmlns:a16="http://schemas.microsoft.com/office/drawing/2014/main" id="{2012F37B-BCAD-4EB8-B535-1BFAB9304B1D}"/>
              </a:ext>
            </a:extLst>
          </p:cNvPr>
          <p:cNvPicPr>
            <a:picLocks noChangeAspect="1"/>
          </p:cNvPicPr>
          <p:nvPr/>
        </p:nvPicPr>
        <p:blipFill>
          <a:blip r:embed="rId3"/>
          <a:stretch>
            <a:fillRect/>
          </a:stretch>
        </p:blipFill>
        <p:spPr>
          <a:xfrm>
            <a:off x="4791075" y="4483770"/>
            <a:ext cx="2609850" cy="1114425"/>
          </a:xfrm>
          <a:prstGeom prst="rect">
            <a:avLst/>
          </a:prstGeom>
        </p:spPr>
      </p:pic>
      <p:pic>
        <p:nvPicPr>
          <p:cNvPr id="7" name="Image 6">
            <a:extLst>
              <a:ext uri="{FF2B5EF4-FFF2-40B4-BE49-F238E27FC236}">
                <a16:creationId xmlns:a16="http://schemas.microsoft.com/office/drawing/2014/main" id="{74DA2271-3B7D-4767-B237-6F0F9CA25C19}"/>
              </a:ext>
            </a:extLst>
          </p:cNvPr>
          <p:cNvPicPr>
            <a:picLocks noChangeAspect="1"/>
          </p:cNvPicPr>
          <p:nvPr/>
        </p:nvPicPr>
        <p:blipFill>
          <a:blip r:embed="rId4"/>
          <a:stretch>
            <a:fillRect/>
          </a:stretch>
        </p:blipFill>
        <p:spPr>
          <a:xfrm>
            <a:off x="7710389" y="4483769"/>
            <a:ext cx="3705225" cy="1176337"/>
          </a:xfrm>
          <a:prstGeom prst="rect">
            <a:avLst/>
          </a:prstGeom>
        </p:spPr>
      </p:pic>
    </p:spTree>
    <p:extLst>
      <p:ext uri="{BB962C8B-B14F-4D97-AF65-F5344CB8AC3E}">
        <p14:creationId xmlns:p14="http://schemas.microsoft.com/office/powerpoint/2010/main" val="374704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1008669" y="273378"/>
            <a:ext cx="9272047" cy="2137876"/>
          </a:xfrm>
        </p:spPr>
        <p:txBody>
          <a:bodyPr/>
          <a:lstStyle/>
          <a:p>
            <a:r>
              <a:rPr lang="fr-CI" dirty="0"/>
              <a:t>COMPARAISON BASES DE DONNES</a:t>
            </a:r>
            <a:br>
              <a:rPr lang="fr-CI" dirty="0"/>
            </a:br>
            <a:r>
              <a:rPr lang="fr-CI" dirty="0"/>
              <a:t>SQL VS NOSQL</a:t>
            </a:r>
          </a:p>
        </p:txBody>
      </p:sp>
      <p:pic>
        <p:nvPicPr>
          <p:cNvPr id="5" name="Image 4">
            <a:extLst>
              <a:ext uri="{FF2B5EF4-FFF2-40B4-BE49-F238E27FC236}">
                <a16:creationId xmlns:a16="http://schemas.microsoft.com/office/drawing/2014/main" id="{127565DE-53D4-468C-9E00-69A419ADA84D}"/>
              </a:ext>
            </a:extLst>
          </p:cNvPr>
          <p:cNvPicPr>
            <a:picLocks noChangeAspect="1"/>
          </p:cNvPicPr>
          <p:nvPr/>
        </p:nvPicPr>
        <p:blipFill>
          <a:blip r:embed="rId2"/>
          <a:stretch>
            <a:fillRect/>
          </a:stretch>
        </p:blipFill>
        <p:spPr>
          <a:xfrm>
            <a:off x="501419" y="2619473"/>
            <a:ext cx="10235712" cy="3243999"/>
          </a:xfrm>
          <a:prstGeom prst="rect">
            <a:avLst/>
          </a:prstGeom>
        </p:spPr>
      </p:pic>
    </p:spTree>
    <p:extLst>
      <p:ext uri="{BB962C8B-B14F-4D97-AF65-F5344CB8AC3E}">
        <p14:creationId xmlns:p14="http://schemas.microsoft.com/office/powerpoint/2010/main" val="421081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7168672E-59E9-491A-ACC6-20A8BECD6662}"/>
              </a:ext>
            </a:extLst>
          </p:cNvPr>
          <p:cNvGraphicFramePr>
            <a:graphicFrameLocks noGrp="1"/>
          </p:cNvGraphicFramePr>
          <p:nvPr>
            <p:extLst>
              <p:ext uri="{D42A27DB-BD31-4B8C-83A1-F6EECF244321}">
                <p14:modId xmlns:p14="http://schemas.microsoft.com/office/powerpoint/2010/main" val="396947835"/>
              </p:ext>
            </p:extLst>
          </p:nvPr>
        </p:nvGraphicFramePr>
        <p:xfrm>
          <a:off x="141403" y="414779"/>
          <a:ext cx="11491273" cy="5618375"/>
        </p:xfrm>
        <a:graphic>
          <a:graphicData uri="http://schemas.openxmlformats.org/drawingml/2006/table">
            <a:tbl>
              <a:tblPr/>
              <a:tblGrid>
                <a:gridCol w="1781665">
                  <a:extLst>
                    <a:ext uri="{9D8B030D-6E8A-4147-A177-3AD203B41FA5}">
                      <a16:colId xmlns:a16="http://schemas.microsoft.com/office/drawing/2014/main" val="2550907447"/>
                    </a:ext>
                  </a:extLst>
                </a:gridCol>
                <a:gridCol w="4151248">
                  <a:extLst>
                    <a:ext uri="{9D8B030D-6E8A-4147-A177-3AD203B41FA5}">
                      <a16:colId xmlns:a16="http://schemas.microsoft.com/office/drawing/2014/main" val="1233290946"/>
                    </a:ext>
                  </a:extLst>
                </a:gridCol>
                <a:gridCol w="5558360">
                  <a:extLst>
                    <a:ext uri="{9D8B030D-6E8A-4147-A177-3AD203B41FA5}">
                      <a16:colId xmlns:a16="http://schemas.microsoft.com/office/drawing/2014/main" val="2123015302"/>
                    </a:ext>
                  </a:extLst>
                </a:gridCol>
              </a:tblGrid>
              <a:tr h="515860">
                <a:tc>
                  <a:txBody>
                    <a:bodyPr/>
                    <a:lstStyle/>
                    <a:p>
                      <a:pPr algn="ctr" fontAlgn="b"/>
                      <a:r>
                        <a:rPr lang="fr-CI" sz="1600" b="1" i="0" u="none" strike="noStrike" dirty="0">
                          <a:solidFill>
                            <a:srgbClr val="0D0D0D"/>
                          </a:solidFill>
                          <a:effectLst/>
                          <a:latin typeface="Segoe UI" panose="020B0502040204020203" pitchFamily="34" charset="0"/>
                        </a:rPr>
                        <a:t>Critère</a:t>
                      </a:r>
                    </a:p>
                  </a:txBody>
                  <a:tcPr marL="5040" marR="5040" marT="50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b"/>
                      <a:r>
                        <a:rPr lang="fr-CI" sz="1600" b="1" i="0" u="none" strike="noStrike">
                          <a:solidFill>
                            <a:srgbClr val="0D0D0D"/>
                          </a:solidFill>
                          <a:effectLst/>
                          <a:latin typeface="Segoe UI" panose="020B0502040204020203" pitchFamily="34" charset="0"/>
                        </a:rPr>
                        <a:t>SQL</a:t>
                      </a:r>
                    </a:p>
                  </a:txBody>
                  <a:tcPr marL="5040" marR="5040" marT="50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b"/>
                      <a:r>
                        <a:rPr lang="fr-CI" sz="1600" b="1" i="0" u="none" strike="noStrike">
                          <a:solidFill>
                            <a:srgbClr val="0D0D0D"/>
                          </a:solidFill>
                          <a:effectLst/>
                          <a:latin typeface="Segoe UI" panose="020B0502040204020203" pitchFamily="34" charset="0"/>
                        </a:rPr>
                        <a:t>NoSQL (MongoDB)</a:t>
                      </a:r>
                    </a:p>
                  </a:txBody>
                  <a:tcPr marL="5040" marR="5040" marT="50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6542147"/>
                  </a:ext>
                </a:extLst>
              </a:tr>
              <a:tr h="1020503">
                <a:tc>
                  <a:txBody>
                    <a:bodyPr/>
                    <a:lstStyle/>
                    <a:p>
                      <a:pPr algn="l" fontAlgn="ctr"/>
                      <a:r>
                        <a:rPr lang="fr-CI" sz="1600" b="1" i="0" u="none" strike="noStrike">
                          <a:solidFill>
                            <a:srgbClr val="0D0D0D"/>
                          </a:solidFill>
                          <a:effectLst/>
                          <a:latin typeface="Segoe UI" panose="020B0502040204020203" pitchFamily="34" charset="0"/>
                        </a:rPr>
                        <a:t>Schéma</a:t>
                      </a:r>
                    </a:p>
                  </a:txBody>
                  <a:tcPr marL="5040" marR="5040" marT="5040" marB="0" anchor="ctr">
                    <a:lnL w="12700" cap="flat" cmpd="sng" algn="ctr">
                      <a:solidFill>
                        <a:srgbClr val="60E156"/>
                      </a:solidFill>
                      <a:prstDash val="solid"/>
                      <a:round/>
                      <a:headEnd type="none" w="med" len="med"/>
                      <a:tailEnd type="none" w="med" len="med"/>
                    </a:lnL>
                    <a:lnR w="12700" cap="flat" cmpd="sng" algn="ctr">
                      <a:solidFill>
                        <a:srgbClr val="D0EC5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0E156"/>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Schéma fixe, nécessitant une définition préalable</a:t>
                      </a:r>
                    </a:p>
                  </a:txBody>
                  <a:tcPr marL="5040" marR="5040" marT="5040" marB="0" anchor="ctr">
                    <a:lnL w="12700" cap="flat" cmpd="sng" algn="ctr">
                      <a:solidFill>
                        <a:srgbClr val="D0EC56"/>
                      </a:solidFill>
                      <a:prstDash val="solid"/>
                      <a:round/>
                      <a:headEnd type="none" w="med" len="med"/>
                      <a:tailEnd type="none" w="med" len="med"/>
                    </a:lnL>
                    <a:lnR w="12700" cap="flat" cmpd="sng" algn="ctr">
                      <a:solidFill>
                        <a:srgbClr val="90E45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EC56"/>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Schéma flexible, adaptable aux changements de données</a:t>
                      </a:r>
                    </a:p>
                  </a:txBody>
                  <a:tcPr marL="5040" marR="5040" marT="5040" marB="0" anchor="ctr">
                    <a:lnL w="12700" cap="flat" cmpd="sng" algn="ctr">
                      <a:solidFill>
                        <a:srgbClr val="90E456"/>
                      </a:solidFill>
                      <a:prstDash val="solid"/>
                      <a:round/>
                      <a:headEnd type="none" w="med" len="med"/>
                      <a:tailEnd type="none" w="med" len="med"/>
                    </a:lnL>
                    <a:lnR w="12700" cap="flat" cmpd="sng" algn="ctr">
                      <a:solidFill>
                        <a:srgbClr val="90E45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0E456"/>
                      </a:solidFill>
                      <a:prstDash val="solid"/>
                      <a:round/>
                      <a:headEnd type="none" w="med" len="med"/>
                      <a:tailEnd type="none" w="med" len="med"/>
                    </a:lnB>
                    <a:solidFill>
                      <a:srgbClr val="FFFFFF"/>
                    </a:solidFill>
                  </a:tcPr>
                </a:tc>
                <a:extLst>
                  <a:ext uri="{0D108BD9-81ED-4DB2-BD59-A6C34878D82A}">
                    <a16:rowId xmlns:a16="http://schemas.microsoft.com/office/drawing/2014/main" val="1410426509"/>
                  </a:ext>
                </a:extLst>
              </a:tr>
              <a:tr h="1020503">
                <a:tc>
                  <a:txBody>
                    <a:bodyPr/>
                    <a:lstStyle/>
                    <a:p>
                      <a:pPr algn="l" fontAlgn="ctr"/>
                      <a:r>
                        <a:rPr lang="fr-CI" sz="1600" b="1" i="0" u="none" strike="noStrike">
                          <a:solidFill>
                            <a:srgbClr val="0D0D0D"/>
                          </a:solidFill>
                          <a:effectLst/>
                          <a:latin typeface="Segoe UI" panose="020B0502040204020203" pitchFamily="34" charset="0"/>
                        </a:rPr>
                        <a:t>Évolutivité</a:t>
                      </a:r>
                    </a:p>
                  </a:txBody>
                  <a:tcPr marL="5040" marR="5040" marT="5040" marB="0" anchor="ctr">
                    <a:lnL w="12700" cap="flat" cmpd="sng" algn="ctr">
                      <a:solidFill>
                        <a:srgbClr val="30F056"/>
                      </a:solidFill>
                      <a:prstDash val="solid"/>
                      <a:round/>
                      <a:headEnd type="none" w="med" len="med"/>
                      <a:tailEnd type="none" w="med" len="med"/>
                    </a:lnL>
                    <a:lnR w="12700" cap="flat" cmpd="sng" algn="ctr">
                      <a:solidFill>
                        <a:srgbClr val="E00357"/>
                      </a:solidFill>
                      <a:prstDash val="solid"/>
                      <a:round/>
                      <a:headEnd type="none" w="med" len="med"/>
                      <a:tailEnd type="none" w="med" len="med"/>
                    </a:lnR>
                    <a:lnT w="12700" cap="flat" cmpd="sng" algn="ctr">
                      <a:solidFill>
                        <a:srgbClr val="60E156"/>
                      </a:solidFill>
                      <a:prstDash val="solid"/>
                      <a:round/>
                      <a:headEnd type="none" w="med" len="med"/>
                      <a:tailEnd type="none" w="med" len="med"/>
                    </a:lnT>
                    <a:lnB w="12700" cap="flat" cmpd="sng" algn="ctr">
                      <a:solidFill>
                        <a:srgbClr val="30F056"/>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Évolutivité verticale, ajout de ressources à un serveur</a:t>
                      </a:r>
                    </a:p>
                  </a:txBody>
                  <a:tcPr marL="5040" marR="5040" marT="5040" marB="0" anchor="ctr">
                    <a:lnL w="12700" cap="flat" cmpd="sng" algn="ctr">
                      <a:solidFill>
                        <a:srgbClr val="E00357"/>
                      </a:solidFill>
                      <a:prstDash val="solid"/>
                      <a:round/>
                      <a:headEnd type="none" w="med" len="med"/>
                      <a:tailEnd type="none" w="med" len="med"/>
                    </a:lnL>
                    <a:lnR w="12700" cap="flat" cmpd="sng" algn="ctr">
                      <a:solidFill>
                        <a:srgbClr val="E00057"/>
                      </a:solidFill>
                      <a:prstDash val="solid"/>
                      <a:round/>
                      <a:headEnd type="none" w="med" len="med"/>
                      <a:tailEnd type="none" w="med" len="med"/>
                    </a:lnR>
                    <a:lnT w="12700" cap="flat" cmpd="sng" algn="ctr">
                      <a:solidFill>
                        <a:srgbClr val="D0EC56"/>
                      </a:solidFill>
                      <a:prstDash val="solid"/>
                      <a:round/>
                      <a:headEnd type="none" w="med" len="med"/>
                      <a:tailEnd type="none" w="med" len="med"/>
                    </a:lnT>
                    <a:lnB w="12700" cap="flat" cmpd="sng" algn="ctr">
                      <a:solidFill>
                        <a:srgbClr val="E00357"/>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Évolutivité horizontale, distribution sur plusieurs serveurs</a:t>
                      </a:r>
                    </a:p>
                  </a:txBody>
                  <a:tcPr marL="5040" marR="5040" marT="5040" marB="0" anchor="ctr">
                    <a:lnL w="12700" cap="flat" cmpd="sng" algn="ctr">
                      <a:solidFill>
                        <a:srgbClr val="E00057"/>
                      </a:solidFill>
                      <a:prstDash val="solid"/>
                      <a:round/>
                      <a:headEnd type="none" w="med" len="med"/>
                      <a:tailEnd type="none" w="med" len="med"/>
                    </a:lnL>
                    <a:lnR w="12700" cap="flat" cmpd="sng" algn="ctr">
                      <a:solidFill>
                        <a:srgbClr val="E00057"/>
                      </a:solidFill>
                      <a:prstDash val="solid"/>
                      <a:round/>
                      <a:headEnd type="none" w="med" len="med"/>
                      <a:tailEnd type="none" w="med" len="med"/>
                    </a:lnR>
                    <a:lnT w="12700" cap="flat" cmpd="sng" algn="ctr">
                      <a:solidFill>
                        <a:srgbClr val="90E456"/>
                      </a:solidFill>
                      <a:prstDash val="solid"/>
                      <a:round/>
                      <a:headEnd type="none" w="med" len="med"/>
                      <a:tailEnd type="none" w="med" len="med"/>
                    </a:lnT>
                    <a:lnB w="12700" cap="flat" cmpd="sng" algn="ctr">
                      <a:solidFill>
                        <a:srgbClr val="E00057"/>
                      </a:solidFill>
                      <a:prstDash val="solid"/>
                      <a:round/>
                      <a:headEnd type="none" w="med" len="med"/>
                      <a:tailEnd type="none" w="med" len="med"/>
                    </a:lnB>
                    <a:solidFill>
                      <a:srgbClr val="FFFFFF"/>
                    </a:solidFill>
                  </a:tcPr>
                </a:tc>
                <a:extLst>
                  <a:ext uri="{0D108BD9-81ED-4DB2-BD59-A6C34878D82A}">
                    <a16:rowId xmlns:a16="http://schemas.microsoft.com/office/drawing/2014/main" val="4026205627"/>
                  </a:ext>
                </a:extLst>
              </a:tr>
              <a:tr h="1020503">
                <a:tc>
                  <a:txBody>
                    <a:bodyPr/>
                    <a:lstStyle/>
                    <a:p>
                      <a:pPr algn="l" fontAlgn="ctr"/>
                      <a:r>
                        <a:rPr lang="fr-CI" sz="1600" b="1" i="0" u="none" strike="noStrike">
                          <a:solidFill>
                            <a:srgbClr val="0D0D0D"/>
                          </a:solidFill>
                          <a:effectLst/>
                          <a:latin typeface="Segoe UI" panose="020B0502040204020203" pitchFamily="34" charset="0"/>
                        </a:rPr>
                        <a:t>Langage de requête</a:t>
                      </a:r>
                    </a:p>
                  </a:txBody>
                  <a:tcPr marL="5040" marR="5040" marT="5040" marB="0" anchor="ctr">
                    <a:lnL w="12700" cap="flat" cmpd="sng" algn="ctr">
                      <a:solidFill>
                        <a:srgbClr val="400157"/>
                      </a:solidFill>
                      <a:prstDash val="solid"/>
                      <a:round/>
                      <a:headEnd type="none" w="med" len="med"/>
                      <a:tailEnd type="none" w="med" len="med"/>
                    </a:lnL>
                    <a:lnR w="12700" cap="flat" cmpd="sng" algn="ctr">
                      <a:solidFill>
                        <a:srgbClr val="30F956"/>
                      </a:solidFill>
                      <a:prstDash val="solid"/>
                      <a:round/>
                      <a:headEnd type="none" w="med" len="med"/>
                      <a:tailEnd type="none" w="med" len="med"/>
                    </a:lnR>
                    <a:lnT w="12700" cap="flat" cmpd="sng" algn="ctr">
                      <a:solidFill>
                        <a:srgbClr val="30F056"/>
                      </a:solidFill>
                      <a:prstDash val="solid"/>
                      <a:round/>
                      <a:headEnd type="none" w="med" len="med"/>
                      <a:tailEnd type="none" w="med" len="med"/>
                    </a:lnT>
                    <a:lnB w="12700" cap="flat" cmpd="sng" algn="ctr">
                      <a:solidFill>
                        <a:srgbClr val="400157"/>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Utilise le langage SQL pour les requêtes et la gestion des données</a:t>
                      </a:r>
                    </a:p>
                  </a:txBody>
                  <a:tcPr marL="5040" marR="5040" marT="5040" marB="0" anchor="ctr">
                    <a:lnL w="12700" cap="flat" cmpd="sng" algn="ctr">
                      <a:solidFill>
                        <a:srgbClr val="30F956"/>
                      </a:solidFill>
                      <a:prstDash val="solid"/>
                      <a:round/>
                      <a:headEnd type="none" w="med" len="med"/>
                      <a:tailEnd type="none" w="med" len="med"/>
                    </a:lnL>
                    <a:lnR w="12700" cap="flat" cmpd="sng" algn="ctr">
                      <a:solidFill>
                        <a:srgbClr val="30F956"/>
                      </a:solidFill>
                      <a:prstDash val="solid"/>
                      <a:round/>
                      <a:headEnd type="none" w="med" len="med"/>
                      <a:tailEnd type="none" w="med" len="med"/>
                    </a:lnR>
                    <a:lnT w="12700" cap="flat" cmpd="sng" algn="ctr">
                      <a:solidFill>
                        <a:srgbClr val="E00357"/>
                      </a:solidFill>
                      <a:prstDash val="solid"/>
                      <a:round/>
                      <a:headEnd type="none" w="med" len="med"/>
                      <a:tailEnd type="none" w="med" len="med"/>
                    </a:lnT>
                    <a:lnB w="12700" cap="flat" cmpd="sng" algn="ctr">
                      <a:solidFill>
                        <a:srgbClr val="30F956"/>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Utilise des API et des langages de requête spécifiques, souvent plus simples</a:t>
                      </a:r>
                    </a:p>
                  </a:txBody>
                  <a:tcPr marL="5040" marR="5040" marT="5040" marB="0" anchor="ctr">
                    <a:lnL w="12700" cap="flat" cmpd="sng" algn="ctr">
                      <a:solidFill>
                        <a:srgbClr val="30F956"/>
                      </a:solidFill>
                      <a:prstDash val="solid"/>
                      <a:round/>
                      <a:headEnd type="none" w="med" len="med"/>
                      <a:tailEnd type="none" w="med" len="med"/>
                    </a:lnL>
                    <a:lnR w="12700" cap="flat" cmpd="sng" algn="ctr">
                      <a:solidFill>
                        <a:srgbClr val="30F956"/>
                      </a:solidFill>
                      <a:prstDash val="solid"/>
                      <a:round/>
                      <a:headEnd type="none" w="med" len="med"/>
                      <a:tailEnd type="none" w="med" len="med"/>
                    </a:lnR>
                    <a:lnT w="12700" cap="flat" cmpd="sng" algn="ctr">
                      <a:solidFill>
                        <a:srgbClr val="E00057"/>
                      </a:solidFill>
                      <a:prstDash val="solid"/>
                      <a:round/>
                      <a:headEnd type="none" w="med" len="med"/>
                      <a:tailEnd type="none" w="med" len="med"/>
                    </a:lnT>
                    <a:lnB w="12700" cap="flat" cmpd="sng" algn="ctr">
                      <a:solidFill>
                        <a:srgbClr val="30F956"/>
                      </a:solidFill>
                      <a:prstDash val="solid"/>
                      <a:round/>
                      <a:headEnd type="none" w="med" len="med"/>
                      <a:tailEnd type="none" w="med" len="med"/>
                    </a:lnB>
                    <a:solidFill>
                      <a:srgbClr val="FFFFFF"/>
                    </a:solidFill>
                  </a:tcPr>
                </a:tc>
                <a:extLst>
                  <a:ext uri="{0D108BD9-81ED-4DB2-BD59-A6C34878D82A}">
                    <a16:rowId xmlns:a16="http://schemas.microsoft.com/office/drawing/2014/main" val="97031018"/>
                  </a:ext>
                </a:extLst>
              </a:tr>
              <a:tr h="1020503">
                <a:tc>
                  <a:txBody>
                    <a:bodyPr/>
                    <a:lstStyle/>
                    <a:p>
                      <a:pPr algn="l" fontAlgn="ctr"/>
                      <a:r>
                        <a:rPr lang="fr-CI" sz="1600" b="1" i="0" u="none" strike="noStrike">
                          <a:solidFill>
                            <a:srgbClr val="0D0D0D"/>
                          </a:solidFill>
                          <a:effectLst/>
                          <a:latin typeface="Segoe UI" panose="020B0502040204020203" pitchFamily="34" charset="0"/>
                        </a:rPr>
                        <a:t>Transactions</a:t>
                      </a:r>
                    </a:p>
                  </a:txBody>
                  <a:tcPr marL="5040" marR="5040" marT="5040" marB="0" anchor="ctr">
                    <a:lnL w="12700" cap="flat" cmpd="sng" algn="ctr">
                      <a:solidFill>
                        <a:srgbClr val="000557"/>
                      </a:solidFill>
                      <a:prstDash val="solid"/>
                      <a:round/>
                      <a:headEnd type="none" w="med" len="med"/>
                      <a:tailEnd type="none" w="med" len="med"/>
                    </a:lnL>
                    <a:lnR w="12700" cap="flat" cmpd="sng" algn="ctr">
                      <a:solidFill>
                        <a:srgbClr val="900857"/>
                      </a:solidFill>
                      <a:prstDash val="solid"/>
                      <a:round/>
                      <a:headEnd type="none" w="med" len="med"/>
                      <a:tailEnd type="none" w="med" len="med"/>
                    </a:lnR>
                    <a:lnT w="12700" cap="flat" cmpd="sng" algn="ctr">
                      <a:solidFill>
                        <a:srgbClr val="400157"/>
                      </a:solidFill>
                      <a:prstDash val="solid"/>
                      <a:round/>
                      <a:headEnd type="none" w="med" len="med"/>
                      <a:tailEnd type="none" w="med" len="med"/>
                    </a:lnT>
                    <a:lnB w="12700" cap="flat" cmpd="sng" algn="ctr">
                      <a:solidFill>
                        <a:srgbClr val="000557"/>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Supporte les transactions complexes et la conformité ACID</a:t>
                      </a:r>
                    </a:p>
                  </a:txBody>
                  <a:tcPr marL="5040" marR="5040" marT="5040" marB="0" anchor="ctr">
                    <a:lnL w="12700" cap="flat" cmpd="sng" algn="ctr">
                      <a:solidFill>
                        <a:srgbClr val="900857"/>
                      </a:solidFill>
                      <a:prstDash val="solid"/>
                      <a:round/>
                      <a:headEnd type="none" w="med" len="med"/>
                      <a:tailEnd type="none" w="med" len="med"/>
                    </a:lnL>
                    <a:lnR w="12700" cap="flat" cmpd="sng" algn="ctr">
                      <a:solidFill>
                        <a:srgbClr val="801257"/>
                      </a:solidFill>
                      <a:prstDash val="solid"/>
                      <a:round/>
                      <a:headEnd type="none" w="med" len="med"/>
                      <a:tailEnd type="none" w="med" len="med"/>
                    </a:lnR>
                    <a:lnT w="12700" cap="flat" cmpd="sng" algn="ctr">
                      <a:solidFill>
                        <a:srgbClr val="30F956"/>
                      </a:solidFill>
                      <a:prstDash val="solid"/>
                      <a:round/>
                      <a:headEnd type="none" w="med" len="med"/>
                      <a:tailEnd type="none" w="med" len="med"/>
                    </a:lnT>
                    <a:lnB w="12700" cap="flat" cmpd="sng" algn="ctr">
                      <a:solidFill>
                        <a:srgbClr val="900857"/>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Supporte des transactions simples, parfois avec une conformité ACID limitée</a:t>
                      </a:r>
                    </a:p>
                  </a:txBody>
                  <a:tcPr marL="5040" marR="5040" marT="5040" marB="0" anchor="ctr">
                    <a:lnL w="12700" cap="flat" cmpd="sng" algn="ctr">
                      <a:solidFill>
                        <a:srgbClr val="801257"/>
                      </a:solidFill>
                      <a:prstDash val="solid"/>
                      <a:round/>
                      <a:headEnd type="none" w="med" len="med"/>
                      <a:tailEnd type="none" w="med" len="med"/>
                    </a:lnL>
                    <a:lnR w="12700" cap="flat" cmpd="sng" algn="ctr">
                      <a:solidFill>
                        <a:srgbClr val="801257"/>
                      </a:solidFill>
                      <a:prstDash val="solid"/>
                      <a:round/>
                      <a:headEnd type="none" w="med" len="med"/>
                      <a:tailEnd type="none" w="med" len="med"/>
                    </a:lnR>
                    <a:lnT w="12700" cap="flat" cmpd="sng" algn="ctr">
                      <a:solidFill>
                        <a:srgbClr val="30F956"/>
                      </a:solidFill>
                      <a:prstDash val="solid"/>
                      <a:round/>
                      <a:headEnd type="none" w="med" len="med"/>
                      <a:tailEnd type="none" w="med" len="med"/>
                    </a:lnT>
                    <a:lnB w="12700" cap="flat" cmpd="sng" algn="ctr">
                      <a:solidFill>
                        <a:srgbClr val="801257"/>
                      </a:solidFill>
                      <a:prstDash val="solid"/>
                      <a:round/>
                      <a:headEnd type="none" w="med" len="med"/>
                      <a:tailEnd type="none" w="med" len="med"/>
                    </a:lnB>
                    <a:solidFill>
                      <a:srgbClr val="FFFFFF"/>
                    </a:solidFill>
                  </a:tcPr>
                </a:tc>
                <a:extLst>
                  <a:ext uri="{0D108BD9-81ED-4DB2-BD59-A6C34878D82A}">
                    <a16:rowId xmlns:a16="http://schemas.microsoft.com/office/drawing/2014/main" val="1800168767"/>
                  </a:ext>
                </a:extLst>
              </a:tr>
              <a:tr h="1020503">
                <a:tc>
                  <a:txBody>
                    <a:bodyPr/>
                    <a:lstStyle/>
                    <a:p>
                      <a:pPr algn="l" fontAlgn="ctr"/>
                      <a:r>
                        <a:rPr lang="fr-CI" sz="1600" b="1" i="0" u="none" strike="noStrike">
                          <a:solidFill>
                            <a:srgbClr val="0D0D0D"/>
                          </a:solidFill>
                          <a:effectLst/>
                          <a:latin typeface="Segoe UI" panose="020B0502040204020203" pitchFamily="34" charset="0"/>
                        </a:rPr>
                        <a:t>Cas d'utilisation</a:t>
                      </a:r>
                    </a:p>
                  </a:txBody>
                  <a:tcPr marL="5040" marR="5040" marT="5040" marB="0" anchor="ctr">
                    <a:lnL w="12700" cap="flat" cmpd="sng" algn="ctr">
                      <a:solidFill>
                        <a:srgbClr val="E02457"/>
                      </a:solidFill>
                      <a:prstDash val="solid"/>
                      <a:round/>
                      <a:headEnd type="none" w="med" len="med"/>
                      <a:tailEnd type="none" w="med" len="med"/>
                    </a:lnL>
                    <a:lnR w="12700" cap="flat" cmpd="sng" algn="ctr">
                      <a:solidFill>
                        <a:srgbClr val="802157"/>
                      </a:solidFill>
                      <a:prstDash val="solid"/>
                      <a:round/>
                      <a:headEnd type="none" w="med" len="med"/>
                      <a:tailEnd type="none" w="med" len="med"/>
                    </a:lnR>
                    <a:lnT w="12700" cap="flat" cmpd="sng" algn="ctr">
                      <a:solidFill>
                        <a:srgbClr val="000557"/>
                      </a:solidFill>
                      <a:prstDash val="solid"/>
                      <a:round/>
                      <a:headEnd type="none" w="med" len="med"/>
                      <a:tailEnd type="none" w="med" len="med"/>
                    </a:lnT>
                    <a:lnB w="12700" cap="flat" cmpd="sng" algn="ctr">
                      <a:solidFill>
                        <a:srgbClr val="E02457"/>
                      </a:solidFill>
                      <a:prstDash val="solid"/>
                      <a:round/>
                      <a:headEnd type="none" w="med" len="med"/>
                      <a:tailEnd type="none" w="med" len="med"/>
                    </a:lnB>
                    <a:solidFill>
                      <a:srgbClr val="FFFFFF"/>
                    </a:solidFill>
                  </a:tcPr>
                </a:tc>
                <a:tc>
                  <a:txBody>
                    <a:bodyPr/>
                    <a:lstStyle/>
                    <a:p>
                      <a:pPr algn="l" fontAlgn="ctr"/>
                      <a:r>
                        <a:rPr lang="fr-FR" sz="1600" b="0" i="0" u="none" strike="noStrike">
                          <a:solidFill>
                            <a:srgbClr val="0D0D0D"/>
                          </a:solidFill>
                          <a:effectLst/>
                          <a:latin typeface="Segoe UI" panose="020B0502040204020203" pitchFamily="34" charset="0"/>
                        </a:rPr>
                        <a:t>Idéal pour les requêtes complexes et les relations de données rigides</a:t>
                      </a:r>
                    </a:p>
                  </a:txBody>
                  <a:tcPr marL="5040" marR="5040" marT="5040" marB="0" anchor="ctr">
                    <a:lnL w="12700" cap="flat" cmpd="sng" algn="ctr">
                      <a:solidFill>
                        <a:srgbClr val="802157"/>
                      </a:solidFill>
                      <a:prstDash val="solid"/>
                      <a:round/>
                      <a:headEnd type="none" w="med" len="med"/>
                      <a:tailEnd type="none" w="med" len="med"/>
                    </a:lnL>
                    <a:lnR w="12700" cap="flat" cmpd="sng" algn="ctr">
                      <a:solidFill>
                        <a:srgbClr val="D02B57"/>
                      </a:solidFill>
                      <a:prstDash val="solid"/>
                      <a:round/>
                      <a:headEnd type="none" w="med" len="med"/>
                      <a:tailEnd type="none" w="med" len="med"/>
                    </a:lnR>
                    <a:lnT w="12700" cap="flat" cmpd="sng" algn="ctr">
                      <a:solidFill>
                        <a:srgbClr val="900857"/>
                      </a:solidFill>
                      <a:prstDash val="solid"/>
                      <a:round/>
                      <a:headEnd type="none" w="med" len="med"/>
                      <a:tailEnd type="none" w="med" len="med"/>
                    </a:lnT>
                    <a:lnB w="12700" cap="flat" cmpd="sng" algn="ctr">
                      <a:solidFill>
                        <a:srgbClr val="802157"/>
                      </a:solidFill>
                      <a:prstDash val="solid"/>
                      <a:round/>
                      <a:headEnd type="none" w="med" len="med"/>
                      <a:tailEnd type="none" w="med" len="med"/>
                    </a:lnB>
                    <a:solidFill>
                      <a:srgbClr val="FFFFFF"/>
                    </a:solidFill>
                  </a:tcPr>
                </a:tc>
                <a:tc>
                  <a:txBody>
                    <a:bodyPr/>
                    <a:lstStyle/>
                    <a:p>
                      <a:pPr algn="l" fontAlgn="ctr"/>
                      <a:r>
                        <a:rPr lang="fr-FR" sz="1600" b="0" i="0" u="none" strike="noStrike" dirty="0">
                          <a:solidFill>
                            <a:srgbClr val="0D0D0D"/>
                          </a:solidFill>
                          <a:effectLst/>
                          <a:latin typeface="Segoe UI" panose="020B0502040204020203" pitchFamily="34" charset="0"/>
                        </a:rPr>
                        <a:t>Idéal pour les grandes quantités de données non structurées et les besoins de flexibilité et d'évolutivité</a:t>
                      </a:r>
                    </a:p>
                  </a:txBody>
                  <a:tcPr marL="5040" marR="5040" marT="5040" marB="0" anchor="ctr">
                    <a:lnL w="12700" cap="flat" cmpd="sng" algn="ctr">
                      <a:solidFill>
                        <a:srgbClr val="D02B57"/>
                      </a:solidFill>
                      <a:prstDash val="solid"/>
                      <a:round/>
                      <a:headEnd type="none" w="med" len="med"/>
                      <a:tailEnd type="none" w="med" len="med"/>
                    </a:lnL>
                    <a:lnR w="12700" cap="flat" cmpd="sng" algn="ctr">
                      <a:solidFill>
                        <a:srgbClr val="D02B57"/>
                      </a:solidFill>
                      <a:prstDash val="solid"/>
                      <a:round/>
                      <a:headEnd type="none" w="med" len="med"/>
                      <a:tailEnd type="none" w="med" len="med"/>
                    </a:lnR>
                    <a:lnT w="12700" cap="flat" cmpd="sng" algn="ctr">
                      <a:solidFill>
                        <a:srgbClr val="801257"/>
                      </a:solidFill>
                      <a:prstDash val="solid"/>
                      <a:round/>
                      <a:headEnd type="none" w="med" len="med"/>
                      <a:tailEnd type="none" w="med" len="med"/>
                    </a:lnT>
                    <a:lnB w="12700" cap="flat" cmpd="sng" algn="ctr">
                      <a:solidFill>
                        <a:srgbClr val="D02B57"/>
                      </a:solidFill>
                      <a:prstDash val="solid"/>
                      <a:round/>
                      <a:headEnd type="none" w="med" len="med"/>
                      <a:tailEnd type="none" w="med" len="med"/>
                    </a:lnB>
                    <a:solidFill>
                      <a:srgbClr val="FFFFFF"/>
                    </a:solidFill>
                  </a:tcPr>
                </a:tc>
                <a:extLst>
                  <a:ext uri="{0D108BD9-81ED-4DB2-BD59-A6C34878D82A}">
                    <a16:rowId xmlns:a16="http://schemas.microsoft.com/office/drawing/2014/main" val="3839512436"/>
                  </a:ext>
                </a:extLst>
              </a:tr>
            </a:tbl>
          </a:graphicData>
        </a:graphic>
      </p:graphicFrame>
    </p:spTree>
    <p:extLst>
      <p:ext uri="{BB962C8B-B14F-4D97-AF65-F5344CB8AC3E}">
        <p14:creationId xmlns:p14="http://schemas.microsoft.com/office/powerpoint/2010/main" val="16639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820EA-47B3-4D60-8A42-A88FDC04B88A}"/>
              </a:ext>
            </a:extLst>
          </p:cNvPr>
          <p:cNvSpPr>
            <a:spLocks noGrp="1"/>
          </p:cNvSpPr>
          <p:nvPr>
            <p:ph type="ctrTitle"/>
          </p:nvPr>
        </p:nvSpPr>
        <p:spPr>
          <a:xfrm>
            <a:off x="933254" y="659876"/>
            <a:ext cx="9272047" cy="2137876"/>
          </a:xfrm>
        </p:spPr>
        <p:txBody>
          <a:bodyPr/>
          <a:lstStyle/>
          <a:p>
            <a:r>
              <a:rPr lang="fr-CI" dirty="0"/>
              <a:t>CONCLUSION</a:t>
            </a:r>
          </a:p>
        </p:txBody>
      </p:sp>
      <p:sp>
        <p:nvSpPr>
          <p:cNvPr id="5" name="Titre 1">
            <a:extLst>
              <a:ext uri="{FF2B5EF4-FFF2-40B4-BE49-F238E27FC236}">
                <a16:creationId xmlns:a16="http://schemas.microsoft.com/office/drawing/2014/main" id="{0B70248C-9AFB-4F15-BCE5-9F38526F7223}"/>
              </a:ext>
            </a:extLst>
          </p:cNvPr>
          <p:cNvSpPr txBox="1">
            <a:spLocks/>
          </p:cNvSpPr>
          <p:nvPr/>
        </p:nvSpPr>
        <p:spPr bwMode="blackWhite">
          <a:xfrm>
            <a:off x="95839" y="3355941"/>
            <a:ext cx="12000322" cy="2137876"/>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70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just"/>
            <a:r>
              <a:rPr lang="fr-FR" cap="none" dirty="0"/>
              <a:t>Le choix entre SQL et </a:t>
            </a:r>
            <a:r>
              <a:rPr lang="fr-FR" cap="none" dirty="0" err="1"/>
              <a:t>nosql</a:t>
            </a:r>
            <a:r>
              <a:rPr lang="fr-FR" cap="none" dirty="0"/>
              <a:t> (</a:t>
            </a:r>
            <a:r>
              <a:rPr lang="fr-FR" cap="none" dirty="0" err="1"/>
              <a:t>mongodb</a:t>
            </a:r>
            <a:r>
              <a:rPr lang="fr-FR" cap="none" dirty="0"/>
              <a:t>) dépend des besoins de l'application. SQL est idéal pour les données structurées et les transactions complexes, tandis que </a:t>
            </a:r>
            <a:r>
              <a:rPr lang="fr-FR" cap="none" dirty="0" err="1"/>
              <a:t>mongodb</a:t>
            </a:r>
            <a:r>
              <a:rPr lang="fr-FR" cap="none" dirty="0"/>
              <a:t> offre flexibilité et évolutivité pour les données non structurées et en grande quantité. Choisissez en fonction des exigences spécifiques du projet.</a:t>
            </a:r>
            <a:endParaRPr lang="fr-CI" cap="none" dirty="0"/>
          </a:p>
        </p:txBody>
      </p:sp>
    </p:spTree>
    <p:extLst>
      <p:ext uri="{BB962C8B-B14F-4D97-AF65-F5344CB8AC3E}">
        <p14:creationId xmlns:p14="http://schemas.microsoft.com/office/powerpoint/2010/main" val="1355256326"/>
      </p:ext>
    </p:extLst>
  </p:cSld>
  <p:clrMapOvr>
    <a:masterClrMapping/>
  </p:clrMapOvr>
</p:sld>
</file>

<file path=ppt/theme/theme1.xml><?xml version="1.0" encoding="utf-8"?>
<a:theme xmlns:a="http://schemas.openxmlformats.org/drawingml/2006/main" name="Colis">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TM10001115[[fn=Colis]]</Template>
  <TotalTime>30</TotalTime>
  <Words>329</Words>
  <Application>Microsoft Office PowerPoint</Application>
  <PresentationFormat>Grand écran</PresentationFormat>
  <Paragraphs>29</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Gill Sans MT</vt:lpstr>
      <vt:lpstr>Segoe UI</vt:lpstr>
      <vt:lpstr>Colis</vt:lpstr>
      <vt:lpstr>Introduction à MongoDB et aux bases de données SQL </vt:lpstr>
      <vt:lpstr>Les bases de données sont essentielles pour stocker, organiser et gérer les données dans diverses applications. Elles se divisent principalement en deux catégories : les bases de données relationnelles (SQL) et les bases de données non relationnelles (NoSQL). Comprendre ces deux types de bases de données est crucial pour choisir la solution la plus adaptée à vos besoins spécifiques.</vt:lpstr>
      <vt:lpstr>Exemple de bases de donnees sql</vt:lpstr>
      <vt:lpstr>NoSQL ?  NoSQL, ou "Not Only SQL", est une catégorie de systèmes de gestion de bases de données qui n'utilisent pas le modèle tabulaire des bases de données relationnelles. MongoDB est un exemple populaire de base de données NoSQL, qui stocke les données sous forme de documents de type JSON (BSON). Les bases de données NoSQL sont conçues pour être flexibles, évolutives et capables de gérer des données non structurées. </vt:lpstr>
      <vt:lpstr>COMPARAISON BASES DE DONNES SQL VS NOSQL</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MongoDB et aux bases de données SQL</dc:title>
  <dc:creator>GAHI Bohiry Ouraga Emmanuel</dc:creator>
  <cp:lastModifiedBy>GAHI Bohiry Ouraga Emmanuel</cp:lastModifiedBy>
  <cp:revision>4</cp:revision>
  <dcterms:created xsi:type="dcterms:W3CDTF">2024-05-30T16:17:05Z</dcterms:created>
  <dcterms:modified xsi:type="dcterms:W3CDTF">2024-05-30T16:47:45Z</dcterms:modified>
</cp:coreProperties>
</file>