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4" r:id="rId2"/>
    <p:sldId id="282" r:id="rId3"/>
    <p:sldId id="281" r:id="rId4"/>
    <p:sldId id="271" r:id="rId5"/>
    <p:sldId id="285" r:id="rId6"/>
    <p:sldId id="259" r:id="rId7"/>
    <p:sldId id="287" r:id="rId8"/>
    <p:sldId id="27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9DBD8B-EA6D-46BE-A2C3-ABA76E543D3C}" v="30" dt="2019-10-15T03:21:18.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85" autoAdjust="0"/>
    <p:restoredTop sz="94660"/>
  </p:normalViewPr>
  <p:slideViewPr>
    <p:cSldViewPr snapToGrid="0">
      <p:cViewPr varScale="1">
        <p:scale>
          <a:sx n="90" d="100"/>
          <a:sy n="90" d="100"/>
        </p:scale>
        <p:origin x="3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10/15/2019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espn.com/video/clip/_/id/25290910" TargetMode="Externa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hyperlink" Target="https://www.analyticsinsight.net/how-analytics-is-making-teams-win-in-sports/#targetText=Sports%20Analytics%20includes%20the%20use,it%20to%20make%20informed%20decisions." TargetMode="External"/><Relationship Id="rId3" Type="http://schemas.openxmlformats.org/officeDocument/2006/relationships/image" Target="../media/image2.png"/><Relationship Id="rId7"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https://www.pro-football-reference.com/players/B/BoozEm00.htm" TargetMode="External"/><Relationship Id="rId4" Type="http://schemas.openxmlformats.org/officeDocument/2006/relationships/image" Target="../media/image3.png"/><Relationship Id="rId9" Type="http://schemas.openxmlformats.org/officeDocument/2006/relationships/hyperlink" Target="https://www.umes.edu/uploadedFiles/_WEBSITES/Football/Content/emerson%20boozer.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Image result for Emerson “Boozer” Boozer">
            <a:extLst>
              <a:ext uri="{FF2B5EF4-FFF2-40B4-BE49-F238E27FC236}">
                <a16:creationId xmlns:a16="http://schemas.microsoft.com/office/drawing/2014/main" id="{A7DA1630-00AD-4CB5-80F3-9B5B3FFC39E6}"/>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625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5BFDE26-6C44-4590-AA5A-D9EDE2567CD0}"/>
              </a:ext>
            </a:extLst>
          </p:cNvPr>
          <p:cNvSpPr>
            <a:spLocks noGrp="1"/>
          </p:cNvSpPr>
          <p:nvPr>
            <p:ph type="ctrTitle"/>
          </p:nvPr>
        </p:nvSpPr>
        <p:spPr>
          <a:xfrm>
            <a:off x="1154955" y="1799924"/>
            <a:ext cx="7623285" cy="2977457"/>
          </a:xfrm>
        </p:spPr>
        <p:txBody>
          <a:bodyPr>
            <a:normAutofit fontScale="90000"/>
          </a:bodyPr>
          <a:lstStyle/>
          <a:p>
            <a:r>
              <a:rPr lang="en-US" dirty="0">
                <a:latin typeface="Algerian" panose="04020705040A02060702" pitchFamily="82" charset="0"/>
              </a:rPr>
              <a:t>Sport </a:t>
            </a:r>
            <a:r>
              <a:rPr lang="en-US" dirty="0">
                <a:solidFill>
                  <a:srgbClr val="EBEBEB"/>
                </a:solidFill>
                <a:latin typeface="Algerian" panose="04020705040A02060702" pitchFamily="82" charset="0"/>
              </a:rPr>
              <a:t>Data Analysis </a:t>
            </a:r>
            <a:r>
              <a:rPr lang="en-US" dirty="0">
                <a:latin typeface="Algerian" panose="04020705040A02060702" pitchFamily="82" charset="0"/>
              </a:rPr>
              <a:t>on Emerson Boozer </a:t>
            </a:r>
            <a:endParaRPr lang="en-US" dirty="0">
              <a:solidFill>
                <a:schemeClr val="tx1"/>
              </a:solidFill>
            </a:endParaRPr>
          </a:p>
        </p:txBody>
      </p:sp>
      <p:sp>
        <p:nvSpPr>
          <p:cNvPr id="3" name="Subtitle 2">
            <a:extLst>
              <a:ext uri="{FF2B5EF4-FFF2-40B4-BE49-F238E27FC236}">
                <a16:creationId xmlns:a16="http://schemas.microsoft.com/office/drawing/2014/main" id="{7A09819E-5C8D-47E7-A55F-F2D68599F88B}"/>
              </a:ext>
            </a:extLst>
          </p:cNvPr>
          <p:cNvSpPr>
            <a:spLocks noGrp="1"/>
          </p:cNvSpPr>
          <p:nvPr>
            <p:ph type="subTitle" idx="1"/>
          </p:nvPr>
        </p:nvSpPr>
        <p:spPr>
          <a:xfrm>
            <a:off x="1154955" y="4777380"/>
            <a:ext cx="8825658" cy="861420"/>
          </a:xfrm>
        </p:spPr>
        <p:txBody>
          <a:bodyPr>
            <a:normAutofit/>
          </a:bodyPr>
          <a:lstStyle/>
          <a:p>
            <a:r>
              <a:rPr lang="en-US" dirty="0">
                <a:latin typeface="Times New Roman" panose="02020603050405020304" pitchFamily="18" charset="0"/>
                <a:cs typeface="Times New Roman" panose="02020603050405020304" pitchFamily="18" charset="0"/>
              </a:rPr>
              <a:t>Emmanuel Isidahomen</a:t>
            </a:r>
          </a:p>
          <a:p>
            <a:r>
              <a:rPr lang="en-US" dirty="0" err="1">
                <a:latin typeface="Times New Roman" panose="02020603050405020304" pitchFamily="18" charset="0"/>
                <a:cs typeface="Times New Roman" panose="02020603050405020304" pitchFamily="18" charset="0"/>
              </a:rPr>
              <a:t>Dr.Urban</a:t>
            </a:r>
            <a:r>
              <a:rPr lang="en-US" dirty="0">
                <a:latin typeface="Times New Roman" panose="02020603050405020304" pitchFamily="18" charset="0"/>
                <a:cs typeface="Times New Roman" panose="02020603050405020304" pitchFamily="18" charset="0"/>
              </a:rPr>
              <a:t> Wiggins</a:t>
            </a:r>
          </a:p>
          <a:p>
            <a:endParaRPr lang="en-US" dirty="0">
              <a:solidFill>
                <a:schemeClr val="tx1"/>
              </a:solidFill>
            </a:endParaRPr>
          </a:p>
        </p:txBody>
      </p:sp>
      <p:pic>
        <p:nvPicPr>
          <p:cNvPr id="6" name="Picture 5">
            <a:extLst>
              <a:ext uri="{FF2B5EF4-FFF2-40B4-BE49-F238E27FC236}">
                <a16:creationId xmlns:a16="http://schemas.microsoft.com/office/drawing/2014/main" id="{48F1F855-57D6-4055-B0D7-E2078DA3FAA3}"/>
              </a:ext>
            </a:extLst>
          </p:cNvPr>
          <p:cNvPicPr>
            <a:picLocks noChangeAspect="1"/>
          </p:cNvPicPr>
          <p:nvPr/>
        </p:nvPicPr>
        <p:blipFill>
          <a:blip r:embed="rId3"/>
          <a:stretch>
            <a:fillRect/>
          </a:stretch>
        </p:blipFill>
        <p:spPr>
          <a:xfrm>
            <a:off x="9255144" y="5208090"/>
            <a:ext cx="2936836" cy="1615259"/>
          </a:xfrm>
          <a:prstGeom prst="rect">
            <a:avLst/>
          </a:prstGeom>
          <a:effectLst/>
        </p:spPr>
      </p:pic>
    </p:spTree>
    <p:extLst>
      <p:ext uri="{BB962C8B-B14F-4D97-AF65-F5344CB8AC3E}">
        <p14:creationId xmlns:p14="http://schemas.microsoft.com/office/powerpoint/2010/main" val="2965633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83" name="Rectangle 82">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Related image">
            <a:extLst>
              <a:ext uri="{FF2B5EF4-FFF2-40B4-BE49-F238E27FC236}">
                <a16:creationId xmlns:a16="http://schemas.microsoft.com/office/drawing/2014/main" id="{08F4097F-D2C4-4A72-9F19-2F5DD7B8D129}"/>
              </a:ext>
            </a:extLst>
          </p:cNvPr>
          <p:cNvPicPr>
            <a:picLocks noChangeAspect="1" noChangeArrowheads="1"/>
          </p:cNvPicPr>
          <p:nvPr/>
        </p:nvPicPr>
        <p:blipFill rotWithShape="1">
          <a:blip r:embed="rId6">
            <a:alphaModFix amt="40000"/>
            <a:extLst>
              <a:ext uri="{28A0092B-C50C-407E-A947-70E740481C1C}">
                <a14:useLocalDpi xmlns:a14="http://schemas.microsoft.com/office/drawing/2010/main" val="0"/>
              </a:ext>
            </a:extLst>
          </a:blip>
          <a:srcRect t="8486" b="1651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FA49167-F282-4BD3-81C2-93AE6E48F571}"/>
              </a:ext>
            </a:extLst>
          </p:cNvPr>
          <p:cNvSpPr>
            <a:spLocks noGrp="1"/>
          </p:cNvSpPr>
          <p:nvPr>
            <p:ph type="title"/>
          </p:nvPr>
        </p:nvSpPr>
        <p:spPr>
          <a:xfrm>
            <a:off x="0" y="2083981"/>
            <a:ext cx="12078585" cy="1727101"/>
          </a:xfrm>
        </p:spPr>
        <p:txBody>
          <a:bodyPr vert="horz" lIns="91440" tIns="45720" rIns="91440" bIns="45720" rtlCol="0" anchor="b">
            <a:normAutofit/>
          </a:bodyPr>
          <a:lstStyle/>
          <a:p>
            <a:pPr algn="ctr"/>
            <a:r>
              <a:rPr lang="en-US" sz="5400" dirty="0">
                <a:solidFill>
                  <a:schemeClr val="tx1"/>
                </a:solidFill>
                <a:latin typeface="Algerian" panose="04020705040A02060702" pitchFamily="82" charset="0"/>
              </a:rPr>
              <a:t>Rationale and Introduction</a:t>
            </a:r>
          </a:p>
        </p:txBody>
      </p:sp>
    </p:spTree>
    <p:extLst>
      <p:ext uri="{BB962C8B-B14F-4D97-AF65-F5344CB8AC3E}">
        <p14:creationId xmlns:p14="http://schemas.microsoft.com/office/powerpoint/2010/main" val="194166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2" name="Picture 19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3" name="Picture 19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4" name="Oval 19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5" name="Picture 19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6" name="Picture 19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7" name="Rectangle 196">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8" name="Rectangle 197">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marvin webster">
            <a:extLst>
              <a:ext uri="{FF2B5EF4-FFF2-40B4-BE49-F238E27FC236}">
                <a16:creationId xmlns:a16="http://schemas.microsoft.com/office/drawing/2014/main" id="{2A346C79-71CE-4E54-BE18-A2A9FD2FDE11}"/>
              </a:ext>
            </a:extLst>
          </p:cNvPr>
          <p:cNvPicPr>
            <a:picLocks noChangeAspect="1" noChangeArrowheads="1"/>
          </p:cNvPicPr>
          <p:nvPr/>
        </p:nvPicPr>
        <p:blipFill rotWithShape="1">
          <a:blip r:embed="rId6">
            <a:alphaModFix amt="40000"/>
            <a:extLst>
              <a:ext uri="{28A0092B-C50C-407E-A947-70E740481C1C}">
                <a14:useLocalDpi xmlns:a14="http://schemas.microsoft.com/office/drawing/2010/main" val="0"/>
              </a:ext>
            </a:extLst>
          </a:blip>
          <a:srcRect t="9091" r="9091"/>
          <a:stretch/>
        </p:blipFill>
        <p:spPr bwMode="auto">
          <a:xfrm>
            <a:off x="-51325" y="-7214"/>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DA0EBEF-0808-4F77-A005-0B218A62FD39}"/>
              </a:ext>
            </a:extLst>
          </p:cNvPr>
          <p:cNvSpPr>
            <a:spLocks noGrp="1"/>
          </p:cNvSpPr>
          <p:nvPr>
            <p:ph type="title"/>
          </p:nvPr>
        </p:nvSpPr>
        <p:spPr>
          <a:xfrm>
            <a:off x="1154954" y="1292147"/>
            <a:ext cx="9355833" cy="2518945"/>
          </a:xfrm>
        </p:spPr>
        <p:txBody>
          <a:bodyPr vert="horz" lIns="91440" tIns="45720" rIns="91440" bIns="45720" rtlCol="0" anchor="b">
            <a:normAutofit/>
          </a:bodyPr>
          <a:lstStyle/>
          <a:p>
            <a:pPr algn="ctr">
              <a:lnSpc>
                <a:spcPct val="90000"/>
              </a:lnSpc>
            </a:pPr>
            <a:r>
              <a:rPr lang="en-US" sz="2800" dirty="0">
                <a:solidFill>
                  <a:schemeClr val="tx1"/>
                </a:solidFill>
                <a:latin typeface="Algerian" panose="04020705040A02060702" pitchFamily="82" charset="0"/>
              </a:rPr>
              <a:t>Morgan State basketball Legend Marvin Webster Inducted to the </a:t>
            </a:r>
            <a:r>
              <a:rPr lang="en-US" sz="2800" dirty="0">
                <a:latin typeface="Algerian" panose="04020705040A02060702" pitchFamily="82" charset="0"/>
              </a:rPr>
              <a:t>National Collegiate Basketball Hall of Fame</a:t>
            </a:r>
            <a:endParaRPr lang="en-US" sz="2800" dirty="0">
              <a:solidFill>
                <a:schemeClr val="tx1"/>
              </a:solidFill>
              <a:latin typeface="Algerian" panose="04020705040A02060702" pitchFamily="82" charset="0"/>
            </a:endParaRPr>
          </a:p>
        </p:txBody>
      </p:sp>
      <p:sp>
        <p:nvSpPr>
          <p:cNvPr id="199" name="Rectangle 19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TextBox 29">
            <a:extLst>
              <a:ext uri="{FF2B5EF4-FFF2-40B4-BE49-F238E27FC236}">
                <a16:creationId xmlns:a16="http://schemas.microsoft.com/office/drawing/2014/main" id="{4AC56840-6306-4CD0-8607-34E9820FBEE1}"/>
              </a:ext>
            </a:extLst>
          </p:cNvPr>
          <p:cNvSpPr txBox="1"/>
          <p:nvPr/>
        </p:nvSpPr>
        <p:spPr>
          <a:xfrm>
            <a:off x="2550696" y="4733907"/>
            <a:ext cx="5881036" cy="369332"/>
          </a:xfrm>
          <a:prstGeom prst="rect">
            <a:avLst/>
          </a:prstGeom>
          <a:noFill/>
        </p:spPr>
        <p:txBody>
          <a:bodyPr wrap="square" rtlCol="0">
            <a:spAutoFit/>
          </a:bodyPr>
          <a:lstStyle/>
          <a:p>
            <a:r>
              <a:rPr lang="en-US" dirty="0">
                <a:hlinkClick r:id="rId7"/>
              </a:rPr>
              <a:t>https://www.espn.com/video/clip/_/id/25290910</a:t>
            </a:r>
            <a:endParaRPr lang="en-US" dirty="0"/>
          </a:p>
        </p:txBody>
      </p:sp>
    </p:spTree>
    <p:extLst>
      <p:ext uri="{BB962C8B-B14F-4D97-AF65-F5344CB8AC3E}">
        <p14:creationId xmlns:p14="http://schemas.microsoft.com/office/powerpoint/2010/main" val="3739196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70">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Baltimore student athletes and their analytics club">
            <a:extLst>
              <a:ext uri="{FF2B5EF4-FFF2-40B4-BE49-F238E27FC236}">
                <a16:creationId xmlns:a16="http://schemas.microsoft.com/office/drawing/2014/main" id="{39D47A8B-4114-40CC-B3D9-DB935092C127}"/>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a:stretch/>
        </p:blipFill>
        <p:spPr bwMode="auto">
          <a:xfrm>
            <a:off x="20" y="0"/>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C364921-F388-4202-8537-F795BF9858B7}"/>
              </a:ext>
            </a:extLst>
          </p:cNvPr>
          <p:cNvSpPr>
            <a:spLocks noGrp="1"/>
          </p:cNvSpPr>
          <p:nvPr>
            <p:ph idx="1"/>
          </p:nvPr>
        </p:nvSpPr>
        <p:spPr>
          <a:xfrm>
            <a:off x="1819175" y="1001027"/>
            <a:ext cx="8258475" cy="5024388"/>
          </a:xfrm>
        </p:spPr>
        <p:txBody>
          <a:bodyPr>
            <a:normAutofit fontScale="25000" lnSpcReduction="20000"/>
          </a:bodyPr>
          <a:lstStyle/>
          <a:p>
            <a:pPr marL="0" indent="0" algn="just">
              <a:lnSpc>
                <a:spcPct val="170000"/>
              </a:lnSpc>
              <a:buNone/>
            </a:pPr>
            <a:r>
              <a:rPr lang="en-US"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A group of bright students in the football team from Edmondson-westside high school from Baltimore created a sports analytics club to take on a project on Marvin Webster. Webster was a former Edmondson student. Their goal was to gather a bunch of numbers and research on Marvin Webster game data stats and compare them to the other collegiate basketball players at that timeline he start playing football at the NBA. Their hard work and dedication helped the former Morgen State basketball player Marvin Webster known as “the human eraser” get inducted into the National Collegiate Basketball Hall of Fame.  </a:t>
            </a:r>
          </a:p>
          <a:p>
            <a:pPr marL="0" indent="0" algn="just">
              <a:lnSpc>
                <a:spcPct val="170000"/>
              </a:lnSpc>
              <a:buNone/>
            </a:pPr>
            <a:r>
              <a:rPr lang="en-US" sz="7200" dirty="0">
                <a:latin typeface="Times New Roman" panose="02020603050405020304" pitchFamily="18" charset="0"/>
                <a:cs typeface="Times New Roman" panose="02020603050405020304" pitchFamily="18" charset="0"/>
              </a:rPr>
              <a:t>	Therefore, a group of students from Wicomico high school and I decided to conduct the same research method on Emerson Boozer Jr and help save his memories that he left at the university and induct him to the NFL hall of fame in the future.</a:t>
            </a:r>
          </a:p>
        </p:txBody>
      </p:sp>
    </p:spTree>
    <p:extLst>
      <p:ext uri="{BB962C8B-B14F-4D97-AF65-F5344CB8AC3E}">
        <p14:creationId xmlns:p14="http://schemas.microsoft.com/office/powerpoint/2010/main" val="446832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77" name="Picture 136">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278" name="Picture 138">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279" name="Oval 140">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1280" name="Picture 142">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281" name="Picture 144">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282" name="Rectangle 146">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1283" name="Rectangle 148">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8" name="Picture 4" descr="Related image">
            <a:extLst>
              <a:ext uri="{FF2B5EF4-FFF2-40B4-BE49-F238E27FC236}">
                <a16:creationId xmlns:a16="http://schemas.microsoft.com/office/drawing/2014/main" id="{A518BFB8-5D39-4E40-8931-DC858323A58F}"/>
              </a:ext>
            </a:extLst>
          </p:cNvPr>
          <p:cNvPicPr>
            <a:picLocks noChangeAspect="1" noChangeArrowheads="1"/>
          </p:cNvPicPr>
          <p:nvPr/>
        </p:nvPicPr>
        <p:blipFill rotWithShape="1">
          <a:blip r:embed="rId6">
            <a:alphaModFix amt="40000"/>
            <a:extLst>
              <a:ext uri="{28A0092B-C50C-407E-A947-70E740481C1C}">
                <a14:useLocalDpi xmlns:a14="http://schemas.microsoft.com/office/drawing/2010/main" val="0"/>
              </a:ext>
            </a:extLst>
          </a:blip>
          <a:srcRect t="20069" b="3901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C619B25-EE07-4CCB-A511-C160C0AE0551}"/>
              </a:ext>
            </a:extLst>
          </p:cNvPr>
          <p:cNvSpPr>
            <a:spLocks noGrp="1"/>
          </p:cNvSpPr>
          <p:nvPr>
            <p:ph type="title"/>
          </p:nvPr>
        </p:nvSpPr>
        <p:spPr>
          <a:xfrm>
            <a:off x="1154954" y="1447800"/>
            <a:ext cx="9360645" cy="3329581"/>
          </a:xfrm>
        </p:spPr>
        <p:txBody>
          <a:bodyPr vert="horz" lIns="91440" tIns="45720" rIns="91440" bIns="45720" rtlCol="0" anchor="b">
            <a:normAutofit/>
          </a:bodyPr>
          <a:lstStyle/>
          <a:p>
            <a:pPr algn="ctr"/>
            <a:r>
              <a:rPr lang="en-US" sz="7200" dirty="0">
                <a:solidFill>
                  <a:schemeClr val="tx1"/>
                </a:solidFill>
                <a:latin typeface="Algerian" panose="04020705040A02060702" pitchFamily="82" charset="0"/>
                <a:cs typeface="Times New Roman" panose="02020603050405020304" pitchFamily="18" charset="0"/>
              </a:rPr>
              <a:t>Who is </a:t>
            </a:r>
            <a:r>
              <a:rPr lang="en-US" sz="7200" dirty="0">
                <a:latin typeface="Algerian" panose="04020705040A02060702" pitchFamily="82" charset="0"/>
              </a:rPr>
              <a:t>Emerson Boozer </a:t>
            </a:r>
            <a:r>
              <a:rPr lang="en-US" sz="7200" dirty="0">
                <a:solidFill>
                  <a:schemeClr val="tx1"/>
                </a:solidFill>
                <a:latin typeface="Algerian" panose="04020705040A02060702" pitchFamily="82" charset="0"/>
                <a:cs typeface="Times New Roman" panose="02020603050405020304" pitchFamily="18" charset="0"/>
              </a:rPr>
              <a:t>? </a:t>
            </a:r>
            <a:endParaRPr lang="en-US" sz="7200" dirty="0">
              <a:solidFill>
                <a:schemeClr val="tx1"/>
              </a:solidFill>
            </a:endParaRPr>
          </a:p>
        </p:txBody>
      </p:sp>
    </p:spTree>
    <p:extLst>
      <p:ext uri="{BB962C8B-B14F-4D97-AF65-F5344CB8AC3E}">
        <p14:creationId xmlns:p14="http://schemas.microsoft.com/office/powerpoint/2010/main" val="2577826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 name="Picture 6" descr="Image result for Emerson “Boozer” Boozer">
            <a:extLst>
              <a:ext uri="{FF2B5EF4-FFF2-40B4-BE49-F238E27FC236}">
                <a16:creationId xmlns:a16="http://schemas.microsoft.com/office/drawing/2014/main" id="{6F1A5181-883F-4E85-88D2-AE380E89C1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480"/>
          <a:stretch/>
        </p:blipFill>
        <p:spPr bwMode="auto">
          <a:xfrm>
            <a:off x="6100398" y="10"/>
            <a:ext cx="6094412" cy="6857990"/>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81">
            <a:extLst>
              <a:ext uri="{FF2B5EF4-FFF2-40B4-BE49-F238E27FC236}">
                <a16:creationId xmlns:a16="http://schemas.microsoft.com/office/drawing/2014/main" id="{495DDCFA-D3DE-4CEB-8AFF-C6501187E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82951A3-40B9-4677-B4B5-443F03AE3B92}"/>
              </a:ext>
            </a:extLst>
          </p:cNvPr>
          <p:cNvSpPr>
            <a:spLocks noGrp="1"/>
          </p:cNvSpPr>
          <p:nvPr>
            <p:ph idx="1"/>
          </p:nvPr>
        </p:nvSpPr>
        <p:spPr>
          <a:xfrm>
            <a:off x="650668" y="1694045"/>
            <a:ext cx="4802031" cy="3927109"/>
          </a:xfrm>
        </p:spPr>
        <p:txBody>
          <a:bodyPr>
            <a:normAutofit/>
          </a:bodyPr>
          <a:lstStyle/>
          <a:p>
            <a:pPr marL="0" indent="0">
              <a:lnSpc>
                <a:spcPct val="90000"/>
              </a:lnSpc>
              <a:buNone/>
            </a:pPr>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Emerson Boozer was born in Augusta, Georgia on the fourth of July in 1943 where he attended Laney high school. During his time in college, he started playing football for the Maryland State College as a running back. Emerson graduated from Maryland State College in 1966 with a degree in Industrial Arts Education. He got drafted to the New York jets in 1965 within his third season he played in the super bowl where he helped his team beat the Baltimore colt. </a:t>
            </a:r>
          </a:p>
        </p:txBody>
      </p:sp>
      <p:pic>
        <p:nvPicPr>
          <p:cNvPr id="8200" name="Picture 8" descr="Image result for Maryland state college">
            <a:extLst>
              <a:ext uri="{FF2B5EF4-FFF2-40B4-BE49-F238E27FC236}">
                <a16:creationId xmlns:a16="http://schemas.microsoft.com/office/drawing/2014/main" id="{97D6191F-0504-40EF-8CB4-01293C1CB4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5475767"/>
            <a:ext cx="1459652" cy="1459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820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83" name="Rectangle 82">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Image result for Emerson Y. Boozer Jr.">
            <a:extLst>
              <a:ext uri="{FF2B5EF4-FFF2-40B4-BE49-F238E27FC236}">
                <a16:creationId xmlns:a16="http://schemas.microsoft.com/office/drawing/2014/main" id="{B1A62E9C-4854-457A-A8D1-096D98D0C548}"/>
              </a:ext>
            </a:extLst>
          </p:cNvPr>
          <p:cNvPicPr>
            <a:picLocks noGrp="1" noChangeAspect="1" noChangeArrowheads="1"/>
          </p:cNvPicPr>
          <p:nvPr>
            <p:ph idx="1"/>
          </p:nvPr>
        </p:nvPicPr>
        <p:blipFill rotWithShape="1">
          <a:blip r:embed="rId6">
            <a:alphaModFix amt="40000"/>
            <a:extLst>
              <a:ext uri="{28A0092B-C50C-407E-A947-70E740481C1C}">
                <a14:useLocalDpi xmlns:a14="http://schemas.microsoft.com/office/drawing/2010/main" val="0"/>
              </a:ext>
            </a:extLst>
          </a:blip>
          <a:srcRect t="1035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2309FA1-A7F2-42E1-BB5C-23620966D416}"/>
              </a:ext>
            </a:extLst>
          </p:cNvPr>
          <p:cNvSpPr>
            <a:spLocks noGrp="1"/>
          </p:cNvSpPr>
          <p:nvPr>
            <p:ph type="title"/>
          </p:nvPr>
        </p:nvSpPr>
        <p:spPr>
          <a:xfrm>
            <a:off x="265814" y="1447800"/>
            <a:ext cx="11770242" cy="3329581"/>
          </a:xfrm>
        </p:spPr>
        <p:txBody>
          <a:bodyPr vert="horz" lIns="91440" tIns="45720" rIns="91440" bIns="45720" rtlCol="0" anchor="b">
            <a:normAutofit/>
          </a:bodyPr>
          <a:lstStyle/>
          <a:p>
            <a:pPr algn="ctr"/>
            <a:r>
              <a:rPr lang="en-US" sz="6700" dirty="0">
                <a:solidFill>
                  <a:schemeClr val="tx1"/>
                </a:solidFill>
                <a:latin typeface="Algerian" panose="04020705040A02060702" pitchFamily="82" charset="0"/>
                <a:cs typeface="Times New Roman" panose="02020603050405020304" pitchFamily="18" charset="0"/>
              </a:rPr>
              <a:t>Appearances on Leaderboards, Awards, and Honors</a:t>
            </a:r>
          </a:p>
        </p:txBody>
      </p:sp>
      <p:sp>
        <p:nvSpPr>
          <p:cNvPr id="85" name="Rectangle 84">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632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318" name="Picture 82">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319" name="Picture 8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320" name="Oval 86">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321" name="Picture 88">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3322" name="Picture 90">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3" name="Rectangle 92">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9E4A77C-8928-4F33-B534-754D8B56F2B5}"/>
              </a:ext>
            </a:extLst>
          </p:cNvPr>
          <p:cNvSpPr>
            <a:spLocks noGrp="1"/>
          </p:cNvSpPr>
          <p:nvPr>
            <p:ph type="title"/>
          </p:nvPr>
        </p:nvSpPr>
        <p:spPr>
          <a:xfrm>
            <a:off x="650668" y="629266"/>
            <a:ext cx="4802031" cy="1641986"/>
          </a:xfrm>
        </p:spPr>
        <p:txBody>
          <a:bodyPr vert="horz" lIns="91440" tIns="45720" rIns="91440" bIns="45720" rtlCol="0" anchor="t">
            <a:normAutofit/>
          </a:bodyPr>
          <a:lstStyle/>
          <a:p>
            <a:pPr>
              <a:lnSpc>
                <a:spcPct val="90000"/>
              </a:lnSpc>
            </a:pPr>
            <a:r>
              <a:rPr lang="en-US" sz="3600" dirty="0"/>
              <a:t>References and Website Design for Roger Brown</a:t>
            </a:r>
          </a:p>
        </p:txBody>
      </p:sp>
      <p:pic>
        <p:nvPicPr>
          <p:cNvPr id="13316" name="Picture 4" descr="Image result for Emerson “Boozer” Boozer">
            <a:extLst>
              <a:ext uri="{FF2B5EF4-FFF2-40B4-BE49-F238E27FC236}">
                <a16:creationId xmlns:a16="http://schemas.microsoft.com/office/drawing/2014/main" id="{C95C5DEB-79A1-4355-A00A-1D5179C017D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1" b="4914"/>
          <a:stretch/>
        </p:blipFill>
        <p:spPr bwMode="auto">
          <a:xfrm>
            <a:off x="6100398" y="10"/>
            <a:ext cx="6094412" cy="6857990"/>
          </a:xfrm>
          <a:prstGeom prst="rect">
            <a:avLst/>
          </a:prstGeom>
          <a:noFill/>
          <a:extLst>
            <a:ext uri="{909E8E84-426E-40DD-AFC4-6F175D3DCCD1}">
              <a14:hiddenFill xmlns:a14="http://schemas.microsoft.com/office/drawing/2010/main">
                <a:solidFill>
                  <a:srgbClr val="FFFFFF"/>
                </a:solidFill>
              </a14:hiddenFill>
            </a:ext>
          </a:extLst>
        </p:spPr>
      </p:pic>
      <p:sp>
        <p:nvSpPr>
          <p:cNvPr id="95" name="Rectangle 94">
            <a:extLst>
              <a:ext uri="{FF2B5EF4-FFF2-40B4-BE49-F238E27FC236}">
                <a16:creationId xmlns:a16="http://schemas.microsoft.com/office/drawing/2014/main" id="{495DDCFA-D3DE-4CEB-8AFF-C6501187E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E0D839DA-346D-4F28-A329-9B69515E40A5}"/>
              </a:ext>
            </a:extLst>
          </p:cNvPr>
          <p:cNvSpPr>
            <a:spLocks noGrp="1"/>
          </p:cNvSpPr>
          <p:nvPr>
            <p:ph type="body" sz="half" idx="2"/>
          </p:nvPr>
        </p:nvSpPr>
        <p:spPr>
          <a:xfrm>
            <a:off x="650668" y="2438400"/>
            <a:ext cx="4802031" cy="3809999"/>
          </a:xfrm>
        </p:spPr>
        <p:txBody>
          <a:bodyPr vert="horz" lIns="91440" tIns="45720" rIns="91440" bIns="45720" rtlCol="0">
            <a:normAutofit/>
          </a:bodyPr>
          <a:lstStyle/>
          <a:p>
            <a:pPr>
              <a:buFont typeface="Wingdings 3" charset="2"/>
              <a:buChar char=""/>
            </a:pPr>
            <a:r>
              <a:rPr lang="en-US" dirty="0">
                <a:hlinkClick r:id="rId8"/>
              </a:rPr>
              <a:t>https://www.analyticsinsight.net/how-analytics-is-making-teams-win-in-sports/#targetText=Sports%20Analytics%20includes%20the%20use,it%20to%20make%20informed%20decisions.</a:t>
            </a:r>
            <a:endParaRPr lang="en-US" dirty="0"/>
          </a:p>
          <a:p>
            <a:pPr>
              <a:buFont typeface="Wingdings 3" charset="2"/>
              <a:buChar char=""/>
            </a:pPr>
            <a:r>
              <a:rPr lang="en-US" dirty="0">
                <a:hlinkClick r:id="rId9"/>
              </a:rPr>
              <a:t>https://www.umes.edu/uploadedFiles/_WEBSITES/Football/Content/emerson%20boozer.pdf</a:t>
            </a:r>
            <a:endParaRPr lang="en-US" dirty="0"/>
          </a:p>
          <a:p>
            <a:pPr>
              <a:buFont typeface="Wingdings 3" charset="2"/>
              <a:buChar char=""/>
            </a:pPr>
            <a:r>
              <a:rPr lang="en-US" dirty="0">
                <a:hlinkClick r:id="rId10"/>
              </a:rPr>
              <a:t>https://www.pro-football-reference.com/players/B/BoozEm00.htm</a:t>
            </a:r>
            <a:endParaRPr lang="en-US" dirty="0"/>
          </a:p>
        </p:txBody>
      </p:sp>
    </p:spTree>
    <p:extLst>
      <p:ext uri="{BB962C8B-B14F-4D97-AF65-F5344CB8AC3E}">
        <p14:creationId xmlns:p14="http://schemas.microsoft.com/office/powerpoint/2010/main" val="569563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135</TotalTime>
  <Words>133</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Century Gothic</vt:lpstr>
      <vt:lpstr>Times New Roman</vt:lpstr>
      <vt:lpstr>Wingdings 3</vt:lpstr>
      <vt:lpstr>Ion</vt:lpstr>
      <vt:lpstr>Sport Data Analysis on Emerson Boozer </vt:lpstr>
      <vt:lpstr>Rationale and Introduction</vt:lpstr>
      <vt:lpstr>Morgan State basketball Legend Marvin Webster Inducted to the National Collegiate Basketball Hall of Fame</vt:lpstr>
      <vt:lpstr>PowerPoint Presentation</vt:lpstr>
      <vt:lpstr>Who is Emerson Boozer ? </vt:lpstr>
      <vt:lpstr>PowerPoint Presentation</vt:lpstr>
      <vt:lpstr>Appearances on Leaderboards, Awards, and Honors</vt:lpstr>
      <vt:lpstr>References and Website Design for Roger Brown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 Data Analysis on Emerson Boozer</dc:title>
  <dc:creator>Emmanuel Isidahomen</dc:creator>
  <cp:lastModifiedBy>Emmanuel Isidahomen</cp:lastModifiedBy>
  <cp:revision>2</cp:revision>
  <dcterms:created xsi:type="dcterms:W3CDTF">2019-10-15T01:26:55Z</dcterms:created>
  <dcterms:modified xsi:type="dcterms:W3CDTF">2019-10-16T02:27:12Z</dcterms:modified>
</cp:coreProperties>
</file>