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8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5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7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16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9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3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9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0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25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80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8914D-3CB2-4D63-9983-02A61EA54F0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0764-F138-4FE7-B682-415AFFCC9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3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84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THE BODY PARAGRAPHS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4400" dirty="0" smtClean="0">
                <a:latin typeface="Algerian" panose="04020705040A02060702" pitchFamily="82" charset="0"/>
              </a:rPr>
              <a:t>(110)</a:t>
            </a:r>
            <a:endParaRPr lang="en-GB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82" y="4774621"/>
            <a:ext cx="9144000" cy="9807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KWAKU   ADJEI-FOBI</a:t>
            </a:r>
            <a:endParaRPr lang="en-GB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5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THE </a:t>
            </a:r>
            <a:r>
              <a:rPr lang="en-US" sz="5400" b="1" dirty="0" smtClean="0"/>
              <a:t> TOPIC  SENTENCE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349"/>
            <a:ext cx="10515600" cy="5113057"/>
          </a:xfrm>
        </p:spPr>
        <p:txBody>
          <a:bodyPr>
            <a:normAutofit/>
          </a:bodyPr>
          <a:lstStyle/>
          <a:p>
            <a:r>
              <a:rPr lang="en-US" dirty="0" smtClean="0"/>
              <a:t>Every good paragraph has a topic </a:t>
            </a:r>
            <a:r>
              <a:rPr lang="en-US" dirty="0" smtClean="0"/>
              <a:t>sentence</a:t>
            </a:r>
          </a:p>
          <a:p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 smtClean="0"/>
              <a:t>clearly states the topic and the controlling idea of the paragraph.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topic sentence is the most important sentence in a </a:t>
            </a:r>
            <a:r>
              <a:rPr lang="en-US" dirty="0" smtClean="0"/>
              <a:t>paragraph.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 smtClean="0"/>
              <a:t>briefly indicates what the paragraph is going to discuss.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this reason, the topic sentence is a helpful guide to both the writer and the reader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writer can see what information to include (and what information to exclude).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reader can see what the paragraph is going to be about and is therefore better prepared to understand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42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79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Topic </a:t>
            </a:r>
            <a:r>
              <a:rPr lang="en-US" sz="6000" b="1" dirty="0" smtClean="0"/>
              <a:t> Sentences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38" y="1290918"/>
            <a:ext cx="10515600" cy="517442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1: </a:t>
            </a:r>
            <a:r>
              <a:rPr lang="en-US" dirty="0" smtClean="0"/>
              <a:t> A </a:t>
            </a:r>
            <a:r>
              <a:rPr lang="en-US" dirty="0" smtClean="0"/>
              <a:t>topic sentence is a complete sentence; that is, it contains at least one subject and one verb.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following are not complete sentences because they do not have verbs: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Driving on freeways.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register for college classes.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</a:t>
            </a:r>
            <a:r>
              <a:rPr lang="en-US" dirty="0" smtClean="0"/>
              <a:t>:  A </a:t>
            </a:r>
            <a:r>
              <a:rPr lang="en-US" dirty="0" smtClean="0"/>
              <a:t>topic sentence contains both a topic and a controlling idea. It names the topic and then limits the topic to a specific area to be discussed in the space of a single </a:t>
            </a:r>
            <a:r>
              <a:rPr lang="en-US" dirty="0" smtClean="0"/>
              <a:t>paragraph.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</a:rPr>
              <a:t>Registering for college classes</a:t>
            </a:r>
            <a:r>
              <a:rPr lang="en-US" dirty="0" smtClean="0"/>
              <a:t>  can be a </a:t>
            </a:r>
            <a:r>
              <a:rPr lang="en-US" dirty="0" smtClean="0">
                <a:solidFill>
                  <a:srgbClr val="002060"/>
                </a:solidFill>
              </a:rPr>
              <a:t>frustrating experience for new students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76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609" y="580912"/>
            <a:ext cx="108006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/>
              <a:t>POSITION OF  TOPIC </a:t>
            </a:r>
            <a:r>
              <a:rPr lang="en-GB" sz="4400" b="1" dirty="0" smtClean="0"/>
              <a:t>SENTENCES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topic sentence is usually (but not always) the first sentence in a paragraph.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Experienced </a:t>
            </a:r>
            <a:r>
              <a:rPr lang="en-US" sz="3200" dirty="0"/>
              <a:t>writers sometimes put topic sentences in other locations.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But </a:t>
            </a:r>
            <a:r>
              <a:rPr lang="en-US" sz="3200" dirty="0"/>
              <a:t>the best spot is usually right at the beginning.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Readers </a:t>
            </a:r>
            <a:r>
              <a:rPr lang="en-US" sz="3200" dirty="0"/>
              <a:t>who are used to the English way of writing want to know what they will read about as soon as they begin reading.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4499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/>
          <a:p>
            <a:r>
              <a:rPr lang="en-US" b="1" dirty="0" smtClean="0"/>
              <a:t>Paragraph </a:t>
            </a:r>
            <a:r>
              <a:rPr lang="en-US" b="1" dirty="0" smtClean="0"/>
              <a:t> development / completeness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50991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Supporting sentences explain or prove the topic sentence.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One of the biggest problems in student writing is that student writers often fail to support their ideas adequately.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They need to use specific details to be thorough and convincing.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evidence can be facts, explanations, examples or other pieces of information that make the topic sentence and its controlling idea understandable and believable to the reader.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paragraph must be ‘complete’ such that little or no doubt can be raised against the point that has been made by the topic sentence.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99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277"/>
          </a:xfrm>
        </p:spPr>
        <p:txBody>
          <a:bodyPr/>
          <a:lstStyle/>
          <a:p>
            <a:r>
              <a:rPr lang="en-US" b="1" dirty="0" smtClean="0"/>
              <a:t>Paragraph length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045"/>
            <a:ext cx="10515600" cy="526366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A paragraph is a group of related sentences that discuss one (and usually only one) main idea.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 A paragraph can be as short as one sentence or as long as ten sentences.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The number of sentences is unimportant; however, the paragraph should be long enough to develop the main idea clearly.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A paragraph may stand by itself. In academic writing, you often write a paragraph to answer a test question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A paragraph may also be one part of a longer piece of writing such as an essay or a book.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We mark a paragraph by indenting the first word about a </a:t>
            </a:r>
            <a:r>
              <a:rPr lang="en-US" dirty="0" err="1" smtClean="0"/>
              <a:t>halfinch</a:t>
            </a:r>
            <a:r>
              <a:rPr lang="en-US" dirty="0" smtClean="0"/>
              <a:t> (five spaces on a typewriter or computer) from the left margin.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8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 unity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important element of a good paragraph is unity. </a:t>
            </a:r>
          </a:p>
          <a:p>
            <a:r>
              <a:rPr lang="en-US" dirty="0" smtClean="0"/>
              <a:t>Unity means that a paragraph discusses one and only one main idea from beginning to end.</a:t>
            </a:r>
          </a:p>
          <a:p>
            <a:r>
              <a:rPr lang="en-US" dirty="0" smtClean="0"/>
              <a:t> For example, if your paragraph is about the advantages of owning a compact car, discuss only that. Do not discuss the disadvantages.</a:t>
            </a:r>
          </a:p>
          <a:p>
            <a:r>
              <a:rPr lang="en-US" dirty="0" smtClean="0"/>
              <a:t> The second part of unity is that every supporting sentence must directly explain or prove the main idea. </a:t>
            </a:r>
          </a:p>
        </p:txBody>
      </p:sp>
    </p:spTree>
    <p:extLst>
      <p:ext uri="{BB962C8B-B14F-4D97-AF65-F5344CB8AC3E}">
        <p14:creationId xmlns:p14="http://schemas.microsoft.com/office/powerpoint/2010/main" val="143244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US" sz="4800" b="1" dirty="0" smtClean="0"/>
              <a:t>Coherence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258"/>
            <a:ext cx="10515600" cy="5156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 smtClean="0"/>
              <a:t>element of a good paragraph is </a:t>
            </a:r>
            <a:r>
              <a:rPr lang="en-US" dirty="0" smtClean="0"/>
              <a:t>coherence.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Latin verb cohere means </a:t>
            </a:r>
            <a:r>
              <a:rPr lang="en-US" b="1" dirty="0" smtClean="0"/>
              <a:t>"hold together." </a:t>
            </a:r>
            <a:r>
              <a:rPr lang="en-US" dirty="0" smtClean="0"/>
              <a:t>For coherence in writing, the sentences must hold together; 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movement from one sentence to the next must be logical and smooth.</a:t>
            </a:r>
          </a:p>
          <a:p>
            <a:r>
              <a:rPr lang="en-US" dirty="0" smtClean="0"/>
              <a:t> There must be no sudden jumps.</a:t>
            </a:r>
          </a:p>
          <a:p>
            <a:r>
              <a:rPr lang="en-US" dirty="0" smtClean="0"/>
              <a:t> Each sentence should flow smoothly into the next one.</a:t>
            </a:r>
          </a:p>
          <a:p>
            <a:r>
              <a:rPr lang="en-US" dirty="0" smtClean="0"/>
              <a:t> You achieve coherence by 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</a:t>
            </a:r>
            <a:r>
              <a:rPr lang="en-US" dirty="0" smtClean="0"/>
              <a:t>epeating </a:t>
            </a:r>
            <a:r>
              <a:rPr lang="en-US" dirty="0" smtClean="0"/>
              <a:t>key </a:t>
            </a:r>
            <a:r>
              <a:rPr lang="en-US" dirty="0" smtClean="0"/>
              <a:t>nouns.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</a:t>
            </a:r>
            <a:r>
              <a:rPr lang="en-US" dirty="0" smtClean="0"/>
              <a:t>sing </a:t>
            </a:r>
            <a:r>
              <a:rPr lang="en-US" dirty="0" smtClean="0"/>
              <a:t>consistent pronouns. 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</a:t>
            </a:r>
            <a:r>
              <a:rPr lang="en-US" dirty="0" smtClean="0"/>
              <a:t>sing </a:t>
            </a:r>
            <a:r>
              <a:rPr lang="en-US" dirty="0" smtClean="0"/>
              <a:t>transition signals. </a:t>
            </a:r>
            <a:r>
              <a:rPr lang="en-US" dirty="0" err="1" smtClean="0"/>
              <a:t>rranging</a:t>
            </a:r>
            <a:r>
              <a:rPr lang="en-US" dirty="0" smtClean="0"/>
              <a:t> </a:t>
            </a:r>
            <a:r>
              <a:rPr lang="en-US" dirty="0" smtClean="0"/>
              <a:t>your ideas in some kind of logical </a:t>
            </a:r>
            <a:r>
              <a:rPr lang="en-US" dirty="0" smtClean="0"/>
              <a:t>order.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Parallelism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27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REFERNCES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Kelly, W.J. &amp; Lawton, D.L. (2006). Odyssey: From paragraph to essay. 4th Ed. New </a:t>
            </a:r>
            <a:r>
              <a:rPr lang="en-US" dirty="0" err="1" smtClean="0"/>
              <a:t>York:Pearson</a:t>
            </a:r>
            <a:r>
              <a:rPr lang="en-US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Langan</a:t>
            </a:r>
            <a:r>
              <a:rPr lang="en-US" dirty="0"/>
              <a:t>, J. (2007). Exploring writing: Sentences and paragraphs. Boston: McGraw-Hill.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Oshima</a:t>
            </a:r>
            <a:r>
              <a:rPr lang="en-US" dirty="0"/>
              <a:t>, A. &amp; Hogue, A. (2007). Introduction to academic writing. White Plains, NY: Pearson Education. </a:t>
            </a:r>
          </a:p>
        </p:txBody>
      </p:sp>
    </p:spTree>
    <p:extLst>
      <p:ext uri="{BB962C8B-B14F-4D97-AF65-F5344CB8AC3E}">
        <p14:creationId xmlns:p14="http://schemas.microsoft.com/office/powerpoint/2010/main" val="88185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746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Calibri Light</vt:lpstr>
      <vt:lpstr>Office Theme</vt:lpstr>
      <vt:lpstr>THE BODY PARAGRAPHS   (110)</vt:lpstr>
      <vt:lpstr>THE  TOPIC  SENTENCE</vt:lpstr>
      <vt:lpstr>Topic  Sentences</vt:lpstr>
      <vt:lpstr>PowerPoint Presentation</vt:lpstr>
      <vt:lpstr>Paragraph  development / completeness</vt:lpstr>
      <vt:lpstr>Paragraph length</vt:lpstr>
      <vt:lpstr>Paragraph unity</vt:lpstr>
      <vt:lpstr>Coherence </vt:lpstr>
      <vt:lpstr>REFERNCES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Oyewale-Johnson</dc:title>
  <dc:creator>ALEX JOHNSON</dc:creator>
  <cp:lastModifiedBy>My PC</cp:lastModifiedBy>
  <cp:revision>13</cp:revision>
  <dcterms:created xsi:type="dcterms:W3CDTF">2018-10-09T07:13:11Z</dcterms:created>
  <dcterms:modified xsi:type="dcterms:W3CDTF">2020-04-17T16:18:47Z</dcterms:modified>
</cp:coreProperties>
</file>