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Oswald Bold" charset="1" panose="00000800000000000000"/>
      <p:regular r:id="rId21"/>
    </p:embeddedFont>
    <p:embeddedFont>
      <p:font typeface="Montserrat Classic Bold" charset="1" panose="00000800000000000000"/>
      <p:regular r:id="rId22"/>
    </p:embeddedFont>
    <p:embeddedFont>
      <p:font typeface="DM Sans" charset="1" panose="00000000000000000000"/>
      <p:regular r:id="rId23"/>
    </p:embeddedFont>
    <p:embeddedFont>
      <p:font typeface="Montserrat Light Bold" charset="1" panose="00000800000000000000"/>
      <p:regular r:id="rId24"/>
    </p:embeddedFont>
    <p:embeddedFont>
      <p:font typeface="Montserrat Light" charset="1" panose="00000400000000000000"/>
      <p:regular r:id="rId25"/>
    </p:embeddedFont>
    <p:embeddedFont>
      <p:font typeface="DM Sans Bold" charset="1" panose="00000000000000000000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3107728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NREGA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6051674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0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7"/>
              </a:lnSpc>
            </a:pPr>
            <a:r>
              <a:rPr lang="en-US" sz="2353" spc="124">
                <a:solidFill>
                  <a:srgbClr val="231F20"/>
                </a:solidFill>
                <a:latin typeface="Montserrat Classic Bold"/>
              </a:rPr>
              <a:t>MENTORNESS DATA ANALYTICS INTERNSHIP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61184" y="1538248"/>
            <a:ext cx="3441399" cy="22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42"/>
              </a:lnSpc>
              <a:spcBef>
                <a:spcPct val="0"/>
              </a:spcBef>
            </a:pPr>
            <a:r>
              <a:rPr lang="en-US" sz="1335" spc="130">
                <a:solidFill>
                  <a:srgbClr val="231F20"/>
                </a:solidFill>
                <a:latin typeface="Montserrat Classic Bold"/>
              </a:rPr>
              <a:t>EMMANUELLA ONOS-ELENBALU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02912"/>
            <a:ext cx="15963770" cy="8684088"/>
          </a:xfrm>
          <a:custGeom>
            <a:avLst/>
            <a:gdLst/>
            <a:ahLst/>
            <a:cxnLst/>
            <a:rect r="r" b="b" t="t" l="l"/>
            <a:pathLst>
              <a:path h="8684088" w="15963770">
                <a:moveTo>
                  <a:pt x="0" y="0"/>
                </a:moveTo>
                <a:lnTo>
                  <a:pt x="15963770" y="0"/>
                </a:lnTo>
                <a:lnTo>
                  <a:pt x="15963770" y="8684088"/>
                </a:lnTo>
                <a:lnTo>
                  <a:pt x="0" y="868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9" t="-16984" r="-48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87192"/>
            <a:ext cx="18288000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Correlation between Budget Utilization and Employment Generation (personday of central liability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846" y="1028700"/>
            <a:ext cx="14638875" cy="9258300"/>
          </a:xfrm>
          <a:custGeom>
            <a:avLst/>
            <a:gdLst/>
            <a:ahLst/>
            <a:cxnLst/>
            <a:rect r="r" b="b" t="t" l="l"/>
            <a:pathLst>
              <a:path h="9258300" w="14638875">
                <a:moveTo>
                  <a:pt x="0" y="0"/>
                </a:moveTo>
                <a:lnTo>
                  <a:pt x="14638876" y="0"/>
                </a:lnTo>
                <a:lnTo>
                  <a:pt x="1463887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3" r="-1302" b="-128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57150"/>
            <a:ext cx="182880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Factors Contributing to the Success of NREGA: Average Completion rate per state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037" y="2852625"/>
            <a:ext cx="17853926" cy="6167825"/>
          </a:xfrm>
          <a:custGeom>
            <a:avLst/>
            <a:gdLst/>
            <a:ahLst/>
            <a:cxnLst/>
            <a:rect r="r" b="b" t="t" l="l"/>
            <a:pathLst>
              <a:path h="6167825" w="17853926">
                <a:moveTo>
                  <a:pt x="0" y="0"/>
                </a:moveTo>
                <a:lnTo>
                  <a:pt x="17853926" y="0"/>
                </a:lnTo>
                <a:lnTo>
                  <a:pt x="17853926" y="6167825"/>
                </a:lnTo>
                <a:lnTo>
                  <a:pt x="0" y="616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55" r="-21317" b="-17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400" y="95250"/>
            <a:ext cx="182880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Factors Contributing to the Success of NREGA: Expenditure to Wages per state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96282"/>
            <a:ext cx="15304886" cy="8705301"/>
          </a:xfrm>
          <a:custGeom>
            <a:avLst/>
            <a:gdLst/>
            <a:ahLst/>
            <a:cxnLst/>
            <a:rect r="r" b="b" t="t" l="l"/>
            <a:pathLst>
              <a:path h="8705301" w="15304886">
                <a:moveTo>
                  <a:pt x="0" y="0"/>
                </a:moveTo>
                <a:lnTo>
                  <a:pt x="15304886" y="0"/>
                </a:lnTo>
                <a:lnTo>
                  <a:pt x="15304886" y="8705300"/>
                </a:lnTo>
                <a:lnTo>
                  <a:pt x="0" y="870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2" t="-5477" r="0" b="-642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4800" y="247650"/>
            <a:ext cx="182880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RoadBlocks: States with Gram Panchayats with zero expenditure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5324" y="1927454"/>
            <a:ext cx="12057353" cy="888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3"/>
              </a:lnSpc>
            </a:pPr>
            <a:r>
              <a:rPr lang="en-US" sz="5299" spc="519">
                <a:solidFill>
                  <a:srgbClr val="FFFFFF"/>
                </a:solidFill>
                <a:latin typeface="Oswald Bold"/>
              </a:rPr>
              <a:t>DATA-DRIVEN INSIGHTS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7391" y="3478744"/>
            <a:ext cx="12170189" cy="6039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5699" indent="-312850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16 out of the 30 states studied had an employment rate above 30%, while 9 states had an employment rate above 50%.</a:t>
            </a:r>
          </a:p>
          <a:p>
            <a:pPr algn="l">
              <a:lnSpc>
                <a:spcPts val="3999"/>
              </a:lnSpc>
            </a:pPr>
          </a:p>
          <a:p>
            <a:pPr algn="l" marL="625699" indent="-312850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Mizoram, the state with the highest employment rate also has the highest completion rate.</a:t>
            </a:r>
          </a:p>
          <a:p>
            <a:pPr algn="l">
              <a:lnSpc>
                <a:spcPts val="3999"/>
              </a:lnSpc>
            </a:pPr>
          </a:p>
          <a:p>
            <a:pPr algn="l" marL="625699" indent="-312850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West Bengal, the state with the highest number of work takenup and ongoing works is not part of the top 11 states by completed works. </a:t>
            </a:r>
          </a:p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This suggests regional disparities as it is also the top state with zero expenditure for Gram Panchayats.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6121" y="3196565"/>
            <a:ext cx="9037879" cy="654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699" indent="-312349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Keen attention should be paid to states with suspected regional disparities. The underlying cause of this roadblock should be examined.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 </a:t>
            </a:r>
          </a:p>
          <a:p>
            <a:pPr algn="l" marL="624699" indent="-312349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Since states with higher employment rates tend to have high completion rates, more employment opportunities should be given to states.</a:t>
            </a:r>
          </a:p>
          <a:p>
            <a:pPr algn="l">
              <a:lnSpc>
                <a:spcPts val="3992"/>
              </a:lnSpc>
            </a:pPr>
          </a:p>
          <a:p>
            <a:pPr algn="l" marL="624699" indent="-312349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Further study should be carried out on how inclusion and diversity among workers aid the completion rate.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82038" y="4575091"/>
            <a:ext cx="7938028" cy="1307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63"/>
              </a:lnSpc>
              <a:spcBef>
                <a:spcPct val="0"/>
              </a:spcBef>
            </a:pPr>
            <a:r>
              <a:rPr lang="en-US" sz="7799">
                <a:solidFill>
                  <a:srgbClr val="231F20"/>
                </a:solidFill>
                <a:latin typeface="Oswald Bold"/>
              </a:rPr>
              <a:t>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14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15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DATASET DESCRIPTION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6563517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DATA PREPARATION AND CLEANING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CALCULATED COLUMNS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DATA ANALYSIS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INSIGHTS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8466" y="4225928"/>
            <a:ext cx="6633698" cy="5032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The National Rural Employment Guarantee Act (NREGA) is a government scheme aimed at providing rural households with wage employment opportunities.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This project analyses key questions and challenges associated with NREGA.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49972" y="3682704"/>
            <a:ext cx="7202160" cy="3500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75"/>
              </a:lnSpc>
            </a:pPr>
            <a:r>
              <a:rPr lang="en-US" sz="10199">
                <a:solidFill>
                  <a:srgbClr val="231F20"/>
                </a:solidFill>
                <a:latin typeface="Oswald Bold"/>
              </a:rPr>
              <a:t>PROJECT</a:t>
            </a:r>
          </a:p>
          <a:p>
            <a:pPr algn="ctr" marL="0" indent="0" lvl="0">
              <a:lnSpc>
                <a:spcPts val="14075"/>
              </a:lnSpc>
              <a:spcBef>
                <a:spcPct val="0"/>
              </a:spcBef>
            </a:pPr>
            <a:r>
              <a:rPr lang="en-US" sz="10199">
                <a:solidFill>
                  <a:srgbClr val="231F20"/>
                </a:solidFill>
                <a:latin typeface="Oswald Bold"/>
              </a:rPr>
              <a:t>OVERVIEW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65412" y="7104345"/>
            <a:ext cx="6506443" cy="2006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2928" y="2403257"/>
            <a:ext cx="6637863" cy="669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00F0D"/>
                </a:solidFill>
                <a:latin typeface="Montserrat Light Bold"/>
              </a:rPr>
              <a:t>The dataset had 30 columns. These include: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State name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District name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No. of Job cards issued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No. of workers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No. of active workers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No. of active Job cards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SC workers against active workers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ST workers against active workers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Approved labour budget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Persondays of central liabilities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SC persondays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ST persondays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Women persondays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Average days of employment provided per household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Average wage rate per day per person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No. of HHs completed 100 days of way employment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887923">
            <a:off x="-3678716" y="941687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1367" y="1133575"/>
            <a:ext cx="9537014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89"/>
              </a:lnSpc>
              <a:spcBef>
                <a:spcPct val="0"/>
              </a:spcBef>
            </a:pPr>
            <a:r>
              <a:rPr lang="en-US" sz="5499" spc="538">
                <a:solidFill>
                  <a:srgbClr val="231F20"/>
                </a:solidFill>
                <a:latin typeface="Oswald Bold"/>
              </a:rPr>
              <a:t>DATASET DESCRIPTION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698031" y="3108107"/>
            <a:ext cx="6228240" cy="527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household worked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Individual worked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Differently abled persons worked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Number of GPs with hNIL exp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No. of works takenup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number of ongoing works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number of completed works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% of NRM Expenditure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% of category B works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% of expenditure on agriculture and agriculture allied works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Exp.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Wages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Material and skilled wages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00F0D"/>
                </a:solidFill>
                <a:latin typeface="Montserrat Light"/>
              </a:rPr>
              <a:t>Total Adm expenditure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EDA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87054" y="1277407"/>
            <a:ext cx="154477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DATA PREPARATION AND CLEANING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0975" y="4045241"/>
            <a:ext cx="3360904" cy="239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Exploratory Data Analysis was carried out on the data to check the number of rows, columns, and if data cleaning would be needed.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218805" y="3206190"/>
            <a:ext cx="4887510" cy="647719"/>
            <a:chOff x="0" y="0"/>
            <a:chExt cx="1287245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87245" cy="170593"/>
            </a:xfrm>
            <a:custGeom>
              <a:avLst/>
              <a:gdLst/>
              <a:ahLst/>
              <a:cxnLst/>
              <a:rect r="r" b="b" t="t" l="l"/>
              <a:pathLst>
                <a:path h="170593" w="1287245">
                  <a:moveTo>
                    <a:pt x="0" y="0"/>
                  </a:moveTo>
                  <a:lnTo>
                    <a:pt x="1287245" y="0"/>
                  </a:lnTo>
                  <a:lnTo>
                    <a:pt x="1287245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287245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Formatting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138875" y="4042536"/>
            <a:ext cx="7145334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The format of the first 2 columns which were uppercase was changed to capitalize each word.</a:t>
            </a: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The format for the expenditure and wages columns were also changed to currency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551791" y="3206190"/>
            <a:ext cx="4514598" cy="647719"/>
            <a:chOff x="0" y="0"/>
            <a:chExt cx="1189030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89030" cy="170593"/>
            </a:xfrm>
            <a:custGeom>
              <a:avLst/>
              <a:gdLst/>
              <a:ahLst/>
              <a:cxnLst/>
              <a:rect r="r" b="b" t="t" l="l"/>
              <a:pathLst>
                <a:path h="170593" w="1189030">
                  <a:moveTo>
                    <a:pt x="0" y="0"/>
                  </a:moveTo>
                  <a:lnTo>
                    <a:pt x="1189030" y="0"/>
                  </a:lnTo>
                  <a:lnTo>
                    <a:pt x="1189030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189030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Nulls and Duplicate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777901" y="4042536"/>
            <a:ext cx="3901981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No NULLs were found while duplicates were removed using the District column as key.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17593" y="3206190"/>
            <a:ext cx="5946037" cy="647719"/>
            <a:chOff x="0" y="0"/>
            <a:chExt cx="156603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66034" cy="170593"/>
            </a:xfrm>
            <a:custGeom>
              <a:avLst/>
              <a:gdLst/>
              <a:ahLst/>
              <a:cxnLst/>
              <a:rect r="r" b="b" t="t" l="l"/>
              <a:pathLst>
                <a:path h="170593" w="1566034">
                  <a:moveTo>
                    <a:pt x="0" y="0"/>
                  </a:moveTo>
                  <a:lnTo>
                    <a:pt x="1566034" y="0"/>
                  </a:lnTo>
                  <a:lnTo>
                    <a:pt x="156603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56603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Empolyment per Household(%)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CALCULATED COLUMNS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395" y="4045241"/>
            <a:ext cx="4579887" cy="2049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This calculates the employment rate per household in each state. </a:t>
            </a: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It is derived by dividing the total household worked by the total job card issued.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218805" y="3206190"/>
            <a:ext cx="5174957" cy="674421"/>
            <a:chOff x="0" y="0"/>
            <a:chExt cx="1362952" cy="1776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62952" cy="177625"/>
            </a:xfrm>
            <a:custGeom>
              <a:avLst/>
              <a:gdLst/>
              <a:ahLst/>
              <a:cxnLst/>
              <a:rect r="r" b="b" t="t" l="l"/>
              <a:pathLst>
                <a:path h="177625" w="1362952">
                  <a:moveTo>
                    <a:pt x="0" y="0"/>
                  </a:moveTo>
                  <a:lnTo>
                    <a:pt x="1362952" y="0"/>
                  </a:lnTo>
                  <a:lnTo>
                    <a:pt x="1362952" y="177625"/>
                  </a:lnTo>
                  <a:lnTo>
                    <a:pt x="0" y="1776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362952" cy="234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Budget Utilization Rate (%)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678840" y="4161384"/>
            <a:ext cx="6254887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This is derived by calculating the percentage of the total expenditure to the approved labour.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84209" y="3206190"/>
            <a:ext cx="3975091" cy="674421"/>
            <a:chOff x="0" y="0"/>
            <a:chExt cx="1046938" cy="1776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46938" cy="177625"/>
            </a:xfrm>
            <a:custGeom>
              <a:avLst/>
              <a:gdLst/>
              <a:ahLst/>
              <a:cxnLst/>
              <a:rect r="r" b="b" t="t" l="l"/>
              <a:pathLst>
                <a:path h="177625" w="1046938">
                  <a:moveTo>
                    <a:pt x="0" y="0"/>
                  </a:moveTo>
                  <a:lnTo>
                    <a:pt x="1046938" y="0"/>
                  </a:lnTo>
                  <a:lnTo>
                    <a:pt x="1046938" y="177625"/>
                  </a:lnTo>
                  <a:lnTo>
                    <a:pt x="0" y="1776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046938" cy="234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Completion Rate (%)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777901" y="4045241"/>
            <a:ext cx="3360904" cy="2049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This is derived by calculating the percentage of the number of completed works to the number of works takenup.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6697" y="1028700"/>
            <a:ext cx="14854606" cy="9258300"/>
          </a:xfrm>
          <a:custGeom>
            <a:avLst/>
            <a:gdLst/>
            <a:ahLst/>
            <a:cxnLst/>
            <a:rect r="r" b="b" t="t" l="l"/>
            <a:pathLst>
              <a:path h="9258300" w="14854606">
                <a:moveTo>
                  <a:pt x="0" y="0"/>
                </a:moveTo>
                <a:lnTo>
                  <a:pt x="14854606" y="0"/>
                </a:lnTo>
                <a:lnTo>
                  <a:pt x="1485460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42" t="-3983" r="-20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79705"/>
            <a:ext cx="182880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Effectiveness of NREGA: Employment rate per household of States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425" y="1456591"/>
            <a:ext cx="14423987" cy="8236026"/>
          </a:xfrm>
          <a:custGeom>
            <a:avLst/>
            <a:gdLst/>
            <a:ahLst/>
            <a:cxnLst/>
            <a:rect r="r" b="b" t="t" l="l"/>
            <a:pathLst>
              <a:path h="8236026" w="14423987">
                <a:moveTo>
                  <a:pt x="0" y="0"/>
                </a:moveTo>
                <a:lnTo>
                  <a:pt x="14423987" y="0"/>
                </a:lnTo>
                <a:lnTo>
                  <a:pt x="14423987" y="8236026"/>
                </a:lnTo>
                <a:lnTo>
                  <a:pt x="0" y="8236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1" r="-553" b="-96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79705"/>
            <a:ext cx="182880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Regional Disparities: States with highest completed works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94023"/>
            <a:ext cx="18288000" cy="5223254"/>
          </a:xfrm>
          <a:custGeom>
            <a:avLst/>
            <a:gdLst/>
            <a:ahLst/>
            <a:cxnLst/>
            <a:rect r="r" b="b" t="t" l="l"/>
            <a:pathLst>
              <a:path h="5223254" w="18288000">
                <a:moveTo>
                  <a:pt x="0" y="0"/>
                </a:moveTo>
                <a:lnTo>
                  <a:pt x="18288000" y="0"/>
                </a:lnTo>
                <a:lnTo>
                  <a:pt x="18288000" y="5223254"/>
                </a:lnTo>
                <a:lnTo>
                  <a:pt x="0" y="522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9" t="-6165" r="-378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400" y="332105"/>
            <a:ext cx="182880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Regional Disparities: States with the Highest Works Takenup and Ongoing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DAGIHmFnUiU</dc:identifier>
  <dcterms:modified xsi:type="dcterms:W3CDTF">2011-08-01T06:04:30Z</dcterms:modified>
  <cp:revision>1</cp:revision>
  <dc:title>NREGA Analysis</dc:title>
</cp:coreProperties>
</file>