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notesMasterIdLst>
    <p:notesMasterId r:id="rId23"/>
  </p:notesMasterIdLst>
  <p:sldIdLst>
    <p:sldId id="256" r:id="rId2"/>
    <p:sldId id="258" r:id="rId3"/>
    <p:sldId id="257" r:id="rId4"/>
    <p:sldId id="261" r:id="rId5"/>
    <p:sldId id="262" r:id="rId6"/>
    <p:sldId id="263" r:id="rId7"/>
    <p:sldId id="264" r:id="rId8"/>
    <p:sldId id="265" r:id="rId9"/>
    <p:sldId id="266" r:id="rId10"/>
    <p:sldId id="270" r:id="rId11"/>
    <p:sldId id="271" r:id="rId12"/>
    <p:sldId id="267" r:id="rId13"/>
    <p:sldId id="274" r:id="rId14"/>
    <p:sldId id="273" r:id="rId15"/>
    <p:sldId id="268" r:id="rId16"/>
    <p:sldId id="275" r:id="rId17"/>
    <p:sldId id="269" r:id="rId18"/>
    <p:sldId id="278" r:id="rId19"/>
    <p:sldId id="272"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21"/>
    <p:restoredTop sz="81804"/>
  </p:normalViewPr>
  <p:slideViewPr>
    <p:cSldViewPr snapToGrid="0" snapToObjects="1">
      <p:cViewPr varScale="1">
        <p:scale>
          <a:sx n="109" d="100"/>
          <a:sy n="109" d="100"/>
        </p:scale>
        <p:origin x="4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C99D2-276A-6148-BC6E-81DF1EC7CD01}" type="datetimeFigureOut">
              <a:rPr lang="fr-FR" smtClean="0"/>
              <a:t>03/06/2021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D93DF-A7EA-2B46-9DD7-C9EADC12D316}" type="slidenum">
              <a:rPr lang="fr-FR" smtClean="0"/>
              <a:t>‹N°›</a:t>
            </a:fld>
            <a:endParaRPr lang="fr-FR"/>
          </a:p>
        </p:txBody>
      </p:sp>
    </p:spTree>
    <p:extLst>
      <p:ext uri="{BB962C8B-B14F-4D97-AF65-F5344CB8AC3E}">
        <p14:creationId xmlns:p14="http://schemas.microsoft.com/office/powerpoint/2010/main" val="352347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Le  marché de la volaille  est un marché en plein expansion </a:t>
            </a:r>
          </a:p>
          <a:p>
            <a:r>
              <a:rPr lang="fr-FR" sz="1200" kern="1200" dirty="0">
                <a:solidFill>
                  <a:schemeClr val="tx1"/>
                </a:solidFill>
                <a:effectLst/>
                <a:latin typeface="+mn-lt"/>
                <a:ea typeface="+mn-ea"/>
                <a:cs typeface="+mn-cs"/>
              </a:rPr>
              <a:t>En effet la volaille  représente 35% de la viande consommé  dans le monde </a:t>
            </a:r>
          </a:p>
          <a:p>
            <a:r>
              <a:rPr lang="fr-FR" sz="1200" kern="1200" dirty="0">
                <a:solidFill>
                  <a:schemeClr val="tx1"/>
                </a:solidFill>
                <a:effectLst/>
                <a:latin typeface="+mn-lt"/>
                <a:ea typeface="+mn-ea"/>
                <a:cs typeface="+mn-cs"/>
              </a:rPr>
              <a:t>On estime que la production mondiale serait d’environ 122 millions de tonnes.</a:t>
            </a:r>
          </a:p>
          <a:p>
            <a:r>
              <a:rPr lang="fr-FR" sz="1200" kern="1200" dirty="0">
                <a:solidFill>
                  <a:schemeClr val="tx1"/>
                </a:solidFill>
                <a:effectLst/>
                <a:latin typeface="+mn-lt"/>
                <a:ea typeface="+mn-ea"/>
                <a:cs typeface="+mn-cs"/>
              </a:rPr>
              <a:t>Notre entreprise souhaitant participer à cette dynamique et donc s’ouvrir à l’international m’a demandé de réaliser une étude sur les pays dans lesquels il serait possible de s’implanter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1</a:t>
            </a:fld>
            <a:endParaRPr lang="fr-FR"/>
          </a:p>
        </p:txBody>
      </p:sp>
    </p:spTree>
    <p:extLst>
      <p:ext uri="{BB962C8B-B14F-4D97-AF65-F5344CB8AC3E}">
        <p14:creationId xmlns:p14="http://schemas.microsoft.com/office/powerpoint/2010/main" val="3249873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Après avoir obtenu les différents cluster  j’ai décidé de tester si ils étaient Bel et bien différents </a:t>
            </a:r>
          </a:p>
          <a:p>
            <a:r>
              <a:rPr lang="fr-FR" sz="1200" kern="1200" dirty="0">
                <a:solidFill>
                  <a:schemeClr val="tx1"/>
                </a:solidFill>
                <a:effectLst/>
                <a:latin typeface="+mn-lt"/>
                <a:ea typeface="+mn-ea"/>
                <a:cs typeface="+mn-cs"/>
              </a:rPr>
              <a:t>Pour ce faire j’ai recherché parmi les variables à ma disposition une variable qui suit une loi normale </a:t>
            </a:r>
          </a:p>
          <a:p>
            <a:r>
              <a:rPr lang="fr-FR" sz="1200" kern="1200" dirty="0">
                <a:solidFill>
                  <a:schemeClr val="tx1"/>
                </a:solidFill>
                <a:effectLst/>
                <a:latin typeface="+mn-lt"/>
                <a:ea typeface="+mn-ea"/>
                <a:cs typeface="+mn-cs"/>
              </a:rPr>
              <a:t>J’ai choisi d’étudier la variable disponibilité en kcal par habitant</a:t>
            </a:r>
          </a:p>
          <a:p>
            <a:r>
              <a:rPr lang="fr-FR" sz="1200" kern="1200" dirty="0">
                <a:solidFill>
                  <a:schemeClr val="tx1"/>
                </a:solidFill>
                <a:effectLst/>
                <a:latin typeface="+mn-lt"/>
                <a:ea typeface="+mn-ea"/>
                <a:cs typeface="+mn-cs"/>
              </a:rPr>
              <a:t>Dans un premier temps je me suis intéressé au graphique de  la distribution de ce variable et il semble qu’elle suit une loi normale </a:t>
            </a:r>
          </a:p>
          <a:p>
            <a:r>
              <a:rPr lang="fr-FR" sz="1200" kern="1200" dirty="0">
                <a:solidFill>
                  <a:schemeClr val="tx1"/>
                </a:solidFill>
                <a:effectLst/>
                <a:latin typeface="+mn-lt"/>
                <a:ea typeface="+mn-ea"/>
                <a:cs typeface="+mn-cs"/>
              </a:rPr>
              <a:t>J’ai donc par la suite réaliser un test de Shapiro-</a:t>
            </a:r>
            <a:r>
              <a:rPr lang="fr-FR" sz="1200" kern="1200" dirty="0" err="1">
                <a:solidFill>
                  <a:schemeClr val="tx1"/>
                </a:solidFill>
                <a:effectLst/>
                <a:latin typeface="+mn-lt"/>
                <a:ea typeface="+mn-ea"/>
                <a:cs typeface="+mn-cs"/>
              </a:rPr>
              <a:t>wilk</a:t>
            </a:r>
            <a:r>
              <a:rPr lang="fr-FR" sz="1200" kern="1200" dirty="0">
                <a:solidFill>
                  <a:schemeClr val="tx1"/>
                </a:solidFill>
                <a:effectLst/>
                <a:latin typeface="+mn-lt"/>
                <a:ea typeface="+mn-ea"/>
                <a:cs typeface="+mn-cs"/>
              </a:rPr>
              <a:t> dont l’hypothèse de départ est que la variable à une distribution dite  normale . Afin de confirmé mon hypothèse</a:t>
            </a:r>
          </a:p>
          <a:p>
            <a:r>
              <a:rPr lang="fr-FR" sz="1200" kern="1200" dirty="0">
                <a:solidFill>
                  <a:schemeClr val="tx1"/>
                </a:solidFill>
                <a:effectLst/>
                <a:latin typeface="+mn-lt"/>
                <a:ea typeface="+mn-ea"/>
                <a:cs typeface="+mn-cs"/>
              </a:rPr>
              <a:t>en effectuant ce test,  j’ai trouvé une p-value de 0.24 ce qui est supérieur au 0.05 de niveau de test  l’hypothèse de normalité ne peux donc pas être rejeté .</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10</a:t>
            </a:fld>
            <a:endParaRPr lang="fr-FR"/>
          </a:p>
        </p:txBody>
      </p:sp>
    </p:spTree>
    <p:extLst>
      <p:ext uri="{BB962C8B-B14F-4D97-AF65-F5344CB8AC3E}">
        <p14:creationId xmlns:p14="http://schemas.microsoft.com/office/powerpoint/2010/main" val="1736115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J’ai donc comparé  deux groupes qui semble assez proche  par rapport à cette variable gaussienne </a:t>
            </a:r>
          </a:p>
          <a:p>
            <a:r>
              <a:rPr lang="fr-FR" sz="1200" kern="1200" dirty="0">
                <a:solidFill>
                  <a:schemeClr val="tx1"/>
                </a:solidFill>
                <a:effectLst/>
                <a:latin typeface="+mn-lt"/>
                <a:ea typeface="+mn-ea"/>
                <a:cs typeface="+mn-cs"/>
              </a:rPr>
              <a:t>Pour pouvoir comparé deux échantillons </a:t>
            </a:r>
            <a:r>
              <a:rPr lang="fr-FR" sz="1200" kern="1200" dirty="0" err="1">
                <a:solidFill>
                  <a:schemeClr val="tx1"/>
                </a:solidFill>
                <a:effectLst/>
                <a:latin typeface="+mn-lt"/>
                <a:ea typeface="+mn-ea"/>
                <a:cs typeface="+mn-cs"/>
              </a:rPr>
              <a:t>gaussient</a:t>
            </a:r>
            <a:r>
              <a:rPr lang="fr-FR" sz="1200" kern="1200" dirty="0">
                <a:solidFill>
                  <a:schemeClr val="tx1"/>
                </a:solidFill>
                <a:effectLst/>
                <a:latin typeface="+mn-lt"/>
                <a:ea typeface="+mn-ea"/>
                <a:cs typeface="+mn-cs"/>
              </a:rPr>
              <a:t> il suffit de  réaliser  de manière séquentielle un test d’égalité des variances puis  un test d’égalité des moyennes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Pour le test d’égalité des variances l’hypothèse zéro est que la variance du cluster 1 est égale à la variance du cluster 2 et l’hypothèse h1 et que ces sont différentes.</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statistique de test que j’ai utilisé est le rapport des variances c’est à dire la variance du cluster 1 sur la variance du cluster 2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Plus la valeur de ce ratio s’éloigne de 1 plus on s’éloigne de l’égalité de ses variances.</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valeur de ce ratio est ici de 1.09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calcul de la p-value nous donne un résultat de 0.71 ce qui est au dessus des  5 % de niveau de test.</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On ne rejette donc pas l’hypothèse H0  on considère donc qu’il y’a une égalité des variances entre le cluster 1 et le cluster 2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Comme il y’a égalité des variances nous devons réaliser un test d’égalité des moyennes`</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On considère comme statistique de test ce ratio </a:t>
            </a:r>
            <a:r>
              <a:rPr lang="fr-FR" sz="1200" kern="1200" dirty="0" err="1">
                <a:solidFill>
                  <a:schemeClr val="tx1"/>
                </a:solidFill>
                <a:effectLst/>
                <a:latin typeface="+mn-lt"/>
                <a:ea typeface="+mn-ea"/>
                <a:cs typeface="+mn-cs"/>
              </a:rPr>
              <a:t>T</a:t>
            </a:r>
            <a:r>
              <a:rPr lang="fr-FR" sz="1200" kern="1200" dirty="0">
                <a:solidFill>
                  <a:schemeClr val="tx1"/>
                </a:solidFill>
                <a:effectLst/>
                <a:latin typeface="+mn-lt"/>
                <a:ea typeface="+mn-ea"/>
                <a:cs typeface="+mn-cs"/>
              </a:rPr>
              <a:t> où on retrouve au numérateur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racine carré du de la </a:t>
            </a:r>
            <a:r>
              <a:rPr lang="fr-FR" sz="1200" kern="1200" dirty="0" err="1">
                <a:solidFill>
                  <a:schemeClr val="tx1"/>
                </a:solidFill>
                <a:effectLst/>
                <a:latin typeface="+mn-lt"/>
                <a:ea typeface="+mn-ea"/>
                <a:cs typeface="+mn-cs"/>
              </a:rPr>
              <a:t>longeur</a:t>
            </a:r>
            <a:r>
              <a:rPr lang="fr-FR" sz="1200" kern="1200" dirty="0">
                <a:solidFill>
                  <a:schemeClr val="tx1"/>
                </a:solidFill>
                <a:effectLst/>
                <a:latin typeface="+mn-lt"/>
                <a:ea typeface="+mn-ea"/>
                <a:cs typeface="+mn-cs"/>
              </a:rPr>
              <a:t> du cluster 1 +  la longueur du cluster 2 - 2 multiplier par la différence de la moyenne du cluster 1 et du cluster 2</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Au dénominateur nous avons la racine carré de 1 sur la longueur du cluster 1 + 1 sur la longueur du cluster 2  le tout multiplier par la racine carré de la longueur du cluster 1 multiplier par la variance du cluster 1  plus la longueur du cluster 2 - 1 multiplier par la variance du cluster 2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après calcule on trouve comme valeur pour </a:t>
            </a:r>
            <a:r>
              <a:rPr lang="fr-FR" sz="1200" kern="1200" dirty="0" err="1">
                <a:solidFill>
                  <a:schemeClr val="tx1"/>
                </a:solidFill>
                <a:effectLst/>
                <a:latin typeface="+mn-lt"/>
                <a:ea typeface="+mn-ea"/>
                <a:cs typeface="+mn-cs"/>
              </a:rPr>
              <a:t>T</a:t>
            </a:r>
            <a:r>
              <a:rPr lang="fr-FR" sz="1200" kern="1200" dirty="0">
                <a:solidFill>
                  <a:schemeClr val="tx1"/>
                </a:solidFill>
                <a:effectLst/>
                <a:latin typeface="+mn-lt"/>
                <a:ea typeface="+mn-ea"/>
                <a:cs typeface="+mn-cs"/>
              </a:rPr>
              <a:t>  69.81</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Et une P-value  qui est environ égale à 2.18 puissance - 61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 qui est largement en dessous des 5%  de niveau test </a:t>
            </a:r>
          </a:p>
          <a:p>
            <a:r>
              <a:rPr lang="fr-FR" sz="1200" kern="1200" dirty="0">
                <a:solidFill>
                  <a:schemeClr val="tx1"/>
                </a:solidFill>
                <a:effectLst/>
                <a:latin typeface="+mn-lt"/>
                <a:ea typeface="+mn-ea"/>
                <a:cs typeface="+mn-cs"/>
              </a:rPr>
              <a:t>On rejette donc l’hypothèse zéro et on en déduit donc que les clusters sont bien différents </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11</a:t>
            </a:fld>
            <a:endParaRPr lang="fr-FR"/>
          </a:p>
        </p:txBody>
      </p:sp>
    </p:spTree>
    <p:extLst>
      <p:ext uri="{BB962C8B-B14F-4D97-AF65-F5344CB8AC3E}">
        <p14:creationId xmlns:p14="http://schemas.microsoft.com/office/powerpoint/2010/main" val="1503408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Afin d’avoir une analyse plus poussé  pour le choix des pays dans lesquels ont pourrait se développer  j’ai décider de réaliser une ACP c’est à dire analyse en composante principale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c'est un outil synthétique visuel  qui va nous permettre de synthétiser notre information sur des dimensions que l’on sait étudier .</a:t>
            </a:r>
          </a:p>
          <a:p>
            <a:r>
              <a:rPr lang="fr-FR" sz="1200" kern="1200" dirty="0">
                <a:solidFill>
                  <a:schemeClr val="tx1"/>
                </a:solidFill>
                <a:effectLst/>
                <a:latin typeface="+mn-lt"/>
                <a:ea typeface="+mn-ea"/>
                <a:cs typeface="+mn-cs"/>
              </a:rPr>
              <a:t>ce la se fait par  condensation de l'information de nos variables initiales dans des variables dites synthétique </a:t>
            </a:r>
          </a:p>
          <a:p>
            <a:r>
              <a:rPr lang="fr-FR" sz="1200" kern="1200" dirty="0">
                <a:solidFill>
                  <a:schemeClr val="tx1"/>
                </a:solidFill>
                <a:effectLst/>
                <a:latin typeface="+mn-lt"/>
                <a:ea typeface="+mn-ea"/>
                <a:cs typeface="+mn-cs"/>
              </a:rPr>
              <a:t>ces variables synthétiques sont obtenu par combinaison linéaire de nos variables initiales  </a:t>
            </a:r>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Ces variables  synthétique sont aussi appelé  axes d’inertie principales</a:t>
            </a:r>
          </a:p>
          <a:p>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ces axes d'inertie sont orthogonaux entre eux et placé de tel manière à capter toute l'inertie totale du nuage de points qui représente l'ensemble de nos individus </a:t>
            </a:r>
          </a:p>
          <a:p>
            <a:r>
              <a:rPr lang="fr-FR" sz="1200" kern="1200" dirty="0">
                <a:solidFill>
                  <a:schemeClr val="tx1"/>
                </a:solidFill>
                <a:effectLst/>
                <a:latin typeface="+mn-lt"/>
                <a:ea typeface="+mn-ea"/>
                <a:cs typeface="+mn-cs"/>
              </a:rPr>
              <a:t>Ainsi pour définir le nombre de d’axes principaux on prend le minimum entre le nombre d’individus - 1 et le nombre de variables </a:t>
            </a:r>
          </a:p>
          <a:p>
            <a:r>
              <a:rPr lang="fr-FR" sz="1200" kern="1200" dirty="0">
                <a:solidFill>
                  <a:schemeClr val="tx1"/>
                </a:solidFill>
                <a:effectLst/>
                <a:latin typeface="+mn-lt"/>
                <a:ea typeface="+mn-ea"/>
                <a:cs typeface="+mn-cs"/>
              </a:rPr>
              <a:t>Ici nous avions 173 pays et 7 variables le nombre d’axes 7 est donc de 7</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prenant ces axes d’inertie deux à deux on obtient les plans factoriels.  Les premiers plans factoriel est le plan qui contient le plus d’information sur notre nuages de points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Comme ont peut le constater avec l’éboulis des valeurs propres les dimensions 1 et 2  sont respectivement de 44,5 % et  16,7 %  ce qui nous donne un total de 61 % de l’inertie totale.</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12</a:t>
            </a:fld>
            <a:endParaRPr lang="fr-FR"/>
          </a:p>
        </p:txBody>
      </p:sp>
    </p:spTree>
    <p:extLst>
      <p:ext uri="{BB962C8B-B14F-4D97-AF65-F5344CB8AC3E}">
        <p14:creationId xmlns:p14="http://schemas.microsoft.com/office/powerpoint/2010/main" val="1289762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compte tenu du fait que mes variables n’ont pas la même unité je dois les mettre à la même échelle donc  dans un premier temps réaliser un centrage c’est à dire faire que la moyenne soit égale à zéro et pour ce faire je dois soustraire à toute mes observation la moyenne  en calculant la moyenne de ces nouvelles valeurs on obtient une moyenne qui est égale à zéro.</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Dans un deuxième temps je dois effectué une réduction c’est à dire divisé ces nouvelles valeurs par leur écart-type qui est le carré de la variance. On obtient alors une variance qui est égale à 1 .</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13</a:t>
            </a:fld>
            <a:endParaRPr lang="fr-FR"/>
          </a:p>
        </p:txBody>
      </p:sp>
    </p:spTree>
    <p:extLst>
      <p:ext uri="{BB962C8B-B14F-4D97-AF65-F5344CB8AC3E}">
        <p14:creationId xmlns:p14="http://schemas.microsoft.com/office/powerpoint/2010/main" val="1243437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L’un  étant d’étudier la variabilité des individus c’est à dire leur ressemblance et leur différences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Et l’autre  est d’étudier la liaison entre les variables  et de regroupé les variables qui sont corrélé en des variables synthétiques</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14</a:t>
            </a:fld>
            <a:endParaRPr lang="fr-FR"/>
          </a:p>
        </p:txBody>
      </p:sp>
    </p:spTree>
    <p:extLst>
      <p:ext uri="{BB962C8B-B14F-4D97-AF65-F5344CB8AC3E}">
        <p14:creationId xmlns:p14="http://schemas.microsoft.com/office/powerpoint/2010/main" val="3773263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Pour étudier la liaison entre les variables on se place dans l’espace R à n dimension ou n représente le nombre d’individu</a:t>
            </a:r>
          </a:p>
          <a:p>
            <a:r>
              <a:rPr lang="fr-FR" sz="1200" kern="1200" dirty="0">
                <a:solidFill>
                  <a:schemeClr val="tx1"/>
                </a:solidFill>
                <a:effectLst/>
                <a:latin typeface="+mn-lt"/>
                <a:ea typeface="+mn-ea"/>
                <a:cs typeface="+mn-cs"/>
              </a:rPr>
              <a:t>pour pouvoir étudier ces liaisons on utilise le cercle de corrélation</a:t>
            </a:r>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dans lequel on retrouve un cercle de rayon 1. </a:t>
            </a:r>
          </a:p>
          <a:p>
            <a:r>
              <a:rPr lang="fr-FR" sz="1200" kern="1200" dirty="0">
                <a:solidFill>
                  <a:schemeClr val="tx1"/>
                </a:solidFill>
                <a:effectLst/>
                <a:latin typeface="+mn-lt"/>
                <a:ea typeface="+mn-ea"/>
                <a:cs typeface="+mn-cs"/>
              </a:rPr>
              <a:t>l’axe des abscisses représente le premier axe d'inertie</a:t>
            </a:r>
          </a:p>
          <a:p>
            <a:r>
              <a:rPr lang="fr-FR" sz="1200" kern="1200" dirty="0">
                <a:solidFill>
                  <a:schemeClr val="tx1"/>
                </a:solidFill>
                <a:effectLst/>
                <a:latin typeface="+mn-lt"/>
                <a:ea typeface="+mn-ea"/>
                <a:cs typeface="+mn-cs"/>
              </a:rPr>
              <a:t>et L’axe des ordonnées représente le deuxième axe principale d'inertie.</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À l'intérieur de ce cercle on retrouve aussi des flèche plus ou moins grande qui peuvent toucher le cercle sans le dépasser car nous sommes ici dans le cas d'une </a:t>
            </a:r>
            <a:r>
              <a:rPr lang="fr-FR" sz="1200" kern="1200" dirty="0" err="1">
                <a:solidFill>
                  <a:schemeClr val="tx1"/>
                </a:solidFill>
                <a:effectLst/>
                <a:latin typeface="+mn-lt"/>
                <a:ea typeface="+mn-ea"/>
                <a:cs typeface="+mn-cs"/>
              </a:rPr>
              <a:t>acp</a:t>
            </a:r>
            <a:r>
              <a:rPr lang="fr-FR" sz="1200" kern="1200" dirty="0">
                <a:solidFill>
                  <a:schemeClr val="tx1"/>
                </a:solidFill>
                <a:effectLst/>
                <a:latin typeface="+mn-lt"/>
                <a:ea typeface="+mn-ea"/>
                <a:cs typeface="+mn-cs"/>
              </a:rPr>
              <a:t> normé</a:t>
            </a:r>
          </a:p>
          <a:p>
            <a:r>
              <a:rPr lang="fr-FR" sz="1200" kern="1200" dirty="0">
                <a:solidFill>
                  <a:schemeClr val="tx1"/>
                </a:solidFill>
                <a:effectLst/>
                <a:latin typeface="+mn-lt"/>
                <a:ea typeface="+mn-ea"/>
                <a:cs typeface="+mn-cs"/>
              </a:rPr>
              <a:t>c'est à dire que nous avons réalisé au préalables une opération de centrage réduction comme évoqué plus tôt.</a:t>
            </a:r>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Pour déterminer le coefficient de corrélation entre deux variables on calcule le cosinus de l’angle entre les deux </a:t>
            </a:r>
            <a:r>
              <a:rPr lang="fr-FR" sz="1200" kern="1200" dirty="0" err="1">
                <a:solidFill>
                  <a:schemeClr val="tx1"/>
                </a:solidFill>
                <a:effectLst/>
                <a:latin typeface="+mn-lt"/>
                <a:ea typeface="+mn-ea"/>
                <a:cs typeface="+mn-cs"/>
              </a:rPr>
              <a:t>flêches</a:t>
            </a:r>
            <a:r>
              <a:rPr lang="fr-FR" sz="1200" kern="1200" dirty="0">
                <a:solidFill>
                  <a:schemeClr val="tx1"/>
                </a:solidFill>
                <a:effectLst/>
                <a:latin typeface="+mn-lt"/>
                <a:ea typeface="+mn-ea"/>
                <a:cs typeface="+mn-cs"/>
              </a:rPr>
              <a:t> qui correspondent au différentes variables.</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Ainsi On constate sur le cercle de corrélation que les variables les plus  corrélé de façon positive avec le premier axe d’inertie  sont  le PIB , le ratio protéines animal ainsi que la disponibilité en protéines et en </a:t>
            </a:r>
            <a:r>
              <a:rPr lang="fr-FR" sz="1200" kern="1200" dirty="0" err="1">
                <a:solidFill>
                  <a:schemeClr val="tx1"/>
                </a:solidFill>
                <a:effectLst/>
                <a:latin typeface="+mn-lt"/>
                <a:ea typeface="+mn-ea"/>
                <a:cs typeface="+mn-cs"/>
              </a:rPr>
              <a:t>kcal.on</a:t>
            </a:r>
            <a:r>
              <a:rPr lang="fr-FR" sz="1200" kern="1200" dirty="0">
                <a:solidFill>
                  <a:schemeClr val="tx1"/>
                </a:solidFill>
                <a:effectLst/>
                <a:latin typeface="+mn-lt"/>
                <a:ea typeface="+mn-ea"/>
                <a:cs typeface="+mn-cs"/>
              </a:rPr>
              <a:t> en déduit donc que les pays les plus à droite de cette axe d’inertie sont des pays avec un fort PIB et une alimentation riche en protéines et calorie . Inversement ceux se trouvant à la gauche  serait des pays très faibles au niveau des variables énoncé.</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Pour la deuxième composante principale on constate que le taux d’évolution de la population est corrélé de manière positive contrairement à l’élevage de poulet qui est corrélé de façons négative</a:t>
            </a:r>
          </a:p>
          <a:p>
            <a:r>
              <a:rPr lang="fr-FR" sz="1200" kern="1200" dirty="0">
                <a:solidFill>
                  <a:schemeClr val="tx1"/>
                </a:solidFill>
                <a:effectLst/>
                <a:latin typeface="+mn-lt"/>
                <a:ea typeface="+mn-ea"/>
                <a:cs typeface="+mn-cs"/>
              </a:rPr>
              <a:t>Ainsi les pays se trouvons en haut sont les pays observant une hausse de sa croissance démographique et les pays se trouvant en bas sont ceux qui ont de Grand élevage de poulets .</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15</a:t>
            </a:fld>
            <a:endParaRPr lang="fr-FR"/>
          </a:p>
        </p:txBody>
      </p:sp>
    </p:spTree>
    <p:extLst>
      <p:ext uri="{BB962C8B-B14F-4D97-AF65-F5344CB8AC3E}">
        <p14:creationId xmlns:p14="http://schemas.microsoft.com/office/powerpoint/2010/main" val="4177234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Pour étudier la variabilité des individus on se place dans l’espace R à p dimension ou p représente le nombre de variables </a:t>
            </a:r>
          </a:p>
          <a:p>
            <a:r>
              <a:rPr lang="fr-FR" sz="1200" kern="1200" dirty="0">
                <a:solidFill>
                  <a:schemeClr val="tx1"/>
                </a:solidFill>
                <a:effectLst/>
                <a:latin typeface="+mn-lt"/>
                <a:ea typeface="+mn-ea"/>
                <a:cs typeface="+mn-cs"/>
              </a:rPr>
              <a:t> On projette donc dans cet espace notre nuages d’individus </a:t>
            </a:r>
          </a:p>
          <a:p>
            <a:r>
              <a:rPr lang="fr-FR" sz="1200" kern="1200" dirty="0">
                <a:solidFill>
                  <a:schemeClr val="tx1"/>
                </a:solidFill>
                <a:effectLst/>
                <a:latin typeface="+mn-lt"/>
                <a:ea typeface="+mn-ea"/>
                <a:cs typeface="+mn-cs"/>
              </a:rPr>
              <a:t>Dans ce graphique on retrouve donc le premier axe principales ainsi que  F2</a:t>
            </a:r>
          </a:p>
          <a:p>
            <a:r>
              <a:rPr lang="fr-FR" sz="1200" kern="1200" dirty="0">
                <a:solidFill>
                  <a:schemeClr val="tx1"/>
                </a:solidFill>
                <a:effectLst/>
                <a:latin typeface="+mn-lt"/>
                <a:ea typeface="+mn-ea"/>
                <a:cs typeface="+mn-cs"/>
              </a:rPr>
              <a:t>Et notre nuages de points afin de déterminer si  la contribution des individus à un axe , on fait le rapport  de l’inertie du point projeté du point sur l’axe  avec l’inertie projeté du nuage  sur l’axe.</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16</a:t>
            </a:fld>
            <a:endParaRPr lang="fr-FR"/>
          </a:p>
        </p:txBody>
      </p:sp>
    </p:spTree>
    <p:extLst>
      <p:ext uri="{BB962C8B-B14F-4D97-AF65-F5344CB8AC3E}">
        <p14:creationId xmlns:p14="http://schemas.microsoft.com/office/powerpoint/2010/main" val="3312344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En interprétant ce graphique en parallèle  du cercle de corrélation  on remarque que  effectivement des pays avec un fort </a:t>
            </a:r>
            <a:r>
              <a:rPr lang="fr-FR" sz="1200" kern="1200" dirty="0" err="1">
                <a:solidFill>
                  <a:schemeClr val="tx1"/>
                </a:solidFill>
                <a:effectLst/>
                <a:latin typeface="+mn-lt"/>
                <a:ea typeface="+mn-ea"/>
                <a:cs typeface="+mn-cs"/>
              </a:rPr>
              <a:t>pib</a:t>
            </a:r>
            <a:r>
              <a:rPr lang="fr-FR" sz="1200" kern="1200" dirty="0">
                <a:solidFill>
                  <a:schemeClr val="tx1"/>
                </a:solidFill>
                <a:effectLst/>
                <a:latin typeface="+mn-lt"/>
                <a:ea typeface="+mn-ea"/>
                <a:cs typeface="+mn-cs"/>
              </a:rPr>
              <a:t> et une  forte disponibilité alimentaire en terme de protéine et de calorie  tel que le Luxembourg ou encore </a:t>
            </a:r>
            <a:r>
              <a:rPr lang="fr-FR" sz="1200" kern="1200" dirty="0" err="1">
                <a:solidFill>
                  <a:schemeClr val="tx1"/>
                </a:solidFill>
                <a:effectLst/>
                <a:latin typeface="+mn-lt"/>
                <a:ea typeface="+mn-ea"/>
                <a:cs typeface="+mn-cs"/>
              </a:rPr>
              <a:t>l’islande</a:t>
            </a:r>
            <a:r>
              <a:rPr lang="fr-FR" sz="1200" kern="1200" dirty="0">
                <a:solidFill>
                  <a:schemeClr val="tx1"/>
                </a:solidFill>
                <a:effectLst/>
                <a:latin typeface="+mn-lt"/>
                <a:ea typeface="+mn-ea"/>
                <a:cs typeface="+mn-cs"/>
              </a:rPr>
              <a:t> sont corrélé de </a:t>
            </a:r>
            <a:r>
              <a:rPr lang="fr-FR" sz="1200" kern="1200" dirty="0" err="1">
                <a:solidFill>
                  <a:schemeClr val="tx1"/>
                </a:solidFill>
                <a:effectLst/>
                <a:latin typeface="+mn-lt"/>
                <a:ea typeface="+mn-ea"/>
                <a:cs typeface="+mn-cs"/>
              </a:rPr>
              <a:t>facons</a:t>
            </a:r>
            <a:r>
              <a:rPr lang="fr-FR" sz="1200" kern="1200" dirty="0">
                <a:solidFill>
                  <a:schemeClr val="tx1"/>
                </a:solidFill>
                <a:effectLst/>
                <a:latin typeface="+mn-lt"/>
                <a:ea typeface="+mn-ea"/>
                <a:cs typeface="+mn-cs"/>
              </a:rPr>
              <a:t> positive avec le premier axe d'inertie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On constate aussi qu’il y’a  </a:t>
            </a:r>
            <a:r>
              <a:rPr lang="fr-FR" sz="1200" kern="1200" dirty="0" err="1">
                <a:solidFill>
                  <a:schemeClr val="tx1"/>
                </a:solidFill>
                <a:effectLst/>
                <a:latin typeface="+mn-lt"/>
                <a:ea typeface="+mn-ea"/>
                <a:cs typeface="+mn-cs"/>
              </a:rPr>
              <a:t>l’indonésie</a:t>
            </a:r>
            <a:r>
              <a:rPr lang="fr-FR" sz="1200" kern="1200" dirty="0">
                <a:solidFill>
                  <a:schemeClr val="tx1"/>
                </a:solidFill>
                <a:effectLst/>
                <a:latin typeface="+mn-lt"/>
                <a:ea typeface="+mn-ea"/>
                <a:cs typeface="+mn-cs"/>
              </a:rPr>
              <a:t> qui est corrélé négativement avec la composante 2 et qui à un gros élevage de poulet  contrairement au petites iles qui ont une grande croissance démographique mais qui ont peu d’élevage de poulets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J’ai donc décidé de m’intéressé  au pays au cluster 2 qui sont des pays avec un assez bon niveau de vie , ayant peu d'élevage de poulet et ayant une tendance à consommer  plus de viande .</a:t>
            </a:r>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17</a:t>
            </a:fld>
            <a:endParaRPr lang="fr-FR"/>
          </a:p>
        </p:txBody>
      </p:sp>
    </p:spTree>
    <p:extLst>
      <p:ext uri="{BB962C8B-B14F-4D97-AF65-F5344CB8AC3E}">
        <p14:creationId xmlns:p14="http://schemas.microsoft.com/office/powerpoint/2010/main" val="2017653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donc décidé de réaliser une seconde </a:t>
            </a:r>
            <a:r>
              <a:rPr lang="fr-FR" dirty="0" err="1"/>
              <a:t>acp</a:t>
            </a:r>
            <a:r>
              <a:rPr lang="fr-FR" dirty="0"/>
              <a:t> afin d'avoir une analyse plus fine </a:t>
            </a:r>
            <a:r>
              <a:rPr lang="fr-FR" dirty="0" err="1"/>
              <a:t>uniqement</a:t>
            </a:r>
            <a:r>
              <a:rPr lang="fr-FR" dirty="0"/>
              <a:t> sur les pays du cluster 2</a:t>
            </a:r>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18</a:t>
            </a:fld>
            <a:endParaRPr lang="fr-FR"/>
          </a:p>
        </p:txBody>
      </p:sp>
    </p:spTree>
    <p:extLst>
      <p:ext uri="{BB962C8B-B14F-4D97-AF65-F5344CB8AC3E}">
        <p14:creationId xmlns:p14="http://schemas.microsoft.com/office/powerpoint/2010/main" val="4046616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J’ai décidé de garder le cluster numéro 2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J’ai réaliser une autre classification hiérarchique  sur le cluster 2</a:t>
            </a:r>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J’ai par la suite réaliser une autre ACP sur ce cluster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On constate que le premiers plan factoriel représente 56,9 %  de l’inertie totale.</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on peux voir que que les variables qui sont fortement corrélées avec le premier axe d’inertie principale sont le PIB , dispo kcal et </a:t>
            </a:r>
            <a:r>
              <a:rPr lang="fr-FR" sz="1200" kern="1200" dirty="0" err="1">
                <a:solidFill>
                  <a:schemeClr val="tx1"/>
                </a:solidFill>
                <a:effectLst/>
                <a:latin typeface="+mn-lt"/>
                <a:ea typeface="+mn-ea"/>
                <a:cs typeface="+mn-cs"/>
              </a:rPr>
              <a:t>proteines</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Et la deuxième dimension c’est principalement la différence de population de façons négative et positivement dans une moindre mesure l'élevage de poulet</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19</a:t>
            </a:fld>
            <a:endParaRPr lang="fr-FR"/>
          </a:p>
        </p:txBody>
      </p:sp>
    </p:spTree>
    <p:extLst>
      <p:ext uri="{BB962C8B-B14F-4D97-AF65-F5344CB8AC3E}">
        <p14:creationId xmlns:p14="http://schemas.microsoft.com/office/powerpoint/2010/main" val="4236556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Le premier étant l’acquisition et le traitement des données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Dans un second temps nous analyserons ces données dans un scope globale  et enfin nous mènerons une analyse plus fine afin d’établir une courte liste de Pays qui se serait propice à une implantation de notre entreprise.</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Nous allons donc commencé par l’acquisition et le traitement  des données </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2</a:t>
            </a:fld>
            <a:endParaRPr lang="fr-FR"/>
          </a:p>
        </p:txBody>
      </p:sp>
    </p:spTree>
    <p:extLst>
      <p:ext uri="{BB962C8B-B14F-4D97-AF65-F5344CB8AC3E}">
        <p14:creationId xmlns:p14="http://schemas.microsoft.com/office/powerpoint/2010/main" val="1179743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En analysant le graphique en parallèle avec le cercle de corrélation.  les groupes de pays qui pourraient  être intéressant sont les pays se trouvant sur la partie  droite du graphique et en bas car ces pays ont un assez bon niveau de vie  peu d'</a:t>
            </a:r>
            <a:r>
              <a:rPr lang="fr-FR" sz="1200" kern="1200" dirty="0" err="1">
                <a:solidFill>
                  <a:schemeClr val="tx1"/>
                </a:solidFill>
                <a:effectLst/>
                <a:latin typeface="+mn-lt"/>
                <a:ea typeface="+mn-ea"/>
                <a:cs typeface="+mn-cs"/>
              </a:rPr>
              <a:t>élévage</a:t>
            </a:r>
            <a:r>
              <a:rPr lang="fr-FR" sz="1200" kern="1200" dirty="0">
                <a:solidFill>
                  <a:schemeClr val="tx1"/>
                </a:solidFill>
                <a:effectLst/>
                <a:latin typeface="+mn-lt"/>
                <a:ea typeface="+mn-ea"/>
                <a:cs typeface="+mn-cs"/>
              </a:rPr>
              <a:t> de poulets , chez qui on observe une croissance démographique et  ayant une plus grande tendance à manger de la viande </a:t>
            </a:r>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20</a:t>
            </a:fld>
            <a:endParaRPr lang="fr-FR"/>
          </a:p>
        </p:txBody>
      </p:sp>
    </p:spTree>
    <p:extLst>
      <p:ext uri="{BB962C8B-B14F-4D97-AF65-F5344CB8AC3E}">
        <p14:creationId xmlns:p14="http://schemas.microsoft.com/office/powerpoint/2010/main" val="260410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Pour conclure la liste des pays dans lesquels je préconise que nous nous implantions est la suivante</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Luxembourg , Suisse Finlande , Danemark, République tchèque ,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Si j’ai choisi </a:t>
            </a:r>
            <a:r>
              <a:rPr lang="fr-FR" sz="1200" kern="1200" dirty="0" err="1">
                <a:solidFill>
                  <a:schemeClr val="tx1"/>
                </a:solidFill>
                <a:effectLst/>
                <a:latin typeface="+mn-lt"/>
                <a:ea typeface="+mn-ea"/>
                <a:cs typeface="+mn-cs"/>
              </a:rPr>
              <a:t>cest</a:t>
            </a:r>
            <a:r>
              <a:rPr lang="fr-FR" sz="1200" kern="1200" dirty="0">
                <a:solidFill>
                  <a:schemeClr val="tx1"/>
                </a:solidFill>
                <a:effectLst/>
                <a:latin typeface="+mn-lt"/>
                <a:ea typeface="+mn-ea"/>
                <a:cs typeface="+mn-cs"/>
              </a:rPr>
              <a:t> pays c’est parce que ce sont des pays qui sont géographiquement assez proche de la France </a:t>
            </a:r>
          </a:p>
          <a:p>
            <a:r>
              <a:rPr lang="fr-FR" sz="1200" kern="1200" dirty="0">
                <a:solidFill>
                  <a:schemeClr val="tx1"/>
                </a:solidFill>
                <a:effectLst/>
                <a:latin typeface="+mn-lt"/>
                <a:ea typeface="+mn-ea"/>
                <a:cs typeface="+mn-cs"/>
              </a:rPr>
              <a:t>Et donc le coût en terme d’importation serait peu élevé contrairement à des pays tel que le Mexique ,</a:t>
            </a:r>
          </a:p>
          <a:p>
            <a:r>
              <a:rPr lang="fr-FR" sz="1200" kern="1200" dirty="0">
                <a:solidFill>
                  <a:schemeClr val="tx1"/>
                </a:solidFill>
                <a:effectLst/>
                <a:latin typeface="+mn-lt"/>
                <a:ea typeface="+mn-ea"/>
                <a:cs typeface="+mn-cs"/>
              </a:rPr>
              <a:t>Et aussi car ses pays ont la même culture en terme de consommation alimentaire que nous il serait donc plus facile de reproduire la stratégie que nous avons employé en  France</a:t>
            </a:r>
          </a:p>
          <a:p>
            <a:r>
              <a:rPr lang="fr-FR" sz="1200" kern="1200" dirty="0">
                <a:solidFill>
                  <a:schemeClr val="tx1"/>
                </a:solidFill>
                <a:effectLst/>
                <a:latin typeface="+mn-lt"/>
                <a:ea typeface="+mn-ea"/>
                <a:cs typeface="+mn-cs"/>
              </a:rPr>
              <a:t>Mais aussi car la plus part de ses pays ont la même monnaie que nous et donc les échanges se feront plus facilement.</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21</a:t>
            </a:fld>
            <a:endParaRPr lang="fr-FR"/>
          </a:p>
        </p:txBody>
      </p:sp>
    </p:spTree>
    <p:extLst>
      <p:ext uri="{BB962C8B-B14F-4D97-AF65-F5344CB8AC3E}">
        <p14:creationId xmlns:p14="http://schemas.microsoft.com/office/powerpoint/2010/main" val="2520244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mener mon étude  je me suis rendu sur le site de la Fao afin d’acquérir les données  qui m’étaient utiles.</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3</a:t>
            </a:fld>
            <a:endParaRPr lang="fr-FR"/>
          </a:p>
        </p:txBody>
      </p:sp>
    </p:spTree>
    <p:extLst>
      <p:ext uri="{BB962C8B-B14F-4D97-AF65-F5344CB8AC3E}">
        <p14:creationId xmlns:p14="http://schemas.microsoft.com/office/powerpoint/2010/main" val="156743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J’ai ainsi recueillis des données relatives au nombre d’individus par pays pour l’année 2018 et 2015 </a:t>
            </a:r>
          </a:p>
          <a:p>
            <a:r>
              <a:rPr lang="fr-FR" sz="1200" kern="1200" dirty="0">
                <a:solidFill>
                  <a:schemeClr val="tx1"/>
                </a:solidFill>
                <a:effectLst/>
                <a:latin typeface="+mn-lt"/>
                <a:ea typeface="+mn-ea"/>
                <a:cs typeface="+mn-cs"/>
              </a:rPr>
              <a:t>pour pouvoir observer la croissance démographique sur ses 3 années et pouvoir estimer quelle sera la dynamique pour les années suivantes notre implantation.</a:t>
            </a: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4</a:t>
            </a:fld>
            <a:endParaRPr lang="fr-FR"/>
          </a:p>
        </p:txBody>
      </p:sp>
    </p:spTree>
    <p:extLst>
      <p:ext uri="{BB962C8B-B14F-4D97-AF65-F5344CB8AC3E}">
        <p14:creationId xmlns:p14="http://schemas.microsoft.com/office/powerpoint/2010/main" val="4235307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J’ai par la suite télécharger les données en rapport avec le bilan alimentaire  des produits animales et végétales.</a:t>
            </a:r>
          </a:p>
          <a:p>
            <a:r>
              <a:rPr lang="fr-FR" sz="1200" kern="1200" dirty="0">
                <a:solidFill>
                  <a:schemeClr val="tx1"/>
                </a:solidFill>
                <a:effectLst/>
                <a:latin typeface="+mn-lt"/>
                <a:ea typeface="+mn-ea"/>
                <a:cs typeface="+mn-cs"/>
              </a:rPr>
              <a:t>ces fichiers contenaient des informations sur la disponibilité alimentaire en terme de kcal mais aussi en termes de protéines pour chaque produit dans chaque pays . Je me suis servi de ces données pour calculer le ratio de protéines d’origine animal par rapport à la disponibilité globale de protéines dans le pays.</a:t>
            </a:r>
          </a:p>
          <a:p>
            <a:r>
              <a:rPr lang="fr-FR" dirty="0"/>
              <a:t>afin de savoir dans quel proportions le pays consomme de la viande </a:t>
            </a:r>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5</a:t>
            </a:fld>
            <a:endParaRPr lang="fr-FR"/>
          </a:p>
        </p:txBody>
      </p:sp>
    </p:spTree>
    <p:extLst>
      <p:ext uri="{BB962C8B-B14F-4D97-AF65-F5344CB8AC3E}">
        <p14:creationId xmlns:p14="http://schemas.microsoft.com/office/powerpoint/2010/main" val="2567447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j’ai aussi téléchargé des données concernant le PIB par habitant en 2018 afin d’avoir une idée du niveau de vie dans le pays ,  les importations en 2018 et 2015 pour pouvoir observer la croissance des importations de volaille  et enfin les élevages de poulets par  pays afin de savoir si ces pays sont de gros producteurs  de volaille ou pas.</a:t>
            </a:r>
          </a:p>
          <a:p>
            <a:r>
              <a:rPr lang="fr-FR" sz="1200" kern="1200" dirty="0">
                <a:solidFill>
                  <a:schemeClr val="tx1"/>
                </a:solidFill>
                <a:effectLst/>
                <a:latin typeface="+mn-lt"/>
                <a:ea typeface="+mn-ea"/>
                <a:cs typeface="+mn-cs"/>
              </a:rPr>
              <a:t> j'ai réunis toutes ses informations dans un </a:t>
            </a:r>
            <a:r>
              <a:rPr lang="fr-FR" sz="1200" kern="1200" dirty="0" err="1">
                <a:solidFill>
                  <a:schemeClr val="tx1"/>
                </a:solidFill>
                <a:effectLst/>
                <a:latin typeface="+mn-lt"/>
                <a:ea typeface="+mn-ea"/>
                <a:cs typeface="+mn-cs"/>
              </a:rPr>
              <a:t>dataframe</a:t>
            </a:r>
            <a:r>
              <a:rPr lang="fr-FR" sz="1200" kern="1200" dirty="0">
                <a:solidFill>
                  <a:schemeClr val="tx1"/>
                </a:solidFill>
                <a:effectLst/>
                <a:latin typeface="+mn-lt"/>
                <a:ea typeface="+mn-ea"/>
                <a:cs typeface="+mn-cs"/>
              </a:rPr>
              <a:t> générale afin de mener mon étude.</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Une fois que mes données ont été traités je suis passé à l'analyse de ces données.</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6</a:t>
            </a:fld>
            <a:endParaRPr lang="fr-FR"/>
          </a:p>
        </p:txBody>
      </p:sp>
    </p:spTree>
    <p:extLst>
      <p:ext uri="{BB962C8B-B14F-4D97-AF65-F5344CB8AC3E}">
        <p14:creationId xmlns:p14="http://schemas.microsoft.com/office/powerpoint/2010/main" val="220139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Avant de mener mon étude </a:t>
            </a:r>
          </a:p>
          <a:p>
            <a:r>
              <a:rPr lang="fr-FR" sz="1200" kern="1200" dirty="0">
                <a:solidFill>
                  <a:schemeClr val="tx1"/>
                </a:solidFill>
                <a:effectLst/>
                <a:latin typeface="+mn-lt"/>
                <a:ea typeface="+mn-ea"/>
                <a:cs typeface="+mn-cs"/>
              </a:rPr>
              <a:t>je me suis dans un premier temps renseigné sur les marchés du poulet mondiale et sur quels pays était les principaux producteurs de poulets  et j'ai décidé de les retirer de la liste des pays à étudier car cela ne ferait pas sens de s’installer dans ces pays car le marché serait saturé.</a:t>
            </a:r>
          </a:p>
          <a:p>
            <a:r>
              <a:rPr lang="fr-FR" sz="1200" kern="1200" dirty="0">
                <a:solidFill>
                  <a:schemeClr val="tx1"/>
                </a:solidFill>
                <a:effectLst/>
                <a:latin typeface="+mn-lt"/>
                <a:ea typeface="+mn-ea"/>
                <a:cs typeface="+mn-cs"/>
              </a:rPr>
              <a:t>j'ai donc retiré  le </a:t>
            </a:r>
            <a:r>
              <a:rPr lang="fr-FR" sz="1200" kern="1200" dirty="0" err="1">
                <a:solidFill>
                  <a:schemeClr val="tx1"/>
                </a:solidFill>
                <a:effectLst/>
                <a:latin typeface="+mn-lt"/>
                <a:ea typeface="+mn-ea"/>
                <a:cs typeface="+mn-cs"/>
              </a:rPr>
              <a:t>bresil</a:t>
            </a:r>
            <a:r>
              <a:rPr lang="fr-FR" sz="1200" kern="1200" dirty="0">
                <a:solidFill>
                  <a:schemeClr val="tx1"/>
                </a:solidFill>
                <a:effectLst/>
                <a:latin typeface="+mn-lt"/>
                <a:ea typeface="+mn-ea"/>
                <a:cs typeface="+mn-cs"/>
              </a:rPr>
              <a:t> , les </a:t>
            </a:r>
            <a:r>
              <a:rPr lang="fr-FR" sz="1200" kern="1200" dirty="0" err="1">
                <a:solidFill>
                  <a:schemeClr val="tx1"/>
                </a:solidFill>
                <a:effectLst/>
                <a:latin typeface="+mn-lt"/>
                <a:ea typeface="+mn-ea"/>
                <a:cs typeface="+mn-cs"/>
              </a:rPr>
              <a:t>etats</a:t>
            </a:r>
            <a:r>
              <a:rPr lang="fr-FR" sz="1200" kern="1200" dirty="0">
                <a:solidFill>
                  <a:schemeClr val="tx1"/>
                </a:solidFill>
                <a:effectLst/>
                <a:latin typeface="+mn-lt"/>
                <a:ea typeface="+mn-ea"/>
                <a:cs typeface="+mn-cs"/>
              </a:rPr>
              <a:t> unis , la chine , la </a:t>
            </a:r>
            <a:r>
              <a:rPr lang="fr-FR" sz="1200" kern="1200" dirty="0" err="1">
                <a:solidFill>
                  <a:schemeClr val="tx1"/>
                </a:solidFill>
                <a:effectLst/>
                <a:latin typeface="+mn-lt"/>
                <a:ea typeface="+mn-ea"/>
                <a:cs typeface="+mn-cs"/>
              </a:rPr>
              <a:t>russie</a:t>
            </a:r>
            <a:r>
              <a:rPr lang="fr-FR" sz="1200" kern="1200" dirty="0">
                <a:solidFill>
                  <a:schemeClr val="tx1"/>
                </a:solidFill>
                <a:effectLst/>
                <a:latin typeface="+mn-lt"/>
                <a:ea typeface="+mn-ea"/>
                <a:cs typeface="+mn-cs"/>
              </a:rPr>
              <a:t> et la </a:t>
            </a:r>
            <a:r>
              <a:rPr lang="fr-FR" sz="1200" kern="1200" dirty="0" err="1">
                <a:solidFill>
                  <a:schemeClr val="tx1"/>
                </a:solidFill>
                <a:effectLst/>
                <a:latin typeface="+mn-lt"/>
                <a:ea typeface="+mn-ea"/>
                <a:cs typeface="+mn-cs"/>
              </a:rPr>
              <a:t>pologne</a:t>
            </a:r>
            <a:r>
              <a:rPr lang="fr-FR" sz="1200" kern="1200" dirty="0">
                <a:solidFill>
                  <a:schemeClr val="tx1"/>
                </a:solidFill>
                <a:effectLst/>
                <a:latin typeface="+mn-lt"/>
                <a:ea typeface="+mn-ea"/>
                <a:cs typeface="+mn-cs"/>
              </a:rPr>
              <a:t>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et aussi la </a:t>
            </a:r>
            <a:r>
              <a:rPr lang="fr-FR" sz="1200" kern="1200" dirty="0" err="1">
                <a:solidFill>
                  <a:schemeClr val="tx1"/>
                </a:solidFill>
                <a:effectLst/>
                <a:latin typeface="+mn-lt"/>
                <a:ea typeface="+mn-ea"/>
                <a:cs typeface="+mn-cs"/>
              </a:rPr>
              <a:t>france</a:t>
            </a:r>
            <a:r>
              <a:rPr lang="fr-FR" sz="1200" kern="1200" dirty="0">
                <a:solidFill>
                  <a:schemeClr val="tx1"/>
                </a:solidFill>
                <a:effectLst/>
                <a:latin typeface="+mn-lt"/>
                <a:ea typeface="+mn-ea"/>
                <a:cs typeface="+mn-cs"/>
              </a:rPr>
              <a:t> pour des raisons évidentes.</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Après avoir retirer ces pays , pour déterminer des groupes de pays  j’ai réaliser une classification hiérarchique . </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7</a:t>
            </a:fld>
            <a:endParaRPr lang="fr-FR"/>
          </a:p>
        </p:txBody>
      </p:sp>
    </p:spTree>
    <p:extLst>
      <p:ext uri="{BB962C8B-B14F-4D97-AF65-F5344CB8AC3E}">
        <p14:creationId xmlns:p14="http://schemas.microsoft.com/office/powerpoint/2010/main" val="3930208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il existe deux type  de  classification hiérarchique ascendante et descendante </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8</a:t>
            </a:fld>
            <a:endParaRPr lang="fr-FR"/>
          </a:p>
        </p:txBody>
      </p:sp>
    </p:spTree>
    <p:extLst>
      <p:ext uri="{BB962C8B-B14F-4D97-AF65-F5344CB8AC3E}">
        <p14:creationId xmlns:p14="http://schemas.microsoft.com/office/powerpoint/2010/main" val="2461246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Il m'a été demandé de travailler sur 5 cluster bien que le </a:t>
            </a:r>
            <a:r>
              <a:rPr lang="fr-FR" sz="1200" kern="1200" dirty="0" err="1">
                <a:solidFill>
                  <a:schemeClr val="tx1"/>
                </a:solidFill>
                <a:effectLst/>
                <a:latin typeface="+mn-lt"/>
                <a:ea typeface="+mn-ea"/>
                <a:cs typeface="+mn-cs"/>
              </a:rPr>
              <a:t>dendogramme</a:t>
            </a:r>
            <a:r>
              <a:rPr lang="fr-FR" sz="1200" kern="1200" dirty="0">
                <a:solidFill>
                  <a:schemeClr val="tx1"/>
                </a:solidFill>
                <a:effectLst/>
                <a:latin typeface="+mn-lt"/>
                <a:ea typeface="+mn-ea"/>
                <a:cs typeface="+mn-cs"/>
              </a:rPr>
              <a:t> indique que 6 clusters aurait été plus judicieux.</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composition des différents clusters est la suivante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cluster 1 est majoritairement composé  de pays d’Afrique subsaharienne  on constate que ces pays ont un </a:t>
            </a:r>
            <a:r>
              <a:rPr lang="fr-FR" sz="1200" kern="1200" dirty="0" err="1">
                <a:solidFill>
                  <a:schemeClr val="tx1"/>
                </a:solidFill>
                <a:effectLst/>
                <a:latin typeface="+mn-lt"/>
                <a:ea typeface="+mn-ea"/>
                <a:cs typeface="+mn-cs"/>
              </a:rPr>
              <a:t>pib</a:t>
            </a:r>
            <a:r>
              <a:rPr lang="fr-FR" sz="1200" kern="1200" dirty="0">
                <a:solidFill>
                  <a:schemeClr val="tx1"/>
                </a:solidFill>
                <a:effectLst/>
                <a:latin typeface="+mn-lt"/>
                <a:ea typeface="+mn-ea"/>
                <a:cs typeface="+mn-cs"/>
              </a:rPr>
              <a:t>  ainsi qu’une alimentation  en termes de protéine  faibles.</a:t>
            </a:r>
          </a:p>
          <a:p>
            <a:r>
              <a:rPr lang="fr-FR" sz="1200" kern="1200" dirty="0">
                <a:solidFill>
                  <a:schemeClr val="tx1"/>
                </a:solidFill>
                <a:effectLst/>
                <a:latin typeface="+mn-lt"/>
                <a:ea typeface="+mn-ea"/>
                <a:cs typeface="+mn-cs"/>
              </a:rPr>
              <a:t>On remarque aussi que ce sont des pays avec un fort taux d’importation.</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cluster 2 est constitué principalement de pays occidentaux avec PIB élevé  , une alimentation riche en protéines dont 51% est d’origine animale</a:t>
            </a:r>
          </a:p>
          <a:p>
            <a:r>
              <a:rPr lang="fr-FR" sz="1200" kern="1200" dirty="0">
                <a:solidFill>
                  <a:schemeClr val="tx1"/>
                </a:solidFill>
                <a:effectLst/>
                <a:latin typeface="+mn-lt"/>
                <a:ea typeface="+mn-ea"/>
                <a:cs typeface="+mn-cs"/>
              </a:rPr>
              <a:t>on remarque aussi que la moyenne d'élevage est proche de celle du </a:t>
            </a:r>
            <a:r>
              <a:rPr lang="fr-FR" sz="1200" kern="1200" dirty="0" err="1">
                <a:solidFill>
                  <a:schemeClr val="tx1"/>
                </a:solidFill>
                <a:effectLst/>
                <a:latin typeface="+mn-lt"/>
                <a:ea typeface="+mn-ea"/>
                <a:cs typeface="+mn-cs"/>
              </a:rPr>
              <a:t>clsuter</a:t>
            </a:r>
            <a:r>
              <a:rPr lang="fr-FR" sz="1200" kern="1200" dirty="0">
                <a:solidFill>
                  <a:schemeClr val="tx1"/>
                </a:solidFill>
                <a:effectLst/>
                <a:latin typeface="+mn-lt"/>
                <a:ea typeface="+mn-ea"/>
                <a:cs typeface="+mn-cs"/>
              </a:rPr>
              <a:t> 1 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cluster   3 est composé d’une multitude de pays en voie de développement avec notamment beaucoup de petites îles.  </a:t>
            </a:r>
          </a:p>
          <a:p>
            <a:r>
              <a:rPr lang="fr-FR" sz="1200" kern="1200" dirty="0">
                <a:solidFill>
                  <a:schemeClr val="tx1"/>
                </a:solidFill>
                <a:effectLst/>
                <a:latin typeface="+mn-lt"/>
                <a:ea typeface="+mn-ea"/>
                <a:cs typeface="+mn-cs"/>
              </a:rPr>
              <a:t>telles que les </a:t>
            </a:r>
            <a:r>
              <a:rPr lang="fr-FR" sz="1200" kern="1200" dirty="0" err="1">
                <a:solidFill>
                  <a:schemeClr val="tx1"/>
                </a:solidFill>
                <a:effectLst/>
                <a:latin typeface="+mn-lt"/>
                <a:ea typeface="+mn-ea"/>
                <a:cs typeface="+mn-cs"/>
              </a:rPr>
              <a:t>bahamas</a:t>
            </a:r>
            <a:r>
              <a:rPr lang="fr-FR" sz="1200" kern="1200" dirty="0">
                <a:solidFill>
                  <a:schemeClr val="tx1"/>
                </a:solidFill>
                <a:effectLst/>
                <a:latin typeface="+mn-lt"/>
                <a:ea typeface="+mn-ea"/>
                <a:cs typeface="+mn-cs"/>
              </a:rPr>
              <a:t> , sainte </a:t>
            </a:r>
            <a:r>
              <a:rPr lang="fr-FR" sz="1200" kern="1200" dirty="0" err="1">
                <a:solidFill>
                  <a:schemeClr val="tx1"/>
                </a:solidFill>
                <a:effectLst/>
                <a:latin typeface="+mn-lt"/>
                <a:ea typeface="+mn-ea"/>
                <a:cs typeface="+mn-cs"/>
              </a:rPr>
              <a:t>lucie</a:t>
            </a:r>
            <a:r>
              <a:rPr lang="fr-FR" sz="1200" kern="1200" dirty="0">
                <a:solidFill>
                  <a:schemeClr val="tx1"/>
                </a:solidFill>
                <a:effectLst/>
                <a:latin typeface="+mn-lt"/>
                <a:ea typeface="+mn-ea"/>
                <a:cs typeface="+mn-cs"/>
              </a:rPr>
              <a:t> et </a:t>
            </a:r>
            <a:r>
              <a:rPr lang="fr-FR" sz="1200" kern="1200" dirty="0" err="1">
                <a:solidFill>
                  <a:schemeClr val="tx1"/>
                </a:solidFill>
                <a:effectLst/>
                <a:latin typeface="+mn-lt"/>
                <a:ea typeface="+mn-ea"/>
                <a:cs typeface="+mn-cs"/>
              </a:rPr>
              <a:t>dominique</a:t>
            </a:r>
            <a:r>
              <a:rPr lang="fr-FR" sz="1200" kern="1200" dirty="0">
                <a:solidFill>
                  <a:schemeClr val="tx1"/>
                </a:solidFill>
                <a:effectLst/>
                <a:latin typeface="+mn-lt"/>
                <a:ea typeface="+mn-ea"/>
                <a:cs typeface="+mn-cs"/>
              </a:rPr>
              <a:t> </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On remarque que ces pays ont un PIB plus important que ceux du cluster 1 mais qui reste tout de même faible .</a:t>
            </a:r>
          </a:p>
          <a:p>
            <a:r>
              <a:rPr lang="fr-FR" sz="1200" kern="1200" dirty="0">
                <a:solidFill>
                  <a:schemeClr val="tx1"/>
                </a:solidFill>
                <a:effectLst/>
                <a:latin typeface="+mn-lt"/>
                <a:ea typeface="+mn-ea"/>
                <a:cs typeface="+mn-cs"/>
              </a:rPr>
              <a:t>Leur alimentation en terme de protéines est assez équilibré avec 47% de protéines d’origine animal </a:t>
            </a:r>
          </a:p>
          <a:p>
            <a:r>
              <a:rPr lang="fr-FR" sz="1200" kern="1200" dirty="0">
                <a:solidFill>
                  <a:schemeClr val="tx1"/>
                </a:solidFill>
                <a:effectLst/>
                <a:latin typeface="+mn-lt"/>
                <a:ea typeface="+mn-ea"/>
                <a:cs typeface="+mn-cs"/>
              </a:rPr>
              <a:t>Ils ont aussi en moyenne un élevage de poulets assez faible</a:t>
            </a:r>
          </a:p>
          <a:p>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Ensuite nous avons pour les clusters 4 et 5 respectivement le Cambodge et </a:t>
            </a:r>
            <a:r>
              <a:rPr lang="fr-FR" sz="1200" kern="1200" dirty="0" err="1">
                <a:solidFill>
                  <a:schemeClr val="tx1"/>
                </a:solidFill>
                <a:effectLst/>
                <a:latin typeface="+mn-lt"/>
                <a:ea typeface="+mn-ea"/>
                <a:cs typeface="+mn-cs"/>
              </a:rPr>
              <a:t>l’indonésie</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Qui en termes d’alimentation sont assez proche. Une différence notable se trouve au niveau des import de volaille là ou le </a:t>
            </a:r>
            <a:r>
              <a:rPr lang="fr-FR" sz="1200" kern="1200" dirty="0" err="1">
                <a:solidFill>
                  <a:schemeClr val="tx1"/>
                </a:solidFill>
                <a:effectLst/>
                <a:latin typeface="+mn-lt"/>
                <a:ea typeface="+mn-ea"/>
                <a:cs typeface="+mn-cs"/>
              </a:rPr>
              <a:t>cambodge</a:t>
            </a:r>
            <a:r>
              <a:rPr lang="fr-FR" sz="1200" kern="1200" dirty="0">
                <a:solidFill>
                  <a:schemeClr val="tx1"/>
                </a:solidFill>
                <a:effectLst/>
                <a:latin typeface="+mn-lt"/>
                <a:ea typeface="+mn-ea"/>
                <a:cs typeface="+mn-cs"/>
              </a:rPr>
              <a:t> à vu son importation de volaille augmenter de façon considérable </a:t>
            </a:r>
            <a:r>
              <a:rPr lang="fr-FR" sz="1200" kern="1200" dirty="0" err="1">
                <a:solidFill>
                  <a:schemeClr val="tx1"/>
                </a:solidFill>
                <a:effectLst/>
                <a:latin typeface="+mn-lt"/>
                <a:ea typeface="+mn-ea"/>
                <a:cs typeface="+mn-cs"/>
              </a:rPr>
              <a:t>l’indonésie</a:t>
            </a:r>
            <a:r>
              <a:rPr lang="fr-FR" sz="1200" kern="1200" dirty="0">
                <a:solidFill>
                  <a:schemeClr val="tx1"/>
                </a:solidFill>
                <a:effectLst/>
                <a:latin typeface="+mn-lt"/>
                <a:ea typeface="+mn-ea"/>
                <a:cs typeface="+mn-cs"/>
              </a:rPr>
              <a:t> n’en n’importe pas car elle en produit suffisamment pour répondre au besoin de sa population.</a:t>
            </a:r>
          </a:p>
          <a:p>
            <a:endParaRPr lang="fr-FR" dirty="0"/>
          </a:p>
        </p:txBody>
      </p:sp>
      <p:sp>
        <p:nvSpPr>
          <p:cNvPr id="4" name="Espace réservé du numéro de diapositive 3"/>
          <p:cNvSpPr>
            <a:spLocks noGrp="1"/>
          </p:cNvSpPr>
          <p:nvPr>
            <p:ph type="sldNum" sz="quarter" idx="5"/>
          </p:nvPr>
        </p:nvSpPr>
        <p:spPr/>
        <p:txBody>
          <a:bodyPr/>
          <a:lstStyle/>
          <a:p>
            <a:fld id="{B9BD93DF-A7EA-2B46-9DD7-C9EADC12D316}" type="slidenum">
              <a:rPr lang="fr-FR" smtClean="0"/>
              <a:t>9</a:t>
            </a:fld>
            <a:endParaRPr lang="fr-FR"/>
          </a:p>
        </p:txBody>
      </p:sp>
    </p:spTree>
    <p:extLst>
      <p:ext uri="{BB962C8B-B14F-4D97-AF65-F5344CB8AC3E}">
        <p14:creationId xmlns:p14="http://schemas.microsoft.com/office/powerpoint/2010/main" val="553617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12D58E9-3903-6148-A1FD-A3B882CEA89D}" type="datetime1">
              <a:rPr lang="fr-FR" smtClean="0"/>
              <a:t>04/06/2021</a:t>
            </a:fld>
            <a:endParaRPr lang="fr-F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70EE83B-11C4-3742-9CF5-BCF78573B03B}" type="slidenum">
              <a:rPr lang="fr-FR" smtClean="0"/>
              <a:t>‹N°›</a:t>
            </a:fld>
            <a:endParaRPr lang="fr-FR"/>
          </a:p>
        </p:txBody>
      </p:sp>
    </p:spTree>
    <p:extLst>
      <p:ext uri="{BB962C8B-B14F-4D97-AF65-F5344CB8AC3E}">
        <p14:creationId xmlns:p14="http://schemas.microsoft.com/office/powerpoint/2010/main" val="209022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6628C4-6A62-0745-B617-E27B27E565B8}" type="datetime1">
              <a:rPr lang="fr-FR" smtClean="0"/>
              <a:t>04/06/2021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70EE83B-11C4-3742-9CF5-BCF78573B03B}" type="slidenum">
              <a:rPr lang="fr-FR" smtClean="0"/>
              <a:t>‹N°›</a:t>
            </a:fld>
            <a:endParaRPr lang="fr-FR"/>
          </a:p>
        </p:txBody>
      </p:sp>
    </p:spTree>
    <p:extLst>
      <p:ext uri="{BB962C8B-B14F-4D97-AF65-F5344CB8AC3E}">
        <p14:creationId xmlns:p14="http://schemas.microsoft.com/office/powerpoint/2010/main" val="211925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3195122-2265-654D-8295-BA44F5CF98CF}" type="datetime1">
              <a:rPr lang="fr-FR" smtClean="0"/>
              <a:t>04/06/2021</a:t>
            </a:fld>
            <a:endParaRPr lang="fr-FR"/>
          </a:p>
        </p:txBody>
      </p:sp>
      <p:sp>
        <p:nvSpPr>
          <p:cNvPr id="5" name="Footer Placeholder 4"/>
          <p:cNvSpPr>
            <a:spLocks noGrp="1"/>
          </p:cNvSpPr>
          <p:nvPr>
            <p:ph type="ftr" sz="quarter" idx="11"/>
          </p:nvPr>
        </p:nvSpPr>
        <p:spPr>
          <a:xfrm>
            <a:off x="774923" y="5951811"/>
            <a:ext cx="7896279" cy="365125"/>
          </a:xfrm>
        </p:spPr>
        <p:txBody>
          <a:bodyPr/>
          <a:lstStyle/>
          <a:p>
            <a:endParaRPr lang="fr-F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70EE83B-11C4-3742-9CF5-BCF78573B03B}" type="slidenum">
              <a:rPr lang="fr-FR" smtClean="0"/>
              <a:t>‹N°›</a:t>
            </a:fld>
            <a:endParaRPr lang="fr-FR"/>
          </a:p>
        </p:txBody>
      </p:sp>
    </p:spTree>
    <p:extLst>
      <p:ext uri="{BB962C8B-B14F-4D97-AF65-F5344CB8AC3E}">
        <p14:creationId xmlns:p14="http://schemas.microsoft.com/office/powerpoint/2010/main" val="221144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E5921BB-ACFD-D349-BE06-D929016A0F34}" type="datetime1">
              <a:rPr lang="fr-FR" smtClean="0"/>
              <a:t>04/06/2021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558300" y="5956137"/>
            <a:ext cx="1052508" cy="365125"/>
          </a:xfrm>
        </p:spPr>
        <p:txBody>
          <a:bodyPr/>
          <a:lstStyle/>
          <a:p>
            <a:fld id="{370EE83B-11C4-3742-9CF5-BCF78573B03B}" type="slidenum">
              <a:rPr lang="fr-FR" smtClean="0"/>
              <a:t>‹N°›</a:t>
            </a:fld>
            <a:endParaRPr lang="fr-FR"/>
          </a:p>
        </p:txBody>
      </p:sp>
    </p:spTree>
    <p:extLst>
      <p:ext uri="{BB962C8B-B14F-4D97-AF65-F5344CB8AC3E}">
        <p14:creationId xmlns:p14="http://schemas.microsoft.com/office/powerpoint/2010/main" val="84039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688DA07-EBF2-8D49-AC7C-AA488B479AED}" type="datetime1">
              <a:rPr lang="fr-FR" smtClean="0"/>
              <a:t>04/06/2021</a:t>
            </a:fld>
            <a:endParaRPr lang="fr-F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70EE83B-11C4-3742-9CF5-BCF78573B03B}" type="slidenum">
              <a:rPr lang="fr-FR" smtClean="0"/>
              <a:t>‹N°›</a:t>
            </a:fld>
            <a:endParaRPr lang="fr-FR"/>
          </a:p>
        </p:txBody>
      </p:sp>
    </p:spTree>
    <p:extLst>
      <p:ext uri="{BB962C8B-B14F-4D97-AF65-F5344CB8AC3E}">
        <p14:creationId xmlns:p14="http://schemas.microsoft.com/office/powerpoint/2010/main" val="421871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301DB65-55E9-2044-905E-933C376D6EA6}" type="datetime1">
              <a:rPr lang="fr-FR" smtClean="0"/>
              <a:t>04/06/2021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70EE83B-11C4-3742-9CF5-BCF78573B03B}" type="slidenum">
              <a:rPr lang="fr-FR" smtClean="0"/>
              <a:t>‹N°›</a:t>
            </a:fld>
            <a:endParaRPr lang="fr-FR"/>
          </a:p>
        </p:txBody>
      </p:sp>
    </p:spTree>
    <p:extLst>
      <p:ext uri="{BB962C8B-B14F-4D97-AF65-F5344CB8AC3E}">
        <p14:creationId xmlns:p14="http://schemas.microsoft.com/office/powerpoint/2010/main" val="117929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6CDBB41-EAFE-6249-88A8-48F60DFA4D28}" type="datetime1">
              <a:rPr lang="fr-FR" smtClean="0"/>
              <a:t>04/06/2021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70EE83B-11C4-3742-9CF5-BCF78573B03B}" type="slidenum">
              <a:rPr lang="fr-FR" smtClean="0"/>
              <a:t>‹N°›</a:t>
            </a:fld>
            <a:endParaRPr lang="fr-FR"/>
          </a:p>
        </p:txBody>
      </p:sp>
    </p:spTree>
    <p:extLst>
      <p:ext uri="{BB962C8B-B14F-4D97-AF65-F5344CB8AC3E}">
        <p14:creationId xmlns:p14="http://schemas.microsoft.com/office/powerpoint/2010/main" val="22238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796911-54EC-0F44-960B-8A13686A85D2}" type="datetime1">
              <a:rPr lang="fr-FR" smtClean="0"/>
              <a:t>04/06/2021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70EE83B-11C4-3742-9CF5-BCF78573B03B}" type="slidenum">
              <a:rPr lang="fr-FR" smtClean="0"/>
              <a:t>‹N°›</a:t>
            </a:fld>
            <a:endParaRPr lang="fr-FR"/>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Tree>
    <p:extLst>
      <p:ext uri="{BB962C8B-B14F-4D97-AF65-F5344CB8AC3E}">
        <p14:creationId xmlns:p14="http://schemas.microsoft.com/office/powerpoint/2010/main" val="352967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8186B-07C6-6649-A1A3-F536C334B00D}" type="datetime1">
              <a:rPr lang="fr-FR" smtClean="0"/>
              <a:t>04/06/2021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70EE83B-11C4-3742-9CF5-BCF78573B03B}" type="slidenum">
              <a:rPr lang="fr-FR" smtClean="0"/>
              <a:t>‹N°›</a:t>
            </a:fld>
            <a:endParaRPr lang="fr-FR"/>
          </a:p>
        </p:txBody>
      </p:sp>
    </p:spTree>
    <p:extLst>
      <p:ext uri="{BB962C8B-B14F-4D97-AF65-F5344CB8AC3E}">
        <p14:creationId xmlns:p14="http://schemas.microsoft.com/office/powerpoint/2010/main" val="232164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9BFDDFE-157E-494F-869E-7719A5A8FE3F}" type="datetime1">
              <a:rPr lang="fr-FR" smtClean="0"/>
              <a:t>04/06/2021</a:t>
            </a:fld>
            <a:endParaRPr lang="fr-F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70EE83B-11C4-3742-9CF5-BCF78573B03B}" type="slidenum">
              <a:rPr lang="fr-FR" smtClean="0"/>
              <a:t>‹N°›</a:t>
            </a:fld>
            <a:endParaRPr lang="fr-FR"/>
          </a:p>
        </p:txBody>
      </p:sp>
    </p:spTree>
    <p:extLst>
      <p:ext uri="{BB962C8B-B14F-4D97-AF65-F5344CB8AC3E}">
        <p14:creationId xmlns:p14="http://schemas.microsoft.com/office/powerpoint/2010/main" val="207161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B7A5BD1-165D-2E47-82C6-DDD9EB6A3033}" type="datetime1">
              <a:rPr lang="fr-FR" smtClean="0"/>
              <a:t>04/06/2021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70EE83B-11C4-3742-9CF5-BCF78573B03B}" type="slidenum">
              <a:rPr lang="fr-FR" smtClean="0"/>
              <a:t>‹N°›</a:t>
            </a:fld>
            <a:endParaRPr lang="fr-FR"/>
          </a:p>
        </p:txBody>
      </p:sp>
    </p:spTree>
    <p:extLst>
      <p:ext uri="{BB962C8B-B14F-4D97-AF65-F5344CB8AC3E}">
        <p14:creationId xmlns:p14="http://schemas.microsoft.com/office/powerpoint/2010/main" val="278860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E477E5C-29CE-154A-B8B4-9E5062C3E4F5}" type="datetime1">
              <a:rPr lang="fr-FR" smtClean="0"/>
              <a:t>04/06/2021</a:t>
            </a:fld>
            <a:endParaRPr lang="fr-F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fr-F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70EE83B-11C4-3742-9CF5-BCF78573B03B}" type="slidenum">
              <a:rPr lang="fr-FR" smtClean="0"/>
              <a:t>‹N°›</a:t>
            </a:fld>
            <a:endParaRPr lang="fr-F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3389314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409C0A2-3450-8446-9F3D-325D8502ED97}"/>
              </a:ext>
            </a:extLst>
          </p:cNvPr>
          <p:cNvSpPr>
            <a:spLocks noGrp="1"/>
          </p:cNvSpPr>
          <p:nvPr>
            <p:ph type="ctrTitle"/>
          </p:nvPr>
        </p:nvSpPr>
        <p:spPr>
          <a:xfrm>
            <a:off x="4801143" y="1005839"/>
            <a:ext cx="6939304" cy="4805025"/>
          </a:xfrm>
        </p:spPr>
        <p:txBody>
          <a:bodyPr anchor="ctr">
            <a:normAutofit/>
          </a:bodyPr>
          <a:lstStyle/>
          <a:p>
            <a:r>
              <a:rPr lang="fr-FR" sz="6000">
                <a:solidFill>
                  <a:schemeClr val="tx2"/>
                </a:solidFill>
              </a:rPr>
              <a:t>ÉTUDE DE MARCHÉ</a:t>
            </a:r>
          </a:p>
        </p:txBody>
      </p:sp>
      <p:sp>
        <p:nvSpPr>
          <p:cNvPr id="10" name="Rectangle 9">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us-titre 2">
            <a:extLst>
              <a:ext uri="{FF2B5EF4-FFF2-40B4-BE49-F238E27FC236}">
                <a16:creationId xmlns:a16="http://schemas.microsoft.com/office/drawing/2014/main" id="{498C9EBB-1778-544B-833B-8AC230771A26}"/>
              </a:ext>
            </a:extLst>
          </p:cNvPr>
          <p:cNvSpPr>
            <a:spLocks noGrp="1"/>
          </p:cNvSpPr>
          <p:nvPr>
            <p:ph type="subTitle" idx="1"/>
          </p:nvPr>
        </p:nvSpPr>
        <p:spPr>
          <a:xfrm>
            <a:off x="768267" y="1009397"/>
            <a:ext cx="3078342" cy="4801468"/>
          </a:xfrm>
        </p:spPr>
        <p:txBody>
          <a:bodyPr anchor="ctr">
            <a:normAutofit/>
          </a:bodyPr>
          <a:lstStyle/>
          <a:p>
            <a:pPr algn="ctr"/>
            <a:endParaRPr lang="fr-FR" sz="2400">
              <a:solidFill>
                <a:srgbClr val="FFFFFF"/>
              </a:solidFill>
            </a:endParaRPr>
          </a:p>
        </p:txBody>
      </p:sp>
      <p:sp>
        <p:nvSpPr>
          <p:cNvPr id="4" name="Espace réservé du numéro de diapositive 3">
            <a:extLst>
              <a:ext uri="{FF2B5EF4-FFF2-40B4-BE49-F238E27FC236}">
                <a16:creationId xmlns:a16="http://schemas.microsoft.com/office/drawing/2014/main" id="{A9DCA864-CE47-4341-9966-209B6C71DA8A}"/>
              </a:ext>
            </a:extLst>
          </p:cNvPr>
          <p:cNvSpPr>
            <a:spLocks noGrp="1"/>
          </p:cNvSpPr>
          <p:nvPr>
            <p:ph type="sldNum" sz="quarter" idx="12"/>
          </p:nvPr>
        </p:nvSpPr>
        <p:spPr/>
        <p:txBody>
          <a:bodyPr/>
          <a:lstStyle/>
          <a:p>
            <a:fld id="{370EE83B-11C4-3742-9CF5-BCF78573B03B}" type="slidenum">
              <a:rPr lang="fr-FR" smtClean="0"/>
              <a:t>1</a:t>
            </a:fld>
            <a:endParaRPr lang="fr-FR"/>
          </a:p>
        </p:txBody>
      </p:sp>
    </p:spTree>
    <p:extLst>
      <p:ext uri="{BB962C8B-B14F-4D97-AF65-F5344CB8AC3E}">
        <p14:creationId xmlns:p14="http://schemas.microsoft.com/office/powerpoint/2010/main" val="1803609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E4822-6FDD-6442-8DF0-9ED0ABAD5347}"/>
              </a:ext>
            </a:extLst>
          </p:cNvPr>
          <p:cNvSpPr>
            <a:spLocks noGrp="1"/>
          </p:cNvSpPr>
          <p:nvPr>
            <p:ph type="title"/>
          </p:nvPr>
        </p:nvSpPr>
        <p:spPr/>
        <p:txBody>
          <a:bodyPr/>
          <a:lstStyle/>
          <a:p>
            <a:r>
              <a:rPr lang="fr-FR" dirty="0"/>
              <a:t>Test de normalité – Shapiro </a:t>
            </a:r>
            <a:r>
              <a:rPr lang="fr-FR" dirty="0" err="1"/>
              <a:t>wilk</a:t>
            </a:r>
            <a:endParaRPr lang="fr-FR" dirty="0"/>
          </a:p>
        </p:txBody>
      </p:sp>
      <p:sp>
        <p:nvSpPr>
          <p:cNvPr id="3" name="Espace réservé du contenu 2">
            <a:extLst>
              <a:ext uri="{FF2B5EF4-FFF2-40B4-BE49-F238E27FC236}">
                <a16:creationId xmlns:a16="http://schemas.microsoft.com/office/drawing/2014/main" id="{4BE985EC-FDC2-DD49-BE0F-08242D3372B0}"/>
              </a:ext>
            </a:extLst>
          </p:cNvPr>
          <p:cNvSpPr>
            <a:spLocks noGrp="1"/>
          </p:cNvSpPr>
          <p:nvPr>
            <p:ph sz="half" idx="1"/>
          </p:nvPr>
        </p:nvSpPr>
        <p:spPr>
          <a:xfrm>
            <a:off x="6330829" y="2324985"/>
            <a:ext cx="5422390" cy="3633047"/>
          </a:xfrm>
        </p:spPr>
        <p:txBody>
          <a:bodyPr>
            <a:normAutofit/>
          </a:bodyPr>
          <a:lstStyle/>
          <a:p>
            <a:r>
              <a:rPr lang="fr-FR" sz="2400" dirty="0"/>
              <a:t>Hypothèse H0 : La variable suit une loi normale </a:t>
            </a:r>
          </a:p>
          <a:p>
            <a:endParaRPr lang="fr-FR" sz="2400" dirty="0"/>
          </a:p>
          <a:p>
            <a:r>
              <a:rPr lang="fr-FR" sz="2400" dirty="0"/>
              <a:t>P-value = 0.39  &gt;  0.05</a:t>
            </a:r>
          </a:p>
          <a:p>
            <a:endParaRPr lang="fr-FR" sz="2400" dirty="0"/>
          </a:p>
          <a:p>
            <a:r>
              <a:rPr lang="fr-FR" sz="2400" dirty="0"/>
              <a:t>La variable suit une loi normale </a:t>
            </a:r>
          </a:p>
        </p:txBody>
      </p:sp>
      <p:pic>
        <p:nvPicPr>
          <p:cNvPr id="4" name="Image 3">
            <a:extLst>
              <a:ext uri="{FF2B5EF4-FFF2-40B4-BE49-F238E27FC236}">
                <a16:creationId xmlns:a16="http://schemas.microsoft.com/office/drawing/2014/main" id="{BC8BB6FE-C112-4847-85EA-C3B4572F9F27}"/>
              </a:ext>
            </a:extLst>
          </p:cNvPr>
          <p:cNvPicPr>
            <a:picLocks noChangeAspect="1"/>
          </p:cNvPicPr>
          <p:nvPr/>
        </p:nvPicPr>
        <p:blipFill>
          <a:blip r:embed="rId3"/>
          <a:stretch>
            <a:fillRect/>
          </a:stretch>
        </p:blipFill>
        <p:spPr>
          <a:xfrm>
            <a:off x="438781" y="2074778"/>
            <a:ext cx="5422390" cy="3939496"/>
          </a:xfrm>
          <a:prstGeom prst="rect">
            <a:avLst/>
          </a:prstGeom>
        </p:spPr>
      </p:pic>
      <p:sp>
        <p:nvSpPr>
          <p:cNvPr id="5" name="Espace réservé du numéro de diapositive 4">
            <a:extLst>
              <a:ext uri="{FF2B5EF4-FFF2-40B4-BE49-F238E27FC236}">
                <a16:creationId xmlns:a16="http://schemas.microsoft.com/office/drawing/2014/main" id="{BC719212-6453-294C-B0DB-DC31DA9F8B07}"/>
              </a:ext>
            </a:extLst>
          </p:cNvPr>
          <p:cNvSpPr>
            <a:spLocks noGrp="1"/>
          </p:cNvSpPr>
          <p:nvPr>
            <p:ph type="sldNum" sz="quarter" idx="12"/>
          </p:nvPr>
        </p:nvSpPr>
        <p:spPr/>
        <p:txBody>
          <a:bodyPr/>
          <a:lstStyle/>
          <a:p>
            <a:fld id="{370EE83B-11C4-3742-9CF5-BCF78573B03B}" type="slidenum">
              <a:rPr lang="fr-FR" smtClean="0"/>
              <a:t>10</a:t>
            </a:fld>
            <a:endParaRPr lang="fr-FR"/>
          </a:p>
        </p:txBody>
      </p:sp>
    </p:spTree>
    <p:extLst>
      <p:ext uri="{BB962C8B-B14F-4D97-AF65-F5344CB8AC3E}">
        <p14:creationId xmlns:p14="http://schemas.microsoft.com/office/powerpoint/2010/main" val="1439204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7EAA29-7B10-464D-B0C6-DE6BCBDC573E}"/>
              </a:ext>
            </a:extLst>
          </p:cNvPr>
          <p:cNvSpPr>
            <a:spLocks noGrp="1"/>
          </p:cNvSpPr>
          <p:nvPr>
            <p:ph type="title"/>
          </p:nvPr>
        </p:nvSpPr>
        <p:spPr/>
        <p:txBody>
          <a:bodyPr/>
          <a:lstStyle/>
          <a:p>
            <a:r>
              <a:rPr lang="fr-FR" dirty="0"/>
              <a:t>Comparaison des deux échantillons </a:t>
            </a:r>
          </a:p>
        </p:txBody>
      </p:sp>
      <p:sp>
        <p:nvSpPr>
          <p:cNvPr id="3" name="Espace réservé du texte 2">
            <a:extLst>
              <a:ext uri="{FF2B5EF4-FFF2-40B4-BE49-F238E27FC236}">
                <a16:creationId xmlns:a16="http://schemas.microsoft.com/office/drawing/2014/main" id="{F0972355-F1C6-5146-9D42-647F0C00DC48}"/>
              </a:ext>
            </a:extLst>
          </p:cNvPr>
          <p:cNvSpPr>
            <a:spLocks noGrp="1"/>
          </p:cNvSpPr>
          <p:nvPr>
            <p:ph type="body" idx="1"/>
          </p:nvPr>
        </p:nvSpPr>
        <p:spPr/>
        <p:txBody>
          <a:bodyPr/>
          <a:lstStyle/>
          <a:p>
            <a:r>
              <a:rPr lang="fr-FR" sz="2800" dirty="0"/>
              <a:t>Comparaison des variances</a:t>
            </a:r>
          </a:p>
        </p:txBody>
      </p:sp>
      <p:sp>
        <p:nvSpPr>
          <p:cNvPr id="4" name="Espace réservé du contenu 3">
            <a:extLst>
              <a:ext uri="{FF2B5EF4-FFF2-40B4-BE49-F238E27FC236}">
                <a16:creationId xmlns:a16="http://schemas.microsoft.com/office/drawing/2014/main" id="{8A26805D-5BDA-C445-8500-355D795D8C06}"/>
              </a:ext>
            </a:extLst>
          </p:cNvPr>
          <p:cNvSpPr>
            <a:spLocks noGrp="1"/>
          </p:cNvSpPr>
          <p:nvPr>
            <p:ph sz="half" idx="2"/>
          </p:nvPr>
        </p:nvSpPr>
        <p:spPr/>
        <p:txBody>
          <a:bodyPr/>
          <a:lstStyle/>
          <a:p>
            <a:r>
              <a:rPr lang="fr-FR" sz="2400" dirty="0">
                <a:solidFill>
                  <a:srgbClr val="000000"/>
                </a:solidFill>
                <a:latin typeface="STIXGeneral-Regular" pitchFamily="2" charset="2"/>
              </a:rPr>
              <a:t>H0 : </a:t>
            </a:r>
            <a:r>
              <a:rPr lang="el-GR" sz="2400" dirty="0">
                <a:solidFill>
                  <a:srgbClr val="000000"/>
                </a:solidFill>
                <a:latin typeface="STIXGeneral-Italic" pitchFamily="2" charset="2"/>
              </a:rPr>
              <a:t>σ</a:t>
            </a:r>
            <a:r>
              <a:rPr lang="el-GR" sz="2400" dirty="0">
                <a:solidFill>
                  <a:srgbClr val="000000"/>
                </a:solidFill>
                <a:latin typeface="STIXGeneral-Regular" pitchFamily="2" charset="2"/>
              </a:rPr>
              <a:t>21=</a:t>
            </a:r>
            <a:r>
              <a:rPr lang="el-GR" sz="2400" dirty="0">
                <a:solidFill>
                  <a:srgbClr val="000000"/>
                </a:solidFill>
                <a:latin typeface="STIXGeneral-Italic" pitchFamily="2" charset="2"/>
              </a:rPr>
              <a:t>σ</a:t>
            </a:r>
            <a:r>
              <a:rPr lang="el-GR" sz="2400" dirty="0">
                <a:solidFill>
                  <a:srgbClr val="000000"/>
                </a:solidFill>
                <a:latin typeface="STIXGeneral-Regular" pitchFamily="2" charset="2"/>
              </a:rPr>
              <a:t>2</a:t>
            </a:r>
            <a:r>
              <a:rPr lang="fr-FR" sz="2400" dirty="0">
                <a:solidFill>
                  <a:srgbClr val="000000"/>
                </a:solidFill>
                <a:latin typeface="STIXGeneral-Regular" pitchFamily="2" charset="2"/>
              </a:rPr>
              <a:t>  et H1 : </a:t>
            </a:r>
            <a:r>
              <a:rPr lang="el-GR" sz="2400" dirty="0">
                <a:solidFill>
                  <a:srgbClr val="000000"/>
                </a:solidFill>
                <a:latin typeface="STIXGeneral-Italic" pitchFamily="2" charset="2"/>
              </a:rPr>
              <a:t>σ</a:t>
            </a:r>
            <a:r>
              <a:rPr lang="el-GR" sz="2400" dirty="0">
                <a:solidFill>
                  <a:srgbClr val="000000"/>
                </a:solidFill>
                <a:latin typeface="STIXGeneral-Regular" pitchFamily="2" charset="2"/>
              </a:rPr>
              <a:t>21≠</a:t>
            </a:r>
            <a:r>
              <a:rPr lang="el-GR" sz="2400" dirty="0">
                <a:solidFill>
                  <a:srgbClr val="000000"/>
                </a:solidFill>
                <a:latin typeface="STIXGeneral-Italic" pitchFamily="2" charset="2"/>
              </a:rPr>
              <a:t>σ</a:t>
            </a:r>
            <a:r>
              <a:rPr lang="el-GR" sz="2400" dirty="0">
                <a:solidFill>
                  <a:srgbClr val="000000"/>
                </a:solidFill>
                <a:latin typeface="STIXGeneral-Regular" pitchFamily="2" charset="2"/>
              </a:rPr>
              <a:t>2</a:t>
            </a:r>
            <a:endParaRPr lang="fr-FR" sz="2400" dirty="0">
              <a:solidFill>
                <a:srgbClr val="000000"/>
              </a:solidFill>
              <a:latin typeface="STIXGeneral-Regular" pitchFamily="2" charset="2"/>
            </a:endParaRPr>
          </a:p>
          <a:p>
            <a:r>
              <a:rPr lang="fr-FR" sz="2400" dirty="0"/>
              <a:t>F = var’1/ var’2</a:t>
            </a:r>
          </a:p>
          <a:p>
            <a:r>
              <a:rPr lang="fr-FR" sz="2400" dirty="0"/>
              <a:t>F = 1.09</a:t>
            </a:r>
          </a:p>
          <a:p>
            <a:r>
              <a:rPr lang="fr-FR" sz="2400" dirty="0"/>
              <a:t>P-value = 0.71</a:t>
            </a:r>
          </a:p>
          <a:p>
            <a:r>
              <a:rPr lang="fr-FR" sz="2400" dirty="0"/>
              <a:t>Les variances sont bien égales </a:t>
            </a:r>
          </a:p>
          <a:p>
            <a:endParaRPr lang="fr-FR" dirty="0"/>
          </a:p>
        </p:txBody>
      </p:sp>
      <p:sp>
        <p:nvSpPr>
          <p:cNvPr id="5" name="Espace réservé du texte 4">
            <a:extLst>
              <a:ext uri="{FF2B5EF4-FFF2-40B4-BE49-F238E27FC236}">
                <a16:creationId xmlns:a16="http://schemas.microsoft.com/office/drawing/2014/main" id="{0976B678-E78D-BB4C-8468-60432EBD451A}"/>
              </a:ext>
            </a:extLst>
          </p:cNvPr>
          <p:cNvSpPr>
            <a:spLocks noGrp="1"/>
          </p:cNvSpPr>
          <p:nvPr>
            <p:ph type="body" sz="quarter" idx="3"/>
          </p:nvPr>
        </p:nvSpPr>
        <p:spPr/>
        <p:txBody>
          <a:bodyPr/>
          <a:lstStyle/>
          <a:p>
            <a:r>
              <a:rPr lang="fr-FR" sz="2800" dirty="0"/>
              <a:t>Comparaison des moyennes </a:t>
            </a:r>
          </a:p>
        </p:txBody>
      </p:sp>
      <p:sp>
        <p:nvSpPr>
          <p:cNvPr id="6" name="Espace réservé du contenu 5">
            <a:extLst>
              <a:ext uri="{FF2B5EF4-FFF2-40B4-BE49-F238E27FC236}">
                <a16:creationId xmlns:a16="http://schemas.microsoft.com/office/drawing/2014/main" id="{5DFC988C-910F-3E46-A13D-4C4CF391EED2}"/>
              </a:ext>
            </a:extLst>
          </p:cNvPr>
          <p:cNvSpPr>
            <a:spLocks noGrp="1"/>
          </p:cNvSpPr>
          <p:nvPr>
            <p:ph sz="quarter" idx="4"/>
          </p:nvPr>
        </p:nvSpPr>
        <p:spPr/>
        <p:txBody>
          <a:bodyPr>
            <a:noAutofit/>
          </a:bodyPr>
          <a:lstStyle/>
          <a:p>
            <a:r>
              <a:rPr lang="fr-FR" sz="2400" dirty="0">
                <a:solidFill>
                  <a:srgbClr val="000000"/>
                </a:solidFill>
                <a:latin typeface="STIXGeneral-Regular" pitchFamily="2" charset="2"/>
              </a:rPr>
              <a:t>H0 : </a:t>
            </a:r>
            <a:r>
              <a:rPr lang="el-GR" sz="2400" dirty="0">
                <a:solidFill>
                  <a:srgbClr val="000000"/>
                </a:solidFill>
                <a:latin typeface="STIXGeneral-Italic" pitchFamily="2" charset="2"/>
              </a:rPr>
              <a:t>σ</a:t>
            </a:r>
            <a:r>
              <a:rPr lang="el-GR" sz="2400" dirty="0">
                <a:solidFill>
                  <a:srgbClr val="000000"/>
                </a:solidFill>
                <a:latin typeface="STIXGeneral-Regular" pitchFamily="2" charset="2"/>
              </a:rPr>
              <a:t>21=</a:t>
            </a:r>
            <a:r>
              <a:rPr lang="el-GR" sz="2400" dirty="0">
                <a:solidFill>
                  <a:srgbClr val="000000"/>
                </a:solidFill>
                <a:latin typeface="STIXGeneral-Italic" pitchFamily="2" charset="2"/>
              </a:rPr>
              <a:t>σ</a:t>
            </a:r>
            <a:r>
              <a:rPr lang="el-GR" sz="2400" dirty="0">
                <a:solidFill>
                  <a:srgbClr val="000000"/>
                </a:solidFill>
                <a:latin typeface="STIXGeneral-Regular" pitchFamily="2" charset="2"/>
              </a:rPr>
              <a:t>2</a:t>
            </a:r>
            <a:r>
              <a:rPr lang="fr-FR" sz="2400" dirty="0">
                <a:solidFill>
                  <a:srgbClr val="000000"/>
                </a:solidFill>
                <a:latin typeface="STIXGeneral-Regular" pitchFamily="2" charset="2"/>
              </a:rPr>
              <a:t>  et H1 : </a:t>
            </a:r>
            <a:r>
              <a:rPr lang="el-GR" sz="2400" dirty="0">
                <a:solidFill>
                  <a:srgbClr val="000000"/>
                </a:solidFill>
                <a:latin typeface="STIXGeneral-Italic" pitchFamily="2" charset="2"/>
              </a:rPr>
              <a:t>σ</a:t>
            </a:r>
            <a:r>
              <a:rPr lang="el-GR" sz="2400" dirty="0">
                <a:solidFill>
                  <a:srgbClr val="000000"/>
                </a:solidFill>
                <a:latin typeface="STIXGeneral-Regular" pitchFamily="2" charset="2"/>
              </a:rPr>
              <a:t>21≠</a:t>
            </a:r>
            <a:r>
              <a:rPr lang="el-GR" sz="2400" dirty="0">
                <a:solidFill>
                  <a:srgbClr val="000000"/>
                </a:solidFill>
                <a:latin typeface="STIXGeneral-Italic" pitchFamily="2" charset="2"/>
              </a:rPr>
              <a:t>σ</a:t>
            </a:r>
            <a:r>
              <a:rPr lang="el-GR" sz="2400" dirty="0">
                <a:solidFill>
                  <a:srgbClr val="000000"/>
                </a:solidFill>
                <a:latin typeface="STIXGeneral-Regular" pitchFamily="2" charset="2"/>
              </a:rPr>
              <a:t>2</a:t>
            </a:r>
            <a:endParaRPr lang="fr-FR" sz="2400" dirty="0">
              <a:solidFill>
                <a:srgbClr val="000000"/>
              </a:solidFill>
              <a:latin typeface="STIXGeneral-Regular" pitchFamily="2" charset="2"/>
            </a:endParaRPr>
          </a:p>
          <a:p>
            <a:r>
              <a:rPr lang="fr-FR" sz="2400" dirty="0">
                <a:solidFill>
                  <a:srgbClr val="000000"/>
                </a:solidFill>
                <a:latin typeface="STIXGeneral-Regular" pitchFamily="2" charset="2"/>
              </a:rPr>
              <a:t>P-value = 2.18e-61 </a:t>
            </a:r>
          </a:p>
          <a:p>
            <a:r>
              <a:rPr lang="fr-FR" sz="2400" dirty="0">
                <a:solidFill>
                  <a:srgbClr val="000000"/>
                </a:solidFill>
                <a:latin typeface="STIXGeneral-Regular" pitchFamily="2" charset="2"/>
              </a:rPr>
              <a:t>Les moyennes sont différentes</a:t>
            </a:r>
          </a:p>
        </p:txBody>
      </p:sp>
      <p:sp>
        <p:nvSpPr>
          <p:cNvPr id="7" name="Espace réservé du numéro de diapositive 6">
            <a:extLst>
              <a:ext uri="{FF2B5EF4-FFF2-40B4-BE49-F238E27FC236}">
                <a16:creationId xmlns:a16="http://schemas.microsoft.com/office/drawing/2014/main" id="{AD2E605E-BFA5-F54B-B8C9-E09FBA6B61E9}"/>
              </a:ext>
            </a:extLst>
          </p:cNvPr>
          <p:cNvSpPr>
            <a:spLocks noGrp="1"/>
          </p:cNvSpPr>
          <p:nvPr>
            <p:ph type="sldNum" sz="quarter" idx="12"/>
          </p:nvPr>
        </p:nvSpPr>
        <p:spPr/>
        <p:txBody>
          <a:bodyPr/>
          <a:lstStyle/>
          <a:p>
            <a:fld id="{370EE83B-11C4-3742-9CF5-BCF78573B03B}" type="slidenum">
              <a:rPr lang="fr-FR" smtClean="0"/>
              <a:t>11</a:t>
            </a:fld>
            <a:endParaRPr lang="fr-FR"/>
          </a:p>
        </p:txBody>
      </p:sp>
    </p:spTree>
    <p:extLst>
      <p:ext uri="{BB962C8B-B14F-4D97-AF65-F5344CB8AC3E}">
        <p14:creationId xmlns:p14="http://schemas.microsoft.com/office/powerpoint/2010/main" val="164650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DAC0A-79D9-BB4D-B1A5-D0E406C15C89}"/>
              </a:ext>
            </a:extLst>
          </p:cNvPr>
          <p:cNvSpPr>
            <a:spLocks noGrp="1"/>
          </p:cNvSpPr>
          <p:nvPr>
            <p:ph type="title"/>
          </p:nvPr>
        </p:nvSpPr>
        <p:spPr/>
        <p:txBody>
          <a:bodyPr/>
          <a:lstStyle/>
          <a:p>
            <a:r>
              <a:rPr lang="fr-FR" dirty="0"/>
              <a:t>ACP</a:t>
            </a:r>
          </a:p>
        </p:txBody>
      </p:sp>
      <p:sp>
        <p:nvSpPr>
          <p:cNvPr id="3" name="Espace réservé du contenu 2">
            <a:extLst>
              <a:ext uri="{FF2B5EF4-FFF2-40B4-BE49-F238E27FC236}">
                <a16:creationId xmlns:a16="http://schemas.microsoft.com/office/drawing/2014/main" id="{5B7321F5-2857-944F-8D27-220DAA61F447}"/>
              </a:ext>
            </a:extLst>
          </p:cNvPr>
          <p:cNvSpPr>
            <a:spLocks noGrp="1"/>
          </p:cNvSpPr>
          <p:nvPr>
            <p:ph idx="1"/>
          </p:nvPr>
        </p:nvSpPr>
        <p:spPr>
          <a:xfrm>
            <a:off x="231390" y="2180496"/>
            <a:ext cx="5361027" cy="3678303"/>
          </a:xfrm>
        </p:spPr>
        <p:txBody>
          <a:bodyPr>
            <a:normAutofit/>
          </a:bodyPr>
          <a:lstStyle/>
          <a:p>
            <a:r>
              <a:rPr lang="fr-FR" sz="2400" dirty="0"/>
              <a:t>Nombre d’axes d’inertie = min(p, n-1)</a:t>
            </a:r>
          </a:p>
          <a:p>
            <a:endParaRPr lang="fr-FR" sz="2400" dirty="0"/>
          </a:p>
          <a:p>
            <a:endParaRPr lang="fr-FR" sz="2400" dirty="0"/>
          </a:p>
          <a:p>
            <a:r>
              <a:rPr lang="fr-FR" sz="2400" dirty="0"/>
              <a:t>Premier plan factoriel : 61 % </a:t>
            </a:r>
          </a:p>
        </p:txBody>
      </p:sp>
      <p:sp>
        <p:nvSpPr>
          <p:cNvPr id="5" name="ZoneTexte 4">
            <a:extLst>
              <a:ext uri="{FF2B5EF4-FFF2-40B4-BE49-F238E27FC236}">
                <a16:creationId xmlns:a16="http://schemas.microsoft.com/office/drawing/2014/main" id="{18E5620D-9070-604E-9431-23E04E0DFE70}"/>
              </a:ext>
            </a:extLst>
          </p:cNvPr>
          <p:cNvSpPr txBox="1"/>
          <p:nvPr/>
        </p:nvSpPr>
        <p:spPr>
          <a:xfrm>
            <a:off x="6824870" y="2180496"/>
            <a:ext cx="3681392" cy="461665"/>
          </a:xfrm>
          <a:prstGeom prst="rect">
            <a:avLst/>
          </a:prstGeom>
          <a:noFill/>
        </p:spPr>
        <p:txBody>
          <a:bodyPr wrap="none" rtlCol="0">
            <a:spAutoFit/>
          </a:bodyPr>
          <a:lstStyle/>
          <a:p>
            <a:r>
              <a:rPr lang="fr-FR" sz="2400" dirty="0"/>
              <a:t>Éboulis des valeurs propres </a:t>
            </a:r>
          </a:p>
        </p:txBody>
      </p:sp>
      <p:pic>
        <p:nvPicPr>
          <p:cNvPr id="6" name="Image 5">
            <a:extLst>
              <a:ext uri="{FF2B5EF4-FFF2-40B4-BE49-F238E27FC236}">
                <a16:creationId xmlns:a16="http://schemas.microsoft.com/office/drawing/2014/main" id="{82F44D0C-9272-3548-9D70-6C5CFE6D447D}"/>
              </a:ext>
            </a:extLst>
          </p:cNvPr>
          <p:cNvPicPr>
            <a:picLocks noChangeAspect="1"/>
          </p:cNvPicPr>
          <p:nvPr/>
        </p:nvPicPr>
        <p:blipFill>
          <a:blip r:embed="rId3"/>
          <a:stretch>
            <a:fillRect/>
          </a:stretch>
        </p:blipFill>
        <p:spPr>
          <a:xfrm>
            <a:off x="6096000" y="2642161"/>
            <a:ext cx="4908550" cy="3550700"/>
          </a:xfrm>
          <a:prstGeom prst="rect">
            <a:avLst/>
          </a:prstGeom>
        </p:spPr>
      </p:pic>
      <p:sp>
        <p:nvSpPr>
          <p:cNvPr id="4" name="Espace réservé du numéro de diapositive 3">
            <a:extLst>
              <a:ext uri="{FF2B5EF4-FFF2-40B4-BE49-F238E27FC236}">
                <a16:creationId xmlns:a16="http://schemas.microsoft.com/office/drawing/2014/main" id="{AECF73F4-412A-0448-BFC3-3BD9C705D4B1}"/>
              </a:ext>
            </a:extLst>
          </p:cNvPr>
          <p:cNvSpPr>
            <a:spLocks noGrp="1"/>
          </p:cNvSpPr>
          <p:nvPr>
            <p:ph type="sldNum" sz="quarter" idx="12"/>
          </p:nvPr>
        </p:nvSpPr>
        <p:spPr/>
        <p:txBody>
          <a:bodyPr/>
          <a:lstStyle/>
          <a:p>
            <a:fld id="{370EE83B-11C4-3742-9CF5-BCF78573B03B}" type="slidenum">
              <a:rPr lang="fr-FR" smtClean="0"/>
              <a:t>12</a:t>
            </a:fld>
            <a:endParaRPr lang="fr-FR"/>
          </a:p>
        </p:txBody>
      </p:sp>
    </p:spTree>
    <p:extLst>
      <p:ext uri="{BB962C8B-B14F-4D97-AF65-F5344CB8AC3E}">
        <p14:creationId xmlns:p14="http://schemas.microsoft.com/office/powerpoint/2010/main" val="512745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ADA78-E8AD-5F48-BB67-F2E564AC75FD}"/>
              </a:ext>
            </a:extLst>
          </p:cNvPr>
          <p:cNvSpPr>
            <a:spLocks noGrp="1"/>
          </p:cNvSpPr>
          <p:nvPr>
            <p:ph type="title"/>
          </p:nvPr>
        </p:nvSpPr>
        <p:spPr/>
        <p:txBody>
          <a:bodyPr/>
          <a:lstStyle/>
          <a:p>
            <a:r>
              <a:rPr lang="fr-FR" dirty="0"/>
              <a:t>CENTRAGE RÉDUCTION</a:t>
            </a:r>
          </a:p>
        </p:txBody>
      </p:sp>
      <p:sp>
        <p:nvSpPr>
          <p:cNvPr id="3" name="Espace réservé du contenu 2">
            <a:extLst>
              <a:ext uri="{FF2B5EF4-FFF2-40B4-BE49-F238E27FC236}">
                <a16:creationId xmlns:a16="http://schemas.microsoft.com/office/drawing/2014/main" id="{AB0993B9-7E98-F74A-BEAB-FF869D5DB546}"/>
              </a:ext>
            </a:extLst>
          </p:cNvPr>
          <p:cNvSpPr>
            <a:spLocks noGrp="1"/>
          </p:cNvSpPr>
          <p:nvPr>
            <p:ph idx="1"/>
          </p:nvPr>
        </p:nvSpPr>
        <p:spPr/>
        <p:txBody>
          <a:bodyPr/>
          <a:lstStyle/>
          <a:p>
            <a:r>
              <a:rPr lang="fr-FR" sz="2400" dirty="0"/>
              <a:t>Formule de centrage réduction :</a:t>
            </a:r>
          </a:p>
          <a:p>
            <a:endParaRPr lang="fr-FR" dirty="0"/>
          </a:p>
          <a:p>
            <a:endParaRPr lang="fr-FR" dirty="0"/>
          </a:p>
          <a:p>
            <a:endParaRPr lang="fr-FR" dirty="0"/>
          </a:p>
          <a:p>
            <a:r>
              <a:rPr lang="fr-FR" sz="2400" dirty="0"/>
              <a:t>Moyenne = 0</a:t>
            </a:r>
          </a:p>
          <a:p>
            <a:pPr marL="0" indent="0">
              <a:buNone/>
            </a:pPr>
            <a:endParaRPr lang="fr-FR" sz="2400" dirty="0"/>
          </a:p>
          <a:p>
            <a:r>
              <a:rPr lang="fr-FR" sz="2400" dirty="0"/>
              <a:t>Variance = 1</a:t>
            </a:r>
          </a:p>
          <a:p>
            <a:endParaRPr lang="fr-FR" dirty="0"/>
          </a:p>
        </p:txBody>
      </p:sp>
      <p:pic>
        <p:nvPicPr>
          <p:cNvPr id="5" name="Image 4">
            <a:extLst>
              <a:ext uri="{FF2B5EF4-FFF2-40B4-BE49-F238E27FC236}">
                <a16:creationId xmlns:a16="http://schemas.microsoft.com/office/drawing/2014/main" id="{7429CB78-DED4-1843-BA00-B65EF262466E}"/>
              </a:ext>
            </a:extLst>
          </p:cNvPr>
          <p:cNvPicPr>
            <a:picLocks noChangeAspect="1"/>
          </p:cNvPicPr>
          <p:nvPr/>
        </p:nvPicPr>
        <p:blipFill>
          <a:blip r:embed="rId3"/>
          <a:stretch>
            <a:fillRect/>
          </a:stretch>
        </p:blipFill>
        <p:spPr>
          <a:xfrm>
            <a:off x="1527589" y="2924686"/>
            <a:ext cx="1689100" cy="723900"/>
          </a:xfrm>
          <a:prstGeom prst="rect">
            <a:avLst/>
          </a:prstGeom>
        </p:spPr>
      </p:pic>
      <p:sp>
        <p:nvSpPr>
          <p:cNvPr id="4" name="Espace réservé du numéro de diapositive 3">
            <a:extLst>
              <a:ext uri="{FF2B5EF4-FFF2-40B4-BE49-F238E27FC236}">
                <a16:creationId xmlns:a16="http://schemas.microsoft.com/office/drawing/2014/main" id="{EF496761-4172-2A4E-A204-4DC4187F9125}"/>
              </a:ext>
            </a:extLst>
          </p:cNvPr>
          <p:cNvSpPr>
            <a:spLocks noGrp="1"/>
          </p:cNvSpPr>
          <p:nvPr>
            <p:ph type="sldNum" sz="quarter" idx="12"/>
          </p:nvPr>
        </p:nvSpPr>
        <p:spPr/>
        <p:txBody>
          <a:bodyPr/>
          <a:lstStyle/>
          <a:p>
            <a:fld id="{370EE83B-11C4-3742-9CF5-BCF78573B03B}" type="slidenum">
              <a:rPr lang="fr-FR" smtClean="0"/>
              <a:t>13</a:t>
            </a:fld>
            <a:endParaRPr lang="fr-FR"/>
          </a:p>
        </p:txBody>
      </p:sp>
    </p:spTree>
    <p:extLst>
      <p:ext uri="{BB962C8B-B14F-4D97-AF65-F5344CB8AC3E}">
        <p14:creationId xmlns:p14="http://schemas.microsoft.com/office/powerpoint/2010/main" val="3143863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BB2AA8-5E5C-544D-810A-B549336BE98C}"/>
              </a:ext>
            </a:extLst>
          </p:cNvPr>
          <p:cNvSpPr>
            <a:spLocks noGrp="1"/>
          </p:cNvSpPr>
          <p:nvPr>
            <p:ph type="title"/>
          </p:nvPr>
        </p:nvSpPr>
        <p:spPr/>
        <p:txBody>
          <a:bodyPr/>
          <a:lstStyle/>
          <a:p>
            <a:r>
              <a:rPr lang="fr-FR" dirty="0"/>
              <a:t>But </a:t>
            </a:r>
            <a:r>
              <a:rPr lang="fr-FR" dirty="0" err="1"/>
              <a:t>acp</a:t>
            </a:r>
            <a:endParaRPr lang="fr-FR" dirty="0"/>
          </a:p>
        </p:txBody>
      </p:sp>
      <p:sp>
        <p:nvSpPr>
          <p:cNvPr id="3" name="Espace réservé du contenu 2">
            <a:extLst>
              <a:ext uri="{FF2B5EF4-FFF2-40B4-BE49-F238E27FC236}">
                <a16:creationId xmlns:a16="http://schemas.microsoft.com/office/drawing/2014/main" id="{D8E2E483-5130-664E-9B92-938885E96721}"/>
              </a:ext>
            </a:extLst>
          </p:cNvPr>
          <p:cNvSpPr>
            <a:spLocks noGrp="1"/>
          </p:cNvSpPr>
          <p:nvPr>
            <p:ph idx="1"/>
          </p:nvPr>
        </p:nvSpPr>
        <p:spPr>
          <a:xfrm>
            <a:off x="581191" y="2578061"/>
            <a:ext cx="11029615" cy="3678303"/>
          </a:xfrm>
        </p:spPr>
        <p:txBody>
          <a:bodyPr/>
          <a:lstStyle/>
          <a:p>
            <a:r>
              <a:rPr lang="fr-FR" sz="2400" dirty="0"/>
              <a:t>Étudier la variabilité des individus</a:t>
            </a:r>
          </a:p>
          <a:p>
            <a:endParaRPr lang="fr-FR" sz="2400" dirty="0"/>
          </a:p>
          <a:p>
            <a:r>
              <a:rPr lang="fr-FR" sz="2400" dirty="0"/>
              <a:t>Étudier la liaison entre les variables </a:t>
            </a:r>
          </a:p>
          <a:p>
            <a:endParaRPr lang="fr-FR" dirty="0"/>
          </a:p>
        </p:txBody>
      </p:sp>
      <p:sp>
        <p:nvSpPr>
          <p:cNvPr id="4" name="Espace réservé du numéro de diapositive 3">
            <a:extLst>
              <a:ext uri="{FF2B5EF4-FFF2-40B4-BE49-F238E27FC236}">
                <a16:creationId xmlns:a16="http://schemas.microsoft.com/office/drawing/2014/main" id="{24C13588-8E03-8D40-8A17-C17C36D92C6D}"/>
              </a:ext>
            </a:extLst>
          </p:cNvPr>
          <p:cNvSpPr>
            <a:spLocks noGrp="1"/>
          </p:cNvSpPr>
          <p:nvPr>
            <p:ph type="sldNum" sz="quarter" idx="12"/>
          </p:nvPr>
        </p:nvSpPr>
        <p:spPr/>
        <p:txBody>
          <a:bodyPr/>
          <a:lstStyle/>
          <a:p>
            <a:fld id="{370EE83B-11C4-3742-9CF5-BCF78573B03B}" type="slidenum">
              <a:rPr lang="fr-FR" smtClean="0"/>
              <a:t>14</a:t>
            </a:fld>
            <a:endParaRPr lang="fr-FR"/>
          </a:p>
        </p:txBody>
      </p:sp>
    </p:spTree>
    <p:extLst>
      <p:ext uri="{BB962C8B-B14F-4D97-AF65-F5344CB8AC3E}">
        <p14:creationId xmlns:p14="http://schemas.microsoft.com/office/powerpoint/2010/main" val="1901112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28167A-3C2C-D94A-85B3-E114F716AA42}"/>
              </a:ext>
            </a:extLst>
          </p:cNvPr>
          <p:cNvSpPr>
            <a:spLocks noGrp="1"/>
          </p:cNvSpPr>
          <p:nvPr>
            <p:ph type="title"/>
          </p:nvPr>
        </p:nvSpPr>
        <p:spPr/>
        <p:txBody>
          <a:bodyPr/>
          <a:lstStyle/>
          <a:p>
            <a:r>
              <a:rPr lang="fr-FR" dirty="0"/>
              <a:t>Cercle de corrélations </a:t>
            </a:r>
          </a:p>
        </p:txBody>
      </p:sp>
      <p:pic>
        <p:nvPicPr>
          <p:cNvPr id="7" name="Image 6">
            <a:extLst>
              <a:ext uri="{FF2B5EF4-FFF2-40B4-BE49-F238E27FC236}">
                <a16:creationId xmlns:a16="http://schemas.microsoft.com/office/drawing/2014/main" id="{5379EE26-5696-DF40-8FE4-91E991FBA04C}"/>
              </a:ext>
            </a:extLst>
          </p:cNvPr>
          <p:cNvPicPr>
            <a:picLocks noChangeAspect="1"/>
          </p:cNvPicPr>
          <p:nvPr/>
        </p:nvPicPr>
        <p:blipFill>
          <a:blip r:embed="rId3"/>
          <a:stretch>
            <a:fillRect/>
          </a:stretch>
        </p:blipFill>
        <p:spPr>
          <a:xfrm>
            <a:off x="188634" y="2003473"/>
            <a:ext cx="6010280" cy="4682041"/>
          </a:xfrm>
          <a:prstGeom prst="rect">
            <a:avLst/>
          </a:prstGeom>
        </p:spPr>
      </p:pic>
      <p:sp>
        <p:nvSpPr>
          <p:cNvPr id="8" name="ZoneTexte 7">
            <a:extLst>
              <a:ext uri="{FF2B5EF4-FFF2-40B4-BE49-F238E27FC236}">
                <a16:creationId xmlns:a16="http://schemas.microsoft.com/office/drawing/2014/main" id="{B7B5E028-DE63-844E-8E50-1891EE61ED66}"/>
              </a:ext>
            </a:extLst>
          </p:cNvPr>
          <p:cNvSpPr txBox="1"/>
          <p:nvPr/>
        </p:nvSpPr>
        <p:spPr>
          <a:xfrm>
            <a:off x="6533322" y="3374997"/>
            <a:ext cx="5343258" cy="1938992"/>
          </a:xfrm>
          <a:prstGeom prst="rect">
            <a:avLst/>
          </a:prstGeom>
          <a:noFill/>
        </p:spPr>
        <p:txBody>
          <a:bodyPr wrap="none" rtlCol="0">
            <a:spAutoFit/>
          </a:bodyPr>
          <a:lstStyle/>
          <a:p>
            <a:pPr marL="285750" indent="-285750">
              <a:buClr>
                <a:schemeClr val="accent3"/>
              </a:buClr>
              <a:buFont typeface="Wingdings" pitchFamily="2" charset="2"/>
              <a:buChar char="§"/>
            </a:pPr>
            <a:r>
              <a:rPr lang="fr-FR" sz="2400" dirty="0"/>
              <a:t>Espace  </a:t>
            </a:r>
            <a:r>
              <a:rPr lang="fr-FR" sz="2400" dirty="0" err="1"/>
              <a:t>ℝn</a:t>
            </a:r>
            <a:r>
              <a:rPr lang="fr-FR" sz="2400" dirty="0"/>
              <a:t> </a:t>
            </a:r>
          </a:p>
          <a:p>
            <a:pPr marL="285750" indent="-285750">
              <a:buClr>
                <a:schemeClr val="accent3"/>
              </a:buClr>
              <a:buFont typeface="Wingdings" pitchFamily="2" charset="2"/>
              <a:buChar char="§"/>
            </a:pPr>
            <a:endParaRPr lang="fr-FR" sz="2400" dirty="0"/>
          </a:p>
          <a:p>
            <a:pPr marL="285750" indent="-285750">
              <a:buClr>
                <a:schemeClr val="accent3"/>
              </a:buClr>
              <a:buFont typeface="Wingdings" pitchFamily="2" charset="2"/>
              <a:buChar char="§"/>
            </a:pPr>
            <a:r>
              <a:rPr lang="fr-FR" sz="2400" dirty="0"/>
              <a:t>Cercle de rayon 1</a:t>
            </a:r>
          </a:p>
          <a:p>
            <a:pPr>
              <a:buClr>
                <a:schemeClr val="accent3"/>
              </a:buClr>
            </a:pPr>
            <a:endParaRPr lang="fr-FR" sz="2400" dirty="0"/>
          </a:p>
          <a:p>
            <a:pPr marL="285750" indent="-285750">
              <a:buClr>
                <a:schemeClr val="accent3"/>
              </a:buClr>
              <a:buFont typeface="Wingdings" pitchFamily="2" charset="2"/>
              <a:buChar char="§"/>
            </a:pPr>
            <a:r>
              <a:rPr lang="fr-FR" sz="2400" dirty="0"/>
              <a:t>Corrélation entre variables : cos(</a:t>
            </a:r>
            <a:r>
              <a:rPr lang="fr-FR" sz="2400" dirty="0">
                <a:latin typeface="Montserrat"/>
              </a:rPr>
              <a:t> </a:t>
            </a:r>
            <a:r>
              <a:rPr lang="fr-FR" sz="2400" dirty="0" err="1">
                <a:latin typeface="STIXGeneral-Italic" pitchFamily="2" charset="2"/>
              </a:rPr>
              <a:t>uOv</a:t>
            </a:r>
            <a:r>
              <a:rPr lang="fr-FR" sz="2400" dirty="0">
                <a:latin typeface="STIXGeneral-Italic" pitchFamily="2" charset="2"/>
              </a:rPr>
              <a:t>) </a:t>
            </a:r>
            <a:endParaRPr lang="fr-FR" sz="2400" dirty="0"/>
          </a:p>
        </p:txBody>
      </p:sp>
      <p:sp>
        <p:nvSpPr>
          <p:cNvPr id="3" name="Espace réservé du numéro de diapositive 2">
            <a:extLst>
              <a:ext uri="{FF2B5EF4-FFF2-40B4-BE49-F238E27FC236}">
                <a16:creationId xmlns:a16="http://schemas.microsoft.com/office/drawing/2014/main" id="{5FE35CCD-5DC8-E44C-AD9B-76487C6E8518}"/>
              </a:ext>
            </a:extLst>
          </p:cNvPr>
          <p:cNvSpPr>
            <a:spLocks noGrp="1"/>
          </p:cNvSpPr>
          <p:nvPr>
            <p:ph type="sldNum" sz="quarter" idx="12"/>
          </p:nvPr>
        </p:nvSpPr>
        <p:spPr/>
        <p:txBody>
          <a:bodyPr/>
          <a:lstStyle/>
          <a:p>
            <a:fld id="{370EE83B-11C4-3742-9CF5-BCF78573B03B}" type="slidenum">
              <a:rPr lang="fr-FR" smtClean="0"/>
              <a:t>15</a:t>
            </a:fld>
            <a:endParaRPr lang="fr-FR"/>
          </a:p>
        </p:txBody>
      </p:sp>
    </p:spTree>
    <p:extLst>
      <p:ext uri="{BB962C8B-B14F-4D97-AF65-F5344CB8AC3E}">
        <p14:creationId xmlns:p14="http://schemas.microsoft.com/office/powerpoint/2010/main" val="3148292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92CB70-17CD-DB40-908E-36653B085316}"/>
              </a:ext>
            </a:extLst>
          </p:cNvPr>
          <p:cNvSpPr>
            <a:spLocks noGrp="1"/>
          </p:cNvSpPr>
          <p:nvPr>
            <p:ph type="title"/>
          </p:nvPr>
        </p:nvSpPr>
        <p:spPr/>
        <p:txBody>
          <a:bodyPr/>
          <a:lstStyle/>
          <a:p>
            <a:r>
              <a:rPr lang="fr-FR" dirty="0"/>
              <a:t>Projection des individus </a:t>
            </a:r>
          </a:p>
        </p:txBody>
      </p:sp>
      <p:sp>
        <p:nvSpPr>
          <p:cNvPr id="4" name="Espace réservé du contenu 3">
            <a:extLst>
              <a:ext uri="{FF2B5EF4-FFF2-40B4-BE49-F238E27FC236}">
                <a16:creationId xmlns:a16="http://schemas.microsoft.com/office/drawing/2014/main" id="{C1CDE12E-182C-ED41-A2BE-CCC65EC7865E}"/>
              </a:ext>
            </a:extLst>
          </p:cNvPr>
          <p:cNvSpPr>
            <a:spLocks noGrp="1"/>
          </p:cNvSpPr>
          <p:nvPr>
            <p:ph sz="half" idx="2"/>
          </p:nvPr>
        </p:nvSpPr>
        <p:spPr/>
        <p:txBody>
          <a:bodyPr/>
          <a:lstStyle/>
          <a:p>
            <a:r>
              <a:rPr lang="fr-FR" dirty="0"/>
              <a:t>Espace  </a:t>
            </a:r>
            <a:r>
              <a:rPr lang="fr-FR" dirty="0" err="1"/>
              <a:t>ℝp</a:t>
            </a:r>
            <a:r>
              <a:rPr lang="fr-FR" dirty="0"/>
              <a:t> </a:t>
            </a:r>
          </a:p>
          <a:p>
            <a:endParaRPr lang="fr-FR" dirty="0"/>
          </a:p>
          <a:p>
            <a:r>
              <a:rPr lang="fr-FR" dirty="0"/>
              <a:t>Premier plan factoriel : 61%</a:t>
            </a:r>
          </a:p>
          <a:p>
            <a:pPr marL="0" indent="0">
              <a:buNone/>
            </a:pPr>
            <a:endParaRPr lang="fr-FR" dirty="0"/>
          </a:p>
          <a:p>
            <a:r>
              <a:rPr lang="fr-FR" dirty="0"/>
              <a:t>Groupes d’individus </a:t>
            </a:r>
          </a:p>
          <a:p>
            <a:pPr marL="0" indent="0" algn="ctr">
              <a:buNone/>
            </a:pPr>
            <a:endParaRPr lang="fr-FR" dirty="0"/>
          </a:p>
        </p:txBody>
      </p:sp>
      <p:pic>
        <p:nvPicPr>
          <p:cNvPr id="7" name="Image 6">
            <a:extLst>
              <a:ext uri="{FF2B5EF4-FFF2-40B4-BE49-F238E27FC236}">
                <a16:creationId xmlns:a16="http://schemas.microsoft.com/office/drawing/2014/main" id="{F3CDEDD6-71B0-CE44-A305-18A90BF68437}"/>
              </a:ext>
            </a:extLst>
          </p:cNvPr>
          <p:cNvPicPr>
            <a:picLocks noChangeAspect="1"/>
          </p:cNvPicPr>
          <p:nvPr/>
        </p:nvPicPr>
        <p:blipFill>
          <a:blip r:embed="rId3"/>
          <a:stretch>
            <a:fillRect/>
          </a:stretch>
        </p:blipFill>
        <p:spPr>
          <a:xfrm>
            <a:off x="514808" y="2509714"/>
            <a:ext cx="5037854" cy="3628550"/>
          </a:xfrm>
          <a:prstGeom prst="rect">
            <a:avLst/>
          </a:prstGeom>
        </p:spPr>
      </p:pic>
      <p:sp>
        <p:nvSpPr>
          <p:cNvPr id="3" name="Espace réservé du numéro de diapositive 2">
            <a:extLst>
              <a:ext uri="{FF2B5EF4-FFF2-40B4-BE49-F238E27FC236}">
                <a16:creationId xmlns:a16="http://schemas.microsoft.com/office/drawing/2014/main" id="{7D00EAF2-FA6F-D246-ADEF-AA167D189C3A}"/>
              </a:ext>
            </a:extLst>
          </p:cNvPr>
          <p:cNvSpPr>
            <a:spLocks noGrp="1"/>
          </p:cNvSpPr>
          <p:nvPr>
            <p:ph type="sldNum" sz="quarter" idx="12"/>
          </p:nvPr>
        </p:nvSpPr>
        <p:spPr/>
        <p:txBody>
          <a:bodyPr/>
          <a:lstStyle/>
          <a:p>
            <a:fld id="{370EE83B-11C4-3742-9CF5-BCF78573B03B}" type="slidenum">
              <a:rPr lang="fr-FR" smtClean="0"/>
              <a:t>16</a:t>
            </a:fld>
            <a:endParaRPr lang="fr-FR"/>
          </a:p>
        </p:txBody>
      </p:sp>
    </p:spTree>
    <p:extLst>
      <p:ext uri="{BB962C8B-B14F-4D97-AF65-F5344CB8AC3E}">
        <p14:creationId xmlns:p14="http://schemas.microsoft.com/office/powerpoint/2010/main" val="2409432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AB9C99-2C5C-7043-8B43-404834E9A703}"/>
              </a:ext>
            </a:extLst>
          </p:cNvPr>
          <p:cNvSpPr>
            <a:spLocks noGrp="1"/>
          </p:cNvSpPr>
          <p:nvPr>
            <p:ph type="title"/>
          </p:nvPr>
        </p:nvSpPr>
        <p:spPr/>
        <p:txBody>
          <a:bodyPr/>
          <a:lstStyle/>
          <a:p>
            <a:endParaRPr lang="fr-FR"/>
          </a:p>
        </p:txBody>
      </p:sp>
      <p:pic>
        <p:nvPicPr>
          <p:cNvPr id="6" name="Image 5">
            <a:extLst>
              <a:ext uri="{FF2B5EF4-FFF2-40B4-BE49-F238E27FC236}">
                <a16:creationId xmlns:a16="http://schemas.microsoft.com/office/drawing/2014/main" id="{E609CD6C-7EB1-7C44-98F6-3CEA23FE1FC7}"/>
              </a:ext>
            </a:extLst>
          </p:cNvPr>
          <p:cNvPicPr>
            <a:picLocks noChangeAspect="1"/>
          </p:cNvPicPr>
          <p:nvPr/>
        </p:nvPicPr>
        <p:blipFill>
          <a:blip r:embed="rId3"/>
          <a:stretch>
            <a:fillRect/>
          </a:stretch>
        </p:blipFill>
        <p:spPr>
          <a:xfrm>
            <a:off x="6612489" y="2617450"/>
            <a:ext cx="4201286" cy="3602909"/>
          </a:xfrm>
          <a:prstGeom prst="rect">
            <a:avLst/>
          </a:prstGeom>
        </p:spPr>
      </p:pic>
      <p:pic>
        <p:nvPicPr>
          <p:cNvPr id="7" name="Image 6">
            <a:extLst>
              <a:ext uri="{FF2B5EF4-FFF2-40B4-BE49-F238E27FC236}">
                <a16:creationId xmlns:a16="http://schemas.microsoft.com/office/drawing/2014/main" id="{D66F1BDD-295F-C249-AD8F-DBC0AB9C346B}"/>
              </a:ext>
            </a:extLst>
          </p:cNvPr>
          <p:cNvPicPr>
            <a:picLocks noChangeAspect="1"/>
          </p:cNvPicPr>
          <p:nvPr/>
        </p:nvPicPr>
        <p:blipFill>
          <a:blip r:embed="rId4"/>
          <a:stretch>
            <a:fillRect/>
          </a:stretch>
        </p:blipFill>
        <p:spPr>
          <a:xfrm>
            <a:off x="901148" y="2617450"/>
            <a:ext cx="5009671" cy="3608251"/>
          </a:xfrm>
          <a:prstGeom prst="rect">
            <a:avLst/>
          </a:prstGeom>
        </p:spPr>
      </p:pic>
      <p:sp>
        <p:nvSpPr>
          <p:cNvPr id="3" name="ZoneTexte 2">
            <a:extLst>
              <a:ext uri="{FF2B5EF4-FFF2-40B4-BE49-F238E27FC236}">
                <a16:creationId xmlns:a16="http://schemas.microsoft.com/office/drawing/2014/main" id="{C8D43D19-A43E-0D40-BE0C-B8E31DF41039}"/>
              </a:ext>
            </a:extLst>
          </p:cNvPr>
          <p:cNvSpPr txBox="1"/>
          <p:nvPr/>
        </p:nvSpPr>
        <p:spPr>
          <a:xfrm>
            <a:off x="8229600" y="2107096"/>
            <a:ext cx="2201244" cy="369332"/>
          </a:xfrm>
          <a:prstGeom prst="rect">
            <a:avLst/>
          </a:prstGeom>
          <a:noFill/>
        </p:spPr>
        <p:txBody>
          <a:bodyPr wrap="none" rtlCol="0">
            <a:spAutoFit/>
          </a:bodyPr>
          <a:lstStyle/>
          <a:p>
            <a:r>
              <a:rPr lang="fr-FR" dirty="0"/>
              <a:t>Cercle de corrélation</a:t>
            </a:r>
          </a:p>
        </p:txBody>
      </p:sp>
      <p:sp>
        <p:nvSpPr>
          <p:cNvPr id="4" name="Espace réservé du numéro de diapositive 3">
            <a:extLst>
              <a:ext uri="{FF2B5EF4-FFF2-40B4-BE49-F238E27FC236}">
                <a16:creationId xmlns:a16="http://schemas.microsoft.com/office/drawing/2014/main" id="{F7C1FA85-C89D-134E-9DF3-97668AC70B27}"/>
              </a:ext>
            </a:extLst>
          </p:cNvPr>
          <p:cNvSpPr>
            <a:spLocks noGrp="1"/>
          </p:cNvSpPr>
          <p:nvPr>
            <p:ph type="sldNum" sz="quarter" idx="12"/>
          </p:nvPr>
        </p:nvSpPr>
        <p:spPr/>
        <p:txBody>
          <a:bodyPr/>
          <a:lstStyle/>
          <a:p>
            <a:fld id="{370EE83B-11C4-3742-9CF5-BCF78573B03B}" type="slidenum">
              <a:rPr lang="fr-FR" smtClean="0"/>
              <a:t>17</a:t>
            </a:fld>
            <a:endParaRPr lang="fr-FR"/>
          </a:p>
        </p:txBody>
      </p:sp>
    </p:spTree>
    <p:extLst>
      <p:ext uri="{BB962C8B-B14F-4D97-AF65-F5344CB8AC3E}">
        <p14:creationId xmlns:p14="http://schemas.microsoft.com/office/powerpoint/2010/main" val="232901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B048F8-15E2-5C43-96B0-C372EC6F4BD7}"/>
              </a:ext>
            </a:extLst>
          </p:cNvPr>
          <p:cNvSpPr>
            <a:spLocks noGrp="1"/>
          </p:cNvSpPr>
          <p:nvPr>
            <p:ph type="title"/>
          </p:nvPr>
        </p:nvSpPr>
        <p:spPr/>
        <p:txBody>
          <a:bodyPr/>
          <a:lstStyle/>
          <a:p>
            <a:r>
              <a:rPr lang="fr-FR" dirty="0"/>
              <a:t>Analyse plus fine des données</a:t>
            </a:r>
          </a:p>
        </p:txBody>
      </p:sp>
      <p:sp>
        <p:nvSpPr>
          <p:cNvPr id="3" name="Espace réservé du texte 2">
            <a:extLst>
              <a:ext uri="{FF2B5EF4-FFF2-40B4-BE49-F238E27FC236}">
                <a16:creationId xmlns:a16="http://schemas.microsoft.com/office/drawing/2014/main" id="{7ECA057E-CA60-1440-9718-BFA9CF4F405D}"/>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7AA02A5-55B4-7340-A9F1-FC1445F779DC}"/>
              </a:ext>
            </a:extLst>
          </p:cNvPr>
          <p:cNvSpPr>
            <a:spLocks noGrp="1"/>
          </p:cNvSpPr>
          <p:nvPr>
            <p:ph type="sldNum" sz="quarter" idx="12"/>
          </p:nvPr>
        </p:nvSpPr>
        <p:spPr/>
        <p:txBody>
          <a:bodyPr/>
          <a:lstStyle/>
          <a:p>
            <a:fld id="{370EE83B-11C4-3742-9CF5-BCF78573B03B}" type="slidenum">
              <a:rPr lang="fr-FR" smtClean="0"/>
              <a:t>18</a:t>
            </a:fld>
            <a:endParaRPr lang="fr-FR"/>
          </a:p>
        </p:txBody>
      </p:sp>
    </p:spTree>
    <p:extLst>
      <p:ext uri="{BB962C8B-B14F-4D97-AF65-F5344CB8AC3E}">
        <p14:creationId xmlns:p14="http://schemas.microsoft.com/office/powerpoint/2010/main" val="4139807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C5C148-24D4-4D42-9089-BED6DB98CE97}"/>
              </a:ext>
            </a:extLst>
          </p:cNvPr>
          <p:cNvSpPr>
            <a:spLocks noGrp="1"/>
          </p:cNvSpPr>
          <p:nvPr>
            <p:ph type="title"/>
          </p:nvPr>
        </p:nvSpPr>
        <p:spPr/>
        <p:txBody>
          <a:bodyPr/>
          <a:lstStyle/>
          <a:p>
            <a:r>
              <a:rPr lang="fr-FR" dirty="0"/>
              <a:t>ACP – cluster 2</a:t>
            </a:r>
          </a:p>
        </p:txBody>
      </p:sp>
      <p:pic>
        <p:nvPicPr>
          <p:cNvPr id="7" name="Image 6">
            <a:extLst>
              <a:ext uri="{FF2B5EF4-FFF2-40B4-BE49-F238E27FC236}">
                <a16:creationId xmlns:a16="http://schemas.microsoft.com/office/drawing/2014/main" id="{8413D0D0-1644-4D44-B2CC-9AF290FB0BD7}"/>
              </a:ext>
            </a:extLst>
          </p:cNvPr>
          <p:cNvPicPr>
            <a:picLocks noChangeAspect="1"/>
          </p:cNvPicPr>
          <p:nvPr/>
        </p:nvPicPr>
        <p:blipFill>
          <a:blip r:embed="rId3"/>
          <a:stretch>
            <a:fillRect/>
          </a:stretch>
        </p:blipFill>
        <p:spPr>
          <a:xfrm>
            <a:off x="1311963" y="2689363"/>
            <a:ext cx="3883705" cy="3712724"/>
          </a:xfrm>
          <a:prstGeom prst="rect">
            <a:avLst/>
          </a:prstGeom>
        </p:spPr>
      </p:pic>
      <p:pic>
        <p:nvPicPr>
          <p:cNvPr id="8" name="Image 7">
            <a:extLst>
              <a:ext uri="{FF2B5EF4-FFF2-40B4-BE49-F238E27FC236}">
                <a16:creationId xmlns:a16="http://schemas.microsoft.com/office/drawing/2014/main" id="{BA3FFB7C-8F9E-914C-A2C0-AA5381A86978}"/>
              </a:ext>
            </a:extLst>
          </p:cNvPr>
          <p:cNvPicPr>
            <a:picLocks noChangeAspect="1"/>
          </p:cNvPicPr>
          <p:nvPr/>
        </p:nvPicPr>
        <p:blipFill>
          <a:blip r:embed="rId4"/>
          <a:stretch>
            <a:fillRect/>
          </a:stretch>
        </p:blipFill>
        <p:spPr>
          <a:xfrm>
            <a:off x="6757793" y="2640129"/>
            <a:ext cx="3645164" cy="3737341"/>
          </a:xfrm>
          <a:prstGeom prst="rect">
            <a:avLst/>
          </a:prstGeom>
        </p:spPr>
      </p:pic>
      <p:sp>
        <p:nvSpPr>
          <p:cNvPr id="9" name="ZoneTexte 8">
            <a:extLst>
              <a:ext uri="{FF2B5EF4-FFF2-40B4-BE49-F238E27FC236}">
                <a16:creationId xmlns:a16="http://schemas.microsoft.com/office/drawing/2014/main" id="{1ED48CB6-4F69-EA47-98D9-65D2745D3377}"/>
              </a:ext>
            </a:extLst>
          </p:cNvPr>
          <p:cNvSpPr txBox="1"/>
          <p:nvPr/>
        </p:nvSpPr>
        <p:spPr>
          <a:xfrm>
            <a:off x="2305878" y="2120348"/>
            <a:ext cx="2265364" cy="369332"/>
          </a:xfrm>
          <a:prstGeom prst="rect">
            <a:avLst/>
          </a:prstGeom>
          <a:noFill/>
        </p:spPr>
        <p:txBody>
          <a:bodyPr wrap="none" rtlCol="0">
            <a:spAutoFit/>
          </a:bodyPr>
          <a:lstStyle/>
          <a:p>
            <a:r>
              <a:rPr lang="fr-FR" dirty="0"/>
              <a:t>Cercle de corrélation</a:t>
            </a:r>
          </a:p>
        </p:txBody>
      </p:sp>
      <p:sp>
        <p:nvSpPr>
          <p:cNvPr id="10" name="ZoneTexte 9">
            <a:extLst>
              <a:ext uri="{FF2B5EF4-FFF2-40B4-BE49-F238E27FC236}">
                <a16:creationId xmlns:a16="http://schemas.microsoft.com/office/drawing/2014/main" id="{3B9D8A27-0035-C349-9709-A17D3D6D00E7}"/>
              </a:ext>
            </a:extLst>
          </p:cNvPr>
          <p:cNvSpPr txBox="1"/>
          <p:nvPr/>
        </p:nvSpPr>
        <p:spPr>
          <a:xfrm>
            <a:off x="6997148" y="2120348"/>
            <a:ext cx="3921458" cy="369332"/>
          </a:xfrm>
          <a:prstGeom prst="rect">
            <a:avLst/>
          </a:prstGeom>
          <a:noFill/>
        </p:spPr>
        <p:txBody>
          <a:bodyPr wrap="none" rtlCol="0">
            <a:spAutoFit/>
          </a:bodyPr>
          <a:lstStyle/>
          <a:p>
            <a:r>
              <a:rPr lang="fr-FR" dirty="0"/>
              <a:t>Qualité de représentation des variables </a:t>
            </a:r>
          </a:p>
        </p:txBody>
      </p:sp>
      <p:sp>
        <p:nvSpPr>
          <p:cNvPr id="3" name="Espace réservé du numéro de diapositive 2">
            <a:extLst>
              <a:ext uri="{FF2B5EF4-FFF2-40B4-BE49-F238E27FC236}">
                <a16:creationId xmlns:a16="http://schemas.microsoft.com/office/drawing/2014/main" id="{3DDD9D0A-C934-CF44-94A7-48C24B848BC5}"/>
              </a:ext>
            </a:extLst>
          </p:cNvPr>
          <p:cNvSpPr>
            <a:spLocks noGrp="1"/>
          </p:cNvSpPr>
          <p:nvPr>
            <p:ph type="sldNum" sz="quarter" idx="12"/>
          </p:nvPr>
        </p:nvSpPr>
        <p:spPr/>
        <p:txBody>
          <a:bodyPr/>
          <a:lstStyle/>
          <a:p>
            <a:fld id="{370EE83B-11C4-3742-9CF5-BCF78573B03B}" type="slidenum">
              <a:rPr lang="fr-FR" smtClean="0"/>
              <a:t>19</a:t>
            </a:fld>
            <a:endParaRPr lang="fr-FR"/>
          </a:p>
        </p:txBody>
      </p:sp>
    </p:spTree>
    <p:extLst>
      <p:ext uri="{BB962C8B-B14F-4D97-AF65-F5344CB8AC3E}">
        <p14:creationId xmlns:p14="http://schemas.microsoft.com/office/powerpoint/2010/main" val="404472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F47165-F0DC-6F4E-B7B3-EE0B61C5B13E}"/>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E7FEEDB2-9965-5D4C-889E-041882DC9918}"/>
              </a:ext>
            </a:extLst>
          </p:cNvPr>
          <p:cNvSpPr>
            <a:spLocks noGrp="1"/>
          </p:cNvSpPr>
          <p:nvPr>
            <p:ph idx="1"/>
          </p:nvPr>
        </p:nvSpPr>
        <p:spPr/>
        <p:txBody>
          <a:bodyPr/>
          <a:lstStyle/>
          <a:p>
            <a:r>
              <a:rPr lang="fr-FR" sz="2400" dirty="0"/>
              <a:t>Acquisition et traitement des données</a:t>
            </a:r>
          </a:p>
          <a:p>
            <a:endParaRPr lang="fr-FR" sz="2400" dirty="0"/>
          </a:p>
          <a:p>
            <a:r>
              <a:rPr lang="fr-FR" sz="2400" dirty="0"/>
              <a:t>Analyse globale</a:t>
            </a:r>
          </a:p>
          <a:p>
            <a:endParaRPr lang="fr-FR" sz="2400" dirty="0"/>
          </a:p>
          <a:p>
            <a:r>
              <a:rPr lang="fr-FR" sz="2400" dirty="0"/>
              <a:t>Analyse plus fine </a:t>
            </a:r>
          </a:p>
          <a:p>
            <a:endParaRPr lang="fr-FR" dirty="0"/>
          </a:p>
        </p:txBody>
      </p:sp>
      <p:sp>
        <p:nvSpPr>
          <p:cNvPr id="4" name="Espace réservé du numéro de diapositive 3">
            <a:extLst>
              <a:ext uri="{FF2B5EF4-FFF2-40B4-BE49-F238E27FC236}">
                <a16:creationId xmlns:a16="http://schemas.microsoft.com/office/drawing/2014/main" id="{23E0E951-DC65-084E-A06E-5BB922E5BADD}"/>
              </a:ext>
            </a:extLst>
          </p:cNvPr>
          <p:cNvSpPr>
            <a:spLocks noGrp="1"/>
          </p:cNvSpPr>
          <p:nvPr>
            <p:ph type="sldNum" sz="quarter" idx="12"/>
          </p:nvPr>
        </p:nvSpPr>
        <p:spPr/>
        <p:txBody>
          <a:bodyPr/>
          <a:lstStyle/>
          <a:p>
            <a:fld id="{370EE83B-11C4-3742-9CF5-BCF78573B03B}" type="slidenum">
              <a:rPr lang="fr-FR" smtClean="0"/>
              <a:t>2</a:t>
            </a:fld>
            <a:endParaRPr lang="fr-FR"/>
          </a:p>
        </p:txBody>
      </p:sp>
    </p:spTree>
    <p:extLst>
      <p:ext uri="{BB962C8B-B14F-4D97-AF65-F5344CB8AC3E}">
        <p14:creationId xmlns:p14="http://schemas.microsoft.com/office/powerpoint/2010/main" val="3493511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879DAE-8129-EF4F-B636-01B74DFFE93A}"/>
              </a:ext>
            </a:extLst>
          </p:cNvPr>
          <p:cNvSpPr>
            <a:spLocks noGrp="1"/>
          </p:cNvSpPr>
          <p:nvPr>
            <p:ph type="title"/>
          </p:nvPr>
        </p:nvSpPr>
        <p:spPr/>
        <p:txBody>
          <a:bodyPr/>
          <a:lstStyle/>
          <a:p>
            <a:r>
              <a:rPr lang="fr-FR" dirty="0" err="1"/>
              <a:t>Acp</a:t>
            </a:r>
            <a:r>
              <a:rPr lang="fr-FR" dirty="0"/>
              <a:t> – cluster 2</a:t>
            </a:r>
          </a:p>
        </p:txBody>
      </p:sp>
      <p:pic>
        <p:nvPicPr>
          <p:cNvPr id="7" name="Image 6">
            <a:extLst>
              <a:ext uri="{FF2B5EF4-FFF2-40B4-BE49-F238E27FC236}">
                <a16:creationId xmlns:a16="http://schemas.microsoft.com/office/drawing/2014/main" id="{B72BF5F4-8F4E-3C4C-941A-81E12F2EEB95}"/>
              </a:ext>
            </a:extLst>
          </p:cNvPr>
          <p:cNvPicPr>
            <a:picLocks noChangeAspect="1"/>
          </p:cNvPicPr>
          <p:nvPr/>
        </p:nvPicPr>
        <p:blipFill>
          <a:blip r:embed="rId3"/>
          <a:stretch>
            <a:fillRect/>
          </a:stretch>
        </p:blipFill>
        <p:spPr>
          <a:xfrm>
            <a:off x="1034394" y="2227262"/>
            <a:ext cx="5253349" cy="3784761"/>
          </a:xfrm>
          <a:prstGeom prst="rect">
            <a:avLst/>
          </a:prstGeom>
        </p:spPr>
      </p:pic>
      <p:pic>
        <p:nvPicPr>
          <p:cNvPr id="10" name="Espace réservé du contenu 9">
            <a:extLst>
              <a:ext uri="{FF2B5EF4-FFF2-40B4-BE49-F238E27FC236}">
                <a16:creationId xmlns:a16="http://schemas.microsoft.com/office/drawing/2014/main" id="{EFB4A678-6787-554E-BF58-6FD55A1311FC}"/>
              </a:ext>
            </a:extLst>
          </p:cNvPr>
          <p:cNvPicPr>
            <a:picLocks noGrp="1" noChangeAspect="1"/>
          </p:cNvPicPr>
          <p:nvPr>
            <p:ph sz="half" idx="2"/>
          </p:nvPr>
        </p:nvPicPr>
        <p:blipFill>
          <a:blip r:embed="rId4"/>
          <a:stretch>
            <a:fillRect/>
          </a:stretch>
        </p:blipFill>
        <p:spPr>
          <a:xfrm>
            <a:off x="6998959" y="2227263"/>
            <a:ext cx="4013598" cy="3836899"/>
          </a:xfrm>
          <a:prstGeom prst="rect">
            <a:avLst/>
          </a:prstGeom>
        </p:spPr>
      </p:pic>
      <p:sp>
        <p:nvSpPr>
          <p:cNvPr id="3" name="Espace réservé du numéro de diapositive 2">
            <a:extLst>
              <a:ext uri="{FF2B5EF4-FFF2-40B4-BE49-F238E27FC236}">
                <a16:creationId xmlns:a16="http://schemas.microsoft.com/office/drawing/2014/main" id="{9418D5BC-090D-1147-A3C2-97A72CADF629}"/>
              </a:ext>
            </a:extLst>
          </p:cNvPr>
          <p:cNvSpPr>
            <a:spLocks noGrp="1"/>
          </p:cNvSpPr>
          <p:nvPr>
            <p:ph type="sldNum" sz="quarter" idx="12"/>
          </p:nvPr>
        </p:nvSpPr>
        <p:spPr/>
        <p:txBody>
          <a:bodyPr/>
          <a:lstStyle/>
          <a:p>
            <a:fld id="{370EE83B-11C4-3742-9CF5-BCF78573B03B}" type="slidenum">
              <a:rPr lang="fr-FR" smtClean="0"/>
              <a:t>20</a:t>
            </a:fld>
            <a:endParaRPr lang="fr-FR"/>
          </a:p>
        </p:txBody>
      </p:sp>
    </p:spTree>
    <p:extLst>
      <p:ext uri="{BB962C8B-B14F-4D97-AF65-F5344CB8AC3E}">
        <p14:creationId xmlns:p14="http://schemas.microsoft.com/office/powerpoint/2010/main" val="943649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CC5E06-34E6-A848-A81B-3D43E8C84AF6}"/>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3D1060DC-0CC7-B549-97EE-740A8D761171}"/>
              </a:ext>
            </a:extLst>
          </p:cNvPr>
          <p:cNvSpPr>
            <a:spLocks noGrp="1"/>
          </p:cNvSpPr>
          <p:nvPr>
            <p:ph idx="1"/>
          </p:nvPr>
        </p:nvSpPr>
        <p:spPr/>
        <p:txBody>
          <a:bodyPr/>
          <a:lstStyle/>
          <a:p>
            <a:r>
              <a:rPr lang="fr-FR" dirty="0"/>
              <a:t>Le Luxembourg</a:t>
            </a:r>
          </a:p>
          <a:p>
            <a:r>
              <a:rPr lang="fr-FR" dirty="0"/>
              <a:t>Suisse</a:t>
            </a:r>
          </a:p>
          <a:p>
            <a:r>
              <a:rPr lang="fr-FR" dirty="0"/>
              <a:t>Finlande</a:t>
            </a:r>
          </a:p>
          <a:p>
            <a:r>
              <a:rPr lang="fr-FR" dirty="0"/>
              <a:t>Danemark</a:t>
            </a:r>
          </a:p>
          <a:p>
            <a:r>
              <a:rPr lang="fr-FR" dirty="0"/>
              <a:t>République Tchèque</a:t>
            </a:r>
          </a:p>
        </p:txBody>
      </p:sp>
      <p:sp>
        <p:nvSpPr>
          <p:cNvPr id="4" name="ZoneTexte 3">
            <a:extLst>
              <a:ext uri="{FF2B5EF4-FFF2-40B4-BE49-F238E27FC236}">
                <a16:creationId xmlns:a16="http://schemas.microsoft.com/office/drawing/2014/main" id="{DB087BD7-C6D9-5F4C-BE68-FBB95733C76B}"/>
              </a:ext>
            </a:extLst>
          </p:cNvPr>
          <p:cNvSpPr txBox="1"/>
          <p:nvPr/>
        </p:nvSpPr>
        <p:spPr>
          <a:xfrm>
            <a:off x="477078" y="2385391"/>
            <a:ext cx="2097241" cy="461665"/>
          </a:xfrm>
          <a:prstGeom prst="rect">
            <a:avLst/>
          </a:prstGeom>
          <a:noFill/>
        </p:spPr>
        <p:txBody>
          <a:bodyPr wrap="none" rtlCol="0">
            <a:spAutoFit/>
          </a:bodyPr>
          <a:lstStyle/>
          <a:p>
            <a:r>
              <a:rPr lang="fr-FR" sz="2400" dirty="0"/>
              <a:t>Liste des pays : </a:t>
            </a:r>
          </a:p>
        </p:txBody>
      </p:sp>
      <p:sp>
        <p:nvSpPr>
          <p:cNvPr id="5" name="Espace réservé du numéro de diapositive 4">
            <a:extLst>
              <a:ext uri="{FF2B5EF4-FFF2-40B4-BE49-F238E27FC236}">
                <a16:creationId xmlns:a16="http://schemas.microsoft.com/office/drawing/2014/main" id="{197E18BC-36EE-3146-BAAE-1EF25C6E5150}"/>
              </a:ext>
            </a:extLst>
          </p:cNvPr>
          <p:cNvSpPr>
            <a:spLocks noGrp="1"/>
          </p:cNvSpPr>
          <p:nvPr>
            <p:ph type="sldNum" sz="quarter" idx="12"/>
          </p:nvPr>
        </p:nvSpPr>
        <p:spPr/>
        <p:txBody>
          <a:bodyPr/>
          <a:lstStyle/>
          <a:p>
            <a:fld id="{370EE83B-11C4-3742-9CF5-BCF78573B03B}" type="slidenum">
              <a:rPr lang="fr-FR" smtClean="0"/>
              <a:t>21</a:t>
            </a:fld>
            <a:endParaRPr lang="fr-FR"/>
          </a:p>
        </p:txBody>
      </p:sp>
    </p:spTree>
    <p:extLst>
      <p:ext uri="{BB962C8B-B14F-4D97-AF65-F5344CB8AC3E}">
        <p14:creationId xmlns:p14="http://schemas.microsoft.com/office/powerpoint/2010/main" val="166627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FFA895-BF48-7F4E-A791-FC6C4F01451B}"/>
              </a:ext>
            </a:extLst>
          </p:cNvPr>
          <p:cNvSpPr>
            <a:spLocks noGrp="1"/>
          </p:cNvSpPr>
          <p:nvPr>
            <p:ph type="title"/>
          </p:nvPr>
        </p:nvSpPr>
        <p:spPr/>
        <p:txBody>
          <a:bodyPr/>
          <a:lstStyle/>
          <a:p>
            <a:r>
              <a:rPr lang="fr-FR" dirty="0"/>
              <a:t>Acquisition et traitement des données</a:t>
            </a:r>
          </a:p>
        </p:txBody>
      </p:sp>
      <p:sp>
        <p:nvSpPr>
          <p:cNvPr id="3" name="Espace réservé du texte 2">
            <a:extLst>
              <a:ext uri="{FF2B5EF4-FFF2-40B4-BE49-F238E27FC236}">
                <a16:creationId xmlns:a16="http://schemas.microsoft.com/office/drawing/2014/main" id="{E4F237AF-CABB-E54F-9C4F-24C605A3E474}"/>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1CBE6502-C563-8E41-AC36-249CC46D61FB}"/>
              </a:ext>
            </a:extLst>
          </p:cNvPr>
          <p:cNvSpPr>
            <a:spLocks noGrp="1"/>
          </p:cNvSpPr>
          <p:nvPr>
            <p:ph type="sldNum" sz="quarter" idx="12"/>
          </p:nvPr>
        </p:nvSpPr>
        <p:spPr/>
        <p:txBody>
          <a:bodyPr/>
          <a:lstStyle/>
          <a:p>
            <a:fld id="{370EE83B-11C4-3742-9CF5-BCF78573B03B}" type="slidenum">
              <a:rPr lang="fr-FR" smtClean="0"/>
              <a:t>3</a:t>
            </a:fld>
            <a:endParaRPr lang="fr-FR"/>
          </a:p>
        </p:txBody>
      </p:sp>
    </p:spTree>
    <p:extLst>
      <p:ext uri="{BB962C8B-B14F-4D97-AF65-F5344CB8AC3E}">
        <p14:creationId xmlns:p14="http://schemas.microsoft.com/office/powerpoint/2010/main" val="365992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722003-577C-2347-8ED4-3130BDE78C25}"/>
              </a:ext>
            </a:extLst>
          </p:cNvPr>
          <p:cNvSpPr>
            <a:spLocks noGrp="1"/>
          </p:cNvSpPr>
          <p:nvPr>
            <p:ph type="title"/>
          </p:nvPr>
        </p:nvSpPr>
        <p:spPr/>
        <p:txBody>
          <a:bodyPr/>
          <a:lstStyle/>
          <a:p>
            <a:r>
              <a:rPr lang="fr-FR" dirty="0"/>
              <a:t>Population</a:t>
            </a:r>
          </a:p>
        </p:txBody>
      </p:sp>
      <p:pic>
        <p:nvPicPr>
          <p:cNvPr id="3" name="Image 2">
            <a:extLst>
              <a:ext uri="{FF2B5EF4-FFF2-40B4-BE49-F238E27FC236}">
                <a16:creationId xmlns:a16="http://schemas.microsoft.com/office/drawing/2014/main" id="{CED6E151-8833-9847-B53B-F27368EBE7C1}"/>
              </a:ext>
            </a:extLst>
          </p:cNvPr>
          <p:cNvPicPr>
            <a:picLocks noChangeAspect="1"/>
          </p:cNvPicPr>
          <p:nvPr/>
        </p:nvPicPr>
        <p:blipFill>
          <a:blip r:embed="rId3"/>
          <a:stretch>
            <a:fillRect/>
          </a:stretch>
        </p:blipFill>
        <p:spPr>
          <a:xfrm>
            <a:off x="469989" y="2511027"/>
            <a:ext cx="5797461" cy="3332560"/>
          </a:xfrm>
          <a:prstGeom prst="rect">
            <a:avLst/>
          </a:prstGeom>
        </p:spPr>
      </p:pic>
      <p:sp>
        <p:nvSpPr>
          <p:cNvPr id="4" name="ZoneTexte 3">
            <a:extLst>
              <a:ext uri="{FF2B5EF4-FFF2-40B4-BE49-F238E27FC236}">
                <a16:creationId xmlns:a16="http://schemas.microsoft.com/office/drawing/2014/main" id="{68CDD442-970A-4C46-9AD8-7907CB220D9F}"/>
              </a:ext>
            </a:extLst>
          </p:cNvPr>
          <p:cNvSpPr txBox="1"/>
          <p:nvPr/>
        </p:nvSpPr>
        <p:spPr>
          <a:xfrm>
            <a:off x="7203178" y="3023145"/>
            <a:ext cx="4307911" cy="2308324"/>
          </a:xfrm>
          <a:prstGeom prst="rect">
            <a:avLst/>
          </a:prstGeom>
          <a:noFill/>
        </p:spPr>
        <p:txBody>
          <a:bodyPr wrap="none" rtlCol="0">
            <a:spAutoFit/>
          </a:bodyPr>
          <a:lstStyle/>
          <a:p>
            <a:pPr marL="285750" indent="-285750">
              <a:buClr>
                <a:schemeClr val="accent1"/>
              </a:buClr>
              <a:buFont typeface="Wingdings" pitchFamily="2" charset="2"/>
              <a:buChar char="§"/>
            </a:pPr>
            <a:r>
              <a:rPr lang="fr-FR" sz="2400" dirty="0"/>
              <a:t>Population de 2018 et de 2015</a:t>
            </a:r>
          </a:p>
          <a:p>
            <a:pPr marL="285750" indent="-285750">
              <a:buClr>
                <a:schemeClr val="accent1"/>
              </a:buClr>
              <a:buFont typeface="Wingdings" pitchFamily="2" charset="2"/>
              <a:buChar char="§"/>
            </a:pPr>
            <a:endParaRPr lang="fr-FR" sz="2400" dirty="0"/>
          </a:p>
          <a:p>
            <a:pPr>
              <a:buClr>
                <a:schemeClr val="accent1"/>
              </a:buClr>
            </a:pPr>
            <a:endParaRPr lang="fr-FR" sz="2400" dirty="0"/>
          </a:p>
          <a:p>
            <a:pPr marL="285750" indent="-285750">
              <a:buClr>
                <a:schemeClr val="accent1"/>
              </a:buClr>
              <a:buFont typeface="Wingdings" pitchFamily="2" charset="2"/>
              <a:buChar char="§"/>
            </a:pPr>
            <a:endParaRPr lang="fr-FR" sz="2400" dirty="0"/>
          </a:p>
          <a:p>
            <a:pPr marL="285750" indent="-285750">
              <a:buClr>
                <a:schemeClr val="accent1"/>
              </a:buClr>
              <a:buFont typeface="Wingdings" pitchFamily="2" charset="2"/>
              <a:buChar char="§"/>
            </a:pPr>
            <a:endParaRPr lang="fr-FR" sz="2400" dirty="0"/>
          </a:p>
          <a:p>
            <a:pPr marL="285750" indent="-285750">
              <a:buClr>
                <a:schemeClr val="accent1"/>
              </a:buClr>
              <a:buFont typeface="Wingdings" pitchFamily="2" charset="2"/>
              <a:buChar char="§"/>
            </a:pPr>
            <a:r>
              <a:rPr lang="fr-FR" sz="2400" dirty="0"/>
              <a:t>Différence de population </a:t>
            </a:r>
          </a:p>
        </p:txBody>
      </p:sp>
      <p:sp>
        <p:nvSpPr>
          <p:cNvPr id="5" name="Espace réservé du numéro de diapositive 4">
            <a:extLst>
              <a:ext uri="{FF2B5EF4-FFF2-40B4-BE49-F238E27FC236}">
                <a16:creationId xmlns:a16="http://schemas.microsoft.com/office/drawing/2014/main" id="{E4B6179C-45AE-AA4B-A5AA-768469A23558}"/>
              </a:ext>
            </a:extLst>
          </p:cNvPr>
          <p:cNvSpPr>
            <a:spLocks noGrp="1"/>
          </p:cNvSpPr>
          <p:nvPr>
            <p:ph type="sldNum" sz="quarter" idx="12"/>
          </p:nvPr>
        </p:nvSpPr>
        <p:spPr/>
        <p:txBody>
          <a:bodyPr/>
          <a:lstStyle/>
          <a:p>
            <a:fld id="{370EE83B-11C4-3742-9CF5-BCF78573B03B}" type="slidenum">
              <a:rPr lang="fr-FR" smtClean="0"/>
              <a:t>4</a:t>
            </a:fld>
            <a:endParaRPr lang="fr-FR"/>
          </a:p>
        </p:txBody>
      </p:sp>
    </p:spTree>
    <p:extLst>
      <p:ext uri="{BB962C8B-B14F-4D97-AF65-F5344CB8AC3E}">
        <p14:creationId xmlns:p14="http://schemas.microsoft.com/office/powerpoint/2010/main" val="361434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40888A-3CFC-AB4F-9641-A1BA98020098}"/>
              </a:ext>
            </a:extLst>
          </p:cNvPr>
          <p:cNvSpPr>
            <a:spLocks noGrp="1"/>
          </p:cNvSpPr>
          <p:nvPr>
            <p:ph type="title"/>
          </p:nvPr>
        </p:nvSpPr>
        <p:spPr/>
        <p:txBody>
          <a:bodyPr/>
          <a:lstStyle/>
          <a:p>
            <a:r>
              <a:rPr lang="fr-FR" dirty="0"/>
              <a:t>Bilan alimentaire</a:t>
            </a:r>
          </a:p>
        </p:txBody>
      </p:sp>
      <p:pic>
        <p:nvPicPr>
          <p:cNvPr id="3" name="Image 2">
            <a:extLst>
              <a:ext uri="{FF2B5EF4-FFF2-40B4-BE49-F238E27FC236}">
                <a16:creationId xmlns:a16="http://schemas.microsoft.com/office/drawing/2014/main" id="{C516A326-BC64-BF4C-863E-C9D177A64877}"/>
              </a:ext>
            </a:extLst>
          </p:cNvPr>
          <p:cNvPicPr>
            <a:picLocks noChangeAspect="1"/>
          </p:cNvPicPr>
          <p:nvPr/>
        </p:nvPicPr>
        <p:blipFill>
          <a:blip r:embed="rId3"/>
          <a:stretch>
            <a:fillRect/>
          </a:stretch>
        </p:blipFill>
        <p:spPr>
          <a:xfrm>
            <a:off x="1077986" y="2428874"/>
            <a:ext cx="10025431" cy="3699468"/>
          </a:xfrm>
          <a:prstGeom prst="rect">
            <a:avLst/>
          </a:prstGeom>
        </p:spPr>
      </p:pic>
      <p:sp>
        <p:nvSpPr>
          <p:cNvPr id="4" name="Espace réservé du numéro de diapositive 3">
            <a:extLst>
              <a:ext uri="{FF2B5EF4-FFF2-40B4-BE49-F238E27FC236}">
                <a16:creationId xmlns:a16="http://schemas.microsoft.com/office/drawing/2014/main" id="{1CD44DAD-61CC-C043-AAA5-4E578B28DFC0}"/>
              </a:ext>
            </a:extLst>
          </p:cNvPr>
          <p:cNvSpPr>
            <a:spLocks noGrp="1"/>
          </p:cNvSpPr>
          <p:nvPr>
            <p:ph type="sldNum" sz="quarter" idx="12"/>
          </p:nvPr>
        </p:nvSpPr>
        <p:spPr/>
        <p:txBody>
          <a:bodyPr/>
          <a:lstStyle/>
          <a:p>
            <a:fld id="{370EE83B-11C4-3742-9CF5-BCF78573B03B}" type="slidenum">
              <a:rPr lang="fr-FR" smtClean="0"/>
              <a:t>5</a:t>
            </a:fld>
            <a:endParaRPr lang="fr-FR"/>
          </a:p>
        </p:txBody>
      </p:sp>
    </p:spTree>
    <p:extLst>
      <p:ext uri="{BB962C8B-B14F-4D97-AF65-F5344CB8AC3E}">
        <p14:creationId xmlns:p14="http://schemas.microsoft.com/office/powerpoint/2010/main" val="242860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FBEAE8-ADFB-4B48-B017-98EFB7DC1E67}"/>
              </a:ext>
            </a:extLst>
          </p:cNvPr>
          <p:cNvSpPr>
            <a:spLocks noGrp="1"/>
          </p:cNvSpPr>
          <p:nvPr>
            <p:ph type="title"/>
          </p:nvPr>
        </p:nvSpPr>
        <p:spPr/>
        <p:txBody>
          <a:bodyPr/>
          <a:lstStyle/>
          <a:p>
            <a:r>
              <a:rPr lang="fr-FR" dirty="0" err="1"/>
              <a:t>Dataframe</a:t>
            </a:r>
            <a:r>
              <a:rPr lang="fr-FR" dirty="0"/>
              <a:t>  générale</a:t>
            </a:r>
          </a:p>
        </p:txBody>
      </p:sp>
      <p:pic>
        <p:nvPicPr>
          <p:cNvPr id="3" name="Image 2">
            <a:extLst>
              <a:ext uri="{FF2B5EF4-FFF2-40B4-BE49-F238E27FC236}">
                <a16:creationId xmlns:a16="http://schemas.microsoft.com/office/drawing/2014/main" id="{F07006A0-81C6-B845-B10B-58745C92CD05}"/>
              </a:ext>
            </a:extLst>
          </p:cNvPr>
          <p:cNvPicPr>
            <a:picLocks noChangeAspect="1"/>
          </p:cNvPicPr>
          <p:nvPr/>
        </p:nvPicPr>
        <p:blipFill>
          <a:blip r:embed="rId3"/>
          <a:stretch>
            <a:fillRect/>
          </a:stretch>
        </p:blipFill>
        <p:spPr>
          <a:xfrm>
            <a:off x="575894" y="2416767"/>
            <a:ext cx="6982194" cy="3454400"/>
          </a:xfrm>
          <a:prstGeom prst="rect">
            <a:avLst/>
          </a:prstGeom>
        </p:spPr>
      </p:pic>
      <p:sp>
        <p:nvSpPr>
          <p:cNvPr id="4" name="ZoneTexte 3">
            <a:extLst>
              <a:ext uri="{FF2B5EF4-FFF2-40B4-BE49-F238E27FC236}">
                <a16:creationId xmlns:a16="http://schemas.microsoft.com/office/drawing/2014/main" id="{89BE6B4C-C0E4-454C-A393-C09B36341EE3}"/>
              </a:ext>
            </a:extLst>
          </p:cNvPr>
          <p:cNvSpPr txBox="1"/>
          <p:nvPr/>
        </p:nvSpPr>
        <p:spPr>
          <a:xfrm>
            <a:off x="8086726" y="3266804"/>
            <a:ext cx="2770438" cy="2308324"/>
          </a:xfrm>
          <a:prstGeom prst="rect">
            <a:avLst/>
          </a:prstGeom>
          <a:noFill/>
        </p:spPr>
        <p:txBody>
          <a:bodyPr wrap="none" rtlCol="0">
            <a:spAutoFit/>
          </a:bodyPr>
          <a:lstStyle/>
          <a:p>
            <a:pPr marL="285750" indent="-285750">
              <a:buClr>
                <a:schemeClr val="accent1"/>
              </a:buClr>
              <a:buFont typeface="Wingdings" pitchFamily="2" charset="2"/>
              <a:buChar char="§"/>
            </a:pPr>
            <a:r>
              <a:rPr lang="fr-FR" sz="2400" dirty="0"/>
              <a:t>PIB </a:t>
            </a:r>
          </a:p>
          <a:p>
            <a:pPr marL="285750" indent="-285750">
              <a:buClr>
                <a:schemeClr val="accent1"/>
              </a:buClr>
              <a:buFont typeface="Wingdings" pitchFamily="2" charset="2"/>
              <a:buChar char="§"/>
            </a:pPr>
            <a:endParaRPr lang="fr-FR" sz="2400" dirty="0"/>
          </a:p>
          <a:p>
            <a:pPr marL="285750" indent="-285750">
              <a:buClr>
                <a:schemeClr val="accent1"/>
              </a:buClr>
              <a:buFont typeface="Wingdings" pitchFamily="2" charset="2"/>
              <a:buChar char="§"/>
            </a:pPr>
            <a:r>
              <a:rPr lang="fr-FR" sz="2400" dirty="0"/>
              <a:t>Importation</a:t>
            </a:r>
          </a:p>
          <a:p>
            <a:pPr marL="285750" indent="-285750">
              <a:buClr>
                <a:schemeClr val="accent1"/>
              </a:buClr>
              <a:buFont typeface="Wingdings" pitchFamily="2" charset="2"/>
              <a:buChar char="§"/>
            </a:pPr>
            <a:endParaRPr lang="fr-FR" sz="2400" dirty="0"/>
          </a:p>
          <a:p>
            <a:pPr marL="285750" indent="-285750">
              <a:buClr>
                <a:schemeClr val="accent1"/>
              </a:buClr>
              <a:buFont typeface="Wingdings" pitchFamily="2" charset="2"/>
              <a:buChar char="§"/>
            </a:pPr>
            <a:endParaRPr lang="fr-FR" sz="2400" dirty="0"/>
          </a:p>
          <a:p>
            <a:pPr marL="285750" indent="-285750">
              <a:buClr>
                <a:schemeClr val="accent1"/>
              </a:buClr>
              <a:buFont typeface="Wingdings" pitchFamily="2" charset="2"/>
              <a:buChar char="§"/>
            </a:pPr>
            <a:r>
              <a:rPr lang="fr-FR" sz="2400" dirty="0"/>
              <a:t>Élevage de poulets</a:t>
            </a:r>
          </a:p>
        </p:txBody>
      </p:sp>
      <p:sp>
        <p:nvSpPr>
          <p:cNvPr id="5" name="Espace réservé du numéro de diapositive 4">
            <a:extLst>
              <a:ext uri="{FF2B5EF4-FFF2-40B4-BE49-F238E27FC236}">
                <a16:creationId xmlns:a16="http://schemas.microsoft.com/office/drawing/2014/main" id="{0AE13487-97E2-2A43-B278-F7C4A03C8B19}"/>
              </a:ext>
            </a:extLst>
          </p:cNvPr>
          <p:cNvSpPr>
            <a:spLocks noGrp="1"/>
          </p:cNvSpPr>
          <p:nvPr>
            <p:ph type="sldNum" sz="quarter" idx="12"/>
          </p:nvPr>
        </p:nvSpPr>
        <p:spPr/>
        <p:txBody>
          <a:bodyPr/>
          <a:lstStyle/>
          <a:p>
            <a:fld id="{370EE83B-11C4-3742-9CF5-BCF78573B03B}" type="slidenum">
              <a:rPr lang="fr-FR" smtClean="0"/>
              <a:t>6</a:t>
            </a:fld>
            <a:endParaRPr lang="fr-FR"/>
          </a:p>
        </p:txBody>
      </p:sp>
    </p:spTree>
    <p:extLst>
      <p:ext uri="{BB962C8B-B14F-4D97-AF65-F5344CB8AC3E}">
        <p14:creationId xmlns:p14="http://schemas.microsoft.com/office/powerpoint/2010/main" val="52789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396B6-BB23-534F-8590-EAC151FADCB4}"/>
              </a:ext>
            </a:extLst>
          </p:cNvPr>
          <p:cNvSpPr>
            <a:spLocks noGrp="1"/>
          </p:cNvSpPr>
          <p:nvPr>
            <p:ph type="title"/>
          </p:nvPr>
        </p:nvSpPr>
        <p:spPr/>
        <p:txBody>
          <a:bodyPr/>
          <a:lstStyle/>
          <a:p>
            <a:r>
              <a:rPr lang="fr-FR" dirty="0"/>
              <a:t>Analyse Globale des données</a:t>
            </a:r>
          </a:p>
        </p:txBody>
      </p:sp>
      <p:sp>
        <p:nvSpPr>
          <p:cNvPr id="3" name="Espace réservé du texte 2">
            <a:extLst>
              <a:ext uri="{FF2B5EF4-FFF2-40B4-BE49-F238E27FC236}">
                <a16:creationId xmlns:a16="http://schemas.microsoft.com/office/drawing/2014/main" id="{C70E662B-2E0F-9A44-BAC5-BEA7CC5CE645}"/>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C7961BD6-F4B8-9844-AD51-01CDB7673531}"/>
              </a:ext>
            </a:extLst>
          </p:cNvPr>
          <p:cNvSpPr>
            <a:spLocks noGrp="1"/>
          </p:cNvSpPr>
          <p:nvPr>
            <p:ph type="sldNum" sz="quarter" idx="12"/>
          </p:nvPr>
        </p:nvSpPr>
        <p:spPr/>
        <p:txBody>
          <a:bodyPr/>
          <a:lstStyle/>
          <a:p>
            <a:fld id="{370EE83B-11C4-3742-9CF5-BCF78573B03B}" type="slidenum">
              <a:rPr lang="fr-FR" smtClean="0"/>
              <a:t>7</a:t>
            </a:fld>
            <a:endParaRPr lang="fr-FR"/>
          </a:p>
        </p:txBody>
      </p:sp>
    </p:spTree>
    <p:extLst>
      <p:ext uri="{BB962C8B-B14F-4D97-AF65-F5344CB8AC3E}">
        <p14:creationId xmlns:p14="http://schemas.microsoft.com/office/powerpoint/2010/main" val="388161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7E2A63-1925-E447-8627-2B0B232BA2EA}"/>
              </a:ext>
            </a:extLst>
          </p:cNvPr>
          <p:cNvSpPr>
            <a:spLocks noGrp="1"/>
          </p:cNvSpPr>
          <p:nvPr>
            <p:ph type="title"/>
          </p:nvPr>
        </p:nvSpPr>
        <p:spPr/>
        <p:txBody>
          <a:bodyPr/>
          <a:lstStyle/>
          <a:p>
            <a:r>
              <a:rPr lang="fr-FR" dirty="0"/>
              <a:t>CLASSIFICATION</a:t>
            </a:r>
          </a:p>
        </p:txBody>
      </p:sp>
      <p:sp>
        <p:nvSpPr>
          <p:cNvPr id="3" name="Espace réservé du contenu 2">
            <a:extLst>
              <a:ext uri="{FF2B5EF4-FFF2-40B4-BE49-F238E27FC236}">
                <a16:creationId xmlns:a16="http://schemas.microsoft.com/office/drawing/2014/main" id="{3570A31E-B7AB-2241-A2D5-D115E711FC56}"/>
              </a:ext>
            </a:extLst>
          </p:cNvPr>
          <p:cNvSpPr>
            <a:spLocks noGrp="1"/>
          </p:cNvSpPr>
          <p:nvPr>
            <p:ph idx="1"/>
          </p:nvPr>
        </p:nvSpPr>
        <p:spPr/>
        <p:txBody>
          <a:bodyPr>
            <a:normAutofit/>
          </a:bodyPr>
          <a:lstStyle/>
          <a:p>
            <a:r>
              <a:rPr lang="fr-FR" sz="2400" dirty="0"/>
              <a:t>La classification hiérarchique ascendante est le fait de considérer tous les individus comme des clusters . On recherche alors deux clusters qui sont proches et on les agglomère en un seul, on répète cette opération jusqu’à ce qu’on atteigne le nombre de clusters souhaités.</a:t>
            </a:r>
          </a:p>
          <a:p>
            <a:r>
              <a:rPr lang="fr-FR" sz="2400" dirty="0"/>
              <a:t>La classification hiérarchique descendante quant à elle est le fait de partir d’un grand cluster que l’on divise petit à petit jusqu’a ce qu’on obtienne le nombre de clusters souhaités</a:t>
            </a:r>
          </a:p>
        </p:txBody>
      </p:sp>
      <p:sp>
        <p:nvSpPr>
          <p:cNvPr id="4" name="Espace réservé du numéro de diapositive 3">
            <a:extLst>
              <a:ext uri="{FF2B5EF4-FFF2-40B4-BE49-F238E27FC236}">
                <a16:creationId xmlns:a16="http://schemas.microsoft.com/office/drawing/2014/main" id="{D6BDCBD7-CD94-9245-96EF-02B84A3BED2D}"/>
              </a:ext>
            </a:extLst>
          </p:cNvPr>
          <p:cNvSpPr>
            <a:spLocks noGrp="1"/>
          </p:cNvSpPr>
          <p:nvPr>
            <p:ph type="sldNum" sz="quarter" idx="12"/>
          </p:nvPr>
        </p:nvSpPr>
        <p:spPr/>
        <p:txBody>
          <a:bodyPr/>
          <a:lstStyle/>
          <a:p>
            <a:fld id="{370EE83B-11C4-3742-9CF5-BCF78573B03B}" type="slidenum">
              <a:rPr lang="fr-FR" smtClean="0"/>
              <a:t>8</a:t>
            </a:fld>
            <a:endParaRPr lang="fr-FR"/>
          </a:p>
        </p:txBody>
      </p:sp>
    </p:spTree>
    <p:extLst>
      <p:ext uri="{BB962C8B-B14F-4D97-AF65-F5344CB8AC3E}">
        <p14:creationId xmlns:p14="http://schemas.microsoft.com/office/powerpoint/2010/main" val="56461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2E8F26E-9C66-D74E-B1D6-7CDB838920D2}"/>
              </a:ext>
            </a:extLst>
          </p:cNvPr>
          <p:cNvSpPr txBox="1"/>
          <p:nvPr/>
        </p:nvSpPr>
        <p:spPr>
          <a:xfrm>
            <a:off x="7358063" y="1928813"/>
            <a:ext cx="4186274" cy="3416320"/>
          </a:xfrm>
          <a:prstGeom prst="rect">
            <a:avLst/>
          </a:prstGeom>
          <a:noFill/>
        </p:spPr>
        <p:txBody>
          <a:bodyPr wrap="none" rtlCol="0">
            <a:spAutoFit/>
          </a:bodyPr>
          <a:lstStyle/>
          <a:p>
            <a:pPr marL="285750" indent="-285750">
              <a:buClr>
                <a:schemeClr val="accent1"/>
              </a:buClr>
              <a:buFont typeface="Wingdings" pitchFamily="2" charset="2"/>
              <a:buChar char="§"/>
            </a:pPr>
            <a:r>
              <a:rPr lang="fr-FR" sz="2400" dirty="0"/>
              <a:t>Pays d'Afriques subsaharienne</a:t>
            </a:r>
          </a:p>
          <a:p>
            <a:pPr marL="285750" indent="-285750">
              <a:buClr>
                <a:schemeClr val="accent1"/>
              </a:buClr>
              <a:buFont typeface="Wingdings" pitchFamily="2" charset="2"/>
              <a:buChar char="§"/>
            </a:pPr>
            <a:endParaRPr lang="fr-FR" sz="2400" dirty="0"/>
          </a:p>
          <a:p>
            <a:pPr marL="285750" indent="-285750">
              <a:buClr>
                <a:schemeClr val="accent1"/>
              </a:buClr>
              <a:buFont typeface="Wingdings" pitchFamily="2" charset="2"/>
              <a:buChar char="§"/>
            </a:pPr>
            <a:r>
              <a:rPr lang="fr-FR" sz="2400" dirty="0"/>
              <a:t>Pays occidentaux</a:t>
            </a:r>
          </a:p>
          <a:p>
            <a:pPr>
              <a:buClr>
                <a:schemeClr val="accent1"/>
              </a:buClr>
            </a:pPr>
            <a:r>
              <a:rPr lang="fr-FR" sz="2400" dirty="0"/>
              <a:t> </a:t>
            </a:r>
          </a:p>
          <a:p>
            <a:pPr marL="285750" indent="-285750">
              <a:buClr>
                <a:schemeClr val="accent1"/>
              </a:buClr>
              <a:buFont typeface="Wingdings" pitchFamily="2" charset="2"/>
              <a:buChar char="§"/>
            </a:pPr>
            <a:r>
              <a:rPr lang="fr-FR" sz="2400" dirty="0"/>
              <a:t>Petites îles </a:t>
            </a:r>
          </a:p>
          <a:p>
            <a:pPr marL="285750" indent="-285750">
              <a:buClr>
                <a:schemeClr val="accent1"/>
              </a:buClr>
              <a:buFont typeface="Wingdings" pitchFamily="2" charset="2"/>
              <a:buChar char="§"/>
            </a:pPr>
            <a:endParaRPr lang="fr-FR" sz="2400" dirty="0"/>
          </a:p>
          <a:p>
            <a:pPr marL="285750" indent="-285750">
              <a:buClr>
                <a:schemeClr val="accent1"/>
              </a:buClr>
              <a:buFont typeface="Wingdings" pitchFamily="2" charset="2"/>
              <a:buChar char="§"/>
            </a:pPr>
            <a:r>
              <a:rPr lang="fr-FR" sz="2400" dirty="0"/>
              <a:t>Cambodge</a:t>
            </a:r>
          </a:p>
          <a:p>
            <a:pPr marL="285750" indent="-285750">
              <a:buClr>
                <a:schemeClr val="accent1"/>
              </a:buClr>
              <a:buFont typeface="Wingdings" pitchFamily="2" charset="2"/>
              <a:buChar char="§"/>
            </a:pPr>
            <a:endParaRPr lang="fr-FR" sz="2400" dirty="0"/>
          </a:p>
          <a:p>
            <a:pPr marL="285750" indent="-285750">
              <a:buClr>
                <a:schemeClr val="accent1"/>
              </a:buClr>
              <a:buFont typeface="Wingdings" pitchFamily="2" charset="2"/>
              <a:buChar char="§"/>
            </a:pPr>
            <a:r>
              <a:rPr lang="fr-FR" sz="2400" dirty="0"/>
              <a:t>Indonésie</a:t>
            </a:r>
          </a:p>
        </p:txBody>
      </p:sp>
      <p:pic>
        <p:nvPicPr>
          <p:cNvPr id="5" name="Image 4">
            <a:extLst>
              <a:ext uri="{FF2B5EF4-FFF2-40B4-BE49-F238E27FC236}">
                <a16:creationId xmlns:a16="http://schemas.microsoft.com/office/drawing/2014/main" id="{8B87005A-3065-7D49-B147-5EF125142983}"/>
              </a:ext>
            </a:extLst>
          </p:cNvPr>
          <p:cNvPicPr>
            <a:picLocks noChangeAspect="1"/>
          </p:cNvPicPr>
          <p:nvPr/>
        </p:nvPicPr>
        <p:blipFill>
          <a:blip r:embed="rId3"/>
          <a:stretch>
            <a:fillRect/>
          </a:stretch>
        </p:blipFill>
        <p:spPr>
          <a:xfrm>
            <a:off x="226943" y="1591642"/>
            <a:ext cx="7014388" cy="5266358"/>
          </a:xfrm>
          <a:prstGeom prst="rect">
            <a:avLst/>
          </a:prstGeom>
        </p:spPr>
      </p:pic>
      <p:sp>
        <p:nvSpPr>
          <p:cNvPr id="2" name="Espace réservé du numéro de diapositive 1">
            <a:extLst>
              <a:ext uri="{FF2B5EF4-FFF2-40B4-BE49-F238E27FC236}">
                <a16:creationId xmlns:a16="http://schemas.microsoft.com/office/drawing/2014/main" id="{A58EBBAE-1904-924D-A3A3-B58BB26F6BC9}"/>
              </a:ext>
            </a:extLst>
          </p:cNvPr>
          <p:cNvSpPr>
            <a:spLocks noGrp="1"/>
          </p:cNvSpPr>
          <p:nvPr>
            <p:ph type="sldNum" sz="quarter" idx="12"/>
          </p:nvPr>
        </p:nvSpPr>
        <p:spPr/>
        <p:txBody>
          <a:bodyPr/>
          <a:lstStyle/>
          <a:p>
            <a:fld id="{370EE83B-11C4-3742-9CF5-BCF78573B03B}" type="slidenum">
              <a:rPr lang="fr-FR" smtClean="0"/>
              <a:t>9</a:t>
            </a:fld>
            <a:endParaRPr lang="fr-FR"/>
          </a:p>
        </p:txBody>
      </p:sp>
    </p:spTree>
    <p:extLst>
      <p:ext uri="{BB962C8B-B14F-4D97-AF65-F5344CB8AC3E}">
        <p14:creationId xmlns:p14="http://schemas.microsoft.com/office/powerpoint/2010/main" val="685300181"/>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12483</TotalTime>
  <Words>2783</Words>
  <Application>Microsoft Macintosh PowerPoint</Application>
  <PresentationFormat>Grand écran</PresentationFormat>
  <Paragraphs>283</Paragraphs>
  <Slides>21</Slides>
  <Notes>21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21</vt:i4>
      </vt:variant>
    </vt:vector>
  </HeadingPairs>
  <TitlesOfParts>
    <vt:vector size="29" baseType="lpstr">
      <vt:lpstr>Calibri</vt:lpstr>
      <vt:lpstr>Gill Sans MT</vt:lpstr>
      <vt:lpstr>Montserrat</vt:lpstr>
      <vt:lpstr>STIXGeneral-Italic</vt:lpstr>
      <vt:lpstr>STIXGeneral-Regular</vt:lpstr>
      <vt:lpstr>Wingdings</vt:lpstr>
      <vt:lpstr>Wingdings 2</vt:lpstr>
      <vt:lpstr>Dividende</vt:lpstr>
      <vt:lpstr>ÉTUDE DE MARCHÉ</vt:lpstr>
      <vt:lpstr>Sommaire</vt:lpstr>
      <vt:lpstr>Acquisition et traitement des données</vt:lpstr>
      <vt:lpstr>Population</vt:lpstr>
      <vt:lpstr>Bilan alimentaire</vt:lpstr>
      <vt:lpstr>Dataframe  générale</vt:lpstr>
      <vt:lpstr>Analyse Globale des données</vt:lpstr>
      <vt:lpstr>CLASSIFICATION</vt:lpstr>
      <vt:lpstr>Présentation PowerPoint</vt:lpstr>
      <vt:lpstr>Test de normalité – Shapiro wilk</vt:lpstr>
      <vt:lpstr>Comparaison des deux échantillons </vt:lpstr>
      <vt:lpstr>ACP</vt:lpstr>
      <vt:lpstr>CENTRAGE RÉDUCTION</vt:lpstr>
      <vt:lpstr>But acp</vt:lpstr>
      <vt:lpstr>Cercle de corrélations </vt:lpstr>
      <vt:lpstr>Projection des individus </vt:lpstr>
      <vt:lpstr>Présentation PowerPoint</vt:lpstr>
      <vt:lpstr>Analyse plus fine des données</vt:lpstr>
      <vt:lpstr>ACP – cluster 2</vt:lpstr>
      <vt:lpstr>Acp – cluster 2</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DE MARCHÉ</dc:title>
  <dc:creator>Emmanuel Moudouté-Bell</dc:creator>
  <cp:lastModifiedBy>Emmanuel Moudouté-Bell</cp:lastModifiedBy>
  <cp:revision>28</cp:revision>
  <dcterms:created xsi:type="dcterms:W3CDTF">2021-05-24T23:07:42Z</dcterms:created>
  <dcterms:modified xsi:type="dcterms:W3CDTF">2021-06-04T10:31:57Z</dcterms:modified>
</cp:coreProperties>
</file>