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529"/>
  </p:normalViewPr>
  <p:slideViewPr>
    <p:cSldViewPr snapToGrid="0" snapToObjects="1">
      <p:cViewPr varScale="1">
        <p:scale>
          <a:sx n="104" d="100"/>
          <a:sy n="104" d="100"/>
        </p:scale>
        <p:origin x="28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48954F-E0A6-0A4F-AF79-986E0F809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DE8A130-C199-454D-A657-5FB946B0F62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70BD5-5C55-9F44-8F0A-C2073DDE7147}" type="datetimeFigureOut">
              <a:rPr lang="fr-FR" smtClean="0"/>
              <a:t>08/07/2021</a:t>
            </a:fld>
            <a:endParaRPr lang="fr-FR"/>
          </a:p>
        </p:txBody>
      </p:sp>
      <p:sp>
        <p:nvSpPr>
          <p:cNvPr id="4" name="Espace réservé de l'image des diapositives 3">
            <a:extLst>
              <a:ext uri="{FF2B5EF4-FFF2-40B4-BE49-F238E27FC236}">
                <a16:creationId xmlns:a16="http://schemas.microsoft.com/office/drawing/2014/main" id="{1EAE43A8-ECE5-DF42-A75F-3F422286D5E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a:extLst>
              <a:ext uri="{FF2B5EF4-FFF2-40B4-BE49-F238E27FC236}">
                <a16:creationId xmlns:a16="http://schemas.microsoft.com/office/drawing/2014/main" id="{7B643229-7D7C-EC45-8D47-E5E5D98389F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A10291B5-6945-0347-ACA1-F649D020909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a:extLst>
              <a:ext uri="{FF2B5EF4-FFF2-40B4-BE49-F238E27FC236}">
                <a16:creationId xmlns:a16="http://schemas.microsoft.com/office/drawing/2014/main" id="{81744B52-587A-E644-8580-F3094A9D656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98FE-623A-2A4B-8BD9-5B9F6F87849D}"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Selon la </a:t>
            </a:r>
            <a:r>
              <a:rPr lang="fr-FR" sz="1200" kern="1200" dirty="0" err="1">
                <a:solidFill>
                  <a:schemeClr val="tx1"/>
                </a:solidFill>
                <a:effectLst/>
                <a:latin typeface="+mn-lt"/>
                <a:ea typeface="+mn-ea"/>
                <a:cs typeface="+mn-cs"/>
              </a:rPr>
              <a:t>bce</a:t>
            </a:r>
            <a:r>
              <a:rPr lang="fr-FR" sz="1200" kern="1200" dirty="0">
                <a:solidFill>
                  <a:schemeClr val="tx1"/>
                </a:solidFill>
                <a:effectLst/>
                <a:latin typeface="+mn-lt"/>
                <a:ea typeface="+mn-ea"/>
                <a:cs typeface="+mn-cs"/>
              </a:rPr>
              <a:t>( la banque centrale européenne )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Durant l’année 2020 460 000 fausses coupures en euros ont été retirées de la circulation.</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Afin d’aider à lutter contre cette fraude il m’a été demandé de créer un algorithme de détection  de faux billet.</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présentation que je vais vous faire vous montrera le processus d’élaboration de cet algorithme.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Elle se déroulera donc en plusieurs temps.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un premier temps nous analyserons le jeu de données mis à notre disposition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Puis dans un second temps nous mènerons un analyse afin de déterminer quels sont les caractéristique qui différencie les vrais des faux billets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enfin l’élaboration de l’algorithme.</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a:t>
            </a:fld>
            <a:endParaRPr lang="fr-FR"/>
          </a:p>
        </p:txBody>
      </p:sp>
    </p:spTree>
    <p:extLst>
      <p:ext uri="{BB962C8B-B14F-4D97-AF65-F5344CB8AC3E}">
        <p14:creationId xmlns:p14="http://schemas.microsoft.com/office/powerpoint/2010/main" val="385353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complément de mon </a:t>
            </a:r>
            <a:r>
              <a:rPr lang="fr-FR" sz="1200" kern="1200" dirty="0" err="1">
                <a:solidFill>
                  <a:schemeClr val="tx1"/>
                </a:solidFill>
                <a:effectLst/>
                <a:latin typeface="+mn-lt"/>
                <a:ea typeface="+mn-ea"/>
                <a:cs typeface="+mn-cs"/>
              </a:rPr>
              <a:t>acp</a:t>
            </a:r>
            <a:r>
              <a:rPr lang="fr-FR" sz="1200" kern="1200" dirty="0">
                <a:solidFill>
                  <a:schemeClr val="tx1"/>
                </a:solidFill>
                <a:effectLst/>
                <a:latin typeface="+mn-lt"/>
                <a:ea typeface="+mn-ea"/>
                <a:cs typeface="+mn-cs"/>
              </a:rPr>
              <a:t>  j'ai voulu tester un algorithme qui me permettrai de faire une bonne </a:t>
            </a:r>
            <a:r>
              <a:rPr lang="fr-FR" sz="1200" kern="1200" dirty="0" err="1">
                <a:solidFill>
                  <a:schemeClr val="tx1"/>
                </a:solidFill>
                <a:effectLst/>
                <a:latin typeface="+mn-lt"/>
                <a:ea typeface="+mn-ea"/>
                <a:cs typeface="+mn-cs"/>
              </a:rPr>
              <a:t>répartion</a:t>
            </a:r>
            <a:r>
              <a:rPr lang="fr-FR" sz="1200" kern="1200" dirty="0">
                <a:solidFill>
                  <a:schemeClr val="tx1"/>
                </a:solidFill>
                <a:effectLst/>
                <a:latin typeface="+mn-lt"/>
                <a:ea typeface="+mn-ea"/>
                <a:cs typeface="+mn-cs"/>
              </a:rPr>
              <a:t> de mon jeu de données </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comme nous avions ici  deux modalité au niveau  des billets les vrais billets et les faux billets j’ai utilisé une méthode de moyenne mobile et l’algorithme que j’ai choisi est celui de du </a:t>
            </a:r>
            <a:r>
              <a:rPr lang="fr-FR" sz="1200" kern="1200" dirty="0" err="1">
                <a:solidFill>
                  <a:schemeClr val="tx1"/>
                </a:solidFill>
                <a:effectLst/>
                <a:latin typeface="+mn-lt"/>
                <a:ea typeface="+mn-ea"/>
                <a:cs typeface="+mn-cs"/>
              </a:rPr>
              <a:t>kmeans</a:t>
            </a:r>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Cette algorithme consiste à prendre des point au hasard dans le nuage de point et d’en faire des centrioles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fois les </a:t>
            </a:r>
            <a:r>
              <a:rPr lang="fr-FR" sz="1200" kern="1200" dirty="0" err="1">
                <a:solidFill>
                  <a:schemeClr val="tx1"/>
                </a:solidFill>
                <a:effectLst/>
                <a:latin typeface="+mn-lt"/>
                <a:ea typeface="+mn-ea"/>
                <a:cs typeface="+mn-cs"/>
              </a:rPr>
              <a:t>centroïdes</a:t>
            </a:r>
            <a:r>
              <a:rPr lang="fr-FR" sz="1200" kern="1200" dirty="0">
                <a:solidFill>
                  <a:schemeClr val="tx1"/>
                </a:solidFill>
                <a:effectLst/>
                <a:latin typeface="+mn-lt"/>
                <a:ea typeface="+mn-ea"/>
                <a:cs typeface="+mn-cs"/>
              </a:rPr>
              <a:t> placés, on prend chaque point du nuage et on lui associe le cluster du </a:t>
            </a:r>
            <a:r>
              <a:rPr lang="fr-FR" sz="1200" kern="1200" dirty="0" err="1">
                <a:solidFill>
                  <a:schemeClr val="tx1"/>
                </a:solidFill>
                <a:effectLst/>
                <a:latin typeface="+mn-lt"/>
                <a:ea typeface="+mn-ea"/>
                <a:cs typeface="+mn-cs"/>
              </a:rPr>
              <a:t>centroïde</a:t>
            </a:r>
            <a:r>
              <a:rPr lang="fr-FR" sz="1200" kern="1200" dirty="0">
                <a:solidFill>
                  <a:schemeClr val="tx1"/>
                </a:solidFill>
                <a:effectLst/>
                <a:latin typeface="+mn-lt"/>
                <a:ea typeface="+mn-ea"/>
                <a:cs typeface="+mn-cs"/>
              </a:rPr>
              <a:t> dont il est le plus proche. On obtient donc un nuage de points dont chaque point appartient à l'un des groupes.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fois cette opération faite, on calcule le centre de gravité de chaque groupe. Pour un groupe donné, le centre de gravité n'est généralement pas exactement au même endroit que là où l'on avait placé le </a:t>
            </a:r>
            <a:r>
              <a:rPr lang="fr-FR" sz="1200" kern="1200" dirty="0" err="1">
                <a:solidFill>
                  <a:schemeClr val="tx1"/>
                </a:solidFill>
                <a:effectLst/>
                <a:latin typeface="+mn-lt"/>
                <a:ea typeface="+mn-ea"/>
                <a:cs typeface="+mn-cs"/>
              </a:rPr>
              <a:t>centroïde</a:t>
            </a:r>
            <a:r>
              <a:rPr lang="fr-FR" sz="1200" kern="1200" dirty="0">
                <a:solidFill>
                  <a:schemeClr val="tx1"/>
                </a:solidFill>
                <a:effectLst/>
                <a:latin typeface="+mn-lt"/>
                <a:ea typeface="+mn-ea"/>
                <a:cs typeface="+mn-cs"/>
              </a:rPr>
              <a:t> initialement. On déplace donc ce </a:t>
            </a:r>
            <a:r>
              <a:rPr lang="fr-FR" sz="1200" kern="1200" dirty="0" err="1">
                <a:solidFill>
                  <a:schemeClr val="tx1"/>
                </a:solidFill>
                <a:effectLst/>
                <a:latin typeface="+mn-lt"/>
                <a:ea typeface="+mn-ea"/>
                <a:cs typeface="+mn-cs"/>
              </a:rPr>
              <a:t>centroïde</a:t>
            </a:r>
            <a:r>
              <a:rPr lang="fr-FR" sz="1200" kern="1200" dirty="0">
                <a:solidFill>
                  <a:schemeClr val="tx1"/>
                </a:solidFill>
                <a:effectLst/>
                <a:latin typeface="+mn-lt"/>
                <a:ea typeface="+mn-ea"/>
                <a:cs typeface="+mn-cs"/>
              </a:rPr>
              <a:t> sur le nouveau centre de gravité calculé.</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Mais comme le </a:t>
            </a:r>
            <a:r>
              <a:rPr lang="fr-FR" sz="1200" kern="1200" dirty="0" err="1">
                <a:solidFill>
                  <a:schemeClr val="tx1"/>
                </a:solidFill>
                <a:effectLst/>
                <a:latin typeface="+mn-lt"/>
                <a:ea typeface="+mn-ea"/>
                <a:cs typeface="+mn-cs"/>
              </a:rPr>
              <a:t>centroïde</a:t>
            </a:r>
            <a:r>
              <a:rPr lang="fr-FR" sz="1200" kern="1200" dirty="0">
                <a:solidFill>
                  <a:schemeClr val="tx1"/>
                </a:solidFill>
                <a:effectLst/>
                <a:latin typeface="+mn-lt"/>
                <a:ea typeface="+mn-ea"/>
                <a:cs typeface="+mn-cs"/>
              </a:rPr>
              <a:t> a bougé, il faut recalculer, pour chacun des points du nuage, quel est le </a:t>
            </a:r>
            <a:r>
              <a:rPr lang="fr-FR" sz="1200" kern="1200" dirty="0" err="1">
                <a:solidFill>
                  <a:schemeClr val="tx1"/>
                </a:solidFill>
                <a:effectLst/>
                <a:latin typeface="+mn-lt"/>
                <a:ea typeface="+mn-ea"/>
                <a:cs typeface="+mn-cs"/>
              </a:rPr>
              <a:t>centroïde</a:t>
            </a:r>
            <a:r>
              <a:rPr lang="fr-FR" sz="1200" kern="1200" dirty="0">
                <a:solidFill>
                  <a:schemeClr val="tx1"/>
                </a:solidFill>
                <a:effectLst/>
                <a:latin typeface="+mn-lt"/>
                <a:ea typeface="+mn-ea"/>
                <a:cs typeface="+mn-cs"/>
              </a:rPr>
              <a:t> le plus proche, pour l'associer au bon cluster. Puis on recalcule le nouveau centre de gravité, et ainsi de suite... jusqu'à la convergence de l'algorithme.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10</a:t>
            </a:fld>
            <a:endParaRPr lang="fr-FR"/>
          </a:p>
        </p:txBody>
      </p:sp>
    </p:spTree>
    <p:extLst>
      <p:ext uri="{BB962C8B-B14F-4D97-AF65-F5344CB8AC3E}">
        <p14:creationId xmlns:p14="http://schemas.microsoft.com/office/powerpoint/2010/main" val="3262643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projeté les résultats du </a:t>
            </a:r>
            <a:r>
              <a:rPr lang="fr-FR" sz="1200" kern="1200" dirty="0" err="1">
                <a:solidFill>
                  <a:schemeClr val="tx1"/>
                </a:solidFill>
                <a:effectLst/>
                <a:latin typeface="+mn-lt"/>
                <a:ea typeface="+mn-ea"/>
                <a:cs typeface="+mn-cs"/>
              </a:rPr>
              <a:t>kmean</a:t>
            </a:r>
            <a:r>
              <a:rPr lang="fr-FR" sz="1200" kern="1200" dirty="0">
                <a:solidFill>
                  <a:schemeClr val="tx1"/>
                </a:solidFill>
                <a:effectLst/>
                <a:latin typeface="+mn-lt"/>
                <a:ea typeface="+mn-ea"/>
                <a:cs typeface="+mn-cs"/>
              </a:rPr>
              <a:t> sur le premier plan factoriel on remarque que la séparation est plus nette que c’elle définit dans le jeu de données </a:t>
            </a:r>
          </a:p>
          <a:p>
            <a:r>
              <a:rPr lang="fr-FR" sz="1200" kern="1200" dirty="0">
                <a:solidFill>
                  <a:schemeClr val="tx1"/>
                </a:solidFill>
                <a:effectLst/>
                <a:latin typeface="+mn-lt"/>
                <a:ea typeface="+mn-ea"/>
                <a:cs typeface="+mn-cs"/>
              </a:rPr>
              <a:t>Ainsi la matrice de confusion montre qu’il y’a 1 faux négative et 2 faux positifs .</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qui veux dire que l'algorithme de k-</a:t>
            </a:r>
            <a:r>
              <a:rPr lang="fr-FR" sz="1200" kern="1200" dirty="0" err="1">
                <a:solidFill>
                  <a:schemeClr val="tx1"/>
                </a:solidFill>
                <a:effectLst/>
                <a:latin typeface="+mn-lt"/>
                <a:ea typeface="+mn-ea"/>
                <a:cs typeface="+mn-cs"/>
              </a:rPr>
              <a:t>means</a:t>
            </a:r>
            <a:r>
              <a:rPr lang="fr-FR" sz="1200" kern="1200" dirty="0">
                <a:solidFill>
                  <a:schemeClr val="tx1"/>
                </a:solidFill>
                <a:effectLst/>
                <a:latin typeface="+mn-lt"/>
                <a:ea typeface="+mn-ea"/>
                <a:cs typeface="+mn-cs"/>
              </a:rPr>
              <a:t> n'est pas pas forcément très précis.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allons maintenant passé à l'élaboration de l'algorithme de détecteur de faux billets.</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11</a:t>
            </a:fld>
            <a:endParaRPr lang="fr-FR"/>
          </a:p>
        </p:txBody>
      </p:sp>
    </p:spTree>
    <p:extLst>
      <p:ext uri="{BB962C8B-B14F-4D97-AF65-F5344CB8AC3E}">
        <p14:creationId xmlns:p14="http://schemas.microsoft.com/office/powerpoint/2010/main" val="4192009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pouvoir élaboré un algorithme qui pourras définir si le billet est vrai ou pas j’ai choisi d’utiliser la régression logistique car nous somme ici dans un cas binaire c’est soit le billet et vrais ou sois le billet et faux. La régression logistique est l’algorithme qui se prête le mieux pour ce genre de problème.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séparé mon jeu de donnée en 2 partie avec 80% d’entrainement et 20 % de test </a:t>
            </a:r>
          </a:p>
          <a:p>
            <a:r>
              <a:rPr lang="fr-FR" sz="1200" kern="1200" dirty="0">
                <a:solidFill>
                  <a:schemeClr val="tx1"/>
                </a:solidFill>
                <a:effectLst/>
                <a:latin typeface="+mn-lt"/>
                <a:ea typeface="+mn-ea"/>
                <a:cs typeface="+mn-cs"/>
              </a:rPr>
              <a:t>j’ai choisi de faire ma régression sur les variables marge basses , longueur , hauteur gauche et hauteur droite car elle semblait jouer un rôle dans le fait que le billet soit bon ou pas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entrainant mon modèle de régression j’ai obtenu différent coefficient selon mes variables.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 coefficient appliqué à ma régression logistique m’ont permis de pouvoir déterminer sur mon jeu test quels billets était faux ou pas.</a:t>
            </a:r>
          </a:p>
          <a:p>
            <a:endParaRPr lang="fr-FR" dirty="0"/>
          </a:p>
          <a:p>
            <a:r>
              <a:rPr lang="fr-FR" dirty="0"/>
              <a:t>dans notre détecteur de faux billet ce qui nous intéresse c'est de savoir la probabilité qu'un billet soit faux ou vrai  si la </a:t>
            </a:r>
            <a:r>
              <a:rPr lang="fr-FR" dirty="0" err="1"/>
              <a:t>probalité</a:t>
            </a:r>
            <a:r>
              <a:rPr lang="fr-FR" dirty="0"/>
              <a:t> que le billet soit vrais </a:t>
            </a:r>
            <a:r>
              <a:rPr lang="fr-FR" dirty="0" err="1"/>
              <a:t>depasse</a:t>
            </a:r>
            <a:r>
              <a:rPr lang="fr-FR" dirty="0"/>
              <a:t> 50 % alors le billet est considéré comme vrai tandis que si il est inférieur ou égale à 50 % il est </a:t>
            </a:r>
            <a:r>
              <a:rPr lang="fr-FR" dirty="0" err="1"/>
              <a:t>cosidéré</a:t>
            </a:r>
            <a:r>
              <a:rPr lang="fr-FR" dirty="0"/>
              <a:t> comme faux </a:t>
            </a:r>
          </a:p>
          <a:p>
            <a:r>
              <a:rPr lang="fr-FR" dirty="0"/>
              <a:t> nous pouvons maintenant tester le </a:t>
            </a:r>
            <a:r>
              <a:rPr lang="fr-FR" dirty="0" err="1"/>
              <a:t>programmme</a:t>
            </a:r>
            <a:r>
              <a:rPr lang="fr-FR" dirty="0"/>
              <a:t> </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12</a:t>
            </a:fld>
            <a:endParaRPr lang="fr-FR"/>
          </a:p>
        </p:txBody>
      </p:sp>
    </p:spTree>
    <p:extLst>
      <p:ext uri="{BB962C8B-B14F-4D97-AF65-F5344CB8AC3E}">
        <p14:creationId xmlns:p14="http://schemas.microsoft.com/office/powerpoint/2010/main" val="272477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pouvoir tester mon programme j’avais à disposition un fichier un exemple composé de 4 billets définit par les mêmes variables  chacun de ses billets possédait aussi un id qui permet de les identifié </a:t>
            </a:r>
          </a:p>
          <a:p>
            <a:r>
              <a:rPr lang="fr-FR" dirty="0"/>
              <a:t>en passant ce fichier dans le programme la sortie que nous renvoie le programme est de </a:t>
            </a:r>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13</a:t>
            </a:fld>
            <a:endParaRPr lang="fr-FR"/>
          </a:p>
        </p:txBody>
      </p:sp>
    </p:spTree>
    <p:extLst>
      <p:ext uri="{BB962C8B-B14F-4D97-AF65-F5344CB8AC3E}">
        <p14:creationId xmlns:p14="http://schemas.microsoft.com/office/powerpoint/2010/main" val="320517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Dans un premier temps nous analyserons le jeu de données mis à notre disposition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Puis dans un second temps nous mènerons un analyse afin de déterminer quels sont les caractéristique qui différencie les vrais des faux billets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enfin l’élaboration de l’algorithme de détection de faux billets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2</a:t>
            </a:fld>
            <a:endParaRPr lang="fr-FR"/>
          </a:p>
        </p:txBody>
      </p:sp>
    </p:spTree>
    <p:extLst>
      <p:ext uri="{BB962C8B-B14F-4D97-AF65-F5344CB8AC3E}">
        <p14:creationId xmlns:p14="http://schemas.microsoft.com/office/powerpoint/2010/main" val="66029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Dans le jeu de données mis à notre disposition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Les billets ont  différentes caractéristiques qui  sont les mesures de la diagonales , de la hauteur gauche , de la hauteur droite , de la marge basse , de la marge haute ainsi que la longueur du billet.</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y retrouve aussi notamment lia variable qui définit si les billets sont vrai ou pas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jeu de donnée contient 170 billets parmi eux 100 sont considérer comme étant de vrais billets et 70 comme étant de faux billets.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n’y a aucune  valeur nulle ou de valeur manquante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3</a:t>
            </a:fld>
            <a:endParaRPr lang="fr-FR"/>
          </a:p>
        </p:txBody>
      </p:sp>
    </p:spTree>
    <p:extLst>
      <p:ext uri="{BB962C8B-B14F-4D97-AF65-F5344CB8AC3E}">
        <p14:creationId xmlns:p14="http://schemas.microsoft.com/office/powerpoint/2010/main" val="347262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séparant notre jeu de données en 2 parties avec les vrais billets d’un coté et les faux billets de l’autre  et en étudiants les corrélations entre les différentes variables on se rend compte qu’il y’a des valeurs assez proches en terme de </a:t>
            </a:r>
            <a:r>
              <a:rPr lang="fr-FR" sz="1200" kern="1200" dirty="0" err="1">
                <a:solidFill>
                  <a:schemeClr val="tx1"/>
                </a:solidFill>
                <a:effectLst/>
                <a:latin typeface="+mn-lt"/>
                <a:ea typeface="+mn-ea"/>
                <a:cs typeface="+mn-cs"/>
              </a:rPr>
              <a:t>corrrélation</a:t>
            </a:r>
            <a:r>
              <a:rPr lang="fr-FR" sz="1200" kern="1200" dirty="0">
                <a:solidFill>
                  <a:schemeClr val="tx1"/>
                </a:solidFill>
                <a:effectLst/>
                <a:latin typeface="+mn-lt"/>
                <a:ea typeface="+mn-ea"/>
                <a:cs typeface="+mn-cs"/>
              </a:rPr>
              <a:t> dans les parties </a:t>
            </a:r>
          </a:p>
          <a:p>
            <a:r>
              <a:rPr lang="fr-FR" sz="1200" kern="1200" dirty="0">
                <a:solidFill>
                  <a:schemeClr val="tx1"/>
                </a:solidFill>
                <a:effectLst/>
                <a:latin typeface="+mn-lt"/>
                <a:ea typeface="+mn-ea"/>
                <a:cs typeface="+mn-cs"/>
              </a:rPr>
              <a:t>Avec notamment  la corrélation entre la hauteur gauche et la hauteur droite qui est de 0.6 pour les faux billets et de 0.67 pour les vrais billets ,, entre les marge haute et basse nous avons -0.62 pour les faux billets et -0.65 Pour les vrais billets  en remarques d’autant plus qu’elles sont corrélé de manière négative ce qui implique que plus une est grande plus l’autre est petite , nous avons aussi la hauteur droite et l la  diagonale  qui pour les faux billets est de 0.3 tandis que pour les vrais billets elle est de 0.39.</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Les différences de corrélation notables entre les vrais et les faux billets se trouvent notamment au niveau des corrélations entre la </a:t>
            </a:r>
            <a:r>
              <a:rPr lang="fr-FR" sz="1200" kern="1200" dirty="0" err="1">
                <a:solidFill>
                  <a:schemeClr val="tx1"/>
                </a:solidFill>
                <a:effectLst/>
                <a:latin typeface="+mn-lt"/>
                <a:ea typeface="+mn-ea"/>
                <a:cs typeface="+mn-cs"/>
              </a:rPr>
              <a:t>longeur</a:t>
            </a:r>
            <a:r>
              <a:rPr lang="fr-FR" sz="1200" kern="1200" dirty="0">
                <a:solidFill>
                  <a:schemeClr val="tx1"/>
                </a:solidFill>
                <a:effectLst/>
                <a:latin typeface="+mn-lt"/>
                <a:ea typeface="+mn-ea"/>
                <a:cs typeface="+mn-cs"/>
              </a:rPr>
              <a:t> et les différentes variables celle qui sont positifs pour les faux billets sont négative pour les vrais billets  et inversement . </a:t>
            </a:r>
          </a:p>
          <a:p>
            <a:r>
              <a:rPr lang="fr-FR" sz="1200" kern="1200" dirty="0">
                <a:solidFill>
                  <a:schemeClr val="tx1"/>
                </a:solidFill>
                <a:effectLst/>
                <a:latin typeface="+mn-lt"/>
                <a:ea typeface="+mn-ea"/>
                <a:cs typeface="+mn-cs"/>
              </a:rPr>
              <a:t>on constate aussi que la corrélation entre les corrélation entre la hauteur gauche et les différentes marge sont négatif pour les faux billets et positifs pour les vrais billets </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semblerait que les variables tels que la la </a:t>
            </a:r>
            <a:r>
              <a:rPr lang="fr-FR" sz="1200" kern="1200" dirty="0" err="1">
                <a:solidFill>
                  <a:schemeClr val="tx1"/>
                </a:solidFill>
                <a:effectLst/>
                <a:latin typeface="+mn-lt"/>
                <a:ea typeface="+mn-ea"/>
                <a:cs typeface="+mn-cs"/>
              </a:rPr>
              <a:t>longeur</a:t>
            </a:r>
            <a:r>
              <a:rPr lang="fr-FR" sz="1200" kern="1200" dirty="0">
                <a:solidFill>
                  <a:schemeClr val="tx1"/>
                </a:solidFill>
                <a:effectLst/>
                <a:latin typeface="+mn-lt"/>
                <a:ea typeface="+mn-ea"/>
                <a:cs typeface="+mn-cs"/>
              </a:rPr>
              <a:t> et la hauteur gauche joue un </a:t>
            </a:r>
            <a:r>
              <a:rPr lang="fr-FR" sz="1200" kern="1200" dirty="0" err="1">
                <a:solidFill>
                  <a:schemeClr val="tx1"/>
                </a:solidFill>
                <a:effectLst/>
                <a:latin typeface="+mn-lt"/>
                <a:ea typeface="+mn-ea"/>
                <a:cs typeface="+mn-cs"/>
              </a:rPr>
              <a:t>role</a:t>
            </a:r>
            <a:r>
              <a:rPr lang="fr-FR" sz="1200" kern="1200" dirty="0">
                <a:solidFill>
                  <a:schemeClr val="tx1"/>
                </a:solidFill>
                <a:effectLst/>
                <a:latin typeface="+mn-lt"/>
                <a:ea typeface="+mn-ea"/>
                <a:cs typeface="+mn-cs"/>
              </a:rPr>
              <a:t> dans le fait que le billet soit vrai ou pas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4</a:t>
            </a:fld>
            <a:endParaRPr lang="fr-FR"/>
          </a:p>
        </p:txBody>
      </p:sp>
    </p:spTree>
    <p:extLst>
      <p:ext uri="{BB962C8B-B14F-4D97-AF65-F5344CB8AC3E}">
        <p14:creationId xmlns:p14="http://schemas.microsoft.com/office/powerpoint/2010/main" val="2420156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comparant les vrais et les faux billets selon les différentes variables  on constate qu’au niveau de la diagonale  les valeurs sont assez proches bien que les vrais billets seront majoritairement un peux plus grand là ou pour les faux billets 50 % des valeurs sont compris entre 171.68 mm et 172.04 mm pour les vrais billets elles sont comprises entre  171.79 mm et 172.16 </a:t>
            </a:r>
            <a:r>
              <a:rPr lang="fr-FR" sz="1200" kern="1200" dirty="0" err="1">
                <a:solidFill>
                  <a:schemeClr val="tx1"/>
                </a:solidFill>
                <a:effectLst/>
                <a:latin typeface="+mn-lt"/>
                <a:ea typeface="+mn-ea"/>
                <a:cs typeface="+mn-cs"/>
              </a:rPr>
              <a:t>mm.</a:t>
            </a: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prenant en compte la hauteur gauche nous avons une différence en peu plus prononcé .les vrais billets de notre échantillons auront une hauteur gauche majoritairement plus petites que celles des faux billets en effet 75 % des valeurs sont en dessous de </a:t>
            </a:r>
            <a:r>
              <a:rPr lang="fr-FR" sz="1200" b="0" i="0" kern="1200" dirty="0">
                <a:solidFill>
                  <a:schemeClr val="tx1"/>
                </a:solidFill>
                <a:effectLst/>
                <a:latin typeface="+mn-lt"/>
                <a:ea typeface="+mn-ea"/>
                <a:cs typeface="+mn-cs"/>
              </a:rPr>
              <a:t>104.14 mm tandis que pour les faux billets 75 % des valeurs sont au dessus de 104.08 mm </a:t>
            </a:r>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5</a:t>
            </a:fld>
            <a:endParaRPr lang="fr-FR"/>
          </a:p>
        </p:txBody>
      </p:sp>
    </p:spTree>
    <p:extLst>
      <p:ext uri="{BB962C8B-B14F-4D97-AF65-F5344CB8AC3E}">
        <p14:creationId xmlns:p14="http://schemas.microsoft.com/office/powerpoint/2010/main" val="169284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s’</a:t>
            </a:r>
            <a:r>
              <a:rPr lang="fr-FR" sz="1200" kern="1200" dirty="0" err="1">
                <a:solidFill>
                  <a:schemeClr val="tx1"/>
                </a:solidFill>
                <a:effectLst/>
                <a:latin typeface="+mn-lt"/>
                <a:ea typeface="+mn-ea"/>
                <a:cs typeface="+mn-cs"/>
              </a:rPr>
              <a:t>interessant</a:t>
            </a:r>
            <a:r>
              <a:rPr lang="fr-FR" sz="1200" kern="1200" dirty="0">
                <a:solidFill>
                  <a:schemeClr val="tx1"/>
                </a:solidFill>
                <a:effectLst/>
                <a:latin typeface="+mn-lt"/>
                <a:ea typeface="+mn-ea"/>
                <a:cs typeface="+mn-cs"/>
              </a:rPr>
              <a:t> à la hauteur droite là aussi on constate que la majorité des billets dit vrais dans notre échantillons ont des plus petites valeurs en effet 75 % des billets vrais ont une hauteur droites inférieur à 103.97 mm alors que pour les faux billets 75 %  des billets ont une hauteur droite supérieur à 103.98 mm</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s’agissant de la marge basse la différence est d’autant plus frappante sachant que pour les vrais billets la plus grande valeur est de 5.04 mm alors que 75% des faut billets ont une valeur de marge basse au dessus de 4.95 mm</a:t>
            </a:r>
          </a:p>
          <a:p>
            <a:endParaRPr lang="fr-FR" dirty="0"/>
          </a:p>
        </p:txBody>
      </p:sp>
      <p:sp>
        <p:nvSpPr>
          <p:cNvPr id="4" name="Espace réservé du numéro de diapositive 3"/>
          <p:cNvSpPr>
            <a:spLocks noGrp="1"/>
          </p:cNvSpPr>
          <p:nvPr>
            <p:ph type="sldNum" sz="quarter" idx="5"/>
          </p:nvPr>
        </p:nvSpPr>
        <p:spPr/>
        <p:txBody>
          <a:bodyPr/>
          <a:lstStyle/>
          <a:p>
            <a:fld id="{DCB7FC8F-8A55-2947-9B3E-140EADEACB75}" type="slidenum">
              <a:rPr lang="fr-FR" smtClean="0"/>
              <a:t>6</a:t>
            </a:fld>
            <a:endParaRPr lang="fr-FR"/>
          </a:p>
        </p:txBody>
      </p:sp>
    </p:spTree>
    <p:extLst>
      <p:ext uri="{BB962C8B-B14F-4D97-AF65-F5344CB8AC3E}">
        <p14:creationId xmlns:p14="http://schemas.microsoft.com/office/powerpoint/2010/main" val="1950428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Concernant la marge haute on constate que les vrais billets ont majoritairement une valeur plus petite que celle des faux billet en effet là où 74 % des vrais billets sont inférieurs à 3.19 mm les faux billets eux ont 75 % de leur billets qui sont supérieur à 3.18 mm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Enfin pour finir nous avons la longueur ou on remarques une net différence là où la quasi totalité des faux billets ont une longueur inférieur à 113.64 mm  75 % des vrais billets ont une longueur supérieur à 112.99 mm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d’après ces analyses ont peux déduire que les vrais billets auront plus tendance à être longs mais plus court au niveau des hauteurs et des marges tandis que pour les faux billets c’est le contraire ils auront plus tendance à être grand sur les hauteurs et des marges  mais plus courts au niveau de la longueur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7</a:t>
            </a:fld>
            <a:endParaRPr lang="fr-FR"/>
          </a:p>
        </p:txBody>
      </p:sp>
    </p:spTree>
    <p:extLst>
      <p:ext uri="{BB962C8B-B14F-4D97-AF65-F5344CB8AC3E}">
        <p14:creationId xmlns:p14="http://schemas.microsoft.com/office/powerpoint/2010/main" val="2554478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mener une analyse plus poussé sur notre jeu de donnée j’ai réalisé une ACP c’est à dire une analyse en composante principale.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c'est un outil synthétique visuel  qui va nous permettre de synthétiser notre information sur des dimensions que l’on sait étudier .</a:t>
            </a:r>
          </a:p>
          <a:p>
            <a:r>
              <a:rPr lang="fr-FR" sz="1200" kern="1200" dirty="0">
                <a:solidFill>
                  <a:schemeClr val="tx1"/>
                </a:solidFill>
                <a:effectLst/>
                <a:latin typeface="+mn-lt"/>
                <a:ea typeface="+mn-ea"/>
                <a:cs typeface="+mn-cs"/>
              </a:rPr>
              <a:t>par  condensation de l'information de nos variables initiales dans des variables dites synthétique </a:t>
            </a:r>
          </a:p>
          <a:p>
            <a:r>
              <a:rPr lang="fr-FR" sz="1200" kern="1200" dirty="0">
                <a:solidFill>
                  <a:schemeClr val="tx1"/>
                </a:solidFill>
                <a:effectLst/>
                <a:latin typeface="+mn-lt"/>
                <a:ea typeface="+mn-ea"/>
                <a:cs typeface="+mn-cs"/>
              </a:rPr>
              <a:t>ces variables synthétiques sont obtenu par combinaison linéaire de nos variables initiales  </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 variables  synthétique sont aussi appelé  axes d’inertie principales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ACP à deux but L’un  étant d’étudier la variabilité des individus c’est à dire leur ressemblance et leur différences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l’autre  est d’étudier la liaison entre les variables  et de regroupé les variables qui sont corrélé en des variables synthétiques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prenant les axes principaux deux à deux on obtient ce que  l’on appelle des plans factoriels ici le premier plan factoriel qui est composé des deux premiers axes d’inerties représente 84.1 % de l’inertie totale du nuages de point qui représente nos individus .</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8</a:t>
            </a:fld>
            <a:endParaRPr lang="fr-FR"/>
          </a:p>
        </p:txBody>
      </p:sp>
    </p:spTree>
    <p:extLst>
      <p:ext uri="{BB962C8B-B14F-4D97-AF65-F5344CB8AC3E}">
        <p14:creationId xmlns:p14="http://schemas.microsoft.com/office/powerpoint/2010/main" val="122902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Pour étudier la liaison entre les variables on utilise ce que l’on appelle un cercle de corrélation  sur lequel sera projeté nos différentes variables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analysant le cercle de corrélation de notre premier plan factoriel  on constate que les variables qui sont les mieux représenté sur le premier axe d’inertie est la longueur mais de manière négative dans une moindre mesure nous avons aussi la marge basses de manière positive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le deuxième axe d’inertie nous retrouvons encore une fois la longueur et la marge basses qui sont corrélé de façon négative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Sur le deuxième graphique nous avons la projection de nos individus sur le premier plan factoriel  on constate qu’il semble bien y avoir deux groupes distincts les billets vrais à gauche et les billets faux à droite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analysant en parallèle notre cercle de corrélation avec la projection de nos individus on constate que les individus qui sont à droite ont une marge basse plus élevé et une longueur plus petites comparé au individus se trouvant plus à gauche qui eux ont une longueur plus élevé et une marge basses plus faible ainsi  cela confirme l’intuition exprimer lors de nos analyse bi-varié</a:t>
            </a:r>
          </a:p>
          <a:p>
            <a:endParaRPr lang="fr-FR" dirty="0"/>
          </a:p>
        </p:txBody>
      </p:sp>
      <p:sp>
        <p:nvSpPr>
          <p:cNvPr id="4" name="Espace réservé du numéro de diapositive 3"/>
          <p:cNvSpPr>
            <a:spLocks noGrp="1"/>
          </p:cNvSpPr>
          <p:nvPr>
            <p:ph type="sldNum" sz="quarter" idx="5"/>
          </p:nvPr>
        </p:nvSpPr>
        <p:spPr/>
        <p:txBody>
          <a:bodyPr/>
          <a:lstStyle/>
          <a:p>
            <a:fld id="{040598FE-623A-2A4B-8BD9-5B9F6F87849D}" type="slidenum">
              <a:rPr lang="fr-FR" smtClean="0"/>
              <a:t>9</a:t>
            </a:fld>
            <a:endParaRPr lang="fr-FR"/>
          </a:p>
        </p:txBody>
      </p:sp>
    </p:spTree>
    <p:extLst>
      <p:ext uri="{BB962C8B-B14F-4D97-AF65-F5344CB8AC3E}">
        <p14:creationId xmlns:p14="http://schemas.microsoft.com/office/powerpoint/2010/main" val="209319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388E242-1953-DD47-BC1D-382EBFA094EC}" type="datetimeFigureOut">
              <a:rPr lang="fr-FR" smtClean="0"/>
              <a:t>08/07/2021</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362257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88E242-1953-DD47-BC1D-382EBFA094EC}" type="datetimeFigureOut">
              <a:rPr lang="fr-FR" smtClean="0"/>
              <a:t>08/07/2021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327029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88E242-1953-DD47-BC1D-382EBFA094EC}" type="datetimeFigureOut">
              <a:rPr lang="fr-FR" smtClean="0"/>
              <a:t>08/07/2021</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9628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88E242-1953-DD47-BC1D-382EBFA094EC}" type="datetimeFigureOut">
              <a:rPr lang="fr-FR" smtClean="0"/>
              <a:t>08/07/2021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39657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88E242-1953-DD47-BC1D-382EBFA094EC}" type="datetimeFigureOut">
              <a:rPr lang="fr-FR" smtClean="0"/>
              <a:t>08/07/2021</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353848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88E242-1953-DD47-BC1D-382EBFA094EC}" type="datetimeFigureOut">
              <a:rPr lang="fr-FR" smtClean="0"/>
              <a:t>08/07/2021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40199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388E242-1953-DD47-BC1D-382EBFA094EC}" type="datetimeFigureOut">
              <a:rPr lang="fr-FR" smtClean="0"/>
              <a:t>08/07/2021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239962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88E242-1953-DD47-BC1D-382EBFA094EC}" type="datetimeFigureOut">
              <a:rPr lang="fr-FR" smtClean="0"/>
              <a:t>08/07/2021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265715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8E242-1953-DD47-BC1D-382EBFA094EC}" type="datetimeFigureOut">
              <a:rPr lang="fr-FR" smtClean="0"/>
              <a:t>08/07/2021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127745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388E242-1953-DD47-BC1D-382EBFA094EC}" type="datetimeFigureOut">
              <a:rPr lang="fr-FR" smtClean="0"/>
              <a:t>08/07/2021</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16FA4B-3B1B-6A47-93FB-CF76EE5CA8BA}" type="slidenum">
              <a:rPr lang="fr-FR" smtClean="0"/>
              <a:t>‹N°›</a:t>
            </a:fld>
            <a:endParaRPr lang="fr-FR"/>
          </a:p>
        </p:txBody>
      </p:sp>
    </p:spTree>
    <p:extLst>
      <p:ext uri="{BB962C8B-B14F-4D97-AF65-F5344CB8AC3E}">
        <p14:creationId xmlns:p14="http://schemas.microsoft.com/office/powerpoint/2010/main" val="267678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88E242-1953-DD47-BC1D-382EBFA094EC}" type="datetimeFigureOut">
              <a:rPr lang="fr-FR" smtClean="0"/>
              <a:t>08/07/2021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6FA4B-3B1B-6A47-93FB-CF76EE5CA8BA}" type="slidenum">
              <a:rPr lang="fr-FR" smtClean="0"/>
              <a:t>‹N°›</a:t>
            </a:fld>
            <a:endParaRPr lang="fr-FR"/>
          </a:p>
        </p:txBody>
      </p:sp>
    </p:spTree>
    <p:extLst>
      <p:ext uri="{BB962C8B-B14F-4D97-AF65-F5344CB8AC3E}">
        <p14:creationId xmlns:p14="http://schemas.microsoft.com/office/powerpoint/2010/main" val="66923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388E242-1953-DD47-BC1D-382EBFA094EC}" type="datetimeFigureOut">
              <a:rPr lang="fr-FR" smtClean="0"/>
              <a:t>08/07/2021</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716FA4B-3B1B-6A47-93FB-CF76EE5CA8BA}"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6542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6CCEA-543E-B24D-9CA4-81856EEC37AF}"/>
              </a:ext>
            </a:extLst>
          </p:cNvPr>
          <p:cNvSpPr>
            <a:spLocks noGrp="1"/>
          </p:cNvSpPr>
          <p:nvPr>
            <p:ph type="ctrTitle"/>
          </p:nvPr>
        </p:nvSpPr>
        <p:spPr/>
        <p:txBody>
          <a:bodyPr>
            <a:normAutofit/>
          </a:bodyPr>
          <a:lstStyle/>
          <a:p>
            <a:r>
              <a:rPr lang="fr-FR" sz="4400" dirty="0"/>
              <a:t>Détection de faux billets</a:t>
            </a:r>
          </a:p>
        </p:txBody>
      </p:sp>
      <p:sp>
        <p:nvSpPr>
          <p:cNvPr id="3" name="Sous-titre 2">
            <a:extLst>
              <a:ext uri="{FF2B5EF4-FFF2-40B4-BE49-F238E27FC236}">
                <a16:creationId xmlns:a16="http://schemas.microsoft.com/office/drawing/2014/main" id="{A8C3FDA1-7C2B-8744-8718-EB2486391D1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984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4B59D-117D-E24A-9F77-2EE6213E1C9E}"/>
              </a:ext>
            </a:extLst>
          </p:cNvPr>
          <p:cNvSpPr>
            <a:spLocks noGrp="1"/>
          </p:cNvSpPr>
          <p:nvPr>
            <p:ph type="title"/>
          </p:nvPr>
        </p:nvSpPr>
        <p:spPr/>
        <p:txBody>
          <a:bodyPr/>
          <a:lstStyle/>
          <a:p>
            <a:r>
              <a:rPr lang="fr-FR" dirty="0"/>
              <a:t>k-</a:t>
            </a:r>
            <a:r>
              <a:rPr lang="fr-FR" dirty="0" err="1"/>
              <a:t>means</a:t>
            </a:r>
            <a:endParaRPr lang="fr-FR" dirty="0"/>
          </a:p>
        </p:txBody>
      </p:sp>
      <p:sp>
        <p:nvSpPr>
          <p:cNvPr id="3" name="Espace réservé du contenu 2">
            <a:extLst>
              <a:ext uri="{FF2B5EF4-FFF2-40B4-BE49-F238E27FC236}">
                <a16:creationId xmlns:a16="http://schemas.microsoft.com/office/drawing/2014/main" id="{375E3EED-17F7-1A45-95C6-2467A7C9A68E}"/>
              </a:ext>
            </a:extLst>
          </p:cNvPr>
          <p:cNvSpPr>
            <a:spLocks noGrp="1"/>
          </p:cNvSpPr>
          <p:nvPr>
            <p:ph sz="half" idx="1"/>
          </p:nvPr>
        </p:nvSpPr>
        <p:spPr/>
        <p:txBody>
          <a:bodyPr/>
          <a:lstStyle/>
          <a:p>
            <a:endParaRPr lang="fr-FR" dirty="0"/>
          </a:p>
        </p:txBody>
      </p:sp>
      <p:sp>
        <p:nvSpPr>
          <p:cNvPr id="4" name="Espace réservé du contenu 3">
            <a:extLst>
              <a:ext uri="{FF2B5EF4-FFF2-40B4-BE49-F238E27FC236}">
                <a16:creationId xmlns:a16="http://schemas.microsoft.com/office/drawing/2014/main" id="{9748ACC8-D5E8-984B-B921-DB197C729FDB}"/>
              </a:ext>
            </a:extLst>
          </p:cNvPr>
          <p:cNvSpPr>
            <a:spLocks noGrp="1"/>
          </p:cNvSpPr>
          <p:nvPr>
            <p:ph sz="half" idx="2"/>
          </p:nvPr>
        </p:nvSpPr>
        <p:spPr/>
        <p:txBody>
          <a:bodyPr/>
          <a:lstStyle/>
          <a:p>
            <a:endParaRPr lang="fr-FR" dirty="0"/>
          </a:p>
        </p:txBody>
      </p:sp>
      <p:pic>
        <p:nvPicPr>
          <p:cNvPr id="5" name="Image 4">
            <a:extLst>
              <a:ext uri="{FF2B5EF4-FFF2-40B4-BE49-F238E27FC236}">
                <a16:creationId xmlns:a16="http://schemas.microsoft.com/office/drawing/2014/main" id="{57AD0091-A498-A242-AB06-AEF267456AD5}"/>
              </a:ext>
            </a:extLst>
          </p:cNvPr>
          <p:cNvPicPr>
            <a:picLocks noChangeAspect="1"/>
          </p:cNvPicPr>
          <p:nvPr/>
        </p:nvPicPr>
        <p:blipFill>
          <a:blip r:embed="rId3"/>
          <a:stretch>
            <a:fillRect/>
          </a:stretch>
        </p:blipFill>
        <p:spPr>
          <a:xfrm>
            <a:off x="581191" y="2228003"/>
            <a:ext cx="5393244" cy="3633047"/>
          </a:xfrm>
          <a:prstGeom prst="rect">
            <a:avLst/>
          </a:prstGeom>
        </p:spPr>
      </p:pic>
      <p:pic>
        <p:nvPicPr>
          <p:cNvPr id="8" name="Image 7">
            <a:extLst>
              <a:ext uri="{FF2B5EF4-FFF2-40B4-BE49-F238E27FC236}">
                <a16:creationId xmlns:a16="http://schemas.microsoft.com/office/drawing/2014/main" id="{4E069504-5E1F-4741-9B69-6BB6C1B669F9}"/>
              </a:ext>
            </a:extLst>
          </p:cNvPr>
          <p:cNvPicPr>
            <a:picLocks noChangeAspect="1"/>
          </p:cNvPicPr>
          <p:nvPr/>
        </p:nvPicPr>
        <p:blipFill>
          <a:blip r:embed="rId4"/>
          <a:stretch>
            <a:fillRect/>
          </a:stretch>
        </p:blipFill>
        <p:spPr>
          <a:xfrm>
            <a:off x="6523630" y="2228004"/>
            <a:ext cx="4362402" cy="3796288"/>
          </a:xfrm>
          <a:prstGeom prst="rect">
            <a:avLst/>
          </a:prstGeom>
        </p:spPr>
      </p:pic>
    </p:spTree>
    <p:extLst>
      <p:ext uri="{BB962C8B-B14F-4D97-AF65-F5344CB8AC3E}">
        <p14:creationId xmlns:p14="http://schemas.microsoft.com/office/powerpoint/2010/main" val="380726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484CA-638F-DB49-ADDE-A17D7D18ABCA}"/>
              </a:ext>
            </a:extLst>
          </p:cNvPr>
          <p:cNvSpPr>
            <a:spLocks noGrp="1"/>
          </p:cNvSpPr>
          <p:nvPr>
            <p:ph type="title"/>
          </p:nvPr>
        </p:nvSpPr>
        <p:spPr/>
        <p:txBody>
          <a:bodyPr/>
          <a:lstStyle/>
          <a:p>
            <a:r>
              <a:rPr lang="fr-FR" dirty="0"/>
              <a:t>k-</a:t>
            </a:r>
            <a:r>
              <a:rPr lang="fr-FR" dirty="0" err="1"/>
              <a:t>means</a:t>
            </a:r>
            <a:endParaRPr lang="fr-FR" dirty="0"/>
          </a:p>
        </p:txBody>
      </p:sp>
      <p:graphicFrame>
        <p:nvGraphicFramePr>
          <p:cNvPr id="5" name="Tableau 5">
            <a:extLst>
              <a:ext uri="{FF2B5EF4-FFF2-40B4-BE49-F238E27FC236}">
                <a16:creationId xmlns:a16="http://schemas.microsoft.com/office/drawing/2014/main" id="{9A6C50DE-AB72-274F-B750-B5D1E5FB2B90}"/>
              </a:ext>
            </a:extLst>
          </p:cNvPr>
          <p:cNvGraphicFramePr>
            <a:graphicFrameLocks noGrp="1"/>
          </p:cNvGraphicFramePr>
          <p:nvPr>
            <p:ph sz="half" idx="1"/>
            <p:extLst>
              <p:ext uri="{D42A27DB-BD31-4B8C-83A1-F6EECF244321}">
                <p14:modId xmlns:p14="http://schemas.microsoft.com/office/powerpoint/2010/main" val="1397675054"/>
              </p:ext>
            </p:extLst>
          </p:nvPr>
        </p:nvGraphicFramePr>
        <p:xfrm>
          <a:off x="908572" y="3488266"/>
          <a:ext cx="5422899" cy="1112520"/>
        </p:xfrm>
        <a:graphic>
          <a:graphicData uri="http://schemas.openxmlformats.org/drawingml/2006/table">
            <a:tbl>
              <a:tblPr firstRow="1" bandRow="1">
                <a:tableStyleId>{5C22544A-7EE6-4342-B048-85BDC9FD1C3A}</a:tableStyleId>
              </a:tblPr>
              <a:tblGrid>
                <a:gridCol w="1807633">
                  <a:extLst>
                    <a:ext uri="{9D8B030D-6E8A-4147-A177-3AD203B41FA5}">
                      <a16:colId xmlns:a16="http://schemas.microsoft.com/office/drawing/2014/main" val="900358952"/>
                    </a:ext>
                  </a:extLst>
                </a:gridCol>
                <a:gridCol w="1807633">
                  <a:extLst>
                    <a:ext uri="{9D8B030D-6E8A-4147-A177-3AD203B41FA5}">
                      <a16:colId xmlns:a16="http://schemas.microsoft.com/office/drawing/2014/main" val="2100802444"/>
                    </a:ext>
                  </a:extLst>
                </a:gridCol>
                <a:gridCol w="1807633">
                  <a:extLst>
                    <a:ext uri="{9D8B030D-6E8A-4147-A177-3AD203B41FA5}">
                      <a16:colId xmlns:a16="http://schemas.microsoft.com/office/drawing/2014/main" val="3601650932"/>
                    </a:ext>
                  </a:extLst>
                </a:gridCol>
              </a:tblGrid>
              <a:tr h="370840">
                <a:tc>
                  <a:txBody>
                    <a:bodyPr/>
                    <a:lstStyle/>
                    <a:p>
                      <a:endParaRPr lang="fr-FR"/>
                    </a:p>
                  </a:txBody>
                  <a:tcPr/>
                </a:tc>
                <a:tc>
                  <a:txBody>
                    <a:bodyPr/>
                    <a:lstStyle/>
                    <a:p>
                      <a:r>
                        <a:rPr lang="fr-FR" dirty="0"/>
                        <a:t>Faux</a:t>
                      </a:r>
                    </a:p>
                  </a:txBody>
                  <a:tcPr/>
                </a:tc>
                <a:tc>
                  <a:txBody>
                    <a:bodyPr/>
                    <a:lstStyle/>
                    <a:p>
                      <a:r>
                        <a:rPr lang="fr-FR" dirty="0"/>
                        <a:t> Vrai</a:t>
                      </a:r>
                    </a:p>
                  </a:txBody>
                  <a:tcPr/>
                </a:tc>
                <a:extLst>
                  <a:ext uri="{0D108BD9-81ED-4DB2-BD59-A6C34878D82A}">
                    <a16:rowId xmlns:a16="http://schemas.microsoft.com/office/drawing/2014/main" val="3061765437"/>
                  </a:ext>
                </a:extLst>
              </a:tr>
              <a:tr h="370840">
                <a:tc>
                  <a:txBody>
                    <a:bodyPr/>
                    <a:lstStyle/>
                    <a:p>
                      <a:r>
                        <a:rPr lang="fr-FR" dirty="0"/>
                        <a:t>Faux</a:t>
                      </a:r>
                    </a:p>
                  </a:txBody>
                  <a:tcPr/>
                </a:tc>
                <a:tc>
                  <a:txBody>
                    <a:bodyPr/>
                    <a:lstStyle/>
                    <a:p>
                      <a:r>
                        <a:rPr lang="fr-FR" dirty="0"/>
                        <a:t>68</a:t>
                      </a:r>
                    </a:p>
                  </a:txBody>
                  <a:tcPr/>
                </a:tc>
                <a:tc>
                  <a:txBody>
                    <a:bodyPr/>
                    <a:lstStyle/>
                    <a:p>
                      <a:r>
                        <a:rPr lang="fr-FR" dirty="0"/>
                        <a:t>2</a:t>
                      </a:r>
                    </a:p>
                  </a:txBody>
                  <a:tcPr/>
                </a:tc>
                <a:extLst>
                  <a:ext uri="{0D108BD9-81ED-4DB2-BD59-A6C34878D82A}">
                    <a16:rowId xmlns:a16="http://schemas.microsoft.com/office/drawing/2014/main" val="1728788693"/>
                  </a:ext>
                </a:extLst>
              </a:tr>
              <a:tr h="370840">
                <a:tc>
                  <a:txBody>
                    <a:bodyPr/>
                    <a:lstStyle/>
                    <a:p>
                      <a:r>
                        <a:rPr lang="fr-FR" dirty="0"/>
                        <a:t>Vrai</a:t>
                      </a:r>
                    </a:p>
                  </a:txBody>
                  <a:tcPr/>
                </a:tc>
                <a:tc>
                  <a:txBody>
                    <a:bodyPr/>
                    <a:lstStyle/>
                    <a:p>
                      <a:r>
                        <a:rPr lang="fr-FR" dirty="0"/>
                        <a:t>1</a:t>
                      </a:r>
                    </a:p>
                  </a:txBody>
                  <a:tcPr/>
                </a:tc>
                <a:tc>
                  <a:txBody>
                    <a:bodyPr/>
                    <a:lstStyle/>
                    <a:p>
                      <a:r>
                        <a:rPr lang="fr-FR" dirty="0"/>
                        <a:t>99</a:t>
                      </a:r>
                    </a:p>
                  </a:txBody>
                  <a:tcPr/>
                </a:tc>
                <a:extLst>
                  <a:ext uri="{0D108BD9-81ED-4DB2-BD59-A6C34878D82A}">
                    <a16:rowId xmlns:a16="http://schemas.microsoft.com/office/drawing/2014/main" val="315532742"/>
                  </a:ext>
                </a:extLst>
              </a:tr>
            </a:tbl>
          </a:graphicData>
        </a:graphic>
      </p:graphicFrame>
      <p:sp>
        <p:nvSpPr>
          <p:cNvPr id="4" name="Espace réservé du contenu 3">
            <a:extLst>
              <a:ext uri="{FF2B5EF4-FFF2-40B4-BE49-F238E27FC236}">
                <a16:creationId xmlns:a16="http://schemas.microsoft.com/office/drawing/2014/main" id="{7A1600D2-D44F-DE49-A6AF-5DDDF0F0211F}"/>
              </a:ext>
            </a:extLst>
          </p:cNvPr>
          <p:cNvSpPr>
            <a:spLocks noGrp="1"/>
          </p:cNvSpPr>
          <p:nvPr>
            <p:ph sz="half" idx="2"/>
          </p:nvPr>
        </p:nvSpPr>
        <p:spPr/>
        <p:txBody>
          <a:bodyPr>
            <a:normAutofit/>
          </a:bodyPr>
          <a:lstStyle/>
          <a:p>
            <a:pPr algn="ctr"/>
            <a:r>
              <a:rPr lang="fr-FR" sz="2400" dirty="0"/>
              <a:t>68 faux billet</a:t>
            </a:r>
          </a:p>
          <a:p>
            <a:pPr algn="ctr"/>
            <a:r>
              <a:rPr lang="fr-FR" sz="2400" dirty="0"/>
              <a:t>99 vrai billets</a:t>
            </a:r>
          </a:p>
          <a:p>
            <a:pPr algn="ctr"/>
            <a:r>
              <a:rPr lang="fr-FR" sz="2400" dirty="0"/>
              <a:t>1 vrai négatif</a:t>
            </a:r>
          </a:p>
          <a:p>
            <a:pPr algn="ctr"/>
            <a:r>
              <a:rPr lang="fr-FR" sz="2400" dirty="0"/>
              <a:t>2 faux positif</a:t>
            </a:r>
          </a:p>
        </p:txBody>
      </p:sp>
    </p:spTree>
    <p:extLst>
      <p:ext uri="{BB962C8B-B14F-4D97-AF65-F5344CB8AC3E}">
        <p14:creationId xmlns:p14="http://schemas.microsoft.com/office/powerpoint/2010/main" val="313668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29EF3-0262-F844-AFB1-43288D2287FC}"/>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A9AD6B2D-B9B2-384E-9817-53A1995EA421}"/>
              </a:ext>
            </a:extLst>
          </p:cNvPr>
          <p:cNvSpPr>
            <a:spLocks noGrp="1"/>
          </p:cNvSpPr>
          <p:nvPr>
            <p:ph idx="1"/>
          </p:nvPr>
        </p:nvSpPr>
        <p:spPr/>
        <p:txBody>
          <a:bodyPr>
            <a:noAutofit/>
          </a:bodyPr>
          <a:lstStyle/>
          <a:p>
            <a:r>
              <a:rPr lang="fr-FR" sz="2400" dirty="0"/>
              <a:t>Problème binaire  :  billets faux / billets vrai</a:t>
            </a:r>
          </a:p>
          <a:p>
            <a:endParaRPr lang="fr-FR" sz="2400" dirty="0"/>
          </a:p>
          <a:p>
            <a:r>
              <a:rPr lang="fr-FR" sz="2400" dirty="0"/>
              <a:t>Séparation du jeu de données 80 % apprentissage / 20 % test</a:t>
            </a:r>
          </a:p>
          <a:p>
            <a:endParaRPr lang="fr-FR" sz="2400" dirty="0"/>
          </a:p>
          <a:p>
            <a:pPr marL="0" indent="0">
              <a:buNone/>
            </a:pPr>
            <a:endParaRPr lang="fr-FR" sz="2400" dirty="0"/>
          </a:p>
          <a:p>
            <a:endParaRPr lang="fr-FR" sz="2400" dirty="0"/>
          </a:p>
          <a:p>
            <a:pPr marL="0" indent="0">
              <a:buNone/>
            </a:pPr>
            <a:r>
              <a:rPr lang="fr-FR" sz="2400" dirty="0"/>
              <a:t> </a:t>
            </a:r>
          </a:p>
        </p:txBody>
      </p:sp>
      <p:pic>
        <p:nvPicPr>
          <p:cNvPr id="4" name="Image 3">
            <a:extLst>
              <a:ext uri="{FF2B5EF4-FFF2-40B4-BE49-F238E27FC236}">
                <a16:creationId xmlns:a16="http://schemas.microsoft.com/office/drawing/2014/main" id="{692F1E2C-FD0F-184F-8E97-988A43267161}"/>
              </a:ext>
            </a:extLst>
          </p:cNvPr>
          <p:cNvPicPr>
            <a:picLocks noChangeAspect="1"/>
          </p:cNvPicPr>
          <p:nvPr/>
        </p:nvPicPr>
        <p:blipFill>
          <a:blip r:embed="rId3"/>
          <a:stretch>
            <a:fillRect/>
          </a:stretch>
        </p:blipFill>
        <p:spPr>
          <a:xfrm>
            <a:off x="1035109" y="4019647"/>
            <a:ext cx="2303060" cy="1569242"/>
          </a:xfrm>
          <a:prstGeom prst="rect">
            <a:avLst/>
          </a:prstGeom>
        </p:spPr>
      </p:pic>
    </p:spTree>
    <p:extLst>
      <p:ext uri="{BB962C8B-B14F-4D97-AF65-F5344CB8AC3E}">
        <p14:creationId xmlns:p14="http://schemas.microsoft.com/office/powerpoint/2010/main" val="171798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3CB64-696E-6D40-AD42-7152FB9AEAEF}"/>
              </a:ext>
            </a:extLst>
          </p:cNvPr>
          <p:cNvSpPr>
            <a:spLocks noGrp="1"/>
          </p:cNvSpPr>
          <p:nvPr>
            <p:ph type="title"/>
          </p:nvPr>
        </p:nvSpPr>
        <p:spPr/>
        <p:txBody>
          <a:bodyPr/>
          <a:lstStyle/>
          <a:p>
            <a:r>
              <a:rPr lang="fr-FR" dirty="0"/>
              <a:t> </a:t>
            </a:r>
          </a:p>
        </p:txBody>
      </p:sp>
      <p:sp>
        <p:nvSpPr>
          <p:cNvPr id="3" name="Espace réservé du contenu 2">
            <a:extLst>
              <a:ext uri="{FF2B5EF4-FFF2-40B4-BE49-F238E27FC236}">
                <a16:creationId xmlns:a16="http://schemas.microsoft.com/office/drawing/2014/main" id="{46C330D4-4896-CC4A-9857-47B3D801D8C4}"/>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5828D9ED-A9E1-F245-9F69-4E84872C55EC}"/>
              </a:ext>
            </a:extLst>
          </p:cNvPr>
          <p:cNvSpPr>
            <a:spLocks noGrp="1"/>
          </p:cNvSpPr>
          <p:nvPr>
            <p:ph sz="half" idx="2"/>
          </p:nvPr>
        </p:nvSpPr>
        <p:spPr/>
        <p:txBody>
          <a:bodyPr/>
          <a:lstStyle/>
          <a:p>
            <a:endParaRPr lang="fr-FR" dirty="0"/>
          </a:p>
        </p:txBody>
      </p:sp>
      <p:pic>
        <p:nvPicPr>
          <p:cNvPr id="5" name="Image 4">
            <a:extLst>
              <a:ext uri="{FF2B5EF4-FFF2-40B4-BE49-F238E27FC236}">
                <a16:creationId xmlns:a16="http://schemas.microsoft.com/office/drawing/2014/main" id="{F5F9C1BB-D4F6-3B43-9FFA-3BA4760E10FF}"/>
              </a:ext>
            </a:extLst>
          </p:cNvPr>
          <p:cNvPicPr>
            <a:picLocks noChangeAspect="1"/>
          </p:cNvPicPr>
          <p:nvPr/>
        </p:nvPicPr>
        <p:blipFill>
          <a:blip r:embed="rId3"/>
          <a:stretch>
            <a:fillRect/>
          </a:stretch>
        </p:blipFill>
        <p:spPr>
          <a:xfrm>
            <a:off x="581191" y="2557029"/>
            <a:ext cx="5360305" cy="2974993"/>
          </a:xfrm>
          <a:prstGeom prst="rect">
            <a:avLst/>
          </a:prstGeom>
        </p:spPr>
      </p:pic>
      <p:pic>
        <p:nvPicPr>
          <p:cNvPr id="6" name="Image 5">
            <a:extLst>
              <a:ext uri="{FF2B5EF4-FFF2-40B4-BE49-F238E27FC236}">
                <a16:creationId xmlns:a16="http://schemas.microsoft.com/office/drawing/2014/main" id="{4FFD5B77-3905-5043-9BA2-390BC22729B3}"/>
              </a:ext>
            </a:extLst>
          </p:cNvPr>
          <p:cNvPicPr>
            <a:picLocks noChangeAspect="1"/>
          </p:cNvPicPr>
          <p:nvPr/>
        </p:nvPicPr>
        <p:blipFill>
          <a:blip r:embed="rId4"/>
          <a:stretch>
            <a:fillRect/>
          </a:stretch>
        </p:blipFill>
        <p:spPr>
          <a:xfrm>
            <a:off x="8221478" y="2374724"/>
            <a:ext cx="2017676" cy="2961726"/>
          </a:xfrm>
          <a:prstGeom prst="rect">
            <a:avLst/>
          </a:prstGeom>
        </p:spPr>
      </p:pic>
      <p:sp>
        <p:nvSpPr>
          <p:cNvPr id="7" name="Flèche vers la droite 6">
            <a:extLst>
              <a:ext uri="{FF2B5EF4-FFF2-40B4-BE49-F238E27FC236}">
                <a16:creationId xmlns:a16="http://schemas.microsoft.com/office/drawing/2014/main" id="{580C3F53-2FDC-B449-A5E4-184EF806AC41}"/>
              </a:ext>
            </a:extLst>
          </p:cNvPr>
          <p:cNvSpPr/>
          <p:nvPr/>
        </p:nvSpPr>
        <p:spPr>
          <a:xfrm>
            <a:off x="6490462" y="38022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21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F06CE-1B19-C144-BAC1-B2E12F7840F3}"/>
              </a:ext>
            </a:extLst>
          </p:cNvPr>
          <p:cNvSpPr>
            <a:spLocks noGrp="1"/>
          </p:cNvSpPr>
          <p:nvPr>
            <p:ph type="ctrTitle"/>
          </p:nvPr>
        </p:nvSpPr>
        <p:spPr/>
        <p:txBody>
          <a:bodyPr/>
          <a:lstStyle/>
          <a:p>
            <a:r>
              <a:rPr lang="fr-FR" dirty="0"/>
              <a:t>Test du PROGRAMME </a:t>
            </a:r>
          </a:p>
        </p:txBody>
      </p:sp>
      <p:sp>
        <p:nvSpPr>
          <p:cNvPr id="3" name="Sous-titre 2">
            <a:extLst>
              <a:ext uri="{FF2B5EF4-FFF2-40B4-BE49-F238E27FC236}">
                <a16:creationId xmlns:a16="http://schemas.microsoft.com/office/drawing/2014/main" id="{5D4192C7-84AB-8845-BFD0-9D934AED775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95003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6E3-6EE3-F04A-B008-3E9CF8835BDE}"/>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5EC9EAA7-5548-EC43-BE15-090FD4C3F854}"/>
              </a:ext>
            </a:extLst>
          </p:cNvPr>
          <p:cNvSpPr>
            <a:spLocks noGrp="1"/>
          </p:cNvSpPr>
          <p:nvPr>
            <p:ph idx="1"/>
          </p:nvPr>
        </p:nvSpPr>
        <p:spPr/>
        <p:txBody>
          <a:bodyPr>
            <a:normAutofit/>
          </a:bodyPr>
          <a:lstStyle/>
          <a:p>
            <a:r>
              <a:rPr lang="fr-FR" sz="2400" dirty="0"/>
              <a:t>Analyse uni-varié et bi-varié</a:t>
            </a:r>
          </a:p>
          <a:p>
            <a:endParaRPr lang="fr-FR" sz="2400" dirty="0"/>
          </a:p>
          <a:p>
            <a:r>
              <a:rPr lang="fr-FR" sz="2400" dirty="0"/>
              <a:t>Analyse ACP/ K-</a:t>
            </a:r>
            <a:r>
              <a:rPr lang="fr-FR" sz="2400" dirty="0" err="1"/>
              <a:t>mean</a:t>
            </a:r>
            <a:endParaRPr lang="fr-FR" sz="2400" dirty="0"/>
          </a:p>
          <a:p>
            <a:endParaRPr lang="fr-FR" sz="2400" dirty="0"/>
          </a:p>
          <a:p>
            <a:r>
              <a:rPr lang="fr-FR" sz="2400" dirty="0"/>
              <a:t>Programme</a:t>
            </a:r>
          </a:p>
        </p:txBody>
      </p:sp>
    </p:spTree>
    <p:extLst>
      <p:ext uri="{BB962C8B-B14F-4D97-AF65-F5344CB8AC3E}">
        <p14:creationId xmlns:p14="http://schemas.microsoft.com/office/powerpoint/2010/main" val="137714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3D50F-91A4-6848-8BD6-C8561B407E06}"/>
              </a:ext>
            </a:extLst>
          </p:cNvPr>
          <p:cNvSpPr>
            <a:spLocks noGrp="1"/>
          </p:cNvSpPr>
          <p:nvPr>
            <p:ph type="title"/>
          </p:nvPr>
        </p:nvSpPr>
        <p:spPr/>
        <p:txBody>
          <a:bodyPr/>
          <a:lstStyle/>
          <a:p>
            <a:r>
              <a:rPr lang="fr-FR" dirty="0"/>
              <a:t>Analyse Uni-varié /bi-varié</a:t>
            </a:r>
          </a:p>
        </p:txBody>
      </p:sp>
      <p:sp>
        <p:nvSpPr>
          <p:cNvPr id="3" name="Espace réservé du contenu 2">
            <a:extLst>
              <a:ext uri="{FF2B5EF4-FFF2-40B4-BE49-F238E27FC236}">
                <a16:creationId xmlns:a16="http://schemas.microsoft.com/office/drawing/2014/main" id="{7A745412-9838-7545-9C8F-233811FC4805}"/>
              </a:ext>
            </a:extLst>
          </p:cNvPr>
          <p:cNvSpPr>
            <a:spLocks noGrp="1"/>
          </p:cNvSpPr>
          <p:nvPr>
            <p:ph sz="half" idx="1"/>
          </p:nvPr>
        </p:nvSpPr>
        <p:spPr/>
        <p:txBody>
          <a:bodyPr/>
          <a:lstStyle/>
          <a:p>
            <a:endParaRPr lang="fr-FR" dirty="0"/>
          </a:p>
        </p:txBody>
      </p:sp>
      <p:sp>
        <p:nvSpPr>
          <p:cNvPr id="4" name="Espace réservé du contenu 3">
            <a:extLst>
              <a:ext uri="{FF2B5EF4-FFF2-40B4-BE49-F238E27FC236}">
                <a16:creationId xmlns:a16="http://schemas.microsoft.com/office/drawing/2014/main" id="{D22AC6A4-5BBD-8A43-B8A5-F5B76D4E1950}"/>
              </a:ext>
            </a:extLst>
          </p:cNvPr>
          <p:cNvSpPr>
            <a:spLocks noGrp="1"/>
          </p:cNvSpPr>
          <p:nvPr>
            <p:ph sz="half" idx="2"/>
          </p:nvPr>
        </p:nvSpPr>
        <p:spPr/>
        <p:txBody>
          <a:bodyPr/>
          <a:lstStyle/>
          <a:p>
            <a:r>
              <a:rPr lang="fr-FR" sz="2400" dirty="0"/>
              <a:t>170 billets </a:t>
            </a:r>
          </a:p>
          <a:p>
            <a:endParaRPr lang="fr-FR" sz="2400" dirty="0"/>
          </a:p>
          <a:p>
            <a:r>
              <a:rPr lang="fr-FR" sz="2400" dirty="0"/>
              <a:t>100 billets vrais </a:t>
            </a:r>
          </a:p>
          <a:p>
            <a:endParaRPr lang="fr-FR" sz="2400" dirty="0"/>
          </a:p>
          <a:p>
            <a:r>
              <a:rPr lang="fr-FR" sz="2400" dirty="0"/>
              <a:t>70 billets faux</a:t>
            </a:r>
          </a:p>
          <a:p>
            <a:endParaRPr lang="fr-FR" dirty="0"/>
          </a:p>
        </p:txBody>
      </p:sp>
      <p:pic>
        <p:nvPicPr>
          <p:cNvPr id="5" name="Image 4">
            <a:extLst>
              <a:ext uri="{FF2B5EF4-FFF2-40B4-BE49-F238E27FC236}">
                <a16:creationId xmlns:a16="http://schemas.microsoft.com/office/drawing/2014/main" id="{AFB694C3-1F57-DD41-B2D2-375C3B50F241}"/>
              </a:ext>
            </a:extLst>
          </p:cNvPr>
          <p:cNvPicPr>
            <a:picLocks noChangeAspect="1"/>
          </p:cNvPicPr>
          <p:nvPr/>
        </p:nvPicPr>
        <p:blipFill>
          <a:blip r:embed="rId3"/>
          <a:stretch>
            <a:fillRect/>
          </a:stretch>
        </p:blipFill>
        <p:spPr>
          <a:xfrm>
            <a:off x="291617" y="2228002"/>
            <a:ext cx="5896800" cy="3633047"/>
          </a:xfrm>
          <a:prstGeom prst="rect">
            <a:avLst/>
          </a:prstGeom>
        </p:spPr>
      </p:pic>
    </p:spTree>
    <p:extLst>
      <p:ext uri="{BB962C8B-B14F-4D97-AF65-F5344CB8AC3E}">
        <p14:creationId xmlns:p14="http://schemas.microsoft.com/office/powerpoint/2010/main" val="340907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96B2A-7464-6C4B-A6F2-B3C5A0ABB814}"/>
              </a:ext>
            </a:extLst>
          </p:cNvPr>
          <p:cNvSpPr>
            <a:spLocks noGrp="1"/>
          </p:cNvSpPr>
          <p:nvPr>
            <p:ph type="title"/>
          </p:nvPr>
        </p:nvSpPr>
        <p:spPr/>
        <p:txBody>
          <a:bodyPr/>
          <a:lstStyle/>
          <a:p>
            <a:r>
              <a:rPr lang="fr-FR" dirty="0"/>
              <a:t>Matrices de corrélation</a:t>
            </a:r>
          </a:p>
        </p:txBody>
      </p:sp>
      <p:sp>
        <p:nvSpPr>
          <p:cNvPr id="3" name="Espace réservé du contenu 2">
            <a:extLst>
              <a:ext uri="{FF2B5EF4-FFF2-40B4-BE49-F238E27FC236}">
                <a16:creationId xmlns:a16="http://schemas.microsoft.com/office/drawing/2014/main" id="{75593627-7191-2547-A996-98B7A0D6D5D2}"/>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AEA2ECEE-A48C-4041-B110-E9274B339CB3}"/>
              </a:ext>
            </a:extLst>
          </p:cNvPr>
          <p:cNvSpPr>
            <a:spLocks noGrp="1"/>
          </p:cNvSpPr>
          <p:nvPr>
            <p:ph sz="half" idx="2"/>
          </p:nvPr>
        </p:nvSpPr>
        <p:spPr/>
        <p:txBody>
          <a:bodyPr/>
          <a:lstStyle/>
          <a:p>
            <a:endParaRPr lang="fr-FR"/>
          </a:p>
        </p:txBody>
      </p:sp>
      <p:pic>
        <p:nvPicPr>
          <p:cNvPr id="7" name="Image 6">
            <a:extLst>
              <a:ext uri="{FF2B5EF4-FFF2-40B4-BE49-F238E27FC236}">
                <a16:creationId xmlns:a16="http://schemas.microsoft.com/office/drawing/2014/main" id="{E65C2000-4157-C84E-91C7-EF1FD932AD45}"/>
              </a:ext>
            </a:extLst>
          </p:cNvPr>
          <p:cNvPicPr>
            <a:picLocks noChangeAspect="1"/>
          </p:cNvPicPr>
          <p:nvPr/>
        </p:nvPicPr>
        <p:blipFill>
          <a:blip r:embed="rId3"/>
          <a:stretch>
            <a:fillRect/>
          </a:stretch>
        </p:blipFill>
        <p:spPr>
          <a:xfrm>
            <a:off x="581191" y="2122804"/>
            <a:ext cx="5422391" cy="4005538"/>
          </a:xfrm>
          <a:prstGeom prst="rect">
            <a:avLst/>
          </a:prstGeom>
        </p:spPr>
      </p:pic>
      <p:pic>
        <p:nvPicPr>
          <p:cNvPr id="8" name="Image 7">
            <a:extLst>
              <a:ext uri="{FF2B5EF4-FFF2-40B4-BE49-F238E27FC236}">
                <a16:creationId xmlns:a16="http://schemas.microsoft.com/office/drawing/2014/main" id="{544811F3-CF2B-AE4F-AE3D-57B1B92A7CAA}"/>
              </a:ext>
            </a:extLst>
          </p:cNvPr>
          <p:cNvPicPr>
            <a:picLocks noChangeAspect="1"/>
          </p:cNvPicPr>
          <p:nvPr/>
        </p:nvPicPr>
        <p:blipFill>
          <a:blip r:embed="rId4"/>
          <a:stretch>
            <a:fillRect/>
          </a:stretch>
        </p:blipFill>
        <p:spPr>
          <a:xfrm>
            <a:off x="6495846" y="2122804"/>
            <a:ext cx="4807533" cy="4005538"/>
          </a:xfrm>
          <a:prstGeom prst="rect">
            <a:avLst/>
          </a:prstGeom>
        </p:spPr>
      </p:pic>
      <p:sp>
        <p:nvSpPr>
          <p:cNvPr id="9" name="Cadre 8">
            <a:extLst>
              <a:ext uri="{FF2B5EF4-FFF2-40B4-BE49-F238E27FC236}">
                <a16:creationId xmlns:a16="http://schemas.microsoft.com/office/drawing/2014/main" id="{1D234B9A-146E-CA4F-BCD8-0C4BFF4D76DB}"/>
              </a:ext>
            </a:extLst>
          </p:cNvPr>
          <p:cNvSpPr/>
          <p:nvPr/>
        </p:nvSpPr>
        <p:spPr>
          <a:xfrm>
            <a:off x="1979802" y="3429000"/>
            <a:ext cx="629872" cy="664829"/>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Cadre 9">
            <a:extLst>
              <a:ext uri="{FF2B5EF4-FFF2-40B4-BE49-F238E27FC236}">
                <a16:creationId xmlns:a16="http://schemas.microsoft.com/office/drawing/2014/main" id="{320FC670-FB0E-5643-9AE8-C8B66583E4E6}"/>
              </a:ext>
            </a:extLst>
          </p:cNvPr>
          <p:cNvSpPr/>
          <p:nvPr/>
        </p:nvSpPr>
        <p:spPr>
          <a:xfrm>
            <a:off x="7635380" y="3498209"/>
            <a:ext cx="652943" cy="662730"/>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adre 10">
            <a:extLst>
              <a:ext uri="{FF2B5EF4-FFF2-40B4-BE49-F238E27FC236}">
                <a16:creationId xmlns:a16="http://schemas.microsoft.com/office/drawing/2014/main" id="{B42ED12D-444B-2C40-A006-28B04AC7543A}"/>
              </a:ext>
            </a:extLst>
          </p:cNvPr>
          <p:cNvSpPr/>
          <p:nvPr/>
        </p:nvSpPr>
        <p:spPr>
          <a:xfrm>
            <a:off x="7147420" y="3498209"/>
            <a:ext cx="487960" cy="662730"/>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Cadre 11">
            <a:extLst>
              <a:ext uri="{FF2B5EF4-FFF2-40B4-BE49-F238E27FC236}">
                <a16:creationId xmlns:a16="http://schemas.microsoft.com/office/drawing/2014/main" id="{F9996E2D-A18F-9744-9C1B-12D980579513}"/>
              </a:ext>
            </a:extLst>
          </p:cNvPr>
          <p:cNvSpPr/>
          <p:nvPr/>
        </p:nvSpPr>
        <p:spPr>
          <a:xfrm>
            <a:off x="8791662" y="4621636"/>
            <a:ext cx="587230" cy="600454"/>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adre 12">
            <a:extLst>
              <a:ext uri="{FF2B5EF4-FFF2-40B4-BE49-F238E27FC236}">
                <a16:creationId xmlns:a16="http://schemas.microsoft.com/office/drawing/2014/main" id="{99F1A5A9-8904-5340-B6AC-1FEE06E74B8D}"/>
              </a:ext>
            </a:extLst>
          </p:cNvPr>
          <p:cNvSpPr/>
          <p:nvPr/>
        </p:nvSpPr>
        <p:spPr>
          <a:xfrm>
            <a:off x="1349929" y="3429001"/>
            <a:ext cx="629872" cy="664828"/>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adre 13">
            <a:extLst>
              <a:ext uri="{FF2B5EF4-FFF2-40B4-BE49-F238E27FC236}">
                <a16:creationId xmlns:a16="http://schemas.microsoft.com/office/drawing/2014/main" id="{F881B4EF-E509-564F-A1C0-2F4B2AAB06AC}"/>
              </a:ext>
            </a:extLst>
          </p:cNvPr>
          <p:cNvSpPr/>
          <p:nvPr/>
        </p:nvSpPr>
        <p:spPr>
          <a:xfrm>
            <a:off x="3221372" y="4602759"/>
            <a:ext cx="700886" cy="559207"/>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Cadre 14">
            <a:extLst>
              <a:ext uri="{FF2B5EF4-FFF2-40B4-BE49-F238E27FC236}">
                <a16:creationId xmlns:a16="http://schemas.microsoft.com/office/drawing/2014/main" id="{EB855DC2-CE2F-8D4A-B462-2171988CE251}"/>
              </a:ext>
            </a:extLst>
          </p:cNvPr>
          <p:cNvSpPr/>
          <p:nvPr/>
        </p:nvSpPr>
        <p:spPr>
          <a:xfrm>
            <a:off x="1313661" y="5161966"/>
            <a:ext cx="3257697" cy="6648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adre 15">
            <a:extLst>
              <a:ext uri="{FF2B5EF4-FFF2-40B4-BE49-F238E27FC236}">
                <a16:creationId xmlns:a16="http://schemas.microsoft.com/office/drawing/2014/main" id="{83C13A76-63BF-9B4B-9D77-21E419FB12A2}"/>
              </a:ext>
            </a:extLst>
          </p:cNvPr>
          <p:cNvSpPr/>
          <p:nvPr/>
        </p:nvSpPr>
        <p:spPr>
          <a:xfrm>
            <a:off x="7147419" y="5226341"/>
            <a:ext cx="2846327" cy="600454"/>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8" name="Cadre 17">
            <a:extLst>
              <a:ext uri="{FF2B5EF4-FFF2-40B4-BE49-F238E27FC236}">
                <a16:creationId xmlns:a16="http://schemas.microsoft.com/office/drawing/2014/main" id="{7D9CC9C0-5C60-584B-B05A-7E515897ED20}"/>
              </a:ext>
            </a:extLst>
          </p:cNvPr>
          <p:cNvSpPr/>
          <p:nvPr/>
        </p:nvSpPr>
        <p:spPr>
          <a:xfrm>
            <a:off x="1953908" y="4093828"/>
            <a:ext cx="652609" cy="1732967"/>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Cadre 18">
            <a:extLst>
              <a:ext uri="{FF2B5EF4-FFF2-40B4-BE49-F238E27FC236}">
                <a16:creationId xmlns:a16="http://schemas.microsoft.com/office/drawing/2014/main" id="{D6DE0E9C-E61E-2E40-B51A-8C1285C02450}"/>
              </a:ext>
            </a:extLst>
          </p:cNvPr>
          <p:cNvSpPr/>
          <p:nvPr/>
        </p:nvSpPr>
        <p:spPr>
          <a:xfrm>
            <a:off x="7647737" y="4160938"/>
            <a:ext cx="652943" cy="1665857"/>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987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D1821-E279-3840-87F6-45850295240A}"/>
              </a:ext>
            </a:extLst>
          </p:cNvPr>
          <p:cNvSpPr>
            <a:spLocks noGrp="1"/>
          </p:cNvSpPr>
          <p:nvPr>
            <p:ph type="title"/>
          </p:nvPr>
        </p:nvSpPr>
        <p:spPr/>
        <p:txBody>
          <a:bodyPr/>
          <a:lstStyle/>
          <a:p>
            <a:r>
              <a:rPr lang="fr-FR" dirty="0"/>
              <a:t>Analyse Uni-varié /bi-varié</a:t>
            </a:r>
          </a:p>
        </p:txBody>
      </p:sp>
      <p:sp>
        <p:nvSpPr>
          <p:cNvPr id="3" name="Espace réservé du contenu 2">
            <a:extLst>
              <a:ext uri="{FF2B5EF4-FFF2-40B4-BE49-F238E27FC236}">
                <a16:creationId xmlns:a16="http://schemas.microsoft.com/office/drawing/2014/main" id="{C0DB4511-3610-C743-B6E1-6E09822EAFF6}"/>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D0A9B566-C3BA-7B4F-88A7-77E1083E33EE}"/>
              </a:ext>
            </a:extLst>
          </p:cNvPr>
          <p:cNvSpPr>
            <a:spLocks noGrp="1"/>
          </p:cNvSpPr>
          <p:nvPr>
            <p:ph sz="half" idx="2"/>
          </p:nvPr>
        </p:nvSpPr>
        <p:spPr/>
        <p:txBody>
          <a:bodyPr/>
          <a:lstStyle/>
          <a:p>
            <a:endParaRPr lang="fr-FR"/>
          </a:p>
        </p:txBody>
      </p:sp>
      <p:pic>
        <p:nvPicPr>
          <p:cNvPr id="5" name="Image 4">
            <a:extLst>
              <a:ext uri="{FF2B5EF4-FFF2-40B4-BE49-F238E27FC236}">
                <a16:creationId xmlns:a16="http://schemas.microsoft.com/office/drawing/2014/main" id="{6728CE3F-42FF-B346-80C0-ECEF85C5DB20}"/>
              </a:ext>
            </a:extLst>
          </p:cNvPr>
          <p:cNvPicPr>
            <a:picLocks noChangeAspect="1"/>
          </p:cNvPicPr>
          <p:nvPr/>
        </p:nvPicPr>
        <p:blipFill>
          <a:blip r:embed="rId3"/>
          <a:stretch>
            <a:fillRect/>
          </a:stretch>
        </p:blipFill>
        <p:spPr>
          <a:xfrm>
            <a:off x="336208" y="2228003"/>
            <a:ext cx="5667375" cy="3875087"/>
          </a:xfrm>
          <a:prstGeom prst="rect">
            <a:avLst/>
          </a:prstGeom>
        </p:spPr>
      </p:pic>
      <p:pic>
        <p:nvPicPr>
          <p:cNvPr id="6" name="Image 5">
            <a:extLst>
              <a:ext uri="{FF2B5EF4-FFF2-40B4-BE49-F238E27FC236}">
                <a16:creationId xmlns:a16="http://schemas.microsoft.com/office/drawing/2014/main" id="{EE64FD96-4E20-7849-B6D1-217E3A5F1F6E}"/>
              </a:ext>
            </a:extLst>
          </p:cNvPr>
          <p:cNvPicPr>
            <a:picLocks noChangeAspect="1"/>
          </p:cNvPicPr>
          <p:nvPr/>
        </p:nvPicPr>
        <p:blipFill>
          <a:blip r:embed="rId4"/>
          <a:stretch>
            <a:fillRect/>
          </a:stretch>
        </p:blipFill>
        <p:spPr>
          <a:xfrm>
            <a:off x="6096000" y="2331096"/>
            <a:ext cx="5362239" cy="3668900"/>
          </a:xfrm>
          <a:prstGeom prst="rect">
            <a:avLst/>
          </a:prstGeom>
        </p:spPr>
      </p:pic>
    </p:spTree>
    <p:extLst>
      <p:ext uri="{BB962C8B-B14F-4D97-AF65-F5344CB8AC3E}">
        <p14:creationId xmlns:p14="http://schemas.microsoft.com/office/powerpoint/2010/main" val="353352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6FC3F-3A79-DE4A-A385-C055EED39D11}"/>
              </a:ext>
            </a:extLst>
          </p:cNvPr>
          <p:cNvSpPr>
            <a:spLocks noGrp="1"/>
          </p:cNvSpPr>
          <p:nvPr>
            <p:ph type="title"/>
          </p:nvPr>
        </p:nvSpPr>
        <p:spPr/>
        <p:txBody>
          <a:bodyPr/>
          <a:lstStyle/>
          <a:p>
            <a:r>
              <a:rPr lang="fr-FR" dirty="0"/>
              <a:t>Analyse Uni-varié /bi-varié</a:t>
            </a:r>
          </a:p>
        </p:txBody>
      </p:sp>
      <p:sp>
        <p:nvSpPr>
          <p:cNvPr id="3" name="Espace réservé du contenu 2">
            <a:extLst>
              <a:ext uri="{FF2B5EF4-FFF2-40B4-BE49-F238E27FC236}">
                <a16:creationId xmlns:a16="http://schemas.microsoft.com/office/drawing/2014/main" id="{8C2C77FD-22B0-5045-9F08-8DB4CC0AA930}"/>
              </a:ext>
            </a:extLst>
          </p:cNvPr>
          <p:cNvSpPr>
            <a:spLocks noGrp="1"/>
          </p:cNvSpPr>
          <p:nvPr>
            <p:ph sz="half" idx="1"/>
          </p:nvPr>
        </p:nvSpPr>
        <p:spPr/>
        <p:txBody>
          <a:bodyPr/>
          <a:lstStyle/>
          <a:p>
            <a:endParaRPr lang="fr-FR" dirty="0"/>
          </a:p>
        </p:txBody>
      </p:sp>
      <p:sp>
        <p:nvSpPr>
          <p:cNvPr id="4" name="Espace réservé du contenu 3">
            <a:extLst>
              <a:ext uri="{FF2B5EF4-FFF2-40B4-BE49-F238E27FC236}">
                <a16:creationId xmlns:a16="http://schemas.microsoft.com/office/drawing/2014/main" id="{190220F3-2C9F-3B40-A48B-1257ECCFE959}"/>
              </a:ext>
            </a:extLst>
          </p:cNvPr>
          <p:cNvSpPr>
            <a:spLocks noGrp="1"/>
          </p:cNvSpPr>
          <p:nvPr>
            <p:ph sz="half" idx="2"/>
          </p:nvPr>
        </p:nvSpPr>
        <p:spPr/>
        <p:txBody>
          <a:bodyPr/>
          <a:lstStyle/>
          <a:p>
            <a:endParaRPr lang="fr-FR" dirty="0"/>
          </a:p>
        </p:txBody>
      </p:sp>
      <p:pic>
        <p:nvPicPr>
          <p:cNvPr id="5" name="Image 4">
            <a:extLst>
              <a:ext uri="{FF2B5EF4-FFF2-40B4-BE49-F238E27FC236}">
                <a16:creationId xmlns:a16="http://schemas.microsoft.com/office/drawing/2014/main" id="{A2196F6D-D63F-0E49-8FCC-9C254EF2AD44}"/>
              </a:ext>
            </a:extLst>
          </p:cNvPr>
          <p:cNvPicPr>
            <a:picLocks noChangeAspect="1"/>
          </p:cNvPicPr>
          <p:nvPr/>
        </p:nvPicPr>
        <p:blipFill>
          <a:blip r:embed="rId3"/>
          <a:stretch>
            <a:fillRect/>
          </a:stretch>
        </p:blipFill>
        <p:spPr>
          <a:xfrm>
            <a:off x="581190" y="2228003"/>
            <a:ext cx="5514809" cy="3717390"/>
          </a:xfrm>
          <a:prstGeom prst="rect">
            <a:avLst/>
          </a:prstGeom>
        </p:spPr>
      </p:pic>
      <p:pic>
        <p:nvPicPr>
          <p:cNvPr id="6" name="Image 5">
            <a:extLst>
              <a:ext uri="{FF2B5EF4-FFF2-40B4-BE49-F238E27FC236}">
                <a16:creationId xmlns:a16="http://schemas.microsoft.com/office/drawing/2014/main" id="{35019BE1-77CC-F244-BCB4-8BC11D41749C}"/>
              </a:ext>
            </a:extLst>
          </p:cNvPr>
          <p:cNvPicPr>
            <a:picLocks noChangeAspect="1"/>
          </p:cNvPicPr>
          <p:nvPr/>
        </p:nvPicPr>
        <p:blipFill>
          <a:blip r:embed="rId4"/>
          <a:stretch>
            <a:fillRect/>
          </a:stretch>
        </p:blipFill>
        <p:spPr>
          <a:xfrm>
            <a:off x="6188416" y="2228003"/>
            <a:ext cx="5674322" cy="3938475"/>
          </a:xfrm>
          <a:prstGeom prst="rect">
            <a:avLst/>
          </a:prstGeom>
        </p:spPr>
      </p:pic>
    </p:spTree>
    <p:extLst>
      <p:ext uri="{BB962C8B-B14F-4D97-AF65-F5344CB8AC3E}">
        <p14:creationId xmlns:p14="http://schemas.microsoft.com/office/powerpoint/2010/main" val="376197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9A70C-430C-A646-96FB-5C30575D6D76}"/>
              </a:ext>
            </a:extLst>
          </p:cNvPr>
          <p:cNvSpPr>
            <a:spLocks noGrp="1"/>
          </p:cNvSpPr>
          <p:nvPr>
            <p:ph type="title"/>
          </p:nvPr>
        </p:nvSpPr>
        <p:spPr/>
        <p:txBody>
          <a:bodyPr/>
          <a:lstStyle/>
          <a:p>
            <a:r>
              <a:rPr lang="fr-FR" dirty="0"/>
              <a:t>Analyse Uni-varié /bi-varié</a:t>
            </a:r>
          </a:p>
        </p:txBody>
      </p:sp>
      <p:sp>
        <p:nvSpPr>
          <p:cNvPr id="3" name="Espace réservé du contenu 2">
            <a:extLst>
              <a:ext uri="{FF2B5EF4-FFF2-40B4-BE49-F238E27FC236}">
                <a16:creationId xmlns:a16="http://schemas.microsoft.com/office/drawing/2014/main" id="{B087016D-92EE-BC43-8BC0-4E6B5E47A7DC}"/>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99AF0514-F05C-124E-B21C-E5DC61ED52A8}"/>
              </a:ext>
            </a:extLst>
          </p:cNvPr>
          <p:cNvSpPr>
            <a:spLocks noGrp="1"/>
          </p:cNvSpPr>
          <p:nvPr>
            <p:ph sz="half" idx="2"/>
          </p:nvPr>
        </p:nvSpPr>
        <p:spPr/>
        <p:txBody>
          <a:bodyPr/>
          <a:lstStyle/>
          <a:p>
            <a:endParaRPr lang="fr-FR" dirty="0"/>
          </a:p>
        </p:txBody>
      </p:sp>
      <p:pic>
        <p:nvPicPr>
          <p:cNvPr id="5" name="Image 4">
            <a:extLst>
              <a:ext uri="{FF2B5EF4-FFF2-40B4-BE49-F238E27FC236}">
                <a16:creationId xmlns:a16="http://schemas.microsoft.com/office/drawing/2014/main" id="{EB1D6BBE-B233-B242-91CE-8B824194FC61}"/>
              </a:ext>
            </a:extLst>
          </p:cNvPr>
          <p:cNvPicPr>
            <a:picLocks noChangeAspect="1"/>
          </p:cNvPicPr>
          <p:nvPr/>
        </p:nvPicPr>
        <p:blipFill>
          <a:blip r:embed="rId3"/>
          <a:stretch>
            <a:fillRect/>
          </a:stretch>
        </p:blipFill>
        <p:spPr>
          <a:xfrm>
            <a:off x="790488" y="2368550"/>
            <a:ext cx="5003800" cy="3492500"/>
          </a:xfrm>
          <a:prstGeom prst="rect">
            <a:avLst/>
          </a:prstGeom>
        </p:spPr>
      </p:pic>
      <p:pic>
        <p:nvPicPr>
          <p:cNvPr id="6" name="Image 5">
            <a:extLst>
              <a:ext uri="{FF2B5EF4-FFF2-40B4-BE49-F238E27FC236}">
                <a16:creationId xmlns:a16="http://schemas.microsoft.com/office/drawing/2014/main" id="{CB7DFD0A-DFB5-3A47-88E8-A79EED681DEC}"/>
              </a:ext>
            </a:extLst>
          </p:cNvPr>
          <p:cNvPicPr>
            <a:picLocks noChangeAspect="1"/>
          </p:cNvPicPr>
          <p:nvPr/>
        </p:nvPicPr>
        <p:blipFill>
          <a:blip r:embed="rId4"/>
          <a:stretch>
            <a:fillRect/>
          </a:stretch>
        </p:blipFill>
        <p:spPr>
          <a:xfrm>
            <a:off x="6212878" y="2228002"/>
            <a:ext cx="5582765" cy="3647755"/>
          </a:xfrm>
          <a:prstGeom prst="rect">
            <a:avLst/>
          </a:prstGeom>
        </p:spPr>
      </p:pic>
    </p:spTree>
    <p:extLst>
      <p:ext uri="{BB962C8B-B14F-4D97-AF65-F5344CB8AC3E}">
        <p14:creationId xmlns:p14="http://schemas.microsoft.com/office/powerpoint/2010/main" val="359487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BA107-BB68-404D-B96C-3A6767FA18B4}"/>
              </a:ext>
            </a:extLst>
          </p:cNvPr>
          <p:cNvSpPr>
            <a:spLocks noGrp="1"/>
          </p:cNvSpPr>
          <p:nvPr>
            <p:ph type="title"/>
          </p:nvPr>
        </p:nvSpPr>
        <p:spPr/>
        <p:txBody>
          <a:bodyPr/>
          <a:lstStyle/>
          <a:p>
            <a:r>
              <a:rPr lang="fr-FR" dirty="0"/>
              <a:t>ANALYSE EN COMPOSANTE PRINCIPALE </a:t>
            </a:r>
          </a:p>
        </p:txBody>
      </p:sp>
      <p:sp>
        <p:nvSpPr>
          <p:cNvPr id="3" name="Espace réservé du contenu 2">
            <a:extLst>
              <a:ext uri="{FF2B5EF4-FFF2-40B4-BE49-F238E27FC236}">
                <a16:creationId xmlns:a16="http://schemas.microsoft.com/office/drawing/2014/main" id="{6E45AA9E-CF33-854C-9A2B-3CC51BA1BC6D}"/>
              </a:ext>
            </a:extLst>
          </p:cNvPr>
          <p:cNvSpPr>
            <a:spLocks noGrp="1"/>
          </p:cNvSpPr>
          <p:nvPr>
            <p:ph sz="half" idx="1"/>
          </p:nvPr>
        </p:nvSpPr>
        <p:spPr/>
        <p:txBody>
          <a:bodyPr/>
          <a:lstStyle/>
          <a:p>
            <a:r>
              <a:rPr lang="fr-FR" dirty="0"/>
              <a:t> </a:t>
            </a:r>
          </a:p>
        </p:txBody>
      </p:sp>
      <p:sp>
        <p:nvSpPr>
          <p:cNvPr id="4" name="Espace réservé du contenu 3">
            <a:extLst>
              <a:ext uri="{FF2B5EF4-FFF2-40B4-BE49-F238E27FC236}">
                <a16:creationId xmlns:a16="http://schemas.microsoft.com/office/drawing/2014/main" id="{8F1E82A0-887E-7540-9BC5-E242369BA20F}"/>
              </a:ext>
            </a:extLst>
          </p:cNvPr>
          <p:cNvSpPr>
            <a:spLocks noGrp="1"/>
          </p:cNvSpPr>
          <p:nvPr>
            <p:ph sz="half" idx="2"/>
          </p:nvPr>
        </p:nvSpPr>
        <p:spPr/>
        <p:txBody>
          <a:bodyPr>
            <a:normAutofit/>
          </a:bodyPr>
          <a:lstStyle/>
          <a:p>
            <a:r>
              <a:rPr lang="fr-FR" sz="2400" dirty="0"/>
              <a:t>Étudier la variabilité des individus</a:t>
            </a:r>
          </a:p>
          <a:p>
            <a:endParaRPr lang="fr-FR" sz="2400" dirty="0"/>
          </a:p>
          <a:p>
            <a:r>
              <a:rPr lang="fr-FR" sz="2400" dirty="0"/>
              <a:t>Étudier la liaison entre les variables </a:t>
            </a:r>
          </a:p>
          <a:p>
            <a:endParaRPr lang="fr-FR" sz="2400" dirty="0"/>
          </a:p>
          <a:p>
            <a:r>
              <a:rPr lang="fr-FR" sz="2400" dirty="0"/>
              <a:t>Premier plan factoriel : 84.1 % de l’inertie totale</a:t>
            </a:r>
          </a:p>
        </p:txBody>
      </p:sp>
      <p:pic>
        <p:nvPicPr>
          <p:cNvPr id="5" name="Image 4">
            <a:extLst>
              <a:ext uri="{FF2B5EF4-FFF2-40B4-BE49-F238E27FC236}">
                <a16:creationId xmlns:a16="http://schemas.microsoft.com/office/drawing/2014/main" id="{B736660E-0F8F-B34B-A569-C9E619B5C16D}"/>
              </a:ext>
            </a:extLst>
          </p:cNvPr>
          <p:cNvPicPr>
            <a:picLocks noChangeAspect="1"/>
          </p:cNvPicPr>
          <p:nvPr/>
        </p:nvPicPr>
        <p:blipFill>
          <a:blip r:embed="rId3"/>
          <a:stretch>
            <a:fillRect/>
          </a:stretch>
        </p:blipFill>
        <p:spPr>
          <a:xfrm>
            <a:off x="396358" y="2310975"/>
            <a:ext cx="5308406" cy="3687519"/>
          </a:xfrm>
          <a:prstGeom prst="rect">
            <a:avLst/>
          </a:prstGeom>
        </p:spPr>
      </p:pic>
    </p:spTree>
    <p:extLst>
      <p:ext uri="{BB962C8B-B14F-4D97-AF65-F5344CB8AC3E}">
        <p14:creationId xmlns:p14="http://schemas.microsoft.com/office/powerpoint/2010/main" val="198778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96AC4-DCB7-684D-A1E0-1F3D0C94F616}"/>
              </a:ext>
            </a:extLst>
          </p:cNvPr>
          <p:cNvSpPr>
            <a:spLocks noGrp="1"/>
          </p:cNvSpPr>
          <p:nvPr>
            <p:ph type="title"/>
          </p:nvPr>
        </p:nvSpPr>
        <p:spPr/>
        <p:txBody>
          <a:bodyPr/>
          <a:lstStyle/>
          <a:p>
            <a:r>
              <a:rPr lang="fr-FR" dirty="0"/>
              <a:t>Analyse en composante principale </a:t>
            </a:r>
          </a:p>
        </p:txBody>
      </p:sp>
      <p:sp>
        <p:nvSpPr>
          <p:cNvPr id="3" name="Espace réservé du contenu 2">
            <a:extLst>
              <a:ext uri="{FF2B5EF4-FFF2-40B4-BE49-F238E27FC236}">
                <a16:creationId xmlns:a16="http://schemas.microsoft.com/office/drawing/2014/main" id="{74D25F44-FA32-B447-915D-9F0C9456E066}"/>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5F7BF9AD-B386-D249-9683-8E8EB17BF749}"/>
              </a:ext>
            </a:extLst>
          </p:cNvPr>
          <p:cNvSpPr>
            <a:spLocks noGrp="1"/>
          </p:cNvSpPr>
          <p:nvPr>
            <p:ph sz="half" idx="2"/>
          </p:nvPr>
        </p:nvSpPr>
        <p:spPr/>
        <p:txBody>
          <a:bodyPr/>
          <a:lstStyle/>
          <a:p>
            <a:endParaRPr lang="fr-FR"/>
          </a:p>
        </p:txBody>
      </p:sp>
      <p:pic>
        <p:nvPicPr>
          <p:cNvPr id="5" name="Image 4">
            <a:extLst>
              <a:ext uri="{FF2B5EF4-FFF2-40B4-BE49-F238E27FC236}">
                <a16:creationId xmlns:a16="http://schemas.microsoft.com/office/drawing/2014/main" id="{B927BA32-2A07-1042-AE7E-191F50DF8B0A}"/>
              </a:ext>
            </a:extLst>
          </p:cNvPr>
          <p:cNvPicPr>
            <a:picLocks noChangeAspect="1"/>
          </p:cNvPicPr>
          <p:nvPr/>
        </p:nvPicPr>
        <p:blipFill>
          <a:blip r:embed="rId3"/>
          <a:stretch>
            <a:fillRect/>
          </a:stretch>
        </p:blipFill>
        <p:spPr>
          <a:xfrm>
            <a:off x="418850" y="2071598"/>
            <a:ext cx="5260051" cy="4286382"/>
          </a:xfrm>
          <a:prstGeom prst="rect">
            <a:avLst/>
          </a:prstGeom>
        </p:spPr>
      </p:pic>
      <p:pic>
        <p:nvPicPr>
          <p:cNvPr id="6" name="Image 5">
            <a:extLst>
              <a:ext uri="{FF2B5EF4-FFF2-40B4-BE49-F238E27FC236}">
                <a16:creationId xmlns:a16="http://schemas.microsoft.com/office/drawing/2014/main" id="{229EBA1E-33DD-A445-963D-5AA5802A1ECD}"/>
              </a:ext>
            </a:extLst>
          </p:cNvPr>
          <p:cNvPicPr>
            <a:picLocks noChangeAspect="1"/>
          </p:cNvPicPr>
          <p:nvPr/>
        </p:nvPicPr>
        <p:blipFill>
          <a:blip r:embed="rId4"/>
          <a:stretch>
            <a:fillRect/>
          </a:stretch>
        </p:blipFill>
        <p:spPr>
          <a:xfrm>
            <a:off x="6403920" y="2071598"/>
            <a:ext cx="4991962" cy="4341324"/>
          </a:xfrm>
          <a:prstGeom prst="rect">
            <a:avLst/>
          </a:prstGeom>
        </p:spPr>
      </p:pic>
    </p:spTree>
    <p:extLst>
      <p:ext uri="{BB962C8B-B14F-4D97-AF65-F5344CB8AC3E}">
        <p14:creationId xmlns:p14="http://schemas.microsoft.com/office/powerpoint/2010/main" val="228170780"/>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21052</TotalTime>
  <Words>1981</Words>
  <Application>Microsoft Macintosh PowerPoint</Application>
  <PresentationFormat>Grand écran</PresentationFormat>
  <Paragraphs>167</Paragraphs>
  <Slides>14</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Calibri</vt:lpstr>
      <vt:lpstr>Gill Sans MT</vt:lpstr>
      <vt:lpstr>Wingdings 2</vt:lpstr>
      <vt:lpstr>Dividende</vt:lpstr>
      <vt:lpstr>Détection de faux billets</vt:lpstr>
      <vt:lpstr>Sommaire</vt:lpstr>
      <vt:lpstr>Analyse Uni-varié /bi-varié</vt:lpstr>
      <vt:lpstr>Matrices de corrélation</vt:lpstr>
      <vt:lpstr>Analyse Uni-varié /bi-varié</vt:lpstr>
      <vt:lpstr>Analyse Uni-varié /bi-varié</vt:lpstr>
      <vt:lpstr>Analyse Uni-varié /bi-varié</vt:lpstr>
      <vt:lpstr>ANALYSE EN COMPOSANTE PRINCIPALE </vt:lpstr>
      <vt:lpstr>Analyse en composante principale </vt:lpstr>
      <vt:lpstr>k-means</vt:lpstr>
      <vt:lpstr>k-means</vt:lpstr>
      <vt:lpstr>Régression  Logistique</vt:lpstr>
      <vt:lpstr> </vt:lpstr>
      <vt:lpstr>Test du PROGRAMME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de faux billets</dc:title>
  <dc:creator>Emmanuel Moudouté-Bell</dc:creator>
  <cp:lastModifiedBy>Emmanuel Moudouté-Bell</cp:lastModifiedBy>
  <cp:revision>22</cp:revision>
  <dcterms:created xsi:type="dcterms:W3CDTF">2021-07-12T16:10:26Z</dcterms:created>
  <dcterms:modified xsi:type="dcterms:W3CDTF">2021-07-27T07:02:30Z</dcterms:modified>
</cp:coreProperties>
</file>