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74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40" d="100"/>
          <a:sy n="40" d="100"/>
        </p:scale>
        <p:origin x="1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2212357"/>
            <a:ext cx="15116772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826" tIns="37413" rIns="74826" bIns="37413"/>
          <a:lstStyle/>
          <a:p>
            <a:pPr defTabSz="727377"/>
            <a:endParaRPr lang="en-US" sz="2307">
              <a:solidFill>
                <a:srgbClr val="000000"/>
              </a:solidFill>
            </a:endParaRPr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490"/>
            <a:ext cx="3139395" cy="107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5752" y="2260479"/>
            <a:ext cx="15116772" cy="7372400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7519" tIns="18759" rIns="37519" bIns="18759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75054" eaLnBrk="1" hangingPunct="1"/>
            <a:endParaRPr lang="en-US" altLang="x-none" sz="2307">
              <a:solidFill>
                <a:srgbClr val="000000"/>
              </a:solidFill>
            </a:endParaRPr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259" y="1079465"/>
            <a:ext cx="4504513" cy="10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35132" y="2349744"/>
            <a:ext cx="11602790" cy="3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519" tIns="18759" rIns="37519" bIns="18759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140315" eaLnBrk="1" hangingPunct="1">
              <a:spcBef>
                <a:spcPct val="50000"/>
              </a:spcBef>
            </a:pPr>
            <a:r>
              <a:rPr lang="en-US" altLang="x-none" sz="2307" dirty="0">
                <a:solidFill>
                  <a:srgbClr val="FFFFFF"/>
                </a:solidFill>
              </a:rPr>
              <a:t>Student: Emmanuel Olaoye   Supervisor: </a:t>
            </a:r>
            <a:r>
              <a:rPr lang="en-US" altLang="x-none" sz="2307" dirty="0" err="1">
                <a:solidFill>
                  <a:srgbClr val="FFFFFF"/>
                </a:solidFill>
              </a:rPr>
              <a:t>Themistoklis</a:t>
            </a:r>
            <a:r>
              <a:rPr lang="en-US" altLang="x-none" sz="2307" dirty="0">
                <a:solidFill>
                  <a:srgbClr val="FFFFFF"/>
                </a:solidFill>
              </a:rPr>
              <a:t> </a:t>
            </a:r>
            <a:r>
              <a:rPr lang="en-US" altLang="x-none" sz="2307" dirty="0" err="1">
                <a:solidFill>
                  <a:srgbClr val="FFFFFF"/>
                </a:solidFill>
              </a:rPr>
              <a:t>Melissourgos</a:t>
            </a:r>
            <a:r>
              <a:rPr lang="en-US" altLang="x-none" sz="2307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74901" y="1368788"/>
            <a:ext cx="5284365" cy="44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727377" eaLnBrk="1" hangingPunct="1"/>
            <a:r>
              <a:rPr lang="en-US" altLang="x-none" sz="2307" dirty="0">
                <a:solidFill>
                  <a:srgbClr val="000000"/>
                </a:solidFill>
              </a:rPr>
              <a:t>The Pathfinding </a:t>
            </a:r>
            <a:r>
              <a:rPr lang="en-US" altLang="x-none" sz="2307" dirty="0" err="1">
                <a:solidFill>
                  <a:srgbClr val="000000"/>
                </a:solidFill>
              </a:rPr>
              <a:t>Visualiser</a:t>
            </a:r>
            <a:endParaRPr lang="en-US" altLang="x-none" sz="2307" dirty="0">
              <a:solidFill>
                <a:srgbClr val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B825FC-2536-00BE-63E1-88F3D4170349}"/>
              </a:ext>
            </a:extLst>
          </p:cNvPr>
          <p:cNvSpPr/>
          <p:nvPr/>
        </p:nvSpPr>
        <p:spPr bwMode="auto">
          <a:xfrm>
            <a:off x="101084" y="3285090"/>
            <a:ext cx="3035351" cy="30856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19" tIns="56709" rIns="113419" bIns="56709" numCol="1" rtlCol="0" anchor="t" anchorCtr="0" compatLnSpc="1">
            <a:prstTxWarp prst="textNoShape">
              <a:avLst/>
            </a:prstTxWarp>
          </a:bodyPr>
          <a:lstStyle/>
          <a:p>
            <a:pPr algn="ctr" defTabSz="5671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97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Introduction</a:t>
            </a:r>
          </a:p>
          <a:p>
            <a:pPr algn="just" defTabSz="5671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37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5671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37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This project is project aims a computer vison tool that automatically reads the roads on a map to deliver the shortest path between two user entered destinations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9B657F-71EB-A190-A73B-ABB6C2894D4F}"/>
              </a:ext>
            </a:extLst>
          </p:cNvPr>
          <p:cNvGrpSpPr/>
          <p:nvPr/>
        </p:nvGrpSpPr>
        <p:grpSpPr>
          <a:xfrm>
            <a:off x="3296128" y="3372053"/>
            <a:ext cx="2832609" cy="2387207"/>
            <a:chOff x="2751216" y="1766900"/>
            <a:chExt cx="2384861" cy="2540780"/>
          </a:xfrm>
        </p:grpSpPr>
        <p:pic>
          <p:nvPicPr>
            <p:cNvPr id="23" name="Picture 22" descr="Enter Start and Destination">
              <a:extLst>
                <a:ext uri="{FF2B5EF4-FFF2-40B4-BE49-F238E27FC236}">
                  <a16:creationId xmlns:a16="http://schemas.microsoft.com/office/drawing/2014/main" id="{9E1E40D1-2B4D-8283-F3BB-8F2666DC6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1216" y="1766900"/>
              <a:ext cx="2384861" cy="2023047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4B1A7F-EB94-BF40-B19D-13D23F4CC4F5}"/>
                </a:ext>
              </a:extLst>
            </p:cNvPr>
            <p:cNvSpPr/>
            <p:nvPr/>
          </p:nvSpPr>
          <p:spPr bwMode="auto">
            <a:xfrm>
              <a:off x="2751216" y="3783825"/>
              <a:ext cx="2384861" cy="5238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US" sz="1364" dirty="0"/>
                <a:t>User enters start and destination</a:t>
              </a:r>
              <a:endParaRPr lang="en-IE" sz="1364" dirty="0"/>
            </a:p>
            <a:p>
              <a:pPr defTabSz="3546413"/>
              <a:endParaRPr lang="en-IE" sz="248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D9CD6-2263-6D23-00E1-67AC74FE58EC}"/>
              </a:ext>
            </a:extLst>
          </p:cNvPr>
          <p:cNvGrpSpPr/>
          <p:nvPr/>
        </p:nvGrpSpPr>
        <p:grpSpPr>
          <a:xfrm>
            <a:off x="6264131" y="3372052"/>
            <a:ext cx="2838264" cy="2376028"/>
            <a:chOff x="5815154" y="1834882"/>
            <a:chExt cx="2913192" cy="25277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783747-98B6-AA9D-13F2-2B4D267E7ABF}"/>
                </a:ext>
              </a:extLst>
            </p:cNvPr>
            <p:cNvGrpSpPr/>
            <p:nvPr/>
          </p:nvGrpSpPr>
          <p:grpSpPr>
            <a:xfrm>
              <a:off x="5815154" y="1834882"/>
              <a:ext cx="2913192" cy="2010807"/>
              <a:chOff x="2993979" y="4159279"/>
              <a:chExt cx="3099702" cy="223867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5517CDA-D4D5-D574-C3E4-D45B5B17B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3980" y="4159279"/>
                <a:ext cx="3099701" cy="22386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CDA976D-3C84-B38E-6F9C-9C60C03813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5" t="-731" r="42634" b="731"/>
              <a:stretch/>
            </p:blipFill>
            <p:spPr>
              <a:xfrm>
                <a:off x="2993979" y="4159279"/>
                <a:ext cx="1772766" cy="2238672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247A1-95E7-8535-9C33-036C10C64C26}"/>
                </a:ext>
              </a:extLst>
            </p:cNvPr>
            <p:cNvSpPr/>
            <p:nvPr/>
          </p:nvSpPr>
          <p:spPr bwMode="auto">
            <a:xfrm>
              <a:off x="5818052" y="3843696"/>
              <a:ext cx="2910294" cy="5189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US" sz="1364" dirty="0"/>
                <a:t>The road is masked out and converted in to a binary image</a:t>
              </a:r>
              <a:endParaRPr lang="en-IE" sz="1364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D65881-E06A-0CE3-E945-5E84AD4C7208}"/>
              </a:ext>
            </a:extLst>
          </p:cNvPr>
          <p:cNvGrpSpPr/>
          <p:nvPr/>
        </p:nvGrpSpPr>
        <p:grpSpPr>
          <a:xfrm>
            <a:off x="3283978" y="5958105"/>
            <a:ext cx="2832609" cy="2215031"/>
            <a:chOff x="-3177106" y="4217036"/>
            <a:chExt cx="3039099" cy="19093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48C627-2DEA-B6F0-8927-3A2BB832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51178" y="4217036"/>
              <a:ext cx="3013171" cy="1629187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734F48A-E191-77B7-EE98-685AD92E613F}"/>
                </a:ext>
              </a:extLst>
            </p:cNvPr>
            <p:cNvSpPr/>
            <p:nvPr/>
          </p:nvSpPr>
          <p:spPr bwMode="auto">
            <a:xfrm>
              <a:off x="-3177106" y="5846222"/>
              <a:ext cx="3037181" cy="28017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IE" sz="1364" dirty="0"/>
                <a:t>To find the  road intersections</a:t>
              </a:r>
            </a:p>
            <a:p>
              <a:pPr defTabSz="3546413"/>
              <a:endParaRPr lang="en-IE" sz="347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D3217A-E186-FE91-FA73-2F5188D67A23}"/>
              </a:ext>
            </a:extLst>
          </p:cNvPr>
          <p:cNvGrpSpPr/>
          <p:nvPr/>
        </p:nvGrpSpPr>
        <p:grpSpPr>
          <a:xfrm>
            <a:off x="9274142" y="3383231"/>
            <a:ext cx="2835441" cy="2376028"/>
            <a:chOff x="8517708" y="1773785"/>
            <a:chExt cx="2913193" cy="251168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6805BB4-655F-E5AB-72EE-14035E637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17709" y="1773785"/>
              <a:ext cx="2913192" cy="1987826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6A92D5-97C5-B779-A6A4-3C905DF024C1}"/>
                </a:ext>
              </a:extLst>
            </p:cNvPr>
            <p:cNvSpPr/>
            <p:nvPr/>
          </p:nvSpPr>
          <p:spPr bwMode="auto">
            <a:xfrm>
              <a:off x="8517708" y="3761611"/>
              <a:ext cx="2910294" cy="5238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US" sz="1364" dirty="0"/>
                <a:t>image is thinned into a 1-pixel-wide skeleton</a:t>
              </a:r>
              <a:endParaRPr lang="en-IE" sz="2481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CD31E-09CB-AF1E-2712-48AFC1280252}"/>
              </a:ext>
            </a:extLst>
          </p:cNvPr>
          <p:cNvGrpSpPr/>
          <p:nvPr/>
        </p:nvGrpSpPr>
        <p:grpSpPr>
          <a:xfrm>
            <a:off x="12205643" y="3383231"/>
            <a:ext cx="2832609" cy="2409173"/>
            <a:chOff x="2706584" y="4668682"/>
            <a:chExt cx="2864726" cy="203441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DE856E-709A-9351-D417-E70070ED8C87}"/>
                </a:ext>
              </a:extLst>
            </p:cNvPr>
            <p:cNvSpPr/>
            <p:nvPr/>
          </p:nvSpPr>
          <p:spPr bwMode="auto">
            <a:xfrm>
              <a:off x="2706584" y="6179246"/>
              <a:ext cx="2864725" cy="5238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US" sz="1364" dirty="0"/>
                <a:t>Image is polarized into horizontal and vertical lines………</a:t>
              </a:r>
              <a:endParaRPr lang="en-IE" sz="1364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526875-1B76-44D1-BE3A-178161F16F61}"/>
                </a:ext>
              </a:extLst>
            </p:cNvPr>
            <p:cNvGrpSpPr/>
            <p:nvPr/>
          </p:nvGrpSpPr>
          <p:grpSpPr>
            <a:xfrm>
              <a:off x="2706585" y="4668682"/>
              <a:ext cx="2864725" cy="1526927"/>
              <a:chOff x="-4877108" y="3791579"/>
              <a:chExt cx="3712807" cy="2005014"/>
            </a:xfrm>
          </p:grpSpPr>
          <p:pic>
            <p:nvPicPr>
              <p:cNvPr id="44" name="Picture 43" descr="A picture containing nature, outdoor object, web&#10;&#10;Description automatically generated">
                <a:extLst>
                  <a:ext uri="{FF2B5EF4-FFF2-40B4-BE49-F238E27FC236}">
                    <a16:creationId xmlns:a16="http://schemas.microsoft.com/office/drawing/2014/main" id="{7242D092-6EFB-5501-C70F-17DC5FC0B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877108" y="3799722"/>
                <a:ext cx="3712807" cy="199687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405112F-8707-7853-DAA1-96B3B07F98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50417"/>
              <a:stretch/>
            </p:blipFill>
            <p:spPr>
              <a:xfrm>
                <a:off x="-4855773" y="3791579"/>
                <a:ext cx="1839248" cy="1978076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93D05E-F018-14F1-72CF-7CC18C6C789F}"/>
              </a:ext>
            </a:extLst>
          </p:cNvPr>
          <p:cNvGrpSpPr/>
          <p:nvPr/>
        </p:nvGrpSpPr>
        <p:grpSpPr>
          <a:xfrm>
            <a:off x="12221921" y="5958106"/>
            <a:ext cx="2799519" cy="2267310"/>
            <a:chOff x="-4522406" y="3844207"/>
            <a:chExt cx="2393018" cy="2523205"/>
          </a:xfrm>
        </p:grpSpPr>
        <p:pic>
          <p:nvPicPr>
            <p:cNvPr id="24" name="Content Placeholder 8">
              <a:extLst>
                <a:ext uri="{FF2B5EF4-FFF2-40B4-BE49-F238E27FC236}">
                  <a16:creationId xmlns:a16="http://schemas.microsoft.com/office/drawing/2014/main" id="{DEC17250-1A3A-82CD-CD9B-43093048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 bwMode="auto">
            <a:xfrm>
              <a:off x="-4514249" y="3844207"/>
              <a:ext cx="2384861" cy="203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1C6146-847A-85AA-24FA-C97BF942132F}"/>
                </a:ext>
              </a:extLst>
            </p:cNvPr>
            <p:cNvSpPr/>
            <p:nvPr/>
          </p:nvSpPr>
          <p:spPr bwMode="auto">
            <a:xfrm>
              <a:off x="-4522406" y="5843557"/>
              <a:ext cx="2393017" cy="5238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US" sz="1364" dirty="0"/>
                <a:t>To find the shortest path</a:t>
              </a:r>
              <a:endParaRPr lang="en-IE" sz="1364" dirty="0"/>
            </a:p>
            <a:p>
              <a:pPr defTabSz="3546413"/>
              <a:endParaRPr lang="en-IE" sz="3473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47C8699-8441-B534-0C63-63CFA8ECFC9A}"/>
              </a:ext>
            </a:extLst>
          </p:cNvPr>
          <p:cNvSpPr/>
          <p:nvPr/>
        </p:nvSpPr>
        <p:spPr bwMode="auto">
          <a:xfrm>
            <a:off x="-3235077" y="2935736"/>
            <a:ext cx="2958097" cy="649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19" tIns="56709" rIns="113419" bIns="56709" numCol="1" rtlCol="0" anchor="t" anchorCtr="0" compatLnSpc="1">
            <a:prstTxWarp prst="textNoShape">
              <a:avLst/>
            </a:prstTxWarp>
          </a:bodyPr>
          <a:lstStyle/>
          <a:p>
            <a:pPr algn="ctr" defTabSz="3546413"/>
            <a:r>
              <a:rPr lang="en-US" sz="1737" dirty="0"/>
              <a:t>User enters start and destination</a:t>
            </a:r>
            <a:endParaRPr lang="en-IE" sz="1737" dirty="0"/>
          </a:p>
          <a:p>
            <a:pPr defTabSz="3546413"/>
            <a:endParaRPr lang="en-IE" sz="3473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B323F5-FD2F-0A11-3646-69F59151366E}"/>
              </a:ext>
            </a:extLst>
          </p:cNvPr>
          <p:cNvSpPr/>
          <p:nvPr/>
        </p:nvSpPr>
        <p:spPr bwMode="auto">
          <a:xfrm>
            <a:off x="9293873" y="7786755"/>
            <a:ext cx="2696761" cy="3091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19" tIns="56709" rIns="113419" bIns="56709" numCol="1" rtlCol="0" anchor="t" anchorCtr="0" compatLnSpc="1">
            <a:prstTxWarp prst="textNoShape">
              <a:avLst/>
            </a:prstTxWarp>
          </a:bodyPr>
          <a:lstStyle/>
          <a:p>
            <a:pPr defTabSz="3546413"/>
            <a:r>
              <a:rPr lang="en-US" sz="1364" dirty="0"/>
              <a:t>To run Dijkstra's algorithm</a:t>
            </a:r>
            <a:endParaRPr lang="en-IE" sz="1364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98220D-0461-4AD2-5CCA-0AD53BA0DDFB}"/>
              </a:ext>
            </a:extLst>
          </p:cNvPr>
          <p:cNvGrpSpPr/>
          <p:nvPr/>
        </p:nvGrpSpPr>
        <p:grpSpPr>
          <a:xfrm>
            <a:off x="6229598" y="5941124"/>
            <a:ext cx="2872798" cy="2154753"/>
            <a:chOff x="-7965180" y="600515"/>
            <a:chExt cx="3312889" cy="2436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DC0E921-BC67-B16C-94EF-7779673DE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-1576" r="17558" b="21586"/>
            <a:stretch/>
          </p:blipFill>
          <p:spPr>
            <a:xfrm>
              <a:off x="-7965180" y="600515"/>
              <a:ext cx="3312889" cy="1689462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BECEBC-324A-D741-CB62-4848758A246E}"/>
                </a:ext>
              </a:extLst>
            </p:cNvPr>
            <p:cNvSpPr/>
            <p:nvPr/>
          </p:nvSpPr>
          <p:spPr bwMode="auto">
            <a:xfrm>
              <a:off x="-7909035" y="2289977"/>
              <a:ext cx="3256744" cy="7474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3419" tIns="56709" rIns="113419" bIns="5670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546413"/>
              <a:r>
                <a:rPr lang="en-US" sz="1364" dirty="0"/>
                <a:t>To  form a neighborhood representation</a:t>
              </a:r>
              <a:endParaRPr lang="en-IE" sz="1364" dirty="0"/>
            </a:p>
          </p:txBody>
        </p:sp>
      </p:grpSp>
      <p:pic>
        <p:nvPicPr>
          <p:cNvPr id="63" name="Picture 2" descr="Adjacency Matrix - Definition, Properties, Theorems, Graphs and Example">
            <a:extLst>
              <a:ext uri="{FF2B5EF4-FFF2-40B4-BE49-F238E27FC236}">
                <a16:creationId xmlns:a16="http://schemas.microsoft.com/office/drawing/2014/main" id="{9D2725AD-1BDE-0E1D-B85D-04C5CE32D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7" t="7270" r="23004" b="7355"/>
          <a:stretch/>
        </p:blipFill>
        <p:spPr bwMode="auto">
          <a:xfrm>
            <a:off x="9293873" y="5958106"/>
            <a:ext cx="2696761" cy="182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arpentry workshop: introduction to programming and plotting with Python -  Library UvA - University of Amsterdam">
            <a:extLst>
              <a:ext uri="{FF2B5EF4-FFF2-40B4-BE49-F238E27FC236}">
                <a16:creationId xmlns:a16="http://schemas.microsoft.com/office/drawing/2014/main" id="{5B5C44D3-9E50-3BA0-6E17-6D34DAC8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503" y="6669371"/>
            <a:ext cx="2539356" cy="142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6" descr="OpenCV - Wikipedia">
            <a:extLst>
              <a:ext uri="{FF2B5EF4-FFF2-40B4-BE49-F238E27FC236}">
                <a16:creationId xmlns:a16="http://schemas.microsoft.com/office/drawing/2014/main" id="{E573F816-EA0C-9F81-209A-7565735C2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72231" y="5157669"/>
            <a:ext cx="378063" cy="3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3419" tIns="56709" rIns="113419" bIns="56709" numCol="1" anchor="t" anchorCtr="0" compatLnSpc="1">
            <a:prstTxWarp prst="textNoShape">
              <a:avLst/>
            </a:prstTxWarp>
          </a:bodyPr>
          <a:lstStyle/>
          <a:p>
            <a:endParaRPr lang="en-IE" sz="3597"/>
          </a:p>
        </p:txBody>
      </p:sp>
      <p:pic>
        <p:nvPicPr>
          <p:cNvPr id="1027" name="Picture 8" descr="Computer Vision Using OpenCV - Analytics Vidhya">
            <a:extLst>
              <a:ext uri="{FF2B5EF4-FFF2-40B4-BE49-F238E27FC236}">
                <a16:creationId xmlns:a16="http://schemas.microsoft.com/office/drawing/2014/main" id="{9236999F-52D4-ED7D-5B97-4D2B790F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34" y="6701425"/>
            <a:ext cx="1578905" cy="139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029" name="AutoShape 10" descr="matplotlib · PyPI">
            <a:extLst>
              <a:ext uri="{FF2B5EF4-FFF2-40B4-BE49-F238E27FC236}">
                <a16:creationId xmlns:a16="http://schemas.microsoft.com/office/drawing/2014/main" id="{824B1D3E-4714-04F8-DCC0-F8562D84B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262" y="5346700"/>
            <a:ext cx="378063" cy="3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3419" tIns="56709" rIns="113419" bIns="56709" numCol="1" anchor="t" anchorCtr="0" compatLnSpc="1">
            <a:prstTxWarp prst="textNoShape">
              <a:avLst/>
            </a:prstTxWarp>
          </a:bodyPr>
          <a:lstStyle/>
          <a:p>
            <a:endParaRPr lang="en-IE" sz="3597"/>
          </a:p>
        </p:txBody>
      </p:sp>
      <p:pic>
        <p:nvPicPr>
          <p:cNvPr id="1030" name="Picture 22" descr="Customising figures in Matplotlib">
            <a:extLst>
              <a:ext uri="{FF2B5EF4-FFF2-40B4-BE49-F238E27FC236}">
                <a16:creationId xmlns:a16="http://schemas.microsoft.com/office/drawing/2014/main" id="{378212F9-088A-9926-470F-CA929565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00" y="8205781"/>
            <a:ext cx="4183358" cy="139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umPy - Wikipedia">
            <a:extLst>
              <a:ext uri="{FF2B5EF4-FFF2-40B4-BE49-F238E27FC236}">
                <a16:creationId xmlns:a16="http://schemas.microsoft.com/office/drawing/2014/main" id="{246E7C62-F4BF-61AB-1F61-CC70F773E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59" y="8314278"/>
            <a:ext cx="2824112" cy="12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4" descr="scikit-image Reviews 2023: Details, Pricing, &amp; Features | G2">
            <a:extLst>
              <a:ext uri="{FF2B5EF4-FFF2-40B4-BE49-F238E27FC236}">
                <a16:creationId xmlns:a16="http://schemas.microsoft.com/office/drawing/2014/main" id="{A5148051-5B0C-9731-DCA1-6501696F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94" y="7712465"/>
            <a:ext cx="4280743" cy="22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0</TotalTime>
  <Words>96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Emmanuel olaoye</cp:lastModifiedBy>
  <cp:revision>2</cp:revision>
  <dcterms:created xsi:type="dcterms:W3CDTF">2017-01-16T10:10:48Z</dcterms:created>
  <dcterms:modified xsi:type="dcterms:W3CDTF">2023-03-22T11:52:43Z</dcterms:modified>
</cp:coreProperties>
</file>