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444"/>
  </p:normalViewPr>
  <p:slideViewPr>
    <p:cSldViewPr snapToGrid="0">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11/10/22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83580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11/10/22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2922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11/10/22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1432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11/10/22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5365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11/10/22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7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11/10/22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6011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11/10/22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8407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11/10/22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1708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11/10/22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9883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11/10/22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471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11/10/22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963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11/10/22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6969024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nvestopedia.com/terms/r/risk-freerate.as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tlanticcouncil.org/in-depth-research-reports/report/does-money-grow-on-trees-restoring-financing-in-southeast-asia/" TargetMode="External"/><Relationship Id="rId2" Type="http://schemas.openxmlformats.org/officeDocument/2006/relationships/hyperlink" Target="https://markets.ft.com/data/bonds/tearsheet/summary?s=US10Y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C0BFEAF-464D-7768-0C23-839A4EA625C9}"/>
              </a:ext>
            </a:extLst>
          </p:cNvPr>
          <p:cNvSpPr txBox="1"/>
          <p:nvPr/>
        </p:nvSpPr>
        <p:spPr>
          <a:xfrm>
            <a:off x="3468189" y="499731"/>
            <a:ext cx="3625702" cy="6100131"/>
          </a:xfrm>
          <a:prstGeom prst="rect">
            <a:avLst/>
          </a:prstGeom>
          <a:noFill/>
        </p:spPr>
        <p:txBody>
          <a:bodyPr wrap="square" rtlCol="0">
            <a:spAutoFit/>
          </a:bodyPr>
          <a:lstStyle/>
          <a:p>
            <a:pPr algn="l">
              <a:lnSpc>
                <a:spcPct val="140000"/>
              </a:lnSpc>
            </a:pPr>
            <a:r>
              <a:rPr lang="en-US" sz="1400" b="1" i="0" dirty="0">
                <a:effectLst/>
              </a:rPr>
              <a:t>Why Is It Called the Money Market?</a:t>
            </a:r>
          </a:p>
          <a:p>
            <a:pPr marL="342900" indent="-342900" algn="l">
              <a:lnSpc>
                <a:spcPct val="140000"/>
              </a:lnSpc>
              <a:buFont typeface="Arial" panose="020B0604020202020204" pitchFamily="34" charset="0"/>
              <a:buChar char="•"/>
            </a:pPr>
            <a:r>
              <a:rPr lang="en-US" sz="1400" i="0" dirty="0">
                <a:effectLst/>
              </a:rPr>
              <a:t>The money market refers to the market for highly liquid, very safe, short-term debt securities. Because of these attributes, they are often seen as cash equivalents that can be interchangeable for money at short notice.</a:t>
            </a:r>
          </a:p>
          <a:p>
            <a:pPr algn="l">
              <a:lnSpc>
                <a:spcPct val="140000"/>
              </a:lnSpc>
            </a:pPr>
            <a:r>
              <a:rPr lang="en-US" sz="1400" b="1" i="0" dirty="0">
                <a:effectLst/>
              </a:rPr>
              <a:t> Can You Lose Money in the Money Market?</a:t>
            </a:r>
          </a:p>
          <a:p>
            <a:pPr marL="342900" indent="-342900" algn="l">
              <a:lnSpc>
                <a:spcPct val="140000"/>
              </a:lnSpc>
              <a:buFont typeface="Arial" panose="020B0604020202020204" pitchFamily="34" charset="0"/>
              <a:buChar char="•"/>
            </a:pPr>
            <a:r>
              <a:rPr lang="en-US" sz="1400" i="0" dirty="0">
                <a:effectLst/>
              </a:rPr>
              <a:t>For depositors, most money market accounts are insured by the FDIC up to $250,000 per institution. </a:t>
            </a:r>
          </a:p>
          <a:p>
            <a:pPr algn="l">
              <a:lnSpc>
                <a:spcPct val="140000"/>
              </a:lnSpc>
            </a:pPr>
            <a:r>
              <a:rPr lang="en-US" sz="1400" b="1" i="0" dirty="0">
                <a:effectLst/>
              </a:rPr>
              <a:t>What Are the Downsides of Money Markets?</a:t>
            </a:r>
          </a:p>
          <a:p>
            <a:pPr marL="342900" indent="-342900" algn="l">
              <a:lnSpc>
                <a:spcPct val="140000"/>
              </a:lnSpc>
              <a:buFont typeface="Arial" panose="020B0604020202020204" pitchFamily="34" charset="0"/>
              <a:buChar char="•"/>
            </a:pPr>
            <a:r>
              <a:rPr lang="en-US" sz="1400" i="0" dirty="0">
                <a:effectLst/>
              </a:rPr>
              <a:t>Because they are virtually risk-free, money market investments also come with very low interest rates - often the </a:t>
            </a:r>
            <a:r>
              <a:rPr lang="en-US" sz="1400" i="0" u="sng" dirty="0">
                <a:effectLst/>
                <a:hlinkClick r:id="rId2"/>
              </a:rPr>
              <a:t>risk-free rate of_return</a:t>
            </a:r>
            <a:r>
              <a:rPr lang="en-US" sz="1400" i="0" dirty="0">
                <a:effectLst/>
              </a:rPr>
              <a:t>.</a:t>
            </a:r>
          </a:p>
          <a:p>
            <a:endParaRPr lang="en-US" dirty="0"/>
          </a:p>
        </p:txBody>
      </p:sp>
      <p:sp useBgFill="1">
        <p:nvSpPr>
          <p:cNvPr id="13" name="Rectangle 8">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1EA10-719B-B9C0-5490-A25EFA4BE60E}"/>
              </a:ext>
            </a:extLst>
          </p:cNvPr>
          <p:cNvSpPr>
            <a:spLocks noGrp="1"/>
          </p:cNvSpPr>
          <p:nvPr>
            <p:ph type="ctrTitle"/>
          </p:nvPr>
        </p:nvSpPr>
        <p:spPr>
          <a:xfrm>
            <a:off x="7704174" y="-204482"/>
            <a:ext cx="3886200" cy="2405421"/>
          </a:xfrm>
        </p:spPr>
        <p:txBody>
          <a:bodyPr vert="horz" wrap="square" lIns="91440" tIns="45720" rIns="91440" bIns="45720" rtlCol="0" anchor="b" anchorCtr="0">
            <a:normAutofit fontScale="90000"/>
          </a:bodyPr>
          <a:lstStyle/>
          <a:p>
            <a:pPr>
              <a:lnSpc>
                <a:spcPct val="90000"/>
              </a:lnSpc>
            </a:pPr>
            <a:br>
              <a:rPr lang="en-US" sz="2000" b="0" i="0" kern="1200" cap="none" spc="0" baseline="0" dirty="0">
                <a:solidFill>
                  <a:schemeClr val="tx1"/>
                </a:solidFill>
                <a:effectLst/>
                <a:latin typeface="+mj-lt"/>
                <a:ea typeface="+mj-ea"/>
                <a:cs typeface="+mj-cs"/>
              </a:rPr>
            </a:br>
            <a:br>
              <a:rPr lang="en-US" sz="2000" b="0" i="0" kern="1200" cap="none" spc="0" baseline="0" dirty="0">
                <a:solidFill>
                  <a:schemeClr val="tx1"/>
                </a:solidFill>
                <a:effectLst/>
                <a:latin typeface="+mj-lt"/>
                <a:ea typeface="+mj-ea"/>
                <a:cs typeface="+mj-cs"/>
              </a:rPr>
            </a:br>
            <a:r>
              <a:rPr lang="en-US" sz="3600" b="0" i="0" kern="1200" cap="none" spc="0" baseline="0" dirty="0">
                <a:solidFill>
                  <a:schemeClr val="tx1"/>
                </a:solidFill>
                <a:effectLst/>
                <a:latin typeface="+mj-lt"/>
                <a:ea typeface="+mj-ea"/>
                <a:cs typeface="+mj-cs"/>
              </a:rPr>
              <a:t>Money Markets: What They Are, How They Work, and Who Uses Them.</a:t>
            </a:r>
            <a:br>
              <a:rPr lang="en-US" sz="3600" b="0" i="0" kern="1200" cap="none" spc="0" baseline="0" dirty="0">
                <a:solidFill>
                  <a:schemeClr val="tx1"/>
                </a:solidFill>
                <a:effectLst/>
                <a:latin typeface="+mj-lt"/>
                <a:ea typeface="+mj-ea"/>
                <a:cs typeface="+mj-cs"/>
              </a:rPr>
            </a:br>
            <a:r>
              <a:rPr lang="en-US" sz="3600" b="0" i="0" kern="1200" cap="none" spc="0" baseline="0" dirty="0">
                <a:solidFill>
                  <a:schemeClr val="tx1"/>
                </a:solidFill>
                <a:effectLst/>
                <a:latin typeface="+mj-lt"/>
                <a:ea typeface="+mj-ea"/>
                <a:cs typeface="+mj-cs"/>
              </a:rPr>
              <a:t> </a:t>
            </a:r>
            <a:r>
              <a:rPr lang="en-GB" sz="2700" b="0" i="0" dirty="0">
                <a:solidFill>
                  <a:srgbClr val="000000"/>
                </a:solidFill>
                <a:effectLst/>
                <a:latin typeface="ProximaNova"/>
              </a:rPr>
              <a:t>Archer, M. (2019)</a:t>
            </a:r>
            <a:endParaRPr lang="en-US" sz="2000" kern="1200" cap="none" spc="0" baseline="0" dirty="0">
              <a:solidFill>
                <a:schemeClr val="tx1"/>
              </a:solidFill>
              <a:latin typeface="+mj-lt"/>
              <a:ea typeface="+mj-ea"/>
              <a:cs typeface="+mj-cs"/>
            </a:endParaRPr>
          </a:p>
        </p:txBody>
      </p:sp>
      <p:cxnSp>
        <p:nvCxnSpPr>
          <p:cNvPr id="15" name="Straight Connector 10">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B8FD24BA-5C35-03E1-2608-55E934A94B4C}"/>
              </a:ext>
            </a:extLst>
          </p:cNvPr>
          <p:cNvSpPr>
            <a:spLocks noGrp="1"/>
          </p:cNvSpPr>
          <p:nvPr>
            <p:ph type="subTitle" idx="1"/>
          </p:nvPr>
        </p:nvSpPr>
        <p:spPr>
          <a:xfrm>
            <a:off x="0" y="-127587"/>
            <a:ext cx="3060000" cy="6857996"/>
          </a:xfrm>
        </p:spPr>
        <p:txBody>
          <a:bodyPr vert="horz" lIns="91440" tIns="45720" rIns="91440" bIns="45720" rtlCol="0">
            <a:normAutofit fontScale="25000" lnSpcReduction="20000"/>
          </a:bodyPr>
          <a:lstStyle/>
          <a:p>
            <a:pPr algn="l">
              <a:lnSpc>
                <a:spcPct val="140000"/>
              </a:lnSpc>
            </a:pPr>
            <a:r>
              <a:rPr lang="en-US" sz="500" b="1" dirty="0"/>
              <a:t>Fact About Money Market</a:t>
            </a:r>
          </a:p>
          <a:p>
            <a:pPr algn="l">
              <a:lnSpc>
                <a:spcPct val="140000"/>
              </a:lnSpc>
            </a:pPr>
            <a:r>
              <a:rPr lang="en-US" sz="5600" b="1" i="0" dirty="0">
                <a:effectLst/>
              </a:rPr>
              <a:t>Fact about money market</a:t>
            </a:r>
          </a:p>
          <a:p>
            <a:pPr marL="342900" indent="-342900" algn="l">
              <a:lnSpc>
                <a:spcPct val="140000"/>
              </a:lnSpc>
              <a:buFont typeface="Arial" panose="020B0604020202020204" pitchFamily="34" charset="0"/>
              <a:buChar char="•"/>
            </a:pPr>
            <a:r>
              <a:rPr lang="en-US" sz="6400" i="0" dirty="0">
                <a:effectLst/>
              </a:rPr>
              <a:t>The majority of money market transactions are wholesale transactions that take place between financial institutions and companies.</a:t>
            </a:r>
          </a:p>
          <a:p>
            <a:pPr marL="342900" indent="-342900" algn="l">
              <a:lnSpc>
                <a:spcPct val="140000"/>
              </a:lnSpc>
              <a:buFont typeface="Arial" panose="020B0604020202020204" pitchFamily="34" charset="0"/>
              <a:buChar char="•"/>
            </a:pPr>
            <a:endParaRPr lang="en-US" sz="6400" i="0" dirty="0">
              <a:effectLst/>
            </a:endParaRPr>
          </a:p>
          <a:p>
            <a:pPr algn="l">
              <a:lnSpc>
                <a:spcPct val="140000"/>
              </a:lnSpc>
            </a:pPr>
            <a:r>
              <a:rPr lang="en-US" sz="5600" b="1" i="0" dirty="0">
                <a:effectLst/>
              </a:rPr>
              <a:t>Who Uses the Money Market?</a:t>
            </a:r>
          </a:p>
          <a:p>
            <a:pPr algn="l">
              <a:lnSpc>
                <a:spcPct val="140000"/>
              </a:lnSpc>
            </a:pPr>
            <a:r>
              <a:rPr lang="en-US" sz="6400" i="0" dirty="0">
                <a:effectLst/>
              </a:rPr>
              <a:t>  The major participants in   the money market are commercial banks, governments, corporations, government-sponsored enterprises, money market mutual funds, futures market exchanges, brokers and dealers, and the Federal Reserve.</a:t>
            </a:r>
          </a:p>
          <a:p>
            <a:pPr marL="685800" indent="-685800" algn="l">
              <a:lnSpc>
                <a:spcPct val="140000"/>
              </a:lnSpc>
              <a:buFont typeface="Arial" panose="020B0604020202020204" pitchFamily="34" charset="0"/>
              <a:buChar char="•"/>
            </a:pPr>
            <a:endParaRPr lang="en-US" sz="5600" i="0" dirty="0">
              <a:effectLst/>
            </a:endParaRPr>
          </a:p>
          <a:p>
            <a:pPr marL="342900" indent="-342900" algn="l">
              <a:lnSpc>
                <a:spcPct val="140000"/>
              </a:lnSpc>
              <a:buFont typeface="Arial" panose="020B0604020202020204" pitchFamily="34" charset="0"/>
              <a:buChar char="•"/>
            </a:pPr>
            <a:endParaRPr lang="en-US" sz="5600" i="0" dirty="0">
              <a:effectLst/>
            </a:endParaRPr>
          </a:p>
          <a:p>
            <a:pPr algn="l">
              <a:lnSpc>
                <a:spcPct val="140000"/>
              </a:lnSpc>
            </a:pPr>
            <a:br>
              <a:rPr lang="en-US" sz="6400" i="0" dirty="0">
                <a:effectLst/>
              </a:rPr>
            </a:br>
            <a:endParaRPr lang="en-US" sz="6400" i="0" dirty="0">
              <a:effectLst/>
            </a:endParaRPr>
          </a:p>
          <a:p>
            <a:pPr algn="l">
              <a:lnSpc>
                <a:spcPct val="140000"/>
              </a:lnSpc>
            </a:pPr>
            <a:endParaRPr lang="en-US" sz="6400" i="0" dirty="0">
              <a:effectLst/>
            </a:endParaRPr>
          </a:p>
          <a:p>
            <a:pPr marL="342900" indent="-342900" algn="l">
              <a:lnSpc>
                <a:spcPct val="140000"/>
              </a:lnSpc>
              <a:buFont typeface="Arial" panose="020B0604020202020204" pitchFamily="34" charset="0"/>
              <a:buChar char="•"/>
            </a:pPr>
            <a:endParaRPr lang="en-US" sz="500" dirty="0"/>
          </a:p>
        </p:txBody>
      </p:sp>
      <p:sp>
        <p:nvSpPr>
          <p:cNvPr id="5" name="TextBox 4">
            <a:extLst>
              <a:ext uri="{FF2B5EF4-FFF2-40B4-BE49-F238E27FC236}">
                <a16:creationId xmlns:a16="http://schemas.microsoft.com/office/drawing/2014/main" id="{2B0C8661-A5CA-9592-A771-E8AB07A48242}"/>
              </a:ext>
            </a:extLst>
          </p:cNvPr>
          <p:cNvSpPr txBox="1"/>
          <p:nvPr/>
        </p:nvSpPr>
        <p:spPr>
          <a:xfrm>
            <a:off x="3476847" y="372140"/>
            <a:ext cx="3625702" cy="6100131"/>
          </a:xfrm>
          <a:prstGeom prst="rect">
            <a:avLst/>
          </a:prstGeom>
          <a:noFill/>
        </p:spPr>
        <p:txBody>
          <a:bodyPr wrap="square" rtlCol="0">
            <a:spAutoFit/>
          </a:bodyPr>
          <a:lstStyle/>
          <a:p>
            <a:pPr algn="l">
              <a:lnSpc>
                <a:spcPct val="140000"/>
              </a:lnSpc>
            </a:pPr>
            <a:r>
              <a:rPr lang="en-US" sz="1400" b="1" i="0" dirty="0">
                <a:effectLst/>
              </a:rPr>
              <a:t>Why Is It Called the Money Market?</a:t>
            </a:r>
          </a:p>
          <a:p>
            <a:pPr marL="342900" indent="-342900" algn="l">
              <a:lnSpc>
                <a:spcPct val="140000"/>
              </a:lnSpc>
              <a:buFont typeface="Arial" panose="020B0604020202020204" pitchFamily="34" charset="0"/>
              <a:buChar char="•"/>
            </a:pPr>
            <a:r>
              <a:rPr lang="en-US" sz="1400" i="0" dirty="0">
                <a:effectLst/>
              </a:rPr>
              <a:t>The money market refers to the market for highly liquid, very safe, short-term debt securities. Because of these attributes, they are often seen as cash equivalents that can be interchangeable for money at short notice.</a:t>
            </a:r>
          </a:p>
          <a:p>
            <a:pPr algn="l">
              <a:lnSpc>
                <a:spcPct val="140000"/>
              </a:lnSpc>
            </a:pPr>
            <a:r>
              <a:rPr lang="en-US" sz="1400" b="1" i="0" dirty="0">
                <a:effectLst/>
              </a:rPr>
              <a:t> Can You Lose Money in the Money Market?</a:t>
            </a:r>
          </a:p>
          <a:p>
            <a:pPr marL="342900" indent="-342900" algn="l">
              <a:lnSpc>
                <a:spcPct val="140000"/>
              </a:lnSpc>
              <a:buFont typeface="Arial" panose="020B0604020202020204" pitchFamily="34" charset="0"/>
              <a:buChar char="•"/>
            </a:pPr>
            <a:r>
              <a:rPr lang="en-US" sz="1400" i="0" dirty="0">
                <a:effectLst/>
              </a:rPr>
              <a:t>For depositors, most money market accounts are insured by the FDIC up to $250,000 per institution. </a:t>
            </a:r>
          </a:p>
          <a:p>
            <a:pPr algn="l">
              <a:lnSpc>
                <a:spcPct val="140000"/>
              </a:lnSpc>
            </a:pPr>
            <a:r>
              <a:rPr lang="en-US" sz="1400" b="1" i="0" dirty="0">
                <a:effectLst/>
              </a:rPr>
              <a:t>What Are the Downsides of Money Markets?</a:t>
            </a:r>
          </a:p>
          <a:p>
            <a:pPr marL="342900" indent="-342900" algn="l">
              <a:lnSpc>
                <a:spcPct val="140000"/>
              </a:lnSpc>
              <a:buFont typeface="Arial" panose="020B0604020202020204" pitchFamily="34" charset="0"/>
              <a:buChar char="•"/>
            </a:pPr>
            <a:r>
              <a:rPr lang="en-US" sz="1400" i="0" dirty="0">
                <a:effectLst/>
              </a:rPr>
              <a:t>Because they are virtually risk-free, money market investments also come with very low interest rates - often the </a:t>
            </a:r>
            <a:r>
              <a:rPr lang="en-US" sz="1400" i="0" u="sng" dirty="0">
                <a:effectLst/>
                <a:hlinkClick r:id="rId2"/>
              </a:rPr>
              <a:t>risk-free rate of_return</a:t>
            </a:r>
            <a:r>
              <a:rPr lang="en-US" sz="1400" i="0" dirty="0">
                <a:effectLst/>
              </a:rPr>
              <a:t>.</a:t>
            </a:r>
          </a:p>
          <a:p>
            <a:endParaRPr lang="en-US" dirty="0"/>
          </a:p>
        </p:txBody>
      </p:sp>
      <p:sp>
        <p:nvSpPr>
          <p:cNvPr id="8" name="TextBox 7">
            <a:extLst>
              <a:ext uri="{FF2B5EF4-FFF2-40B4-BE49-F238E27FC236}">
                <a16:creationId xmlns:a16="http://schemas.microsoft.com/office/drawing/2014/main" id="{9AB60331-1ECA-D2FA-529A-43CF7F4F3959}"/>
              </a:ext>
            </a:extLst>
          </p:cNvPr>
          <p:cNvSpPr txBox="1"/>
          <p:nvPr/>
        </p:nvSpPr>
        <p:spPr>
          <a:xfrm>
            <a:off x="7995684" y="2349795"/>
            <a:ext cx="3912781" cy="3805657"/>
          </a:xfrm>
          <a:prstGeom prst="rect">
            <a:avLst/>
          </a:prstGeom>
          <a:noFill/>
        </p:spPr>
        <p:txBody>
          <a:bodyPr wrap="square" rtlCol="0">
            <a:spAutoFit/>
          </a:bodyPr>
          <a:lstStyle/>
          <a:p>
            <a:pPr algn="l">
              <a:lnSpc>
                <a:spcPct val="140000"/>
              </a:lnSpc>
            </a:pPr>
            <a:r>
              <a:rPr lang="en-US" sz="1400" b="1" i="0" dirty="0">
                <a:effectLst/>
              </a:rPr>
              <a:t>The Bottom Line</a:t>
            </a:r>
          </a:p>
          <a:p>
            <a:pPr marL="342900" indent="-342900" algn="l">
              <a:lnSpc>
                <a:spcPct val="140000"/>
              </a:lnSpc>
              <a:buFont typeface="Arial" panose="020B0604020202020204" pitchFamily="34" charset="0"/>
              <a:buChar char="•"/>
            </a:pPr>
            <a:r>
              <a:rPr lang="en-US" sz="1600" i="0" dirty="0">
                <a:effectLst/>
              </a:rPr>
              <a:t>Money market accounts and money market funds are considered among the safest ways to invest one's money. They also have much lower returns than other investments, often even less than inflation. </a:t>
            </a:r>
            <a:endParaRPr lang="en-US" sz="1600" dirty="0"/>
          </a:p>
          <a:p>
            <a:pPr marL="342900" indent="-342900" algn="l">
              <a:lnSpc>
                <a:spcPct val="140000"/>
              </a:lnSpc>
              <a:buFont typeface="Arial" panose="020B0604020202020204" pitchFamily="34" charset="0"/>
              <a:buChar char="•"/>
            </a:pPr>
            <a:r>
              <a:rPr lang="en-US" sz="1600" i="0" dirty="0">
                <a:effectLst/>
              </a:rPr>
              <a:t>Because they are so low risk, many people and businesses use money markets as a short-term investment for their cash reserves.</a:t>
            </a:r>
          </a:p>
        </p:txBody>
      </p:sp>
    </p:spTree>
    <p:extLst>
      <p:ext uri="{BB962C8B-B14F-4D97-AF65-F5344CB8AC3E}">
        <p14:creationId xmlns:p14="http://schemas.microsoft.com/office/powerpoint/2010/main" val="188860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3" name="Group 1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8" name="Rectangle 17">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4D4FD5-40D1-F7EB-76E9-C8125FF1C8C6}"/>
              </a:ext>
            </a:extLst>
          </p:cNvPr>
          <p:cNvSpPr>
            <a:spLocks noGrp="1"/>
          </p:cNvSpPr>
          <p:nvPr>
            <p:ph type="title"/>
          </p:nvPr>
        </p:nvSpPr>
        <p:spPr>
          <a:xfrm>
            <a:off x="77374" y="5790434"/>
            <a:ext cx="10023531" cy="1112837"/>
          </a:xfrm>
        </p:spPr>
        <p:txBody>
          <a:bodyPr vert="horz" lIns="91440" tIns="45720" rIns="91440" bIns="45720" rtlCol="0" anchor="b" anchorCtr="0">
            <a:noAutofit/>
          </a:bodyPr>
          <a:lstStyle/>
          <a:p>
            <a:pPr algn="ctr">
              <a:lnSpc>
                <a:spcPct val="90000"/>
              </a:lnSpc>
            </a:pPr>
            <a:r>
              <a:rPr lang="en-US" sz="1800" dirty="0">
                <a:effectLst/>
              </a:rPr>
              <a:t>U.S. Treasury yields declined across the board on Thursday after the October consumer price index report, a measure of inflation, came in weaker than expected, signaling that price increases have likely peaked.</a:t>
            </a:r>
            <a:br>
              <a:rPr lang="en-US" sz="1800" dirty="0">
                <a:effectLst/>
              </a:rPr>
            </a:br>
            <a:br>
              <a:rPr lang="en-US" sz="1800" dirty="0">
                <a:effectLst/>
              </a:rPr>
            </a:br>
            <a:br>
              <a:rPr lang="en-US" sz="1800" dirty="0">
                <a:effectLst/>
              </a:rPr>
            </a:br>
            <a:r>
              <a:rPr lang="en-US" sz="1800" dirty="0">
                <a:effectLst/>
              </a:rPr>
              <a:t>The benchmark 10-year Treasury</a:t>
            </a:r>
            <a:br>
              <a:rPr lang="en-US" sz="1800" dirty="0">
                <a:effectLst/>
              </a:rPr>
            </a:br>
            <a:r>
              <a:rPr lang="en-US" sz="1800" dirty="0">
                <a:effectLst/>
              </a:rPr>
              <a:t> yield slumped 18 basis points to 3.946%, falling below the key 4% level. The yield on the 2-year Treasury</a:t>
            </a:r>
            <a:br>
              <a:rPr lang="en-US" sz="1800" dirty="0">
                <a:effectLst/>
              </a:rPr>
            </a:br>
            <a:r>
              <a:rPr lang="en-US" sz="1800" dirty="0">
                <a:effectLst/>
              </a:rPr>
              <a:t> fell 23 basis points to 4.395%.</a:t>
            </a:r>
            <a:br>
              <a:rPr lang="en-US" sz="1800" dirty="0">
                <a:effectLst/>
              </a:rPr>
            </a:br>
            <a:endParaRPr lang="en-US" sz="1800" dirty="0"/>
          </a:p>
        </p:txBody>
      </p:sp>
      <p:cxnSp>
        <p:nvCxnSpPr>
          <p:cNvPr id="20" name="Straight Connector 19">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10;&#10;Description automatically generated">
            <a:extLst>
              <a:ext uri="{FF2B5EF4-FFF2-40B4-BE49-F238E27FC236}">
                <a16:creationId xmlns:a16="http://schemas.microsoft.com/office/drawing/2014/main" id="{FFE81E21-0E6F-1DDA-B99C-C11A4921DA7C}"/>
              </a:ext>
            </a:extLst>
          </p:cNvPr>
          <p:cNvPicPr>
            <a:picLocks noGrp="1" noChangeAspect="1"/>
          </p:cNvPicPr>
          <p:nvPr>
            <p:ph idx="1"/>
          </p:nvPr>
        </p:nvPicPr>
        <p:blipFill>
          <a:blip r:embed="rId2"/>
          <a:stretch>
            <a:fillRect/>
          </a:stretch>
        </p:blipFill>
        <p:spPr>
          <a:xfrm>
            <a:off x="865290" y="187259"/>
            <a:ext cx="10461419" cy="4039739"/>
          </a:xfrm>
          <a:prstGeom prst="rect">
            <a:avLst/>
          </a:prstGeom>
        </p:spPr>
      </p:pic>
      <p:sp>
        <p:nvSpPr>
          <p:cNvPr id="6" name="TextBox 5">
            <a:extLst>
              <a:ext uri="{FF2B5EF4-FFF2-40B4-BE49-F238E27FC236}">
                <a16:creationId xmlns:a16="http://schemas.microsoft.com/office/drawing/2014/main" id="{3A0F3FD6-8E9C-0054-0DDC-FDBC0CBD6BA3}"/>
              </a:ext>
            </a:extLst>
          </p:cNvPr>
          <p:cNvSpPr txBox="1"/>
          <p:nvPr/>
        </p:nvSpPr>
        <p:spPr>
          <a:xfrm>
            <a:off x="1087551" y="4226998"/>
            <a:ext cx="8208849" cy="369332"/>
          </a:xfrm>
          <a:prstGeom prst="rect">
            <a:avLst/>
          </a:prstGeom>
          <a:noFill/>
        </p:spPr>
        <p:txBody>
          <a:bodyPr wrap="square" rtlCol="0">
            <a:spAutoFit/>
          </a:bodyPr>
          <a:lstStyle/>
          <a:p>
            <a:r>
              <a:rPr lang="en-GB" dirty="0"/>
              <a:t>(Money market finance policy chart, 2020)</a:t>
            </a:r>
            <a:endParaRPr lang="en-US" dirty="0"/>
          </a:p>
        </p:txBody>
      </p:sp>
    </p:spTree>
    <p:extLst>
      <p:ext uri="{BB962C8B-B14F-4D97-AF65-F5344CB8AC3E}">
        <p14:creationId xmlns:p14="http://schemas.microsoft.com/office/powerpoint/2010/main" val="344098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BBF2-5FE9-F882-B40D-E86D7AAF6DB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CCD108D-6572-93A9-F1DE-953203D9164D}"/>
              </a:ext>
            </a:extLst>
          </p:cNvPr>
          <p:cNvSpPr>
            <a:spLocks noGrp="1"/>
          </p:cNvSpPr>
          <p:nvPr>
            <p:ph idx="1"/>
          </p:nvPr>
        </p:nvSpPr>
        <p:spPr/>
        <p:txBody>
          <a:bodyPr/>
          <a:lstStyle/>
          <a:p>
            <a:r>
              <a:rPr lang="en-GB" dirty="0"/>
              <a:t>Money market finance policy. (2020). Consolidated Financial Statements (IFRS 10). International financial reporting standards. </a:t>
            </a:r>
            <a:r>
              <a:rPr lang="en-GB" dirty="0">
                <a:hlinkClick r:id="rId2"/>
              </a:rPr>
              <a:t>https://markets.ft.com/data/bonds/tearsheet/summary?s=US10YT</a:t>
            </a:r>
            <a:endParaRPr lang="en-GB" dirty="0"/>
          </a:p>
          <a:p>
            <a:endParaRPr lang="en-GB" dirty="0"/>
          </a:p>
          <a:p>
            <a:r>
              <a:rPr lang="en-GB" b="0" i="0" dirty="0" err="1">
                <a:solidFill>
                  <a:srgbClr val="000000"/>
                </a:solidFill>
                <a:effectLst/>
                <a:latin typeface="ProximaNova"/>
              </a:rPr>
              <a:t>Baral</a:t>
            </a:r>
            <a:r>
              <a:rPr lang="en-GB" b="0" i="0" dirty="0">
                <a:solidFill>
                  <a:srgbClr val="000000"/>
                </a:solidFill>
                <a:effectLst/>
                <a:latin typeface="ProximaNova"/>
              </a:rPr>
              <a:t>, P., Larsen, M., &amp; Archer, M. (2019). INSTRUMENT OF </a:t>
            </a:r>
            <a:r>
              <a:rPr lang="en-GB" i="1" dirty="0">
                <a:solidFill>
                  <a:srgbClr val="000000"/>
                </a:solidFill>
                <a:latin typeface="ProximaNova"/>
              </a:rPr>
              <a:t>MONEY POLICY</a:t>
            </a:r>
            <a:r>
              <a:rPr lang="en-GB" b="0" i="1" dirty="0">
                <a:solidFill>
                  <a:srgbClr val="000000"/>
                </a:solidFill>
                <a:effectLst/>
                <a:latin typeface="ProximaNova"/>
              </a:rPr>
              <a:t>? Restoration financing in Southeast America</a:t>
            </a:r>
            <a:r>
              <a:rPr lang="en-GB" b="0" i="0" dirty="0">
                <a:solidFill>
                  <a:srgbClr val="000000"/>
                </a:solidFill>
                <a:effectLst/>
                <a:latin typeface="ProximaNova"/>
              </a:rPr>
              <a:t>. Atlantic Council. </a:t>
            </a:r>
            <a:r>
              <a:rPr lang="en-GB" b="0" i="0" u="sng" dirty="0">
                <a:solidFill>
                  <a:srgbClr val="000000"/>
                </a:solidFill>
                <a:effectLst/>
                <a:latin typeface="ProximaNova"/>
                <a:hlinkClick r:id="rId3"/>
              </a:rPr>
              <a:t> https://www.investopedia.com/terms/m/moneymarket.asp /</a:t>
            </a:r>
            <a:endParaRPr lang="en-US" dirty="0"/>
          </a:p>
        </p:txBody>
      </p:sp>
    </p:spTree>
    <p:extLst>
      <p:ext uri="{BB962C8B-B14F-4D97-AF65-F5344CB8AC3E}">
        <p14:creationId xmlns:p14="http://schemas.microsoft.com/office/powerpoint/2010/main" val="1198906654"/>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3C3522"/>
      </a:dk2>
      <a:lt2>
        <a:srgbClr val="E2E8E8"/>
      </a:lt2>
      <a:accent1>
        <a:srgbClr val="C49793"/>
      </a:accent1>
      <a:accent2>
        <a:srgbClr val="BA9C7F"/>
      </a:accent2>
      <a:accent3>
        <a:srgbClr val="A8A57F"/>
      </a:accent3>
      <a:accent4>
        <a:srgbClr val="98AA74"/>
      </a:accent4>
      <a:accent5>
        <a:srgbClr val="8DAC82"/>
      </a:accent5>
      <a:accent6>
        <a:srgbClr val="78AF81"/>
      </a:accent6>
      <a:hlink>
        <a:srgbClr val="588C91"/>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265</TotalTime>
  <Words>552</Words>
  <Application>Microsoft Macintosh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Avenir Next LT Pro</vt:lpstr>
      <vt:lpstr>Goudy Old Style</vt:lpstr>
      <vt:lpstr>ProximaNova</vt:lpstr>
      <vt:lpstr>Wingdings</vt:lpstr>
      <vt:lpstr>FrostyVTI</vt:lpstr>
      <vt:lpstr>  Money Markets: What They Are, How They Work, and Who Uses Them.  Archer, M. (2019)</vt:lpstr>
      <vt:lpstr>U.S. Treasury yields declined across the board on Thursday after the October consumer price index report, a measure of inflation, came in weaker than expected, signaling that price increases have likely peaked.   The benchmark 10-year Treasury  yield slumped 18 basis points to 3.946%, falling below the key 4% level. The yield on the 2-year Treasury  fell 23 basis points to 4.395%.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Money Markets: What They Are, How They Work, and Who Uses Them</dc:title>
  <dc:creator>Emmanuel Ogbeche Ungwada (Student)</dc:creator>
  <cp:lastModifiedBy>Emmanuel Ogbeche Ungwada (Student)</cp:lastModifiedBy>
  <cp:revision>13</cp:revision>
  <dcterms:created xsi:type="dcterms:W3CDTF">2022-11-10T09:25:43Z</dcterms:created>
  <dcterms:modified xsi:type="dcterms:W3CDTF">2022-11-10T13:51:11Z</dcterms:modified>
</cp:coreProperties>
</file>