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IBM Plex Sans"/>
      <p:regular r:id="rId32"/>
      <p:bold r:id="rId33"/>
      <p:italic r:id="rId34"/>
      <p:boldItalic r:id="rId35"/>
    </p:embeddedFont>
    <p:embeddedFont>
      <p:font typeface="IBM Plex Sans Light"/>
      <p:regular r:id="rId36"/>
      <p:bold r:id="rId37"/>
      <p:italic r:id="rId38"/>
      <p:boldItalic r:id="rId39"/>
    </p:embeddedFont>
    <p:embeddedFont>
      <p:font typeface="Roboto"/>
      <p:regular r:id="rId40"/>
      <p:bold r:id="rId41"/>
      <p:italic r:id="rId42"/>
      <p:boldItalic r:id="rId43"/>
    </p:embeddedFont>
    <p:embeddedFont>
      <p:font typeface="Poppins"/>
      <p:regular r:id="rId44"/>
      <p:bold r:id="rId45"/>
      <p:italic r:id="rId46"/>
      <p:boldItalic r:id="rId47"/>
    </p:embeddedFont>
    <p:embeddedFont>
      <p:font typeface="Poppins SemiBold"/>
      <p:regular r:id="rId48"/>
      <p:bold r:id="rId49"/>
      <p:italic r:id="rId50"/>
      <p:boldItalic r:id="rId51"/>
    </p:embeddedFont>
    <p:embeddedFont>
      <p:font typeface="Century Gothic"/>
      <p:regular r:id="rId52"/>
      <p:bold r:id="rId53"/>
      <p:italic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FC871E-2B33-46B9-BF2B-EB91392C26A2}">
  <a:tblStyle styleId="{E2FC871E-2B33-46B9-BF2B-EB91392C26A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Poppins-regular.fntdata"/><Relationship Id="rId43" Type="http://schemas.openxmlformats.org/officeDocument/2006/relationships/font" Target="fonts/Roboto-boldItalic.fntdata"/><Relationship Id="rId46" Type="http://schemas.openxmlformats.org/officeDocument/2006/relationships/font" Target="fonts/Poppins-italic.fntdata"/><Relationship Id="rId45"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oppinsSemiBold-regular.fntdata"/><Relationship Id="rId47" Type="http://schemas.openxmlformats.org/officeDocument/2006/relationships/font" Target="fonts/Poppins-boldItalic.fntdata"/><Relationship Id="rId49" Type="http://schemas.openxmlformats.org/officeDocument/2006/relationships/font" Target="fonts/Poppins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font" Target="fonts/IBMPlexSans-bold.fntdata"/><Relationship Id="rId32" Type="http://schemas.openxmlformats.org/officeDocument/2006/relationships/font" Target="fonts/IBMPlexSans-regular.fntdata"/><Relationship Id="rId35" Type="http://schemas.openxmlformats.org/officeDocument/2006/relationships/font" Target="fonts/IBMPlexSans-boldItalic.fntdata"/><Relationship Id="rId34" Type="http://schemas.openxmlformats.org/officeDocument/2006/relationships/font" Target="fonts/IBMPlexSans-italic.fntdata"/><Relationship Id="rId37" Type="http://schemas.openxmlformats.org/officeDocument/2006/relationships/font" Target="fonts/IBMPlexSansLight-bold.fntdata"/><Relationship Id="rId36" Type="http://schemas.openxmlformats.org/officeDocument/2006/relationships/font" Target="fonts/IBMPlexSansLight-regular.fntdata"/><Relationship Id="rId39" Type="http://schemas.openxmlformats.org/officeDocument/2006/relationships/font" Target="fonts/IBMPlexSansLight-boldItalic.fntdata"/><Relationship Id="rId38" Type="http://schemas.openxmlformats.org/officeDocument/2006/relationships/font" Target="fonts/IBMPlexSansLigh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oppinsSemiBold-boldItalic.fntdata"/><Relationship Id="rId50" Type="http://schemas.openxmlformats.org/officeDocument/2006/relationships/font" Target="fonts/PoppinsSemiBold-italic.fntdata"/><Relationship Id="rId53" Type="http://schemas.openxmlformats.org/officeDocument/2006/relationships/font" Target="fonts/CenturyGothic-bold.fntdata"/><Relationship Id="rId52" Type="http://schemas.openxmlformats.org/officeDocument/2006/relationships/font" Target="fonts/CenturyGothic-regular.fntdata"/><Relationship Id="rId11" Type="http://schemas.openxmlformats.org/officeDocument/2006/relationships/slide" Target="slides/slide5.xml"/><Relationship Id="rId55" Type="http://schemas.openxmlformats.org/officeDocument/2006/relationships/font" Target="fonts/CenturyGothic-boldItalic.fntdata"/><Relationship Id="rId10" Type="http://schemas.openxmlformats.org/officeDocument/2006/relationships/slide" Target="slides/slide4.xml"/><Relationship Id="rId54" Type="http://schemas.openxmlformats.org/officeDocument/2006/relationships/font" Target="fonts/CenturyGothic-italic.fntdata"/><Relationship Id="rId13" Type="http://schemas.openxmlformats.org/officeDocument/2006/relationships/slide" Target="slides/slide7.xml"/><Relationship Id="rId57" Type="http://schemas.openxmlformats.org/officeDocument/2006/relationships/font" Target="fonts/OpenSans-bold.fntdata"/><Relationship Id="rId12" Type="http://schemas.openxmlformats.org/officeDocument/2006/relationships/slide" Target="slides/slide6.xml"/><Relationship Id="rId56" Type="http://schemas.openxmlformats.org/officeDocument/2006/relationships/font" Target="fonts/OpenSans-regular.fntdata"/><Relationship Id="rId15" Type="http://schemas.openxmlformats.org/officeDocument/2006/relationships/slide" Target="slides/slide9.xml"/><Relationship Id="rId59" Type="http://schemas.openxmlformats.org/officeDocument/2006/relationships/font" Target="fonts/OpenSans-boldItalic.fntdata"/><Relationship Id="rId14" Type="http://schemas.openxmlformats.org/officeDocument/2006/relationships/slide" Target="slides/slide8.xml"/><Relationship Id="rId58"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ee4192d66a2891a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ee4192d66a2891a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ee4192d66a2891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ee4192d66a2891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helps you group together changes that are tightly related and are probably best done together or at least considered together during implementation. It also reflects missed architecture relationships.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ee7a3c8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ee7a3c8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So one of the reasons why teams don’t really do tradeoff analysis is because of the complexity of the tools vs the value/problem. Before you implement DOE and models etc. time and efforts against the reward just stops to make sense at some point.  So we end up usually doing them for the “big things” and just play it by ear for small things, and just like bile in meat the small things messes everything up. A good example is selecting a framework for a project, i’ve seen people just go with what the team is familiar assuming without an actual analysis that it will take time for their team to get up to speed on the other framework and 3 months down the line the team is still stuck writing libraries that comes standard with the rejected framework. </a:t>
            </a:r>
            <a:br>
              <a:rPr lang="en">
                <a:solidFill>
                  <a:schemeClr val="dk1"/>
                </a:solidFill>
              </a:rPr>
            </a:br>
            <a:br>
              <a:rPr lang="en">
                <a:solidFill>
                  <a:schemeClr val="dk1"/>
                </a:solidFill>
              </a:rPr>
            </a:br>
            <a:r>
              <a:rPr lang="en">
                <a:solidFill>
                  <a:schemeClr val="dk1"/>
                </a:solidFill>
              </a:rPr>
              <a:t> There tons of options for quick, lean tradeoff analysis but for this talk we will look at two tools i absolutely love, Radar chart and WDM. Two tools that are usually disrespected because of their simplicity.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94948a1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94948a1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br>
              <a:rPr lang="en">
                <a:solidFill>
                  <a:schemeClr val="dk1"/>
                </a:solidFill>
              </a:rPr>
            </a:br>
            <a:br>
              <a:rPr lang="en">
                <a:solidFill>
                  <a:schemeClr val="dk1"/>
                </a:solidFill>
              </a:rPr>
            </a:br>
            <a:r>
              <a:rPr lang="en">
                <a:solidFill>
                  <a:schemeClr val="dk1"/>
                </a:solidFill>
              </a:rPr>
              <a:t>Everytime I’ve spoken to someone about weighted decision matrix, there is usually that look of this is very basic and easy - Exactly so use it more! </a:t>
            </a:r>
            <a:br>
              <a:rPr lang="en">
                <a:solidFill>
                  <a:schemeClr val="dk1"/>
                </a:solidFill>
              </a:rPr>
            </a:br>
            <a:br>
              <a:rPr lang="en">
                <a:solidFill>
                  <a:schemeClr val="dk1"/>
                </a:solidFill>
              </a:rPr>
            </a:br>
            <a:r>
              <a:rPr lang="en">
                <a:solidFill>
                  <a:schemeClr val="dk1"/>
                </a:solidFill>
              </a:rPr>
              <a:t>Everytime I’ve spoken to someone about weighted decision matrix, there is usually that look of this is very basic and easy - Exactly so use it more!</a:t>
            </a:r>
            <a:br>
              <a:rPr lang="en">
                <a:solidFill>
                  <a:schemeClr val="dk1"/>
                </a:solidFill>
              </a:rPr>
            </a:br>
            <a:br>
              <a:rPr lang="en">
                <a:solidFill>
                  <a:schemeClr val="dk1"/>
                </a:solidFill>
              </a:rPr>
            </a:br>
            <a:r>
              <a:rPr lang="en">
                <a:solidFill>
                  <a:schemeClr val="dk1"/>
                </a:solidFill>
              </a:rPr>
              <a:t>And one of its best application that i have seen is in business value ranking for change management. </a:t>
            </a:r>
            <a:br>
              <a:rPr lang="en">
                <a:solidFill>
                  <a:schemeClr val="dk1"/>
                </a:solidFill>
              </a:rPr>
            </a:br>
            <a:br>
              <a:rPr lang="en">
                <a:solidFill>
                  <a:schemeClr val="dk1"/>
                </a:solidFill>
              </a:rPr>
            </a:br>
            <a:r>
              <a:rPr lang="en">
                <a:solidFill>
                  <a:schemeClr val="dk1"/>
                </a:solidFill>
              </a:rPr>
              <a:t>So you have figured out the clusters you wanted to implement. </a:t>
            </a:r>
            <a:br>
              <a:rPr lang="en">
                <a:solidFill>
                  <a:schemeClr val="dk1"/>
                </a:solidFill>
              </a:rPr>
            </a:br>
            <a:br>
              <a:rPr lang="en">
                <a:solidFill>
                  <a:schemeClr val="dk1"/>
                </a:solidFill>
              </a:rPr>
            </a:br>
            <a:r>
              <a:rPr lang="en">
                <a:solidFill>
                  <a:schemeClr val="dk1"/>
                </a:solidFill>
              </a:rPr>
              <a:t>Weighted decision matrix are useful for several things, but my favorite application when it comes to change/backlog management or just general product development, is figuring out business value. </a:t>
            </a:r>
            <a:br>
              <a:rPr lang="en">
                <a:solidFill>
                  <a:schemeClr val="dk1"/>
                </a:solidFill>
              </a:rPr>
            </a:br>
            <a:br>
              <a:rPr lang="en">
                <a:solidFill>
                  <a:schemeClr val="dk1"/>
                </a:solidFill>
              </a:rPr>
            </a:br>
            <a:r>
              <a:rPr lang="en">
                <a:solidFill>
                  <a:schemeClr val="dk1"/>
                </a:solidFill>
              </a:rPr>
              <a:t>In a time and other resource constrained world, where its probably going to take you 3 months to get your product out, the last thing you want to do is spend time on features, or hardware issues that are not cogent. </a:t>
            </a:r>
            <a:br>
              <a:rPr lang="en">
                <a:solidFill>
                  <a:schemeClr val="dk1"/>
                </a:solidFill>
              </a:rPr>
            </a:br>
            <a:br>
              <a:rPr lang="en">
                <a:solidFill>
                  <a:schemeClr val="dk1"/>
                </a:solidFill>
              </a:rPr>
            </a:br>
            <a:r>
              <a:rPr lang="en">
                <a:solidFill>
                  <a:schemeClr val="dk1"/>
                </a:solidFill>
              </a:rPr>
              <a:t>Other applications of weighted decision matrix and tradeoff studies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8ed6b8c17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8ed6b8c17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8ee7a3c84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8ee7a3c84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8ed6b8c17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8ed6b8c17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one of the reasons why teams don’t really do tradeoff analysis is because of the complexity of the tools vs the value, problem. Before you implement DOE  and models etc. time vs efforts ration stops to make sense. </a:t>
            </a:r>
            <a:br>
              <a:rPr lang="en">
                <a:solidFill>
                  <a:schemeClr val="dk1"/>
                </a:solidFill>
              </a:rPr>
            </a:br>
            <a:br>
              <a:rPr lang="en">
                <a:solidFill>
                  <a:schemeClr val="dk1"/>
                </a:solidFill>
              </a:rPr>
            </a:br>
            <a:r>
              <a:rPr lang="en">
                <a:solidFill>
                  <a:schemeClr val="dk1"/>
                </a:solidFill>
              </a:rPr>
              <a:t>Everytime I’ve spoken to someone about weighted decision matrix, there is usually that look of this is very basic and easy - Exactly so use it more! </a:t>
            </a:r>
            <a:br>
              <a:rPr lang="en">
                <a:solidFill>
                  <a:schemeClr val="dk1"/>
                </a:solidFill>
              </a:rPr>
            </a:br>
            <a:br>
              <a:rPr lang="en">
                <a:solidFill>
                  <a:schemeClr val="dk1"/>
                </a:solidFill>
              </a:rPr>
            </a:br>
            <a:r>
              <a:rPr lang="en">
                <a:solidFill>
                  <a:schemeClr val="dk1"/>
                </a:solidFill>
              </a:rPr>
              <a:t>Everytime I’ve spoken to someone about weighted decision matrix, there is usually that look of this is very basic and easy - Exactly so use it more!</a:t>
            </a:r>
            <a:br>
              <a:rPr lang="en">
                <a:solidFill>
                  <a:schemeClr val="dk1"/>
                </a:solidFill>
              </a:rPr>
            </a:br>
            <a:br>
              <a:rPr lang="en">
                <a:solidFill>
                  <a:schemeClr val="dk1"/>
                </a:solidFill>
              </a:rPr>
            </a:br>
            <a:r>
              <a:rPr lang="en">
                <a:solidFill>
                  <a:schemeClr val="dk1"/>
                </a:solidFill>
              </a:rPr>
              <a:t>And one of its best application that i have seen is in business value ranking for change management. </a:t>
            </a:r>
            <a:br>
              <a:rPr lang="en">
                <a:solidFill>
                  <a:schemeClr val="dk1"/>
                </a:solidFill>
              </a:rPr>
            </a:br>
            <a:br>
              <a:rPr lang="en">
                <a:solidFill>
                  <a:schemeClr val="dk1"/>
                </a:solidFill>
              </a:rPr>
            </a:br>
            <a:r>
              <a:rPr lang="en">
                <a:solidFill>
                  <a:schemeClr val="dk1"/>
                </a:solidFill>
              </a:rPr>
              <a:t>So you have figured out the clusters you wanted to implement. </a:t>
            </a:r>
            <a:br>
              <a:rPr lang="en">
                <a:solidFill>
                  <a:schemeClr val="dk1"/>
                </a:solidFill>
              </a:rPr>
            </a:br>
            <a:br>
              <a:rPr lang="en">
                <a:solidFill>
                  <a:schemeClr val="dk1"/>
                </a:solidFill>
              </a:rPr>
            </a:br>
            <a:r>
              <a:rPr lang="en">
                <a:solidFill>
                  <a:schemeClr val="dk1"/>
                </a:solidFill>
              </a:rPr>
              <a:t>Weighted decision matrix are useful for several things, but my favorite application when it comes to change/backlog management or just general product development, is figuring out business value. </a:t>
            </a:r>
            <a:br>
              <a:rPr lang="en">
                <a:solidFill>
                  <a:schemeClr val="dk1"/>
                </a:solidFill>
              </a:rPr>
            </a:br>
            <a:br>
              <a:rPr lang="en">
                <a:solidFill>
                  <a:schemeClr val="dk1"/>
                </a:solidFill>
              </a:rPr>
            </a:br>
            <a:r>
              <a:rPr lang="en">
                <a:solidFill>
                  <a:schemeClr val="dk1"/>
                </a:solidFill>
              </a:rPr>
              <a:t>In a time and other resource constrained world, where its probably going to take you 3 months to get your product out, the last thing you want to do is spend time on features, or hardware issues that are not cogent. </a:t>
            </a:r>
            <a:br>
              <a:rPr lang="en">
                <a:solidFill>
                  <a:schemeClr val="dk1"/>
                </a:solidFill>
              </a:rPr>
            </a:br>
            <a:br>
              <a:rPr lang="en">
                <a:solidFill>
                  <a:schemeClr val="dk1"/>
                </a:solidFill>
              </a:rPr>
            </a:br>
            <a:r>
              <a:rPr lang="en">
                <a:solidFill>
                  <a:schemeClr val="dk1"/>
                </a:solidFill>
              </a:rPr>
              <a:t>Other applications of weighted decision matrix and tradeoff studies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ee4192d66a2891a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ee4192d66a2891a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8ed6b8c17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8ed6b8c17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ee4192d66a2891a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ee4192d66a2891a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 just the product, the world is in such a competitive environment that its so important to evaluate how sensitive the decisions we are making are to change in the factors that supports the decision. What happens if our cost factors change, will this still be the best set of features to work on, what happens if the strategy for the product becomes more important than the cost. Will this still be the best decision. What happens if our tariff increases with this current supplier will this still be the best thing to build….that is sensitivity analysis. </a:t>
            </a:r>
            <a:r>
              <a:rPr b="1" lang="en" sz="1400">
                <a:solidFill>
                  <a:srgbClr val="073763"/>
                </a:solidFill>
              </a:rPr>
              <a:t>Would you still be building the right thing if there is a shift in your value proposition.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42ea0b4a5002d77e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2ea0b4a5002d77e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Iteration provides a path for fix mistakes and rapidly improve our product but without control, it could lead to inefficiencies that becomes clogs in the wheel of teams. Especially for hardware, because of it’s inherently waterfall nature and for resource constrained teams as it could mean they spend more time firefighting rather than innovation. So for today I will be </a:t>
            </a:r>
            <a:r>
              <a:rPr lang="en"/>
              <a:t>sharing</a:t>
            </a:r>
            <a:r>
              <a:rPr lang="en"/>
              <a:t> how some system architecture tools, and their lightweight implementation, very important, can be used to optimize the development process. So at the end of this talk i’m hoping to have picked your interest about this tools, but more </a:t>
            </a:r>
            <a:r>
              <a:rPr lang="en"/>
              <a:t>importantly</a:t>
            </a:r>
            <a:r>
              <a:rPr lang="en"/>
              <a:t> stir up your thoughts about the need for </a:t>
            </a:r>
            <a:r>
              <a:rPr lang="en"/>
              <a:t>efficiency</a:t>
            </a:r>
            <a:r>
              <a:rPr lang="en"/>
              <a:t> and optimization of your development process.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ee4192d66a2891a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ee4192d66a2891a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8ed6b8c17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8ed6b8c17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“One of the hardest realities for small teams is that you almost never have the full architecture locked before you start building. Parts are backordered, requirements shift, firmware is still being defined.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 there’s a practical way to deal with that — it’s not about freezing everything early, it’s about </a:t>
            </a:r>
            <a:r>
              <a:rPr b="1" lang="en">
                <a:solidFill>
                  <a:schemeClr val="dk1"/>
                </a:solidFill>
              </a:rPr>
              <a:t>freezing the right things first</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Here’s how I approach it: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Lock high-impact dependencies early.</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Anything that affects firmware interfaces, timing, or power behavior needs to be decided upfront — MCU family, power system topology, key sensors, and communication interfaces.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These are the things that, if they move, force rework across multiple domains.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Keep low-coupling areas flexible.</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Cosmetic or mechanical details — LED color, connector position, housing geometry — can stay fluid longer. They’re unlikely to break builds or block firmware integration.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Revisit priorities at integration checkpoints.</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Each time you integrate hardware and firmware, take 15 minutes to ask: ‘Has anything changed upstream that invalidates our assumptions?’</a:t>
            </a:r>
            <a:br>
              <a:rPr lang="en">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lightweight reflection prevents small shifts from turning into big surprises.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approach prevents paralysis — you’re still moving fast — but it focuses your energy on what’s most expensive to change.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42ea0b4a5002d77e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2ea0b4a5002d77e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conclusion, a few words to live by; </a:t>
            </a:r>
            <a:br>
              <a:rPr lang="en">
                <a:solidFill>
                  <a:schemeClr val="dk1"/>
                </a:solidFill>
              </a:rPr>
            </a:br>
            <a:br>
              <a:rPr lang="en">
                <a:solidFill>
                  <a:schemeClr val="dk1"/>
                </a:solidFill>
              </a:rPr>
            </a:br>
            <a:r>
              <a:rPr lang="en">
                <a:solidFill>
                  <a:schemeClr val="dk1"/>
                </a:solidFill>
              </a:rPr>
              <a:t>one thing i usually hear is  Emmanuel Even though this is a dumb down, simplified version, it’s still going to take time implement, time away from development, and My response is usually yeah…..but consider this, the rework, realignment etc, will take even more time. Choose your hard. </a:t>
            </a:r>
            <a:br>
              <a:rPr lang="en">
                <a:solidFill>
                  <a:schemeClr val="dk1"/>
                </a:solidFill>
              </a:rPr>
            </a:br>
            <a:br>
              <a:rPr lang="en">
                <a:solidFill>
                  <a:schemeClr val="dk1"/>
                </a:solidFill>
              </a:rPr>
            </a:br>
            <a:r>
              <a:rPr lang="en">
                <a:solidFill>
                  <a:schemeClr val="dk1"/>
                </a:solidFill>
              </a:rPr>
              <a:t>We will all agree that open source firmware is something that is already resource constrained, so much that it might be better to not lose time to inefficiencies. </a:t>
            </a:r>
            <a:br>
              <a:rPr lang="en">
                <a:solidFill>
                  <a:schemeClr val="dk1"/>
                </a:solidFill>
              </a:rPr>
            </a:br>
            <a:br>
              <a:rPr lang="en">
                <a:solidFill>
                  <a:schemeClr val="dk1"/>
                </a:solidFill>
              </a:rPr>
            </a:br>
            <a:r>
              <a:rPr lang="en">
                <a:solidFill>
                  <a:schemeClr val="dk1"/>
                </a:solidFill>
              </a:rPr>
              <a:t>Think about it this way: every blind choice we make risks adding sunk cost — time and effort that will never be recovered. Every time we prevent one of those, we preserve opportunity — the chance to deliver features faster, or spend effort on innovation instead of firefighting.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br>
              <a:rPr lang="en"/>
            </a:br>
            <a:br>
              <a:rPr lang="en"/>
            </a:br>
            <a:r>
              <a:rPr lang="en"/>
              <a:t>You may not be able to avoid every mistake but their is an increased chance of preventing the big ones.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42ea0b4a5002d77e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2ea0b4a5002d77e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ee35606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ee35606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Bsm.org is one of the living resources for how to integrate DS out how to do this involved information about the different types of DSM how to implement it and the community so so if you'd like to learn more about the SM and how to use it it's for checking out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42ea0b4a5002d77e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2ea0b4a5002d77e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Thanks again for joining. If this resonates with your experience—if you're scaling hardware under tight budgets, or building cross-functional clarity—I’d love to continue the conversation.</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42ea0b4a5002d77e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ea0b4a5002d77e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usually chuck all the issues with hardware development to the fact the hardware is hard mantra. Which is very much true but everytime i conduct a post mortem or lessons learned analysis at the end of a development </a:t>
            </a:r>
            <a:r>
              <a:rPr lang="en"/>
              <a:t>cycle</a:t>
            </a:r>
            <a:r>
              <a:rPr lang="en"/>
              <a:t>  it usually boils down some of this  </a:t>
            </a:r>
            <a:r>
              <a:rPr lang="en"/>
              <a:t>which</a:t>
            </a:r>
            <a:r>
              <a:rPr lang="en"/>
              <a:t> can all probably be over simplified as a problem with decisions. So maybe if we make more structured decisions, conduct efficient tradeoff analysis we can increase the chances of getting it right more often, and thats where this tools come in. .Now this tools are nothing really novel about tis tools, if you work in industries where complexity is inherent like aerospace or </a:t>
            </a:r>
            <a:r>
              <a:rPr lang="en"/>
              <a:t>automotive</a:t>
            </a:r>
            <a:r>
              <a:rPr lang="en"/>
              <a:t> theres a chance that you’ve used them before but the problem is that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b60dad4b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b60dad4b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need for this tools and optimization is more important these days because our products are more complex than they used to be.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f5ce76b3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f5ce76b3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today’s talk I will be spotlighting tools for the </a:t>
            </a:r>
            <a:r>
              <a:rPr lang="en"/>
              <a:t>various</a:t>
            </a:r>
            <a:r>
              <a:rPr lang="en"/>
              <a:t> stages of change propagation and building anything. One tool to ensure you are making the right decisions before the design journey, some tools to use during the design itself and one tool to ensure you stay happy after the design process.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design structure matrix to decompose your architecture, fine tune your backlog etc, Radar chart and WDM, as tools to </a:t>
            </a:r>
            <a:r>
              <a:rPr lang="en"/>
              <a:t>Sensitivity</a:t>
            </a:r>
            <a:r>
              <a:rPr lang="en"/>
              <a:t> Analysis to validate the robustness of the decisions made during the design process.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ee356063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ee356063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13131"/>
                </a:solidFill>
                <a:highlight>
                  <a:srgbClr val="FFFFFF"/>
                </a:highlight>
                <a:latin typeface="Open Sans"/>
                <a:ea typeface="Open Sans"/>
                <a:cs typeface="Open Sans"/>
                <a:sym typeface="Open Sans"/>
              </a:rPr>
              <a:t>DSM - Design Structure Matrix also sometimes referred to as dependency structure matrix is a complexity management tool that is used </a:t>
            </a:r>
            <a:r>
              <a:rPr lang="en">
                <a:solidFill>
                  <a:srgbClr val="313131"/>
                </a:solidFill>
                <a:highlight>
                  <a:srgbClr val="FFFFFF"/>
                </a:highlight>
                <a:latin typeface="Open Sans"/>
                <a:ea typeface="Open Sans"/>
                <a:cs typeface="Open Sans"/>
                <a:sym typeface="Open Sans"/>
              </a:rPr>
              <a:t>I</a:t>
            </a:r>
            <a:r>
              <a:rPr lang="en">
                <a:solidFill>
                  <a:srgbClr val="313131"/>
                </a:solidFill>
                <a:highlight>
                  <a:srgbClr val="FFFFFF"/>
                </a:highlight>
                <a:latin typeface="Open Sans"/>
                <a:ea typeface="Open Sans"/>
                <a:cs typeface="Open Sans"/>
                <a:sym typeface="Open Sans"/>
              </a:rPr>
              <a:t>n systems architecture to map out the interdependencies and interactions between systems element and components. Represented as an NxN matrix where N is the number of elements/components of that system, it provides a structured, and compact, simplified and straightforward way to capture relationships and visualize dependencies </a:t>
            </a:r>
            <a:br>
              <a:rPr lang="en">
                <a:solidFill>
                  <a:srgbClr val="313131"/>
                </a:solidFill>
                <a:highlight>
                  <a:srgbClr val="FFFFFF"/>
                </a:highlight>
                <a:latin typeface="Open Sans"/>
                <a:ea typeface="Open Sans"/>
                <a:cs typeface="Open Sans"/>
                <a:sym typeface="Open Sans"/>
              </a:rPr>
            </a:br>
            <a:br>
              <a:rPr lang="en">
                <a:solidFill>
                  <a:srgbClr val="313131"/>
                </a:solidFill>
                <a:highlight>
                  <a:srgbClr val="FFFFFF"/>
                </a:highlight>
                <a:latin typeface="Open Sans"/>
                <a:ea typeface="Open Sans"/>
                <a:cs typeface="Open Sans"/>
                <a:sym typeface="Open Sans"/>
              </a:rPr>
            </a:br>
            <a:r>
              <a:rPr lang="en" sz="1200">
                <a:solidFill>
                  <a:srgbClr val="313131"/>
                </a:solidFill>
                <a:highlight>
                  <a:srgbClr val="FFFFFF"/>
                </a:highlight>
                <a:latin typeface="Open Sans"/>
                <a:ea typeface="Open Sans"/>
                <a:cs typeface="Open Sans"/>
                <a:sym typeface="Open Sans"/>
              </a:rPr>
              <a:t>By looking at a DSM alone, a designer can distinguish relationship patterns of particular interest. For example, a DSM may show regions of heavy interactions indicative of assigning particular components to a module. </a:t>
            </a:r>
            <a:r>
              <a:rPr lang="en" sz="1400">
                <a:solidFill>
                  <a:schemeClr val="dk1"/>
                </a:solidFill>
              </a:rPr>
              <a:t>Each row and column represents an element—this could be subsystems, teams, or tasks. An X shows a dependency. The goal is to find cycles, cluster tightly related items, and eliminate unnecessary entanglement.</a:t>
            </a:r>
            <a:endParaRPr sz="1400">
              <a:solidFill>
                <a:schemeClr val="dk1"/>
              </a:solidFill>
            </a:endParaRPr>
          </a:p>
          <a:p>
            <a:pPr indent="0" lvl="0" marL="0" rtl="0" algn="l">
              <a:spcBef>
                <a:spcPts val="0"/>
              </a:spcBef>
              <a:spcAft>
                <a:spcPts val="0"/>
              </a:spcAft>
              <a:buNone/>
            </a:pPr>
            <a:r>
              <a:t/>
            </a:r>
            <a:endParaRPr sz="1200">
              <a:solidFill>
                <a:srgbClr val="313131"/>
              </a:solidFill>
              <a:highlight>
                <a:srgbClr val="FFFFFF"/>
              </a:highlight>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7248e03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7248e03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management has done this extensive work to determine what changes the product need and in what order they are to be delivered and hardware team has created tasks that leads to the delivery of those features, but hold on, what if two of those features are mutually exclusive. What if by PM wanting to deliver a new plastic first instead of fixing the increasing the speed of a motor that could lead to….the goal of DSM is usually to highlight circular dependencies, change propagation paths and get teams talking on design drivers early.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0f26372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0f26372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of sorting is to rearrange the order of implementation to figure out which of the tasks should be done first, which of the tasks are better done together and which of the tasks is dependent on everything else and is probably best done last.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7248e03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7248e03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review of this will show how tools like DSM allows teams to frontload design drivers and have conversations about dependencies to set design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280600" y="228600"/>
            <a:ext cx="386400" cy="228600"/>
          </a:xfrm>
          <a:prstGeom prst="rect">
            <a:avLst/>
          </a:prstGeom>
        </p:spPr>
        <p:txBody>
          <a:bodyPr anchorCtr="0" anchor="t" bIns="0" lIns="0" spcFirstLastPara="1" rIns="0" wrap="square" tIns="0">
            <a:noAutofit/>
          </a:bodyPr>
          <a:lstStyle>
            <a:lvl1pPr lvl="0" algn="r">
              <a:buSzPts val="800"/>
              <a:buNone/>
              <a:defRPr sz="800">
                <a:solidFill>
                  <a:schemeClr val="dk1"/>
                </a:solidFill>
                <a:latin typeface="IBM Plex Sans"/>
                <a:ea typeface="IBM Plex Sans"/>
                <a:cs typeface="IBM Plex Sans"/>
                <a:sym typeface="IBM Plex Sans"/>
              </a:defRPr>
            </a:lvl1pPr>
            <a:lvl2pPr lvl="1" algn="r">
              <a:buSzPts val="800"/>
              <a:buNone/>
              <a:defRPr sz="800">
                <a:solidFill>
                  <a:schemeClr val="dk1"/>
                </a:solidFill>
                <a:latin typeface="IBM Plex Sans"/>
                <a:ea typeface="IBM Plex Sans"/>
                <a:cs typeface="IBM Plex Sans"/>
                <a:sym typeface="IBM Plex Sans"/>
              </a:defRPr>
            </a:lvl2pPr>
            <a:lvl3pPr lvl="2" algn="r">
              <a:buSzPts val="800"/>
              <a:buNone/>
              <a:defRPr sz="800">
                <a:solidFill>
                  <a:schemeClr val="dk1"/>
                </a:solidFill>
                <a:latin typeface="IBM Plex Sans"/>
                <a:ea typeface="IBM Plex Sans"/>
                <a:cs typeface="IBM Plex Sans"/>
                <a:sym typeface="IBM Plex Sans"/>
              </a:defRPr>
            </a:lvl3pPr>
            <a:lvl4pPr lvl="3" algn="r">
              <a:buSzPts val="800"/>
              <a:buNone/>
              <a:defRPr sz="800">
                <a:solidFill>
                  <a:schemeClr val="dk1"/>
                </a:solidFill>
                <a:latin typeface="IBM Plex Sans"/>
                <a:ea typeface="IBM Plex Sans"/>
                <a:cs typeface="IBM Plex Sans"/>
                <a:sym typeface="IBM Plex Sans"/>
              </a:defRPr>
            </a:lvl4pPr>
            <a:lvl5pPr lvl="4" algn="r">
              <a:buSzPts val="800"/>
              <a:buNone/>
              <a:defRPr sz="800">
                <a:solidFill>
                  <a:schemeClr val="dk1"/>
                </a:solidFill>
                <a:latin typeface="IBM Plex Sans"/>
                <a:ea typeface="IBM Plex Sans"/>
                <a:cs typeface="IBM Plex Sans"/>
                <a:sym typeface="IBM Plex Sans"/>
              </a:defRPr>
            </a:lvl5pPr>
            <a:lvl6pPr lvl="5" algn="r">
              <a:buSzPts val="800"/>
              <a:buNone/>
              <a:defRPr sz="800">
                <a:solidFill>
                  <a:schemeClr val="dk1"/>
                </a:solidFill>
                <a:latin typeface="IBM Plex Sans"/>
                <a:ea typeface="IBM Plex Sans"/>
                <a:cs typeface="IBM Plex Sans"/>
                <a:sym typeface="IBM Plex Sans"/>
              </a:defRPr>
            </a:lvl6pPr>
            <a:lvl7pPr lvl="6" algn="r">
              <a:buSzPts val="800"/>
              <a:buNone/>
              <a:defRPr sz="800">
                <a:solidFill>
                  <a:schemeClr val="dk1"/>
                </a:solidFill>
                <a:latin typeface="IBM Plex Sans"/>
                <a:ea typeface="IBM Plex Sans"/>
                <a:cs typeface="IBM Plex Sans"/>
                <a:sym typeface="IBM Plex Sans"/>
              </a:defRPr>
            </a:lvl7pPr>
            <a:lvl8pPr lvl="7" algn="r">
              <a:buSzPts val="800"/>
              <a:buNone/>
              <a:defRPr sz="800">
                <a:solidFill>
                  <a:schemeClr val="dk1"/>
                </a:solidFill>
                <a:latin typeface="IBM Plex Sans"/>
                <a:ea typeface="IBM Plex Sans"/>
                <a:cs typeface="IBM Plex Sans"/>
                <a:sym typeface="IBM Plex Sans"/>
              </a:defRPr>
            </a:lvl8pPr>
            <a:lvl9pPr lvl="8" algn="r">
              <a:buSzPts val="800"/>
              <a:buNone/>
              <a:defRPr sz="800">
                <a:solidFill>
                  <a:schemeClr val="dk1"/>
                </a:solidFill>
                <a:latin typeface="IBM Plex Sans"/>
                <a:ea typeface="IBM Plex Sans"/>
                <a:cs typeface="IBM Plex Sans"/>
                <a:sym typeface="IBM Plex Sans"/>
              </a:defRPr>
            </a:lvl9pPr>
          </a:lstStyle>
          <a:p>
            <a:pPr indent="-50800" lvl="0" marL="0" rtl="0" algn="r">
              <a:spcBef>
                <a:spcPts val="0"/>
              </a:spcBef>
              <a:spcAft>
                <a:spcPts val="0"/>
              </a:spcAft>
              <a:buClr>
                <a:schemeClr val="dk1"/>
              </a:buClr>
              <a:buSzPts val="800"/>
              <a:buFont typeface="IBM Plex Sans"/>
              <a:buNone/>
            </a:pPr>
            <a:fld id="{00000000-1234-1234-1234-123412341234}" type="slidenum">
              <a:rPr lang="en"/>
              <a:t>‹#›</a:t>
            </a:fld>
            <a:endParaRPr/>
          </a:p>
        </p:txBody>
      </p:sp>
      <p:sp>
        <p:nvSpPr>
          <p:cNvPr id="52" name="Google Shape;52;p13"/>
          <p:cNvSpPr/>
          <p:nvPr/>
        </p:nvSpPr>
        <p:spPr>
          <a:xfrm rot="-5400000">
            <a:off x="5097975" y="1801250"/>
            <a:ext cx="8097300" cy="8097300"/>
          </a:xfrm>
          <a:prstGeom prst="arc">
            <a:avLst>
              <a:gd fmla="val 16801206" name="adj1"/>
              <a:gd fmla="val 13212"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IBM Plex Sans Light"/>
                <a:ea typeface="IBM Plex Sans Light"/>
                <a:cs typeface="IBM Plex Sans Light"/>
                <a:sym typeface="IBM Plex Sans Light"/>
              </a:rPr>
              <a:t> </a:t>
            </a:r>
            <a:endParaRPr>
              <a:solidFill>
                <a:schemeClr val="accent6"/>
              </a:solidFill>
              <a:latin typeface="IBM Plex Sans Light"/>
              <a:ea typeface="IBM Plex Sans Light"/>
              <a:cs typeface="IBM Plex Sans Light"/>
              <a:sym typeface="IBM Plex Sans Light"/>
            </a:endParaRPr>
          </a:p>
        </p:txBody>
      </p:sp>
      <p:sp>
        <p:nvSpPr>
          <p:cNvPr id="53" name="Google Shape;53;p13"/>
          <p:cNvSpPr/>
          <p:nvPr/>
        </p:nvSpPr>
        <p:spPr>
          <a:xfrm rot="-5400000">
            <a:off x="6469500" y="3176690"/>
            <a:ext cx="5354400" cy="5354700"/>
          </a:xfrm>
          <a:prstGeom prst="arc">
            <a:avLst>
              <a:gd fmla="val 17122104" name="adj1"/>
              <a:gd fmla="val 642"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latin typeface="IBM Plex Sans Light"/>
                <a:ea typeface="IBM Plex Sans Light"/>
                <a:cs typeface="IBM Plex Sans Light"/>
                <a:sym typeface="IBM Plex Sans Light"/>
              </a:rPr>
              <a:t> </a:t>
            </a:r>
            <a:endParaRPr>
              <a:solidFill>
                <a:schemeClr val="accent6"/>
              </a:solidFill>
              <a:latin typeface="IBM Plex Sans Light"/>
              <a:ea typeface="IBM Plex Sans Light"/>
              <a:cs typeface="IBM Plex Sans Light"/>
              <a:sym typeface="IBM Plex Sans Light"/>
            </a:endParaRPr>
          </a:p>
        </p:txBody>
      </p:sp>
      <p:sp>
        <p:nvSpPr>
          <p:cNvPr id="54" name="Google Shape;54;p13"/>
          <p:cNvSpPr/>
          <p:nvPr/>
        </p:nvSpPr>
        <p:spPr>
          <a:xfrm rot="-5400000">
            <a:off x="7851600" y="4554800"/>
            <a:ext cx="2590200" cy="2590500"/>
          </a:xfrm>
          <a:prstGeom prst="arc">
            <a:avLst>
              <a:gd fmla="val 18179106" name="adj1"/>
              <a:gd fmla="val 13212"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latin typeface="IBM Plex Sans Light"/>
              <a:ea typeface="IBM Plex Sans Light"/>
              <a:cs typeface="IBM Plex Sans Light"/>
              <a:sym typeface="IBM Plex Sans Light"/>
            </a:endParaRPr>
          </a:p>
        </p:txBody>
      </p:sp>
      <p:cxnSp>
        <p:nvCxnSpPr>
          <p:cNvPr id="55" name="Google Shape;55;p13"/>
          <p:cNvCxnSpPr/>
          <p:nvPr/>
        </p:nvCxnSpPr>
        <p:spPr>
          <a:xfrm>
            <a:off x="-3700" y="3178475"/>
            <a:ext cx="9144000" cy="0"/>
          </a:xfrm>
          <a:prstGeom prst="straightConnector1">
            <a:avLst/>
          </a:prstGeom>
          <a:noFill/>
          <a:ln cap="flat" cmpd="sng" w="9525">
            <a:solidFill>
              <a:schemeClr val="accent1"/>
            </a:solidFill>
            <a:prstDash val="solid"/>
            <a:round/>
            <a:headEnd len="med" w="med" type="none"/>
            <a:tailEnd len="med" w="med" type="none"/>
          </a:ln>
        </p:spPr>
      </p:cxnSp>
      <p:cxnSp>
        <p:nvCxnSpPr>
          <p:cNvPr id="56" name="Google Shape;56;p13"/>
          <p:cNvCxnSpPr/>
          <p:nvPr/>
        </p:nvCxnSpPr>
        <p:spPr>
          <a:xfrm>
            <a:off x="-3700" y="4555450"/>
            <a:ext cx="9144000" cy="0"/>
          </a:xfrm>
          <a:prstGeom prst="straightConnector1">
            <a:avLst/>
          </a:prstGeom>
          <a:noFill/>
          <a:ln cap="flat" cmpd="sng" w="9525">
            <a:solidFill>
              <a:schemeClr val="accent1"/>
            </a:solidFill>
            <a:prstDash val="solid"/>
            <a:round/>
            <a:headEnd len="med" w="med" type="none"/>
            <a:tailEnd len="med" w="med" type="none"/>
          </a:ln>
        </p:spPr>
      </p:cxnSp>
      <p:sp>
        <p:nvSpPr>
          <p:cNvPr id="57" name="Google Shape;57;p13"/>
          <p:cNvSpPr/>
          <p:nvPr/>
        </p:nvSpPr>
        <p:spPr>
          <a:xfrm>
            <a:off x="-704795" y="3178455"/>
            <a:ext cx="1377000" cy="1377000"/>
          </a:xfrm>
          <a:prstGeom prst="arc">
            <a:avLst>
              <a:gd fmla="val 16292481" name="adj1"/>
              <a:gd fmla="val 5314968"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latin typeface="IBM Plex Sans Light"/>
              <a:ea typeface="IBM Plex Sans Light"/>
              <a:cs typeface="IBM Plex Sans Light"/>
              <a:sym typeface="IBM Plex Sans Light"/>
            </a:endParaRPr>
          </a:p>
        </p:txBody>
      </p:sp>
      <p:sp>
        <p:nvSpPr>
          <p:cNvPr id="58" name="Google Shape;58;p13"/>
          <p:cNvSpPr/>
          <p:nvPr/>
        </p:nvSpPr>
        <p:spPr>
          <a:xfrm rot="10800000">
            <a:off x="8451707" y="1801501"/>
            <a:ext cx="1377000" cy="1377000"/>
          </a:xfrm>
          <a:prstGeom prst="arc">
            <a:avLst>
              <a:gd fmla="val 16200000" name="adj1"/>
              <a:gd fmla="val 5431293"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latin typeface="IBM Plex Sans Light"/>
              <a:ea typeface="IBM Plex Sans Light"/>
              <a:cs typeface="IBM Plex Sans Light"/>
              <a:sym typeface="IBM Plex Sans Light"/>
            </a:endParaRPr>
          </a:p>
        </p:txBody>
      </p:sp>
      <p:sp>
        <p:nvSpPr>
          <p:cNvPr id="59" name="Google Shape;59;p13"/>
          <p:cNvSpPr/>
          <p:nvPr/>
        </p:nvSpPr>
        <p:spPr>
          <a:xfrm rot="-5400000">
            <a:off x="5151857" y="4555451"/>
            <a:ext cx="1377000" cy="1377000"/>
          </a:xfrm>
          <a:prstGeom prst="arc">
            <a:avLst>
              <a:gd fmla="val 16691316" name="adj1"/>
              <a:gd fmla="val 4902631"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6"/>
              </a:solidFill>
              <a:latin typeface="IBM Plex Sans Light"/>
              <a:ea typeface="IBM Plex Sans Light"/>
              <a:cs typeface="IBM Plex Sans Light"/>
              <a:sym typeface="IBM Plex Sans Light"/>
            </a:endParaRPr>
          </a:p>
        </p:txBody>
      </p:sp>
      <p:sp>
        <p:nvSpPr>
          <p:cNvPr id="60" name="Google Shape;60;p13"/>
          <p:cNvSpPr txBox="1"/>
          <p:nvPr>
            <p:ph type="title"/>
          </p:nvPr>
        </p:nvSpPr>
        <p:spPr>
          <a:xfrm>
            <a:off x="436725" y="713744"/>
            <a:ext cx="4182300" cy="1726500"/>
          </a:xfrm>
          <a:prstGeom prst="rect">
            <a:avLst/>
          </a:prstGeom>
        </p:spPr>
        <p:txBody>
          <a:bodyPr anchorCtr="0" anchor="t" bIns="91425" lIns="0" spcFirstLastPara="1" rIns="91425" wrap="square" tIns="91425">
            <a:noAutofit/>
          </a:bodyPr>
          <a:lstStyle>
            <a:lvl1pPr lvl="0">
              <a:spcBef>
                <a:spcPts val="0"/>
              </a:spcBef>
              <a:spcAft>
                <a:spcPts val="0"/>
              </a:spcAft>
              <a:buNone/>
              <a:defRPr sz="4600"/>
            </a:lvl1pPr>
            <a:lvl2pPr lvl="1" algn="ctr">
              <a:lnSpc>
                <a:spcPct val="115000"/>
              </a:lnSpc>
              <a:spcBef>
                <a:spcPts val="0"/>
              </a:spcBef>
              <a:spcAft>
                <a:spcPts val="0"/>
              </a:spcAft>
              <a:buNone/>
              <a:defRPr sz="4600"/>
            </a:lvl2pPr>
            <a:lvl3pPr lvl="2" algn="ctr">
              <a:lnSpc>
                <a:spcPct val="115000"/>
              </a:lnSpc>
              <a:spcBef>
                <a:spcPts val="0"/>
              </a:spcBef>
              <a:spcAft>
                <a:spcPts val="0"/>
              </a:spcAft>
              <a:buNone/>
              <a:defRPr sz="4600"/>
            </a:lvl3pPr>
            <a:lvl4pPr lvl="3" algn="ctr">
              <a:lnSpc>
                <a:spcPct val="115000"/>
              </a:lnSpc>
              <a:spcBef>
                <a:spcPts val="0"/>
              </a:spcBef>
              <a:spcAft>
                <a:spcPts val="0"/>
              </a:spcAft>
              <a:buNone/>
              <a:defRPr sz="4600"/>
            </a:lvl4pPr>
            <a:lvl5pPr lvl="4" algn="ctr">
              <a:lnSpc>
                <a:spcPct val="115000"/>
              </a:lnSpc>
              <a:spcBef>
                <a:spcPts val="0"/>
              </a:spcBef>
              <a:spcAft>
                <a:spcPts val="0"/>
              </a:spcAft>
              <a:buNone/>
              <a:defRPr sz="4600"/>
            </a:lvl5pPr>
            <a:lvl6pPr lvl="5" algn="ctr">
              <a:lnSpc>
                <a:spcPct val="115000"/>
              </a:lnSpc>
              <a:spcBef>
                <a:spcPts val="0"/>
              </a:spcBef>
              <a:spcAft>
                <a:spcPts val="0"/>
              </a:spcAft>
              <a:buNone/>
              <a:defRPr sz="4600"/>
            </a:lvl6pPr>
            <a:lvl7pPr lvl="6" algn="ctr">
              <a:lnSpc>
                <a:spcPct val="115000"/>
              </a:lnSpc>
              <a:spcBef>
                <a:spcPts val="0"/>
              </a:spcBef>
              <a:spcAft>
                <a:spcPts val="0"/>
              </a:spcAft>
              <a:buNone/>
              <a:defRPr sz="4600"/>
            </a:lvl7pPr>
            <a:lvl8pPr lvl="7" algn="ctr">
              <a:lnSpc>
                <a:spcPct val="115000"/>
              </a:lnSpc>
              <a:spcBef>
                <a:spcPts val="0"/>
              </a:spcBef>
              <a:spcAft>
                <a:spcPts val="0"/>
              </a:spcAft>
              <a:buNone/>
              <a:defRPr sz="4600"/>
            </a:lvl8pPr>
            <a:lvl9pPr lvl="8" algn="ctr">
              <a:lnSpc>
                <a:spcPct val="115000"/>
              </a:lnSpc>
              <a:spcBef>
                <a:spcPts val="0"/>
              </a:spcBef>
              <a:spcAft>
                <a:spcPts val="0"/>
              </a:spcAft>
              <a:buNone/>
              <a:defRPr sz="4600"/>
            </a:lvl9pPr>
          </a:lstStyle>
          <a:p/>
        </p:txBody>
      </p:sp>
      <p:sp>
        <p:nvSpPr>
          <p:cNvPr id="61" name="Google Shape;61;p13"/>
          <p:cNvSpPr txBox="1"/>
          <p:nvPr>
            <p:ph idx="1" type="subTitle"/>
          </p:nvPr>
        </p:nvSpPr>
        <p:spPr>
          <a:xfrm>
            <a:off x="436725" y="4683700"/>
            <a:ext cx="4346700" cy="2286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800"/>
              <a:buFont typeface="IBM Plex Sans"/>
              <a:buNone/>
              <a:defRPr sz="800"/>
            </a:lvl1pPr>
            <a:lvl2pPr lvl="1">
              <a:spcBef>
                <a:spcPts val="1600"/>
              </a:spcBef>
              <a:spcAft>
                <a:spcPts val="0"/>
              </a:spcAft>
              <a:buClr>
                <a:schemeClr val="dk1"/>
              </a:buClr>
              <a:buSzPts val="800"/>
              <a:buFont typeface="IBM Plex Sans"/>
              <a:buNone/>
              <a:defRPr sz="800">
                <a:solidFill>
                  <a:schemeClr val="dk1"/>
                </a:solidFill>
              </a:defRPr>
            </a:lvl2pPr>
            <a:lvl3pPr lvl="2">
              <a:spcBef>
                <a:spcPts val="1600"/>
              </a:spcBef>
              <a:spcAft>
                <a:spcPts val="0"/>
              </a:spcAft>
              <a:buClr>
                <a:schemeClr val="dk1"/>
              </a:buClr>
              <a:buSzPts val="800"/>
              <a:buFont typeface="IBM Plex Sans"/>
              <a:buNone/>
              <a:defRPr sz="800">
                <a:solidFill>
                  <a:schemeClr val="dk1"/>
                </a:solidFill>
              </a:defRPr>
            </a:lvl3pPr>
            <a:lvl4pPr lvl="3">
              <a:spcBef>
                <a:spcPts val="1600"/>
              </a:spcBef>
              <a:spcAft>
                <a:spcPts val="0"/>
              </a:spcAft>
              <a:buClr>
                <a:schemeClr val="dk1"/>
              </a:buClr>
              <a:buSzPts val="800"/>
              <a:buFont typeface="IBM Plex Sans"/>
              <a:buNone/>
              <a:defRPr sz="800">
                <a:solidFill>
                  <a:schemeClr val="dk1"/>
                </a:solidFill>
              </a:defRPr>
            </a:lvl4pPr>
            <a:lvl5pPr lvl="4">
              <a:spcBef>
                <a:spcPts val="1600"/>
              </a:spcBef>
              <a:spcAft>
                <a:spcPts val="0"/>
              </a:spcAft>
              <a:buClr>
                <a:schemeClr val="dk1"/>
              </a:buClr>
              <a:buSzPts val="800"/>
              <a:buFont typeface="IBM Plex Sans"/>
              <a:buNone/>
              <a:defRPr sz="800">
                <a:solidFill>
                  <a:schemeClr val="dk1"/>
                </a:solidFill>
              </a:defRPr>
            </a:lvl5pPr>
            <a:lvl6pPr lvl="5">
              <a:spcBef>
                <a:spcPts val="1600"/>
              </a:spcBef>
              <a:spcAft>
                <a:spcPts val="0"/>
              </a:spcAft>
              <a:buClr>
                <a:schemeClr val="dk1"/>
              </a:buClr>
              <a:buSzPts val="800"/>
              <a:buFont typeface="IBM Plex Sans"/>
              <a:buNone/>
              <a:defRPr sz="800">
                <a:solidFill>
                  <a:schemeClr val="dk1"/>
                </a:solidFill>
              </a:defRPr>
            </a:lvl6pPr>
            <a:lvl7pPr lvl="6">
              <a:spcBef>
                <a:spcPts val="1600"/>
              </a:spcBef>
              <a:spcAft>
                <a:spcPts val="0"/>
              </a:spcAft>
              <a:buClr>
                <a:schemeClr val="dk1"/>
              </a:buClr>
              <a:buSzPts val="800"/>
              <a:buFont typeface="IBM Plex Sans"/>
              <a:buNone/>
              <a:defRPr sz="800">
                <a:solidFill>
                  <a:schemeClr val="dk1"/>
                </a:solidFill>
              </a:defRPr>
            </a:lvl7pPr>
            <a:lvl8pPr lvl="7">
              <a:spcBef>
                <a:spcPts val="1600"/>
              </a:spcBef>
              <a:spcAft>
                <a:spcPts val="0"/>
              </a:spcAft>
              <a:buClr>
                <a:schemeClr val="dk1"/>
              </a:buClr>
              <a:buSzPts val="800"/>
              <a:buFont typeface="IBM Plex Sans"/>
              <a:buNone/>
              <a:defRPr sz="800">
                <a:solidFill>
                  <a:schemeClr val="dk1"/>
                </a:solidFill>
              </a:defRPr>
            </a:lvl8pPr>
            <a:lvl9pPr lvl="8">
              <a:spcBef>
                <a:spcPts val="1600"/>
              </a:spcBef>
              <a:spcAft>
                <a:spcPts val="1600"/>
              </a:spcAft>
              <a:buClr>
                <a:schemeClr val="dk1"/>
              </a:buClr>
              <a:buSzPts val="800"/>
              <a:buFont typeface="IBM Plex Sans"/>
              <a:buNone/>
              <a:defRPr sz="800">
                <a:solidFill>
                  <a:schemeClr val="dk1"/>
                </a:solidFill>
              </a:defRPr>
            </a:lvl9pPr>
          </a:lstStyle>
          <a:p/>
        </p:txBody>
      </p:sp>
      <p:cxnSp>
        <p:nvCxnSpPr>
          <p:cNvPr id="62" name="Google Shape;62;p13"/>
          <p:cNvCxnSpPr/>
          <p:nvPr/>
        </p:nvCxnSpPr>
        <p:spPr>
          <a:xfrm>
            <a:off x="8217600" y="233875"/>
            <a:ext cx="0" cy="99000"/>
          </a:xfrm>
          <a:prstGeom prst="straightConnector1">
            <a:avLst/>
          </a:prstGeom>
          <a:noFill/>
          <a:ln cap="flat" cmpd="sng" w="9525">
            <a:solidFill>
              <a:schemeClr val="dk1"/>
            </a:solidFill>
            <a:prstDash val="solid"/>
            <a:round/>
            <a:headEnd len="med" w="med" type="none"/>
            <a:tailEnd len="med" w="med" type="none"/>
          </a:ln>
        </p:spPr>
      </p:cxnSp>
      <p:sp>
        <p:nvSpPr>
          <p:cNvPr id="63" name="Google Shape;63;p13"/>
          <p:cNvSpPr txBox="1"/>
          <p:nvPr>
            <p:ph idx="2" type="subTitle"/>
          </p:nvPr>
        </p:nvSpPr>
        <p:spPr>
          <a:xfrm>
            <a:off x="6802800" y="230700"/>
            <a:ext cx="1050600" cy="1458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IBM Plex Sans"/>
              <a:buNone/>
              <a:defRPr sz="800"/>
            </a:lvl1pPr>
            <a:lvl2pPr lvl="1" algn="r">
              <a:spcBef>
                <a:spcPts val="1600"/>
              </a:spcBef>
              <a:spcAft>
                <a:spcPts val="0"/>
              </a:spcAft>
              <a:buClr>
                <a:schemeClr val="dk1"/>
              </a:buClr>
              <a:buSzPts val="800"/>
              <a:buFont typeface="IBM Plex Sans"/>
              <a:buNone/>
              <a:defRPr sz="800">
                <a:solidFill>
                  <a:schemeClr val="dk1"/>
                </a:solidFill>
              </a:defRPr>
            </a:lvl2pPr>
            <a:lvl3pPr lvl="2" algn="r">
              <a:spcBef>
                <a:spcPts val="1600"/>
              </a:spcBef>
              <a:spcAft>
                <a:spcPts val="0"/>
              </a:spcAft>
              <a:buClr>
                <a:schemeClr val="dk1"/>
              </a:buClr>
              <a:buSzPts val="800"/>
              <a:buFont typeface="IBM Plex Sans"/>
              <a:buNone/>
              <a:defRPr sz="800">
                <a:solidFill>
                  <a:schemeClr val="dk1"/>
                </a:solidFill>
              </a:defRPr>
            </a:lvl3pPr>
            <a:lvl4pPr lvl="3" algn="r">
              <a:spcBef>
                <a:spcPts val="1600"/>
              </a:spcBef>
              <a:spcAft>
                <a:spcPts val="0"/>
              </a:spcAft>
              <a:buClr>
                <a:schemeClr val="dk1"/>
              </a:buClr>
              <a:buSzPts val="800"/>
              <a:buFont typeface="IBM Plex Sans"/>
              <a:buNone/>
              <a:defRPr sz="800">
                <a:solidFill>
                  <a:schemeClr val="dk1"/>
                </a:solidFill>
              </a:defRPr>
            </a:lvl4pPr>
            <a:lvl5pPr lvl="4" algn="r">
              <a:spcBef>
                <a:spcPts val="1600"/>
              </a:spcBef>
              <a:spcAft>
                <a:spcPts val="0"/>
              </a:spcAft>
              <a:buClr>
                <a:schemeClr val="dk1"/>
              </a:buClr>
              <a:buSzPts val="800"/>
              <a:buFont typeface="IBM Plex Sans"/>
              <a:buNone/>
              <a:defRPr sz="800">
                <a:solidFill>
                  <a:schemeClr val="dk1"/>
                </a:solidFill>
              </a:defRPr>
            </a:lvl5pPr>
            <a:lvl6pPr lvl="5" algn="r">
              <a:spcBef>
                <a:spcPts val="1600"/>
              </a:spcBef>
              <a:spcAft>
                <a:spcPts val="0"/>
              </a:spcAft>
              <a:buClr>
                <a:schemeClr val="dk1"/>
              </a:buClr>
              <a:buSzPts val="800"/>
              <a:buFont typeface="IBM Plex Sans"/>
              <a:buNone/>
              <a:defRPr sz="800">
                <a:solidFill>
                  <a:schemeClr val="dk1"/>
                </a:solidFill>
              </a:defRPr>
            </a:lvl6pPr>
            <a:lvl7pPr lvl="6" algn="r">
              <a:spcBef>
                <a:spcPts val="1600"/>
              </a:spcBef>
              <a:spcAft>
                <a:spcPts val="0"/>
              </a:spcAft>
              <a:buClr>
                <a:schemeClr val="dk1"/>
              </a:buClr>
              <a:buSzPts val="800"/>
              <a:buFont typeface="IBM Plex Sans"/>
              <a:buNone/>
              <a:defRPr sz="800">
                <a:solidFill>
                  <a:schemeClr val="dk1"/>
                </a:solidFill>
              </a:defRPr>
            </a:lvl7pPr>
            <a:lvl8pPr lvl="7" algn="r">
              <a:spcBef>
                <a:spcPts val="1600"/>
              </a:spcBef>
              <a:spcAft>
                <a:spcPts val="0"/>
              </a:spcAft>
              <a:buClr>
                <a:schemeClr val="dk1"/>
              </a:buClr>
              <a:buSzPts val="800"/>
              <a:buFont typeface="IBM Plex Sans"/>
              <a:buNone/>
              <a:defRPr sz="800">
                <a:solidFill>
                  <a:schemeClr val="dk1"/>
                </a:solidFill>
              </a:defRPr>
            </a:lvl8pPr>
            <a:lvl9pPr lvl="8" algn="r">
              <a:spcBef>
                <a:spcPts val="1600"/>
              </a:spcBef>
              <a:spcAft>
                <a:spcPts val="1600"/>
              </a:spcAft>
              <a:buClr>
                <a:schemeClr val="dk1"/>
              </a:buClr>
              <a:buSzPts val="800"/>
              <a:buFont typeface="IBM Plex Sans"/>
              <a:buNone/>
              <a:defRPr sz="800">
                <a:solidFill>
                  <a:schemeClr val="dk1"/>
                </a:solidFill>
              </a:defRPr>
            </a:lvl9pPr>
          </a:lstStyle>
          <a:p/>
        </p:txBody>
      </p:sp>
      <p:sp>
        <p:nvSpPr>
          <p:cNvPr id="64" name="Google Shape;64;p13"/>
          <p:cNvSpPr txBox="1"/>
          <p:nvPr>
            <p:ph idx="3" type="subTitle"/>
          </p:nvPr>
        </p:nvSpPr>
        <p:spPr>
          <a:xfrm>
            <a:off x="436725" y="230700"/>
            <a:ext cx="1893000" cy="2286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800"/>
              <a:buFont typeface="IBM Plex Sans"/>
              <a:buNone/>
              <a:defRPr sz="800"/>
            </a:lvl1pPr>
            <a:lvl2pPr lvl="1">
              <a:spcBef>
                <a:spcPts val="1600"/>
              </a:spcBef>
              <a:spcAft>
                <a:spcPts val="0"/>
              </a:spcAft>
              <a:buClr>
                <a:schemeClr val="dk1"/>
              </a:buClr>
              <a:buSzPts val="800"/>
              <a:buFont typeface="IBM Plex Sans"/>
              <a:buNone/>
              <a:defRPr sz="800">
                <a:solidFill>
                  <a:schemeClr val="dk1"/>
                </a:solidFill>
              </a:defRPr>
            </a:lvl2pPr>
            <a:lvl3pPr lvl="2">
              <a:spcBef>
                <a:spcPts val="1600"/>
              </a:spcBef>
              <a:spcAft>
                <a:spcPts val="0"/>
              </a:spcAft>
              <a:buClr>
                <a:schemeClr val="dk1"/>
              </a:buClr>
              <a:buSzPts val="800"/>
              <a:buFont typeface="IBM Plex Sans"/>
              <a:buNone/>
              <a:defRPr sz="800">
                <a:solidFill>
                  <a:schemeClr val="dk1"/>
                </a:solidFill>
              </a:defRPr>
            </a:lvl3pPr>
            <a:lvl4pPr lvl="3">
              <a:spcBef>
                <a:spcPts val="1600"/>
              </a:spcBef>
              <a:spcAft>
                <a:spcPts val="0"/>
              </a:spcAft>
              <a:buClr>
                <a:schemeClr val="dk1"/>
              </a:buClr>
              <a:buSzPts val="800"/>
              <a:buFont typeface="IBM Plex Sans"/>
              <a:buNone/>
              <a:defRPr sz="800">
                <a:solidFill>
                  <a:schemeClr val="dk1"/>
                </a:solidFill>
              </a:defRPr>
            </a:lvl4pPr>
            <a:lvl5pPr lvl="4">
              <a:spcBef>
                <a:spcPts val="1600"/>
              </a:spcBef>
              <a:spcAft>
                <a:spcPts val="0"/>
              </a:spcAft>
              <a:buClr>
                <a:schemeClr val="dk1"/>
              </a:buClr>
              <a:buSzPts val="800"/>
              <a:buFont typeface="IBM Plex Sans"/>
              <a:buNone/>
              <a:defRPr sz="800">
                <a:solidFill>
                  <a:schemeClr val="dk1"/>
                </a:solidFill>
              </a:defRPr>
            </a:lvl5pPr>
            <a:lvl6pPr lvl="5">
              <a:spcBef>
                <a:spcPts val="1600"/>
              </a:spcBef>
              <a:spcAft>
                <a:spcPts val="0"/>
              </a:spcAft>
              <a:buClr>
                <a:schemeClr val="dk1"/>
              </a:buClr>
              <a:buSzPts val="800"/>
              <a:buFont typeface="IBM Plex Sans"/>
              <a:buNone/>
              <a:defRPr sz="800">
                <a:solidFill>
                  <a:schemeClr val="dk1"/>
                </a:solidFill>
              </a:defRPr>
            </a:lvl6pPr>
            <a:lvl7pPr lvl="6">
              <a:spcBef>
                <a:spcPts val="1600"/>
              </a:spcBef>
              <a:spcAft>
                <a:spcPts val="0"/>
              </a:spcAft>
              <a:buClr>
                <a:schemeClr val="dk1"/>
              </a:buClr>
              <a:buSzPts val="800"/>
              <a:buFont typeface="IBM Plex Sans"/>
              <a:buNone/>
              <a:defRPr sz="800">
                <a:solidFill>
                  <a:schemeClr val="dk1"/>
                </a:solidFill>
              </a:defRPr>
            </a:lvl7pPr>
            <a:lvl8pPr lvl="7">
              <a:spcBef>
                <a:spcPts val="1600"/>
              </a:spcBef>
              <a:spcAft>
                <a:spcPts val="0"/>
              </a:spcAft>
              <a:buClr>
                <a:schemeClr val="dk1"/>
              </a:buClr>
              <a:buSzPts val="800"/>
              <a:buFont typeface="IBM Plex Sans"/>
              <a:buNone/>
              <a:defRPr sz="800">
                <a:solidFill>
                  <a:schemeClr val="dk1"/>
                </a:solidFill>
              </a:defRPr>
            </a:lvl8pPr>
            <a:lvl9pPr lvl="8">
              <a:spcBef>
                <a:spcPts val="1600"/>
              </a:spcBef>
              <a:spcAft>
                <a:spcPts val="1600"/>
              </a:spcAft>
              <a:buClr>
                <a:schemeClr val="dk1"/>
              </a:buClr>
              <a:buSzPts val="800"/>
              <a:buFont typeface="IBM Plex Sans"/>
              <a:buNone/>
              <a:defRPr sz="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D9D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11.png"/><Relationship Id="rId7"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68" name="Shape 68"/>
        <p:cNvGrpSpPr/>
        <p:nvPr/>
      </p:nvGrpSpPr>
      <p:grpSpPr>
        <a:xfrm>
          <a:off x="0" y="0"/>
          <a:ext cx="0" cy="0"/>
          <a:chOff x="0" y="0"/>
          <a:chExt cx="0" cy="0"/>
        </a:xfrm>
      </p:grpSpPr>
      <p:sp>
        <p:nvSpPr>
          <p:cNvPr id="69" name="Google Shape;69;p14"/>
          <p:cNvSpPr txBox="1"/>
          <p:nvPr/>
        </p:nvSpPr>
        <p:spPr>
          <a:xfrm>
            <a:off x="671650" y="2692825"/>
            <a:ext cx="49029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000">
                <a:solidFill>
                  <a:srgbClr val="B45F06"/>
                </a:solidFill>
                <a:latin typeface="Century Gothic"/>
                <a:ea typeface="Century Gothic"/>
                <a:cs typeface="Century Gothic"/>
                <a:sym typeface="Century Gothic"/>
              </a:rPr>
              <a:t>Emmanuel Odunlade</a:t>
            </a:r>
            <a:endParaRPr b="1" sz="2000">
              <a:solidFill>
                <a:srgbClr val="B45F06"/>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b="1" lang="en">
                <a:solidFill>
                  <a:srgbClr val="0B5394"/>
                </a:solidFill>
                <a:latin typeface="Century Gothic"/>
                <a:ea typeface="Century Gothic"/>
                <a:cs typeface="Century Gothic"/>
                <a:sym typeface="Century Gothic"/>
              </a:rPr>
              <a:t>Hardware Chapter Manager | Solutions Architect </a:t>
            </a:r>
            <a:endParaRPr b="1" sz="2000">
              <a:solidFill>
                <a:srgbClr val="0B5394"/>
              </a:solidFill>
              <a:latin typeface="Century Gothic"/>
              <a:ea typeface="Century Gothic"/>
              <a:cs typeface="Century Gothic"/>
              <a:sym typeface="Century Gothic"/>
            </a:endParaRPr>
          </a:p>
        </p:txBody>
      </p:sp>
      <p:sp>
        <p:nvSpPr>
          <p:cNvPr id="70" name="Google Shape;70;p14"/>
          <p:cNvSpPr txBox="1"/>
          <p:nvPr/>
        </p:nvSpPr>
        <p:spPr>
          <a:xfrm>
            <a:off x="691775" y="1156675"/>
            <a:ext cx="5673300" cy="7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212529"/>
                </a:solidFill>
                <a:latin typeface="Courier New"/>
                <a:ea typeface="Courier New"/>
                <a:cs typeface="Courier New"/>
                <a:sym typeface="Courier New"/>
              </a:rPr>
              <a:t>Death By Iteration</a:t>
            </a:r>
            <a:endParaRPr b="1" sz="5700">
              <a:latin typeface="Courier New"/>
              <a:ea typeface="Courier New"/>
              <a:cs typeface="Courier New"/>
              <a:sym typeface="Courier New"/>
            </a:endParaRPr>
          </a:p>
        </p:txBody>
      </p:sp>
      <p:grpSp>
        <p:nvGrpSpPr>
          <p:cNvPr id="71" name="Google Shape;71;p14"/>
          <p:cNvGrpSpPr/>
          <p:nvPr/>
        </p:nvGrpSpPr>
        <p:grpSpPr>
          <a:xfrm>
            <a:off x="691775" y="3555475"/>
            <a:ext cx="3052050" cy="787200"/>
            <a:chOff x="691775" y="3555475"/>
            <a:chExt cx="3052050" cy="787200"/>
          </a:xfrm>
        </p:grpSpPr>
        <p:pic>
          <p:nvPicPr>
            <p:cNvPr id="72" name="Google Shape;72;p14"/>
            <p:cNvPicPr preferRelativeResize="0"/>
            <p:nvPr/>
          </p:nvPicPr>
          <p:blipFill>
            <a:blip r:embed="rId3">
              <a:alphaModFix/>
            </a:blip>
            <a:stretch>
              <a:fillRect/>
            </a:stretch>
          </p:blipFill>
          <p:spPr>
            <a:xfrm>
              <a:off x="691775" y="3968825"/>
              <a:ext cx="340850" cy="340850"/>
            </a:xfrm>
            <a:prstGeom prst="rect">
              <a:avLst/>
            </a:prstGeom>
            <a:noFill/>
            <a:ln>
              <a:noFill/>
            </a:ln>
          </p:spPr>
        </p:pic>
        <p:pic>
          <p:nvPicPr>
            <p:cNvPr id="73" name="Google Shape;73;p14"/>
            <p:cNvPicPr preferRelativeResize="0"/>
            <p:nvPr/>
          </p:nvPicPr>
          <p:blipFill rotWithShape="1">
            <a:blip r:embed="rId4">
              <a:alphaModFix/>
            </a:blip>
            <a:srcRect b="4128" l="6659" r="3590" t="6120"/>
            <a:stretch/>
          </p:blipFill>
          <p:spPr>
            <a:xfrm>
              <a:off x="743825" y="3732075"/>
              <a:ext cx="236750" cy="236750"/>
            </a:xfrm>
            <a:prstGeom prst="rect">
              <a:avLst/>
            </a:prstGeom>
            <a:noFill/>
            <a:ln>
              <a:noFill/>
            </a:ln>
          </p:spPr>
        </p:pic>
        <p:sp>
          <p:nvSpPr>
            <p:cNvPr id="74" name="Google Shape;74;p14"/>
            <p:cNvSpPr txBox="1"/>
            <p:nvPr/>
          </p:nvSpPr>
          <p:spPr>
            <a:xfrm>
              <a:off x="743825" y="3555475"/>
              <a:ext cx="3000000" cy="78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100">
                  <a:solidFill>
                    <a:schemeClr val="dk1"/>
                  </a:solidFill>
                  <a:latin typeface="Century Gothic"/>
                  <a:ea typeface="Century Gothic"/>
                  <a:cs typeface="Century Gothic"/>
                  <a:sym typeface="Century Gothic"/>
                </a:rPr>
                <a:t>   </a:t>
              </a:r>
              <a:r>
                <a:rPr lang="en" sz="1500">
                  <a:solidFill>
                    <a:schemeClr val="dk1"/>
                  </a:solidFill>
                  <a:latin typeface="Century Gothic"/>
                  <a:ea typeface="Century Gothic"/>
                  <a:cs typeface="Century Gothic"/>
                  <a:sym typeface="Century Gothic"/>
                </a:rPr>
                <a:t>: </a:t>
              </a:r>
              <a:r>
                <a:rPr lang="en" sz="1500">
                  <a:solidFill>
                    <a:schemeClr val="dk1"/>
                  </a:solidFill>
                  <a:latin typeface="Calibri"/>
                  <a:ea typeface="Calibri"/>
                  <a:cs typeface="Calibri"/>
                  <a:sym typeface="Calibri"/>
                </a:rPr>
                <a:t>/emmanuel-odunlade/</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500">
                  <a:solidFill>
                    <a:schemeClr val="dk1"/>
                  </a:solidFill>
                  <a:latin typeface="Calibri"/>
                  <a:ea typeface="Calibri"/>
                  <a:cs typeface="Calibri"/>
                  <a:sym typeface="Calibri"/>
                </a:rPr>
                <a:t>      : @emmaodunlade</a:t>
              </a:r>
              <a:endParaRPr sz="1500"/>
            </a:p>
          </p:txBody>
        </p:sp>
      </p:grpSp>
      <p:pic>
        <p:nvPicPr>
          <p:cNvPr id="75" name="Google Shape;75;p14" title="no background.png"/>
          <p:cNvPicPr preferRelativeResize="0"/>
          <p:nvPr/>
        </p:nvPicPr>
        <p:blipFill>
          <a:blip r:embed="rId5">
            <a:alphaModFix/>
          </a:blip>
          <a:stretch>
            <a:fillRect/>
          </a:stretch>
        </p:blipFill>
        <p:spPr>
          <a:xfrm>
            <a:off x="5961025" y="506950"/>
            <a:ext cx="2516100" cy="210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64" name="Shape 164"/>
        <p:cNvGrpSpPr/>
        <p:nvPr/>
      </p:nvGrpSpPr>
      <p:grpSpPr>
        <a:xfrm>
          <a:off x="0" y="0"/>
          <a:ext cx="0" cy="0"/>
          <a:chOff x="0" y="0"/>
          <a:chExt cx="0" cy="0"/>
        </a:xfrm>
      </p:grpSpPr>
      <p:sp>
        <p:nvSpPr>
          <p:cNvPr id="165" name="Google Shape;165;p23"/>
          <p:cNvSpPr/>
          <p:nvPr/>
        </p:nvSpPr>
        <p:spPr>
          <a:xfrm>
            <a:off x="4681400" y="760025"/>
            <a:ext cx="4462500" cy="36387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3"/>
          <p:cNvSpPr/>
          <p:nvPr/>
        </p:nvSpPr>
        <p:spPr>
          <a:xfrm>
            <a:off x="33200" y="760025"/>
            <a:ext cx="4615200" cy="3638700"/>
          </a:xfrm>
          <a:prstGeom prst="rect">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3"/>
          <p:cNvSpPr txBox="1"/>
          <p:nvPr/>
        </p:nvSpPr>
        <p:spPr>
          <a:xfrm>
            <a:off x="50050" y="116375"/>
            <a:ext cx="49560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B45F06"/>
                </a:solidFill>
                <a:latin typeface="Century Gothic"/>
                <a:ea typeface="Century Gothic"/>
                <a:cs typeface="Century Gothic"/>
                <a:sym typeface="Century Gothic"/>
              </a:rPr>
              <a:t>Sequencing with Process DSM</a:t>
            </a:r>
            <a:endParaRPr b="1" sz="2400">
              <a:solidFill>
                <a:srgbClr val="B45F06"/>
              </a:solidFill>
              <a:latin typeface="Century Gothic"/>
              <a:ea typeface="Century Gothic"/>
              <a:cs typeface="Century Gothic"/>
              <a:sym typeface="Century Gothic"/>
            </a:endParaRPr>
          </a:p>
        </p:txBody>
      </p:sp>
      <p:pic>
        <p:nvPicPr>
          <p:cNvPr id="168" name="Google Shape;168;p23"/>
          <p:cNvPicPr preferRelativeResize="0"/>
          <p:nvPr/>
        </p:nvPicPr>
        <p:blipFill rotWithShape="1">
          <a:blip r:embed="rId3">
            <a:alphaModFix/>
          </a:blip>
          <a:srcRect b="0" l="0" r="3297" t="0"/>
          <a:stretch/>
        </p:blipFill>
        <p:spPr>
          <a:xfrm>
            <a:off x="50050" y="836375"/>
            <a:ext cx="4521950" cy="3486150"/>
          </a:xfrm>
          <a:prstGeom prst="rect">
            <a:avLst/>
          </a:prstGeom>
          <a:noFill/>
          <a:ln>
            <a:noFill/>
          </a:ln>
        </p:spPr>
      </p:pic>
      <p:pic>
        <p:nvPicPr>
          <p:cNvPr id="169" name="Google Shape;169;p23"/>
          <p:cNvPicPr preferRelativeResize="0"/>
          <p:nvPr/>
        </p:nvPicPr>
        <p:blipFill>
          <a:blip r:embed="rId4">
            <a:alphaModFix/>
          </a:blip>
          <a:stretch>
            <a:fillRect/>
          </a:stretch>
        </p:blipFill>
        <p:spPr>
          <a:xfrm>
            <a:off x="4724400" y="836375"/>
            <a:ext cx="4371975" cy="3486150"/>
          </a:xfrm>
          <a:prstGeom prst="rect">
            <a:avLst/>
          </a:prstGeom>
          <a:noFill/>
          <a:ln>
            <a:noFill/>
          </a:ln>
        </p:spPr>
      </p:pic>
      <p:sp>
        <p:nvSpPr>
          <p:cNvPr id="170" name="Google Shape;170;p23"/>
          <p:cNvSpPr txBox="1"/>
          <p:nvPr/>
        </p:nvSpPr>
        <p:spPr>
          <a:xfrm>
            <a:off x="4772088" y="4322525"/>
            <a:ext cx="4371900" cy="831300"/>
          </a:xfrm>
          <a:prstGeom prst="rect">
            <a:avLst/>
          </a:prstGeom>
          <a:noFill/>
          <a:ln>
            <a:noFill/>
          </a:ln>
        </p:spPr>
        <p:txBody>
          <a:bodyPr anchorCtr="0" anchor="t" bIns="91425" lIns="91425" spcFirstLastPara="1" rIns="91425" wrap="square" tIns="91425">
            <a:spAutoFit/>
          </a:bodyPr>
          <a:lstStyle/>
          <a:p>
            <a:pPr indent="0" lvl="0" marL="0" rtl="0" algn="l">
              <a:spcBef>
                <a:spcPts val="1400"/>
              </a:spcBef>
              <a:spcAft>
                <a:spcPts val="400"/>
              </a:spcAft>
              <a:buNone/>
            </a:pPr>
            <a:r>
              <a:rPr b="1" lang="en">
                <a:solidFill>
                  <a:schemeClr val="dk1"/>
                </a:solidFill>
                <a:latin typeface="Calibri"/>
                <a:ea typeface="Calibri"/>
                <a:cs typeface="Calibri"/>
                <a:sym typeface="Calibri"/>
              </a:rPr>
              <a:t>Based on DSM analysis: </a:t>
            </a:r>
            <a:br>
              <a:rPr b="1" lang="en">
                <a:solidFill>
                  <a:schemeClr val="dk1"/>
                </a:solidFill>
                <a:latin typeface="Calibri"/>
                <a:ea typeface="Calibri"/>
                <a:cs typeface="Calibri"/>
                <a:sym typeface="Calibri"/>
              </a:rPr>
            </a:br>
            <a:r>
              <a:rPr b="1" lang="en">
                <a:solidFill>
                  <a:schemeClr val="dk1"/>
                </a:solidFill>
                <a:latin typeface="Calibri"/>
                <a:ea typeface="Calibri"/>
                <a:cs typeface="Calibri"/>
                <a:sym typeface="Calibri"/>
              </a:rPr>
              <a:t>J&amp;H | G,C,&amp;D | A&amp;I, are better done together. </a:t>
            </a:r>
            <a:br>
              <a:rPr b="1" lang="en">
                <a:solidFill>
                  <a:schemeClr val="dk1"/>
                </a:solidFill>
                <a:latin typeface="Calibri"/>
                <a:ea typeface="Calibri"/>
                <a:cs typeface="Calibri"/>
                <a:sym typeface="Calibri"/>
              </a:rPr>
            </a:br>
            <a:r>
              <a:rPr b="1" lang="en">
                <a:solidFill>
                  <a:schemeClr val="dk1"/>
                </a:solidFill>
                <a:latin typeface="Calibri"/>
                <a:ea typeface="Calibri"/>
                <a:cs typeface="Calibri"/>
                <a:sym typeface="Calibri"/>
              </a:rPr>
              <a:t>A&amp;I can be done in </a:t>
            </a:r>
            <a:r>
              <a:rPr b="1" lang="en">
                <a:solidFill>
                  <a:schemeClr val="dk1"/>
                </a:solidFill>
                <a:latin typeface="Calibri"/>
                <a:ea typeface="Calibri"/>
                <a:cs typeface="Calibri"/>
                <a:sym typeface="Calibri"/>
              </a:rPr>
              <a:t>parallel</a:t>
            </a:r>
            <a:r>
              <a:rPr b="1" lang="en">
                <a:solidFill>
                  <a:schemeClr val="dk1"/>
                </a:solidFill>
                <a:latin typeface="Calibri"/>
                <a:ea typeface="Calibri"/>
                <a:cs typeface="Calibri"/>
                <a:sym typeface="Calibri"/>
              </a:rPr>
              <a:t> to G,C,&amp;D</a:t>
            </a:r>
            <a:endParaRPr b="1">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p:nvPr/>
        </p:nvSpPr>
        <p:spPr>
          <a:xfrm>
            <a:off x="0" y="535925"/>
            <a:ext cx="4343700" cy="43431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4"/>
          <p:cNvSpPr/>
          <p:nvPr/>
        </p:nvSpPr>
        <p:spPr>
          <a:xfrm>
            <a:off x="4355800" y="535925"/>
            <a:ext cx="4788300" cy="43431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4"/>
          <p:cNvSpPr txBox="1"/>
          <p:nvPr/>
        </p:nvSpPr>
        <p:spPr>
          <a:xfrm>
            <a:off x="50050" y="40175"/>
            <a:ext cx="48918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8761D"/>
                </a:solidFill>
                <a:latin typeface="Century Gothic"/>
                <a:ea typeface="Century Gothic"/>
                <a:cs typeface="Century Gothic"/>
                <a:sym typeface="Century Gothic"/>
              </a:rPr>
              <a:t>Value of Clustering - Glider Example</a:t>
            </a:r>
            <a:endParaRPr b="1" sz="1800">
              <a:solidFill>
                <a:srgbClr val="38761D"/>
              </a:solidFill>
              <a:latin typeface="Century Gothic"/>
              <a:ea typeface="Century Gothic"/>
              <a:cs typeface="Century Gothic"/>
              <a:sym typeface="Century Gothic"/>
            </a:endParaRPr>
          </a:p>
        </p:txBody>
      </p:sp>
      <p:pic>
        <p:nvPicPr>
          <p:cNvPr id="178" name="Google Shape;178;p24"/>
          <p:cNvPicPr preferRelativeResize="0"/>
          <p:nvPr/>
        </p:nvPicPr>
        <p:blipFill>
          <a:blip r:embed="rId3">
            <a:alphaModFix/>
          </a:blip>
          <a:stretch>
            <a:fillRect/>
          </a:stretch>
        </p:blipFill>
        <p:spPr>
          <a:xfrm>
            <a:off x="4419950" y="1133400"/>
            <a:ext cx="4712126" cy="3363024"/>
          </a:xfrm>
          <a:prstGeom prst="rect">
            <a:avLst/>
          </a:prstGeom>
          <a:noFill/>
          <a:ln>
            <a:noFill/>
          </a:ln>
        </p:spPr>
      </p:pic>
      <p:sp>
        <p:nvSpPr>
          <p:cNvPr id="179" name="Google Shape;179;p24"/>
          <p:cNvSpPr txBox="1"/>
          <p:nvPr/>
        </p:nvSpPr>
        <p:spPr>
          <a:xfrm>
            <a:off x="4343750" y="682200"/>
            <a:ext cx="19107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entury Gothic"/>
                <a:ea typeface="Century Gothic"/>
                <a:cs typeface="Century Gothic"/>
                <a:sym typeface="Century Gothic"/>
              </a:rPr>
              <a:t>After Clustering</a:t>
            </a:r>
            <a:endParaRPr b="1" sz="100">
              <a:solidFill>
                <a:schemeClr val="lt1"/>
              </a:solidFill>
            </a:endParaRPr>
          </a:p>
        </p:txBody>
      </p:sp>
      <p:pic>
        <p:nvPicPr>
          <p:cNvPr id="180" name="Google Shape;180;p24"/>
          <p:cNvPicPr preferRelativeResize="0"/>
          <p:nvPr/>
        </p:nvPicPr>
        <p:blipFill>
          <a:blip r:embed="rId4">
            <a:alphaModFix/>
          </a:blip>
          <a:stretch>
            <a:fillRect/>
          </a:stretch>
        </p:blipFill>
        <p:spPr>
          <a:xfrm>
            <a:off x="9975" y="1133400"/>
            <a:ext cx="4306525" cy="3382875"/>
          </a:xfrm>
          <a:prstGeom prst="rect">
            <a:avLst/>
          </a:prstGeom>
          <a:noFill/>
          <a:ln>
            <a:noFill/>
          </a:ln>
        </p:spPr>
      </p:pic>
      <p:sp>
        <p:nvSpPr>
          <p:cNvPr id="181" name="Google Shape;181;p24"/>
          <p:cNvSpPr txBox="1"/>
          <p:nvPr/>
        </p:nvSpPr>
        <p:spPr>
          <a:xfrm>
            <a:off x="350" y="682200"/>
            <a:ext cx="21672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Century Gothic"/>
                <a:ea typeface="Century Gothic"/>
                <a:cs typeface="Century Gothic"/>
                <a:sym typeface="Century Gothic"/>
              </a:rPr>
              <a:t>Before Clustering</a:t>
            </a:r>
            <a:endParaRPr b="1" sz="100">
              <a:solidFill>
                <a:schemeClr val="lt1"/>
              </a:solidFill>
            </a:endParaRPr>
          </a:p>
        </p:txBody>
      </p:sp>
      <p:pic>
        <p:nvPicPr>
          <p:cNvPr id="182" name="Google Shape;182;p24" title="emmaodunlade.png"/>
          <p:cNvPicPr preferRelativeResize="0"/>
          <p:nvPr/>
        </p:nvPicPr>
        <p:blipFill>
          <a:blip r:embed="rId5">
            <a:alphaModFix/>
          </a:blip>
          <a:stretch>
            <a:fillRect/>
          </a:stretch>
        </p:blipFill>
        <p:spPr>
          <a:xfrm>
            <a:off x="8685297" y="4649450"/>
            <a:ext cx="458700" cy="45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6" name="Shape 186"/>
        <p:cNvGrpSpPr/>
        <p:nvPr/>
      </p:nvGrpSpPr>
      <p:grpSpPr>
        <a:xfrm>
          <a:off x="0" y="0"/>
          <a:ext cx="0" cy="0"/>
          <a:chOff x="0" y="0"/>
          <a:chExt cx="0" cy="0"/>
        </a:xfrm>
      </p:grpSpPr>
      <p:sp>
        <p:nvSpPr>
          <p:cNvPr id="187" name="Google Shape;187;p25"/>
          <p:cNvSpPr/>
          <p:nvPr/>
        </p:nvSpPr>
        <p:spPr>
          <a:xfrm flipH="1">
            <a:off x="4625388" y="1905260"/>
            <a:ext cx="2456100" cy="2491800"/>
          </a:xfrm>
          <a:prstGeom prst="teardrop">
            <a:avLst>
              <a:gd fmla="val 10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Poppins"/>
              <a:ea typeface="Poppins"/>
              <a:cs typeface="Poppins"/>
              <a:sym typeface="Poppins"/>
            </a:endParaRPr>
          </a:p>
        </p:txBody>
      </p:sp>
      <p:sp>
        <p:nvSpPr>
          <p:cNvPr id="188" name="Google Shape;188;p25"/>
          <p:cNvSpPr/>
          <p:nvPr/>
        </p:nvSpPr>
        <p:spPr>
          <a:xfrm>
            <a:off x="1686595" y="1905260"/>
            <a:ext cx="2456100" cy="2491800"/>
          </a:xfrm>
          <a:prstGeom prst="teardrop">
            <a:avLst>
              <a:gd fmla="val 10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Poppins"/>
              <a:ea typeface="Poppins"/>
              <a:cs typeface="Poppins"/>
              <a:sym typeface="Poppins"/>
            </a:endParaRPr>
          </a:p>
        </p:txBody>
      </p:sp>
      <p:sp>
        <p:nvSpPr>
          <p:cNvPr id="189" name="Google Shape;189;p25"/>
          <p:cNvSpPr txBox="1"/>
          <p:nvPr/>
        </p:nvSpPr>
        <p:spPr>
          <a:xfrm>
            <a:off x="2733375" y="1066300"/>
            <a:ext cx="3328500" cy="5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B45F06"/>
                </a:solidFill>
                <a:latin typeface="Century Gothic"/>
                <a:ea typeface="Century Gothic"/>
                <a:cs typeface="Century Gothic"/>
                <a:sym typeface="Century Gothic"/>
              </a:rPr>
              <a:t>Tradeoff Studies</a:t>
            </a:r>
            <a:endParaRPr b="1">
              <a:solidFill>
                <a:srgbClr val="B45F06"/>
              </a:solidFill>
            </a:endParaRPr>
          </a:p>
        </p:txBody>
      </p:sp>
      <p:pic>
        <p:nvPicPr>
          <p:cNvPr id="190" name="Google Shape;190;p25"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
        <p:nvSpPr>
          <p:cNvPr id="191" name="Google Shape;191;p25"/>
          <p:cNvSpPr/>
          <p:nvPr/>
        </p:nvSpPr>
        <p:spPr>
          <a:xfrm>
            <a:off x="1747750" y="1965553"/>
            <a:ext cx="2456100" cy="2491800"/>
          </a:xfrm>
          <a:prstGeom prst="teardrop">
            <a:avLst>
              <a:gd fmla="val 10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Poppins"/>
                <a:ea typeface="Poppins"/>
                <a:cs typeface="Poppins"/>
                <a:sym typeface="Poppins"/>
              </a:rPr>
              <a:t>Radar Chart</a:t>
            </a:r>
            <a:endParaRPr b="1" sz="1800">
              <a:solidFill>
                <a:schemeClr val="lt1"/>
              </a:solidFill>
              <a:latin typeface="Poppins"/>
              <a:ea typeface="Poppins"/>
              <a:cs typeface="Poppins"/>
              <a:sym typeface="Poppins"/>
            </a:endParaRPr>
          </a:p>
        </p:txBody>
      </p:sp>
      <p:sp>
        <p:nvSpPr>
          <p:cNvPr id="192" name="Google Shape;192;p25"/>
          <p:cNvSpPr/>
          <p:nvPr/>
        </p:nvSpPr>
        <p:spPr>
          <a:xfrm flipH="1">
            <a:off x="4572000" y="1976450"/>
            <a:ext cx="2456100" cy="2491800"/>
          </a:xfrm>
          <a:prstGeom prst="teardrop">
            <a:avLst>
              <a:gd fmla="val 100000" name="adj"/>
            </a:avLst>
          </a:prstGeom>
          <a:solidFill>
            <a:srgbClr val="F38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Poppins"/>
                <a:ea typeface="Poppins"/>
                <a:cs typeface="Poppins"/>
                <a:sym typeface="Poppins"/>
              </a:rPr>
              <a:t>    </a:t>
            </a:r>
            <a:r>
              <a:rPr b="1" lang="en" sz="1800">
                <a:latin typeface="Poppins"/>
                <a:ea typeface="Poppins"/>
                <a:cs typeface="Poppins"/>
                <a:sym typeface="Poppins"/>
              </a:rPr>
              <a:t>Weighted</a:t>
            </a:r>
            <a:endParaRPr b="1" sz="1800">
              <a:latin typeface="Poppins"/>
              <a:ea typeface="Poppins"/>
              <a:cs typeface="Poppins"/>
              <a:sym typeface="Poppins"/>
            </a:endParaRPr>
          </a:p>
          <a:p>
            <a:pPr indent="0" lvl="0" marL="0" rtl="0" algn="ctr">
              <a:spcBef>
                <a:spcPts val="0"/>
              </a:spcBef>
              <a:spcAft>
                <a:spcPts val="0"/>
              </a:spcAft>
              <a:buNone/>
            </a:pPr>
            <a:r>
              <a:rPr b="1" lang="en" sz="1800">
                <a:latin typeface="Poppins"/>
                <a:ea typeface="Poppins"/>
                <a:cs typeface="Poppins"/>
                <a:sym typeface="Poppins"/>
              </a:rPr>
              <a:t>Decision</a:t>
            </a:r>
            <a:endParaRPr b="1" sz="1800">
              <a:latin typeface="Poppins"/>
              <a:ea typeface="Poppins"/>
              <a:cs typeface="Poppins"/>
              <a:sym typeface="Poppins"/>
            </a:endParaRPr>
          </a:p>
          <a:p>
            <a:pPr indent="0" lvl="0" marL="0" rtl="0" algn="ctr">
              <a:spcBef>
                <a:spcPts val="0"/>
              </a:spcBef>
              <a:spcAft>
                <a:spcPts val="0"/>
              </a:spcAft>
              <a:buNone/>
            </a:pPr>
            <a:r>
              <a:rPr b="1" lang="en" sz="1800">
                <a:latin typeface="Poppins"/>
                <a:ea typeface="Poppins"/>
                <a:cs typeface="Poppins"/>
                <a:sym typeface="Poppins"/>
              </a:rPr>
              <a:t>Matrix</a:t>
            </a:r>
            <a:endParaRPr b="1" sz="1800">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6" name="Shape 196"/>
        <p:cNvGrpSpPr/>
        <p:nvPr/>
      </p:nvGrpSpPr>
      <p:grpSpPr>
        <a:xfrm>
          <a:off x="0" y="0"/>
          <a:ext cx="0" cy="0"/>
          <a:chOff x="0" y="0"/>
          <a:chExt cx="0" cy="0"/>
        </a:xfrm>
      </p:grpSpPr>
      <p:sp>
        <p:nvSpPr>
          <p:cNvPr id="197" name="Google Shape;197;p26"/>
          <p:cNvSpPr/>
          <p:nvPr/>
        </p:nvSpPr>
        <p:spPr>
          <a:xfrm>
            <a:off x="5167169" y="2937950"/>
            <a:ext cx="3209100" cy="2211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6"/>
          <p:cNvSpPr/>
          <p:nvPr/>
        </p:nvSpPr>
        <p:spPr>
          <a:xfrm>
            <a:off x="98725" y="2282525"/>
            <a:ext cx="4386300" cy="2755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6"/>
          <p:cNvSpPr/>
          <p:nvPr/>
        </p:nvSpPr>
        <p:spPr>
          <a:xfrm>
            <a:off x="98725" y="702600"/>
            <a:ext cx="4386300" cy="1380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6"/>
          <p:cNvSpPr txBox="1"/>
          <p:nvPr/>
        </p:nvSpPr>
        <p:spPr>
          <a:xfrm>
            <a:off x="-3173900" y="0"/>
            <a:ext cx="30000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
        <p:nvSpPr>
          <p:cNvPr id="201" name="Google Shape;201;p26"/>
          <p:cNvSpPr txBox="1"/>
          <p:nvPr/>
        </p:nvSpPr>
        <p:spPr>
          <a:xfrm>
            <a:off x="123800" y="3770425"/>
            <a:ext cx="30000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
        <p:nvSpPr>
          <p:cNvPr id="202" name="Google Shape;202;p26"/>
          <p:cNvSpPr txBox="1"/>
          <p:nvPr/>
        </p:nvSpPr>
        <p:spPr>
          <a:xfrm>
            <a:off x="-3308050" y="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203" name="Google Shape;203;p26"/>
          <p:cNvSpPr txBox="1"/>
          <p:nvPr>
            <p:ph type="title"/>
          </p:nvPr>
        </p:nvSpPr>
        <p:spPr>
          <a:xfrm>
            <a:off x="53925" y="-30842"/>
            <a:ext cx="76158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38761D"/>
                </a:solidFill>
              </a:rPr>
              <a:t>Evaluating alternatives: Radar Chart </a:t>
            </a:r>
            <a:endParaRPr b="1" sz="2200">
              <a:solidFill>
                <a:srgbClr val="38761D"/>
              </a:solidFill>
            </a:endParaRPr>
          </a:p>
        </p:txBody>
      </p:sp>
      <p:sp>
        <p:nvSpPr>
          <p:cNvPr id="204" name="Google Shape;204;p26"/>
          <p:cNvSpPr/>
          <p:nvPr/>
        </p:nvSpPr>
        <p:spPr>
          <a:xfrm>
            <a:off x="57625" y="666000"/>
            <a:ext cx="4386300" cy="1380900"/>
          </a:xfrm>
          <a:prstGeom prst="rect">
            <a:avLst/>
          </a:prstGeom>
          <a:solidFill>
            <a:srgbClr val="0C34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6"/>
          <p:cNvSpPr txBox="1"/>
          <p:nvPr/>
        </p:nvSpPr>
        <p:spPr>
          <a:xfrm>
            <a:off x="81329" y="740700"/>
            <a:ext cx="43389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D9EEB"/>
                </a:solidFill>
              </a:rPr>
              <a:t>What?</a:t>
            </a:r>
            <a:br>
              <a:rPr b="1" lang="en" sz="1000">
                <a:solidFill>
                  <a:schemeClr val="lt1"/>
                </a:solidFill>
              </a:rPr>
            </a:br>
            <a:r>
              <a:rPr lang="en" sz="1200">
                <a:solidFill>
                  <a:schemeClr val="lt1"/>
                </a:solidFill>
              </a:rPr>
              <a:t>visualizing multivariate data using a circular display with axes radiating from a central point. It compares multiple quantitative variables by plotting their values as points on spokes and connecting them to form a star-like shape</a:t>
            </a:r>
            <a:endParaRPr sz="1600">
              <a:solidFill>
                <a:schemeClr val="lt1"/>
              </a:solidFill>
            </a:endParaRPr>
          </a:p>
        </p:txBody>
      </p:sp>
      <p:sp>
        <p:nvSpPr>
          <p:cNvPr id="206" name="Google Shape;206;p26"/>
          <p:cNvSpPr/>
          <p:nvPr/>
        </p:nvSpPr>
        <p:spPr>
          <a:xfrm>
            <a:off x="57625" y="2225500"/>
            <a:ext cx="4386300" cy="2755800"/>
          </a:xfrm>
          <a:prstGeom prst="rect">
            <a:avLst/>
          </a:prstGeom>
          <a:solidFill>
            <a:srgbClr val="45818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6"/>
          <p:cNvSpPr txBox="1"/>
          <p:nvPr/>
        </p:nvSpPr>
        <p:spPr>
          <a:xfrm>
            <a:off x="53929" y="2141551"/>
            <a:ext cx="4263300" cy="289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lt1"/>
                </a:solidFill>
              </a:rPr>
              <a:t>Why?</a:t>
            </a:r>
            <a:endParaRPr b="1">
              <a:solidFill>
                <a:schemeClr val="lt1"/>
              </a:solidFill>
            </a:endParaRPr>
          </a:p>
          <a:p>
            <a:pPr indent="-317500" lvl="0" marL="457200" rtl="0" algn="l">
              <a:lnSpc>
                <a:spcPct val="150000"/>
              </a:lnSpc>
              <a:spcBef>
                <a:spcPts val="1200"/>
              </a:spcBef>
              <a:spcAft>
                <a:spcPts val="0"/>
              </a:spcAft>
              <a:buClr>
                <a:schemeClr val="lt1"/>
              </a:buClr>
              <a:buSzPts val="1400"/>
              <a:buChar char="●"/>
            </a:pPr>
            <a:r>
              <a:rPr lang="en" sz="1200">
                <a:solidFill>
                  <a:schemeClr val="lt1"/>
                </a:solidFill>
              </a:rPr>
              <a:t>Simplifies multi-criteria decision-making.</a:t>
            </a:r>
            <a:endParaRPr sz="1200">
              <a:solidFill>
                <a:schemeClr val="lt1"/>
              </a:solidFill>
            </a:endParaRPr>
          </a:p>
          <a:p>
            <a:pPr indent="-317500" lvl="0" marL="457200" rtl="0" algn="l">
              <a:lnSpc>
                <a:spcPct val="150000"/>
              </a:lnSpc>
              <a:spcBef>
                <a:spcPts val="0"/>
              </a:spcBef>
              <a:spcAft>
                <a:spcPts val="0"/>
              </a:spcAft>
              <a:buClr>
                <a:schemeClr val="lt1"/>
              </a:buClr>
              <a:buSzPts val="1400"/>
              <a:buChar char="●"/>
            </a:pPr>
            <a:r>
              <a:rPr lang="en" sz="1200">
                <a:solidFill>
                  <a:schemeClr val="lt1"/>
                </a:solidFill>
              </a:rPr>
              <a:t>Highlights imbalances (e.g., great performance but poor maintainability).</a:t>
            </a:r>
            <a:endParaRPr sz="1200">
              <a:solidFill>
                <a:schemeClr val="lt1"/>
              </a:solidFill>
            </a:endParaRPr>
          </a:p>
          <a:p>
            <a:pPr indent="-317500" lvl="0" marL="457200" rtl="0" algn="l">
              <a:lnSpc>
                <a:spcPct val="150000"/>
              </a:lnSpc>
              <a:spcBef>
                <a:spcPts val="0"/>
              </a:spcBef>
              <a:spcAft>
                <a:spcPts val="0"/>
              </a:spcAft>
              <a:buClr>
                <a:schemeClr val="lt1"/>
              </a:buClr>
              <a:buSzPts val="1400"/>
              <a:buChar char="●"/>
            </a:pPr>
            <a:r>
              <a:rPr lang="en" sz="1200">
                <a:solidFill>
                  <a:schemeClr val="lt1"/>
                </a:solidFill>
              </a:rPr>
              <a:t>Facilitates cross-functional discussions between firmware, hardware, and product teams.</a:t>
            </a:r>
            <a:endParaRPr sz="1200">
              <a:solidFill>
                <a:schemeClr val="lt1"/>
              </a:solidFill>
            </a:endParaRPr>
          </a:p>
          <a:p>
            <a:pPr indent="-317500" lvl="0" marL="457200" rtl="0" algn="l">
              <a:lnSpc>
                <a:spcPct val="150000"/>
              </a:lnSpc>
              <a:spcBef>
                <a:spcPts val="0"/>
              </a:spcBef>
              <a:spcAft>
                <a:spcPts val="0"/>
              </a:spcAft>
              <a:buClr>
                <a:schemeClr val="lt1"/>
              </a:buClr>
              <a:buSzPts val="1400"/>
              <a:buChar char="●"/>
            </a:pPr>
            <a:r>
              <a:rPr lang="en" sz="1200">
                <a:solidFill>
                  <a:schemeClr val="lt1"/>
                </a:solidFill>
              </a:rPr>
              <a:t>Makes trade-off reasoning visual and defensible essential for design reviews or management decisions.</a:t>
            </a:r>
            <a:endParaRPr>
              <a:solidFill>
                <a:schemeClr val="lt1"/>
              </a:solidFill>
            </a:endParaRPr>
          </a:p>
        </p:txBody>
      </p:sp>
      <p:sp>
        <p:nvSpPr>
          <p:cNvPr id="208" name="Google Shape;208;p26"/>
          <p:cNvSpPr/>
          <p:nvPr/>
        </p:nvSpPr>
        <p:spPr>
          <a:xfrm>
            <a:off x="4675450" y="428193"/>
            <a:ext cx="4386300" cy="2509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6"/>
          <p:cNvSpPr/>
          <p:nvPr/>
        </p:nvSpPr>
        <p:spPr>
          <a:xfrm>
            <a:off x="4636650" y="384318"/>
            <a:ext cx="4386300" cy="2509800"/>
          </a:xfrm>
          <a:prstGeom prst="rect">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73763"/>
              </a:solidFill>
            </a:endParaRPr>
          </a:p>
        </p:txBody>
      </p:sp>
      <p:sp>
        <p:nvSpPr>
          <p:cNvPr id="210" name="Google Shape;210;p26"/>
          <p:cNvSpPr txBox="1"/>
          <p:nvPr/>
        </p:nvSpPr>
        <p:spPr>
          <a:xfrm>
            <a:off x="4642750" y="298901"/>
            <a:ext cx="4338900" cy="24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500">
                <a:solidFill>
                  <a:schemeClr val="lt1"/>
                </a:solidFill>
              </a:rPr>
              <a:t>How:</a:t>
            </a:r>
            <a:endParaRPr sz="1500">
              <a:solidFill>
                <a:schemeClr val="lt1"/>
              </a:solidFill>
            </a:endParaRPr>
          </a:p>
          <a:p>
            <a:pPr indent="-311150" lvl="0" marL="457200" rtl="0" algn="l">
              <a:lnSpc>
                <a:spcPct val="115000"/>
              </a:lnSpc>
              <a:spcBef>
                <a:spcPts val="1200"/>
              </a:spcBef>
              <a:spcAft>
                <a:spcPts val="0"/>
              </a:spcAft>
              <a:buClr>
                <a:schemeClr val="lt1"/>
              </a:buClr>
              <a:buSzPts val="1300"/>
              <a:buAutoNum type="arabicPeriod"/>
            </a:pPr>
            <a:r>
              <a:rPr lang="en" sz="1300">
                <a:solidFill>
                  <a:schemeClr val="lt1"/>
                </a:solidFill>
              </a:rPr>
              <a:t>Define evaluation criteria (e.g., Boot Time, Power Efficiency, Flash Footprint, Maintainability, Feature Coverage).</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lang="en" sz="1300">
                <a:solidFill>
                  <a:schemeClr val="lt1"/>
                </a:solidFill>
              </a:rPr>
              <a:t>Normalize scores (e.g., 0–10 scale or % of target).</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lang="en" sz="1300">
                <a:solidFill>
                  <a:schemeClr val="lt1"/>
                </a:solidFill>
              </a:rPr>
              <a:t>Plot components being compared against their attributes on the same chart.</a:t>
            </a:r>
            <a:endParaRPr sz="1300">
              <a:solidFill>
                <a:schemeClr val="lt1"/>
              </a:solidFill>
            </a:endParaRPr>
          </a:p>
          <a:p>
            <a:pPr indent="-311150" lvl="0" marL="457200" rtl="0" algn="l">
              <a:lnSpc>
                <a:spcPct val="115000"/>
              </a:lnSpc>
              <a:spcBef>
                <a:spcPts val="0"/>
              </a:spcBef>
              <a:spcAft>
                <a:spcPts val="0"/>
              </a:spcAft>
              <a:buClr>
                <a:schemeClr val="lt1"/>
              </a:buClr>
              <a:buSzPts val="1300"/>
              <a:buAutoNum type="arabicPeriod"/>
            </a:pPr>
            <a:r>
              <a:rPr lang="en" sz="1300">
                <a:solidFill>
                  <a:schemeClr val="lt1"/>
                </a:solidFill>
              </a:rPr>
              <a:t>The larger and more balanced the polygon, the better the overall trade-off.</a:t>
            </a:r>
            <a:endParaRPr sz="1100">
              <a:solidFill>
                <a:schemeClr val="lt1"/>
              </a:solidFill>
            </a:endParaRPr>
          </a:p>
        </p:txBody>
      </p:sp>
      <p:pic>
        <p:nvPicPr>
          <p:cNvPr id="211" name="Google Shape;211;p26"/>
          <p:cNvPicPr preferRelativeResize="0"/>
          <p:nvPr/>
        </p:nvPicPr>
        <p:blipFill rotWithShape="1">
          <a:blip r:embed="rId3">
            <a:alphaModFix/>
          </a:blip>
          <a:srcRect b="0" l="0" r="41469" t="0"/>
          <a:stretch/>
        </p:blipFill>
        <p:spPr>
          <a:xfrm>
            <a:off x="5194500" y="2938000"/>
            <a:ext cx="3103325" cy="2211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5" name="Shape 215"/>
        <p:cNvGrpSpPr/>
        <p:nvPr/>
      </p:nvGrpSpPr>
      <p:grpSpPr>
        <a:xfrm>
          <a:off x="0" y="0"/>
          <a:ext cx="0" cy="0"/>
          <a:chOff x="0" y="0"/>
          <a:chExt cx="0" cy="0"/>
        </a:xfrm>
      </p:grpSpPr>
      <p:sp>
        <p:nvSpPr>
          <p:cNvPr id="216" name="Google Shape;216;p27"/>
          <p:cNvSpPr/>
          <p:nvPr/>
        </p:nvSpPr>
        <p:spPr>
          <a:xfrm>
            <a:off x="3101525" y="140825"/>
            <a:ext cx="6004500" cy="330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7"/>
          <p:cNvSpPr/>
          <p:nvPr/>
        </p:nvSpPr>
        <p:spPr>
          <a:xfrm>
            <a:off x="3101525" y="86775"/>
            <a:ext cx="5928300" cy="3305700"/>
          </a:xfrm>
          <a:prstGeom prst="rect">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7"/>
          <p:cNvSpPr txBox="1"/>
          <p:nvPr/>
        </p:nvSpPr>
        <p:spPr>
          <a:xfrm>
            <a:off x="-6225" y="-24600"/>
            <a:ext cx="333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B45F06"/>
                </a:solidFill>
              </a:rPr>
              <a:t>Radar Chart Example </a:t>
            </a:r>
            <a:endParaRPr sz="2200">
              <a:solidFill>
                <a:srgbClr val="B45F06"/>
              </a:solidFill>
            </a:endParaRPr>
          </a:p>
        </p:txBody>
      </p:sp>
      <p:sp>
        <p:nvSpPr>
          <p:cNvPr id="219" name="Google Shape;219;p27"/>
          <p:cNvSpPr txBox="1"/>
          <p:nvPr/>
        </p:nvSpPr>
        <p:spPr>
          <a:xfrm>
            <a:off x="25" y="1434883"/>
            <a:ext cx="300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Evaluating Firmware Architectures for a Sensor Hub MCU</a:t>
            </a:r>
            <a:endParaRPr b="1" sz="1500"/>
          </a:p>
        </p:txBody>
      </p:sp>
      <p:graphicFrame>
        <p:nvGraphicFramePr>
          <p:cNvPr id="220" name="Google Shape;220;p27"/>
          <p:cNvGraphicFramePr/>
          <p:nvPr/>
        </p:nvGraphicFramePr>
        <p:xfrm>
          <a:off x="3232379" y="97268"/>
          <a:ext cx="3000000" cy="3000000"/>
        </p:xfrm>
        <a:graphic>
          <a:graphicData uri="http://schemas.openxmlformats.org/drawingml/2006/table">
            <a:tbl>
              <a:tblPr>
                <a:noFill/>
                <a:tableStyleId>{E2FC871E-2B33-46B9-BF2B-EB91392C26A2}</a:tableStyleId>
              </a:tblPr>
              <a:tblGrid>
                <a:gridCol w="1275150"/>
                <a:gridCol w="2849350"/>
                <a:gridCol w="1672850"/>
              </a:tblGrid>
              <a:tr h="451525">
                <a:tc>
                  <a:txBody>
                    <a:bodyPr/>
                    <a:lstStyle/>
                    <a:p>
                      <a:pPr indent="0" lvl="0" marL="0" rtl="0" algn="ctr">
                        <a:lnSpc>
                          <a:spcPct val="115000"/>
                        </a:lnSpc>
                        <a:spcBef>
                          <a:spcPts val="0"/>
                        </a:spcBef>
                        <a:spcAft>
                          <a:spcPts val="0"/>
                        </a:spcAft>
                        <a:buNone/>
                      </a:pPr>
                      <a:r>
                        <a:rPr b="1" lang="en" sz="1300">
                          <a:solidFill>
                            <a:srgbClr val="F38B00"/>
                          </a:solidFill>
                        </a:rPr>
                        <a:t>Attribute</a:t>
                      </a:r>
                      <a:endParaRPr b="1" sz="1300">
                        <a:solidFill>
                          <a:srgbClr val="F38B00"/>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200">
                          <a:solidFill>
                            <a:schemeClr val="dk1"/>
                          </a:solidFill>
                        </a:rPr>
                        <a:t>Description</a:t>
                      </a:r>
                      <a:endParaRPr b="1" sz="1200">
                        <a:solidFill>
                          <a:schemeClr val="dk1"/>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b="1" lang="en" sz="1100"/>
                        <a:t>Scoring Basis (0–10)</a:t>
                      </a:r>
                      <a:endParaRPr b="1" sz="1100"/>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r>
              <a:tr h="485475">
                <a:tc>
                  <a:txBody>
                    <a:bodyPr/>
                    <a:lstStyle/>
                    <a:p>
                      <a:pPr indent="0" lvl="0" marL="0" rtl="0" algn="l">
                        <a:spcBef>
                          <a:spcPts val="0"/>
                        </a:spcBef>
                        <a:spcAft>
                          <a:spcPts val="0"/>
                        </a:spcAft>
                        <a:buNone/>
                      </a:pPr>
                      <a:r>
                        <a:rPr b="1" lang="en" sz="1000">
                          <a:solidFill>
                            <a:srgbClr val="F38B00"/>
                          </a:solidFill>
                        </a:rPr>
                        <a:t>Interrupt Latency</a:t>
                      </a:r>
                      <a:endParaRPr b="1" sz="1000">
                        <a:solidFill>
                          <a:srgbClr val="F38B00"/>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chemeClr val="dk1"/>
                          </a:solidFill>
                        </a:rPr>
                        <a:t>Average response time to ISR triggers</a:t>
                      </a:r>
                      <a:endParaRPr sz="1100">
                        <a:solidFill>
                          <a:schemeClr val="dk1"/>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Lower = Higher score</a:t>
                      </a:r>
                      <a:endParaRPr sz="1200"/>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r>
              <a:tr h="485475">
                <a:tc>
                  <a:txBody>
                    <a:bodyPr/>
                    <a:lstStyle/>
                    <a:p>
                      <a:pPr indent="0" lvl="0" marL="0" rtl="0" algn="l">
                        <a:spcBef>
                          <a:spcPts val="0"/>
                        </a:spcBef>
                        <a:spcAft>
                          <a:spcPts val="0"/>
                        </a:spcAft>
                        <a:buNone/>
                      </a:pPr>
                      <a:r>
                        <a:rPr b="1" lang="en" sz="1000">
                          <a:solidFill>
                            <a:srgbClr val="F38B00"/>
                          </a:solidFill>
                        </a:rPr>
                        <a:t>Timing Determinism</a:t>
                      </a:r>
                      <a:endParaRPr b="1" sz="1000">
                        <a:solidFill>
                          <a:srgbClr val="F38B00"/>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chemeClr val="dk1"/>
                          </a:solidFill>
                        </a:rPr>
                        <a:t>Jitter and repeatability under load</a:t>
                      </a:r>
                      <a:endParaRPr sz="1100">
                        <a:solidFill>
                          <a:schemeClr val="dk1"/>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Lower jitter = Higher </a:t>
                      </a:r>
                      <a:endParaRPr sz="1100"/>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r>
              <a:tr h="513500">
                <a:tc>
                  <a:txBody>
                    <a:bodyPr/>
                    <a:lstStyle/>
                    <a:p>
                      <a:pPr indent="0" lvl="0" marL="0" rtl="0" algn="l">
                        <a:spcBef>
                          <a:spcPts val="0"/>
                        </a:spcBef>
                        <a:spcAft>
                          <a:spcPts val="0"/>
                        </a:spcAft>
                        <a:buNone/>
                      </a:pPr>
                      <a:r>
                        <a:rPr b="1" lang="en" sz="1000">
                          <a:solidFill>
                            <a:srgbClr val="F38B00"/>
                          </a:solidFill>
                        </a:rPr>
                        <a:t>CPU Utilization Efficiency</a:t>
                      </a:r>
                      <a:endParaRPr b="1" sz="1000">
                        <a:solidFill>
                          <a:srgbClr val="F38B00"/>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chemeClr val="dk1"/>
                          </a:solidFill>
                        </a:rPr>
                        <a:t>Ability to utilize available MIPS without overhead</a:t>
                      </a:r>
                      <a:endParaRPr sz="1100">
                        <a:solidFill>
                          <a:schemeClr val="dk1"/>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Higher = Better</a:t>
                      </a:r>
                      <a:endParaRPr sz="1100"/>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r>
              <a:tr h="429775">
                <a:tc>
                  <a:txBody>
                    <a:bodyPr/>
                    <a:lstStyle/>
                    <a:p>
                      <a:pPr indent="0" lvl="0" marL="0" rtl="0" algn="l">
                        <a:spcBef>
                          <a:spcPts val="0"/>
                        </a:spcBef>
                        <a:spcAft>
                          <a:spcPts val="0"/>
                        </a:spcAft>
                        <a:buNone/>
                      </a:pPr>
                      <a:r>
                        <a:rPr b="1" lang="en" sz="1000">
                          <a:solidFill>
                            <a:srgbClr val="F38B00"/>
                          </a:solidFill>
                        </a:rPr>
                        <a:t>Scalability</a:t>
                      </a:r>
                      <a:endParaRPr b="1" sz="1000">
                        <a:solidFill>
                          <a:srgbClr val="F38B00"/>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chemeClr val="dk1"/>
                          </a:solidFill>
                        </a:rPr>
                        <a:t>Ease of integrating new tasks/modules</a:t>
                      </a:r>
                      <a:endParaRPr sz="1100">
                        <a:solidFill>
                          <a:schemeClr val="dk1"/>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Higher  = Better</a:t>
                      </a:r>
                      <a:endParaRPr sz="1100"/>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r>
              <a:tr h="384900">
                <a:tc>
                  <a:txBody>
                    <a:bodyPr/>
                    <a:lstStyle/>
                    <a:p>
                      <a:pPr indent="0" lvl="0" marL="0" rtl="0" algn="l">
                        <a:spcBef>
                          <a:spcPts val="0"/>
                        </a:spcBef>
                        <a:spcAft>
                          <a:spcPts val="0"/>
                        </a:spcAft>
                        <a:buNone/>
                      </a:pPr>
                      <a:r>
                        <a:rPr b="1" lang="en" sz="1000">
                          <a:solidFill>
                            <a:srgbClr val="F38B00"/>
                          </a:solidFill>
                        </a:rPr>
                        <a:t>Portability</a:t>
                      </a:r>
                      <a:endParaRPr b="1" sz="1000">
                        <a:solidFill>
                          <a:srgbClr val="F38B00"/>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000">
                          <a:solidFill>
                            <a:schemeClr val="dk1"/>
                          </a:solidFill>
                        </a:rPr>
                        <a:t>Ease of porting to different MCUs/architectures</a:t>
                      </a:r>
                      <a:endParaRPr sz="1000">
                        <a:solidFill>
                          <a:schemeClr val="dk1"/>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Higher  = Better</a:t>
                      </a:r>
                      <a:endParaRPr sz="1100"/>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r>
              <a:tr h="513500">
                <a:tc>
                  <a:txBody>
                    <a:bodyPr/>
                    <a:lstStyle/>
                    <a:p>
                      <a:pPr indent="0" lvl="0" marL="0" rtl="0" algn="l">
                        <a:spcBef>
                          <a:spcPts val="0"/>
                        </a:spcBef>
                        <a:spcAft>
                          <a:spcPts val="0"/>
                        </a:spcAft>
                        <a:buNone/>
                      </a:pPr>
                      <a:r>
                        <a:rPr b="1" lang="en" sz="1000">
                          <a:solidFill>
                            <a:srgbClr val="F38B00"/>
                          </a:solidFill>
                        </a:rPr>
                        <a:t>Certification Readiness</a:t>
                      </a:r>
                      <a:endParaRPr b="1" sz="1000">
                        <a:solidFill>
                          <a:srgbClr val="F38B00"/>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solidFill>
                            <a:schemeClr val="dk1"/>
                          </a:solidFill>
                        </a:rPr>
                        <a:t>Alignment with safety/functional standards (e.g., ISO 26262, IEC 61508)</a:t>
                      </a:r>
                      <a:endParaRPr sz="1100">
                        <a:solidFill>
                          <a:schemeClr val="dk1"/>
                        </a:solidFill>
                      </a:endParaRPr>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100"/>
                        <a:t>Higher = Better</a:t>
                      </a:r>
                      <a:endParaRPr sz="1100"/>
                    </a:p>
                  </a:txBody>
                  <a:tcPr marT="91425" marB="91425" marR="91425" marL="91425">
                    <a:lnL cap="flat" cmpd="sng" w="38100">
                      <a:solidFill>
                        <a:srgbClr val="07363B"/>
                      </a:solidFill>
                      <a:prstDash val="solid"/>
                      <a:round/>
                      <a:headEnd len="sm" w="sm" type="none"/>
                      <a:tailEnd len="sm" w="sm" type="none"/>
                    </a:lnL>
                    <a:lnR cap="flat" cmpd="sng" w="38100">
                      <a:solidFill>
                        <a:srgbClr val="07363B"/>
                      </a:solidFill>
                      <a:prstDash val="solid"/>
                      <a:round/>
                      <a:headEnd len="sm" w="sm" type="none"/>
                      <a:tailEnd len="sm" w="sm" type="none"/>
                    </a:lnR>
                    <a:lnT cap="flat" cmpd="sng" w="38100">
                      <a:solidFill>
                        <a:srgbClr val="07363B"/>
                      </a:solidFill>
                      <a:prstDash val="solid"/>
                      <a:round/>
                      <a:headEnd len="sm" w="sm" type="none"/>
                      <a:tailEnd len="sm" w="sm" type="none"/>
                    </a:lnT>
                    <a:lnB cap="flat" cmpd="sng" w="38100">
                      <a:solidFill>
                        <a:srgbClr val="07363B"/>
                      </a:solidFill>
                      <a:prstDash val="solid"/>
                      <a:round/>
                      <a:headEnd len="sm" w="sm" type="none"/>
                      <a:tailEnd len="sm" w="sm" type="none"/>
                    </a:lnB>
                    <a:solidFill>
                      <a:schemeClr val="lt1"/>
                    </a:solidFill>
                  </a:tcPr>
                </a:tc>
              </a:tr>
            </a:tbl>
          </a:graphicData>
        </a:graphic>
      </p:graphicFrame>
      <p:graphicFrame>
        <p:nvGraphicFramePr>
          <p:cNvPr id="221" name="Google Shape;221;p27"/>
          <p:cNvGraphicFramePr/>
          <p:nvPr/>
        </p:nvGraphicFramePr>
        <p:xfrm>
          <a:off x="13" y="3392471"/>
          <a:ext cx="3000000" cy="3000000"/>
        </p:xfrm>
        <a:graphic>
          <a:graphicData uri="http://schemas.openxmlformats.org/drawingml/2006/table">
            <a:tbl>
              <a:tblPr>
                <a:noFill/>
                <a:tableStyleId>{E2FC871E-2B33-46B9-BF2B-EB91392C26A2}</a:tableStyleId>
              </a:tblPr>
              <a:tblGrid>
                <a:gridCol w="1534925"/>
                <a:gridCol w="839050"/>
                <a:gridCol w="1257600"/>
                <a:gridCol w="1391200"/>
                <a:gridCol w="1444925"/>
                <a:gridCol w="1272550"/>
                <a:gridCol w="1403750"/>
              </a:tblGrid>
              <a:tr h="714525">
                <a:tc>
                  <a:txBody>
                    <a:bodyPr/>
                    <a:lstStyle/>
                    <a:p>
                      <a:pPr indent="0" lvl="0" marL="0" rtl="0" algn="l">
                        <a:spcBef>
                          <a:spcPts val="0"/>
                        </a:spcBef>
                        <a:spcAft>
                          <a:spcPts val="0"/>
                        </a:spcAft>
                        <a:buNone/>
                      </a:pPr>
                      <a:r>
                        <a:rPr lang="en">
                          <a:solidFill>
                            <a:schemeClr val="lt1"/>
                          </a:solidFill>
                        </a:rPr>
                        <a:t>Criteria</a:t>
                      </a:r>
                      <a:endParaRPr>
                        <a:solidFill>
                          <a:schemeClr val="lt1"/>
                        </a:solidFill>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
                          <a:solidFill>
                            <a:schemeClr val="lt1"/>
                          </a:solidFill>
                        </a:rPr>
                        <a:t>Interrupt Latency</a:t>
                      </a:r>
                      <a:endParaRPr>
                        <a:solidFill>
                          <a:schemeClr val="lt1"/>
                        </a:solidFill>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
                          <a:solidFill>
                            <a:schemeClr val="lt1"/>
                          </a:solidFill>
                        </a:rPr>
                        <a:t>Timing Determinism</a:t>
                      </a:r>
                      <a:endParaRPr>
                        <a:solidFill>
                          <a:schemeClr val="lt1"/>
                        </a:solidFill>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
                          <a:solidFill>
                            <a:schemeClr val="lt1"/>
                          </a:solidFill>
                        </a:rPr>
                        <a:t>CPU Utilization Efficiency</a:t>
                      </a:r>
                      <a:endParaRPr>
                        <a:solidFill>
                          <a:schemeClr val="lt1"/>
                        </a:solidFill>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
                          <a:solidFill>
                            <a:schemeClr val="lt1"/>
                          </a:solidFill>
                        </a:rPr>
                        <a:t>Scalability</a:t>
                      </a:r>
                      <a:endParaRPr>
                        <a:solidFill>
                          <a:schemeClr val="lt1"/>
                        </a:solidFill>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
                          <a:solidFill>
                            <a:schemeClr val="lt1"/>
                          </a:solidFill>
                        </a:rPr>
                        <a:t>Portability</a:t>
                      </a:r>
                      <a:endParaRPr>
                        <a:solidFill>
                          <a:schemeClr val="lt1"/>
                        </a:solidFill>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5818E"/>
                    </a:solidFill>
                  </a:tcPr>
                </a:tc>
                <a:tc>
                  <a:txBody>
                    <a:bodyPr/>
                    <a:lstStyle/>
                    <a:p>
                      <a:pPr indent="0" lvl="0" marL="0" rtl="0" algn="l">
                        <a:spcBef>
                          <a:spcPts val="0"/>
                        </a:spcBef>
                        <a:spcAft>
                          <a:spcPts val="0"/>
                        </a:spcAft>
                        <a:buNone/>
                      </a:pPr>
                      <a:r>
                        <a:rPr lang="en">
                          <a:solidFill>
                            <a:schemeClr val="lt1"/>
                          </a:solidFill>
                        </a:rPr>
                        <a:t>Certification Readiness</a:t>
                      </a:r>
                      <a:endParaRPr>
                        <a:solidFill>
                          <a:schemeClr val="lt1"/>
                        </a:solidFill>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rgbClr val="45818E"/>
                    </a:solidFill>
                  </a:tcPr>
                </a:tc>
              </a:tr>
              <a:tr h="345500">
                <a:tc>
                  <a:txBody>
                    <a:bodyPr/>
                    <a:lstStyle/>
                    <a:p>
                      <a:pPr indent="0" lvl="0" marL="0" rtl="0" algn="l">
                        <a:spcBef>
                          <a:spcPts val="0"/>
                        </a:spcBef>
                        <a:spcAft>
                          <a:spcPts val="0"/>
                        </a:spcAft>
                        <a:buNone/>
                      </a:pPr>
                      <a:r>
                        <a:rPr lang="en"/>
                        <a:t>RTOS </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7</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8</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7</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8</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r>
              <a:tr h="345500">
                <a:tc>
                  <a:txBody>
                    <a:bodyPr/>
                    <a:lstStyle/>
                    <a:p>
                      <a:pPr indent="0" lvl="0" marL="0" rtl="0" algn="l">
                        <a:spcBef>
                          <a:spcPts val="0"/>
                        </a:spcBef>
                        <a:spcAft>
                          <a:spcPts val="0"/>
                        </a:spcAft>
                        <a:buNone/>
                      </a:pPr>
                      <a:r>
                        <a:rPr lang="en"/>
                        <a:t>Bare-Metal</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10</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10</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6</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r>
              <a:tr h="345500">
                <a:tc>
                  <a:txBody>
                    <a:bodyPr/>
                    <a:lstStyle/>
                    <a:p>
                      <a:pPr indent="0" lvl="0" marL="0" rtl="0" algn="l">
                        <a:spcBef>
                          <a:spcPts val="0"/>
                        </a:spcBef>
                        <a:spcAft>
                          <a:spcPts val="0"/>
                        </a:spcAft>
                        <a:buNone/>
                      </a:pPr>
                      <a:r>
                        <a:rPr lang="en"/>
                        <a:t>Custom</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8</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8</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8</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9</a:t>
                      </a:r>
                      <a:endParaRPr/>
                    </a:p>
                  </a:txBody>
                  <a:tcPr marT="91425" marB="91425" marR="68575" marL="68575">
                    <a:lnL cap="flat" cmpd="sng" w="8650">
                      <a:solidFill>
                        <a:srgbClr val="000000"/>
                      </a:solidFill>
                      <a:prstDash val="solid"/>
                      <a:round/>
                      <a:headEnd len="sm" w="sm" type="none"/>
                      <a:tailEnd len="sm" w="sm" type="none"/>
                    </a:lnL>
                    <a:lnR cap="flat" cmpd="sng" w="8650">
                      <a:solidFill>
                        <a:srgbClr val="000000"/>
                      </a:solidFill>
                      <a:prstDash val="solid"/>
                      <a:round/>
                      <a:headEnd len="sm" w="sm" type="none"/>
                      <a:tailEnd len="sm" w="sm" type="none"/>
                    </a:lnR>
                    <a:lnT cap="flat" cmpd="sng" w="8650">
                      <a:solidFill>
                        <a:srgbClr val="000000"/>
                      </a:solidFill>
                      <a:prstDash val="solid"/>
                      <a:round/>
                      <a:headEnd len="sm" w="sm" type="none"/>
                      <a:tailEnd len="sm" w="sm" type="none"/>
                    </a:lnT>
                    <a:lnB cap="flat" cmpd="sng" w="8650">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5" name="Shape 225"/>
        <p:cNvGrpSpPr/>
        <p:nvPr/>
      </p:nvGrpSpPr>
      <p:grpSpPr>
        <a:xfrm>
          <a:off x="0" y="0"/>
          <a:ext cx="0" cy="0"/>
          <a:chOff x="0" y="0"/>
          <a:chExt cx="0" cy="0"/>
        </a:xfrm>
      </p:grpSpPr>
      <p:sp>
        <p:nvSpPr>
          <p:cNvPr id="226" name="Google Shape;226;p28"/>
          <p:cNvSpPr/>
          <p:nvPr/>
        </p:nvSpPr>
        <p:spPr>
          <a:xfrm>
            <a:off x="857860" y="572347"/>
            <a:ext cx="7581900" cy="40044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7" name="Google Shape;227;p28"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
        <p:nvSpPr>
          <p:cNvPr id="228" name="Google Shape;228;p28"/>
          <p:cNvSpPr txBox="1"/>
          <p:nvPr/>
        </p:nvSpPr>
        <p:spPr>
          <a:xfrm>
            <a:off x="-6225" y="29886"/>
            <a:ext cx="333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38761D"/>
                </a:solidFill>
              </a:rPr>
              <a:t>Radar Chart Example </a:t>
            </a:r>
            <a:endParaRPr sz="2200">
              <a:solidFill>
                <a:srgbClr val="38761D"/>
              </a:solidFill>
            </a:endParaRPr>
          </a:p>
        </p:txBody>
      </p:sp>
      <p:pic>
        <p:nvPicPr>
          <p:cNvPr id="229" name="Google Shape;229;p28"/>
          <p:cNvPicPr preferRelativeResize="0"/>
          <p:nvPr/>
        </p:nvPicPr>
        <p:blipFill>
          <a:blip r:embed="rId4">
            <a:alphaModFix/>
          </a:blip>
          <a:stretch>
            <a:fillRect/>
          </a:stretch>
        </p:blipFill>
        <p:spPr>
          <a:xfrm>
            <a:off x="756420" y="677620"/>
            <a:ext cx="7524376" cy="4007425"/>
          </a:xfrm>
          <a:prstGeom prst="rect">
            <a:avLst/>
          </a:prstGeom>
          <a:noFill/>
          <a:ln>
            <a:noFill/>
          </a:ln>
          <a:effectLst>
            <a:outerShdw blurRad="685800" rotWithShape="0" algn="bl" dir="5400000" dist="104775">
              <a:srgbClr val="000000">
                <a:alpha val="58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33" name="Shape 233"/>
        <p:cNvGrpSpPr/>
        <p:nvPr/>
      </p:nvGrpSpPr>
      <p:grpSpPr>
        <a:xfrm>
          <a:off x="0" y="0"/>
          <a:ext cx="0" cy="0"/>
          <a:chOff x="0" y="0"/>
          <a:chExt cx="0" cy="0"/>
        </a:xfrm>
      </p:grpSpPr>
      <p:sp>
        <p:nvSpPr>
          <p:cNvPr id="234" name="Google Shape;234;p29"/>
          <p:cNvSpPr/>
          <p:nvPr/>
        </p:nvSpPr>
        <p:spPr>
          <a:xfrm>
            <a:off x="98725" y="2282525"/>
            <a:ext cx="4386300" cy="2509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9"/>
          <p:cNvSpPr/>
          <p:nvPr/>
        </p:nvSpPr>
        <p:spPr>
          <a:xfrm>
            <a:off x="98725" y="702600"/>
            <a:ext cx="4386300" cy="1380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9"/>
          <p:cNvSpPr txBox="1"/>
          <p:nvPr/>
        </p:nvSpPr>
        <p:spPr>
          <a:xfrm>
            <a:off x="-3173900" y="0"/>
            <a:ext cx="30000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
        <p:nvSpPr>
          <p:cNvPr id="237" name="Google Shape;237;p29"/>
          <p:cNvSpPr txBox="1"/>
          <p:nvPr/>
        </p:nvSpPr>
        <p:spPr>
          <a:xfrm>
            <a:off x="123800" y="3770425"/>
            <a:ext cx="30000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
        <p:nvSpPr>
          <p:cNvPr id="238" name="Google Shape;238;p29"/>
          <p:cNvSpPr txBox="1"/>
          <p:nvPr/>
        </p:nvSpPr>
        <p:spPr>
          <a:xfrm>
            <a:off x="-3308050" y="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graphicFrame>
        <p:nvGraphicFramePr>
          <p:cNvPr id="239" name="Google Shape;239;p29"/>
          <p:cNvGraphicFramePr/>
          <p:nvPr/>
        </p:nvGraphicFramePr>
        <p:xfrm>
          <a:off x="4636675" y="3257525"/>
          <a:ext cx="3000000" cy="3000000"/>
        </p:xfrm>
        <a:graphic>
          <a:graphicData uri="http://schemas.openxmlformats.org/drawingml/2006/table">
            <a:tbl>
              <a:tblPr>
                <a:noFill/>
                <a:tableStyleId>{E2FC871E-2B33-46B9-BF2B-EB91392C26A2}</a:tableStyleId>
              </a:tblPr>
              <a:tblGrid>
                <a:gridCol w="642100"/>
                <a:gridCol w="744750"/>
                <a:gridCol w="740450"/>
                <a:gridCol w="886175"/>
                <a:gridCol w="857950"/>
                <a:gridCol w="514850"/>
              </a:tblGrid>
              <a:tr h="511350">
                <a:tc>
                  <a:txBody>
                    <a:bodyPr/>
                    <a:lstStyle/>
                    <a:p>
                      <a:pPr indent="0" lvl="0" marL="0" rtl="0" algn="ctr">
                        <a:lnSpc>
                          <a:spcPct val="115000"/>
                        </a:lnSpc>
                        <a:spcBef>
                          <a:spcPts val="0"/>
                        </a:spcBef>
                        <a:spcAft>
                          <a:spcPts val="0"/>
                        </a:spcAft>
                        <a:buNone/>
                      </a:pPr>
                      <a:r>
                        <a:rPr b="1" lang="en" sz="1100"/>
                        <a:t>Option</a:t>
                      </a:r>
                      <a:endParaRPr b="1" sz="1100"/>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ctr">
                        <a:lnSpc>
                          <a:spcPct val="115000"/>
                        </a:lnSpc>
                        <a:spcBef>
                          <a:spcPts val="0"/>
                        </a:spcBef>
                        <a:spcAft>
                          <a:spcPts val="0"/>
                        </a:spcAft>
                        <a:buNone/>
                      </a:pPr>
                      <a:r>
                        <a:rPr b="1" lang="en" sz="1100"/>
                        <a:t>Cost (30%)</a:t>
                      </a:r>
                      <a:endParaRPr b="1" sz="1100"/>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Power (20%)</a:t>
                      </a:r>
                      <a:endParaRPr b="1" sz="1100"/>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Reliability (30%)</a:t>
                      </a:r>
                      <a:endParaRPr b="1" sz="1100"/>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Time (20%)</a:t>
                      </a:r>
                      <a:endParaRPr b="1" sz="1100"/>
                    </a:p>
                  </a:txBody>
                  <a:tcPr marT="91425" marB="91425" marR="91425" marL="91425">
                    <a:lnB cap="flat" cmpd="sng" w="190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Total</a:t>
                      </a:r>
                      <a:endParaRPr b="1" sz="1100"/>
                    </a:p>
                  </a:txBody>
                  <a:tcPr marT="91425" marB="91425" marR="91425" marL="91425"/>
                </a:tc>
              </a:tr>
              <a:tr h="545900">
                <a:tc>
                  <a:txBody>
                    <a:bodyPr/>
                    <a:lstStyle/>
                    <a:p>
                      <a:pPr indent="0" lvl="0" marL="0" rtl="0" algn="ctr">
                        <a:spcBef>
                          <a:spcPts val="0"/>
                        </a:spcBef>
                        <a:spcAft>
                          <a:spcPts val="0"/>
                        </a:spcAft>
                        <a:buNone/>
                      </a:pPr>
                      <a:r>
                        <a:rPr lang="en"/>
                        <a:t>A</a:t>
                      </a:r>
                      <a:endParaRPr/>
                    </a:p>
                  </a:txBody>
                  <a:tcPr marT="91425" marB="91425" marR="91425" marL="91425">
                    <a:lnR cap="flat" cmpd="sng" w="1905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a:t>8 × 0.3 = 2.4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7 × 0.2 = 1.4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6 × 0.3 = 1.8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9 × 0.2 = 1.8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solidFill>
                            <a:schemeClr val="lt1"/>
                          </a:solidFill>
                        </a:rPr>
                        <a:t>7.4</a:t>
                      </a:r>
                      <a:endParaRPr b="1" sz="1100">
                        <a:solidFill>
                          <a:schemeClr val="lt1"/>
                        </a:solidFill>
                      </a:endParaRPr>
                    </a:p>
                  </a:txBody>
                  <a:tcPr marT="91425" marB="91425" marR="91425" marL="91425">
                    <a:lnL cap="flat" cmpd="sng" w="19050">
                      <a:solidFill>
                        <a:srgbClr val="000000"/>
                      </a:solidFill>
                      <a:prstDash val="solid"/>
                      <a:round/>
                      <a:headEnd len="sm" w="sm" type="none"/>
                      <a:tailEnd len="sm" w="sm" type="none"/>
                    </a:lnL>
                    <a:solidFill>
                      <a:srgbClr val="073763"/>
                    </a:solidFill>
                  </a:tcPr>
                </a:tc>
              </a:tr>
              <a:tr h="545900">
                <a:tc>
                  <a:txBody>
                    <a:bodyPr/>
                    <a:lstStyle/>
                    <a:p>
                      <a:pPr indent="0" lvl="0" marL="0" rtl="0" algn="ctr">
                        <a:spcBef>
                          <a:spcPts val="0"/>
                        </a:spcBef>
                        <a:spcAft>
                          <a:spcPts val="0"/>
                        </a:spcAft>
                        <a:buNone/>
                      </a:pPr>
                      <a:r>
                        <a:rPr lang="en"/>
                        <a:t>B</a:t>
                      </a:r>
                      <a:endParaRPr/>
                    </a:p>
                  </a:txBody>
                  <a:tcPr marT="91425" marB="91425" marR="91425" marL="91425">
                    <a:lnR cap="flat" cmpd="sng" w="1905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lang="en"/>
                        <a:t>6 × 0.3 = 1.8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9 × 0.2 = 1.8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8 × 0.3 = 2.4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5 × 0.2 = 1.0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100"/>
                        <a:t>7.0</a:t>
                      </a:r>
                      <a:endParaRPr b="1" sz="1100"/>
                    </a:p>
                  </a:txBody>
                  <a:tcPr marT="91425" marB="91425" marR="91425" marL="91425">
                    <a:lnL cap="flat" cmpd="sng" w="19050">
                      <a:solidFill>
                        <a:srgbClr val="000000"/>
                      </a:solidFill>
                      <a:prstDash val="solid"/>
                      <a:round/>
                      <a:headEnd len="sm" w="sm" type="none"/>
                      <a:tailEnd len="sm" w="sm" type="none"/>
                    </a:lnL>
                    <a:solidFill>
                      <a:srgbClr val="9FC5E8"/>
                    </a:solidFill>
                  </a:tcPr>
                </a:tc>
              </a:tr>
            </a:tbl>
          </a:graphicData>
        </a:graphic>
      </p:graphicFrame>
      <p:sp>
        <p:nvSpPr>
          <p:cNvPr id="240" name="Google Shape;240;p29"/>
          <p:cNvSpPr txBox="1"/>
          <p:nvPr>
            <p:ph type="title"/>
          </p:nvPr>
        </p:nvSpPr>
        <p:spPr>
          <a:xfrm>
            <a:off x="53925" y="12200"/>
            <a:ext cx="76158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B45F06"/>
                </a:solidFill>
              </a:rPr>
              <a:t>Evaluating alternatives: Weighted Decision Matrix </a:t>
            </a:r>
            <a:endParaRPr b="1" sz="2200">
              <a:solidFill>
                <a:srgbClr val="B45F06"/>
              </a:solidFill>
            </a:endParaRPr>
          </a:p>
        </p:txBody>
      </p:sp>
      <p:sp>
        <p:nvSpPr>
          <p:cNvPr id="241" name="Google Shape;241;p29"/>
          <p:cNvSpPr/>
          <p:nvPr/>
        </p:nvSpPr>
        <p:spPr>
          <a:xfrm>
            <a:off x="57625" y="666000"/>
            <a:ext cx="4386300" cy="13809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9"/>
          <p:cNvSpPr txBox="1"/>
          <p:nvPr/>
        </p:nvSpPr>
        <p:spPr>
          <a:xfrm>
            <a:off x="81329" y="642625"/>
            <a:ext cx="43389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What?</a:t>
            </a:r>
            <a:br>
              <a:rPr b="1" lang="en" sz="1000">
                <a:solidFill>
                  <a:schemeClr val="lt1"/>
                </a:solidFill>
              </a:rPr>
            </a:br>
            <a:endParaRPr b="1" sz="1000">
              <a:solidFill>
                <a:schemeClr val="lt1"/>
              </a:solidFill>
            </a:endParaRPr>
          </a:p>
          <a:p>
            <a:pPr indent="0" lvl="0" marL="0" rtl="0" algn="just">
              <a:spcBef>
                <a:spcPts val="0"/>
              </a:spcBef>
              <a:spcAft>
                <a:spcPts val="0"/>
              </a:spcAft>
              <a:buNone/>
            </a:pPr>
            <a:r>
              <a:rPr lang="en" sz="1300">
                <a:solidFill>
                  <a:schemeClr val="lt1"/>
                </a:solidFill>
              </a:rPr>
              <a:t>A structured tool used to compare design options against multiple criteria by assigning weights to each criterion based on importance.</a:t>
            </a:r>
            <a:endParaRPr sz="1600">
              <a:solidFill>
                <a:schemeClr val="lt1"/>
              </a:solidFill>
            </a:endParaRPr>
          </a:p>
        </p:txBody>
      </p:sp>
      <p:sp>
        <p:nvSpPr>
          <p:cNvPr id="243" name="Google Shape;243;p29"/>
          <p:cNvSpPr/>
          <p:nvPr/>
        </p:nvSpPr>
        <p:spPr>
          <a:xfrm>
            <a:off x="57625" y="2225500"/>
            <a:ext cx="4386300" cy="25098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9"/>
          <p:cNvSpPr txBox="1"/>
          <p:nvPr/>
        </p:nvSpPr>
        <p:spPr>
          <a:xfrm>
            <a:off x="119129" y="2336800"/>
            <a:ext cx="4263300" cy="228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lt1"/>
                </a:solidFill>
              </a:rPr>
              <a:t>Why?</a:t>
            </a:r>
            <a:endParaRPr b="1">
              <a:solidFill>
                <a:schemeClr val="lt1"/>
              </a:solidFill>
            </a:endParaRPr>
          </a:p>
          <a:p>
            <a:pPr indent="-311150" lvl="0" marL="457200" rtl="0" algn="l">
              <a:lnSpc>
                <a:spcPct val="150000"/>
              </a:lnSpc>
              <a:spcBef>
                <a:spcPts val="1200"/>
              </a:spcBef>
              <a:spcAft>
                <a:spcPts val="0"/>
              </a:spcAft>
              <a:buClr>
                <a:schemeClr val="lt1"/>
              </a:buClr>
              <a:buSzPts val="1300"/>
              <a:buChar char="●"/>
            </a:pPr>
            <a:r>
              <a:rPr lang="en" sz="1300">
                <a:solidFill>
                  <a:schemeClr val="lt1"/>
                </a:solidFill>
              </a:rPr>
              <a:t>Brings objectivity to complex tradeoffs</a:t>
            </a:r>
            <a:endParaRPr sz="1300">
              <a:solidFill>
                <a:schemeClr val="lt1"/>
              </a:solidFill>
            </a:endParaRPr>
          </a:p>
          <a:p>
            <a:pPr indent="-311150" lvl="0" marL="457200" rtl="0" algn="l">
              <a:lnSpc>
                <a:spcPct val="150000"/>
              </a:lnSpc>
              <a:spcBef>
                <a:spcPts val="0"/>
              </a:spcBef>
              <a:spcAft>
                <a:spcPts val="0"/>
              </a:spcAft>
              <a:buClr>
                <a:schemeClr val="lt1"/>
              </a:buClr>
              <a:buSzPts val="1300"/>
              <a:buChar char="●"/>
            </a:pPr>
            <a:r>
              <a:rPr lang="en" sz="1300">
                <a:solidFill>
                  <a:schemeClr val="lt1"/>
                </a:solidFill>
              </a:rPr>
              <a:t>Aligns team around data not opinions</a:t>
            </a:r>
            <a:endParaRPr sz="1300">
              <a:solidFill>
                <a:schemeClr val="lt1"/>
              </a:solidFill>
            </a:endParaRPr>
          </a:p>
          <a:p>
            <a:pPr indent="-311150" lvl="0" marL="457200" rtl="0" algn="l">
              <a:lnSpc>
                <a:spcPct val="150000"/>
              </a:lnSpc>
              <a:spcBef>
                <a:spcPts val="0"/>
              </a:spcBef>
              <a:spcAft>
                <a:spcPts val="0"/>
              </a:spcAft>
              <a:buClr>
                <a:schemeClr val="lt1"/>
              </a:buClr>
              <a:buSzPts val="1300"/>
              <a:buChar char="●"/>
            </a:pPr>
            <a:r>
              <a:rPr lang="en" sz="1300">
                <a:solidFill>
                  <a:schemeClr val="lt1"/>
                </a:solidFill>
              </a:rPr>
              <a:t>Helps teams agree on priorities</a:t>
            </a:r>
            <a:endParaRPr sz="1300">
              <a:solidFill>
                <a:schemeClr val="lt1"/>
              </a:solidFill>
            </a:endParaRPr>
          </a:p>
          <a:p>
            <a:pPr indent="-311150" lvl="0" marL="457200" rtl="0" algn="l">
              <a:lnSpc>
                <a:spcPct val="150000"/>
              </a:lnSpc>
              <a:spcBef>
                <a:spcPts val="0"/>
              </a:spcBef>
              <a:spcAft>
                <a:spcPts val="0"/>
              </a:spcAft>
              <a:buClr>
                <a:schemeClr val="lt1"/>
              </a:buClr>
              <a:buSzPts val="1300"/>
              <a:buChar char="●"/>
            </a:pPr>
            <a:r>
              <a:rPr lang="en" sz="1300">
                <a:solidFill>
                  <a:schemeClr val="lt1"/>
                </a:solidFill>
              </a:rPr>
              <a:t>Reduces bias in decision-making</a:t>
            </a:r>
            <a:endParaRPr sz="1300">
              <a:solidFill>
                <a:schemeClr val="lt1"/>
              </a:solidFill>
            </a:endParaRPr>
          </a:p>
          <a:p>
            <a:pPr indent="-311150" lvl="0" marL="457200" rtl="0" algn="l">
              <a:lnSpc>
                <a:spcPct val="150000"/>
              </a:lnSpc>
              <a:spcBef>
                <a:spcPts val="0"/>
              </a:spcBef>
              <a:spcAft>
                <a:spcPts val="0"/>
              </a:spcAft>
              <a:buClr>
                <a:schemeClr val="lt1"/>
              </a:buClr>
              <a:buSzPts val="1300"/>
              <a:buChar char="●"/>
            </a:pPr>
            <a:r>
              <a:rPr lang="en" sz="1300">
                <a:solidFill>
                  <a:schemeClr val="lt1"/>
                </a:solidFill>
              </a:rPr>
              <a:t>Visualizes the best-fit option based on weighted scores</a:t>
            </a:r>
            <a:endParaRPr sz="1300">
              <a:solidFill>
                <a:schemeClr val="lt1"/>
              </a:solidFill>
            </a:endParaRPr>
          </a:p>
        </p:txBody>
      </p:sp>
      <p:sp>
        <p:nvSpPr>
          <p:cNvPr id="245" name="Google Shape;245;p29"/>
          <p:cNvSpPr/>
          <p:nvPr/>
        </p:nvSpPr>
        <p:spPr>
          <a:xfrm>
            <a:off x="4675450" y="654163"/>
            <a:ext cx="4386300" cy="2509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29"/>
          <p:cNvSpPr/>
          <p:nvPr/>
        </p:nvSpPr>
        <p:spPr>
          <a:xfrm>
            <a:off x="4636650" y="610288"/>
            <a:ext cx="4386300" cy="2509800"/>
          </a:xfrm>
          <a:prstGeom prst="rect">
            <a:avLst/>
          </a:prstGeom>
          <a:solidFill>
            <a:srgbClr val="1C458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29"/>
          <p:cNvSpPr txBox="1"/>
          <p:nvPr/>
        </p:nvSpPr>
        <p:spPr>
          <a:xfrm>
            <a:off x="4699150" y="666463"/>
            <a:ext cx="4338900" cy="24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500">
                <a:solidFill>
                  <a:schemeClr val="lt1"/>
                </a:solidFill>
              </a:rPr>
              <a:t>How:</a:t>
            </a:r>
            <a:endParaRPr b="1" sz="1500">
              <a:solidFill>
                <a:schemeClr val="lt1"/>
              </a:solidFill>
            </a:endParaRPr>
          </a:p>
          <a:p>
            <a:pPr indent="-298450" lvl="0" marL="457200" rtl="0" algn="l">
              <a:lnSpc>
                <a:spcPct val="115000"/>
              </a:lnSpc>
              <a:spcBef>
                <a:spcPts val="1200"/>
              </a:spcBef>
              <a:spcAft>
                <a:spcPts val="0"/>
              </a:spcAft>
              <a:buClr>
                <a:schemeClr val="lt1"/>
              </a:buClr>
              <a:buSzPts val="1100"/>
              <a:buAutoNum type="arabicPeriod"/>
            </a:pPr>
            <a:r>
              <a:rPr b="1" lang="en" sz="1100">
                <a:solidFill>
                  <a:schemeClr val="lt1"/>
                </a:solidFill>
              </a:rPr>
              <a:t>List design options</a:t>
            </a:r>
            <a:endParaRPr b="1"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Define decision criteria (e.g., cost, power, time-to-market, reliability)</a:t>
            </a:r>
            <a:endParaRPr b="1"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Assign weight to each criterion based on importance - total - 100% or 1</a:t>
            </a:r>
            <a:endParaRPr b="1"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Score each option per criterion</a:t>
            </a:r>
            <a:endParaRPr b="1"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Multiply scores by weights and sum total</a:t>
            </a:r>
            <a:endParaRPr b="1" sz="1100">
              <a:solidFill>
                <a:schemeClr val="lt1"/>
              </a:solidFill>
            </a:endParaRPr>
          </a:p>
          <a:p>
            <a:pPr indent="0" lvl="0" marL="0" rtl="0" algn="l">
              <a:lnSpc>
                <a:spcPct val="115000"/>
              </a:lnSpc>
              <a:spcBef>
                <a:spcPts val="1200"/>
              </a:spcBef>
              <a:spcAft>
                <a:spcPts val="1200"/>
              </a:spcAft>
              <a:buNone/>
            </a:pPr>
            <a:r>
              <a:rPr lang="en" sz="1100">
                <a:solidFill>
                  <a:schemeClr val="lt1"/>
                </a:solidFill>
              </a:rPr>
              <a:t>The option with the highest total weighted score is typically the most favorable.</a:t>
            </a:r>
            <a:endParaRPr sz="11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51" name="Shape 251"/>
        <p:cNvGrpSpPr/>
        <p:nvPr/>
      </p:nvGrpSpPr>
      <p:grpSpPr>
        <a:xfrm>
          <a:off x="0" y="0"/>
          <a:ext cx="0" cy="0"/>
          <a:chOff x="0" y="0"/>
          <a:chExt cx="0" cy="0"/>
        </a:xfrm>
      </p:grpSpPr>
      <p:sp>
        <p:nvSpPr>
          <p:cNvPr id="252" name="Google Shape;252;p30"/>
          <p:cNvSpPr/>
          <p:nvPr/>
        </p:nvSpPr>
        <p:spPr>
          <a:xfrm>
            <a:off x="3101525" y="140825"/>
            <a:ext cx="6004500" cy="330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30"/>
          <p:cNvSpPr/>
          <p:nvPr/>
        </p:nvSpPr>
        <p:spPr>
          <a:xfrm>
            <a:off x="3101525" y="86775"/>
            <a:ext cx="5928300" cy="3305700"/>
          </a:xfrm>
          <a:prstGeom prst="rect">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0"/>
          <p:cNvSpPr txBox="1"/>
          <p:nvPr/>
        </p:nvSpPr>
        <p:spPr>
          <a:xfrm>
            <a:off x="-6225" y="-24600"/>
            <a:ext cx="3339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38761D"/>
                </a:solidFill>
              </a:rPr>
              <a:t>WDM For Value </a:t>
            </a:r>
            <a:endParaRPr b="1" sz="1900">
              <a:solidFill>
                <a:srgbClr val="38761D"/>
              </a:solidFill>
            </a:endParaRPr>
          </a:p>
          <a:p>
            <a:pPr indent="0" lvl="0" marL="0" rtl="0" algn="l">
              <a:spcBef>
                <a:spcPts val="0"/>
              </a:spcBef>
              <a:spcAft>
                <a:spcPts val="0"/>
              </a:spcAft>
              <a:buNone/>
            </a:pPr>
            <a:r>
              <a:rPr b="1" lang="en" sz="1900">
                <a:solidFill>
                  <a:srgbClr val="38761D"/>
                </a:solidFill>
              </a:rPr>
              <a:t>Analysis of DSM Clusters</a:t>
            </a:r>
            <a:endParaRPr sz="1100">
              <a:solidFill>
                <a:srgbClr val="38761D"/>
              </a:solidFill>
            </a:endParaRPr>
          </a:p>
        </p:txBody>
      </p:sp>
      <p:graphicFrame>
        <p:nvGraphicFramePr>
          <p:cNvPr id="255" name="Google Shape;255;p30"/>
          <p:cNvGraphicFramePr/>
          <p:nvPr/>
        </p:nvGraphicFramePr>
        <p:xfrm>
          <a:off x="3138950" y="390150"/>
          <a:ext cx="3000000" cy="3000000"/>
        </p:xfrm>
        <a:graphic>
          <a:graphicData uri="http://schemas.openxmlformats.org/drawingml/2006/table">
            <a:tbl>
              <a:tblPr>
                <a:noFill/>
                <a:tableStyleId>{E2FC871E-2B33-46B9-BF2B-EB91392C26A2}</a:tableStyleId>
              </a:tblPr>
              <a:tblGrid>
                <a:gridCol w="1252975"/>
                <a:gridCol w="3576500"/>
                <a:gridCol w="1061200"/>
              </a:tblGrid>
              <a:tr h="309150">
                <a:tc>
                  <a:txBody>
                    <a:bodyPr/>
                    <a:lstStyle/>
                    <a:p>
                      <a:pPr indent="0" lvl="0" marL="0" rtl="0" algn="ctr">
                        <a:lnSpc>
                          <a:spcPct val="115000"/>
                        </a:lnSpc>
                        <a:spcBef>
                          <a:spcPts val="0"/>
                        </a:spcBef>
                        <a:spcAft>
                          <a:spcPts val="0"/>
                        </a:spcAft>
                        <a:buNone/>
                      </a:pPr>
                      <a:r>
                        <a:rPr b="1" lang="en" sz="1200">
                          <a:solidFill>
                            <a:schemeClr val="lt1"/>
                          </a:solidFill>
                        </a:rPr>
                        <a:t>Dimension</a:t>
                      </a:r>
                      <a:endParaRPr b="1" sz="1200">
                        <a:solidFill>
                          <a:schemeClr val="lt1"/>
                        </a:solidFill>
                      </a:endParaRPr>
                    </a:p>
                  </a:txBody>
                  <a:tcPr marT="91425" marB="91425" marR="91425" marL="91425">
                    <a:lnB cap="flat" cmpd="sng" w="9525">
                      <a:solidFill>
                        <a:srgbClr val="D0E0E3"/>
                      </a:solidFill>
                      <a:prstDash val="solid"/>
                      <a:round/>
                      <a:headEnd len="sm" w="sm" type="none"/>
                      <a:tailEnd len="sm" w="sm" type="none"/>
                    </a:lnB>
                    <a:solidFill>
                      <a:srgbClr val="45818E"/>
                    </a:solidFill>
                  </a:tcPr>
                </a:tc>
                <a:tc>
                  <a:txBody>
                    <a:bodyPr/>
                    <a:lstStyle/>
                    <a:p>
                      <a:pPr indent="0" lvl="0" marL="0" rtl="0" algn="ctr">
                        <a:lnSpc>
                          <a:spcPct val="115000"/>
                        </a:lnSpc>
                        <a:spcBef>
                          <a:spcPts val="0"/>
                        </a:spcBef>
                        <a:spcAft>
                          <a:spcPts val="0"/>
                        </a:spcAft>
                        <a:buNone/>
                      </a:pPr>
                      <a:r>
                        <a:rPr b="1" lang="en" sz="1200">
                          <a:solidFill>
                            <a:schemeClr val="lt1"/>
                          </a:solidFill>
                        </a:rPr>
                        <a:t>Description</a:t>
                      </a:r>
                      <a:endParaRPr b="1" sz="1200">
                        <a:solidFill>
                          <a:schemeClr val="lt1"/>
                        </a:solidFill>
                      </a:endParaRPr>
                    </a:p>
                  </a:txBody>
                  <a:tcPr marT="91425" marB="91425" marR="91425" marL="91425">
                    <a:lnB cap="flat" cmpd="sng" w="9525">
                      <a:solidFill>
                        <a:srgbClr val="D0E0E3"/>
                      </a:solidFill>
                      <a:prstDash val="solid"/>
                      <a:round/>
                      <a:headEnd len="sm" w="sm" type="none"/>
                      <a:tailEnd len="sm" w="sm" type="none"/>
                    </a:lnB>
                    <a:solidFill>
                      <a:srgbClr val="45818E"/>
                    </a:solidFill>
                  </a:tcPr>
                </a:tc>
                <a:tc>
                  <a:txBody>
                    <a:bodyPr/>
                    <a:lstStyle/>
                    <a:p>
                      <a:pPr indent="0" lvl="0" marL="0" rtl="0" algn="ctr">
                        <a:lnSpc>
                          <a:spcPct val="115000"/>
                        </a:lnSpc>
                        <a:spcBef>
                          <a:spcPts val="0"/>
                        </a:spcBef>
                        <a:spcAft>
                          <a:spcPts val="0"/>
                        </a:spcAft>
                        <a:buNone/>
                      </a:pPr>
                      <a:r>
                        <a:rPr b="1" lang="en" sz="1200">
                          <a:solidFill>
                            <a:schemeClr val="lt1"/>
                          </a:solidFill>
                        </a:rPr>
                        <a:t>Weight (%)</a:t>
                      </a:r>
                      <a:endParaRPr b="1" sz="1200">
                        <a:solidFill>
                          <a:schemeClr val="lt1"/>
                        </a:solidFill>
                      </a:endParaRPr>
                    </a:p>
                  </a:txBody>
                  <a:tcPr marT="91425" marB="91425" marR="91425" marL="91425">
                    <a:lnB cap="flat" cmpd="sng" w="9525">
                      <a:solidFill>
                        <a:srgbClr val="D0E0E3"/>
                      </a:solidFill>
                      <a:prstDash val="solid"/>
                      <a:round/>
                      <a:headEnd len="sm" w="sm" type="none"/>
                      <a:tailEnd len="sm" w="sm" type="none"/>
                    </a:lnB>
                    <a:solidFill>
                      <a:srgbClr val="45818E"/>
                    </a:solidFill>
                  </a:tcPr>
                </a:tc>
              </a:tr>
              <a:tr h="461725">
                <a:tc>
                  <a:txBody>
                    <a:bodyPr/>
                    <a:lstStyle/>
                    <a:p>
                      <a:pPr indent="0" lvl="0" marL="0" rtl="0" algn="l">
                        <a:spcBef>
                          <a:spcPts val="0"/>
                        </a:spcBef>
                        <a:spcAft>
                          <a:spcPts val="0"/>
                        </a:spcAft>
                        <a:buNone/>
                      </a:pPr>
                      <a:r>
                        <a:rPr b="1" lang="en" sz="1100"/>
                        <a:t>Revenue Impact</a:t>
                      </a:r>
                      <a:endParaRPr b="1" sz="1100"/>
                    </a:p>
                  </a:txBody>
                  <a:tcPr marT="91425" marB="91425" marR="91425" marL="91425">
                    <a:lnL cap="flat" cmpd="sng" w="9525">
                      <a:solidFill>
                        <a:srgbClr val="D0E0E3"/>
                      </a:solidFill>
                      <a:prstDash val="solid"/>
                      <a:round/>
                      <a:headEnd len="sm" w="sm" type="none"/>
                      <a:tailEnd len="sm" w="sm" type="none"/>
                    </a:lnL>
                    <a:lnR cap="flat" cmpd="sng" w="9525">
                      <a:solidFill>
                        <a:srgbClr val="D0E0E3"/>
                      </a:solidFill>
                      <a:prstDash val="solid"/>
                      <a:round/>
                      <a:headEnd len="sm" w="sm" type="none"/>
                      <a:tailEnd len="sm" w="sm" type="none"/>
                    </a:lnR>
                    <a:lnT cap="flat" cmpd="sng" w="9525">
                      <a:solidFill>
                        <a:srgbClr val="D0E0E3"/>
                      </a:solidFill>
                      <a:prstDash val="solid"/>
                      <a:round/>
                      <a:headEnd len="sm" w="sm" type="none"/>
                      <a:tailEnd len="sm" w="sm" type="none"/>
                    </a:lnT>
                    <a:lnB cap="flat" cmpd="sng" w="9525">
                      <a:solidFill>
                        <a:srgbClr val="D0E0E3"/>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sz="1300">
                          <a:solidFill>
                            <a:srgbClr val="E06666"/>
                          </a:solidFill>
                        </a:rPr>
                        <a:t>Potential to drive  revenue growth</a:t>
                      </a:r>
                      <a:endParaRPr sz="1300">
                        <a:solidFill>
                          <a:srgbClr val="E06666"/>
                        </a:solidFill>
                      </a:endParaRPr>
                    </a:p>
                  </a:txBody>
                  <a:tcPr marT="91425" marB="91425" marR="91425" marL="91425">
                    <a:lnL cap="flat" cmpd="sng" w="9525">
                      <a:solidFill>
                        <a:srgbClr val="D0E0E3"/>
                      </a:solidFill>
                      <a:prstDash val="solid"/>
                      <a:round/>
                      <a:headEnd len="sm" w="sm" type="none"/>
                      <a:tailEnd len="sm" w="sm" type="none"/>
                    </a:lnL>
                    <a:lnR cap="flat" cmpd="sng" w="9525">
                      <a:solidFill>
                        <a:srgbClr val="D0E0E3"/>
                      </a:solidFill>
                      <a:prstDash val="solid"/>
                      <a:round/>
                      <a:headEnd len="sm" w="sm" type="none"/>
                      <a:tailEnd len="sm" w="sm" type="none"/>
                    </a:lnR>
                    <a:lnT cap="flat" cmpd="sng" w="9525">
                      <a:solidFill>
                        <a:srgbClr val="D0E0E3"/>
                      </a:solidFill>
                      <a:prstDash val="solid"/>
                      <a:round/>
                      <a:headEnd len="sm" w="sm" type="none"/>
                      <a:tailEnd len="sm" w="sm" type="none"/>
                    </a:lnT>
                    <a:lnB cap="flat" cmpd="sng" w="9525">
                      <a:solidFill>
                        <a:srgbClr val="D0E0E3"/>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a:t>25%</a:t>
                      </a:r>
                      <a:endParaRPr/>
                    </a:p>
                  </a:txBody>
                  <a:tcPr marT="91425" marB="91425" marR="91425" marL="91425">
                    <a:lnL cap="flat" cmpd="sng" w="9525">
                      <a:solidFill>
                        <a:srgbClr val="D0E0E3"/>
                      </a:solidFill>
                      <a:prstDash val="solid"/>
                      <a:round/>
                      <a:headEnd len="sm" w="sm" type="none"/>
                      <a:tailEnd len="sm" w="sm" type="none"/>
                    </a:lnL>
                    <a:lnR cap="flat" cmpd="sng" w="9525">
                      <a:solidFill>
                        <a:srgbClr val="D0E0E3"/>
                      </a:solidFill>
                      <a:prstDash val="solid"/>
                      <a:round/>
                      <a:headEnd len="sm" w="sm" type="none"/>
                      <a:tailEnd len="sm" w="sm" type="none"/>
                    </a:lnR>
                    <a:lnT cap="flat" cmpd="sng" w="9525">
                      <a:solidFill>
                        <a:srgbClr val="D0E0E3"/>
                      </a:solidFill>
                      <a:prstDash val="solid"/>
                      <a:round/>
                      <a:headEnd len="sm" w="sm" type="none"/>
                      <a:tailEnd len="sm" w="sm" type="none"/>
                    </a:lnT>
                    <a:lnB cap="flat" cmpd="sng" w="9525">
                      <a:solidFill>
                        <a:srgbClr val="D0E0E3"/>
                      </a:solidFill>
                      <a:prstDash val="solid"/>
                      <a:round/>
                      <a:headEnd len="sm" w="sm" type="none"/>
                      <a:tailEnd len="sm" w="sm" type="none"/>
                    </a:lnB>
                    <a:solidFill>
                      <a:srgbClr val="D0E0E3"/>
                    </a:solidFill>
                  </a:tcPr>
                </a:tc>
              </a:tr>
              <a:tr h="459225">
                <a:tc>
                  <a:txBody>
                    <a:bodyPr/>
                    <a:lstStyle/>
                    <a:p>
                      <a:pPr indent="0" lvl="0" marL="0" rtl="0" algn="l">
                        <a:spcBef>
                          <a:spcPts val="0"/>
                        </a:spcBef>
                        <a:spcAft>
                          <a:spcPts val="0"/>
                        </a:spcAft>
                        <a:buNone/>
                      </a:pPr>
                      <a:r>
                        <a:rPr b="1" lang="en" sz="1100"/>
                        <a:t>Cost Reduction</a:t>
                      </a:r>
                      <a:endParaRPr b="1" sz="1100"/>
                    </a:p>
                  </a:txBody>
                  <a:tcPr marT="91425" marB="91425" marR="91425" marL="91425">
                    <a:lnT cap="flat" cmpd="sng" w="9525">
                      <a:solidFill>
                        <a:srgbClr val="D0E0E3"/>
                      </a:solidFill>
                      <a:prstDash val="solid"/>
                      <a:round/>
                      <a:headEnd len="sm" w="sm" type="none"/>
                      <a:tailEnd len="sm" w="sm" type="none"/>
                    </a:lnT>
                    <a:solidFill>
                      <a:srgbClr val="A2C4C9"/>
                    </a:solidFill>
                  </a:tcPr>
                </a:tc>
                <a:tc>
                  <a:txBody>
                    <a:bodyPr/>
                    <a:lstStyle/>
                    <a:p>
                      <a:pPr indent="0" lvl="0" marL="0" rtl="0" algn="l">
                        <a:spcBef>
                          <a:spcPts val="0"/>
                        </a:spcBef>
                        <a:spcAft>
                          <a:spcPts val="0"/>
                        </a:spcAft>
                        <a:buNone/>
                      </a:pPr>
                      <a:r>
                        <a:rPr lang="en" sz="1300">
                          <a:solidFill>
                            <a:srgbClr val="E06666"/>
                          </a:solidFill>
                        </a:rPr>
                        <a:t>Potential to lower operational or product costs</a:t>
                      </a:r>
                      <a:endParaRPr sz="1300">
                        <a:solidFill>
                          <a:srgbClr val="E06666"/>
                        </a:solidFill>
                      </a:endParaRPr>
                    </a:p>
                  </a:txBody>
                  <a:tcPr marT="91425" marB="91425" marR="91425" marL="91425">
                    <a:lnT cap="flat" cmpd="sng" w="9525">
                      <a:solidFill>
                        <a:srgbClr val="D0E0E3"/>
                      </a:solidFill>
                      <a:prstDash val="solid"/>
                      <a:round/>
                      <a:headEnd len="sm" w="sm" type="none"/>
                      <a:tailEnd len="sm" w="sm" type="none"/>
                    </a:lnT>
                    <a:solidFill>
                      <a:srgbClr val="A2C4C9"/>
                    </a:solidFill>
                  </a:tcPr>
                </a:tc>
                <a:tc>
                  <a:txBody>
                    <a:bodyPr/>
                    <a:lstStyle/>
                    <a:p>
                      <a:pPr indent="0" lvl="0" marL="0" rtl="0" algn="l">
                        <a:spcBef>
                          <a:spcPts val="0"/>
                        </a:spcBef>
                        <a:spcAft>
                          <a:spcPts val="0"/>
                        </a:spcAft>
                        <a:buNone/>
                      </a:pPr>
                      <a:r>
                        <a:rPr lang="en"/>
                        <a:t>15%</a:t>
                      </a:r>
                      <a:endParaRPr/>
                    </a:p>
                  </a:txBody>
                  <a:tcPr marT="91425" marB="91425" marR="91425" marL="91425">
                    <a:lnT cap="flat" cmpd="sng" w="9525">
                      <a:solidFill>
                        <a:srgbClr val="D0E0E3"/>
                      </a:solidFill>
                      <a:prstDash val="solid"/>
                      <a:round/>
                      <a:headEnd len="sm" w="sm" type="none"/>
                      <a:tailEnd len="sm" w="sm" type="none"/>
                    </a:lnT>
                    <a:solidFill>
                      <a:srgbClr val="A2C4C9"/>
                    </a:solidFill>
                  </a:tcPr>
                </a:tc>
              </a:tr>
              <a:tr h="459225">
                <a:tc>
                  <a:txBody>
                    <a:bodyPr/>
                    <a:lstStyle/>
                    <a:p>
                      <a:pPr indent="0" lvl="0" marL="0" rtl="0" algn="l">
                        <a:spcBef>
                          <a:spcPts val="0"/>
                        </a:spcBef>
                        <a:spcAft>
                          <a:spcPts val="0"/>
                        </a:spcAft>
                        <a:buNone/>
                      </a:pPr>
                      <a:r>
                        <a:rPr b="1" lang="en" sz="1100"/>
                        <a:t>Risk Mitigation</a:t>
                      </a:r>
                      <a:endParaRPr b="1" sz="1100"/>
                    </a:p>
                  </a:txBody>
                  <a:tcPr marT="91425" marB="91425" marR="91425" marL="91425">
                    <a:lnB cap="flat" cmpd="sng" w="9525">
                      <a:solidFill>
                        <a:srgbClr val="76A5AF"/>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sz="1300">
                          <a:solidFill>
                            <a:srgbClr val="E06666"/>
                          </a:solidFill>
                        </a:rPr>
                        <a:t>Helps reduce current or future risks</a:t>
                      </a:r>
                      <a:endParaRPr sz="1300">
                        <a:solidFill>
                          <a:srgbClr val="E06666"/>
                        </a:solidFill>
                      </a:endParaRPr>
                    </a:p>
                  </a:txBody>
                  <a:tcPr marT="91425" marB="91425" marR="91425" marL="91425">
                    <a:lnB cap="flat" cmpd="sng" w="9525">
                      <a:solidFill>
                        <a:srgbClr val="76A5AF"/>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a:t>10%</a:t>
                      </a:r>
                      <a:endParaRPr/>
                    </a:p>
                  </a:txBody>
                  <a:tcPr marT="91425" marB="91425" marR="91425" marL="91425">
                    <a:lnB cap="flat" cmpd="sng" w="9525">
                      <a:solidFill>
                        <a:srgbClr val="76A5AF"/>
                      </a:solidFill>
                      <a:prstDash val="solid"/>
                      <a:round/>
                      <a:headEnd len="sm" w="sm" type="none"/>
                      <a:tailEnd len="sm" w="sm" type="none"/>
                    </a:lnB>
                    <a:solidFill>
                      <a:srgbClr val="D0E0E3"/>
                    </a:solidFill>
                  </a:tcPr>
                </a:tc>
              </a:tr>
              <a:tr h="459225">
                <a:tc>
                  <a:txBody>
                    <a:bodyPr/>
                    <a:lstStyle/>
                    <a:p>
                      <a:pPr indent="0" lvl="0" marL="0" rtl="0" algn="l">
                        <a:spcBef>
                          <a:spcPts val="0"/>
                        </a:spcBef>
                        <a:spcAft>
                          <a:spcPts val="0"/>
                        </a:spcAft>
                        <a:buNone/>
                      </a:pPr>
                      <a:r>
                        <a:rPr b="1" lang="en" sz="1100"/>
                        <a:t>Strategic Alignment</a:t>
                      </a:r>
                      <a:endParaRPr b="1" sz="1100"/>
                    </a:p>
                  </a:txBody>
                  <a:tcPr marT="91425" marB="91425" marR="91425" marL="91425">
                    <a:lnL cap="flat" cmpd="sng" w="9525">
                      <a:solidFill>
                        <a:srgbClr val="76A5AF"/>
                      </a:solidFill>
                      <a:prstDash val="solid"/>
                      <a:round/>
                      <a:headEnd len="sm" w="sm" type="none"/>
                      <a:tailEnd len="sm" w="sm" type="none"/>
                    </a:lnL>
                    <a:lnR cap="flat" cmpd="sng" w="9525">
                      <a:solidFill>
                        <a:srgbClr val="76A5AF"/>
                      </a:solidFill>
                      <a:prstDash val="solid"/>
                      <a:round/>
                      <a:headEnd len="sm" w="sm" type="none"/>
                      <a:tailEnd len="sm" w="sm" type="none"/>
                    </a:lnR>
                    <a:lnT cap="flat" cmpd="sng" w="9525">
                      <a:solidFill>
                        <a:srgbClr val="76A5AF"/>
                      </a:solidFill>
                      <a:prstDash val="solid"/>
                      <a:round/>
                      <a:headEnd len="sm" w="sm" type="none"/>
                      <a:tailEnd len="sm" w="sm" type="none"/>
                    </a:lnT>
                    <a:lnB cap="flat" cmpd="sng" w="9525">
                      <a:solidFill>
                        <a:srgbClr val="76A5AF"/>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sz="1300">
                          <a:solidFill>
                            <a:srgbClr val="E06666"/>
                          </a:solidFill>
                        </a:rPr>
                        <a:t>Fits closely with goals and long-term strategy</a:t>
                      </a:r>
                      <a:endParaRPr sz="1300">
                        <a:solidFill>
                          <a:srgbClr val="E06666"/>
                        </a:solidFill>
                      </a:endParaRPr>
                    </a:p>
                  </a:txBody>
                  <a:tcPr marT="91425" marB="91425" marR="91425" marL="91425">
                    <a:lnL cap="flat" cmpd="sng" w="9525">
                      <a:solidFill>
                        <a:srgbClr val="76A5AF"/>
                      </a:solidFill>
                      <a:prstDash val="solid"/>
                      <a:round/>
                      <a:headEnd len="sm" w="sm" type="none"/>
                      <a:tailEnd len="sm" w="sm" type="none"/>
                    </a:lnL>
                    <a:lnR cap="flat" cmpd="sng" w="9525">
                      <a:solidFill>
                        <a:srgbClr val="76A5AF"/>
                      </a:solidFill>
                      <a:prstDash val="solid"/>
                      <a:round/>
                      <a:headEnd len="sm" w="sm" type="none"/>
                      <a:tailEnd len="sm" w="sm" type="none"/>
                    </a:lnR>
                    <a:lnT cap="flat" cmpd="sng" w="9525">
                      <a:solidFill>
                        <a:srgbClr val="76A5AF"/>
                      </a:solidFill>
                      <a:prstDash val="solid"/>
                      <a:round/>
                      <a:headEnd len="sm" w="sm" type="none"/>
                      <a:tailEnd len="sm" w="sm" type="none"/>
                    </a:lnT>
                    <a:lnB cap="flat" cmpd="sng" w="9525">
                      <a:solidFill>
                        <a:srgbClr val="76A5AF"/>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a:t>20%</a:t>
                      </a:r>
                      <a:endParaRPr/>
                    </a:p>
                  </a:txBody>
                  <a:tcPr marT="91425" marB="91425" marR="91425" marL="91425">
                    <a:lnL cap="flat" cmpd="sng" w="9525">
                      <a:solidFill>
                        <a:srgbClr val="76A5AF"/>
                      </a:solidFill>
                      <a:prstDash val="solid"/>
                      <a:round/>
                      <a:headEnd len="sm" w="sm" type="none"/>
                      <a:tailEnd len="sm" w="sm" type="none"/>
                    </a:lnL>
                    <a:lnR cap="flat" cmpd="sng" w="9525">
                      <a:solidFill>
                        <a:srgbClr val="76A5AF"/>
                      </a:solidFill>
                      <a:prstDash val="solid"/>
                      <a:round/>
                      <a:headEnd len="sm" w="sm" type="none"/>
                      <a:tailEnd len="sm" w="sm" type="none"/>
                    </a:lnR>
                    <a:lnT cap="flat" cmpd="sng" w="9525">
                      <a:solidFill>
                        <a:srgbClr val="76A5AF"/>
                      </a:solidFill>
                      <a:prstDash val="solid"/>
                      <a:round/>
                      <a:headEnd len="sm" w="sm" type="none"/>
                      <a:tailEnd len="sm" w="sm" type="none"/>
                    </a:lnT>
                    <a:lnB cap="flat" cmpd="sng" w="9525">
                      <a:solidFill>
                        <a:srgbClr val="76A5AF"/>
                      </a:solidFill>
                      <a:prstDash val="solid"/>
                      <a:round/>
                      <a:headEnd len="sm" w="sm" type="none"/>
                      <a:tailEnd len="sm" w="sm" type="none"/>
                    </a:lnB>
                    <a:solidFill>
                      <a:srgbClr val="A2C4C9"/>
                    </a:solidFill>
                  </a:tcPr>
                </a:tc>
              </a:tr>
              <a:tr h="459225">
                <a:tc>
                  <a:txBody>
                    <a:bodyPr/>
                    <a:lstStyle/>
                    <a:p>
                      <a:pPr indent="0" lvl="0" marL="0" rtl="0" algn="l">
                        <a:spcBef>
                          <a:spcPts val="0"/>
                        </a:spcBef>
                        <a:spcAft>
                          <a:spcPts val="0"/>
                        </a:spcAft>
                        <a:buNone/>
                      </a:pPr>
                      <a:r>
                        <a:rPr b="1" lang="en" sz="1100"/>
                        <a:t>User </a:t>
                      </a:r>
                      <a:r>
                        <a:rPr b="1" lang="en" sz="1100"/>
                        <a:t> Value/Uptake</a:t>
                      </a:r>
                      <a:endParaRPr b="1" sz="1100"/>
                    </a:p>
                  </a:txBody>
                  <a:tcPr marT="91425" marB="91425" marR="91425" marL="91425">
                    <a:lnT cap="flat" cmpd="sng" w="9525">
                      <a:solidFill>
                        <a:srgbClr val="76A5AF"/>
                      </a:solidFill>
                      <a:prstDash val="solid"/>
                      <a:round/>
                      <a:headEnd len="sm" w="sm" type="none"/>
                      <a:tailEnd len="sm" w="sm" type="none"/>
                    </a:lnT>
                    <a:solidFill>
                      <a:srgbClr val="D0E0E3"/>
                    </a:solidFill>
                  </a:tcPr>
                </a:tc>
                <a:tc>
                  <a:txBody>
                    <a:bodyPr/>
                    <a:lstStyle/>
                    <a:p>
                      <a:pPr indent="0" lvl="0" marL="0" rtl="0" algn="l">
                        <a:spcBef>
                          <a:spcPts val="0"/>
                        </a:spcBef>
                        <a:spcAft>
                          <a:spcPts val="0"/>
                        </a:spcAft>
                        <a:buNone/>
                      </a:pPr>
                      <a:r>
                        <a:rPr lang="en" sz="1300">
                          <a:solidFill>
                            <a:srgbClr val="E06666"/>
                          </a:solidFill>
                        </a:rPr>
                        <a:t>Boosts user  growth, adoption, or satisfaction</a:t>
                      </a:r>
                      <a:endParaRPr sz="1300">
                        <a:solidFill>
                          <a:srgbClr val="E06666"/>
                        </a:solidFill>
                      </a:endParaRPr>
                    </a:p>
                  </a:txBody>
                  <a:tcPr marT="91425" marB="91425" marR="91425" marL="91425">
                    <a:lnT cap="flat" cmpd="sng" w="9525">
                      <a:solidFill>
                        <a:srgbClr val="76A5AF"/>
                      </a:solidFill>
                      <a:prstDash val="solid"/>
                      <a:round/>
                      <a:headEnd len="sm" w="sm" type="none"/>
                      <a:tailEnd len="sm" w="sm" type="none"/>
                    </a:lnT>
                    <a:solidFill>
                      <a:srgbClr val="D0E0E3"/>
                    </a:solidFill>
                  </a:tcPr>
                </a:tc>
                <a:tc>
                  <a:txBody>
                    <a:bodyPr/>
                    <a:lstStyle/>
                    <a:p>
                      <a:pPr indent="0" lvl="0" marL="0" rtl="0" algn="l">
                        <a:spcBef>
                          <a:spcPts val="0"/>
                        </a:spcBef>
                        <a:spcAft>
                          <a:spcPts val="0"/>
                        </a:spcAft>
                        <a:buNone/>
                      </a:pPr>
                      <a:r>
                        <a:rPr lang="en"/>
                        <a:t>30%</a:t>
                      </a:r>
                      <a:endParaRPr/>
                    </a:p>
                  </a:txBody>
                  <a:tcPr marT="91425" marB="91425" marR="91425" marL="91425">
                    <a:lnT cap="flat" cmpd="sng" w="9525">
                      <a:solidFill>
                        <a:srgbClr val="76A5AF"/>
                      </a:solidFill>
                      <a:prstDash val="solid"/>
                      <a:round/>
                      <a:headEnd len="sm" w="sm" type="none"/>
                      <a:tailEnd len="sm" w="sm" type="none"/>
                    </a:lnT>
                    <a:solidFill>
                      <a:srgbClr val="D0E0E3"/>
                    </a:solidFill>
                  </a:tcPr>
                </a:tc>
              </a:tr>
            </a:tbl>
          </a:graphicData>
        </a:graphic>
      </p:graphicFrame>
      <p:sp>
        <p:nvSpPr>
          <p:cNvPr id="256" name="Google Shape;256;p30"/>
          <p:cNvSpPr txBox="1"/>
          <p:nvPr/>
        </p:nvSpPr>
        <p:spPr>
          <a:xfrm>
            <a:off x="6909225" y="0"/>
            <a:ext cx="212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Value Dimensions</a:t>
            </a:r>
            <a:endParaRPr>
              <a:solidFill>
                <a:schemeClr val="lt1"/>
              </a:solidFill>
            </a:endParaRPr>
          </a:p>
        </p:txBody>
      </p:sp>
      <p:sp>
        <p:nvSpPr>
          <p:cNvPr id="257" name="Google Shape;257;p30"/>
          <p:cNvSpPr txBox="1"/>
          <p:nvPr/>
        </p:nvSpPr>
        <p:spPr>
          <a:xfrm>
            <a:off x="47425" y="1485875"/>
            <a:ext cx="262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WSJF or ROI</a:t>
            </a:r>
            <a:r>
              <a:rPr lang="en"/>
              <a:t> = </a:t>
            </a:r>
            <a:endParaRPr/>
          </a:p>
          <a:p>
            <a:pPr indent="0" lvl="0" marL="0" rtl="0" algn="l">
              <a:spcBef>
                <a:spcPts val="0"/>
              </a:spcBef>
              <a:spcAft>
                <a:spcPts val="0"/>
              </a:spcAft>
              <a:buNone/>
            </a:pPr>
            <a:r>
              <a:rPr lang="en"/>
              <a:t>Value Score / Effort</a:t>
            </a:r>
            <a:endParaRPr/>
          </a:p>
        </p:txBody>
      </p:sp>
      <p:sp>
        <p:nvSpPr>
          <p:cNvPr id="258" name="Google Shape;258;p30"/>
          <p:cNvSpPr txBox="1"/>
          <p:nvPr/>
        </p:nvSpPr>
        <p:spPr>
          <a:xfrm>
            <a:off x="-12" y="706350"/>
            <a:ext cx="2536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Value Score</a:t>
            </a:r>
            <a:r>
              <a:rPr lang="en" sz="1300"/>
              <a:t> = </a:t>
            </a:r>
            <a:endParaRPr sz="1300"/>
          </a:p>
          <a:p>
            <a:pPr indent="0" lvl="0" marL="0" rtl="0" algn="l">
              <a:spcBef>
                <a:spcPts val="0"/>
              </a:spcBef>
              <a:spcAft>
                <a:spcPts val="0"/>
              </a:spcAft>
              <a:buNone/>
            </a:pPr>
            <a:r>
              <a:rPr lang="en" sz="1300"/>
              <a:t>(Weighted Sum)  × DSM Dependency Density </a:t>
            </a:r>
            <a:endParaRPr sz="1300"/>
          </a:p>
        </p:txBody>
      </p:sp>
      <p:graphicFrame>
        <p:nvGraphicFramePr>
          <p:cNvPr id="259" name="Google Shape;259;p30"/>
          <p:cNvGraphicFramePr/>
          <p:nvPr/>
        </p:nvGraphicFramePr>
        <p:xfrm>
          <a:off x="181400" y="3483850"/>
          <a:ext cx="3000000" cy="3000000"/>
        </p:xfrm>
        <a:graphic>
          <a:graphicData uri="http://schemas.openxmlformats.org/drawingml/2006/table">
            <a:tbl>
              <a:tblPr>
                <a:noFill/>
                <a:tableStyleId>{E2FC871E-2B33-46B9-BF2B-EB91392C26A2}</a:tableStyleId>
              </a:tblPr>
              <a:tblGrid>
                <a:gridCol w="972325"/>
                <a:gridCol w="965400"/>
                <a:gridCol w="630850"/>
                <a:gridCol w="506900"/>
                <a:gridCol w="916325"/>
                <a:gridCol w="1069025"/>
                <a:gridCol w="580350"/>
                <a:gridCol w="672000"/>
                <a:gridCol w="1252225"/>
                <a:gridCol w="687200"/>
                <a:gridCol w="595625"/>
              </a:tblGrid>
              <a:tr h="200025">
                <a:tc>
                  <a:txBody>
                    <a:bodyPr/>
                    <a:lstStyle/>
                    <a:p>
                      <a:pPr indent="0" lvl="0" marL="0" rtl="0" algn="ctr">
                        <a:lnSpc>
                          <a:spcPct val="115000"/>
                        </a:lnSpc>
                        <a:spcBef>
                          <a:spcPts val="0"/>
                        </a:spcBef>
                        <a:spcAft>
                          <a:spcPts val="0"/>
                        </a:spcAft>
                        <a:buNone/>
                      </a:pPr>
                      <a:r>
                        <a:rPr b="1" lang="en" sz="1200">
                          <a:solidFill>
                            <a:schemeClr val="lt1"/>
                          </a:solidFill>
                        </a:rPr>
                        <a:t>Cluster ID</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Revenue</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Cost</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Risk</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Strategy</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Customer</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DSM</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Effort</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Value Score</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WSJF</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Rank</a:t>
                      </a:r>
                      <a:endParaRPr b="1" sz="1200">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134F5C"/>
                    </a:solidFill>
                  </a:tcPr>
                </a:tc>
              </a:tr>
              <a:tr h="200025">
                <a:tc>
                  <a:txBody>
                    <a:bodyPr/>
                    <a:lstStyle/>
                    <a:p>
                      <a:pPr indent="0" lvl="0" marL="0" rtl="0" algn="l">
                        <a:spcBef>
                          <a:spcPts val="0"/>
                        </a:spcBef>
                        <a:spcAft>
                          <a:spcPts val="0"/>
                        </a:spcAft>
                        <a:buNone/>
                      </a:pPr>
                      <a:r>
                        <a:rPr b="1" lang="en" sz="1100"/>
                        <a:t>A</a:t>
                      </a:r>
                      <a:endParaRPr b="1" sz="1100"/>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17.2</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3.44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lt1"/>
                          </a:solidFill>
                        </a:rPr>
                        <a:t>1</a:t>
                      </a:r>
                      <a:endParaRPr>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0B5394"/>
                    </a:solidFill>
                  </a:tcPr>
                </a:tc>
              </a:tr>
              <a:tr h="200025">
                <a:tc>
                  <a:txBody>
                    <a:bodyPr/>
                    <a:lstStyle/>
                    <a:p>
                      <a:pPr indent="0" lvl="0" marL="0" rtl="0" algn="l">
                        <a:spcBef>
                          <a:spcPts val="0"/>
                        </a:spcBef>
                        <a:spcAft>
                          <a:spcPts val="0"/>
                        </a:spcAft>
                        <a:buNone/>
                      </a:pPr>
                      <a:r>
                        <a:rPr b="1" lang="en" sz="1100"/>
                        <a:t>B</a:t>
                      </a:r>
                      <a:endParaRPr b="1" sz="1100"/>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11.7</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2.93</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lt1"/>
                          </a:solidFill>
                        </a:rPr>
                        <a:t>2</a:t>
                      </a:r>
                      <a:endParaRPr>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3D85C6"/>
                    </a:solidFill>
                  </a:tcPr>
                </a:tc>
              </a:tr>
              <a:tr h="200025">
                <a:tc>
                  <a:txBody>
                    <a:bodyPr/>
                    <a:lstStyle/>
                    <a:p>
                      <a:pPr indent="0" lvl="0" marL="0" rtl="0" algn="l">
                        <a:spcBef>
                          <a:spcPts val="0"/>
                        </a:spcBef>
                        <a:spcAft>
                          <a:spcPts val="0"/>
                        </a:spcAft>
                        <a:buNone/>
                      </a:pPr>
                      <a:r>
                        <a:rPr b="1" lang="en" sz="1100"/>
                        <a:t>C</a:t>
                      </a:r>
                      <a:endParaRPr b="1" sz="1100"/>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7.8</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2.60</a:t>
                      </a:r>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lt1"/>
                          </a:solidFill>
                        </a:rPr>
                        <a:t>3</a:t>
                      </a:r>
                      <a:endParaRPr>
                        <a:solidFill>
                          <a:schemeClr val="lt1"/>
                        </a:solidFill>
                      </a:endParaRPr>
                    </a:p>
                  </a:txBody>
                  <a:tcPr marT="91425" marB="91425" marR="91425" marL="91425">
                    <a:lnL cap="flat" cmpd="sng" w="9525">
                      <a:solidFill>
                        <a:srgbClr val="3D85C6"/>
                      </a:solidFill>
                      <a:prstDash val="solid"/>
                      <a:round/>
                      <a:headEnd len="sm" w="sm" type="none"/>
                      <a:tailEnd len="sm" w="sm" type="none"/>
                    </a:lnL>
                    <a:lnR cap="flat" cmpd="sng" w="9525">
                      <a:solidFill>
                        <a:srgbClr val="3D85C6"/>
                      </a:solidFill>
                      <a:prstDash val="solid"/>
                      <a:round/>
                      <a:headEnd len="sm" w="sm" type="none"/>
                      <a:tailEnd len="sm" w="sm" type="none"/>
                    </a:lnR>
                    <a:lnT cap="flat" cmpd="sng" w="9525">
                      <a:solidFill>
                        <a:srgbClr val="3D85C6"/>
                      </a:solidFill>
                      <a:prstDash val="solid"/>
                      <a:round/>
                      <a:headEnd len="sm" w="sm" type="none"/>
                      <a:tailEnd len="sm" w="sm" type="none"/>
                    </a:lnT>
                    <a:lnB cap="flat" cmpd="sng" w="9525">
                      <a:solidFill>
                        <a:srgbClr val="3D85C6"/>
                      </a:solidFill>
                      <a:prstDash val="solid"/>
                      <a:round/>
                      <a:headEnd len="sm" w="sm" type="none"/>
                      <a:tailEnd len="sm" w="sm" type="none"/>
                    </a:lnB>
                    <a:solidFill>
                      <a:srgbClr val="6FA8D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63" name="Shape 263"/>
        <p:cNvGrpSpPr/>
        <p:nvPr/>
      </p:nvGrpSpPr>
      <p:grpSpPr>
        <a:xfrm>
          <a:off x="0" y="0"/>
          <a:ext cx="0" cy="0"/>
          <a:chOff x="0" y="0"/>
          <a:chExt cx="0" cy="0"/>
        </a:xfrm>
      </p:grpSpPr>
      <p:sp>
        <p:nvSpPr>
          <p:cNvPr id="264" name="Google Shape;264;p31"/>
          <p:cNvSpPr txBox="1"/>
          <p:nvPr/>
        </p:nvSpPr>
        <p:spPr>
          <a:xfrm>
            <a:off x="1851700" y="1038075"/>
            <a:ext cx="57180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B45F06"/>
                </a:solidFill>
                <a:latin typeface="Century Gothic"/>
                <a:ea typeface="Century Gothic"/>
                <a:cs typeface="Century Gothic"/>
                <a:sym typeface="Century Gothic"/>
              </a:rPr>
              <a:t>Future Proofing Decisions: </a:t>
            </a:r>
            <a:endParaRPr b="1">
              <a:solidFill>
                <a:srgbClr val="B45F06"/>
              </a:solidFill>
            </a:endParaRPr>
          </a:p>
        </p:txBody>
      </p:sp>
      <p:pic>
        <p:nvPicPr>
          <p:cNvPr id="265" name="Google Shape;265;p31"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
        <p:nvSpPr>
          <p:cNvPr id="266" name="Google Shape;266;p31"/>
          <p:cNvSpPr txBox="1"/>
          <p:nvPr/>
        </p:nvSpPr>
        <p:spPr>
          <a:xfrm>
            <a:off x="2473650" y="2169825"/>
            <a:ext cx="3815400" cy="6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1C4587"/>
                </a:solidFill>
                <a:latin typeface="Century Gothic"/>
                <a:ea typeface="Century Gothic"/>
                <a:cs typeface="Century Gothic"/>
                <a:sym typeface="Century Gothic"/>
              </a:rPr>
              <a:t>Sensitivity Analysis</a:t>
            </a:r>
            <a:endParaRPr b="1">
              <a:solidFill>
                <a:srgbClr val="1C458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70" name="Shape 270"/>
        <p:cNvGrpSpPr/>
        <p:nvPr/>
      </p:nvGrpSpPr>
      <p:grpSpPr>
        <a:xfrm>
          <a:off x="0" y="0"/>
          <a:ext cx="0" cy="0"/>
          <a:chOff x="0" y="0"/>
          <a:chExt cx="0" cy="0"/>
        </a:xfrm>
      </p:grpSpPr>
      <p:sp>
        <p:nvSpPr>
          <p:cNvPr id="271" name="Google Shape;271;p32"/>
          <p:cNvSpPr/>
          <p:nvPr/>
        </p:nvSpPr>
        <p:spPr>
          <a:xfrm>
            <a:off x="98725" y="2282525"/>
            <a:ext cx="4386300" cy="2643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32"/>
          <p:cNvSpPr/>
          <p:nvPr/>
        </p:nvSpPr>
        <p:spPr>
          <a:xfrm>
            <a:off x="98725" y="702600"/>
            <a:ext cx="4386300" cy="1380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32"/>
          <p:cNvSpPr txBox="1"/>
          <p:nvPr/>
        </p:nvSpPr>
        <p:spPr>
          <a:xfrm>
            <a:off x="-3173900" y="0"/>
            <a:ext cx="30000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
        <p:nvSpPr>
          <p:cNvPr id="274" name="Google Shape;274;p32"/>
          <p:cNvSpPr txBox="1"/>
          <p:nvPr/>
        </p:nvSpPr>
        <p:spPr>
          <a:xfrm>
            <a:off x="123800" y="3770425"/>
            <a:ext cx="30000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
        <p:nvSpPr>
          <p:cNvPr id="275" name="Google Shape;275;p32"/>
          <p:cNvSpPr txBox="1"/>
          <p:nvPr>
            <p:ph type="title"/>
          </p:nvPr>
        </p:nvSpPr>
        <p:spPr>
          <a:xfrm>
            <a:off x="53925" y="12200"/>
            <a:ext cx="7615800" cy="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38761D"/>
                </a:solidFill>
                <a:latin typeface="Century Gothic"/>
                <a:ea typeface="Century Gothic"/>
                <a:cs typeface="Century Gothic"/>
                <a:sym typeface="Century Gothic"/>
              </a:rPr>
              <a:t>Sensitivity Analysis</a:t>
            </a:r>
            <a:endParaRPr b="1" sz="2600">
              <a:solidFill>
                <a:srgbClr val="38761D"/>
              </a:solidFill>
            </a:endParaRPr>
          </a:p>
        </p:txBody>
      </p:sp>
      <p:sp>
        <p:nvSpPr>
          <p:cNvPr id="276" name="Google Shape;276;p32"/>
          <p:cNvSpPr/>
          <p:nvPr/>
        </p:nvSpPr>
        <p:spPr>
          <a:xfrm>
            <a:off x="57625" y="633308"/>
            <a:ext cx="4386300" cy="13809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32"/>
          <p:cNvSpPr txBox="1"/>
          <p:nvPr/>
        </p:nvSpPr>
        <p:spPr>
          <a:xfrm>
            <a:off x="81329" y="686214"/>
            <a:ext cx="43389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What?</a:t>
            </a:r>
            <a:br>
              <a:rPr b="1" lang="en" sz="1000">
                <a:solidFill>
                  <a:schemeClr val="lt1"/>
                </a:solidFill>
              </a:rPr>
            </a:br>
            <a:endParaRPr b="1" sz="1000">
              <a:solidFill>
                <a:schemeClr val="lt1"/>
              </a:solidFill>
            </a:endParaRPr>
          </a:p>
          <a:p>
            <a:pPr indent="0" lvl="0" marL="0" rtl="0" algn="just">
              <a:spcBef>
                <a:spcPts val="0"/>
              </a:spcBef>
              <a:spcAft>
                <a:spcPts val="0"/>
              </a:spcAft>
              <a:buNone/>
            </a:pPr>
            <a:r>
              <a:rPr lang="en" sz="1300">
                <a:solidFill>
                  <a:schemeClr val="lt1"/>
                </a:solidFill>
              </a:rPr>
              <a:t>A technique used to test how changes in inputs (e.g., weights, scores, priorities) affect the outcome of a decision model like a Weighted Decision Matrix.</a:t>
            </a:r>
            <a:endParaRPr sz="1600">
              <a:solidFill>
                <a:schemeClr val="lt1"/>
              </a:solidFill>
            </a:endParaRPr>
          </a:p>
        </p:txBody>
      </p:sp>
      <p:sp>
        <p:nvSpPr>
          <p:cNvPr id="278" name="Google Shape;278;p32"/>
          <p:cNvSpPr/>
          <p:nvPr/>
        </p:nvSpPr>
        <p:spPr>
          <a:xfrm>
            <a:off x="57625" y="2225500"/>
            <a:ext cx="4386300" cy="2643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32"/>
          <p:cNvSpPr txBox="1"/>
          <p:nvPr/>
        </p:nvSpPr>
        <p:spPr>
          <a:xfrm>
            <a:off x="119129" y="2184400"/>
            <a:ext cx="4263300" cy="27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lt1"/>
                </a:solidFill>
              </a:rPr>
              <a:t>Why?</a:t>
            </a:r>
            <a:endParaRPr b="1">
              <a:solidFill>
                <a:schemeClr val="lt1"/>
              </a:solidFill>
            </a:endParaRPr>
          </a:p>
          <a:p>
            <a:pPr indent="-317500" lvl="0" marL="457200" rtl="0" algn="l">
              <a:lnSpc>
                <a:spcPct val="150000"/>
              </a:lnSpc>
              <a:spcBef>
                <a:spcPts val="1200"/>
              </a:spcBef>
              <a:spcAft>
                <a:spcPts val="0"/>
              </a:spcAft>
              <a:buClr>
                <a:schemeClr val="lt1"/>
              </a:buClr>
              <a:buSzPts val="1400"/>
              <a:buChar char="●"/>
            </a:pPr>
            <a:r>
              <a:rPr lang="en">
                <a:solidFill>
                  <a:schemeClr val="lt1"/>
                </a:solidFill>
              </a:rPr>
              <a:t>Ensures your decision holds up under different assumptions</a:t>
            </a:r>
            <a:endParaRPr>
              <a:solidFill>
                <a:schemeClr val="lt1"/>
              </a:solidFill>
            </a:endParaRPr>
          </a:p>
          <a:p>
            <a:pPr indent="-317500" lvl="0" marL="457200" rtl="0" algn="l">
              <a:lnSpc>
                <a:spcPct val="150000"/>
              </a:lnSpc>
              <a:spcBef>
                <a:spcPts val="0"/>
              </a:spcBef>
              <a:spcAft>
                <a:spcPts val="0"/>
              </a:spcAft>
              <a:buClr>
                <a:schemeClr val="lt1"/>
              </a:buClr>
              <a:buSzPts val="1400"/>
              <a:buChar char="●"/>
            </a:pPr>
            <a:r>
              <a:rPr lang="en">
                <a:solidFill>
                  <a:schemeClr val="lt1"/>
                </a:solidFill>
              </a:rPr>
              <a:t>Highlights which criteria or variables have the most influence</a:t>
            </a:r>
            <a:endParaRPr>
              <a:solidFill>
                <a:schemeClr val="lt1"/>
              </a:solidFill>
            </a:endParaRPr>
          </a:p>
          <a:p>
            <a:pPr indent="-317500" lvl="0" marL="457200" rtl="0" algn="l">
              <a:lnSpc>
                <a:spcPct val="150000"/>
              </a:lnSpc>
              <a:spcBef>
                <a:spcPts val="0"/>
              </a:spcBef>
              <a:spcAft>
                <a:spcPts val="0"/>
              </a:spcAft>
              <a:buClr>
                <a:schemeClr val="lt1"/>
              </a:buClr>
              <a:buSzPts val="1400"/>
              <a:buChar char="●"/>
            </a:pPr>
            <a:r>
              <a:rPr lang="en">
                <a:solidFill>
                  <a:schemeClr val="lt1"/>
                </a:solidFill>
              </a:rPr>
              <a:t>Helps justify your decision to stakeholders</a:t>
            </a:r>
            <a:endParaRPr>
              <a:solidFill>
                <a:schemeClr val="lt1"/>
              </a:solidFill>
            </a:endParaRPr>
          </a:p>
          <a:p>
            <a:pPr indent="-317500" lvl="0" marL="457200" rtl="0" algn="l">
              <a:lnSpc>
                <a:spcPct val="150000"/>
              </a:lnSpc>
              <a:spcBef>
                <a:spcPts val="0"/>
              </a:spcBef>
              <a:spcAft>
                <a:spcPts val="0"/>
              </a:spcAft>
              <a:buClr>
                <a:schemeClr val="lt1"/>
              </a:buClr>
              <a:buSzPts val="1400"/>
              <a:buChar char="●"/>
            </a:pPr>
            <a:r>
              <a:rPr lang="en">
                <a:solidFill>
                  <a:schemeClr val="lt1"/>
                </a:solidFill>
              </a:rPr>
              <a:t>Prepares you for shifting business conditions or priorities</a:t>
            </a:r>
            <a:endParaRPr>
              <a:solidFill>
                <a:schemeClr val="lt1"/>
              </a:solidFill>
            </a:endParaRPr>
          </a:p>
        </p:txBody>
      </p:sp>
      <p:sp>
        <p:nvSpPr>
          <p:cNvPr id="280" name="Google Shape;280;p32"/>
          <p:cNvSpPr/>
          <p:nvPr/>
        </p:nvSpPr>
        <p:spPr>
          <a:xfrm>
            <a:off x="4675450" y="654163"/>
            <a:ext cx="4386300" cy="2509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32"/>
          <p:cNvSpPr/>
          <p:nvPr/>
        </p:nvSpPr>
        <p:spPr>
          <a:xfrm>
            <a:off x="4636650" y="610288"/>
            <a:ext cx="4386300" cy="2509800"/>
          </a:xfrm>
          <a:prstGeom prst="rect">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32"/>
          <p:cNvSpPr txBox="1"/>
          <p:nvPr/>
        </p:nvSpPr>
        <p:spPr>
          <a:xfrm>
            <a:off x="4699150" y="666463"/>
            <a:ext cx="4338900" cy="248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500">
                <a:solidFill>
                  <a:schemeClr val="lt1"/>
                </a:solidFill>
              </a:rPr>
              <a:t>How:</a:t>
            </a:r>
            <a:endParaRPr b="1" sz="1500">
              <a:solidFill>
                <a:schemeClr val="lt1"/>
              </a:solidFill>
            </a:endParaRPr>
          </a:p>
          <a:p>
            <a:pPr indent="-298450" lvl="0" marL="457200" rtl="0" algn="l">
              <a:lnSpc>
                <a:spcPct val="115000"/>
              </a:lnSpc>
              <a:spcBef>
                <a:spcPts val="1200"/>
              </a:spcBef>
              <a:spcAft>
                <a:spcPts val="0"/>
              </a:spcAft>
              <a:buClr>
                <a:schemeClr val="lt1"/>
              </a:buClr>
              <a:buSzPts val="1100"/>
              <a:buAutoNum type="arabicPeriod"/>
            </a:pPr>
            <a:r>
              <a:rPr b="1" lang="en" sz="1100">
                <a:solidFill>
                  <a:schemeClr val="lt1"/>
                </a:solidFill>
              </a:rPr>
              <a:t>List design options</a:t>
            </a:r>
            <a:endParaRPr b="1"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Define decision criteria (e.g., cost, power, time-to-market, reliability)</a:t>
            </a:r>
            <a:endParaRPr b="1"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Assign weight to each criterion based on importance - total - 100% or 1</a:t>
            </a:r>
            <a:endParaRPr b="1"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Score each option per criterion</a:t>
            </a:r>
            <a:endParaRPr b="1" sz="1100">
              <a:solidFill>
                <a:schemeClr val="lt1"/>
              </a:solidFill>
            </a:endParaRPr>
          </a:p>
          <a:p>
            <a:pPr indent="-298450" lvl="0" marL="457200" rtl="0" algn="l">
              <a:lnSpc>
                <a:spcPct val="115000"/>
              </a:lnSpc>
              <a:spcBef>
                <a:spcPts val="0"/>
              </a:spcBef>
              <a:spcAft>
                <a:spcPts val="0"/>
              </a:spcAft>
              <a:buClr>
                <a:schemeClr val="lt1"/>
              </a:buClr>
              <a:buSzPts val="1100"/>
              <a:buAutoNum type="arabicPeriod"/>
            </a:pPr>
            <a:r>
              <a:rPr b="1" lang="en" sz="1100">
                <a:solidFill>
                  <a:schemeClr val="lt1"/>
                </a:solidFill>
              </a:rPr>
              <a:t>Multiply scores by weights and sum total</a:t>
            </a:r>
            <a:endParaRPr b="1" sz="1100">
              <a:solidFill>
                <a:schemeClr val="lt1"/>
              </a:solidFill>
            </a:endParaRPr>
          </a:p>
          <a:p>
            <a:pPr indent="0" lvl="0" marL="0" rtl="0" algn="l">
              <a:lnSpc>
                <a:spcPct val="115000"/>
              </a:lnSpc>
              <a:spcBef>
                <a:spcPts val="1200"/>
              </a:spcBef>
              <a:spcAft>
                <a:spcPts val="1200"/>
              </a:spcAft>
              <a:buNone/>
            </a:pPr>
            <a:r>
              <a:rPr lang="en" sz="1100">
                <a:solidFill>
                  <a:schemeClr val="lt1"/>
                </a:solidFill>
              </a:rPr>
              <a:t>The option with the highest total weighted score is typically the most favorable.</a:t>
            </a:r>
            <a:endParaRPr sz="1100">
              <a:solidFill>
                <a:schemeClr val="lt1"/>
              </a:solidFill>
            </a:endParaRPr>
          </a:p>
        </p:txBody>
      </p:sp>
      <p:graphicFrame>
        <p:nvGraphicFramePr>
          <p:cNvPr id="283" name="Google Shape;283;p32"/>
          <p:cNvGraphicFramePr/>
          <p:nvPr/>
        </p:nvGraphicFramePr>
        <p:xfrm>
          <a:off x="4572000" y="3169800"/>
          <a:ext cx="3000000" cy="3000000"/>
        </p:xfrm>
        <a:graphic>
          <a:graphicData uri="http://schemas.openxmlformats.org/drawingml/2006/table">
            <a:tbl>
              <a:tblPr>
                <a:noFill/>
                <a:tableStyleId>{E2FC871E-2B33-46B9-BF2B-EB91392C26A2}</a:tableStyleId>
              </a:tblPr>
              <a:tblGrid>
                <a:gridCol w="705975"/>
                <a:gridCol w="1229125"/>
                <a:gridCol w="1277325"/>
                <a:gridCol w="1277325"/>
              </a:tblGrid>
              <a:tr h="200025">
                <a:tc>
                  <a:txBody>
                    <a:bodyPr/>
                    <a:lstStyle/>
                    <a:p>
                      <a:pPr indent="0" lvl="0" marL="0" rtl="0" algn="ctr">
                        <a:lnSpc>
                          <a:spcPct val="115000"/>
                        </a:lnSpc>
                        <a:spcBef>
                          <a:spcPts val="0"/>
                        </a:spcBef>
                        <a:spcAft>
                          <a:spcPts val="0"/>
                        </a:spcAft>
                        <a:buNone/>
                      </a:pPr>
                      <a:r>
                        <a:rPr b="1" lang="en" sz="1100"/>
                        <a:t>Option</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Original Score</a:t>
                      </a:r>
                      <a:endParaRPr b="1" sz="1100"/>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Adjusted Score</a:t>
                      </a:r>
                      <a:endParaRPr b="1" sz="1100"/>
                    </a:p>
                  </a:txBody>
                  <a:tcPr marT="91425" marB="91425" marR="91425" marL="91425">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Adjusted Rank</a:t>
                      </a:r>
                      <a:endParaRPr b="1" sz="1100"/>
                    </a:p>
                  </a:txBody>
                  <a:tcPr marT="91425" marB="91425" marR="91425" marL="91425">
                    <a:lnB cap="flat" cmpd="sng" w="9525">
                      <a:solidFill>
                        <a:schemeClr val="dk1"/>
                      </a:solidFill>
                      <a:prstDash val="solid"/>
                      <a:round/>
                      <a:headEnd len="sm" w="sm" type="none"/>
                      <a:tailEnd len="sm" w="sm" type="none"/>
                    </a:lnB>
                  </a:tcPr>
                </a:tc>
              </a:tr>
              <a:tr h="200025">
                <a:tc>
                  <a:txBody>
                    <a:bodyPr/>
                    <a:lstStyle/>
                    <a:p>
                      <a:pPr indent="0" lvl="0" marL="0" rtl="0" algn="l">
                        <a:spcBef>
                          <a:spcPts val="0"/>
                        </a:spcBef>
                        <a:spcAft>
                          <a:spcPts val="0"/>
                        </a:spcAft>
                        <a:buNone/>
                      </a:pPr>
                      <a:r>
                        <a:rPr b="1" lang="en" sz="1100"/>
                        <a:t>A</a:t>
                      </a:r>
                      <a:endParaRPr b="1" sz="1100"/>
                    </a:p>
                  </a:txBody>
                  <a:tcPr marT="91425" marB="91425" marR="91425" marL="91425">
                    <a:lnR cap="flat" cmpd="sng" w="9525">
                      <a:solidFill>
                        <a:schemeClr val="dk1"/>
                      </a:solidFill>
                      <a:prstDash val="solid"/>
                      <a:round/>
                      <a:headEnd len="sm" w="sm" type="none"/>
                      <a:tailEnd len="sm" w="sm" type="none"/>
                    </a:lnR>
                  </a:tcPr>
                </a:tc>
                <a:tc>
                  <a:txBody>
                    <a:bodyPr/>
                    <a:lstStyle/>
                    <a:p>
                      <a:pPr indent="0" lvl="0" marL="0" rtl="0" algn="l">
                        <a:spcBef>
                          <a:spcPts val="0"/>
                        </a:spcBef>
                        <a:spcAft>
                          <a:spcPts val="0"/>
                        </a:spcAft>
                        <a:buNone/>
                      </a:pPr>
                      <a:r>
                        <a:rPr lang="en"/>
                        <a:t>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r h="200325">
                <a:tc>
                  <a:txBody>
                    <a:bodyPr/>
                    <a:lstStyle/>
                    <a:p>
                      <a:pPr indent="0" lvl="0" marL="0" rtl="0" algn="l">
                        <a:spcBef>
                          <a:spcPts val="0"/>
                        </a:spcBef>
                        <a:spcAft>
                          <a:spcPts val="0"/>
                        </a:spcAft>
                        <a:buNone/>
                      </a:pPr>
                      <a:r>
                        <a:rPr b="1" lang="en" sz="1100"/>
                        <a:t>B</a:t>
                      </a:r>
                      <a:endParaRPr b="1" sz="1100"/>
                    </a:p>
                  </a:txBody>
                  <a:tcPr marT="91425" marB="91425" marR="91425" marL="91425">
                    <a:lnR cap="flat" cmpd="sng" w="9525">
                      <a:solidFill>
                        <a:schemeClr val="dk1"/>
                      </a:solidFill>
                      <a:prstDash val="solid"/>
                      <a:round/>
                      <a:headEnd len="sm" w="sm" type="none"/>
                      <a:tailEnd len="sm" w="sm" type="none"/>
                    </a:lnR>
                  </a:tcPr>
                </a:tc>
                <a:tc>
                  <a:txBody>
                    <a:bodyPr/>
                    <a:lstStyle/>
                    <a:p>
                      <a:pPr indent="0" lvl="0" marL="0" rtl="0" algn="l">
                        <a:spcBef>
                          <a:spcPts val="0"/>
                        </a:spcBef>
                        <a:spcAft>
                          <a:spcPts val="0"/>
                        </a:spcAft>
                        <a:buNone/>
                      </a:pPr>
                      <a:r>
                        <a:rPr lang="en"/>
                        <a:t>7.0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7.4</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B6D7A8"/>
                    </a:solidFill>
                  </a:tcPr>
                </a:tc>
              </a:tr>
            </a:tbl>
          </a:graphicData>
        </a:graphic>
      </p:graphicFrame>
      <p:sp>
        <p:nvSpPr>
          <p:cNvPr id="284" name="Google Shape;284;p32"/>
          <p:cNvSpPr txBox="1"/>
          <p:nvPr/>
        </p:nvSpPr>
        <p:spPr>
          <a:xfrm>
            <a:off x="4572000" y="4333775"/>
            <a:ext cx="4489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When the </a:t>
            </a:r>
            <a:r>
              <a:rPr b="1" lang="en" sz="1100">
                <a:solidFill>
                  <a:schemeClr val="dk1"/>
                </a:solidFill>
              </a:rPr>
              <a:t>weight of "Power" was increased</a:t>
            </a:r>
            <a:r>
              <a:rPr lang="en" sz="1100">
                <a:solidFill>
                  <a:schemeClr val="dk1"/>
                </a:solidFill>
              </a:rPr>
              <a:t> and </a:t>
            </a:r>
            <a:r>
              <a:rPr b="1" lang="en" sz="1100">
                <a:solidFill>
                  <a:schemeClr val="dk1"/>
                </a:solidFill>
              </a:rPr>
              <a:t>"Cost" reduced</a:t>
            </a:r>
            <a:r>
              <a:rPr lang="en" sz="1100">
                <a:solidFill>
                  <a:schemeClr val="dk1"/>
                </a:solidFill>
              </a:rPr>
              <a:t>, Option B’s score rose to match Option A.  </a:t>
            </a:r>
            <a:r>
              <a:rPr b="1" lang="en" sz="1100">
                <a:solidFill>
                  <a:schemeClr val="dk1"/>
                </a:solidFill>
              </a:rPr>
              <a:t>D</a:t>
            </a:r>
            <a:r>
              <a:rPr b="1" lang="en" sz="1100">
                <a:solidFill>
                  <a:schemeClr val="dk1"/>
                </a:solidFill>
              </a:rPr>
              <a:t>emonstrating that preference can flip based on shifting design priorities</a:t>
            </a:r>
            <a:r>
              <a:rPr lang="en" sz="1100">
                <a:solidFill>
                  <a:schemeClr val="dk1"/>
                </a:solidFil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79" name="Shape 79"/>
        <p:cNvGrpSpPr/>
        <p:nvPr/>
      </p:nvGrpSpPr>
      <p:grpSpPr>
        <a:xfrm>
          <a:off x="0" y="0"/>
          <a:ext cx="0" cy="0"/>
          <a:chOff x="0" y="0"/>
          <a:chExt cx="0" cy="0"/>
        </a:xfrm>
      </p:grpSpPr>
      <p:sp>
        <p:nvSpPr>
          <p:cNvPr id="80" name="Google Shape;80;p15"/>
          <p:cNvSpPr txBox="1"/>
          <p:nvPr/>
        </p:nvSpPr>
        <p:spPr>
          <a:xfrm>
            <a:off x="810625" y="537375"/>
            <a:ext cx="2067300" cy="66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900">
                <a:solidFill>
                  <a:srgbClr val="38761D"/>
                </a:solidFill>
                <a:latin typeface="Century Gothic"/>
                <a:ea typeface="Century Gothic"/>
                <a:cs typeface="Century Gothic"/>
                <a:sym typeface="Century Gothic"/>
              </a:rPr>
              <a:t>Contents</a:t>
            </a:r>
            <a:endParaRPr sz="2900">
              <a:solidFill>
                <a:srgbClr val="38761D"/>
              </a:solidFill>
              <a:latin typeface="Century Gothic"/>
              <a:ea typeface="Century Gothic"/>
              <a:cs typeface="Century Gothic"/>
              <a:sym typeface="Century Gothic"/>
            </a:endParaRPr>
          </a:p>
        </p:txBody>
      </p:sp>
      <p:sp>
        <p:nvSpPr>
          <p:cNvPr id="81" name="Google Shape;81;p15"/>
          <p:cNvSpPr txBox="1"/>
          <p:nvPr/>
        </p:nvSpPr>
        <p:spPr>
          <a:xfrm>
            <a:off x="2877925" y="1332850"/>
            <a:ext cx="40839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latin typeface="Century Gothic"/>
                <a:ea typeface="Century Gothic"/>
                <a:cs typeface="Century Gothic"/>
                <a:sym typeface="Century Gothic"/>
              </a:rPr>
              <a:t>Making Hardware Harder</a:t>
            </a:r>
            <a:endParaRPr b="1" sz="1800">
              <a:solidFill>
                <a:srgbClr val="0B5394"/>
              </a:solidFill>
              <a:latin typeface="Century Gothic"/>
              <a:ea typeface="Century Gothic"/>
              <a:cs typeface="Century Gothic"/>
              <a:sym typeface="Century Gothic"/>
            </a:endParaRPr>
          </a:p>
        </p:txBody>
      </p:sp>
      <p:sp>
        <p:nvSpPr>
          <p:cNvPr id="82" name="Google Shape;82;p15"/>
          <p:cNvSpPr txBox="1"/>
          <p:nvPr/>
        </p:nvSpPr>
        <p:spPr>
          <a:xfrm>
            <a:off x="2877925" y="1820500"/>
            <a:ext cx="50037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B45F06"/>
                </a:solidFill>
                <a:latin typeface="Century Gothic"/>
                <a:ea typeface="Century Gothic"/>
                <a:cs typeface="Century Gothic"/>
                <a:sym typeface="Century Gothic"/>
              </a:rPr>
              <a:t>Familiar Pains: Change Propagation</a:t>
            </a:r>
            <a:endParaRPr b="1" sz="1800">
              <a:solidFill>
                <a:srgbClr val="B45F06"/>
              </a:solidFill>
              <a:latin typeface="Century Gothic"/>
              <a:ea typeface="Century Gothic"/>
              <a:cs typeface="Century Gothic"/>
              <a:sym typeface="Century Gothic"/>
            </a:endParaRPr>
          </a:p>
        </p:txBody>
      </p:sp>
      <p:sp>
        <p:nvSpPr>
          <p:cNvPr id="83" name="Google Shape;83;p15"/>
          <p:cNvSpPr txBox="1"/>
          <p:nvPr/>
        </p:nvSpPr>
        <p:spPr>
          <a:xfrm>
            <a:off x="2877925" y="3339693"/>
            <a:ext cx="60759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latin typeface="Century Gothic"/>
                <a:ea typeface="Century Gothic"/>
                <a:cs typeface="Century Gothic"/>
                <a:sym typeface="Century Gothic"/>
              </a:rPr>
              <a:t>Future-Proofing Decisions with Sensitivity Analysis</a:t>
            </a:r>
            <a:endParaRPr b="1" sz="1800">
              <a:solidFill>
                <a:srgbClr val="0B5394"/>
              </a:solidFill>
              <a:latin typeface="Century Gothic"/>
              <a:ea typeface="Century Gothic"/>
              <a:cs typeface="Century Gothic"/>
              <a:sym typeface="Century Gothic"/>
            </a:endParaRPr>
          </a:p>
        </p:txBody>
      </p:sp>
      <p:sp>
        <p:nvSpPr>
          <p:cNvPr id="84" name="Google Shape;84;p15"/>
          <p:cNvSpPr txBox="1"/>
          <p:nvPr/>
        </p:nvSpPr>
        <p:spPr>
          <a:xfrm>
            <a:off x="2824000" y="2308150"/>
            <a:ext cx="27108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rgbClr val="073763"/>
              </a:solidFill>
              <a:latin typeface="Century Gothic"/>
              <a:ea typeface="Century Gothic"/>
              <a:cs typeface="Century Gothic"/>
              <a:sym typeface="Century Gothic"/>
            </a:endParaRPr>
          </a:p>
        </p:txBody>
      </p:sp>
      <p:sp>
        <p:nvSpPr>
          <p:cNvPr id="85" name="Google Shape;85;p15"/>
          <p:cNvSpPr txBox="1"/>
          <p:nvPr/>
        </p:nvSpPr>
        <p:spPr>
          <a:xfrm>
            <a:off x="2877930" y="2841738"/>
            <a:ext cx="63201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B45F06"/>
                </a:solidFill>
                <a:latin typeface="Century Gothic"/>
                <a:ea typeface="Century Gothic"/>
                <a:cs typeface="Century Gothic"/>
                <a:sym typeface="Century Gothic"/>
              </a:rPr>
              <a:t>Evaluating Alternatives: Radar Chart and WDM</a:t>
            </a:r>
            <a:endParaRPr b="1" sz="1800">
              <a:solidFill>
                <a:srgbClr val="B45F06"/>
              </a:solidFill>
              <a:latin typeface="Century Gothic"/>
              <a:ea typeface="Century Gothic"/>
              <a:cs typeface="Century Gothic"/>
              <a:sym typeface="Century Gothic"/>
            </a:endParaRPr>
          </a:p>
        </p:txBody>
      </p:sp>
      <p:sp>
        <p:nvSpPr>
          <p:cNvPr id="86" name="Google Shape;86;p15"/>
          <p:cNvSpPr txBox="1"/>
          <p:nvPr/>
        </p:nvSpPr>
        <p:spPr>
          <a:xfrm>
            <a:off x="2877925" y="2325513"/>
            <a:ext cx="54672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B5394"/>
                </a:solidFill>
                <a:latin typeface="Century Gothic"/>
                <a:ea typeface="Century Gothic"/>
                <a:cs typeface="Century Gothic"/>
                <a:sym typeface="Century Gothic"/>
              </a:rPr>
              <a:t>Avoiding Change loops with DSM</a:t>
            </a:r>
            <a:endParaRPr b="1" sz="1800">
              <a:solidFill>
                <a:srgbClr val="0B5394"/>
              </a:solidFill>
              <a:latin typeface="Century Gothic"/>
              <a:ea typeface="Century Gothic"/>
              <a:cs typeface="Century Gothic"/>
              <a:sym typeface="Century Gothic"/>
            </a:endParaRPr>
          </a:p>
        </p:txBody>
      </p:sp>
      <p:pic>
        <p:nvPicPr>
          <p:cNvPr id="87" name="Google Shape;87;p15"/>
          <p:cNvPicPr preferRelativeResize="0"/>
          <p:nvPr/>
        </p:nvPicPr>
        <p:blipFill>
          <a:blip r:embed="rId3">
            <a:alphaModFix/>
          </a:blip>
          <a:stretch>
            <a:fillRect/>
          </a:stretch>
        </p:blipFill>
        <p:spPr>
          <a:xfrm>
            <a:off x="20125" y="4784575"/>
            <a:ext cx="340850" cy="340850"/>
          </a:xfrm>
          <a:prstGeom prst="rect">
            <a:avLst/>
          </a:prstGeom>
          <a:noFill/>
          <a:ln>
            <a:noFill/>
          </a:ln>
        </p:spPr>
      </p:pic>
      <p:pic>
        <p:nvPicPr>
          <p:cNvPr id="88" name="Google Shape;88;p15"/>
          <p:cNvPicPr preferRelativeResize="0"/>
          <p:nvPr/>
        </p:nvPicPr>
        <p:blipFill rotWithShape="1">
          <a:blip r:embed="rId4">
            <a:alphaModFix/>
          </a:blip>
          <a:srcRect b="4128" l="6659" r="3590" t="6120"/>
          <a:stretch/>
        </p:blipFill>
        <p:spPr>
          <a:xfrm>
            <a:off x="72175" y="4547825"/>
            <a:ext cx="236750" cy="236750"/>
          </a:xfrm>
          <a:prstGeom prst="rect">
            <a:avLst/>
          </a:prstGeom>
          <a:noFill/>
          <a:ln>
            <a:noFill/>
          </a:ln>
        </p:spPr>
      </p:pic>
      <p:sp>
        <p:nvSpPr>
          <p:cNvPr id="89" name="Google Shape;89;p15"/>
          <p:cNvSpPr txBox="1"/>
          <p:nvPr/>
        </p:nvSpPr>
        <p:spPr>
          <a:xfrm>
            <a:off x="72175" y="4371225"/>
            <a:ext cx="3000000" cy="72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1"/>
                </a:solidFill>
                <a:latin typeface="Century Gothic"/>
                <a:ea typeface="Century Gothic"/>
                <a:cs typeface="Century Gothic"/>
                <a:sym typeface="Century Gothic"/>
              </a:rPr>
              <a:t>   </a:t>
            </a:r>
            <a:r>
              <a:rPr lang="en" sz="1300">
                <a:solidFill>
                  <a:schemeClr val="dk1"/>
                </a:solidFill>
                <a:latin typeface="Century Gothic"/>
                <a:ea typeface="Century Gothic"/>
                <a:cs typeface="Century Gothic"/>
                <a:sym typeface="Century Gothic"/>
              </a:rPr>
              <a:t>: </a:t>
            </a:r>
            <a:r>
              <a:rPr lang="en" sz="1300">
                <a:solidFill>
                  <a:schemeClr val="dk1"/>
                </a:solidFill>
                <a:latin typeface="Calibri"/>
                <a:ea typeface="Calibri"/>
                <a:cs typeface="Calibri"/>
                <a:sym typeface="Calibri"/>
              </a:rPr>
              <a:t>/emmanuel-odunlade/</a:t>
            </a:r>
            <a:endParaRPr sz="1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300">
                <a:solidFill>
                  <a:schemeClr val="dk1"/>
                </a:solidFill>
                <a:latin typeface="Calibri"/>
                <a:ea typeface="Calibri"/>
                <a:cs typeface="Calibri"/>
                <a:sym typeface="Calibri"/>
              </a:rPr>
              <a:t>      : @emmaodunlade</a:t>
            </a:r>
            <a:endParaRPr sz="1300"/>
          </a:p>
        </p:txBody>
      </p:sp>
      <p:pic>
        <p:nvPicPr>
          <p:cNvPr id="90" name="Google Shape;90;p15" title="emmaodunlade.png"/>
          <p:cNvPicPr preferRelativeResize="0"/>
          <p:nvPr/>
        </p:nvPicPr>
        <p:blipFill>
          <a:blip r:embed="rId5">
            <a:alphaModFix/>
          </a:blip>
          <a:stretch>
            <a:fillRect/>
          </a:stretch>
        </p:blipFill>
        <p:spPr>
          <a:xfrm>
            <a:off x="8685297" y="4649450"/>
            <a:ext cx="458700" cy="45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8" name="Shape 288"/>
        <p:cNvGrpSpPr/>
        <p:nvPr/>
      </p:nvGrpSpPr>
      <p:grpSpPr>
        <a:xfrm>
          <a:off x="0" y="0"/>
          <a:ext cx="0" cy="0"/>
          <a:chOff x="0" y="0"/>
          <a:chExt cx="0" cy="0"/>
        </a:xfrm>
      </p:grpSpPr>
      <p:sp>
        <p:nvSpPr>
          <p:cNvPr id="289" name="Google Shape;289;p33"/>
          <p:cNvSpPr/>
          <p:nvPr/>
        </p:nvSpPr>
        <p:spPr>
          <a:xfrm>
            <a:off x="3101525" y="140825"/>
            <a:ext cx="6004500" cy="330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33"/>
          <p:cNvSpPr/>
          <p:nvPr/>
        </p:nvSpPr>
        <p:spPr>
          <a:xfrm>
            <a:off x="3101525" y="86775"/>
            <a:ext cx="5928300" cy="33057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33"/>
          <p:cNvSpPr txBox="1"/>
          <p:nvPr/>
        </p:nvSpPr>
        <p:spPr>
          <a:xfrm>
            <a:off x="69975" y="-24600"/>
            <a:ext cx="3339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B45F06"/>
                </a:solidFill>
              </a:rPr>
              <a:t>Sensitivity Analysis of Cluster Business Value</a:t>
            </a:r>
            <a:endParaRPr sz="1200">
              <a:solidFill>
                <a:srgbClr val="B45F06"/>
              </a:solidFill>
            </a:endParaRPr>
          </a:p>
        </p:txBody>
      </p:sp>
      <p:graphicFrame>
        <p:nvGraphicFramePr>
          <p:cNvPr id="292" name="Google Shape;292;p33"/>
          <p:cNvGraphicFramePr/>
          <p:nvPr/>
        </p:nvGraphicFramePr>
        <p:xfrm>
          <a:off x="3138950" y="390150"/>
          <a:ext cx="3000000" cy="3000000"/>
        </p:xfrm>
        <a:graphic>
          <a:graphicData uri="http://schemas.openxmlformats.org/drawingml/2006/table">
            <a:tbl>
              <a:tblPr>
                <a:noFill/>
                <a:tableStyleId>{E2FC871E-2B33-46B9-BF2B-EB91392C26A2}</a:tableStyleId>
              </a:tblPr>
              <a:tblGrid>
                <a:gridCol w="1252975"/>
                <a:gridCol w="3576500"/>
                <a:gridCol w="1061200"/>
              </a:tblGrid>
              <a:tr h="309150">
                <a:tc>
                  <a:txBody>
                    <a:bodyPr/>
                    <a:lstStyle/>
                    <a:p>
                      <a:pPr indent="0" lvl="0" marL="0" rtl="0" algn="ctr">
                        <a:lnSpc>
                          <a:spcPct val="115000"/>
                        </a:lnSpc>
                        <a:spcBef>
                          <a:spcPts val="0"/>
                        </a:spcBef>
                        <a:spcAft>
                          <a:spcPts val="0"/>
                        </a:spcAft>
                        <a:buNone/>
                      </a:pPr>
                      <a:r>
                        <a:rPr b="1" lang="en" sz="1200">
                          <a:solidFill>
                            <a:schemeClr val="lt1"/>
                          </a:solidFill>
                        </a:rPr>
                        <a:t>Dimension</a:t>
                      </a:r>
                      <a:endParaRPr b="1" sz="1200">
                        <a:solidFill>
                          <a:schemeClr val="lt1"/>
                        </a:solidFill>
                      </a:endParaRPr>
                    </a:p>
                  </a:txBody>
                  <a:tcPr marT="91425" marB="91425" marR="91425" marL="91425">
                    <a:lnB cap="flat" cmpd="sng" w="9525">
                      <a:solidFill>
                        <a:srgbClr val="D0E0E3"/>
                      </a:solidFill>
                      <a:prstDash val="solid"/>
                      <a:round/>
                      <a:headEnd len="sm" w="sm" type="none"/>
                      <a:tailEnd len="sm" w="sm" type="none"/>
                    </a:lnB>
                    <a:solidFill>
                      <a:srgbClr val="45818E"/>
                    </a:solidFill>
                  </a:tcPr>
                </a:tc>
                <a:tc>
                  <a:txBody>
                    <a:bodyPr/>
                    <a:lstStyle/>
                    <a:p>
                      <a:pPr indent="0" lvl="0" marL="0" rtl="0" algn="ctr">
                        <a:lnSpc>
                          <a:spcPct val="115000"/>
                        </a:lnSpc>
                        <a:spcBef>
                          <a:spcPts val="0"/>
                        </a:spcBef>
                        <a:spcAft>
                          <a:spcPts val="0"/>
                        </a:spcAft>
                        <a:buNone/>
                      </a:pPr>
                      <a:r>
                        <a:rPr b="1" lang="en" sz="1200">
                          <a:solidFill>
                            <a:schemeClr val="lt1"/>
                          </a:solidFill>
                        </a:rPr>
                        <a:t>Description</a:t>
                      </a:r>
                      <a:endParaRPr b="1" sz="1200">
                        <a:solidFill>
                          <a:schemeClr val="lt1"/>
                        </a:solidFill>
                      </a:endParaRPr>
                    </a:p>
                  </a:txBody>
                  <a:tcPr marT="91425" marB="91425" marR="91425" marL="91425">
                    <a:lnB cap="flat" cmpd="sng" w="9525">
                      <a:solidFill>
                        <a:srgbClr val="D0E0E3"/>
                      </a:solidFill>
                      <a:prstDash val="solid"/>
                      <a:round/>
                      <a:headEnd len="sm" w="sm" type="none"/>
                      <a:tailEnd len="sm" w="sm" type="none"/>
                    </a:lnB>
                    <a:solidFill>
                      <a:srgbClr val="45818E"/>
                    </a:solidFill>
                  </a:tcPr>
                </a:tc>
                <a:tc>
                  <a:txBody>
                    <a:bodyPr/>
                    <a:lstStyle/>
                    <a:p>
                      <a:pPr indent="0" lvl="0" marL="0" rtl="0" algn="ctr">
                        <a:lnSpc>
                          <a:spcPct val="115000"/>
                        </a:lnSpc>
                        <a:spcBef>
                          <a:spcPts val="0"/>
                        </a:spcBef>
                        <a:spcAft>
                          <a:spcPts val="0"/>
                        </a:spcAft>
                        <a:buNone/>
                      </a:pPr>
                      <a:r>
                        <a:rPr b="1" lang="en" sz="1200">
                          <a:solidFill>
                            <a:schemeClr val="lt1"/>
                          </a:solidFill>
                        </a:rPr>
                        <a:t>Weight (%)</a:t>
                      </a:r>
                      <a:endParaRPr b="1" sz="1200">
                        <a:solidFill>
                          <a:schemeClr val="lt1"/>
                        </a:solidFill>
                      </a:endParaRPr>
                    </a:p>
                  </a:txBody>
                  <a:tcPr marT="91425" marB="91425" marR="91425" marL="91425">
                    <a:lnB cap="flat" cmpd="sng" w="9525">
                      <a:solidFill>
                        <a:srgbClr val="D0E0E3"/>
                      </a:solidFill>
                      <a:prstDash val="solid"/>
                      <a:round/>
                      <a:headEnd len="sm" w="sm" type="none"/>
                      <a:tailEnd len="sm" w="sm" type="none"/>
                    </a:lnB>
                    <a:solidFill>
                      <a:srgbClr val="45818E"/>
                    </a:solidFill>
                  </a:tcPr>
                </a:tc>
              </a:tr>
              <a:tr h="461725">
                <a:tc>
                  <a:txBody>
                    <a:bodyPr/>
                    <a:lstStyle/>
                    <a:p>
                      <a:pPr indent="0" lvl="0" marL="0" rtl="0" algn="l">
                        <a:spcBef>
                          <a:spcPts val="0"/>
                        </a:spcBef>
                        <a:spcAft>
                          <a:spcPts val="0"/>
                        </a:spcAft>
                        <a:buNone/>
                      </a:pPr>
                      <a:r>
                        <a:rPr b="1" lang="en" sz="1100"/>
                        <a:t>Revenue Impact</a:t>
                      </a:r>
                      <a:endParaRPr b="1" sz="1100"/>
                    </a:p>
                  </a:txBody>
                  <a:tcPr marT="91425" marB="91425" marR="91425" marL="91425">
                    <a:lnL cap="flat" cmpd="sng" w="9525">
                      <a:solidFill>
                        <a:srgbClr val="D0E0E3"/>
                      </a:solidFill>
                      <a:prstDash val="solid"/>
                      <a:round/>
                      <a:headEnd len="sm" w="sm" type="none"/>
                      <a:tailEnd len="sm" w="sm" type="none"/>
                    </a:lnL>
                    <a:lnR cap="flat" cmpd="sng" w="9525">
                      <a:solidFill>
                        <a:srgbClr val="D0E0E3"/>
                      </a:solidFill>
                      <a:prstDash val="solid"/>
                      <a:round/>
                      <a:headEnd len="sm" w="sm" type="none"/>
                      <a:tailEnd len="sm" w="sm" type="none"/>
                    </a:lnR>
                    <a:lnT cap="flat" cmpd="sng" w="9525">
                      <a:solidFill>
                        <a:srgbClr val="D0E0E3"/>
                      </a:solidFill>
                      <a:prstDash val="solid"/>
                      <a:round/>
                      <a:headEnd len="sm" w="sm" type="none"/>
                      <a:tailEnd len="sm" w="sm" type="none"/>
                    </a:lnT>
                    <a:lnB cap="flat" cmpd="sng" w="9525">
                      <a:solidFill>
                        <a:srgbClr val="D0E0E3"/>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sz="1300">
                          <a:solidFill>
                            <a:srgbClr val="E06666"/>
                          </a:solidFill>
                        </a:rPr>
                        <a:t>Potential to drive  revenue growth</a:t>
                      </a:r>
                      <a:endParaRPr sz="1300">
                        <a:solidFill>
                          <a:srgbClr val="E06666"/>
                        </a:solidFill>
                      </a:endParaRPr>
                    </a:p>
                  </a:txBody>
                  <a:tcPr marT="91425" marB="91425" marR="91425" marL="91425">
                    <a:lnL cap="flat" cmpd="sng" w="9525">
                      <a:solidFill>
                        <a:srgbClr val="D0E0E3"/>
                      </a:solidFill>
                      <a:prstDash val="solid"/>
                      <a:round/>
                      <a:headEnd len="sm" w="sm" type="none"/>
                      <a:tailEnd len="sm" w="sm" type="none"/>
                    </a:lnL>
                    <a:lnR cap="flat" cmpd="sng" w="9525">
                      <a:solidFill>
                        <a:srgbClr val="D0E0E3"/>
                      </a:solidFill>
                      <a:prstDash val="solid"/>
                      <a:round/>
                      <a:headEnd len="sm" w="sm" type="none"/>
                      <a:tailEnd len="sm" w="sm" type="none"/>
                    </a:lnR>
                    <a:lnT cap="flat" cmpd="sng" w="9525">
                      <a:solidFill>
                        <a:srgbClr val="D0E0E3"/>
                      </a:solidFill>
                      <a:prstDash val="solid"/>
                      <a:round/>
                      <a:headEnd len="sm" w="sm" type="none"/>
                      <a:tailEnd len="sm" w="sm" type="none"/>
                    </a:lnT>
                    <a:lnB cap="flat" cmpd="sng" w="9525">
                      <a:solidFill>
                        <a:srgbClr val="D0E0E3"/>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a:t>25%</a:t>
                      </a:r>
                      <a:endParaRPr/>
                    </a:p>
                  </a:txBody>
                  <a:tcPr marT="91425" marB="91425" marR="91425" marL="91425">
                    <a:lnL cap="flat" cmpd="sng" w="9525">
                      <a:solidFill>
                        <a:srgbClr val="D0E0E3"/>
                      </a:solidFill>
                      <a:prstDash val="solid"/>
                      <a:round/>
                      <a:headEnd len="sm" w="sm" type="none"/>
                      <a:tailEnd len="sm" w="sm" type="none"/>
                    </a:lnL>
                    <a:lnR cap="flat" cmpd="sng" w="9525">
                      <a:solidFill>
                        <a:srgbClr val="D0E0E3"/>
                      </a:solidFill>
                      <a:prstDash val="solid"/>
                      <a:round/>
                      <a:headEnd len="sm" w="sm" type="none"/>
                      <a:tailEnd len="sm" w="sm" type="none"/>
                    </a:lnR>
                    <a:lnT cap="flat" cmpd="sng" w="9525">
                      <a:solidFill>
                        <a:srgbClr val="D0E0E3"/>
                      </a:solidFill>
                      <a:prstDash val="solid"/>
                      <a:round/>
                      <a:headEnd len="sm" w="sm" type="none"/>
                      <a:tailEnd len="sm" w="sm" type="none"/>
                    </a:lnT>
                    <a:lnB cap="flat" cmpd="sng" w="9525">
                      <a:solidFill>
                        <a:srgbClr val="D0E0E3"/>
                      </a:solidFill>
                      <a:prstDash val="solid"/>
                      <a:round/>
                      <a:headEnd len="sm" w="sm" type="none"/>
                      <a:tailEnd len="sm" w="sm" type="none"/>
                    </a:lnB>
                    <a:solidFill>
                      <a:srgbClr val="D0E0E3"/>
                    </a:solidFill>
                  </a:tcPr>
                </a:tc>
              </a:tr>
              <a:tr h="459225">
                <a:tc>
                  <a:txBody>
                    <a:bodyPr/>
                    <a:lstStyle/>
                    <a:p>
                      <a:pPr indent="0" lvl="0" marL="0" rtl="0" algn="l">
                        <a:spcBef>
                          <a:spcPts val="0"/>
                        </a:spcBef>
                        <a:spcAft>
                          <a:spcPts val="0"/>
                        </a:spcAft>
                        <a:buNone/>
                      </a:pPr>
                      <a:r>
                        <a:rPr b="1" lang="en" sz="1100"/>
                        <a:t>Cost Reduction</a:t>
                      </a:r>
                      <a:endParaRPr b="1" sz="1100"/>
                    </a:p>
                  </a:txBody>
                  <a:tcPr marT="91425" marB="91425" marR="91425" marL="91425">
                    <a:lnT cap="flat" cmpd="sng" w="9525">
                      <a:solidFill>
                        <a:srgbClr val="D0E0E3"/>
                      </a:solidFill>
                      <a:prstDash val="solid"/>
                      <a:round/>
                      <a:headEnd len="sm" w="sm" type="none"/>
                      <a:tailEnd len="sm" w="sm" type="none"/>
                    </a:lnT>
                    <a:solidFill>
                      <a:srgbClr val="A2C4C9"/>
                    </a:solidFill>
                  </a:tcPr>
                </a:tc>
                <a:tc>
                  <a:txBody>
                    <a:bodyPr/>
                    <a:lstStyle/>
                    <a:p>
                      <a:pPr indent="0" lvl="0" marL="0" rtl="0" algn="l">
                        <a:spcBef>
                          <a:spcPts val="0"/>
                        </a:spcBef>
                        <a:spcAft>
                          <a:spcPts val="0"/>
                        </a:spcAft>
                        <a:buNone/>
                      </a:pPr>
                      <a:r>
                        <a:rPr lang="en" sz="1300">
                          <a:solidFill>
                            <a:srgbClr val="E06666"/>
                          </a:solidFill>
                        </a:rPr>
                        <a:t>Potential to lower operational or product costs</a:t>
                      </a:r>
                      <a:endParaRPr sz="1300">
                        <a:solidFill>
                          <a:srgbClr val="E06666"/>
                        </a:solidFill>
                      </a:endParaRPr>
                    </a:p>
                  </a:txBody>
                  <a:tcPr marT="91425" marB="91425" marR="91425" marL="91425">
                    <a:lnT cap="flat" cmpd="sng" w="9525">
                      <a:solidFill>
                        <a:srgbClr val="D0E0E3"/>
                      </a:solidFill>
                      <a:prstDash val="solid"/>
                      <a:round/>
                      <a:headEnd len="sm" w="sm" type="none"/>
                      <a:tailEnd len="sm" w="sm" type="none"/>
                    </a:lnT>
                    <a:solidFill>
                      <a:srgbClr val="A2C4C9"/>
                    </a:solidFill>
                  </a:tcPr>
                </a:tc>
                <a:tc>
                  <a:txBody>
                    <a:bodyPr/>
                    <a:lstStyle/>
                    <a:p>
                      <a:pPr indent="0" lvl="0" marL="0" rtl="0" algn="l">
                        <a:spcBef>
                          <a:spcPts val="0"/>
                        </a:spcBef>
                        <a:spcAft>
                          <a:spcPts val="0"/>
                        </a:spcAft>
                        <a:buNone/>
                      </a:pPr>
                      <a:r>
                        <a:rPr lang="en"/>
                        <a:t>5%</a:t>
                      </a:r>
                      <a:endParaRPr/>
                    </a:p>
                  </a:txBody>
                  <a:tcPr marT="91425" marB="91425" marR="91425" marL="91425">
                    <a:lnT cap="flat" cmpd="sng" w="9525">
                      <a:solidFill>
                        <a:srgbClr val="D0E0E3"/>
                      </a:solidFill>
                      <a:prstDash val="solid"/>
                      <a:round/>
                      <a:headEnd len="sm" w="sm" type="none"/>
                      <a:tailEnd len="sm" w="sm" type="none"/>
                    </a:lnT>
                    <a:solidFill>
                      <a:srgbClr val="A2C4C9"/>
                    </a:solidFill>
                  </a:tcPr>
                </a:tc>
              </a:tr>
              <a:tr h="459225">
                <a:tc>
                  <a:txBody>
                    <a:bodyPr/>
                    <a:lstStyle/>
                    <a:p>
                      <a:pPr indent="0" lvl="0" marL="0" rtl="0" algn="l">
                        <a:spcBef>
                          <a:spcPts val="0"/>
                        </a:spcBef>
                        <a:spcAft>
                          <a:spcPts val="0"/>
                        </a:spcAft>
                        <a:buNone/>
                      </a:pPr>
                      <a:r>
                        <a:rPr b="1" lang="en" sz="1100"/>
                        <a:t>Risk Mitigation</a:t>
                      </a:r>
                      <a:endParaRPr b="1" sz="1100"/>
                    </a:p>
                  </a:txBody>
                  <a:tcPr marT="91425" marB="91425" marR="91425" marL="91425">
                    <a:lnB cap="flat" cmpd="sng" w="9525">
                      <a:solidFill>
                        <a:srgbClr val="76A5AF"/>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sz="1300">
                          <a:solidFill>
                            <a:srgbClr val="E06666"/>
                          </a:solidFill>
                        </a:rPr>
                        <a:t>Helps reduce current or future risks</a:t>
                      </a:r>
                      <a:endParaRPr sz="1300">
                        <a:solidFill>
                          <a:srgbClr val="E06666"/>
                        </a:solidFill>
                      </a:endParaRPr>
                    </a:p>
                  </a:txBody>
                  <a:tcPr marT="91425" marB="91425" marR="91425" marL="91425">
                    <a:lnB cap="flat" cmpd="sng" w="9525">
                      <a:solidFill>
                        <a:srgbClr val="76A5AF"/>
                      </a:solidFill>
                      <a:prstDash val="solid"/>
                      <a:round/>
                      <a:headEnd len="sm" w="sm" type="none"/>
                      <a:tailEnd len="sm" w="sm" type="none"/>
                    </a:lnB>
                    <a:solidFill>
                      <a:srgbClr val="D0E0E3"/>
                    </a:solidFill>
                  </a:tcPr>
                </a:tc>
                <a:tc>
                  <a:txBody>
                    <a:bodyPr/>
                    <a:lstStyle/>
                    <a:p>
                      <a:pPr indent="0" lvl="0" marL="0" rtl="0" algn="l">
                        <a:spcBef>
                          <a:spcPts val="0"/>
                        </a:spcBef>
                        <a:spcAft>
                          <a:spcPts val="0"/>
                        </a:spcAft>
                        <a:buNone/>
                      </a:pPr>
                      <a:r>
                        <a:rPr lang="en"/>
                        <a:t>10%</a:t>
                      </a:r>
                      <a:endParaRPr/>
                    </a:p>
                  </a:txBody>
                  <a:tcPr marT="91425" marB="91425" marR="91425" marL="91425">
                    <a:lnB cap="flat" cmpd="sng" w="9525">
                      <a:solidFill>
                        <a:srgbClr val="76A5AF"/>
                      </a:solidFill>
                      <a:prstDash val="solid"/>
                      <a:round/>
                      <a:headEnd len="sm" w="sm" type="none"/>
                      <a:tailEnd len="sm" w="sm" type="none"/>
                    </a:lnB>
                    <a:solidFill>
                      <a:srgbClr val="D0E0E3"/>
                    </a:solidFill>
                  </a:tcPr>
                </a:tc>
              </a:tr>
              <a:tr h="459225">
                <a:tc>
                  <a:txBody>
                    <a:bodyPr/>
                    <a:lstStyle/>
                    <a:p>
                      <a:pPr indent="0" lvl="0" marL="0" rtl="0" algn="l">
                        <a:spcBef>
                          <a:spcPts val="0"/>
                        </a:spcBef>
                        <a:spcAft>
                          <a:spcPts val="0"/>
                        </a:spcAft>
                        <a:buNone/>
                      </a:pPr>
                      <a:r>
                        <a:rPr b="1" lang="en" sz="1100"/>
                        <a:t>Strategic Alignment</a:t>
                      </a:r>
                      <a:endParaRPr b="1" sz="1100"/>
                    </a:p>
                  </a:txBody>
                  <a:tcPr marT="91425" marB="91425" marR="91425" marL="91425">
                    <a:lnL cap="flat" cmpd="sng" w="9525">
                      <a:solidFill>
                        <a:srgbClr val="76A5AF"/>
                      </a:solidFill>
                      <a:prstDash val="solid"/>
                      <a:round/>
                      <a:headEnd len="sm" w="sm" type="none"/>
                      <a:tailEnd len="sm" w="sm" type="none"/>
                    </a:lnL>
                    <a:lnR cap="flat" cmpd="sng" w="9525">
                      <a:solidFill>
                        <a:srgbClr val="76A5AF"/>
                      </a:solidFill>
                      <a:prstDash val="solid"/>
                      <a:round/>
                      <a:headEnd len="sm" w="sm" type="none"/>
                      <a:tailEnd len="sm" w="sm" type="none"/>
                    </a:lnR>
                    <a:lnT cap="flat" cmpd="sng" w="9525">
                      <a:solidFill>
                        <a:srgbClr val="76A5AF"/>
                      </a:solidFill>
                      <a:prstDash val="solid"/>
                      <a:round/>
                      <a:headEnd len="sm" w="sm" type="none"/>
                      <a:tailEnd len="sm" w="sm" type="none"/>
                    </a:lnT>
                    <a:lnB cap="flat" cmpd="sng" w="9525">
                      <a:solidFill>
                        <a:srgbClr val="76A5AF"/>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sz="1300">
                          <a:solidFill>
                            <a:srgbClr val="E06666"/>
                          </a:solidFill>
                        </a:rPr>
                        <a:t>Fits closely with goals and long-term strategy</a:t>
                      </a:r>
                      <a:endParaRPr sz="1300">
                        <a:solidFill>
                          <a:srgbClr val="E06666"/>
                        </a:solidFill>
                      </a:endParaRPr>
                    </a:p>
                  </a:txBody>
                  <a:tcPr marT="91425" marB="91425" marR="91425" marL="91425">
                    <a:lnL cap="flat" cmpd="sng" w="9525">
                      <a:solidFill>
                        <a:srgbClr val="76A5AF"/>
                      </a:solidFill>
                      <a:prstDash val="solid"/>
                      <a:round/>
                      <a:headEnd len="sm" w="sm" type="none"/>
                      <a:tailEnd len="sm" w="sm" type="none"/>
                    </a:lnL>
                    <a:lnR cap="flat" cmpd="sng" w="9525">
                      <a:solidFill>
                        <a:srgbClr val="76A5AF"/>
                      </a:solidFill>
                      <a:prstDash val="solid"/>
                      <a:round/>
                      <a:headEnd len="sm" w="sm" type="none"/>
                      <a:tailEnd len="sm" w="sm" type="none"/>
                    </a:lnR>
                    <a:lnT cap="flat" cmpd="sng" w="9525">
                      <a:solidFill>
                        <a:srgbClr val="76A5AF"/>
                      </a:solidFill>
                      <a:prstDash val="solid"/>
                      <a:round/>
                      <a:headEnd len="sm" w="sm" type="none"/>
                      <a:tailEnd len="sm" w="sm" type="none"/>
                    </a:lnT>
                    <a:lnB cap="flat" cmpd="sng" w="9525">
                      <a:solidFill>
                        <a:srgbClr val="76A5AF"/>
                      </a:solidFill>
                      <a:prstDash val="solid"/>
                      <a:round/>
                      <a:headEnd len="sm" w="sm" type="none"/>
                      <a:tailEnd len="sm" w="sm" type="none"/>
                    </a:lnB>
                    <a:solidFill>
                      <a:srgbClr val="A2C4C9"/>
                    </a:solidFill>
                  </a:tcPr>
                </a:tc>
                <a:tc>
                  <a:txBody>
                    <a:bodyPr/>
                    <a:lstStyle/>
                    <a:p>
                      <a:pPr indent="0" lvl="0" marL="0" rtl="0" algn="l">
                        <a:spcBef>
                          <a:spcPts val="0"/>
                        </a:spcBef>
                        <a:spcAft>
                          <a:spcPts val="0"/>
                        </a:spcAft>
                        <a:buNone/>
                      </a:pPr>
                      <a:r>
                        <a:rPr lang="en"/>
                        <a:t>20%</a:t>
                      </a:r>
                      <a:endParaRPr/>
                    </a:p>
                  </a:txBody>
                  <a:tcPr marT="91425" marB="91425" marR="91425" marL="91425">
                    <a:lnL cap="flat" cmpd="sng" w="9525">
                      <a:solidFill>
                        <a:srgbClr val="76A5AF"/>
                      </a:solidFill>
                      <a:prstDash val="solid"/>
                      <a:round/>
                      <a:headEnd len="sm" w="sm" type="none"/>
                      <a:tailEnd len="sm" w="sm" type="none"/>
                    </a:lnL>
                    <a:lnR cap="flat" cmpd="sng" w="9525">
                      <a:solidFill>
                        <a:srgbClr val="76A5AF"/>
                      </a:solidFill>
                      <a:prstDash val="solid"/>
                      <a:round/>
                      <a:headEnd len="sm" w="sm" type="none"/>
                      <a:tailEnd len="sm" w="sm" type="none"/>
                    </a:lnR>
                    <a:lnT cap="flat" cmpd="sng" w="9525">
                      <a:solidFill>
                        <a:srgbClr val="76A5AF"/>
                      </a:solidFill>
                      <a:prstDash val="solid"/>
                      <a:round/>
                      <a:headEnd len="sm" w="sm" type="none"/>
                      <a:tailEnd len="sm" w="sm" type="none"/>
                    </a:lnT>
                    <a:lnB cap="flat" cmpd="sng" w="9525">
                      <a:solidFill>
                        <a:srgbClr val="76A5AF"/>
                      </a:solidFill>
                      <a:prstDash val="solid"/>
                      <a:round/>
                      <a:headEnd len="sm" w="sm" type="none"/>
                      <a:tailEnd len="sm" w="sm" type="none"/>
                    </a:lnB>
                    <a:solidFill>
                      <a:srgbClr val="A2C4C9"/>
                    </a:solidFill>
                  </a:tcPr>
                </a:tc>
              </a:tr>
              <a:tr h="459225">
                <a:tc>
                  <a:txBody>
                    <a:bodyPr/>
                    <a:lstStyle/>
                    <a:p>
                      <a:pPr indent="0" lvl="0" marL="0" rtl="0" algn="l">
                        <a:spcBef>
                          <a:spcPts val="0"/>
                        </a:spcBef>
                        <a:spcAft>
                          <a:spcPts val="0"/>
                        </a:spcAft>
                        <a:buNone/>
                      </a:pPr>
                      <a:r>
                        <a:rPr b="1" lang="en" sz="1100"/>
                        <a:t>User</a:t>
                      </a:r>
                      <a:r>
                        <a:rPr b="1" lang="en" sz="1100"/>
                        <a:t> Value/Uptake</a:t>
                      </a:r>
                      <a:endParaRPr b="1" sz="1100"/>
                    </a:p>
                  </a:txBody>
                  <a:tcPr marT="91425" marB="91425" marR="91425" marL="91425">
                    <a:lnT cap="flat" cmpd="sng" w="9525">
                      <a:solidFill>
                        <a:srgbClr val="76A5AF"/>
                      </a:solidFill>
                      <a:prstDash val="solid"/>
                      <a:round/>
                      <a:headEnd len="sm" w="sm" type="none"/>
                      <a:tailEnd len="sm" w="sm" type="none"/>
                    </a:lnT>
                    <a:solidFill>
                      <a:srgbClr val="D0E0E3"/>
                    </a:solidFill>
                  </a:tcPr>
                </a:tc>
                <a:tc>
                  <a:txBody>
                    <a:bodyPr/>
                    <a:lstStyle/>
                    <a:p>
                      <a:pPr indent="0" lvl="0" marL="0" rtl="0" algn="l">
                        <a:spcBef>
                          <a:spcPts val="0"/>
                        </a:spcBef>
                        <a:spcAft>
                          <a:spcPts val="0"/>
                        </a:spcAft>
                        <a:buNone/>
                      </a:pPr>
                      <a:r>
                        <a:rPr lang="en" sz="1300">
                          <a:solidFill>
                            <a:srgbClr val="E06666"/>
                          </a:solidFill>
                        </a:rPr>
                        <a:t>Boosts user  growth, adoption, or satisfaction</a:t>
                      </a:r>
                      <a:endParaRPr sz="1300">
                        <a:solidFill>
                          <a:srgbClr val="E06666"/>
                        </a:solidFill>
                      </a:endParaRPr>
                    </a:p>
                  </a:txBody>
                  <a:tcPr marT="91425" marB="91425" marR="91425" marL="91425">
                    <a:lnT cap="flat" cmpd="sng" w="9525">
                      <a:solidFill>
                        <a:srgbClr val="76A5AF"/>
                      </a:solidFill>
                      <a:prstDash val="solid"/>
                      <a:round/>
                      <a:headEnd len="sm" w="sm" type="none"/>
                      <a:tailEnd len="sm" w="sm" type="none"/>
                    </a:lnT>
                    <a:solidFill>
                      <a:srgbClr val="D0E0E3"/>
                    </a:solidFill>
                  </a:tcPr>
                </a:tc>
                <a:tc>
                  <a:txBody>
                    <a:bodyPr/>
                    <a:lstStyle/>
                    <a:p>
                      <a:pPr indent="0" lvl="0" marL="0" rtl="0" algn="l">
                        <a:spcBef>
                          <a:spcPts val="0"/>
                        </a:spcBef>
                        <a:spcAft>
                          <a:spcPts val="0"/>
                        </a:spcAft>
                        <a:buNone/>
                      </a:pPr>
                      <a:r>
                        <a:rPr lang="en"/>
                        <a:t>40%</a:t>
                      </a:r>
                      <a:endParaRPr/>
                    </a:p>
                  </a:txBody>
                  <a:tcPr marT="91425" marB="91425" marR="91425" marL="91425">
                    <a:lnT cap="flat" cmpd="sng" w="9525">
                      <a:solidFill>
                        <a:srgbClr val="76A5AF"/>
                      </a:solidFill>
                      <a:prstDash val="solid"/>
                      <a:round/>
                      <a:headEnd len="sm" w="sm" type="none"/>
                      <a:tailEnd len="sm" w="sm" type="none"/>
                    </a:lnT>
                    <a:solidFill>
                      <a:srgbClr val="D0E0E3"/>
                    </a:solidFill>
                  </a:tcPr>
                </a:tc>
              </a:tr>
            </a:tbl>
          </a:graphicData>
        </a:graphic>
      </p:graphicFrame>
      <p:sp>
        <p:nvSpPr>
          <p:cNvPr id="293" name="Google Shape;293;p33"/>
          <p:cNvSpPr txBox="1"/>
          <p:nvPr/>
        </p:nvSpPr>
        <p:spPr>
          <a:xfrm>
            <a:off x="6909225" y="0"/>
            <a:ext cx="212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Value Dimensions</a:t>
            </a:r>
            <a:endParaRPr>
              <a:solidFill>
                <a:schemeClr val="lt1"/>
              </a:solidFill>
            </a:endParaRPr>
          </a:p>
        </p:txBody>
      </p:sp>
      <p:sp>
        <p:nvSpPr>
          <p:cNvPr id="294" name="Google Shape;294;p33"/>
          <p:cNvSpPr txBox="1"/>
          <p:nvPr/>
        </p:nvSpPr>
        <p:spPr>
          <a:xfrm>
            <a:off x="69963" y="1308300"/>
            <a:ext cx="25365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Note the change in the weight of Cost, Risk and Customer. </a:t>
            </a:r>
            <a:br>
              <a:rPr b="1" lang="en" sz="1300"/>
            </a:br>
            <a:br>
              <a:rPr b="1" lang="en" sz="1300"/>
            </a:br>
            <a:r>
              <a:rPr b="1" lang="en" sz="1300"/>
              <a:t>A </a:t>
            </a:r>
            <a:r>
              <a:rPr b="1" lang="en" sz="1300"/>
              <a:t>stays 1st and should be prioritized. </a:t>
            </a:r>
            <a:endParaRPr/>
          </a:p>
        </p:txBody>
      </p:sp>
      <p:graphicFrame>
        <p:nvGraphicFramePr>
          <p:cNvPr id="295" name="Google Shape;295;p33"/>
          <p:cNvGraphicFramePr/>
          <p:nvPr/>
        </p:nvGraphicFramePr>
        <p:xfrm>
          <a:off x="181400" y="3483850"/>
          <a:ext cx="3000000" cy="3000000"/>
        </p:xfrm>
        <a:graphic>
          <a:graphicData uri="http://schemas.openxmlformats.org/drawingml/2006/table">
            <a:tbl>
              <a:tblPr>
                <a:noFill/>
                <a:tableStyleId>{E2FC871E-2B33-46B9-BF2B-EB91392C26A2}</a:tableStyleId>
              </a:tblPr>
              <a:tblGrid>
                <a:gridCol w="972325"/>
                <a:gridCol w="965400"/>
                <a:gridCol w="630850"/>
                <a:gridCol w="506900"/>
                <a:gridCol w="916325"/>
                <a:gridCol w="1069025"/>
                <a:gridCol w="580350"/>
                <a:gridCol w="672000"/>
                <a:gridCol w="1252225"/>
                <a:gridCol w="687200"/>
                <a:gridCol w="595625"/>
              </a:tblGrid>
              <a:tr h="200025">
                <a:tc>
                  <a:txBody>
                    <a:bodyPr/>
                    <a:lstStyle/>
                    <a:p>
                      <a:pPr indent="0" lvl="0" marL="0" rtl="0" algn="ctr">
                        <a:lnSpc>
                          <a:spcPct val="115000"/>
                        </a:lnSpc>
                        <a:spcBef>
                          <a:spcPts val="0"/>
                        </a:spcBef>
                        <a:spcAft>
                          <a:spcPts val="0"/>
                        </a:spcAft>
                        <a:buNone/>
                      </a:pPr>
                      <a:r>
                        <a:rPr b="1" lang="en" sz="1200">
                          <a:solidFill>
                            <a:schemeClr val="lt1"/>
                          </a:solidFill>
                        </a:rPr>
                        <a:t>Cluster ID</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Revenue</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Cost</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Risk</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Strategy</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Customer</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DSM</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Effort</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Value Score</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WSJF</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c>
                  <a:txBody>
                    <a:bodyPr/>
                    <a:lstStyle/>
                    <a:p>
                      <a:pPr indent="0" lvl="0" marL="0" rtl="0" algn="ctr">
                        <a:lnSpc>
                          <a:spcPct val="115000"/>
                        </a:lnSpc>
                        <a:spcBef>
                          <a:spcPts val="0"/>
                        </a:spcBef>
                        <a:spcAft>
                          <a:spcPts val="0"/>
                        </a:spcAft>
                        <a:buNone/>
                      </a:pPr>
                      <a:r>
                        <a:rPr b="1" lang="en" sz="1200">
                          <a:solidFill>
                            <a:schemeClr val="lt1"/>
                          </a:solidFill>
                        </a:rPr>
                        <a:t>Rank</a:t>
                      </a:r>
                      <a:endParaRPr b="1" sz="1200">
                        <a:solidFill>
                          <a:schemeClr val="lt1"/>
                        </a:solidFill>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134F5C"/>
                    </a:solidFill>
                  </a:tcPr>
                </a:tc>
              </a:tr>
              <a:tr h="200025">
                <a:tc>
                  <a:txBody>
                    <a:bodyPr/>
                    <a:lstStyle/>
                    <a:p>
                      <a:pPr indent="0" lvl="0" marL="0" rtl="0" algn="l">
                        <a:spcBef>
                          <a:spcPts val="0"/>
                        </a:spcBef>
                        <a:spcAft>
                          <a:spcPts val="0"/>
                        </a:spcAft>
                        <a:buNone/>
                      </a:pPr>
                      <a:r>
                        <a:rPr b="1" lang="en" sz="1100"/>
                        <a:t>A</a:t>
                      </a:r>
                      <a:endParaRPr b="1" sz="1100"/>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17.2</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3.44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6AA84F"/>
                    </a:solidFill>
                  </a:tcPr>
                </a:tc>
              </a:tr>
              <a:tr h="200025">
                <a:tc>
                  <a:txBody>
                    <a:bodyPr/>
                    <a:lstStyle/>
                    <a:p>
                      <a:pPr indent="0" lvl="0" marL="0" rtl="0" algn="l">
                        <a:spcBef>
                          <a:spcPts val="0"/>
                        </a:spcBef>
                        <a:spcAft>
                          <a:spcPts val="0"/>
                        </a:spcAft>
                        <a:buNone/>
                      </a:pPr>
                      <a:r>
                        <a:rPr b="1" lang="en" sz="1100"/>
                        <a:t>B</a:t>
                      </a:r>
                      <a:endParaRPr b="1" sz="1100"/>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12.3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2.93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93C47D"/>
                    </a:solidFill>
                  </a:tcPr>
                </a:tc>
              </a:tr>
              <a:tr h="200025">
                <a:tc>
                  <a:txBody>
                    <a:bodyPr/>
                    <a:lstStyle/>
                    <a:p>
                      <a:pPr indent="0" lvl="0" marL="0" rtl="0" algn="l">
                        <a:spcBef>
                          <a:spcPts val="0"/>
                        </a:spcBef>
                        <a:spcAft>
                          <a:spcPts val="0"/>
                        </a:spcAft>
                        <a:buNone/>
                      </a:pPr>
                      <a:r>
                        <a:rPr b="1" lang="en" sz="1100"/>
                        <a:t>C</a:t>
                      </a:r>
                      <a:endParaRPr b="1" sz="1100"/>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8</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2.60</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2D050"/>
                      </a:solidFill>
                      <a:prstDash val="solid"/>
                      <a:round/>
                      <a:headEnd len="sm" w="sm" type="none"/>
                      <a:tailEnd len="sm" w="sm" type="none"/>
                    </a:lnL>
                    <a:lnR cap="flat" cmpd="sng" w="9525">
                      <a:solidFill>
                        <a:srgbClr val="92D050"/>
                      </a:solidFill>
                      <a:prstDash val="solid"/>
                      <a:round/>
                      <a:headEnd len="sm" w="sm" type="none"/>
                      <a:tailEnd len="sm" w="sm" type="none"/>
                    </a:lnR>
                    <a:lnT cap="flat" cmpd="sng" w="9525">
                      <a:solidFill>
                        <a:srgbClr val="92D050"/>
                      </a:solidFill>
                      <a:prstDash val="solid"/>
                      <a:round/>
                      <a:headEnd len="sm" w="sm" type="none"/>
                      <a:tailEnd len="sm" w="sm" type="none"/>
                    </a:lnT>
                    <a:lnB cap="flat" cmpd="sng" w="9525">
                      <a:solidFill>
                        <a:srgbClr val="92D050"/>
                      </a:solidFill>
                      <a:prstDash val="solid"/>
                      <a:round/>
                      <a:headEnd len="sm" w="sm" type="none"/>
                      <a:tailEnd len="sm" w="sm" type="none"/>
                    </a:lnB>
                    <a:solidFill>
                      <a:srgbClr val="B6D7A8"/>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p34"/>
          <p:cNvSpPr txBox="1"/>
          <p:nvPr/>
        </p:nvSpPr>
        <p:spPr>
          <a:xfrm>
            <a:off x="55418" y="2824950"/>
            <a:ext cx="3518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301" name="Google Shape;301;p34"/>
          <p:cNvSpPr txBox="1"/>
          <p:nvPr/>
        </p:nvSpPr>
        <p:spPr>
          <a:xfrm>
            <a:off x="206076" y="148924"/>
            <a:ext cx="50586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38761D"/>
                </a:solidFill>
              </a:rPr>
              <a:t>Prioritization Under Uncertainty</a:t>
            </a:r>
            <a:endParaRPr b="1" sz="2200">
              <a:solidFill>
                <a:srgbClr val="38761D"/>
              </a:solidFill>
            </a:endParaRPr>
          </a:p>
        </p:txBody>
      </p:sp>
      <p:sp>
        <p:nvSpPr>
          <p:cNvPr id="302" name="Google Shape;302;p34"/>
          <p:cNvSpPr txBox="1"/>
          <p:nvPr/>
        </p:nvSpPr>
        <p:spPr>
          <a:xfrm>
            <a:off x="480243" y="3084900"/>
            <a:ext cx="3379800" cy="67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rgbClr val="0B5394"/>
                </a:solidFill>
              </a:rPr>
              <a:t>Revisit Priorities at each integration stage</a:t>
            </a:r>
            <a:endParaRPr b="1">
              <a:solidFill>
                <a:srgbClr val="0B5394"/>
              </a:solidFill>
            </a:endParaRPr>
          </a:p>
        </p:txBody>
      </p:sp>
      <p:sp>
        <p:nvSpPr>
          <p:cNvPr id="303" name="Google Shape;303;p34"/>
          <p:cNvSpPr txBox="1"/>
          <p:nvPr/>
        </p:nvSpPr>
        <p:spPr>
          <a:xfrm>
            <a:off x="448043" y="2513800"/>
            <a:ext cx="3379800" cy="67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rgbClr val="F38B00"/>
                </a:solidFill>
              </a:rPr>
              <a:t>Keep Low-Coupling areas flexible</a:t>
            </a:r>
            <a:endParaRPr b="1">
              <a:solidFill>
                <a:srgbClr val="F38B00"/>
              </a:solidFill>
            </a:endParaRPr>
          </a:p>
        </p:txBody>
      </p:sp>
      <p:sp>
        <p:nvSpPr>
          <p:cNvPr id="304" name="Google Shape;304;p34"/>
          <p:cNvSpPr txBox="1"/>
          <p:nvPr/>
        </p:nvSpPr>
        <p:spPr>
          <a:xfrm>
            <a:off x="480243" y="1971200"/>
            <a:ext cx="42948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B5394"/>
                </a:solidFill>
              </a:rPr>
              <a:t>Lock high-impact dependencies early</a:t>
            </a:r>
            <a:endParaRPr b="1">
              <a:solidFill>
                <a:srgbClr val="0B5394"/>
              </a:solidFill>
            </a:endParaRPr>
          </a:p>
        </p:txBody>
      </p:sp>
      <p:sp>
        <p:nvSpPr>
          <p:cNvPr id="305" name="Google Shape;305;p34"/>
          <p:cNvSpPr/>
          <p:nvPr/>
        </p:nvSpPr>
        <p:spPr>
          <a:xfrm>
            <a:off x="256543" y="2163000"/>
            <a:ext cx="152400" cy="157200"/>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4"/>
          <p:cNvSpPr/>
          <p:nvPr/>
        </p:nvSpPr>
        <p:spPr>
          <a:xfrm>
            <a:off x="256543" y="2696400"/>
            <a:ext cx="152400" cy="157200"/>
          </a:xfrm>
          <a:prstGeom prst="ellipse">
            <a:avLst/>
          </a:prstGeom>
          <a:solidFill>
            <a:srgbClr val="F38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4"/>
          <p:cNvSpPr/>
          <p:nvPr/>
        </p:nvSpPr>
        <p:spPr>
          <a:xfrm>
            <a:off x="256543" y="3229800"/>
            <a:ext cx="152400" cy="157200"/>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8" name="Google Shape;308;p34"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
        <p:nvSpPr>
          <p:cNvPr id="309" name="Google Shape;309;p34"/>
          <p:cNvSpPr txBox="1"/>
          <p:nvPr/>
        </p:nvSpPr>
        <p:spPr>
          <a:xfrm>
            <a:off x="55429" y="1298063"/>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100">
                <a:solidFill>
                  <a:schemeClr val="dk1"/>
                </a:solidFill>
              </a:rPr>
              <a:t>Prioritize with Intent</a:t>
            </a:r>
            <a:endParaRPr/>
          </a:p>
        </p:txBody>
      </p:sp>
      <p:sp>
        <p:nvSpPr>
          <p:cNvPr id="310" name="Google Shape;310;p34"/>
          <p:cNvSpPr txBox="1"/>
          <p:nvPr/>
        </p:nvSpPr>
        <p:spPr>
          <a:xfrm>
            <a:off x="456885" y="3499900"/>
            <a:ext cx="32238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chemeClr val="dk1"/>
                </a:solidFill>
              </a:rPr>
              <a:t>Always ask: </a:t>
            </a:r>
            <a:r>
              <a:rPr lang="en" sz="1100">
                <a:solidFill>
                  <a:schemeClr val="dk1"/>
                </a:solidFill>
              </a:rPr>
              <a:t>Has anything changed upstream that invalidates our assumptions?</a:t>
            </a:r>
            <a:endParaRPr/>
          </a:p>
        </p:txBody>
      </p:sp>
      <p:grpSp>
        <p:nvGrpSpPr>
          <p:cNvPr id="311" name="Google Shape;311;p34"/>
          <p:cNvGrpSpPr/>
          <p:nvPr/>
        </p:nvGrpSpPr>
        <p:grpSpPr>
          <a:xfrm>
            <a:off x="3767350" y="752825"/>
            <a:ext cx="5329042" cy="3751459"/>
            <a:chOff x="9948393" y="-2130110"/>
            <a:chExt cx="5826000" cy="4101300"/>
          </a:xfrm>
        </p:grpSpPr>
        <p:sp>
          <p:nvSpPr>
            <p:cNvPr id="312" name="Google Shape;312;p34"/>
            <p:cNvSpPr/>
            <p:nvPr/>
          </p:nvSpPr>
          <p:spPr>
            <a:xfrm>
              <a:off x="9948393" y="-2130110"/>
              <a:ext cx="5826000" cy="4101300"/>
            </a:xfrm>
            <a:prstGeom prst="rect">
              <a:avLst/>
            </a:prstGeom>
            <a:solidFill>
              <a:schemeClr val="lt1"/>
            </a:solidFill>
            <a:ln>
              <a:noFill/>
            </a:ln>
          </p:spPr>
          <p:txBody>
            <a:bodyPr anchorCtr="0" anchor="ctr" bIns="70600" lIns="70600" spcFirstLastPara="1" rIns="70600" wrap="square" tIns="70600">
              <a:noAutofit/>
            </a:bodyPr>
            <a:lstStyle/>
            <a:p>
              <a:pPr indent="0" lvl="0" marL="0" rtl="0" algn="ctr">
                <a:spcBef>
                  <a:spcPts val="0"/>
                </a:spcBef>
                <a:spcAft>
                  <a:spcPts val="0"/>
                </a:spcAft>
                <a:buNone/>
              </a:pPr>
              <a:r>
                <a:t/>
              </a:r>
              <a:endParaRPr sz="1080"/>
            </a:p>
          </p:txBody>
        </p:sp>
        <p:sp>
          <p:nvSpPr>
            <p:cNvPr id="313" name="Google Shape;313;p34"/>
            <p:cNvSpPr/>
            <p:nvPr/>
          </p:nvSpPr>
          <p:spPr>
            <a:xfrm>
              <a:off x="13657617" y="-1789824"/>
              <a:ext cx="1934700" cy="1670100"/>
            </a:xfrm>
            <a:prstGeom prst="round1Rect">
              <a:avLst>
                <a:gd fmla="val 16667" name="adj"/>
              </a:avLst>
            </a:prstGeom>
            <a:solidFill>
              <a:srgbClr val="FFF1BC"/>
            </a:solidFill>
            <a:ln>
              <a:noFill/>
            </a:ln>
          </p:spPr>
          <p:txBody>
            <a:bodyPr anchorCtr="0" anchor="ctr" bIns="70600" lIns="70600" spcFirstLastPara="1" rIns="70600" wrap="square" tIns="70600">
              <a:noAutofit/>
            </a:bodyPr>
            <a:lstStyle/>
            <a:p>
              <a:pPr indent="0" lvl="0" marL="0" rtl="0" algn="ctr">
                <a:spcBef>
                  <a:spcPts val="0"/>
                </a:spcBef>
                <a:spcAft>
                  <a:spcPts val="0"/>
                </a:spcAft>
                <a:buNone/>
              </a:pPr>
              <a:r>
                <a:rPr b="1" lang="en" sz="1312">
                  <a:latin typeface="Poppins"/>
                  <a:ea typeface="Poppins"/>
                  <a:cs typeface="Poppins"/>
                  <a:sym typeface="Poppins"/>
                </a:rPr>
                <a:t>Plan early</a:t>
              </a:r>
              <a:endParaRPr b="1" sz="1312">
                <a:latin typeface="Poppins"/>
                <a:ea typeface="Poppins"/>
                <a:cs typeface="Poppins"/>
                <a:sym typeface="Poppins"/>
              </a:endParaRPr>
            </a:p>
            <a:p>
              <a:pPr indent="0" lvl="0" marL="0" rtl="0" algn="ctr">
                <a:spcBef>
                  <a:spcPts val="0"/>
                </a:spcBef>
                <a:spcAft>
                  <a:spcPts val="0"/>
                </a:spcAft>
                <a:buNone/>
              </a:pPr>
              <a:r>
                <a:rPr lang="en" sz="1080"/>
                <a:t>MCU, power</a:t>
              </a:r>
              <a:endParaRPr sz="1080"/>
            </a:p>
            <a:p>
              <a:pPr indent="0" lvl="0" marL="0" rtl="0" algn="ctr">
                <a:spcBef>
                  <a:spcPts val="0"/>
                </a:spcBef>
                <a:spcAft>
                  <a:spcPts val="0"/>
                </a:spcAft>
                <a:buNone/>
              </a:pPr>
              <a:r>
                <a:rPr lang="en" sz="1080"/>
                <a:t>system,</a:t>
              </a:r>
              <a:endParaRPr sz="1080"/>
            </a:p>
            <a:p>
              <a:pPr indent="0" lvl="0" marL="0" rtl="0" algn="ctr">
                <a:spcBef>
                  <a:spcPts val="0"/>
                </a:spcBef>
                <a:spcAft>
                  <a:spcPts val="0"/>
                </a:spcAft>
                <a:buNone/>
              </a:pPr>
              <a:r>
                <a:rPr lang="en" sz="1080"/>
                <a:t>key sensors</a:t>
              </a:r>
              <a:endParaRPr sz="1080"/>
            </a:p>
          </p:txBody>
        </p:sp>
        <p:sp>
          <p:nvSpPr>
            <p:cNvPr id="314" name="Google Shape;314;p34"/>
            <p:cNvSpPr/>
            <p:nvPr/>
          </p:nvSpPr>
          <p:spPr>
            <a:xfrm flipH="1">
              <a:off x="11722917" y="-1789824"/>
              <a:ext cx="1934700" cy="1670100"/>
            </a:xfrm>
            <a:prstGeom prst="round1Rect">
              <a:avLst>
                <a:gd fmla="val 16667" name="adj"/>
              </a:avLst>
            </a:prstGeom>
            <a:solidFill>
              <a:srgbClr val="CDECCC"/>
            </a:solidFill>
            <a:ln>
              <a:noFill/>
            </a:ln>
          </p:spPr>
          <p:txBody>
            <a:bodyPr anchorCtr="0" anchor="ctr" bIns="70600" lIns="70600" spcFirstLastPara="1" rIns="70600" wrap="square" tIns="70600">
              <a:noAutofit/>
            </a:bodyPr>
            <a:lstStyle/>
            <a:p>
              <a:pPr indent="0" lvl="0" marL="0" rtl="0" algn="ctr">
                <a:spcBef>
                  <a:spcPts val="0"/>
                </a:spcBef>
                <a:spcAft>
                  <a:spcPts val="0"/>
                </a:spcAft>
                <a:buNone/>
              </a:pPr>
              <a:r>
                <a:rPr b="1" lang="en" sz="1235">
                  <a:latin typeface="Poppins"/>
                  <a:ea typeface="Poppins"/>
                  <a:cs typeface="Poppins"/>
                  <a:sym typeface="Poppins"/>
                </a:rPr>
                <a:t>Flexible</a:t>
              </a:r>
              <a:endParaRPr b="1" sz="1235">
                <a:latin typeface="Poppins"/>
                <a:ea typeface="Poppins"/>
                <a:cs typeface="Poppins"/>
                <a:sym typeface="Poppins"/>
              </a:endParaRPr>
            </a:p>
            <a:p>
              <a:pPr indent="0" lvl="0" marL="0" rtl="0" algn="ctr">
                <a:spcBef>
                  <a:spcPts val="0"/>
                </a:spcBef>
                <a:spcAft>
                  <a:spcPts val="0"/>
                </a:spcAft>
                <a:buNone/>
              </a:pPr>
              <a:r>
                <a:rPr lang="en" sz="1080"/>
                <a:t>LED Color,</a:t>
              </a:r>
              <a:endParaRPr sz="1080"/>
            </a:p>
            <a:p>
              <a:pPr indent="0" lvl="0" marL="0" rtl="0" algn="ctr">
                <a:spcBef>
                  <a:spcPts val="0"/>
                </a:spcBef>
                <a:spcAft>
                  <a:spcPts val="0"/>
                </a:spcAft>
                <a:buNone/>
              </a:pPr>
              <a:r>
                <a:rPr lang="en" sz="1080"/>
                <a:t>Connector </a:t>
              </a:r>
              <a:endParaRPr sz="1080"/>
            </a:p>
            <a:p>
              <a:pPr indent="0" lvl="0" marL="0" rtl="0" algn="ctr">
                <a:spcBef>
                  <a:spcPts val="0"/>
                </a:spcBef>
                <a:spcAft>
                  <a:spcPts val="0"/>
                </a:spcAft>
                <a:buNone/>
              </a:pPr>
              <a:r>
                <a:rPr lang="en" sz="1080"/>
                <a:t>placement</a:t>
              </a:r>
              <a:endParaRPr sz="1080"/>
            </a:p>
            <a:p>
              <a:pPr indent="0" lvl="0" marL="0" rtl="0" algn="l">
                <a:spcBef>
                  <a:spcPts val="0"/>
                </a:spcBef>
                <a:spcAft>
                  <a:spcPts val="0"/>
                </a:spcAft>
                <a:buNone/>
              </a:pPr>
              <a:r>
                <a:t/>
              </a:r>
              <a:endParaRPr sz="1080"/>
            </a:p>
          </p:txBody>
        </p:sp>
        <p:cxnSp>
          <p:nvCxnSpPr>
            <p:cNvPr id="315" name="Google Shape;315;p34"/>
            <p:cNvCxnSpPr/>
            <p:nvPr/>
          </p:nvCxnSpPr>
          <p:spPr>
            <a:xfrm flipH="1" rot="10800000">
              <a:off x="11554922" y="-119612"/>
              <a:ext cx="4083900" cy="7500"/>
            </a:xfrm>
            <a:prstGeom prst="straightConnector1">
              <a:avLst/>
            </a:prstGeom>
            <a:noFill/>
            <a:ln cap="flat" cmpd="sng" w="7350">
              <a:solidFill>
                <a:schemeClr val="dk1"/>
              </a:solidFill>
              <a:prstDash val="solid"/>
              <a:round/>
              <a:headEnd len="med" w="med" type="none"/>
              <a:tailEnd len="med" w="med" type="none"/>
            </a:ln>
          </p:spPr>
        </p:cxnSp>
        <p:sp>
          <p:nvSpPr>
            <p:cNvPr id="316" name="Google Shape;316;p34"/>
            <p:cNvSpPr/>
            <p:nvPr/>
          </p:nvSpPr>
          <p:spPr>
            <a:xfrm>
              <a:off x="11722940" y="-112049"/>
              <a:ext cx="1934700" cy="1670100"/>
            </a:xfrm>
            <a:prstGeom prst="rect">
              <a:avLst/>
            </a:prstGeom>
            <a:solidFill>
              <a:srgbClr val="FECEC3"/>
            </a:solidFill>
            <a:ln>
              <a:noFill/>
            </a:ln>
          </p:spPr>
          <p:txBody>
            <a:bodyPr anchorCtr="0" anchor="ctr" bIns="70600" lIns="70600" spcFirstLastPara="1" rIns="70600" wrap="square" tIns="70600">
              <a:noAutofit/>
            </a:bodyPr>
            <a:lstStyle/>
            <a:p>
              <a:pPr indent="0" lvl="0" marL="0" rtl="0" algn="ctr">
                <a:spcBef>
                  <a:spcPts val="0"/>
                </a:spcBef>
                <a:spcAft>
                  <a:spcPts val="0"/>
                </a:spcAft>
                <a:buNone/>
              </a:pPr>
              <a:r>
                <a:rPr b="1" lang="en" sz="1158">
                  <a:latin typeface="Poppins"/>
                  <a:ea typeface="Poppins"/>
                  <a:cs typeface="Poppins"/>
                  <a:sym typeface="Poppins"/>
                </a:rPr>
                <a:t>Monitor</a:t>
              </a:r>
              <a:endParaRPr b="1" sz="1158">
                <a:latin typeface="Poppins"/>
                <a:ea typeface="Poppins"/>
                <a:cs typeface="Poppins"/>
                <a:sym typeface="Poppins"/>
              </a:endParaRPr>
            </a:p>
            <a:p>
              <a:pPr indent="0" lvl="0" marL="0" rtl="0" algn="ctr">
                <a:spcBef>
                  <a:spcPts val="0"/>
                </a:spcBef>
                <a:spcAft>
                  <a:spcPts val="0"/>
                </a:spcAft>
                <a:buNone/>
              </a:pPr>
              <a:r>
                <a:rPr lang="en" sz="1080"/>
                <a:t>Secondary</a:t>
              </a:r>
              <a:endParaRPr sz="1080"/>
            </a:p>
            <a:p>
              <a:pPr indent="0" lvl="0" marL="0" rtl="0" algn="ctr">
                <a:spcBef>
                  <a:spcPts val="0"/>
                </a:spcBef>
                <a:spcAft>
                  <a:spcPts val="0"/>
                </a:spcAft>
                <a:buNone/>
              </a:pPr>
              <a:r>
                <a:rPr lang="en" sz="1080"/>
                <a:t>sensors</a:t>
              </a:r>
              <a:endParaRPr sz="1080"/>
            </a:p>
            <a:p>
              <a:pPr indent="0" lvl="0" marL="0" rtl="0" algn="ctr">
                <a:spcBef>
                  <a:spcPts val="0"/>
                </a:spcBef>
                <a:spcAft>
                  <a:spcPts val="0"/>
                </a:spcAft>
                <a:buNone/>
              </a:pPr>
              <a:r>
                <a:t/>
              </a:r>
              <a:endParaRPr sz="1080"/>
            </a:p>
          </p:txBody>
        </p:sp>
        <p:sp>
          <p:nvSpPr>
            <p:cNvPr id="317" name="Google Shape;317;p34"/>
            <p:cNvSpPr/>
            <p:nvPr/>
          </p:nvSpPr>
          <p:spPr>
            <a:xfrm>
              <a:off x="13657617" y="-119772"/>
              <a:ext cx="1934700" cy="1670100"/>
            </a:xfrm>
            <a:prstGeom prst="rect">
              <a:avLst/>
            </a:prstGeom>
            <a:solidFill>
              <a:srgbClr val="FFDDB0"/>
            </a:solidFill>
            <a:ln>
              <a:noFill/>
            </a:ln>
          </p:spPr>
          <p:txBody>
            <a:bodyPr anchorCtr="0" anchor="ctr" bIns="70600" lIns="70600" spcFirstLastPara="1" rIns="70600" wrap="square" tIns="70600">
              <a:noAutofit/>
            </a:bodyPr>
            <a:lstStyle/>
            <a:p>
              <a:pPr indent="0" lvl="0" marL="0" rtl="0" algn="ctr">
                <a:spcBef>
                  <a:spcPts val="0"/>
                </a:spcBef>
                <a:spcAft>
                  <a:spcPts val="0"/>
                </a:spcAft>
                <a:buNone/>
              </a:pPr>
              <a:r>
                <a:rPr b="1" lang="en" sz="1235">
                  <a:latin typeface="Poppins"/>
                  <a:ea typeface="Poppins"/>
                  <a:cs typeface="Poppins"/>
                  <a:sym typeface="Poppins"/>
                </a:rPr>
                <a:t>Freeze early</a:t>
              </a:r>
              <a:endParaRPr b="1" sz="1235">
                <a:latin typeface="Poppins"/>
                <a:ea typeface="Poppins"/>
                <a:cs typeface="Poppins"/>
                <a:sym typeface="Poppins"/>
              </a:endParaRPr>
            </a:p>
            <a:p>
              <a:pPr indent="0" lvl="0" marL="0" rtl="0" algn="ctr">
                <a:spcBef>
                  <a:spcPts val="0"/>
                </a:spcBef>
                <a:spcAft>
                  <a:spcPts val="0"/>
                </a:spcAft>
                <a:buNone/>
              </a:pPr>
              <a:r>
                <a:rPr lang="en" sz="1080"/>
                <a:t>Safety,</a:t>
              </a:r>
              <a:endParaRPr sz="1080"/>
            </a:p>
            <a:p>
              <a:pPr indent="0" lvl="0" marL="0" rtl="0" algn="ctr">
                <a:spcBef>
                  <a:spcPts val="0"/>
                </a:spcBef>
                <a:spcAft>
                  <a:spcPts val="0"/>
                </a:spcAft>
                <a:buNone/>
              </a:pPr>
              <a:r>
                <a:rPr lang="en" sz="1080"/>
                <a:t>Architecture</a:t>
              </a:r>
              <a:endParaRPr sz="1080"/>
            </a:p>
            <a:p>
              <a:pPr indent="0" lvl="0" marL="0" rtl="0" algn="ctr">
                <a:spcBef>
                  <a:spcPts val="0"/>
                </a:spcBef>
                <a:spcAft>
                  <a:spcPts val="0"/>
                </a:spcAft>
                <a:buNone/>
              </a:pPr>
              <a:r>
                <a:t/>
              </a:r>
              <a:endParaRPr sz="1080"/>
            </a:p>
          </p:txBody>
        </p:sp>
        <p:cxnSp>
          <p:nvCxnSpPr>
            <p:cNvPr id="318" name="Google Shape;318;p34"/>
            <p:cNvCxnSpPr/>
            <p:nvPr/>
          </p:nvCxnSpPr>
          <p:spPr>
            <a:xfrm>
              <a:off x="13648564" y="-1963878"/>
              <a:ext cx="0" cy="3768900"/>
            </a:xfrm>
            <a:prstGeom prst="straightConnector1">
              <a:avLst/>
            </a:prstGeom>
            <a:noFill/>
            <a:ln cap="flat" cmpd="sng" w="7350">
              <a:solidFill>
                <a:schemeClr val="dk1"/>
              </a:solidFill>
              <a:prstDash val="solid"/>
              <a:round/>
              <a:headEnd len="med" w="med" type="none"/>
              <a:tailEnd len="med" w="med" type="none"/>
            </a:ln>
          </p:spPr>
        </p:cxnSp>
        <p:pic>
          <p:nvPicPr>
            <p:cNvPr id="319" name="Google Shape;319;p34" title="3887921.png"/>
            <p:cNvPicPr preferRelativeResize="0"/>
            <p:nvPr/>
          </p:nvPicPr>
          <p:blipFill>
            <a:blip r:embed="rId4">
              <a:alphaModFix/>
            </a:blip>
            <a:stretch>
              <a:fillRect/>
            </a:stretch>
          </p:blipFill>
          <p:spPr>
            <a:xfrm>
              <a:off x="12414089" y="891017"/>
              <a:ext cx="552379" cy="552379"/>
            </a:xfrm>
            <a:prstGeom prst="rect">
              <a:avLst/>
            </a:prstGeom>
            <a:noFill/>
            <a:ln>
              <a:noFill/>
            </a:ln>
          </p:spPr>
        </p:pic>
        <p:pic>
          <p:nvPicPr>
            <p:cNvPr id="320" name="Google Shape;320;p34" title="processor.png"/>
            <p:cNvPicPr preferRelativeResize="0"/>
            <p:nvPr/>
          </p:nvPicPr>
          <p:blipFill>
            <a:blip r:embed="rId5">
              <a:alphaModFix/>
            </a:blip>
            <a:stretch>
              <a:fillRect/>
            </a:stretch>
          </p:blipFill>
          <p:spPr>
            <a:xfrm>
              <a:off x="14385261" y="-571936"/>
              <a:ext cx="387188" cy="387188"/>
            </a:xfrm>
            <a:prstGeom prst="rect">
              <a:avLst/>
            </a:prstGeom>
            <a:noFill/>
            <a:ln>
              <a:noFill/>
            </a:ln>
          </p:spPr>
        </p:pic>
        <p:pic>
          <p:nvPicPr>
            <p:cNvPr id="321" name="Google Shape;321;p34" title="lightbulb.png"/>
            <p:cNvPicPr preferRelativeResize="0"/>
            <p:nvPr/>
          </p:nvPicPr>
          <p:blipFill>
            <a:blip r:embed="rId6">
              <a:alphaModFix/>
            </a:blip>
            <a:stretch>
              <a:fillRect/>
            </a:stretch>
          </p:blipFill>
          <p:spPr>
            <a:xfrm>
              <a:off x="12496684" y="-691460"/>
              <a:ext cx="387188" cy="387188"/>
            </a:xfrm>
            <a:prstGeom prst="rect">
              <a:avLst/>
            </a:prstGeom>
            <a:noFill/>
            <a:ln>
              <a:noFill/>
            </a:ln>
          </p:spPr>
        </p:pic>
        <p:sp>
          <p:nvSpPr>
            <p:cNvPr id="322" name="Google Shape;322;p34"/>
            <p:cNvSpPr txBox="1"/>
            <p:nvPr/>
          </p:nvSpPr>
          <p:spPr>
            <a:xfrm>
              <a:off x="11002627" y="-961657"/>
              <a:ext cx="552300" cy="389700"/>
            </a:xfrm>
            <a:prstGeom prst="rect">
              <a:avLst/>
            </a:prstGeom>
            <a:noFill/>
            <a:ln>
              <a:noFill/>
            </a:ln>
          </p:spPr>
          <p:txBody>
            <a:bodyPr anchorCtr="0" anchor="t" bIns="70600" lIns="70600" spcFirstLastPara="1" rIns="70600" wrap="square" tIns="70600">
              <a:spAutoFit/>
            </a:bodyPr>
            <a:lstStyle/>
            <a:p>
              <a:pPr indent="0" lvl="0" marL="0" rtl="0" algn="l">
                <a:spcBef>
                  <a:spcPts val="0"/>
                </a:spcBef>
                <a:spcAft>
                  <a:spcPts val="0"/>
                </a:spcAft>
                <a:buNone/>
              </a:pPr>
              <a:r>
                <a:rPr lang="en" sz="1389">
                  <a:solidFill>
                    <a:schemeClr val="dk2"/>
                  </a:solidFill>
                  <a:latin typeface="Poppins SemiBold"/>
                  <a:ea typeface="Poppins SemiBold"/>
                  <a:cs typeface="Poppins SemiBold"/>
                  <a:sym typeface="Poppins SemiBold"/>
                </a:rPr>
                <a:t>Low</a:t>
              </a:r>
              <a:endParaRPr sz="1389">
                <a:solidFill>
                  <a:schemeClr val="dk2"/>
                </a:solidFill>
                <a:latin typeface="Poppins SemiBold"/>
                <a:ea typeface="Poppins SemiBold"/>
                <a:cs typeface="Poppins SemiBold"/>
                <a:sym typeface="Poppins SemiBold"/>
              </a:endParaRPr>
            </a:p>
          </p:txBody>
        </p:sp>
        <p:sp>
          <p:nvSpPr>
            <p:cNvPr id="323" name="Google Shape;323;p34"/>
            <p:cNvSpPr txBox="1"/>
            <p:nvPr/>
          </p:nvSpPr>
          <p:spPr>
            <a:xfrm>
              <a:off x="11002627" y="520393"/>
              <a:ext cx="606600" cy="389700"/>
            </a:xfrm>
            <a:prstGeom prst="rect">
              <a:avLst/>
            </a:prstGeom>
            <a:noFill/>
            <a:ln>
              <a:noFill/>
            </a:ln>
          </p:spPr>
          <p:txBody>
            <a:bodyPr anchorCtr="0" anchor="t" bIns="70600" lIns="70600" spcFirstLastPara="1" rIns="70600" wrap="square" tIns="70600">
              <a:spAutoFit/>
            </a:bodyPr>
            <a:lstStyle/>
            <a:p>
              <a:pPr indent="0" lvl="0" marL="0" rtl="0" algn="l">
                <a:spcBef>
                  <a:spcPts val="0"/>
                </a:spcBef>
                <a:spcAft>
                  <a:spcPts val="0"/>
                </a:spcAft>
                <a:buNone/>
              </a:pPr>
              <a:r>
                <a:rPr lang="en" sz="1389">
                  <a:solidFill>
                    <a:schemeClr val="dk2"/>
                  </a:solidFill>
                  <a:latin typeface="Poppins SemiBold"/>
                  <a:ea typeface="Poppins SemiBold"/>
                  <a:cs typeface="Poppins SemiBold"/>
                  <a:sym typeface="Poppins SemiBold"/>
                </a:rPr>
                <a:t>High</a:t>
              </a:r>
              <a:endParaRPr sz="1389">
                <a:solidFill>
                  <a:schemeClr val="dk2"/>
                </a:solidFill>
                <a:latin typeface="Poppins SemiBold"/>
                <a:ea typeface="Poppins SemiBold"/>
                <a:cs typeface="Poppins SemiBold"/>
                <a:sym typeface="Poppins SemiBold"/>
              </a:endParaRPr>
            </a:p>
          </p:txBody>
        </p:sp>
        <p:sp>
          <p:nvSpPr>
            <p:cNvPr id="324" name="Google Shape;324;p34"/>
            <p:cNvSpPr txBox="1"/>
            <p:nvPr/>
          </p:nvSpPr>
          <p:spPr>
            <a:xfrm>
              <a:off x="14321586" y="1550849"/>
              <a:ext cx="606600" cy="389700"/>
            </a:xfrm>
            <a:prstGeom prst="rect">
              <a:avLst/>
            </a:prstGeom>
            <a:noFill/>
            <a:ln>
              <a:noFill/>
            </a:ln>
          </p:spPr>
          <p:txBody>
            <a:bodyPr anchorCtr="0" anchor="t" bIns="70600" lIns="70600" spcFirstLastPara="1" rIns="70600" wrap="square" tIns="70600">
              <a:spAutoFit/>
            </a:bodyPr>
            <a:lstStyle/>
            <a:p>
              <a:pPr indent="0" lvl="0" marL="0" rtl="0" algn="l">
                <a:spcBef>
                  <a:spcPts val="0"/>
                </a:spcBef>
                <a:spcAft>
                  <a:spcPts val="0"/>
                </a:spcAft>
                <a:buNone/>
              </a:pPr>
              <a:r>
                <a:rPr lang="en" sz="1389">
                  <a:solidFill>
                    <a:schemeClr val="dk2"/>
                  </a:solidFill>
                  <a:latin typeface="Poppins SemiBold"/>
                  <a:ea typeface="Poppins SemiBold"/>
                  <a:cs typeface="Poppins SemiBold"/>
                  <a:sym typeface="Poppins SemiBold"/>
                </a:rPr>
                <a:t>High</a:t>
              </a:r>
              <a:endParaRPr sz="1389">
                <a:solidFill>
                  <a:schemeClr val="dk2"/>
                </a:solidFill>
                <a:latin typeface="Poppins SemiBold"/>
                <a:ea typeface="Poppins SemiBold"/>
                <a:cs typeface="Poppins SemiBold"/>
                <a:sym typeface="Poppins SemiBold"/>
              </a:endParaRPr>
            </a:p>
          </p:txBody>
        </p:sp>
        <p:sp>
          <p:nvSpPr>
            <p:cNvPr id="325" name="Google Shape;325;p34"/>
            <p:cNvSpPr txBox="1"/>
            <p:nvPr/>
          </p:nvSpPr>
          <p:spPr>
            <a:xfrm>
              <a:off x="12423247" y="1558066"/>
              <a:ext cx="552300" cy="389700"/>
            </a:xfrm>
            <a:prstGeom prst="rect">
              <a:avLst/>
            </a:prstGeom>
            <a:noFill/>
            <a:ln>
              <a:noFill/>
            </a:ln>
          </p:spPr>
          <p:txBody>
            <a:bodyPr anchorCtr="0" anchor="t" bIns="70600" lIns="70600" spcFirstLastPara="1" rIns="70600" wrap="square" tIns="70600">
              <a:spAutoFit/>
            </a:bodyPr>
            <a:lstStyle/>
            <a:p>
              <a:pPr indent="0" lvl="0" marL="0" rtl="0" algn="l">
                <a:spcBef>
                  <a:spcPts val="0"/>
                </a:spcBef>
                <a:spcAft>
                  <a:spcPts val="0"/>
                </a:spcAft>
                <a:buNone/>
              </a:pPr>
              <a:r>
                <a:rPr lang="en" sz="1389">
                  <a:solidFill>
                    <a:schemeClr val="dk2"/>
                  </a:solidFill>
                  <a:latin typeface="Poppins SemiBold"/>
                  <a:ea typeface="Poppins SemiBold"/>
                  <a:cs typeface="Poppins SemiBold"/>
                  <a:sym typeface="Poppins SemiBold"/>
                </a:rPr>
                <a:t>Low</a:t>
              </a:r>
              <a:endParaRPr sz="1389">
                <a:solidFill>
                  <a:schemeClr val="dk2"/>
                </a:solidFill>
                <a:latin typeface="Poppins SemiBold"/>
                <a:ea typeface="Poppins SemiBold"/>
                <a:cs typeface="Poppins SemiBold"/>
                <a:sym typeface="Poppins SemiBold"/>
              </a:endParaRPr>
            </a:p>
          </p:txBody>
        </p:sp>
        <p:sp>
          <p:nvSpPr>
            <p:cNvPr id="326" name="Google Shape;326;p34"/>
            <p:cNvSpPr txBox="1"/>
            <p:nvPr/>
          </p:nvSpPr>
          <p:spPr>
            <a:xfrm>
              <a:off x="10300019" y="-310771"/>
              <a:ext cx="1153500" cy="389700"/>
            </a:xfrm>
            <a:prstGeom prst="rect">
              <a:avLst/>
            </a:prstGeom>
            <a:noFill/>
            <a:ln>
              <a:noFill/>
            </a:ln>
          </p:spPr>
          <p:txBody>
            <a:bodyPr anchorCtr="0" anchor="t" bIns="70600" lIns="70600" spcFirstLastPara="1" rIns="70600" wrap="square" tIns="70600">
              <a:spAutoFit/>
            </a:bodyPr>
            <a:lstStyle/>
            <a:p>
              <a:pPr indent="0" lvl="0" marL="0" rtl="0" algn="l">
                <a:spcBef>
                  <a:spcPts val="0"/>
                </a:spcBef>
                <a:spcAft>
                  <a:spcPts val="0"/>
                </a:spcAft>
                <a:buNone/>
              </a:pPr>
              <a:r>
                <a:rPr lang="en" sz="1389">
                  <a:solidFill>
                    <a:schemeClr val="dk2"/>
                  </a:solidFill>
                  <a:latin typeface="Poppins SemiBold"/>
                  <a:ea typeface="Poppins SemiBold"/>
                  <a:cs typeface="Poppins SemiBold"/>
                  <a:sym typeface="Poppins SemiBold"/>
                </a:rPr>
                <a:t>Coupling</a:t>
              </a:r>
              <a:endParaRPr sz="1389">
                <a:solidFill>
                  <a:schemeClr val="dk2"/>
                </a:solidFill>
                <a:latin typeface="Poppins SemiBold"/>
                <a:ea typeface="Poppins SemiBold"/>
                <a:cs typeface="Poppins SemiBold"/>
                <a:sym typeface="Poppins SemiBold"/>
              </a:endParaRPr>
            </a:p>
          </p:txBody>
        </p:sp>
        <p:pic>
          <p:nvPicPr>
            <p:cNvPr id="327" name="Google Shape;327;p34" title="battery.png"/>
            <p:cNvPicPr preferRelativeResize="0"/>
            <p:nvPr/>
          </p:nvPicPr>
          <p:blipFill>
            <a:blip r:embed="rId7">
              <a:alphaModFix/>
            </a:blip>
            <a:stretch>
              <a:fillRect/>
            </a:stretch>
          </p:blipFill>
          <p:spPr>
            <a:xfrm>
              <a:off x="14330675" y="977675"/>
              <a:ext cx="552375" cy="458675"/>
            </a:xfrm>
            <a:prstGeom prst="rect">
              <a:avLst/>
            </a:prstGeom>
            <a:noFill/>
            <a:ln>
              <a:noFill/>
            </a:ln>
          </p:spPr>
        </p:pic>
      </p:grpSp>
      <p:sp>
        <p:nvSpPr>
          <p:cNvPr id="328" name="Google Shape;328;p34"/>
          <p:cNvSpPr txBox="1"/>
          <p:nvPr/>
        </p:nvSpPr>
        <p:spPr>
          <a:xfrm>
            <a:off x="6255848" y="4506465"/>
            <a:ext cx="1848000" cy="389700"/>
          </a:xfrm>
          <a:prstGeom prst="rect">
            <a:avLst/>
          </a:prstGeom>
          <a:noFill/>
          <a:ln>
            <a:noFill/>
          </a:ln>
        </p:spPr>
        <p:txBody>
          <a:bodyPr anchorCtr="0" anchor="t" bIns="77175" lIns="77175" spcFirstLastPara="1" rIns="77175" wrap="square" tIns="77175">
            <a:spAutoFit/>
          </a:bodyPr>
          <a:lstStyle/>
          <a:p>
            <a:pPr indent="0" lvl="0" marL="0" rtl="0" algn="l">
              <a:spcBef>
                <a:spcPts val="0"/>
              </a:spcBef>
              <a:spcAft>
                <a:spcPts val="0"/>
              </a:spcAft>
              <a:buNone/>
            </a:pPr>
            <a:r>
              <a:rPr lang="en" sz="1519">
                <a:solidFill>
                  <a:schemeClr val="dk2"/>
                </a:solidFill>
                <a:latin typeface="Poppins SemiBold"/>
                <a:ea typeface="Poppins SemiBold"/>
                <a:cs typeface="Poppins SemiBold"/>
                <a:sym typeface="Poppins SemiBold"/>
              </a:rPr>
              <a:t>Cost to change</a:t>
            </a:r>
            <a:endParaRPr sz="1519">
              <a:solidFill>
                <a:schemeClr val="dk2"/>
              </a:solidFill>
              <a:latin typeface="Poppins SemiBold"/>
              <a:ea typeface="Poppins SemiBold"/>
              <a:cs typeface="Poppins SemiBold"/>
              <a:sym typeface="Poppins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332" name="Shape 332"/>
        <p:cNvGrpSpPr/>
        <p:nvPr/>
      </p:nvGrpSpPr>
      <p:grpSpPr>
        <a:xfrm>
          <a:off x="0" y="0"/>
          <a:ext cx="0" cy="0"/>
          <a:chOff x="0" y="0"/>
          <a:chExt cx="0" cy="0"/>
        </a:xfrm>
      </p:grpSpPr>
      <p:pic>
        <p:nvPicPr>
          <p:cNvPr id="333" name="Google Shape;333;p35"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
        <p:nvSpPr>
          <p:cNvPr id="334" name="Google Shape;334;p35"/>
          <p:cNvSpPr txBox="1"/>
          <p:nvPr/>
        </p:nvSpPr>
        <p:spPr>
          <a:xfrm>
            <a:off x="4995525" y="2353825"/>
            <a:ext cx="3848400" cy="83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073763"/>
                </a:solidFill>
                <a:latin typeface="Century Gothic"/>
                <a:ea typeface="Century Gothic"/>
                <a:cs typeface="Century Gothic"/>
                <a:sym typeface="Century Gothic"/>
              </a:rPr>
              <a:t>“In God we trust, all else must bring data” - Align team and development around data not opinions</a:t>
            </a:r>
            <a:endParaRPr b="1">
              <a:solidFill>
                <a:srgbClr val="073763"/>
              </a:solidFill>
              <a:latin typeface="Century Gothic"/>
              <a:ea typeface="Century Gothic"/>
              <a:cs typeface="Century Gothic"/>
              <a:sym typeface="Century Gothic"/>
            </a:endParaRPr>
          </a:p>
        </p:txBody>
      </p:sp>
      <p:sp>
        <p:nvSpPr>
          <p:cNvPr id="335" name="Google Shape;335;p35"/>
          <p:cNvSpPr/>
          <p:nvPr/>
        </p:nvSpPr>
        <p:spPr>
          <a:xfrm>
            <a:off x="360725" y="2087734"/>
            <a:ext cx="266100" cy="266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5"/>
          <p:cNvSpPr/>
          <p:nvPr/>
        </p:nvSpPr>
        <p:spPr>
          <a:xfrm>
            <a:off x="360725" y="2932784"/>
            <a:ext cx="266100" cy="266100"/>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5"/>
          <p:cNvSpPr txBox="1"/>
          <p:nvPr/>
        </p:nvSpPr>
        <p:spPr>
          <a:xfrm>
            <a:off x="761425" y="2686004"/>
            <a:ext cx="3379800" cy="67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B45F06"/>
                </a:solidFill>
              </a:rPr>
              <a:t>Use DSM and other systems engineering tools to reveal hidden loops and dependencies </a:t>
            </a:r>
            <a:endParaRPr b="1">
              <a:solidFill>
                <a:srgbClr val="B45F06"/>
              </a:solidFill>
            </a:endParaRPr>
          </a:p>
        </p:txBody>
      </p:sp>
      <p:sp>
        <p:nvSpPr>
          <p:cNvPr id="338" name="Google Shape;338;p35"/>
          <p:cNvSpPr txBox="1"/>
          <p:nvPr/>
        </p:nvSpPr>
        <p:spPr>
          <a:xfrm>
            <a:off x="761425" y="1912677"/>
            <a:ext cx="37851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73763"/>
                </a:solidFill>
              </a:rPr>
              <a:t>Design the design process as deliberately as the product. It’s worth it</a:t>
            </a:r>
            <a:endParaRPr b="1">
              <a:solidFill>
                <a:srgbClr val="073763"/>
              </a:solidFill>
            </a:endParaRPr>
          </a:p>
        </p:txBody>
      </p:sp>
      <p:sp>
        <p:nvSpPr>
          <p:cNvPr id="339" name="Google Shape;339;p35"/>
          <p:cNvSpPr/>
          <p:nvPr/>
        </p:nvSpPr>
        <p:spPr>
          <a:xfrm>
            <a:off x="360725" y="1242684"/>
            <a:ext cx="266100" cy="266100"/>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5"/>
          <p:cNvSpPr txBox="1"/>
          <p:nvPr/>
        </p:nvSpPr>
        <p:spPr>
          <a:xfrm>
            <a:off x="3136775" y="36771"/>
            <a:ext cx="3214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38761D"/>
                </a:solidFill>
                <a:latin typeface="Century Gothic"/>
                <a:ea typeface="Century Gothic"/>
                <a:cs typeface="Century Gothic"/>
                <a:sym typeface="Century Gothic"/>
              </a:rPr>
              <a:t>Conclusion</a:t>
            </a:r>
            <a:br>
              <a:rPr b="1" lang="en" sz="3200">
                <a:solidFill>
                  <a:srgbClr val="38761D"/>
                </a:solidFill>
                <a:latin typeface="Century Gothic"/>
                <a:ea typeface="Century Gothic"/>
                <a:cs typeface="Century Gothic"/>
                <a:sym typeface="Century Gothic"/>
              </a:rPr>
            </a:br>
            <a:endParaRPr b="1" sz="1600">
              <a:solidFill>
                <a:srgbClr val="38761D"/>
              </a:solidFill>
              <a:latin typeface="Century Gothic"/>
              <a:ea typeface="Century Gothic"/>
              <a:cs typeface="Century Gothic"/>
              <a:sym typeface="Century Gothic"/>
            </a:endParaRPr>
          </a:p>
          <a:p>
            <a:pPr indent="0" lvl="0" marL="0" rtl="0" algn="l">
              <a:spcBef>
                <a:spcPts val="0"/>
              </a:spcBef>
              <a:spcAft>
                <a:spcPts val="0"/>
              </a:spcAft>
              <a:buNone/>
            </a:pPr>
            <a:r>
              <a:t/>
            </a:r>
            <a:endParaRPr b="1" sz="1600">
              <a:solidFill>
                <a:srgbClr val="38761D"/>
              </a:solidFill>
              <a:latin typeface="Century Gothic"/>
              <a:ea typeface="Century Gothic"/>
              <a:cs typeface="Century Gothic"/>
              <a:sym typeface="Century Gothic"/>
            </a:endParaRPr>
          </a:p>
        </p:txBody>
      </p:sp>
      <p:sp>
        <p:nvSpPr>
          <p:cNvPr id="341" name="Google Shape;341;p35"/>
          <p:cNvSpPr txBox="1"/>
          <p:nvPr/>
        </p:nvSpPr>
        <p:spPr>
          <a:xfrm>
            <a:off x="2062093" y="535316"/>
            <a:ext cx="547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38761D"/>
                </a:solidFill>
                <a:latin typeface="Century Gothic"/>
                <a:ea typeface="Century Gothic"/>
                <a:cs typeface="Century Gothic"/>
                <a:sym typeface="Century Gothic"/>
              </a:rPr>
              <a:t>Firefighting or Foresight…Choose your hard.</a:t>
            </a:r>
            <a:endParaRPr/>
          </a:p>
        </p:txBody>
      </p:sp>
      <p:sp>
        <p:nvSpPr>
          <p:cNvPr id="342" name="Google Shape;342;p35"/>
          <p:cNvSpPr/>
          <p:nvPr/>
        </p:nvSpPr>
        <p:spPr>
          <a:xfrm>
            <a:off x="360725" y="3860884"/>
            <a:ext cx="266100" cy="266100"/>
          </a:xfrm>
          <a:prstGeom prst="ellipse">
            <a:avLst/>
          </a:prstGeom>
          <a:solidFill>
            <a:srgbClr val="F38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5"/>
          <p:cNvSpPr txBox="1"/>
          <p:nvPr/>
        </p:nvSpPr>
        <p:spPr>
          <a:xfrm>
            <a:off x="761425" y="990714"/>
            <a:ext cx="3714300" cy="5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B45F06"/>
                </a:solidFill>
              </a:rPr>
              <a:t>Curate feature roadmaps based on needs but order development based on </a:t>
            </a:r>
            <a:r>
              <a:rPr b="1" lang="en">
                <a:solidFill>
                  <a:srgbClr val="B45F06"/>
                </a:solidFill>
              </a:rPr>
              <a:t>dependency. </a:t>
            </a:r>
            <a:endParaRPr b="1">
              <a:solidFill>
                <a:srgbClr val="B45F06"/>
              </a:solidFill>
            </a:endParaRPr>
          </a:p>
        </p:txBody>
      </p:sp>
      <p:sp>
        <p:nvSpPr>
          <p:cNvPr id="344" name="Google Shape;344;p35"/>
          <p:cNvSpPr txBox="1"/>
          <p:nvPr/>
        </p:nvSpPr>
        <p:spPr>
          <a:xfrm>
            <a:off x="761425" y="3764586"/>
            <a:ext cx="38484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73763"/>
                </a:solidFill>
              </a:rPr>
              <a:t>Keep it Lean - Lightweight tools (spreadsheets and scripts)</a:t>
            </a:r>
            <a:r>
              <a:rPr b="1" lang="en" sz="1300">
                <a:solidFill>
                  <a:srgbClr val="073763"/>
                </a:solidFill>
              </a:rPr>
              <a:t> </a:t>
            </a:r>
            <a:endParaRPr b="1">
              <a:solidFill>
                <a:srgbClr val="073763"/>
              </a:solidFill>
            </a:endParaRPr>
          </a:p>
        </p:txBody>
      </p:sp>
      <p:sp>
        <p:nvSpPr>
          <p:cNvPr id="345" name="Google Shape;345;p35"/>
          <p:cNvSpPr txBox="1"/>
          <p:nvPr/>
        </p:nvSpPr>
        <p:spPr>
          <a:xfrm>
            <a:off x="833425" y="4455331"/>
            <a:ext cx="30000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solidFill>
                  <a:srgbClr val="B45F06"/>
                </a:solidFill>
              </a:rPr>
              <a:t>Keep in mind sunk, and Opportunity Cost </a:t>
            </a:r>
            <a:endParaRPr>
              <a:solidFill>
                <a:srgbClr val="B45F06"/>
              </a:solidFill>
            </a:endParaRPr>
          </a:p>
        </p:txBody>
      </p:sp>
      <p:sp>
        <p:nvSpPr>
          <p:cNvPr id="346" name="Google Shape;346;p35"/>
          <p:cNvSpPr/>
          <p:nvPr/>
        </p:nvSpPr>
        <p:spPr>
          <a:xfrm>
            <a:off x="370250" y="4668715"/>
            <a:ext cx="266100" cy="266100"/>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nvSpPr>
        <p:spPr>
          <a:xfrm>
            <a:off x="3346100" y="2012200"/>
            <a:ext cx="65112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073763"/>
                </a:solidFill>
                <a:latin typeface="Century Gothic"/>
                <a:ea typeface="Century Gothic"/>
                <a:cs typeface="Century Gothic"/>
                <a:sym typeface="Century Gothic"/>
              </a:rPr>
              <a:t>Questions</a:t>
            </a:r>
            <a:endParaRPr b="1" sz="3000">
              <a:solidFill>
                <a:srgbClr val="073763"/>
              </a:solidFill>
              <a:latin typeface="Century Gothic"/>
              <a:ea typeface="Century Gothic"/>
              <a:cs typeface="Century Gothic"/>
              <a:sym typeface="Century Gothic"/>
            </a:endParaRPr>
          </a:p>
        </p:txBody>
      </p:sp>
      <p:pic>
        <p:nvPicPr>
          <p:cNvPr id="352" name="Google Shape;352;p36"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nvSpPr>
        <p:spPr>
          <a:xfrm>
            <a:off x="2890750" y="640350"/>
            <a:ext cx="3214500" cy="9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F38B00"/>
                </a:solidFill>
                <a:latin typeface="Century Gothic"/>
                <a:ea typeface="Century Gothic"/>
                <a:cs typeface="Century Gothic"/>
                <a:sym typeface="Century Gothic"/>
              </a:rPr>
              <a:t>DSM Resources </a:t>
            </a:r>
            <a:endParaRPr b="1">
              <a:solidFill>
                <a:schemeClr val="dk1"/>
              </a:solidFill>
            </a:endParaRPr>
          </a:p>
        </p:txBody>
      </p:sp>
      <p:sp>
        <p:nvSpPr>
          <p:cNvPr id="358" name="Google Shape;358;p37"/>
          <p:cNvSpPr txBox="1"/>
          <p:nvPr/>
        </p:nvSpPr>
        <p:spPr>
          <a:xfrm>
            <a:off x="3526500" y="3419625"/>
            <a:ext cx="20910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8761D"/>
                </a:solidFill>
                <a:latin typeface="Century Gothic"/>
                <a:ea typeface="Century Gothic"/>
                <a:cs typeface="Century Gothic"/>
                <a:sym typeface="Century Gothic"/>
              </a:rPr>
              <a:t>dsmweb.org</a:t>
            </a:r>
            <a:endParaRPr b="1" sz="600">
              <a:solidFill>
                <a:srgbClr val="38761D"/>
              </a:solidFill>
            </a:endParaRPr>
          </a:p>
        </p:txBody>
      </p:sp>
      <p:pic>
        <p:nvPicPr>
          <p:cNvPr id="359" name="Google Shape;359;p37"/>
          <p:cNvPicPr preferRelativeResize="0"/>
          <p:nvPr/>
        </p:nvPicPr>
        <p:blipFill>
          <a:blip r:embed="rId3">
            <a:alphaModFix/>
          </a:blip>
          <a:stretch>
            <a:fillRect/>
          </a:stretch>
        </p:blipFill>
        <p:spPr>
          <a:xfrm>
            <a:off x="3689325" y="1640100"/>
            <a:ext cx="1765350" cy="1753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8"/>
          <p:cNvSpPr txBox="1"/>
          <p:nvPr/>
        </p:nvSpPr>
        <p:spPr>
          <a:xfrm>
            <a:off x="1211750" y="623300"/>
            <a:ext cx="6511200" cy="75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073763"/>
                </a:solidFill>
                <a:latin typeface="Century Gothic"/>
                <a:ea typeface="Century Gothic"/>
                <a:cs typeface="Century Gothic"/>
                <a:sym typeface="Century Gothic"/>
              </a:rPr>
              <a:t>Thank you for listening</a:t>
            </a:r>
            <a:endParaRPr b="1" sz="3600">
              <a:solidFill>
                <a:srgbClr val="073763"/>
              </a:solidFill>
              <a:latin typeface="Century Gothic"/>
              <a:ea typeface="Century Gothic"/>
              <a:cs typeface="Century Gothic"/>
              <a:sym typeface="Century Gothic"/>
            </a:endParaRPr>
          </a:p>
          <a:p>
            <a:pPr indent="0" lvl="0" marL="0" rtl="0" algn="l">
              <a:spcBef>
                <a:spcPts val="0"/>
              </a:spcBef>
              <a:spcAft>
                <a:spcPts val="0"/>
              </a:spcAft>
              <a:buNone/>
            </a:pPr>
            <a:r>
              <a:t/>
            </a:r>
            <a:endParaRPr b="1" sz="3000">
              <a:solidFill>
                <a:srgbClr val="073763"/>
              </a:solidFill>
              <a:latin typeface="Century Gothic"/>
              <a:ea typeface="Century Gothic"/>
              <a:cs typeface="Century Gothic"/>
              <a:sym typeface="Century Gothic"/>
            </a:endParaRPr>
          </a:p>
          <a:p>
            <a:pPr indent="0" lvl="0" marL="0" rtl="0" algn="ctr">
              <a:spcBef>
                <a:spcPts val="0"/>
              </a:spcBef>
              <a:spcAft>
                <a:spcPts val="0"/>
              </a:spcAft>
              <a:buNone/>
            </a:pPr>
            <a:r>
              <a:rPr b="1" lang="en">
                <a:solidFill>
                  <a:srgbClr val="073763"/>
                </a:solidFill>
                <a:latin typeface="Century Gothic"/>
                <a:ea typeface="Century Gothic"/>
                <a:cs typeface="Century Gothic"/>
                <a:sym typeface="Century Gothic"/>
              </a:rPr>
              <a:t>Continue the Conversation? Reach out!</a:t>
            </a:r>
            <a:endParaRPr b="1">
              <a:solidFill>
                <a:srgbClr val="073763"/>
              </a:solidFill>
              <a:latin typeface="Century Gothic"/>
              <a:ea typeface="Century Gothic"/>
              <a:cs typeface="Century Gothic"/>
              <a:sym typeface="Century Gothic"/>
            </a:endParaRPr>
          </a:p>
          <a:p>
            <a:pPr indent="0" lvl="0" marL="0" rtl="0" algn="ctr">
              <a:spcBef>
                <a:spcPts val="0"/>
              </a:spcBef>
              <a:spcAft>
                <a:spcPts val="0"/>
              </a:spcAft>
              <a:buNone/>
            </a:pPr>
            <a:r>
              <a:t/>
            </a:r>
            <a:endParaRPr b="1">
              <a:solidFill>
                <a:srgbClr val="073763"/>
              </a:solidFill>
              <a:latin typeface="Century Gothic"/>
              <a:ea typeface="Century Gothic"/>
              <a:cs typeface="Century Gothic"/>
              <a:sym typeface="Century Gothic"/>
            </a:endParaRPr>
          </a:p>
          <a:p>
            <a:pPr indent="0" lvl="0" marL="0" rtl="0" algn="ctr">
              <a:spcBef>
                <a:spcPts val="0"/>
              </a:spcBef>
              <a:spcAft>
                <a:spcPts val="0"/>
              </a:spcAft>
              <a:buNone/>
            </a:pPr>
            <a:r>
              <a:t/>
            </a:r>
            <a:endParaRPr b="1">
              <a:solidFill>
                <a:srgbClr val="073763"/>
              </a:solidFill>
              <a:latin typeface="Century Gothic"/>
              <a:ea typeface="Century Gothic"/>
              <a:cs typeface="Century Gothic"/>
              <a:sym typeface="Century Gothic"/>
            </a:endParaRPr>
          </a:p>
        </p:txBody>
      </p:sp>
      <p:sp>
        <p:nvSpPr>
          <p:cNvPr id="365" name="Google Shape;365;p38"/>
          <p:cNvSpPr txBox="1"/>
          <p:nvPr/>
        </p:nvSpPr>
        <p:spPr>
          <a:xfrm>
            <a:off x="-3697275" y="880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pic>
        <p:nvPicPr>
          <p:cNvPr id="366" name="Google Shape;366;p38" title="emmaodunlade.png"/>
          <p:cNvPicPr preferRelativeResize="0"/>
          <p:nvPr/>
        </p:nvPicPr>
        <p:blipFill>
          <a:blip r:embed="rId3">
            <a:alphaModFix/>
          </a:blip>
          <a:stretch>
            <a:fillRect/>
          </a:stretch>
        </p:blipFill>
        <p:spPr>
          <a:xfrm>
            <a:off x="3544038" y="2278775"/>
            <a:ext cx="2055925" cy="205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94" name="Shape 94"/>
        <p:cNvGrpSpPr/>
        <p:nvPr/>
      </p:nvGrpSpPr>
      <p:grpSpPr>
        <a:xfrm>
          <a:off x="0" y="0"/>
          <a:ext cx="0" cy="0"/>
          <a:chOff x="0" y="0"/>
          <a:chExt cx="0" cy="0"/>
        </a:xfrm>
      </p:grpSpPr>
      <p:sp>
        <p:nvSpPr>
          <p:cNvPr id="95" name="Google Shape;95;p16"/>
          <p:cNvSpPr txBox="1"/>
          <p:nvPr/>
        </p:nvSpPr>
        <p:spPr>
          <a:xfrm>
            <a:off x="195862" y="89748"/>
            <a:ext cx="5512200" cy="7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B45F06"/>
                </a:solidFill>
                <a:latin typeface="Century Gothic"/>
                <a:ea typeface="Century Gothic"/>
                <a:cs typeface="Century Gothic"/>
                <a:sym typeface="Century Gothic"/>
              </a:rPr>
              <a:t>Making</a:t>
            </a:r>
            <a:r>
              <a:rPr b="1" lang="en" sz="2800">
                <a:solidFill>
                  <a:srgbClr val="B45F06"/>
                </a:solidFill>
                <a:latin typeface="Century Gothic"/>
                <a:ea typeface="Century Gothic"/>
                <a:cs typeface="Century Gothic"/>
                <a:sym typeface="Century Gothic"/>
              </a:rPr>
              <a:t> </a:t>
            </a:r>
            <a:r>
              <a:rPr b="1" lang="en" sz="2800">
                <a:solidFill>
                  <a:srgbClr val="B45F06"/>
                </a:solidFill>
                <a:latin typeface="Century Gothic"/>
                <a:ea typeface="Century Gothic"/>
                <a:cs typeface="Century Gothic"/>
                <a:sym typeface="Century Gothic"/>
              </a:rPr>
              <a:t>Hardware</a:t>
            </a:r>
            <a:r>
              <a:rPr b="1" lang="en" sz="2800">
                <a:solidFill>
                  <a:srgbClr val="B45F06"/>
                </a:solidFill>
                <a:latin typeface="Century Gothic"/>
                <a:ea typeface="Century Gothic"/>
                <a:cs typeface="Century Gothic"/>
                <a:sym typeface="Century Gothic"/>
              </a:rPr>
              <a:t> </a:t>
            </a:r>
            <a:r>
              <a:rPr b="1" lang="en" sz="2800">
                <a:solidFill>
                  <a:srgbClr val="B45F06"/>
                </a:solidFill>
                <a:latin typeface="Century Gothic"/>
                <a:ea typeface="Century Gothic"/>
                <a:cs typeface="Century Gothic"/>
                <a:sym typeface="Century Gothic"/>
              </a:rPr>
              <a:t>Harder</a:t>
            </a:r>
            <a:endParaRPr b="1" sz="2800">
              <a:solidFill>
                <a:srgbClr val="B45F06"/>
              </a:solidFill>
            </a:endParaRPr>
          </a:p>
        </p:txBody>
      </p:sp>
      <p:sp>
        <p:nvSpPr>
          <p:cNvPr id="96" name="Google Shape;96;p16"/>
          <p:cNvSpPr txBox="1"/>
          <p:nvPr/>
        </p:nvSpPr>
        <p:spPr>
          <a:xfrm>
            <a:off x="630890" y="3138702"/>
            <a:ext cx="3379800" cy="67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0B5394"/>
                </a:solidFill>
              </a:rPr>
              <a:t>Org-wide frameworks are bulky, so teams abandon them</a:t>
            </a:r>
            <a:endParaRPr b="1" sz="1700">
              <a:solidFill>
                <a:srgbClr val="0B5394"/>
              </a:solidFill>
            </a:endParaRPr>
          </a:p>
        </p:txBody>
      </p:sp>
      <p:sp>
        <p:nvSpPr>
          <p:cNvPr id="97" name="Google Shape;97;p16"/>
          <p:cNvSpPr txBox="1"/>
          <p:nvPr/>
        </p:nvSpPr>
        <p:spPr>
          <a:xfrm>
            <a:off x="598690" y="2492279"/>
            <a:ext cx="3379800" cy="674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B45F06"/>
                </a:solidFill>
              </a:rPr>
              <a:t>Systems thinking and tools not being applied downstream</a:t>
            </a:r>
            <a:endParaRPr b="1" sz="1700">
              <a:solidFill>
                <a:srgbClr val="B45F06"/>
              </a:solidFill>
            </a:endParaRPr>
          </a:p>
        </p:txBody>
      </p:sp>
      <p:sp>
        <p:nvSpPr>
          <p:cNvPr id="98" name="Google Shape;98;p16"/>
          <p:cNvSpPr txBox="1"/>
          <p:nvPr/>
        </p:nvSpPr>
        <p:spPr>
          <a:xfrm>
            <a:off x="630898" y="1777512"/>
            <a:ext cx="3518100" cy="5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B5394"/>
                </a:solidFill>
              </a:rPr>
              <a:t>Architecting the System - but not the design Journey</a:t>
            </a:r>
            <a:endParaRPr b="1" sz="1700">
              <a:solidFill>
                <a:srgbClr val="0B5394"/>
              </a:solidFill>
            </a:endParaRPr>
          </a:p>
        </p:txBody>
      </p:sp>
      <p:sp>
        <p:nvSpPr>
          <p:cNvPr id="99" name="Google Shape;99;p16"/>
          <p:cNvSpPr/>
          <p:nvPr/>
        </p:nvSpPr>
        <p:spPr>
          <a:xfrm>
            <a:off x="407190" y="2001593"/>
            <a:ext cx="152400" cy="157200"/>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407190" y="2728681"/>
            <a:ext cx="152400" cy="157200"/>
          </a:xfrm>
          <a:prstGeom prst="ellipse">
            <a:avLst/>
          </a:prstGeom>
          <a:solidFill>
            <a:srgbClr val="F38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407190" y="3326644"/>
            <a:ext cx="152400" cy="157200"/>
          </a:xfrm>
          <a:prstGeom prst="ellipse">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6"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pic>
        <p:nvPicPr>
          <p:cNvPr id="103" name="Google Shape;103;p16" title="Iceberg Illustration.png"/>
          <p:cNvPicPr preferRelativeResize="0"/>
          <p:nvPr/>
        </p:nvPicPr>
        <p:blipFill>
          <a:blip r:embed="rId4">
            <a:alphaModFix/>
          </a:blip>
          <a:stretch>
            <a:fillRect/>
          </a:stretch>
        </p:blipFill>
        <p:spPr>
          <a:xfrm>
            <a:off x="5274725" y="179150"/>
            <a:ext cx="3203825" cy="4964351"/>
          </a:xfrm>
          <a:prstGeom prst="rect">
            <a:avLst/>
          </a:prstGeom>
          <a:noFill/>
          <a:ln>
            <a:noFill/>
          </a:ln>
          <a:effectLst>
            <a:outerShdw blurRad="342900" rotWithShape="0" algn="bl" dir="6600000" dist="209550">
              <a:srgbClr val="1C4587">
                <a:alpha val="51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07" name="Shape 107"/>
        <p:cNvGrpSpPr/>
        <p:nvPr/>
      </p:nvGrpSpPr>
      <p:grpSpPr>
        <a:xfrm>
          <a:off x="0" y="0"/>
          <a:ext cx="0" cy="0"/>
          <a:chOff x="0" y="0"/>
          <a:chExt cx="0" cy="0"/>
        </a:xfrm>
      </p:grpSpPr>
      <p:sp>
        <p:nvSpPr>
          <p:cNvPr id="108" name="Google Shape;108;p17"/>
          <p:cNvSpPr txBox="1"/>
          <p:nvPr>
            <p:ph type="title"/>
          </p:nvPr>
        </p:nvSpPr>
        <p:spPr>
          <a:xfrm>
            <a:off x="105581" y="35789"/>
            <a:ext cx="9016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8761D"/>
                </a:solidFill>
              </a:rPr>
              <a:t>Familiar Pain: Change Propagation</a:t>
            </a:r>
            <a:endParaRPr b="1">
              <a:solidFill>
                <a:srgbClr val="38761D"/>
              </a:solidFill>
            </a:endParaRPr>
          </a:p>
        </p:txBody>
      </p:sp>
      <p:sp>
        <p:nvSpPr>
          <p:cNvPr id="109" name="Google Shape;109;p17"/>
          <p:cNvSpPr txBox="1"/>
          <p:nvPr/>
        </p:nvSpPr>
        <p:spPr>
          <a:xfrm>
            <a:off x="57325" y="1584175"/>
            <a:ext cx="3262500" cy="3146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Char char="●"/>
            </a:pPr>
            <a:r>
              <a:rPr b="1" lang="en" sz="1300">
                <a:solidFill>
                  <a:schemeClr val="dk1"/>
                </a:solidFill>
              </a:rPr>
              <a:t>Increasing complexity</a:t>
            </a:r>
            <a:br>
              <a:rPr lang="en"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Multidisciplinary integration</a:t>
            </a:r>
            <a:br>
              <a:rPr lang="en"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Feature roadmaps often ignore interdependencies.</a:t>
            </a:r>
            <a:br>
              <a:rPr lang="en"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Change in one module ripples unpredictably.</a:t>
            </a:r>
            <a:br>
              <a:rPr b="1" lang="en" sz="1300">
                <a:solidFill>
                  <a:schemeClr val="dk1"/>
                </a:solidFill>
              </a:rPr>
            </a:br>
            <a:endParaRPr b="1"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Endless iteration loops drain time, money, and morale.</a:t>
            </a:r>
            <a:br>
              <a:rPr lang="en" sz="1300">
                <a:solidFill>
                  <a:schemeClr val="dk1"/>
                </a:solidFill>
              </a:rPr>
            </a:br>
            <a:endParaRPr sz="1300">
              <a:solidFill>
                <a:schemeClr val="dk1"/>
              </a:solidFill>
            </a:endParaRPr>
          </a:p>
        </p:txBody>
      </p:sp>
      <p:sp>
        <p:nvSpPr>
          <p:cNvPr id="110" name="Google Shape;110;p17"/>
          <p:cNvSpPr txBox="1"/>
          <p:nvPr/>
        </p:nvSpPr>
        <p:spPr>
          <a:xfrm>
            <a:off x="57325" y="75202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300"/>
              <a:t>Challenges of Change Management: </a:t>
            </a:r>
            <a:endParaRPr b="1" sz="1300"/>
          </a:p>
        </p:txBody>
      </p:sp>
      <p:pic>
        <p:nvPicPr>
          <p:cNvPr id="111" name="Google Shape;111;p17" title="hardware_challenges_wordcloud_colored_transparent.png"/>
          <p:cNvPicPr preferRelativeResize="0"/>
          <p:nvPr/>
        </p:nvPicPr>
        <p:blipFill>
          <a:blip r:embed="rId3">
            <a:alphaModFix/>
          </a:blip>
          <a:stretch>
            <a:fillRect/>
          </a:stretch>
        </p:blipFill>
        <p:spPr>
          <a:xfrm>
            <a:off x="3143250" y="906275"/>
            <a:ext cx="6000750" cy="3671875"/>
          </a:xfrm>
          <a:prstGeom prst="rect">
            <a:avLst/>
          </a:prstGeom>
          <a:noFill/>
          <a:ln>
            <a:noFill/>
          </a:ln>
        </p:spPr>
      </p:pic>
      <p:pic>
        <p:nvPicPr>
          <p:cNvPr id="112" name="Google Shape;112;p17" title="emmaodunlade.png"/>
          <p:cNvPicPr preferRelativeResize="0"/>
          <p:nvPr/>
        </p:nvPicPr>
        <p:blipFill>
          <a:blip r:embed="rId4">
            <a:alphaModFix/>
          </a:blip>
          <a:stretch>
            <a:fillRect/>
          </a:stretch>
        </p:blipFill>
        <p:spPr>
          <a:xfrm>
            <a:off x="8685297" y="4649450"/>
            <a:ext cx="458700" cy="45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6" name="Shape 116"/>
        <p:cNvGrpSpPr/>
        <p:nvPr/>
      </p:nvGrpSpPr>
      <p:grpSpPr>
        <a:xfrm>
          <a:off x="0" y="0"/>
          <a:ext cx="0" cy="0"/>
          <a:chOff x="0" y="0"/>
          <a:chExt cx="0" cy="0"/>
        </a:xfrm>
      </p:grpSpPr>
      <p:sp>
        <p:nvSpPr>
          <p:cNvPr id="117" name="Google Shape;117;p18"/>
          <p:cNvSpPr/>
          <p:nvPr/>
        </p:nvSpPr>
        <p:spPr>
          <a:xfrm>
            <a:off x="1409825" y="1458832"/>
            <a:ext cx="2356500" cy="2190600"/>
          </a:xfrm>
          <a:prstGeom prst="ellipse">
            <a:avLst/>
          </a:prstGeom>
          <a:noFill/>
          <a:ln cap="flat" cmpd="sng" w="762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38761D"/>
                </a:solidFill>
              </a:rPr>
              <a:t>Design Structure Matrix</a:t>
            </a:r>
            <a:endParaRPr sz="1800">
              <a:solidFill>
                <a:srgbClr val="38761D"/>
              </a:solidFill>
            </a:endParaRPr>
          </a:p>
        </p:txBody>
      </p:sp>
      <p:sp>
        <p:nvSpPr>
          <p:cNvPr id="118" name="Google Shape;118;p18"/>
          <p:cNvSpPr/>
          <p:nvPr/>
        </p:nvSpPr>
        <p:spPr>
          <a:xfrm>
            <a:off x="3305525" y="1458832"/>
            <a:ext cx="2356500" cy="2190600"/>
          </a:xfrm>
          <a:prstGeom prst="ellipse">
            <a:avLst/>
          </a:prstGeom>
          <a:no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B5394"/>
                </a:solidFill>
              </a:rPr>
              <a:t>Tradeoff Studies: Radar and WDM</a:t>
            </a:r>
            <a:endParaRPr b="1" sz="1800">
              <a:solidFill>
                <a:srgbClr val="0B5394"/>
              </a:solidFill>
            </a:endParaRPr>
          </a:p>
        </p:txBody>
      </p:sp>
      <p:sp>
        <p:nvSpPr>
          <p:cNvPr id="119" name="Google Shape;119;p18"/>
          <p:cNvSpPr/>
          <p:nvPr/>
        </p:nvSpPr>
        <p:spPr>
          <a:xfrm>
            <a:off x="5146850" y="1458821"/>
            <a:ext cx="2356500" cy="2190600"/>
          </a:xfrm>
          <a:prstGeom prst="ellipse">
            <a:avLst/>
          </a:pr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B45F06"/>
                </a:solidFill>
              </a:rPr>
              <a:t>Sensitivity Analysis</a:t>
            </a:r>
            <a:endParaRPr sz="1800">
              <a:solidFill>
                <a:srgbClr val="B45F06"/>
              </a:solidFill>
            </a:endParaRPr>
          </a:p>
        </p:txBody>
      </p:sp>
      <p:sp>
        <p:nvSpPr>
          <p:cNvPr id="120" name="Google Shape;120;p18"/>
          <p:cNvSpPr txBox="1"/>
          <p:nvPr/>
        </p:nvSpPr>
        <p:spPr>
          <a:xfrm>
            <a:off x="101450" y="85100"/>
            <a:ext cx="5718000" cy="9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B45F06"/>
                </a:solidFill>
                <a:latin typeface="Century Gothic"/>
                <a:ea typeface="Century Gothic"/>
                <a:cs typeface="Century Gothic"/>
                <a:sym typeface="Century Gothic"/>
              </a:rPr>
              <a:t>The Symbiotic three </a:t>
            </a:r>
            <a:endParaRPr b="1" sz="2800">
              <a:solidFill>
                <a:srgbClr val="B45F06"/>
              </a:solidFill>
            </a:endParaRPr>
          </a:p>
        </p:txBody>
      </p:sp>
      <p:pic>
        <p:nvPicPr>
          <p:cNvPr id="121" name="Google Shape;121;p18"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25" name="Shape 125"/>
        <p:cNvGrpSpPr/>
        <p:nvPr/>
      </p:nvGrpSpPr>
      <p:grpSpPr>
        <a:xfrm>
          <a:off x="0" y="0"/>
          <a:ext cx="0" cy="0"/>
          <a:chOff x="0" y="0"/>
          <a:chExt cx="0" cy="0"/>
        </a:xfrm>
      </p:grpSpPr>
      <p:sp>
        <p:nvSpPr>
          <p:cNvPr id="126" name="Google Shape;126;p19"/>
          <p:cNvSpPr/>
          <p:nvPr/>
        </p:nvSpPr>
        <p:spPr>
          <a:xfrm>
            <a:off x="3428897" y="808183"/>
            <a:ext cx="5559600" cy="34896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9"/>
          <p:cNvSpPr txBox="1"/>
          <p:nvPr/>
        </p:nvSpPr>
        <p:spPr>
          <a:xfrm>
            <a:off x="125775" y="739675"/>
            <a:ext cx="30000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B5394"/>
                </a:solidFill>
                <a:latin typeface="Century Gothic"/>
                <a:ea typeface="Century Gothic"/>
                <a:cs typeface="Century Gothic"/>
                <a:sym typeface="Century Gothic"/>
              </a:rPr>
              <a:t>What is </a:t>
            </a:r>
            <a:r>
              <a:rPr b="1" lang="en" sz="2000">
                <a:solidFill>
                  <a:srgbClr val="0B5394"/>
                </a:solidFill>
                <a:latin typeface="Century Gothic"/>
                <a:ea typeface="Century Gothic"/>
                <a:cs typeface="Century Gothic"/>
                <a:sym typeface="Century Gothic"/>
              </a:rPr>
              <a:t>DSM?</a:t>
            </a:r>
            <a:endParaRPr b="1" sz="2000">
              <a:solidFill>
                <a:srgbClr val="0B5394"/>
              </a:solidFill>
            </a:endParaRPr>
          </a:p>
        </p:txBody>
      </p:sp>
      <p:sp>
        <p:nvSpPr>
          <p:cNvPr id="128" name="Google Shape;128;p19"/>
          <p:cNvSpPr txBox="1"/>
          <p:nvPr/>
        </p:nvSpPr>
        <p:spPr>
          <a:xfrm>
            <a:off x="-75475" y="1419050"/>
            <a:ext cx="3573900" cy="3417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Square M</a:t>
            </a:r>
            <a:r>
              <a:rPr b="1" lang="en" sz="1500">
                <a:solidFill>
                  <a:schemeClr val="dk1"/>
                </a:solidFill>
                <a:latin typeface="Roboto"/>
                <a:ea typeface="Roboto"/>
                <a:cs typeface="Roboto"/>
                <a:sym typeface="Roboto"/>
              </a:rPr>
              <a:t>atrix-based tool for managing complexity. </a:t>
            </a:r>
            <a:br>
              <a:rPr b="1" lang="en" sz="1500">
                <a:solidFill>
                  <a:schemeClr val="dk1"/>
                </a:solidFill>
                <a:latin typeface="Roboto"/>
                <a:ea typeface="Roboto"/>
                <a:cs typeface="Roboto"/>
                <a:sym typeface="Roboto"/>
              </a:rPr>
            </a:br>
            <a:endParaRPr b="1"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Maps out system elements and their interactions. </a:t>
            </a:r>
            <a:br>
              <a:rPr b="1" lang="en" sz="1500">
                <a:solidFill>
                  <a:schemeClr val="dk1"/>
                </a:solidFill>
                <a:latin typeface="Roboto"/>
                <a:ea typeface="Roboto"/>
                <a:cs typeface="Roboto"/>
                <a:sym typeface="Roboto"/>
              </a:rPr>
            </a:br>
            <a:endParaRPr b="1"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Provides</a:t>
            </a:r>
            <a:r>
              <a:rPr b="1" lang="en" sz="1500">
                <a:solidFill>
                  <a:schemeClr val="dk1"/>
                </a:solidFill>
                <a:latin typeface="Roboto"/>
                <a:ea typeface="Roboto"/>
                <a:cs typeface="Roboto"/>
                <a:sym typeface="Roboto"/>
              </a:rPr>
              <a:t> a compact, structured way to capture relationships between components. </a:t>
            </a:r>
            <a:br>
              <a:rPr b="1" lang="en" sz="1500">
                <a:solidFill>
                  <a:schemeClr val="dk1"/>
                </a:solidFill>
                <a:latin typeface="Roboto"/>
                <a:ea typeface="Roboto"/>
                <a:cs typeface="Roboto"/>
                <a:sym typeface="Roboto"/>
              </a:rPr>
            </a:br>
            <a:endParaRPr b="1"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b="1" lang="en" sz="1500">
                <a:solidFill>
                  <a:schemeClr val="dk1"/>
                </a:solidFill>
                <a:latin typeface="Roboto"/>
                <a:ea typeface="Roboto"/>
                <a:cs typeface="Roboto"/>
                <a:sym typeface="Roboto"/>
              </a:rPr>
              <a:t>Help teams break down and visualize dependencies</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p:txBody>
      </p:sp>
      <p:pic>
        <p:nvPicPr>
          <p:cNvPr id="129" name="Google Shape;129;p19"/>
          <p:cNvPicPr preferRelativeResize="0"/>
          <p:nvPr/>
        </p:nvPicPr>
        <p:blipFill>
          <a:blip r:embed="rId3">
            <a:alphaModFix/>
          </a:blip>
          <a:stretch>
            <a:fillRect/>
          </a:stretch>
        </p:blipFill>
        <p:spPr>
          <a:xfrm>
            <a:off x="3524972" y="983789"/>
            <a:ext cx="5371149" cy="3142050"/>
          </a:xfrm>
          <a:prstGeom prst="rect">
            <a:avLst/>
          </a:prstGeom>
          <a:noFill/>
          <a:ln>
            <a:noFill/>
          </a:ln>
        </p:spPr>
      </p:pic>
      <p:sp>
        <p:nvSpPr>
          <p:cNvPr id="130" name="Google Shape;130;p19"/>
          <p:cNvSpPr txBox="1"/>
          <p:nvPr/>
        </p:nvSpPr>
        <p:spPr>
          <a:xfrm>
            <a:off x="125775" y="0"/>
            <a:ext cx="83427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rgbClr val="38761D"/>
                </a:solidFill>
                <a:latin typeface="Century Gothic"/>
                <a:ea typeface="Century Gothic"/>
                <a:cs typeface="Century Gothic"/>
                <a:sym typeface="Century Gothic"/>
              </a:rPr>
              <a:t>Optimizing Development Path with </a:t>
            </a:r>
            <a:r>
              <a:rPr b="1" lang="en" sz="2200">
                <a:solidFill>
                  <a:srgbClr val="38761D"/>
                </a:solidFill>
                <a:latin typeface="Century Gothic"/>
                <a:ea typeface="Century Gothic"/>
                <a:cs typeface="Century Gothic"/>
                <a:sym typeface="Century Gothic"/>
              </a:rPr>
              <a:t>Design Structure Matrix </a:t>
            </a:r>
            <a:endParaRPr b="1" sz="2200">
              <a:solidFill>
                <a:srgbClr val="38761D"/>
              </a:solidFill>
              <a:latin typeface="Century Gothic"/>
              <a:ea typeface="Century Gothic"/>
              <a:cs typeface="Century Gothic"/>
              <a:sym typeface="Century Gothic"/>
            </a:endParaRPr>
          </a:p>
          <a:p>
            <a:pPr indent="0" lvl="0" marL="0" rtl="0" algn="l">
              <a:spcBef>
                <a:spcPts val="0"/>
              </a:spcBef>
              <a:spcAft>
                <a:spcPts val="0"/>
              </a:spcAft>
              <a:buNone/>
            </a:pPr>
            <a:r>
              <a:t/>
            </a:r>
            <a:endParaRPr b="1" sz="2300">
              <a:solidFill>
                <a:srgbClr val="38761D"/>
              </a:solidFill>
              <a:latin typeface="Century Gothic"/>
              <a:ea typeface="Century Gothic"/>
              <a:cs typeface="Century Gothic"/>
              <a:sym typeface="Century Gothic"/>
            </a:endParaRPr>
          </a:p>
        </p:txBody>
      </p:sp>
      <p:pic>
        <p:nvPicPr>
          <p:cNvPr id="131" name="Google Shape;131;p19" title="emmaodunlade.png"/>
          <p:cNvPicPr preferRelativeResize="0"/>
          <p:nvPr/>
        </p:nvPicPr>
        <p:blipFill>
          <a:blip r:embed="rId4">
            <a:alphaModFix/>
          </a:blip>
          <a:stretch>
            <a:fillRect/>
          </a:stretch>
        </p:blipFill>
        <p:spPr>
          <a:xfrm>
            <a:off x="8685297" y="4649450"/>
            <a:ext cx="458700" cy="45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35" name="Shape 135"/>
        <p:cNvGrpSpPr/>
        <p:nvPr/>
      </p:nvGrpSpPr>
      <p:grpSpPr>
        <a:xfrm>
          <a:off x="0" y="0"/>
          <a:ext cx="0" cy="0"/>
          <a:chOff x="0" y="0"/>
          <a:chExt cx="0" cy="0"/>
        </a:xfrm>
      </p:grpSpPr>
      <p:sp>
        <p:nvSpPr>
          <p:cNvPr id="136" name="Google Shape;136;p20"/>
          <p:cNvSpPr/>
          <p:nvPr/>
        </p:nvSpPr>
        <p:spPr>
          <a:xfrm>
            <a:off x="3810800" y="840875"/>
            <a:ext cx="5333100" cy="3543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0"/>
          <p:cNvSpPr txBox="1"/>
          <p:nvPr/>
        </p:nvSpPr>
        <p:spPr>
          <a:xfrm>
            <a:off x="118375" y="667050"/>
            <a:ext cx="30000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38761D"/>
                </a:solidFill>
                <a:latin typeface="Century Gothic"/>
                <a:ea typeface="Century Gothic"/>
                <a:cs typeface="Century Gothic"/>
                <a:sym typeface="Century Gothic"/>
              </a:rPr>
              <a:t>Why DSM?</a:t>
            </a:r>
            <a:endParaRPr b="1" sz="200">
              <a:solidFill>
                <a:srgbClr val="38761D"/>
              </a:solidFill>
            </a:endParaRPr>
          </a:p>
        </p:txBody>
      </p:sp>
      <p:sp>
        <p:nvSpPr>
          <p:cNvPr id="138" name="Google Shape;138;p20"/>
          <p:cNvSpPr txBox="1"/>
          <p:nvPr/>
        </p:nvSpPr>
        <p:spPr>
          <a:xfrm>
            <a:off x="-76200" y="1334825"/>
            <a:ext cx="3920400" cy="33246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1200"/>
              </a:spcBef>
              <a:spcAft>
                <a:spcPts val="0"/>
              </a:spcAft>
              <a:buClr>
                <a:schemeClr val="dk1"/>
              </a:buClr>
              <a:buSzPts val="1500"/>
              <a:buChar char="●"/>
            </a:pPr>
            <a:r>
              <a:rPr b="1" lang="en" sz="1700">
                <a:solidFill>
                  <a:schemeClr val="dk1"/>
                </a:solidFill>
                <a:latin typeface="Roboto"/>
                <a:ea typeface="Roboto"/>
                <a:cs typeface="Roboto"/>
                <a:sym typeface="Roboto"/>
              </a:rPr>
              <a:t>Optimize development sequences</a:t>
            </a:r>
            <a:br>
              <a:rPr b="1" lang="en" sz="1700">
                <a:solidFill>
                  <a:schemeClr val="dk1"/>
                </a:solidFill>
                <a:latin typeface="Roboto"/>
                <a:ea typeface="Roboto"/>
                <a:cs typeface="Roboto"/>
                <a:sym typeface="Roboto"/>
              </a:rPr>
            </a:br>
            <a:endParaRPr b="1" sz="1700">
              <a:solidFill>
                <a:schemeClr val="dk1"/>
              </a:solidFill>
              <a:latin typeface="Roboto"/>
              <a:ea typeface="Roboto"/>
              <a:cs typeface="Roboto"/>
              <a:sym typeface="Roboto"/>
            </a:endParaRPr>
          </a:p>
          <a:p>
            <a:pPr indent="-323850" lvl="0" marL="457200" rtl="0" algn="l">
              <a:lnSpc>
                <a:spcPct val="100000"/>
              </a:lnSpc>
              <a:spcBef>
                <a:spcPts val="0"/>
              </a:spcBef>
              <a:spcAft>
                <a:spcPts val="0"/>
              </a:spcAft>
              <a:buClr>
                <a:schemeClr val="dk1"/>
              </a:buClr>
              <a:buSzPts val="1500"/>
              <a:buChar char="●"/>
            </a:pPr>
            <a:r>
              <a:rPr b="1" lang="en" sz="1700">
                <a:solidFill>
                  <a:schemeClr val="dk1"/>
                </a:solidFill>
                <a:latin typeface="Roboto"/>
                <a:ea typeface="Roboto"/>
                <a:cs typeface="Roboto"/>
                <a:sym typeface="Roboto"/>
              </a:rPr>
              <a:t>Streamline development process</a:t>
            </a:r>
            <a:br>
              <a:rPr b="1" lang="en" sz="1700">
                <a:solidFill>
                  <a:schemeClr val="dk1"/>
                </a:solidFill>
                <a:latin typeface="Roboto"/>
                <a:ea typeface="Roboto"/>
                <a:cs typeface="Roboto"/>
                <a:sym typeface="Roboto"/>
              </a:rPr>
            </a:br>
            <a:endParaRPr b="1" sz="1700">
              <a:solidFill>
                <a:schemeClr val="dk1"/>
              </a:solidFill>
              <a:latin typeface="Roboto"/>
              <a:ea typeface="Roboto"/>
              <a:cs typeface="Roboto"/>
              <a:sym typeface="Roboto"/>
            </a:endParaRPr>
          </a:p>
          <a:p>
            <a:pPr indent="-323850" lvl="0" marL="457200" rtl="0" algn="l">
              <a:lnSpc>
                <a:spcPct val="100000"/>
              </a:lnSpc>
              <a:spcBef>
                <a:spcPts val="0"/>
              </a:spcBef>
              <a:spcAft>
                <a:spcPts val="0"/>
              </a:spcAft>
              <a:buClr>
                <a:schemeClr val="dk1"/>
              </a:buClr>
              <a:buSzPts val="1500"/>
              <a:buChar char="●"/>
            </a:pPr>
            <a:r>
              <a:rPr b="1" lang="en" sz="1700">
                <a:solidFill>
                  <a:schemeClr val="dk1"/>
                </a:solidFill>
                <a:latin typeface="Roboto"/>
                <a:ea typeface="Roboto"/>
                <a:cs typeface="Roboto"/>
                <a:sym typeface="Roboto"/>
              </a:rPr>
              <a:t>Balance users &amp; business needs</a:t>
            </a:r>
            <a:br>
              <a:rPr b="1" lang="en" sz="1700">
                <a:solidFill>
                  <a:schemeClr val="dk1"/>
                </a:solidFill>
                <a:latin typeface="Roboto"/>
                <a:ea typeface="Roboto"/>
                <a:cs typeface="Roboto"/>
                <a:sym typeface="Roboto"/>
              </a:rPr>
            </a:br>
            <a:endParaRPr b="1" sz="1700">
              <a:solidFill>
                <a:schemeClr val="dk1"/>
              </a:solidFill>
              <a:latin typeface="Roboto"/>
              <a:ea typeface="Roboto"/>
              <a:cs typeface="Roboto"/>
              <a:sym typeface="Roboto"/>
            </a:endParaRPr>
          </a:p>
          <a:p>
            <a:pPr indent="-323850" lvl="0" marL="457200" rtl="0" algn="l">
              <a:lnSpc>
                <a:spcPct val="100000"/>
              </a:lnSpc>
              <a:spcBef>
                <a:spcPts val="0"/>
              </a:spcBef>
              <a:spcAft>
                <a:spcPts val="0"/>
              </a:spcAft>
              <a:buClr>
                <a:schemeClr val="dk1"/>
              </a:buClr>
              <a:buSzPts val="1500"/>
              <a:buChar char="●"/>
            </a:pPr>
            <a:r>
              <a:rPr b="1" lang="en" sz="1700">
                <a:solidFill>
                  <a:schemeClr val="dk1"/>
                </a:solidFill>
                <a:latin typeface="Roboto"/>
                <a:ea typeface="Roboto"/>
                <a:cs typeface="Roboto"/>
                <a:sym typeface="Roboto"/>
              </a:rPr>
              <a:t>Reduce unnecessary iterations</a:t>
            </a:r>
            <a:br>
              <a:rPr b="1" lang="en" sz="1700">
                <a:solidFill>
                  <a:schemeClr val="dk1"/>
                </a:solidFill>
                <a:latin typeface="Roboto"/>
                <a:ea typeface="Roboto"/>
                <a:cs typeface="Roboto"/>
                <a:sym typeface="Roboto"/>
              </a:rPr>
            </a:br>
            <a:endParaRPr b="1" sz="1700">
              <a:solidFill>
                <a:schemeClr val="dk1"/>
              </a:solidFill>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b="1" lang="en" sz="1700">
                <a:solidFill>
                  <a:schemeClr val="dk1"/>
                </a:solidFill>
                <a:latin typeface="Roboto"/>
                <a:ea typeface="Roboto"/>
                <a:cs typeface="Roboto"/>
                <a:sym typeface="Roboto"/>
              </a:rPr>
              <a:t>Make informed decisions</a:t>
            </a:r>
            <a:br>
              <a:rPr b="1" lang="en" sz="1700">
                <a:solidFill>
                  <a:schemeClr val="dk1"/>
                </a:solidFill>
                <a:latin typeface="Roboto"/>
                <a:ea typeface="Roboto"/>
                <a:cs typeface="Roboto"/>
                <a:sym typeface="Roboto"/>
              </a:rPr>
            </a:br>
            <a:endParaRPr b="1" sz="1700">
              <a:solidFill>
                <a:schemeClr val="dk1"/>
              </a:solidFill>
              <a:latin typeface="Roboto"/>
              <a:ea typeface="Roboto"/>
              <a:cs typeface="Roboto"/>
              <a:sym typeface="Roboto"/>
            </a:endParaRPr>
          </a:p>
          <a:p>
            <a:pPr indent="-336550" lvl="0" marL="457200" rtl="0" algn="l">
              <a:lnSpc>
                <a:spcPct val="100000"/>
              </a:lnSpc>
              <a:spcBef>
                <a:spcPts val="0"/>
              </a:spcBef>
              <a:spcAft>
                <a:spcPts val="0"/>
              </a:spcAft>
              <a:buClr>
                <a:schemeClr val="dk1"/>
              </a:buClr>
              <a:buSzPts val="1700"/>
              <a:buFont typeface="Roboto"/>
              <a:buChar char="●"/>
            </a:pPr>
            <a:r>
              <a:rPr b="1" lang="en" sz="1700">
                <a:solidFill>
                  <a:schemeClr val="dk1"/>
                </a:solidFill>
                <a:latin typeface="Roboto"/>
                <a:ea typeface="Roboto"/>
                <a:cs typeface="Roboto"/>
                <a:sym typeface="Roboto"/>
              </a:rPr>
              <a:t>Clarify Interfaces </a:t>
            </a:r>
            <a:endParaRPr b="1" sz="1700">
              <a:solidFill>
                <a:schemeClr val="dk1"/>
              </a:solidFill>
              <a:latin typeface="Roboto"/>
              <a:ea typeface="Roboto"/>
              <a:cs typeface="Roboto"/>
              <a:sym typeface="Roboto"/>
            </a:endParaRPr>
          </a:p>
        </p:txBody>
      </p:sp>
      <p:pic>
        <p:nvPicPr>
          <p:cNvPr id="139" name="Google Shape;139;p20"/>
          <p:cNvPicPr preferRelativeResize="0"/>
          <p:nvPr/>
        </p:nvPicPr>
        <p:blipFill>
          <a:blip r:embed="rId3">
            <a:alphaModFix/>
          </a:blip>
          <a:stretch>
            <a:fillRect/>
          </a:stretch>
        </p:blipFill>
        <p:spPr>
          <a:xfrm>
            <a:off x="3878450" y="1021263"/>
            <a:ext cx="5140000" cy="3224876"/>
          </a:xfrm>
          <a:prstGeom prst="rect">
            <a:avLst/>
          </a:prstGeom>
          <a:noFill/>
          <a:ln>
            <a:noFill/>
          </a:ln>
        </p:spPr>
      </p:pic>
      <p:pic>
        <p:nvPicPr>
          <p:cNvPr id="140" name="Google Shape;140;p20" title="emmaodunlade.png"/>
          <p:cNvPicPr preferRelativeResize="0"/>
          <p:nvPr/>
        </p:nvPicPr>
        <p:blipFill>
          <a:blip r:embed="rId4">
            <a:alphaModFix/>
          </a:blip>
          <a:stretch>
            <a:fillRect/>
          </a:stretch>
        </p:blipFill>
        <p:spPr>
          <a:xfrm>
            <a:off x="8685297" y="4649450"/>
            <a:ext cx="458700" cy="458700"/>
          </a:xfrm>
          <a:prstGeom prst="rect">
            <a:avLst/>
          </a:prstGeom>
          <a:noFill/>
          <a:ln>
            <a:noFill/>
          </a:ln>
        </p:spPr>
      </p:pic>
      <p:sp>
        <p:nvSpPr>
          <p:cNvPr id="141" name="Google Shape;141;p20"/>
          <p:cNvSpPr txBox="1"/>
          <p:nvPr/>
        </p:nvSpPr>
        <p:spPr>
          <a:xfrm>
            <a:off x="125775" y="0"/>
            <a:ext cx="83427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rgbClr val="B45F06"/>
                </a:solidFill>
                <a:latin typeface="Century Gothic"/>
                <a:ea typeface="Century Gothic"/>
                <a:cs typeface="Century Gothic"/>
                <a:sym typeface="Century Gothic"/>
              </a:rPr>
              <a:t>Optimizing Development Path with Design Structure Matrix </a:t>
            </a:r>
            <a:endParaRPr b="1" sz="2200">
              <a:solidFill>
                <a:srgbClr val="B45F06"/>
              </a:solidFill>
              <a:latin typeface="Century Gothic"/>
              <a:ea typeface="Century Gothic"/>
              <a:cs typeface="Century Gothic"/>
              <a:sym typeface="Century Gothic"/>
            </a:endParaRPr>
          </a:p>
          <a:p>
            <a:pPr indent="0" lvl="0" marL="0" rtl="0" algn="l">
              <a:spcBef>
                <a:spcPts val="0"/>
              </a:spcBef>
              <a:spcAft>
                <a:spcPts val="0"/>
              </a:spcAft>
              <a:buNone/>
            </a:pPr>
            <a:r>
              <a:t/>
            </a:r>
            <a:endParaRPr b="1" sz="2300">
              <a:solidFill>
                <a:srgbClr val="E69138"/>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5" name="Shape 145"/>
        <p:cNvGrpSpPr/>
        <p:nvPr/>
      </p:nvGrpSpPr>
      <p:grpSpPr>
        <a:xfrm>
          <a:off x="0" y="0"/>
          <a:ext cx="0" cy="0"/>
          <a:chOff x="0" y="0"/>
          <a:chExt cx="0" cy="0"/>
        </a:xfrm>
      </p:grpSpPr>
      <p:sp>
        <p:nvSpPr>
          <p:cNvPr id="146" name="Google Shape;146;p21"/>
          <p:cNvSpPr txBox="1"/>
          <p:nvPr/>
        </p:nvSpPr>
        <p:spPr>
          <a:xfrm>
            <a:off x="103850" y="-3750"/>
            <a:ext cx="2874300" cy="7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38761D"/>
                </a:solidFill>
                <a:latin typeface="Century Gothic"/>
                <a:ea typeface="Century Gothic"/>
                <a:cs typeface="Century Gothic"/>
                <a:sym typeface="Century Gothic"/>
              </a:rPr>
              <a:t>How to DSM</a:t>
            </a:r>
            <a:endParaRPr b="1" sz="1000">
              <a:solidFill>
                <a:srgbClr val="38761D"/>
              </a:solidFill>
            </a:endParaRPr>
          </a:p>
        </p:txBody>
      </p:sp>
      <p:sp>
        <p:nvSpPr>
          <p:cNvPr id="147" name="Google Shape;147;p21"/>
          <p:cNvSpPr txBox="1"/>
          <p:nvPr/>
        </p:nvSpPr>
        <p:spPr>
          <a:xfrm>
            <a:off x="103850" y="938550"/>
            <a:ext cx="4539300" cy="4271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AutoNum type="arabicPeriod"/>
            </a:pPr>
            <a:r>
              <a:rPr b="1" lang="en"/>
              <a:t>Identify the system elements ( tasks, deliverables, features, interfaces).</a:t>
            </a:r>
            <a:br>
              <a:rPr b="1" lang="en"/>
            </a:br>
            <a:endParaRPr b="1"/>
          </a:p>
          <a:p>
            <a:pPr indent="-298450" lvl="0" marL="457200" rtl="0" algn="l">
              <a:lnSpc>
                <a:spcPct val="115000"/>
              </a:lnSpc>
              <a:spcBef>
                <a:spcPts val="0"/>
              </a:spcBef>
              <a:spcAft>
                <a:spcPts val="0"/>
              </a:spcAft>
              <a:buClr>
                <a:schemeClr val="dk1"/>
              </a:buClr>
              <a:buSzPts val="1100"/>
              <a:buAutoNum type="arabicPeriod"/>
            </a:pPr>
            <a:r>
              <a:rPr b="1" lang="en"/>
              <a:t>Construct the initial matrix.</a:t>
            </a:r>
            <a:br>
              <a:rPr b="1" lang="en"/>
            </a:br>
            <a:endParaRPr b="1"/>
          </a:p>
          <a:p>
            <a:pPr indent="-298450" lvl="0" marL="457200" rtl="0" algn="l">
              <a:lnSpc>
                <a:spcPct val="115000"/>
              </a:lnSpc>
              <a:spcBef>
                <a:spcPts val="0"/>
              </a:spcBef>
              <a:spcAft>
                <a:spcPts val="0"/>
              </a:spcAft>
              <a:buClr>
                <a:schemeClr val="dk1"/>
              </a:buClr>
              <a:buSzPts val="1100"/>
              <a:buAutoNum type="arabicPeriod"/>
            </a:pPr>
            <a:r>
              <a:rPr b="1" lang="en"/>
              <a:t>Populate dependencies based on stakeholder and expert opinion.</a:t>
            </a:r>
            <a:br>
              <a:rPr b="1" lang="en"/>
            </a:br>
            <a:endParaRPr b="1"/>
          </a:p>
          <a:p>
            <a:pPr indent="-298450" lvl="0" marL="457200" rtl="0" algn="l">
              <a:lnSpc>
                <a:spcPct val="115000"/>
              </a:lnSpc>
              <a:spcBef>
                <a:spcPts val="0"/>
              </a:spcBef>
              <a:spcAft>
                <a:spcPts val="0"/>
              </a:spcAft>
              <a:buClr>
                <a:schemeClr val="dk1"/>
              </a:buClr>
              <a:buSzPts val="1100"/>
              <a:buAutoNum type="arabicPeriod"/>
            </a:pPr>
            <a:r>
              <a:rPr b="1" lang="en"/>
              <a:t>Sort the matrix to expose feedback loops.</a:t>
            </a:r>
            <a:br>
              <a:rPr b="1" lang="en"/>
            </a:br>
            <a:endParaRPr b="1"/>
          </a:p>
          <a:p>
            <a:pPr indent="-298450" lvl="0" marL="457200" rtl="0" algn="l">
              <a:lnSpc>
                <a:spcPct val="115000"/>
              </a:lnSpc>
              <a:spcBef>
                <a:spcPts val="0"/>
              </a:spcBef>
              <a:spcAft>
                <a:spcPts val="0"/>
              </a:spcAft>
              <a:buClr>
                <a:schemeClr val="dk1"/>
              </a:buClr>
              <a:buSzPts val="1100"/>
              <a:buAutoNum type="arabicPeriod"/>
            </a:pPr>
            <a:r>
              <a:rPr b="1" lang="en"/>
              <a:t>Cluster tightly coupled elements into modules to identify tasks that are best done together - Use algorithms like Ward’s Method or PAM (Partition around medoids - more suitable for hardware) </a:t>
            </a:r>
            <a:endParaRPr b="1"/>
          </a:p>
          <a:p>
            <a:pPr indent="0" lvl="0" marL="0" rtl="0" algn="l">
              <a:lnSpc>
                <a:spcPct val="115000"/>
              </a:lnSpc>
              <a:spcBef>
                <a:spcPts val="1200"/>
              </a:spcBef>
              <a:spcAft>
                <a:spcPts val="0"/>
              </a:spcAft>
              <a:buNone/>
            </a:pPr>
            <a:r>
              <a:t/>
            </a:r>
            <a:endParaRPr b="1"/>
          </a:p>
        </p:txBody>
      </p:sp>
      <p:sp>
        <p:nvSpPr>
          <p:cNvPr id="148" name="Google Shape;148;p21"/>
          <p:cNvSpPr/>
          <p:nvPr/>
        </p:nvSpPr>
        <p:spPr>
          <a:xfrm>
            <a:off x="4728500" y="389550"/>
            <a:ext cx="4236300" cy="45138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txBox="1"/>
          <p:nvPr/>
        </p:nvSpPr>
        <p:spPr>
          <a:xfrm>
            <a:off x="4742800" y="410925"/>
            <a:ext cx="833400" cy="4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rgbClr val="F38B00"/>
                </a:solidFill>
                <a:latin typeface="Century Gothic"/>
                <a:ea typeface="Century Gothic"/>
                <a:cs typeface="Century Gothic"/>
                <a:sym typeface="Century Gothic"/>
              </a:rPr>
              <a:t>Ex.</a:t>
            </a:r>
            <a:endParaRPr b="1">
              <a:solidFill>
                <a:srgbClr val="38761D"/>
              </a:solidFill>
            </a:endParaRPr>
          </a:p>
        </p:txBody>
      </p:sp>
      <p:sp>
        <p:nvSpPr>
          <p:cNvPr id="150" name="Google Shape;150;p21"/>
          <p:cNvSpPr txBox="1"/>
          <p:nvPr/>
        </p:nvSpPr>
        <p:spPr>
          <a:xfrm>
            <a:off x="4886500" y="962800"/>
            <a:ext cx="3874200" cy="9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300"/>
              </a:spcBef>
              <a:spcAft>
                <a:spcPts val="1300"/>
              </a:spcAft>
              <a:buNone/>
            </a:pPr>
            <a:r>
              <a:rPr lang="en" sz="1300">
                <a:solidFill>
                  <a:schemeClr val="lt1"/>
                </a:solidFill>
                <a:latin typeface="Roboto"/>
                <a:ea typeface="Roboto"/>
                <a:cs typeface="Roboto"/>
                <a:sym typeface="Roboto"/>
              </a:rPr>
              <a:t>The list below represents changes and new features that a team building a Next Gen Industrial Controller needs to implement;</a:t>
            </a:r>
            <a:endParaRPr>
              <a:solidFill>
                <a:schemeClr val="lt1"/>
              </a:solidFill>
            </a:endParaRPr>
          </a:p>
        </p:txBody>
      </p:sp>
      <p:sp>
        <p:nvSpPr>
          <p:cNvPr id="151" name="Google Shape;151;p21"/>
          <p:cNvSpPr txBox="1"/>
          <p:nvPr/>
        </p:nvSpPr>
        <p:spPr>
          <a:xfrm>
            <a:off x="4618000" y="2048325"/>
            <a:ext cx="4346700" cy="2662800"/>
          </a:xfrm>
          <a:prstGeom prst="rect">
            <a:avLst/>
          </a:prstGeom>
          <a:noFill/>
          <a:ln>
            <a:noFill/>
          </a:ln>
        </p:spPr>
        <p:txBody>
          <a:bodyPr anchorCtr="0" anchor="t" bIns="91425" lIns="91425" spcFirstLastPara="1" rIns="91425" wrap="square" tIns="91425">
            <a:spAutoFit/>
          </a:bodyPr>
          <a:lstStyle/>
          <a:p>
            <a:pPr indent="-298450" lvl="0" marL="457200" rtl="0" algn="l">
              <a:lnSpc>
                <a:spcPct val="150000"/>
              </a:lnSpc>
              <a:spcBef>
                <a:spcPts val="1200"/>
              </a:spcBef>
              <a:spcAft>
                <a:spcPts val="0"/>
              </a:spcAft>
              <a:buClr>
                <a:schemeClr val="lt1"/>
              </a:buClr>
              <a:buSzPts val="1100"/>
              <a:buChar char="●"/>
            </a:pPr>
            <a:r>
              <a:rPr lang="en">
                <a:solidFill>
                  <a:schemeClr val="lt1"/>
                </a:solidFill>
              </a:rPr>
              <a:t>Increase processing speed</a:t>
            </a:r>
            <a:endParaRPr>
              <a:solidFill>
                <a:schemeClr val="lt1"/>
              </a:solidFill>
            </a:endParaRPr>
          </a:p>
          <a:p>
            <a:pPr indent="-298450" lvl="0" marL="457200" rtl="0" algn="l">
              <a:lnSpc>
                <a:spcPct val="150000"/>
              </a:lnSpc>
              <a:spcBef>
                <a:spcPts val="0"/>
              </a:spcBef>
              <a:spcAft>
                <a:spcPts val="0"/>
              </a:spcAft>
              <a:buClr>
                <a:schemeClr val="lt1"/>
              </a:buClr>
              <a:buSzPts val="1100"/>
              <a:buChar char="●"/>
            </a:pPr>
            <a:r>
              <a:rPr lang="en">
                <a:solidFill>
                  <a:schemeClr val="lt1"/>
                </a:solidFill>
              </a:rPr>
              <a:t>Broaden wireless frequency support</a:t>
            </a:r>
            <a:endParaRPr>
              <a:solidFill>
                <a:schemeClr val="lt1"/>
              </a:solidFill>
            </a:endParaRPr>
          </a:p>
          <a:p>
            <a:pPr indent="-298450" lvl="0" marL="457200" rtl="0" algn="l">
              <a:lnSpc>
                <a:spcPct val="150000"/>
              </a:lnSpc>
              <a:spcBef>
                <a:spcPts val="0"/>
              </a:spcBef>
              <a:spcAft>
                <a:spcPts val="0"/>
              </a:spcAft>
              <a:buClr>
                <a:schemeClr val="lt1"/>
              </a:buClr>
              <a:buSzPts val="1100"/>
              <a:buChar char="●"/>
            </a:pPr>
            <a:r>
              <a:rPr lang="en">
                <a:solidFill>
                  <a:schemeClr val="lt1"/>
                </a:solidFill>
              </a:rPr>
              <a:t>Redesign power system for new battery standard</a:t>
            </a:r>
            <a:endParaRPr>
              <a:solidFill>
                <a:schemeClr val="lt1"/>
              </a:solidFill>
            </a:endParaRPr>
          </a:p>
          <a:p>
            <a:pPr indent="-298450" lvl="0" marL="457200" rtl="0" algn="l">
              <a:lnSpc>
                <a:spcPct val="150000"/>
              </a:lnSpc>
              <a:spcBef>
                <a:spcPts val="0"/>
              </a:spcBef>
              <a:spcAft>
                <a:spcPts val="0"/>
              </a:spcAft>
              <a:buClr>
                <a:schemeClr val="lt1"/>
              </a:buClr>
              <a:buSzPts val="1100"/>
              <a:buChar char="●"/>
            </a:pPr>
            <a:r>
              <a:rPr lang="en">
                <a:solidFill>
                  <a:schemeClr val="lt1"/>
                </a:solidFill>
              </a:rPr>
              <a:t>Improve thermal and mechanical performance of the enclosure</a:t>
            </a:r>
            <a:endParaRPr>
              <a:solidFill>
                <a:schemeClr val="lt1"/>
              </a:solidFill>
            </a:endParaRPr>
          </a:p>
          <a:p>
            <a:pPr indent="-304800" lvl="0" marL="457200" rtl="0" algn="l">
              <a:lnSpc>
                <a:spcPct val="150000"/>
              </a:lnSpc>
              <a:spcBef>
                <a:spcPts val="0"/>
              </a:spcBef>
              <a:spcAft>
                <a:spcPts val="0"/>
              </a:spcAft>
              <a:buClr>
                <a:schemeClr val="lt1"/>
              </a:buClr>
              <a:buSzPts val="1200"/>
              <a:buChar char="●"/>
            </a:pPr>
            <a:r>
              <a:rPr lang="en">
                <a:solidFill>
                  <a:schemeClr val="lt1"/>
                </a:solidFill>
              </a:rPr>
              <a:t>Adjusting the firmware to support enhanced real-time processing</a:t>
            </a:r>
            <a:endParaRPr sz="1500">
              <a:solidFill>
                <a:schemeClr val="lt1"/>
              </a:solidFill>
            </a:endParaRPr>
          </a:p>
        </p:txBody>
      </p:sp>
      <p:pic>
        <p:nvPicPr>
          <p:cNvPr id="152" name="Google Shape;152;p21"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p:nvPr/>
        </p:nvSpPr>
        <p:spPr>
          <a:xfrm>
            <a:off x="545425" y="205125"/>
            <a:ext cx="8139900" cy="41403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58" name="Google Shape;158;p22"/>
          <p:cNvGraphicFramePr/>
          <p:nvPr/>
        </p:nvGraphicFramePr>
        <p:xfrm>
          <a:off x="717975" y="376475"/>
          <a:ext cx="3000000" cy="3000000"/>
        </p:xfrm>
        <a:graphic>
          <a:graphicData uri="http://schemas.openxmlformats.org/drawingml/2006/table">
            <a:tbl>
              <a:tblPr>
                <a:noFill/>
                <a:tableStyleId>{E2FC871E-2B33-46B9-BF2B-EB91392C26A2}</a:tableStyleId>
              </a:tblPr>
              <a:tblGrid>
                <a:gridCol w="1927600"/>
                <a:gridCol w="1378575"/>
                <a:gridCol w="1390150"/>
                <a:gridCol w="1135300"/>
                <a:gridCol w="951750"/>
                <a:gridCol w="986950"/>
              </a:tblGrid>
              <a:tr h="754775">
                <a:tc>
                  <a:txBody>
                    <a:bodyPr/>
                    <a:lstStyle/>
                    <a:p>
                      <a:pPr indent="0" lvl="0" marL="0" rtl="0" algn="ctr">
                        <a:lnSpc>
                          <a:spcPct val="115000"/>
                        </a:lnSpc>
                        <a:spcBef>
                          <a:spcPts val="0"/>
                        </a:spcBef>
                        <a:spcAft>
                          <a:spcPts val="0"/>
                        </a:spcAft>
                        <a:buNone/>
                      </a:pPr>
                      <a:r>
                        <a:rPr b="1" lang="en">
                          <a:solidFill>
                            <a:schemeClr val="lt1"/>
                          </a:solidFill>
                          <a:latin typeface="Calibri"/>
                          <a:ea typeface="Calibri"/>
                          <a:cs typeface="Calibri"/>
                          <a:sym typeface="Calibri"/>
                        </a:rPr>
                        <a:t>Change ↓ vs Dep →</a:t>
                      </a:r>
                      <a:endParaRPr b="1">
                        <a:solidFill>
                          <a:schemeClr val="lt1"/>
                        </a:solidFill>
                        <a:latin typeface="Calibri"/>
                        <a:ea typeface="Calibri"/>
                        <a:cs typeface="Calibri"/>
                        <a:sym typeface="Calibri"/>
                      </a:endParaRPr>
                    </a:p>
                  </a:txBody>
                  <a:tcPr marT="91425" marB="91425" marR="91425" marL="91425">
                    <a:solidFill>
                      <a:srgbClr val="0B5394"/>
                    </a:solidFill>
                  </a:tcPr>
                </a:tc>
                <a:tc>
                  <a:txBody>
                    <a:bodyPr/>
                    <a:lstStyle/>
                    <a:p>
                      <a:pPr indent="0" lvl="0" marL="0" rtl="0" algn="ctr">
                        <a:lnSpc>
                          <a:spcPct val="115000"/>
                        </a:lnSpc>
                        <a:spcBef>
                          <a:spcPts val="0"/>
                        </a:spcBef>
                        <a:spcAft>
                          <a:spcPts val="0"/>
                        </a:spcAft>
                        <a:buNone/>
                      </a:pPr>
                      <a:r>
                        <a:rPr b="1" lang="en">
                          <a:latin typeface="Calibri"/>
                          <a:ea typeface="Calibri"/>
                          <a:cs typeface="Calibri"/>
                          <a:sym typeface="Calibri"/>
                        </a:rPr>
                        <a:t>Processing Speed (MCU)</a:t>
                      </a:r>
                      <a:endParaRPr b="1">
                        <a:latin typeface="Calibri"/>
                        <a:ea typeface="Calibri"/>
                        <a:cs typeface="Calibri"/>
                        <a:sym typeface="Calibri"/>
                      </a:endParaRPr>
                    </a:p>
                  </a:txBody>
                  <a:tcPr marT="91425" marB="91425" marR="91425" marL="91425">
                    <a:lnB cap="flat" cmpd="sng" w="19050">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a:latin typeface="Calibri"/>
                          <a:ea typeface="Calibri"/>
                          <a:cs typeface="Calibri"/>
                          <a:sym typeface="Calibri"/>
                        </a:rPr>
                        <a:t>Wireless Support</a:t>
                      </a:r>
                      <a:endParaRPr b="1">
                        <a:latin typeface="Calibri"/>
                        <a:ea typeface="Calibri"/>
                        <a:cs typeface="Calibri"/>
                        <a:sym typeface="Calibri"/>
                      </a:endParaRPr>
                    </a:p>
                  </a:txBody>
                  <a:tcPr marT="91425" marB="91425" marR="91425" marL="91425">
                    <a:lnB cap="flat" cmpd="sng" w="19050">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a:latin typeface="Calibri"/>
                          <a:ea typeface="Calibri"/>
                          <a:cs typeface="Calibri"/>
                          <a:sym typeface="Calibri"/>
                        </a:rPr>
                        <a:t>Power System</a:t>
                      </a:r>
                      <a:endParaRPr b="1">
                        <a:latin typeface="Calibri"/>
                        <a:ea typeface="Calibri"/>
                        <a:cs typeface="Calibri"/>
                        <a:sym typeface="Calibri"/>
                      </a:endParaRPr>
                    </a:p>
                  </a:txBody>
                  <a:tcPr marT="91425" marB="91425" marR="91425" marL="91425">
                    <a:lnB cap="flat" cmpd="sng" w="19050">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a:latin typeface="Calibri"/>
                          <a:ea typeface="Calibri"/>
                          <a:cs typeface="Calibri"/>
                          <a:sym typeface="Calibri"/>
                        </a:rPr>
                        <a:t>Enclosure</a:t>
                      </a:r>
                      <a:endParaRPr b="1">
                        <a:latin typeface="Calibri"/>
                        <a:ea typeface="Calibri"/>
                        <a:cs typeface="Calibri"/>
                        <a:sym typeface="Calibri"/>
                      </a:endParaRPr>
                    </a:p>
                  </a:txBody>
                  <a:tcPr marT="91425" marB="91425" marR="91425" marL="91425">
                    <a:lnB cap="flat" cmpd="sng" w="19050">
                      <a:solidFill>
                        <a:srgbClr val="000000"/>
                      </a:solidFill>
                      <a:prstDash val="solid"/>
                      <a:round/>
                      <a:headEnd len="sm" w="sm" type="none"/>
                      <a:tailEnd len="sm" w="sm" type="none"/>
                    </a:lnB>
                    <a:solidFill>
                      <a:schemeClr val="accent1"/>
                    </a:solidFill>
                  </a:tcPr>
                </a:tc>
                <a:tc>
                  <a:txBody>
                    <a:bodyPr/>
                    <a:lstStyle/>
                    <a:p>
                      <a:pPr indent="0" lvl="0" marL="0" rtl="0" algn="ctr">
                        <a:lnSpc>
                          <a:spcPct val="115000"/>
                        </a:lnSpc>
                        <a:spcBef>
                          <a:spcPts val="0"/>
                        </a:spcBef>
                        <a:spcAft>
                          <a:spcPts val="0"/>
                        </a:spcAft>
                        <a:buNone/>
                      </a:pPr>
                      <a:r>
                        <a:rPr b="1" lang="en">
                          <a:latin typeface="Calibri"/>
                          <a:ea typeface="Calibri"/>
                          <a:cs typeface="Calibri"/>
                          <a:sym typeface="Calibri"/>
                        </a:rPr>
                        <a:t>Firmware</a:t>
                      </a:r>
                      <a:endParaRPr b="1">
                        <a:latin typeface="Calibri"/>
                        <a:ea typeface="Calibri"/>
                        <a:cs typeface="Calibri"/>
                        <a:sym typeface="Calibri"/>
                      </a:endParaRPr>
                    </a:p>
                  </a:txBody>
                  <a:tcPr marT="91425" marB="91425" marR="91425" marL="91425">
                    <a:lnB cap="flat" cmpd="sng" w="19050">
                      <a:solidFill>
                        <a:srgbClr val="000000"/>
                      </a:solidFill>
                      <a:prstDash val="solid"/>
                      <a:round/>
                      <a:headEnd len="sm" w="sm" type="none"/>
                      <a:tailEnd len="sm" w="sm" type="none"/>
                    </a:lnB>
                    <a:solidFill>
                      <a:schemeClr val="accent1"/>
                    </a:solidFill>
                  </a:tcPr>
                </a:tc>
              </a:tr>
              <a:tr h="703725">
                <a:tc>
                  <a:txBody>
                    <a:bodyPr/>
                    <a:lstStyle/>
                    <a:p>
                      <a:pPr indent="0" lvl="0" marL="0" rtl="0" algn="l">
                        <a:spcBef>
                          <a:spcPts val="0"/>
                        </a:spcBef>
                        <a:spcAft>
                          <a:spcPts val="0"/>
                        </a:spcAft>
                        <a:buNone/>
                      </a:pPr>
                      <a:r>
                        <a:rPr b="1" lang="en">
                          <a:latin typeface="Calibri"/>
                          <a:ea typeface="Calibri"/>
                          <a:cs typeface="Calibri"/>
                          <a:sym typeface="Calibri"/>
                        </a:rPr>
                        <a:t>Processing Speed (MCU)</a:t>
                      </a:r>
                      <a:endParaRPr b="1">
                        <a:latin typeface="Calibri"/>
                        <a:ea typeface="Calibri"/>
                        <a:cs typeface="Calibri"/>
                        <a:sym typeface="Calibri"/>
                      </a:endParaRPr>
                    </a:p>
                  </a:txBody>
                  <a:tcPr marT="91425" marB="91425" marR="91425" marL="91425">
                    <a:lnR cap="flat" cmpd="sng" w="19050">
                      <a:solidFill>
                        <a:srgbClr val="000000"/>
                      </a:solidFill>
                      <a:prstDash val="solid"/>
                      <a:round/>
                      <a:headEnd len="sm" w="sm" type="none"/>
                      <a:tailEnd len="sm" w="sm" type="none"/>
                    </a:lnR>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703725">
                <a:tc>
                  <a:txBody>
                    <a:bodyPr/>
                    <a:lstStyle/>
                    <a:p>
                      <a:pPr indent="0" lvl="0" marL="0" rtl="0" algn="l">
                        <a:spcBef>
                          <a:spcPts val="0"/>
                        </a:spcBef>
                        <a:spcAft>
                          <a:spcPts val="0"/>
                        </a:spcAft>
                        <a:buNone/>
                      </a:pPr>
                      <a:r>
                        <a:rPr b="1" lang="en">
                          <a:latin typeface="Calibri"/>
                          <a:ea typeface="Calibri"/>
                          <a:cs typeface="Calibri"/>
                          <a:sym typeface="Calibri"/>
                        </a:rPr>
                        <a:t>Wireless Support</a:t>
                      </a:r>
                      <a:endParaRPr b="1">
                        <a:latin typeface="Calibri"/>
                        <a:ea typeface="Calibri"/>
                        <a:cs typeface="Calibri"/>
                        <a:sym typeface="Calibri"/>
                      </a:endParaRPr>
                    </a:p>
                  </a:txBody>
                  <a:tcPr marT="91425" marB="91425" marR="91425" marL="91425">
                    <a:lnR cap="flat" cmpd="sng" w="19050">
                      <a:solidFill>
                        <a:srgbClr val="000000"/>
                      </a:solidFill>
                      <a:prstDash val="solid"/>
                      <a:round/>
                      <a:headEnd len="sm" w="sm" type="none"/>
                      <a:tailEnd len="sm" w="sm" type="none"/>
                    </a:lnR>
                    <a:solidFill>
                      <a:schemeClr val="accent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30350">
                <a:tc>
                  <a:txBody>
                    <a:bodyPr/>
                    <a:lstStyle/>
                    <a:p>
                      <a:pPr indent="0" lvl="0" marL="0" rtl="0" algn="l">
                        <a:spcBef>
                          <a:spcPts val="0"/>
                        </a:spcBef>
                        <a:spcAft>
                          <a:spcPts val="0"/>
                        </a:spcAft>
                        <a:buNone/>
                      </a:pPr>
                      <a:r>
                        <a:rPr b="1" lang="en">
                          <a:latin typeface="Calibri"/>
                          <a:ea typeface="Calibri"/>
                          <a:cs typeface="Calibri"/>
                          <a:sym typeface="Calibri"/>
                        </a:rPr>
                        <a:t>Power System</a:t>
                      </a:r>
                      <a:endParaRPr b="1">
                        <a:latin typeface="Calibri"/>
                        <a:ea typeface="Calibri"/>
                        <a:cs typeface="Calibri"/>
                        <a:sym typeface="Calibri"/>
                      </a:endParaRPr>
                    </a:p>
                  </a:txBody>
                  <a:tcPr marT="91425" marB="91425" marR="91425" marL="91425">
                    <a:lnR cap="flat" cmpd="sng" w="19050">
                      <a:solidFill>
                        <a:srgbClr val="000000"/>
                      </a:solidFill>
                      <a:prstDash val="solid"/>
                      <a:round/>
                      <a:headEnd len="sm" w="sm" type="none"/>
                      <a:tailEnd len="sm" w="sm" type="none"/>
                    </a:lnR>
                    <a:solidFill>
                      <a:schemeClr val="accent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30350">
                <a:tc>
                  <a:txBody>
                    <a:bodyPr/>
                    <a:lstStyle/>
                    <a:p>
                      <a:pPr indent="0" lvl="0" marL="0" rtl="0" algn="l">
                        <a:spcBef>
                          <a:spcPts val="0"/>
                        </a:spcBef>
                        <a:spcAft>
                          <a:spcPts val="0"/>
                        </a:spcAft>
                        <a:buNone/>
                      </a:pPr>
                      <a:r>
                        <a:rPr b="1" lang="en">
                          <a:latin typeface="Calibri"/>
                          <a:ea typeface="Calibri"/>
                          <a:cs typeface="Calibri"/>
                          <a:sym typeface="Calibri"/>
                        </a:rPr>
                        <a:t>Enclosure</a:t>
                      </a:r>
                      <a:endParaRPr b="1">
                        <a:latin typeface="Calibri"/>
                        <a:ea typeface="Calibri"/>
                        <a:cs typeface="Calibri"/>
                        <a:sym typeface="Calibri"/>
                      </a:endParaRPr>
                    </a:p>
                  </a:txBody>
                  <a:tcPr marT="91425" marB="91425" marR="91425" marL="91425">
                    <a:lnR cap="flat" cmpd="sng" w="19050">
                      <a:solidFill>
                        <a:srgbClr val="000000"/>
                      </a:solidFill>
                      <a:prstDash val="solid"/>
                      <a:round/>
                      <a:headEnd len="sm" w="sm" type="none"/>
                      <a:tailEnd len="sm" w="sm" type="none"/>
                    </a:lnR>
                    <a:solidFill>
                      <a:schemeClr val="accen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30350">
                <a:tc>
                  <a:txBody>
                    <a:bodyPr/>
                    <a:lstStyle/>
                    <a:p>
                      <a:pPr indent="0" lvl="0" marL="0" rtl="0" algn="l">
                        <a:spcBef>
                          <a:spcPts val="0"/>
                        </a:spcBef>
                        <a:spcAft>
                          <a:spcPts val="0"/>
                        </a:spcAft>
                        <a:buNone/>
                      </a:pPr>
                      <a:r>
                        <a:rPr b="1" lang="en">
                          <a:latin typeface="Calibri"/>
                          <a:ea typeface="Calibri"/>
                          <a:cs typeface="Calibri"/>
                          <a:sym typeface="Calibri"/>
                        </a:rPr>
                        <a:t>Firmware</a:t>
                      </a:r>
                      <a:endParaRPr b="1">
                        <a:latin typeface="Calibri"/>
                        <a:ea typeface="Calibri"/>
                        <a:cs typeface="Calibri"/>
                        <a:sym typeface="Calibri"/>
                      </a:endParaRPr>
                    </a:p>
                  </a:txBody>
                  <a:tcPr marT="91425" marB="91425" marR="91425" marL="91425">
                    <a:lnR cap="flat" cmpd="sng" w="19050">
                      <a:solidFill>
                        <a:srgbClr val="000000"/>
                      </a:solidFill>
                      <a:prstDash val="solid"/>
                      <a:round/>
                      <a:headEnd len="sm" w="sm" type="none"/>
                      <a:tailEnd len="sm" w="sm" type="none"/>
                    </a:lnR>
                    <a:solidFill>
                      <a:schemeClr val="accent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X</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dk1"/>
                    </a:solidFill>
                  </a:tcPr>
                </a:tc>
              </a:tr>
            </a:tbl>
          </a:graphicData>
        </a:graphic>
      </p:graphicFrame>
      <p:sp>
        <p:nvSpPr>
          <p:cNvPr id="159" name="Google Shape;159;p22"/>
          <p:cNvSpPr txBox="1"/>
          <p:nvPr/>
        </p:nvSpPr>
        <p:spPr>
          <a:xfrm>
            <a:off x="1382088" y="4358350"/>
            <a:ext cx="6922800" cy="600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400"/>
              </a:spcAft>
              <a:buNone/>
            </a:pPr>
            <a:r>
              <a:rPr b="1" lang="en">
                <a:solidFill>
                  <a:schemeClr val="dk1"/>
                </a:solidFill>
                <a:latin typeface="Calibri"/>
                <a:ea typeface="Calibri"/>
                <a:cs typeface="Calibri"/>
                <a:sym typeface="Calibri"/>
              </a:rPr>
              <a:t>    </a:t>
            </a:r>
            <a:r>
              <a:rPr b="1" lang="en" sz="1600">
                <a:solidFill>
                  <a:schemeClr val="dk1"/>
                </a:solidFill>
                <a:latin typeface="Calibri"/>
                <a:ea typeface="Calibri"/>
                <a:cs typeface="Calibri"/>
                <a:sym typeface="Calibri"/>
              </a:rPr>
              <a:t>  </a:t>
            </a:r>
            <a:r>
              <a:rPr b="1" lang="en" sz="1600">
                <a:solidFill>
                  <a:schemeClr val="dk1"/>
                </a:solidFill>
                <a:latin typeface="Calibri"/>
                <a:ea typeface="Calibri"/>
                <a:cs typeface="Calibri"/>
                <a:sym typeface="Calibri"/>
              </a:rPr>
              <a:t>X</a:t>
            </a:r>
            <a:r>
              <a:rPr b="1" lang="en" sz="1600">
                <a:solidFill>
                  <a:schemeClr val="dk1"/>
                </a:solidFill>
                <a:latin typeface="Calibri"/>
                <a:ea typeface="Calibri"/>
                <a:cs typeface="Calibri"/>
                <a:sym typeface="Calibri"/>
              </a:rPr>
              <a:t> = Interaction exists (e.g., firmware must adapt to new MCU and wireless)</a:t>
            </a:r>
            <a:br>
              <a:rPr b="1" lang="en" sz="1100">
                <a:solidFill>
                  <a:schemeClr val="dk1"/>
                </a:solidFill>
                <a:latin typeface="Calibri"/>
                <a:ea typeface="Calibri"/>
                <a:cs typeface="Calibri"/>
                <a:sym typeface="Calibri"/>
              </a:rPr>
            </a:br>
            <a:endParaRPr b="1" sz="1100">
              <a:solidFill>
                <a:schemeClr val="dk1"/>
              </a:solidFill>
              <a:latin typeface="Calibri"/>
              <a:ea typeface="Calibri"/>
              <a:cs typeface="Calibri"/>
              <a:sym typeface="Calibri"/>
            </a:endParaRPr>
          </a:p>
        </p:txBody>
      </p:sp>
      <p:pic>
        <p:nvPicPr>
          <p:cNvPr id="160" name="Google Shape;160;p22" title="emmaodunlade.png"/>
          <p:cNvPicPr preferRelativeResize="0"/>
          <p:nvPr/>
        </p:nvPicPr>
        <p:blipFill>
          <a:blip r:embed="rId3">
            <a:alphaModFix/>
          </a:blip>
          <a:stretch>
            <a:fillRect/>
          </a:stretch>
        </p:blipFill>
        <p:spPr>
          <a:xfrm>
            <a:off x="8685297" y="4649450"/>
            <a:ext cx="458700" cy="45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