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DC-2D0C-8B42-F3B1-6B8445FAC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8586-D400-CBEB-57F1-53404E4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A428-719E-0250-8E2B-225B693D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C97F-9257-57E6-14F6-551786D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E10C-4786-ABC2-AD64-7549AEC4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EE7A-28A7-2F8B-9D4E-704D29F4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AD462-F5B0-E287-94EE-35F0C9C9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463F-03BF-4651-54D3-1E2C0B7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D44C-B0C7-8E0F-8F53-E2847679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B215-C011-16D4-5C12-04099789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7EA12-3A73-CF81-E26F-F1B9754C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5FF53-AE06-68D2-3503-E150454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7624-D01F-91BB-A250-C14B9EB5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AC16-54B7-1E30-EE8C-6BA4976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DCF8-B3B3-4EEC-AA62-DF35600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1F44-FE0C-8C78-236E-8FF0F5DA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8403-3248-D94E-AF2E-A9B3FF79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4C58-37CC-73BF-4AD2-2655C3F0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4E66-0C02-D709-E95A-A70C2239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18D5-5723-4D3C-2D46-B513DF9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C3D-43CC-3E2E-9183-FC10B66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D26FA-06E5-23DA-EA44-01EE26CB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389C-1D55-2604-92BB-45D81AEB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E0AB-4BE6-F534-AFED-4B2B8C9B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2870-913C-41ED-0B03-8ACAB58C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7F3F-EA12-5142-94C7-4C66B422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4D4F-7AEC-25A4-A3E7-7726BF932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3E87-8C47-5455-B8C3-FF7E4B85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0CE4B-5BE2-244C-150F-6A4C6C61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EBC1-7988-3D48-206C-83C7695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CE23-68AD-7E36-CDD5-DA0A2A97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85F-3A4A-B6DF-703B-F072D22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37D1-EF61-FBA6-885F-B87235D7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5A64-FA7C-B7B0-0CDB-6035E58E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33E8-C245-A3F0-667F-7020BDF5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51A93-DF84-FFF9-6A69-B92787CC6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6D8B-2E28-0F75-45FA-C67C3F15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E490C-8ADA-29A0-2AC8-540E3717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3125-F0C9-A6B9-DDBD-31DC636C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79DF-92B8-9494-66BE-749A8C47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56BF8-0B64-146B-2C82-3BFB5A1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3B646-6DAF-944A-48AC-69C86AD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E2EFB-A622-CC53-DD46-ACCBFEA7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6189B-6589-EB3A-0687-CCCAE339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88A57-CD44-8A59-685A-543D23A6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4006B-CC63-277B-F6A7-3138868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563-85A8-A468-22FD-E7C387C8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F1B0-04ED-7DF1-95B2-A56DFBEB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CEBA-1C41-F3E9-0472-DF6442FF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BA0A-7EE5-1307-8D95-6F59963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A108-2529-CCEA-D345-FB13C41D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1A98-8D11-76ED-88F2-2FF77CB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93DA-5477-70EE-904E-7FA799D7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86E15-F8DB-F9F1-95FA-2F66B095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6B552-4DFF-24B2-67F3-D9614342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3E74-2BFD-21FB-0E7F-B16F2628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4C5F-E41C-295A-D6AF-B6BA5A8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5303-0E2F-EEB1-9282-A66D91A9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99AC5-3EC3-EDA4-0FD2-656BFDF7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EAC46-652D-D6F1-7590-C019A51B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699C-C57C-2AB1-55D5-91B5E741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116E-29A5-4D11-828C-CF136CF3036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454A-E3BE-1C2D-250D-FECCBCF4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15FD-0301-F26A-7FE1-9E5E68A3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ngled shot of pen on a graph">
            <a:extLst>
              <a:ext uri="{FF2B5EF4-FFF2-40B4-BE49-F238E27FC236}">
                <a16:creationId xmlns:a16="http://schemas.microsoft.com/office/drawing/2014/main" id="{561B85DC-F144-768D-A940-3310964DE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0" b="7130"/>
          <a:stretch/>
        </p:blipFill>
        <p:spPr>
          <a:xfrm>
            <a:off x="6803647" y="2098622"/>
            <a:ext cx="4730214" cy="266075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1500C-B69A-A1AB-8FFA-CD0C4472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BLACKTECH SALES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ABA65-1C54-52F5-99BA-2A7A0EBB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925128" cy="2487212"/>
          </a:xfrm>
        </p:spPr>
        <p:txBody>
          <a:bodyPr anchor="ctr">
            <a:normAutofit/>
          </a:bodyPr>
          <a:lstStyle/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PREPARED BY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Chibuzo E. Oha</a:t>
            </a:r>
          </a:p>
        </p:txBody>
      </p:sp>
    </p:spTree>
    <p:extLst>
      <p:ext uri="{BB962C8B-B14F-4D97-AF65-F5344CB8AC3E}">
        <p14:creationId xmlns:p14="http://schemas.microsoft.com/office/powerpoint/2010/main" val="383873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69826-4E07-42B6-436A-4FF7C6D9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BLACKTECH SALES EXECUTIVE DASHBOARD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04574-3051-D2B4-4E20-535A7C71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9DDB-82A4-558E-6810-F75A681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0109"/>
          </a:xfrm>
          <a:solidFill>
            <a:srgbClr val="006666"/>
          </a:solidFill>
        </p:spPr>
        <p:txBody>
          <a:bodyPr>
            <a:normAutofit/>
          </a:bodyPr>
          <a:lstStyle/>
          <a:p>
            <a:pPr algn="ctr"/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INSIGHTS FROM BLACKTECH SALES DATA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FD03-D087-317A-B0DA-506AC273C05B}"/>
              </a:ext>
            </a:extLst>
          </p:cNvPr>
          <p:cNvSpPr>
            <a:spLocks/>
          </p:cNvSpPr>
          <p:nvPr/>
        </p:nvSpPr>
        <p:spPr>
          <a:xfrm>
            <a:off x="7436463" y="2916149"/>
            <a:ext cx="3451400" cy="3941851"/>
          </a:xfrm>
          <a:prstGeom prst="rect">
            <a:avLst/>
          </a:prstGeom>
        </p:spPr>
        <p:txBody>
          <a:bodyPr/>
          <a:lstStyle/>
          <a:p>
            <a:pPr marL="3277575" lvl="8" defTabSz="819394">
              <a:spcAft>
                <a:spcPts val="618"/>
              </a:spcAft>
            </a:pPr>
            <a:endParaRPr lang="en-US" sz="1613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77575" lvl="8" defTabSz="819394">
              <a:spcAft>
                <a:spcPts val="618"/>
              </a:spcAft>
            </a:pPr>
            <a:endParaRPr lang="en-US" sz="1613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77575" lvl="8" defTabSz="819394">
              <a:spcAft>
                <a:spcPts val="618"/>
              </a:spcAft>
            </a:pPr>
            <a:endParaRPr lang="en-US" sz="1613"/>
          </a:p>
          <a:p>
            <a:pPr marL="3277575" lvl="8" defTabSz="819394">
              <a:spcAft>
                <a:spcPts val="618"/>
              </a:spcAft>
            </a:pPr>
            <a:r>
              <a:rPr lang="en-US" sz="161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pPr marL="3277575" lvl="8" defTabSz="819394">
              <a:spcAft>
                <a:spcPts val="618"/>
              </a:spcAft>
            </a:pPr>
            <a:r>
              <a:rPr lang="en-US" sz="161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pPr marL="3277575" lvl="8" defTabSz="819394">
              <a:spcAft>
                <a:spcPts val="618"/>
              </a:spcAft>
            </a:pPr>
            <a:r>
              <a:rPr lang="en-US" sz="161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5FBAD-1C13-9993-C5F2-C15C6F40EA61}"/>
              </a:ext>
            </a:extLst>
          </p:cNvPr>
          <p:cNvSpPr/>
          <p:nvPr/>
        </p:nvSpPr>
        <p:spPr>
          <a:xfrm>
            <a:off x="6987018" y="1336268"/>
            <a:ext cx="5204982" cy="1312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9394">
              <a:spcAft>
                <a:spcPts val="618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Segmentation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8C05E-1801-8E48-B0BE-D61AD503ECE1}"/>
              </a:ext>
            </a:extLst>
          </p:cNvPr>
          <p:cNvSpPr/>
          <p:nvPr/>
        </p:nvSpPr>
        <p:spPr>
          <a:xfrm>
            <a:off x="0" y="1336268"/>
            <a:ext cx="6987018" cy="1312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9394">
              <a:spcAft>
                <a:spcPts val="618"/>
              </a:spcAft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ustomers based on their Recency, Frequency, and Monetary value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62AB4-0FD2-FEDE-C9F3-FBB948593723}"/>
              </a:ext>
            </a:extLst>
          </p:cNvPr>
          <p:cNvSpPr/>
          <p:nvPr/>
        </p:nvSpPr>
        <p:spPr>
          <a:xfrm>
            <a:off x="6987018" y="3088256"/>
            <a:ext cx="5204982" cy="3502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Potential loyalist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Potential churn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Champion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Cannot lose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Hibernating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Loyal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Need attention customers.</a:t>
            </a:r>
            <a:endParaRPr lang="en-US" sz="2400" kern="1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07273" indent="-307273" defTabSz="819394">
              <a:lnSpc>
                <a:spcPct val="107000"/>
              </a:lnSpc>
              <a:spcAft>
                <a:spcPts val="717"/>
              </a:spcAft>
              <a:buFont typeface="Symbol" panose="05050102010706020507" pitchFamily="18" charset="2"/>
              <a:buChar char=""/>
            </a:pPr>
            <a:r>
              <a:rPr lang="en-CA" sz="2400" kern="1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Can lose customers.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CA3E9-C27C-4309-BCA1-68337801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6126"/>
            <a:ext cx="6987018" cy="4051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62EFBF-990D-786A-7253-D01A86D6EEE6}"/>
              </a:ext>
            </a:extLst>
          </p:cNvPr>
          <p:cNvSpPr/>
          <p:nvPr/>
        </p:nvSpPr>
        <p:spPr>
          <a:xfrm>
            <a:off x="0" y="2648309"/>
            <a:ext cx="12192000" cy="15781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DCA32-4467-4ED3-81A9-2EEBC8AB131B}"/>
              </a:ext>
            </a:extLst>
          </p:cNvPr>
          <p:cNvSpPr/>
          <p:nvPr/>
        </p:nvSpPr>
        <p:spPr>
          <a:xfrm>
            <a:off x="6987018" y="2806126"/>
            <a:ext cx="5204982" cy="28212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8C183-7C5E-0E28-3CCF-0329BDBCDED5}"/>
              </a:ext>
            </a:extLst>
          </p:cNvPr>
          <p:cNvSpPr/>
          <p:nvPr/>
        </p:nvSpPr>
        <p:spPr>
          <a:xfrm>
            <a:off x="6987018" y="6616460"/>
            <a:ext cx="5204982" cy="24154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E76A-1B17-75E7-6FA1-68BB336E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95701"/>
          </a:xfrm>
          <a:solidFill>
            <a:srgbClr val="006666"/>
          </a:solidFill>
        </p:spPr>
        <p:txBody>
          <a:bodyPr anchor="ctr">
            <a:normAutofit/>
          </a:bodyPr>
          <a:lstStyle/>
          <a:p>
            <a:pPr algn="ctr"/>
            <a:br>
              <a:rPr lang="en-US" sz="2200" dirty="0">
                <a:solidFill>
                  <a:srgbClr val="FFFFFF"/>
                </a:solidFill>
                <a:latin typeface="+mn-lt"/>
              </a:rPr>
            </a:br>
            <a:r>
              <a:rPr lang="en-US" sz="3200" dirty="0">
                <a:solidFill>
                  <a:srgbClr val="FFFFFF"/>
                </a:solidFill>
                <a:latin typeface="+mn-lt"/>
              </a:rPr>
              <a:t>INSIGHTS FROM BLACKTECH SALES DATA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  <a:latin typeface="Calibri bod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6C2FD-2E89-9414-ECD4-076F63AC41D5}"/>
              </a:ext>
            </a:extLst>
          </p:cNvPr>
          <p:cNvSpPr/>
          <p:nvPr/>
        </p:nvSpPr>
        <p:spPr>
          <a:xfrm>
            <a:off x="0" y="1483470"/>
            <a:ext cx="6271404" cy="6903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644">
              <a:spcAft>
                <a:spcPts val="528"/>
              </a:spcAft>
            </a:pPr>
            <a:r>
              <a:rPr lang="en-CA" sz="2000" kern="12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Customers at risk of churning </a:t>
            </a:r>
            <a:endParaRPr lang="en-US" sz="2000" dirty="0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35289-B0B0-5D76-E6A2-BF47ABC03980}"/>
              </a:ext>
            </a:extLst>
          </p:cNvPr>
          <p:cNvSpPr/>
          <p:nvPr/>
        </p:nvSpPr>
        <p:spPr>
          <a:xfrm>
            <a:off x="5840608" y="1495702"/>
            <a:ext cx="6351392" cy="678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27644">
              <a:spcAft>
                <a:spcPts val="528"/>
              </a:spcAft>
            </a:pPr>
            <a:r>
              <a:rPr lang="en-CA" sz="2000" kern="12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Customers who have not made purchase in last 12 months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BFD94-BD66-0B18-A38B-79C8B89C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05" y="2222195"/>
            <a:ext cx="5920595" cy="3970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ECA05B-B07D-7C0D-AC0D-C1511C3BB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341730"/>
            <a:ext cx="6271404" cy="38992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E236D3-CB65-6D25-0297-BC1103025AD7}"/>
              </a:ext>
            </a:extLst>
          </p:cNvPr>
          <p:cNvSpPr/>
          <p:nvPr/>
        </p:nvSpPr>
        <p:spPr>
          <a:xfrm>
            <a:off x="0" y="6241010"/>
            <a:ext cx="12191999" cy="61699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04643C-4B0B-4FA2-E0AC-DF5B9C7954DA}"/>
              </a:ext>
            </a:extLst>
          </p:cNvPr>
          <p:cNvSpPr/>
          <p:nvPr/>
        </p:nvSpPr>
        <p:spPr>
          <a:xfrm>
            <a:off x="0" y="2173856"/>
            <a:ext cx="6271404" cy="167874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331D5-CD36-7C18-BB7C-CF56B4406FF1}"/>
              </a:ext>
            </a:extLst>
          </p:cNvPr>
          <p:cNvSpPr/>
          <p:nvPr/>
        </p:nvSpPr>
        <p:spPr>
          <a:xfrm>
            <a:off x="6271404" y="2173855"/>
            <a:ext cx="5920596" cy="8393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954-E537-54F2-69BA-7BB10113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7350"/>
          </a:xfrm>
          <a:solidFill>
            <a:srgbClr val="006666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Calibri" panose="020F0502020204030204"/>
              </a:rPr>
              <a:t>RECOMMENDATIONS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E9F1-BA48-C0D4-ADEE-B7B017E8CCDE}"/>
              </a:ext>
            </a:extLst>
          </p:cNvPr>
          <p:cNvSpPr>
            <a:spLocks/>
          </p:cNvSpPr>
          <p:nvPr/>
        </p:nvSpPr>
        <p:spPr>
          <a:xfrm>
            <a:off x="2653473" y="2184851"/>
            <a:ext cx="6885442" cy="346629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92531">
              <a:spcAft>
                <a:spcPts val="540"/>
              </a:spcAft>
            </a:pPr>
            <a:endParaRPr lang="en-US" sz="907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92531">
              <a:spcAft>
                <a:spcPts val="540"/>
              </a:spcAft>
            </a:pPr>
            <a:endParaRPr lang="en-US" sz="116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92531">
              <a:spcAft>
                <a:spcPts val="540"/>
              </a:spcAft>
            </a:pPr>
            <a:endParaRPr lang="en-US" sz="116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92531">
              <a:spcAft>
                <a:spcPts val="540"/>
              </a:spcAft>
            </a:pPr>
            <a:endParaRPr lang="en-US" sz="116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25EA7-0F0D-2E90-B46F-0049348B3E58}"/>
              </a:ext>
            </a:extLst>
          </p:cNvPr>
          <p:cNvSpPr/>
          <p:nvPr/>
        </p:nvSpPr>
        <p:spPr>
          <a:xfrm>
            <a:off x="1871933" y="1807904"/>
            <a:ext cx="4321834" cy="17777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defTabSz="592531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reach out to churning customers with personalized offers or interventions</a:t>
            </a:r>
          </a:p>
          <a:p>
            <a:pPr marL="148133" indent="-148133" defTabSz="592531">
              <a:lnSpc>
                <a:spcPct val="90000"/>
              </a:lnSpc>
              <a:spcBef>
                <a:spcPts val="648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Send personalize email</a:t>
            </a:r>
          </a:p>
          <a:p>
            <a:pPr marL="148133" indent="-148133" defTabSz="592531">
              <a:lnSpc>
                <a:spcPct val="90000"/>
              </a:lnSpc>
              <a:spcBef>
                <a:spcPts val="648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Phone calls</a:t>
            </a:r>
          </a:p>
          <a:p>
            <a:pPr marL="148133" indent="-148133" defTabSz="592531">
              <a:lnSpc>
                <a:spcPct val="90000"/>
              </a:lnSpc>
              <a:spcBef>
                <a:spcPts val="648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Questionnaires</a:t>
            </a:r>
          </a:p>
          <a:p>
            <a:pPr marL="148133" indent="-148133" defTabSz="592531">
              <a:lnSpc>
                <a:spcPct val="90000"/>
              </a:lnSpc>
              <a:spcBef>
                <a:spcPts val="648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Organizing public event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77F5D-CE3D-5A74-0C92-3B6FC09B7389}"/>
              </a:ext>
            </a:extLst>
          </p:cNvPr>
          <p:cNvSpPr/>
          <p:nvPr/>
        </p:nvSpPr>
        <p:spPr>
          <a:xfrm>
            <a:off x="6288657" y="1807900"/>
            <a:ext cx="3795622" cy="17777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defTabSz="592531">
              <a:spcAft>
                <a:spcPts val="54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proactive measures to retain them?</a:t>
            </a:r>
          </a:p>
          <a:p>
            <a:pPr defTabSz="592531">
              <a:spcAft>
                <a:spcPts val="540"/>
              </a:spcAft>
            </a:pPr>
            <a:endParaRPr lang="en-US" sz="907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Rebate 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Discount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Gift Voucher</a:t>
            </a: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6372A-3DC2-0E0D-0543-DC8186D6DE67}"/>
              </a:ext>
            </a:extLst>
          </p:cNvPr>
          <p:cNvSpPr/>
          <p:nvPr/>
        </p:nvSpPr>
        <p:spPr>
          <a:xfrm>
            <a:off x="1871932" y="3749466"/>
            <a:ext cx="8212347" cy="22322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defTabSz="592531">
              <a:spcAft>
                <a:spcPts val="54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identify opportunities for cross-selling or upselling to our existing customer base?</a:t>
            </a:r>
          </a:p>
          <a:p>
            <a:pPr defTabSz="592531">
              <a:spcAft>
                <a:spcPts val="54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Selling  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the two cross selling products are available always. 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discounts and promo on products that are not selling well but are complimentary products.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marketers and customer service personnel on how to convince customers to buy complimentary or upgraded products</a:t>
            </a:r>
          </a:p>
          <a:p>
            <a:pPr defTabSz="592531">
              <a:spcAft>
                <a:spcPts val="54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Upselling 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high end products to the market to give people choices to pick from.</a:t>
            </a:r>
          </a:p>
          <a:p>
            <a:pPr marL="185166" indent="-185166" defTabSz="592531">
              <a:spcAft>
                <a:spcPts val="54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our marketers and customer service agents on how to educate people on upgraded products.</a:t>
            </a: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18D66-2398-5DBC-7C9C-B5F25BF5FE4E}"/>
              </a:ext>
            </a:extLst>
          </p:cNvPr>
          <p:cNvSpPr/>
          <p:nvPr/>
        </p:nvSpPr>
        <p:spPr>
          <a:xfrm>
            <a:off x="0" y="1854293"/>
            <a:ext cx="1871931" cy="500370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43A80-B28F-6774-5667-9399B1B13AE7}"/>
              </a:ext>
            </a:extLst>
          </p:cNvPr>
          <p:cNvSpPr/>
          <p:nvPr/>
        </p:nvSpPr>
        <p:spPr>
          <a:xfrm>
            <a:off x="10177" y="1483471"/>
            <a:ext cx="12191998" cy="3647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68DA9F-6ED9-12E2-F253-29C1214393E9}"/>
              </a:ext>
            </a:extLst>
          </p:cNvPr>
          <p:cNvSpPr/>
          <p:nvPr/>
        </p:nvSpPr>
        <p:spPr>
          <a:xfrm>
            <a:off x="10084279" y="1848176"/>
            <a:ext cx="2117895" cy="5009824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30AC2-7750-6347-2894-E6AA03873F8F}"/>
              </a:ext>
            </a:extLst>
          </p:cNvPr>
          <p:cNvSpPr/>
          <p:nvPr/>
        </p:nvSpPr>
        <p:spPr>
          <a:xfrm>
            <a:off x="1871931" y="5981700"/>
            <a:ext cx="8212347" cy="87630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F8DE1-BE14-AAF4-64CA-B510B14AD0A1}"/>
              </a:ext>
            </a:extLst>
          </p:cNvPr>
          <p:cNvSpPr/>
          <p:nvPr/>
        </p:nvSpPr>
        <p:spPr>
          <a:xfrm>
            <a:off x="1871930" y="3579542"/>
            <a:ext cx="8212347" cy="1699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D3F2F5-C2CA-EDE1-1ED5-F00C1251F50E}"/>
              </a:ext>
            </a:extLst>
          </p:cNvPr>
          <p:cNvSpPr/>
          <p:nvPr/>
        </p:nvSpPr>
        <p:spPr>
          <a:xfrm>
            <a:off x="6193767" y="1842059"/>
            <a:ext cx="94890" cy="174360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048D6C-DB03-B5EC-BF20-3A757949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83471"/>
          </a:xfrm>
          <a:solidFill>
            <a:srgbClr val="006666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E766-D0C3-1ED3-D087-3CE67AF7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1" y="2368509"/>
            <a:ext cx="10477108" cy="3673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2838E-5EC8-D89C-5113-F9EBF7897B75}"/>
              </a:ext>
            </a:extLst>
          </p:cNvPr>
          <p:cNvSpPr/>
          <p:nvPr/>
        </p:nvSpPr>
        <p:spPr>
          <a:xfrm>
            <a:off x="781801" y="4218316"/>
            <a:ext cx="10618222" cy="22340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How can we manage our inventory efficiently based on customer demand and preferences 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dy"/>
                <a:ea typeface="Calibri" panose="020F0502020204030204" pitchFamily="34" charset="0"/>
                <a:cs typeface="Times New Roman" panose="02020603050405020304" pitchFamily="18" charset="0"/>
              </a:rPr>
              <a:t>ensure sufficient stock availability for those products?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body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your customer’s behavior from the sales data.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of historical data to determine safety stock level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of inventory control software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59D81-383C-9580-187D-623BAC1B8208}"/>
              </a:ext>
            </a:extLst>
          </p:cNvPr>
          <p:cNvSpPr/>
          <p:nvPr/>
        </p:nvSpPr>
        <p:spPr>
          <a:xfrm>
            <a:off x="781801" y="1958196"/>
            <a:ext cx="10628398" cy="2173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can we optimize our marketing campaigns to target the right customers at the right time?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the customers re-purchase time through historical data, RFM and sales data and send out emails and start marketing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product that are seasonal and festival dependent two months ahead of time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our data marketing and Campaign should start from February.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6D08B-2FC8-8FFD-7B5B-B1B26284DABD}"/>
              </a:ext>
            </a:extLst>
          </p:cNvPr>
          <p:cNvSpPr/>
          <p:nvPr/>
        </p:nvSpPr>
        <p:spPr>
          <a:xfrm>
            <a:off x="0" y="1952079"/>
            <a:ext cx="781800" cy="4905921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08FDA-C8C6-0080-1D46-216D65D83AF4}"/>
              </a:ext>
            </a:extLst>
          </p:cNvPr>
          <p:cNvSpPr/>
          <p:nvPr/>
        </p:nvSpPr>
        <p:spPr>
          <a:xfrm>
            <a:off x="10175" y="1477354"/>
            <a:ext cx="12191999" cy="474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710639-7469-0031-B224-4B887B0ABA9A}"/>
              </a:ext>
            </a:extLst>
          </p:cNvPr>
          <p:cNvSpPr/>
          <p:nvPr/>
        </p:nvSpPr>
        <p:spPr>
          <a:xfrm>
            <a:off x="11410198" y="1952079"/>
            <a:ext cx="781801" cy="4905921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BC899A-4455-AC84-7852-85F85704FAA7}"/>
              </a:ext>
            </a:extLst>
          </p:cNvPr>
          <p:cNvSpPr/>
          <p:nvPr/>
        </p:nvSpPr>
        <p:spPr>
          <a:xfrm>
            <a:off x="781799" y="6452397"/>
            <a:ext cx="10628398" cy="40560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85A514-951F-BD1E-4121-8305AC183BC0}"/>
              </a:ext>
            </a:extLst>
          </p:cNvPr>
          <p:cNvSpPr/>
          <p:nvPr/>
        </p:nvSpPr>
        <p:spPr>
          <a:xfrm>
            <a:off x="781797" y="4132053"/>
            <a:ext cx="10618221" cy="8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9304-EB71-58A6-BCE6-FE185FE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8303"/>
          </a:xfrm>
          <a:solidFill>
            <a:srgbClr val="0066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Content Placeholder 3" descr="A brown question mark on a black background&#10;&#10;Description automatically generated">
            <a:extLst>
              <a:ext uri="{FF2B5EF4-FFF2-40B4-BE49-F238E27FC236}">
                <a16:creationId xmlns:a16="http://schemas.microsoft.com/office/drawing/2014/main" id="{A0CABB13-3702-7C21-7A07-D0244F16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8900" y="1675227"/>
            <a:ext cx="43941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331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body</vt:lpstr>
      <vt:lpstr>Calibri Light</vt:lpstr>
      <vt:lpstr>Symbol</vt:lpstr>
      <vt:lpstr>Office Theme</vt:lpstr>
      <vt:lpstr>BLACKTECH SALES EXECUTIVE SUMMARY</vt:lpstr>
      <vt:lpstr>BLACKTECH SALES EXECUTIVE DASHBOARD</vt:lpstr>
      <vt:lpstr> INSIGHTS FROM BLACKTECH SALES DATA </vt:lpstr>
      <vt:lpstr> INSIGHTS FROM BLACKTECH SALES DATA 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BLACKTECH SALES EXECUTIVE SUMMARY</dc:title>
  <dc:creator>Emmanuel Oha</dc:creator>
  <cp:lastModifiedBy>Emmanuel Oha</cp:lastModifiedBy>
  <cp:revision>25</cp:revision>
  <dcterms:created xsi:type="dcterms:W3CDTF">2023-11-06T03:04:36Z</dcterms:created>
  <dcterms:modified xsi:type="dcterms:W3CDTF">2023-11-23T04:46:24Z</dcterms:modified>
</cp:coreProperties>
</file>