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4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DC-2D0C-8B42-F3B1-6B8445FAC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8586-D400-CBEB-57F1-53404E4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A428-719E-0250-8E2B-225B693D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C97F-9257-57E6-14F6-551786D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E10C-4786-ABC2-AD64-7549AEC4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EE7A-28A7-2F8B-9D4E-704D29F4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AD462-F5B0-E287-94EE-35F0C9C9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463F-03BF-4651-54D3-1E2C0B7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D44C-B0C7-8E0F-8F53-E2847679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B215-C011-16D4-5C12-04099789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7EA12-3A73-CF81-E26F-F1B9754C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5FF53-AE06-68D2-3503-E150454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7624-D01F-91BB-A250-C14B9EB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AC16-54B7-1E30-EE8C-6BA4976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DCF8-B3B3-4EEC-AA62-DF35600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1F44-FE0C-8C78-236E-8FF0F5DA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8403-3248-D94E-AF2E-A9B3FF79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4C58-37CC-73BF-4AD2-2655C3F0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4E66-0C02-D709-E95A-A70C223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18D5-5723-4D3C-2D46-B513DF9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C3D-43CC-3E2E-9183-FC10B66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D26FA-06E5-23DA-EA44-01EE26CB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389C-1D55-2604-92BB-45D81AEB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E0AB-4BE6-F534-AFED-4B2B8C9B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2870-913C-41ED-0B03-8ACAB58C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7F3F-EA12-5142-94C7-4C66B422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4D4F-7AEC-25A4-A3E7-7726BF932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3E87-8C47-5455-B8C3-FF7E4B85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0CE4B-5BE2-244C-150F-6A4C6C61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EBC1-7988-3D48-206C-83C7695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CE23-68AD-7E36-CDD5-DA0A2A97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85F-3A4A-B6DF-703B-F072D22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37D1-EF61-FBA6-885F-B87235D7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5A64-FA7C-B7B0-0CDB-6035E58E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33E8-C245-A3F0-667F-7020BDF5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51A93-DF84-FFF9-6A69-B92787CC6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6D8B-2E28-0F75-45FA-C67C3F15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E490C-8ADA-29A0-2AC8-540E3717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3125-F0C9-A6B9-DDBD-31DC636C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79DF-92B8-9494-66BE-749A8C47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56BF8-0B64-146B-2C82-3BFB5A1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3B646-6DAF-944A-48AC-69C86AD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E2EFB-A622-CC53-DD46-ACCBFEA7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189B-6589-EB3A-0687-CCCAE339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8A57-CD44-8A59-685A-543D23A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4006B-CC63-277B-F6A7-3138868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563-85A8-A468-22FD-E7C387C8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F1B0-04ED-7DF1-95B2-A56DFBEB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CEBA-1C41-F3E9-0472-DF6442FF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BA0A-7EE5-1307-8D95-6F59963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A108-2529-CCEA-D345-FB13C41D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1A98-8D11-76ED-88F2-2FF77CB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93DA-5477-70EE-904E-7FA799D7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6E15-F8DB-F9F1-95FA-2F66B095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6B552-4DFF-24B2-67F3-D9614342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3E74-2BFD-21FB-0E7F-B16F2628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4C5F-E41C-295A-D6AF-B6BA5A8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5303-0E2F-EEB1-9282-A66D91A9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99AC5-3EC3-EDA4-0FD2-656BFDF7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EAC46-652D-D6F1-7590-C019A51B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699C-C57C-2AB1-55D5-91B5E741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116E-29A5-4D11-828C-CF136CF303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454A-E3BE-1C2D-250D-FECCBCF4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15FD-0301-F26A-7FE1-9E5E68A3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CB74-5DA8-46B7-B11D-D9BD8489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ngled shot of pen on a graph">
            <a:extLst>
              <a:ext uri="{FF2B5EF4-FFF2-40B4-BE49-F238E27FC236}">
                <a16:creationId xmlns:a16="http://schemas.microsoft.com/office/drawing/2014/main" id="{561B85DC-F144-768D-A940-3310964DE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0" b="7130"/>
          <a:stretch/>
        </p:blipFill>
        <p:spPr>
          <a:xfrm>
            <a:off x="7200117" y="3635458"/>
            <a:ext cx="4730214" cy="266075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1500C-B69A-A1AB-8FFA-CD0C4472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5"/>
            <a:ext cx="10855952" cy="127304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HR MIDDLE MANAGEMENT OPERATING COSTS AND PAYROLL EXPENSES ANALYSIS EXECUTIVE SUMMARY FOR XYZ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ABA65-1C54-52F5-99BA-2A7A0EBB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388" y="4942935"/>
            <a:ext cx="4226943" cy="1184909"/>
          </a:xfrm>
        </p:spPr>
        <p:txBody>
          <a:bodyPr anchor="ctr">
            <a:normAutofit/>
          </a:bodyPr>
          <a:lstStyle/>
          <a:p>
            <a:pPr algn="l"/>
            <a:endParaRPr lang="en-US" sz="2200">
              <a:solidFill>
                <a:schemeClr val="tx2"/>
              </a:solidFill>
            </a:endParaRPr>
          </a:p>
          <a:p>
            <a:pPr algn="l"/>
            <a:r>
              <a:rPr lang="en-US" sz="2000">
                <a:solidFill>
                  <a:schemeClr val="tx2"/>
                </a:solidFill>
              </a:rPr>
              <a:t>Prepared by Chibuzo Oha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8FA2-FC53-F9E1-B24C-33FF24AD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18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br>
              <a:rPr lang="en-CA" dirty="0"/>
            </a:br>
            <a:r>
              <a:rPr lang="en-CA" sz="2200" b="1" dirty="0"/>
              <a:t>BUSINESS REQUIREMENTS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037E-893D-E4FE-D7BD-8EC3F6BB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75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XYZ's Leadership is concerned that the company's middle management (Management Bands 1-3) has grown disproportionately, causing increased operating costs and payroll expenses. The HR Operations team is creating an executive summary</a:t>
            </a:r>
          </a:p>
          <a:p>
            <a:pPr marL="0" indent="0">
              <a:buNone/>
            </a:pPr>
            <a:r>
              <a:rPr lang="en-US" sz="2000" dirty="0"/>
              <a:t> to present to the Executives with the following detail:      </a:t>
            </a:r>
          </a:p>
          <a:p>
            <a:pPr marL="0" indent="0">
              <a:buNone/>
            </a:pPr>
            <a:r>
              <a:rPr lang="en-US" sz="2000" dirty="0"/>
              <a:t> 1.        Analysis validating / disproving their above-mentioned concerns                                 </a:t>
            </a:r>
          </a:p>
          <a:p>
            <a:pPr marL="0" indent="0">
              <a:buNone/>
            </a:pPr>
            <a:r>
              <a:rPr lang="en-US" sz="2000" dirty="0"/>
              <a:t> 2.        Clear insights on areas of concern (if any) </a:t>
            </a:r>
          </a:p>
          <a:p>
            <a:pPr marL="457200" indent="-457200">
              <a:buFont typeface="Arial" panose="020B0604020202020204" pitchFamily="34" charset="0"/>
              <a:buAutoNum type="arabicPeriod" startAt="3"/>
            </a:pPr>
            <a:r>
              <a:rPr lang="en-US" sz="2000" dirty="0"/>
              <a:t>Headcount growth forecast over the next 5 years (assuming no changes in existing conditions)</a:t>
            </a:r>
          </a:p>
          <a:p>
            <a:pPr marL="514350" indent="-514350">
              <a:buAutoNum type="arabicPeriod" startAt="3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0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F02A-3530-5EDF-317F-461C7F01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492"/>
            <a:ext cx="10515600" cy="67425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CA" sz="2000" b="1" dirty="0"/>
              <a:t>DATA CLEANING, ASSUMPTIONS,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B738-42CC-0814-2345-9D0D2E43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7"/>
            <a:ext cx="8348931" cy="48221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Data Cleaning</a:t>
            </a:r>
          </a:p>
          <a:p>
            <a:r>
              <a:rPr lang="en-CA" sz="1600" dirty="0"/>
              <a:t>Profiled the given data </a:t>
            </a:r>
          </a:p>
          <a:p>
            <a:r>
              <a:rPr lang="en-CA" sz="1600" dirty="0"/>
              <a:t>Removed duplicate on the various tables</a:t>
            </a:r>
          </a:p>
          <a:p>
            <a:r>
              <a:rPr lang="en-CA" sz="1600" dirty="0"/>
              <a:t>Removed null rows and spaces in between words </a:t>
            </a:r>
            <a:r>
              <a:rPr lang="en-CA" sz="1600" dirty="0" err="1"/>
              <a:t>e.g</a:t>
            </a:r>
            <a:r>
              <a:rPr lang="en-CA" sz="1600" dirty="0"/>
              <a:t> Economist R 24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Assumptions</a:t>
            </a:r>
          </a:p>
          <a:p>
            <a:r>
              <a:rPr lang="en-CA" sz="1600" dirty="0"/>
              <a:t>Currency taken as USD</a:t>
            </a:r>
          </a:p>
          <a:p>
            <a:r>
              <a:rPr lang="en-CA" sz="1600" dirty="0"/>
              <a:t>Replaced Economist R 24 with Economist R24 on job code 505101 and deleted the duplicate</a:t>
            </a:r>
          </a:p>
          <a:p>
            <a:r>
              <a:rPr lang="en-CA" sz="1600" dirty="0"/>
              <a:t>Replace the Annual salary of 7689.99 on Job code 185001 with 76899.98 deleted the duplicate </a:t>
            </a:r>
          </a:p>
          <a:p>
            <a:endParaRPr lang="en-CA" sz="1600" dirty="0"/>
          </a:p>
          <a:p>
            <a:pPr marL="0" indent="0">
              <a:buNone/>
            </a:pPr>
            <a:r>
              <a:rPr lang="en-CA" sz="1600" dirty="0"/>
              <a:t>Steps</a:t>
            </a:r>
          </a:p>
          <a:p>
            <a:r>
              <a:rPr lang="en-CA" sz="1600" dirty="0"/>
              <a:t>Created a dynamic date table that spans to 2030.</a:t>
            </a:r>
          </a:p>
          <a:p>
            <a:r>
              <a:rPr lang="en-CA" sz="1600" dirty="0"/>
              <a:t>Created column called Band to have two groups: Others and Band 1-3 from Job Grouping level 1</a:t>
            </a:r>
          </a:p>
          <a:p>
            <a:r>
              <a:rPr lang="en-CA" sz="1600" dirty="0"/>
              <a:t>Merged salary table into employee information table</a:t>
            </a:r>
          </a:p>
          <a:p>
            <a:endParaRPr lang="en-CA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FC28E3-D76C-75CD-B518-7A7FFFA90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33443"/>
              </p:ext>
            </p:extLst>
          </p:nvPr>
        </p:nvGraphicFramePr>
        <p:xfrm>
          <a:off x="9313713" y="3559894"/>
          <a:ext cx="2638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38349" imgH="514350" progId="Package">
                  <p:embed/>
                </p:oleObj>
              </mc:Choice>
              <mc:Fallback>
                <p:oleObj name="Packager Shell Object" showAsIcon="1" r:id="rId3" imgW="263834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3713" y="3559894"/>
                        <a:ext cx="2638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8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09C2-9CD0-28A9-0802-F02D815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5" y="71021"/>
            <a:ext cx="11388437" cy="7546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OVERVIEW:ANALYSIS OF HR MIDDLE MANAGEMENT OPERATING COSTS AND PAYROLL EXPENSES</a:t>
            </a:r>
            <a:endParaRPr lang="en-CA" sz="2000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09351-43AF-3910-8A7B-0698A83B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35" y="857628"/>
            <a:ext cx="11388437" cy="5746372"/>
          </a:xfrm>
        </p:spPr>
      </p:pic>
    </p:spTree>
    <p:extLst>
      <p:ext uri="{BB962C8B-B14F-4D97-AF65-F5344CB8AC3E}">
        <p14:creationId xmlns:p14="http://schemas.microsoft.com/office/powerpoint/2010/main" val="839892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C390-6DCA-83A3-2F07-7C3A521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87254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CA" sz="2000" b="1" dirty="0">
                <a:latin typeface="+mn-lt"/>
              </a:rPr>
              <a:t>INSIGHTS|PBIX VISUAL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EC6AF-CF89-141B-D27F-59A3A6C9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8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Based on the insights, the compelling story is that Bands 1-3 are not responsible for the increase in operating costs and payroll expenses, disproving the notion that these bands have grown disproportionately and are causing higher costs.</a:t>
            </a:r>
            <a:r>
              <a:rPr lang="en-CA" sz="8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A" sz="8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My first concern is that there is a sharp increase in cost from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2018 to 2019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jumping from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$170,000 to $320,000 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for the Deputy Minister, representing almost a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200% 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increase, and from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$95,700 to $202,099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 for the Assistant Deputy Minister, which is above a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200% 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increase in cost. This is based on the visual “Avg Salary by Year and Job Grouping Level 1”. 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8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My second concern is that the headcount in the “Head Count by Job Grouping Level 1” visual, reveals that the Social Program Officer has </a:t>
            </a:r>
            <a:r>
              <a:rPr lang="en-CA" sz="8000" kern="100" dirty="0">
                <a:solidFill>
                  <a:srgbClr val="00B0F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4,750 </a:t>
            </a:r>
            <a:r>
              <a:rPr lang="en-CA" sz="8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followed by Clerk with </a:t>
            </a:r>
            <a:r>
              <a:rPr lang="en-CA" sz="8000" kern="100" dirty="0">
                <a:solidFill>
                  <a:srgbClr val="00B0F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2,173</a:t>
            </a:r>
            <a:r>
              <a:rPr lang="en-CA" sz="8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There is a need to investigate why we have such a huge number.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Based on the visual “Headcount by Year” trend analysis, in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2029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 which is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5 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years from now, we will have a head count of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5,277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 with an upper band of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6,372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 and lower band of </a:t>
            </a:r>
            <a:r>
              <a:rPr lang="en-CA" sz="8000" kern="100" dirty="0">
                <a:solidFill>
                  <a:srgbClr val="00B0F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4,181</a:t>
            </a:r>
            <a:r>
              <a:rPr lang="en-CA" sz="8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, meaning the headcount can swing within the lower and upper band values in the next 5 years.</a:t>
            </a:r>
            <a:endParaRPr lang="en-CA" sz="8000" kern="100" dirty="0"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66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451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Package</vt:lpstr>
      <vt:lpstr>HR MIDDLE MANAGEMENT OPERATING COSTS AND PAYROLL EXPENSES ANALYSIS EXECUTIVE SUMMARY FOR XYZ Inc.</vt:lpstr>
      <vt:lpstr> BUSINESS REQUIREMENTS </vt:lpstr>
      <vt:lpstr>DATA CLEANING, ASSUMPTIONS, and STEPS</vt:lpstr>
      <vt:lpstr>OVERVIEW:ANALYSIS OF HR MIDDLE MANAGEMENT OPERATING COSTS AND PAYROLL EXPENSES</vt:lpstr>
      <vt:lpstr>INSIGHTS|PBIX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BLACKTECH SALES EXECUTIVE SUMMARY</dc:title>
  <dc:creator>Emmanuel Oha</dc:creator>
  <cp:lastModifiedBy>Chibuzo Oha</cp:lastModifiedBy>
  <cp:revision>56</cp:revision>
  <dcterms:created xsi:type="dcterms:W3CDTF">2023-11-06T03:04:36Z</dcterms:created>
  <dcterms:modified xsi:type="dcterms:W3CDTF">2024-05-22T01:50:46Z</dcterms:modified>
</cp:coreProperties>
</file>