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9"/>
  </p:notesMasterIdLst>
  <p:sldIdLst>
    <p:sldId id="256" r:id="rId2"/>
    <p:sldId id="257" r:id="rId3"/>
    <p:sldId id="291" r:id="rId4"/>
    <p:sldId id="292" r:id="rId5"/>
    <p:sldId id="293" r:id="rId6"/>
    <p:sldId id="294" r:id="rId7"/>
    <p:sldId id="260" r:id="rId8"/>
  </p:sldIdLst>
  <p:sldSz cx="9144000" cy="5143500" type="screen16x9"/>
  <p:notesSz cx="6858000" cy="9144000"/>
  <p:embeddedFontLst>
    <p:embeddedFont>
      <p:font typeface="Bahnschrift SemiBold" panose="020B0502040204020203" pitchFamily="34" charset="0"/>
      <p:bold r:id="rId10"/>
    </p:embeddedFont>
    <p:embeddedFont>
      <p:font typeface="Didact Gothic" panose="020B0604020202020204" charset="0"/>
      <p:regular r:id="rId11"/>
    </p:embeddedFont>
    <p:embeddedFont>
      <p:font typeface="Julius Sans One" panose="020B0604020202020204" charset="0"/>
      <p:regular r:id="rId12"/>
    </p:embeddedFont>
    <p:embeddedFont>
      <p:font typeface="Questrial"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EFA020-F554-49D3-9F58-01CDFB634653}">
  <a:tblStyle styleId="{38EFA020-F554-49D3-9F58-01CDFB6346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47f2e9a217_0_2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47f2e9a217_0_2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47f2e9a217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47f2e9a217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47f2e9a217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47f2e9a217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43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47f2e9a217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47f2e9a217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70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47f2e9a217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47f2e9a217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16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47f2e9a217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47f2e9a217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843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47f2e9a217_0_2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47f2e9a217_0_2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p:nvPr/>
        </p:nvSpPr>
        <p:spPr>
          <a:xfrm>
            <a:off x="-3537625" y="711975"/>
            <a:ext cx="7035600" cy="3277200"/>
          </a:xfrm>
          <a:prstGeom prst="triangle">
            <a:avLst>
              <a:gd name="adj" fmla="val 50000"/>
            </a:avLst>
          </a:prstGeom>
          <a:noFill/>
          <a:ln w="190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1255025"/>
            <a:ext cx="4322700" cy="3891000"/>
          </a:xfrm>
          <a:prstGeom prst="rtTriangle">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034200" y="0"/>
            <a:ext cx="10867800" cy="5143500"/>
          </a:xfrm>
          <a:prstGeom prst="triangle">
            <a:avLst>
              <a:gd name="adj" fmla="val 49850"/>
            </a:avLst>
          </a:pr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3603058" y="1948236"/>
            <a:ext cx="45435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000">
                <a:solidFill>
                  <a:schemeClr val="accent5"/>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316899" y="4037775"/>
            <a:ext cx="58296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19"/>
        <p:cNvGrpSpPr/>
        <p:nvPr/>
      </p:nvGrpSpPr>
      <p:grpSpPr>
        <a:xfrm>
          <a:off x="0" y="0"/>
          <a:ext cx="0" cy="0"/>
          <a:chOff x="0" y="0"/>
          <a:chExt cx="0" cy="0"/>
        </a:xfrm>
      </p:grpSpPr>
      <p:sp>
        <p:nvSpPr>
          <p:cNvPr id="20" name="Google Shape;20;p4"/>
          <p:cNvSpPr/>
          <p:nvPr/>
        </p:nvSpPr>
        <p:spPr>
          <a:xfrm flipH="1">
            <a:off x="5808550" y="1533900"/>
            <a:ext cx="4800600" cy="4800600"/>
          </a:xfrm>
          <a:prstGeom prst="rtTriangle">
            <a:avLst/>
          </a:prstGeom>
          <a:solidFill>
            <a:srgbClr val="383838"/>
          </a:solidFill>
          <a:ln w="9525" cap="flat" cmpd="sng">
            <a:solidFill>
              <a:srgbClr val="DBDBD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 name="Google Shape;21;p4"/>
          <p:cNvSpPr txBox="1">
            <a:spLocks noGrp="1"/>
          </p:cNvSpPr>
          <p:nvPr>
            <p:ph type="title"/>
          </p:nvPr>
        </p:nvSpPr>
        <p:spPr>
          <a:xfrm>
            <a:off x="626250" y="597425"/>
            <a:ext cx="78915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b="1"/>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4"/>
          <p:cNvSpPr txBox="1">
            <a:spLocks noGrp="1"/>
          </p:cNvSpPr>
          <p:nvPr>
            <p:ph type="body" idx="1"/>
          </p:nvPr>
        </p:nvSpPr>
        <p:spPr>
          <a:xfrm>
            <a:off x="626250" y="1304875"/>
            <a:ext cx="7891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5"/>
          <p:cNvSpPr txBox="1">
            <a:spLocks noGrp="1"/>
          </p:cNvSpPr>
          <p:nvPr>
            <p:ph type="subTitle" idx="1"/>
          </p:nvPr>
        </p:nvSpPr>
        <p:spPr>
          <a:xfrm>
            <a:off x="833927" y="2641577"/>
            <a:ext cx="3100800" cy="990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7" name="Google Shape;27;p5"/>
          <p:cNvSpPr txBox="1">
            <a:spLocks noGrp="1"/>
          </p:cNvSpPr>
          <p:nvPr>
            <p:ph type="subTitle" idx="2"/>
          </p:nvPr>
        </p:nvSpPr>
        <p:spPr>
          <a:xfrm>
            <a:off x="5209273" y="2641577"/>
            <a:ext cx="3100800" cy="990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8" name="Google Shape;28;p5"/>
          <p:cNvSpPr txBox="1">
            <a:spLocks noGrp="1"/>
          </p:cNvSpPr>
          <p:nvPr>
            <p:ph type="title"/>
          </p:nvPr>
        </p:nvSpPr>
        <p:spPr>
          <a:xfrm>
            <a:off x="1554977" y="1985760"/>
            <a:ext cx="1658700" cy="308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000"/>
              <a:buNone/>
              <a:defRPr sz="3000" b="1">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a:endParaRPr/>
          </a:p>
        </p:txBody>
      </p:sp>
      <p:sp>
        <p:nvSpPr>
          <p:cNvPr id="29" name="Google Shape;29;p5"/>
          <p:cNvSpPr txBox="1">
            <a:spLocks noGrp="1"/>
          </p:cNvSpPr>
          <p:nvPr>
            <p:ph type="title" idx="3"/>
          </p:nvPr>
        </p:nvSpPr>
        <p:spPr>
          <a:xfrm>
            <a:off x="5930323" y="1985760"/>
            <a:ext cx="1658700" cy="308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000"/>
              <a:buNone/>
              <a:defRPr sz="3000" b="1">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a:endParaRPr/>
          </a:p>
        </p:txBody>
      </p:sp>
      <p:sp>
        <p:nvSpPr>
          <p:cNvPr id="30" name="Google Shape;30;p5"/>
          <p:cNvSpPr/>
          <p:nvPr/>
        </p:nvSpPr>
        <p:spPr>
          <a:xfrm rot="10800000">
            <a:off x="3588450" y="-22625"/>
            <a:ext cx="1967100" cy="885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8" name="Google Shape;4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1_2">
    <p:bg>
      <p:bgPr>
        <a:solidFill>
          <a:schemeClr val="accent5"/>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hasCustomPrompt="1"/>
          </p:nvPr>
        </p:nvSpPr>
        <p:spPr>
          <a:xfrm>
            <a:off x="815488" y="2995725"/>
            <a:ext cx="608400" cy="4026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1800"/>
              <a:buNone/>
              <a:defRPr sz="1800" b="1">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86" name="Google Shape;86;p15"/>
          <p:cNvSpPr txBox="1">
            <a:spLocks noGrp="1"/>
          </p:cNvSpPr>
          <p:nvPr>
            <p:ph type="title" idx="2"/>
          </p:nvPr>
        </p:nvSpPr>
        <p:spPr>
          <a:xfrm>
            <a:off x="1633438" y="2931800"/>
            <a:ext cx="2933400" cy="325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800"/>
              <a:buNone/>
              <a:defRPr sz="1800" b="1">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endParaRPr/>
          </a:p>
        </p:txBody>
      </p:sp>
      <p:sp>
        <p:nvSpPr>
          <p:cNvPr id="87" name="Google Shape;87;p15"/>
          <p:cNvSpPr txBox="1">
            <a:spLocks noGrp="1"/>
          </p:cNvSpPr>
          <p:nvPr>
            <p:ph type="subTitle" idx="1"/>
          </p:nvPr>
        </p:nvSpPr>
        <p:spPr>
          <a:xfrm>
            <a:off x="1633438" y="3207354"/>
            <a:ext cx="2933400" cy="5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8" name="Google Shape;88;p15"/>
          <p:cNvSpPr/>
          <p:nvPr/>
        </p:nvSpPr>
        <p:spPr>
          <a:xfrm rot="10800000">
            <a:off x="-19875" y="-13336"/>
            <a:ext cx="9203100" cy="2690100"/>
          </a:xfrm>
          <a:prstGeom prst="triangle">
            <a:avLst>
              <a:gd name="adj" fmla="val 4989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txBox="1">
            <a:spLocks noGrp="1"/>
          </p:cNvSpPr>
          <p:nvPr>
            <p:ph type="title" idx="3" hasCustomPrompt="1"/>
          </p:nvPr>
        </p:nvSpPr>
        <p:spPr>
          <a:xfrm>
            <a:off x="815488" y="3888750"/>
            <a:ext cx="608400" cy="4026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1800"/>
              <a:buNone/>
              <a:defRPr sz="1800" b="1">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90" name="Google Shape;90;p15"/>
          <p:cNvSpPr txBox="1">
            <a:spLocks noGrp="1"/>
          </p:cNvSpPr>
          <p:nvPr>
            <p:ph type="title" idx="4"/>
          </p:nvPr>
        </p:nvSpPr>
        <p:spPr>
          <a:xfrm>
            <a:off x="1633438" y="3824821"/>
            <a:ext cx="2933400" cy="325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800"/>
              <a:buNone/>
              <a:defRPr sz="1800" b="1">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endParaRPr/>
          </a:p>
        </p:txBody>
      </p:sp>
      <p:sp>
        <p:nvSpPr>
          <p:cNvPr id="91" name="Google Shape;91;p15"/>
          <p:cNvSpPr txBox="1">
            <a:spLocks noGrp="1"/>
          </p:cNvSpPr>
          <p:nvPr>
            <p:ph type="subTitle" idx="5"/>
          </p:nvPr>
        </p:nvSpPr>
        <p:spPr>
          <a:xfrm>
            <a:off x="1633438" y="4100375"/>
            <a:ext cx="2933400" cy="5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2" name="Google Shape;92;p15"/>
          <p:cNvSpPr txBox="1">
            <a:spLocks noGrp="1"/>
          </p:cNvSpPr>
          <p:nvPr>
            <p:ph type="title" idx="6" hasCustomPrompt="1"/>
          </p:nvPr>
        </p:nvSpPr>
        <p:spPr>
          <a:xfrm>
            <a:off x="4543875" y="2995725"/>
            <a:ext cx="608400" cy="4026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1800"/>
              <a:buNone/>
              <a:defRPr sz="1800" b="1">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93" name="Google Shape;93;p15"/>
          <p:cNvSpPr txBox="1">
            <a:spLocks noGrp="1"/>
          </p:cNvSpPr>
          <p:nvPr>
            <p:ph type="title" idx="7"/>
          </p:nvPr>
        </p:nvSpPr>
        <p:spPr>
          <a:xfrm>
            <a:off x="5395160" y="2931800"/>
            <a:ext cx="2933400" cy="325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800"/>
              <a:buNone/>
              <a:defRPr sz="1800" b="1">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endParaRPr/>
          </a:p>
        </p:txBody>
      </p:sp>
      <p:sp>
        <p:nvSpPr>
          <p:cNvPr id="94" name="Google Shape;94;p15"/>
          <p:cNvSpPr txBox="1">
            <a:spLocks noGrp="1"/>
          </p:cNvSpPr>
          <p:nvPr>
            <p:ph type="subTitle" idx="8"/>
          </p:nvPr>
        </p:nvSpPr>
        <p:spPr>
          <a:xfrm>
            <a:off x="5395160" y="3207354"/>
            <a:ext cx="2933400" cy="5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5" name="Google Shape;95;p15"/>
          <p:cNvSpPr txBox="1">
            <a:spLocks noGrp="1"/>
          </p:cNvSpPr>
          <p:nvPr>
            <p:ph type="title" idx="9" hasCustomPrompt="1"/>
          </p:nvPr>
        </p:nvSpPr>
        <p:spPr>
          <a:xfrm>
            <a:off x="4543875" y="3888750"/>
            <a:ext cx="608400" cy="4026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1800"/>
              <a:buNone/>
              <a:defRPr sz="1800" b="1">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96" name="Google Shape;96;p15"/>
          <p:cNvSpPr txBox="1">
            <a:spLocks noGrp="1"/>
          </p:cNvSpPr>
          <p:nvPr>
            <p:ph type="title" idx="13"/>
          </p:nvPr>
        </p:nvSpPr>
        <p:spPr>
          <a:xfrm>
            <a:off x="5395160" y="3824822"/>
            <a:ext cx="2933400" cy="325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800"/>
              <a:buNone/>
              <a:defRPr sz="1800" b="1">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endParaRPr/>
          </a:p>
        </p:txBody>
      </p:sp>
      <p:sp>
        <p:nvSpPr>
          <p:cNvPr id="97" name="Google Shape;97;p15"/>
          <p:cNvSpPr txBox="1">
            <a:spLocks noGrp="1"/>
          </p:cNvSpPr>
          <p:nvPr>
            <p:ph type="subTitle" idx="14"/>
          </p:nvPr>
        </p:nvSpPr>
        <p:spPr>
          <a:xfrm>
            <a:off x="5395160" y="4100376"/>
            <a:ext cx="2933400" cy="5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cxnSp>
        <p:nvCxnSpPr>
          <p:cNvPr id="98" name="Google Shape;98;p15"/>
          <p:cNvCxnSpPr/>
          <p:nvPr/>
        </p:nvCxnSpPr>
        <p:spPr>
          <a:xfrm rot="10800000">
            <a:off x="-2241975" y="1909725"/>
            <a:ext cx="4819800" cy="4419600"/>
          </a:xfrm>
          <a:prstGeom prst="straightConnector1">
            <a:avLst/>
          </a:prstGeom>
          <a:noFill/>
          <a:ln w="19050" cap="flat" cmpd="sng">
            <a:solidFill>
              <a:schemeClr val="dk1"/>
            </a:solidFill>
            <a:prstDash val="solid"/>
            <a:round/>
            <a:headEnd type="none" w="med" len="med"/>
            <a:tailEnd type="none" w="med" len="med"/>
          </a:ln>
        </p:spPr>
      </p:cxnSp>
      <p:cxnSp>
        <p:nvCxnSpPr>
          <p:cNvPr id="99" name="Google Shape;99;p15"/>
          <p:cNvCxnSpPr/>
          <p:nvPr/>
        </p:nvCxnSpPr>
        <p:spPr>
          <a:xfrm rot="10800000" flipH="1">
            <a:off x="6566175" y="1880250"/>
            <a:ext cx="4819800" cy="4419600"/>
          </a:xfrm>
          <a:prstGeom prst="straightConnector1">
            <a:avLst/>
          </a:prstGeom>
          <a:noFill/>
          <a:ln w="19050" cap="flat" cmpd="sng">
            <a:solidFill>
              <a:schemeClr val="dk1"/>
            </a:solidFill>
            <a:prstDash val="solid"/>
            <a:round/>
            <a:headEnd type="none" w="med" len="med"/>
            <a:tailEnd type="none" w="med" len="med"/>
          </a:ln>
        </p:spPr>
      </p:cxnSp>
      <p:sp>
        <p:nvSpPr>
          <p:cNvPr id="100" name="Google Shape;100;p15"/>
          <p:cNvSpPr txBox="1">
            <a:spLocks noGrp="1"/>
          </p:cNvSpPr>
          <p:nvPr>
            <p:ph type="title" idx="15"/>
          </p:nvPr>
        </p:nvSpPr>
        <p:spPr>
          <a:xfrm>
            <a:off x="713225" y="530725"/>
            <a:ext cx="7710900" cy="528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500"/>
              <a:buNone/>
              <a:defRPr sz="3000" b="1">
                <a:solidFill>
                  <a:schemeClr val="lt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6250" y="597425"/>
            <a:ext cx="7891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1pPr>
            <a:lvl2pPr lvl="1">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2pPr>
            <a:lvl3pPr lvl="2">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3pPr>
            <a:lvl4pPr lvl="3">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4pPr>
            <a:lvl5pPr lvl="4">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5pPr>
            <a:lvl6pPr lvl="5">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6pPr>
            <a:lvl7pPr lvl="6">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7pPr>
            <a:lvl8pPr lvl="7">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8pPr>
            <a:lvl9pPr lvl="8">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626250" y="1304875"/>
            <a:ext cx="7891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marL="914400" lvl="1" indent="-3175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marL="1371600" lvl="2" indent="-3175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marL="1828800" lvl="3" indent="-3175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marL="2286000" lvl="4" indent="-3175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marL="2743200" lvl="5" indent="-3175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marL="3200400" lvl="6" indent="-3175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marL="3657600" lvl="7" indent="-3175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marL="4114800" lvl="8" indent="-3175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ervemenekse/ecommerce-datas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ervemenekse/ecommerce-datas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3"/>
          <p:cNvSpPr txBox="1">
            <a:spLocks noGrp="1"/>
          </p:cNvSpPr>
          <p:nvPr>
            <p:ph type="ctrTitle"/>
          </p:nvPr>
        </p:nvSpPr>
        <p:spPr>
          <a:xfrm>
            <a:off x="3990764" y="1963955"/>
            <a:ext cx="4543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t>Sales Performance and Product Analysis for E-commerce Optimization </a:t>
            </a:r>
            <a:r>
              <a:rPr lang="en" sz="2800" b="1" dirty="0"/>
              <a:t>(sql &amp; Power Bi)</a:t>
            </a:r>
            <a:endParaRPr sz="2800" b="1" dirty="0"/>
          </a:p>
        </p:txBody>
      </p:sp>
      <p:sp>
        <p:nvSpPr>
          <p:cNvPr id="440" name="Google Shape;440;p63"/>
          <p:cNvSpPr txBox="1">
            <a:spLocks noGrp="1"/>
          </p:cNvSpPr>
          <p:nvPr>
            <p:ph type="subTitle" idx="1"/>
          </p:nvPr>
        </p:nvSpPr>
        <p:spPr>
          <a:xfrm>
            <a:off x="2316899" y="4037775"/>
            <a:ext cx="58296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dirty="0">
                <a:solidFill>
                  <a:srgbClr val="CC9900"/>
                </a:solidFill>
              </a:rPr>
              <a:t>Emmanuel Adewuyi Ojo</a:t>
            </a:r>
            <a:endParaRPr sz="2400" dirty="0">
              <a:solidFill>
                <a:srgbClr val="CC9900"/>
              </a:solidFill>
            </a:endParaRPr>
          </a:p>
        </p:txBody>
      </p:sp>
      <p:cxnSp>
        <p:nvCxnSpPr>
          <p:cNvPr id="441" name="Google Shape;441;p63"/>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4"/>
          <p:cNvSpPr txBox="1">
            <a:spLocks noGrp="1"/>
          </p:cNvSpPr>
          <p:nvPr>
            <p:ph type="title"/>
          </p:nvPr>
        </p:nvSpPr>
        <p:spPr>
          <a:xfrm>
            <a:off x="626250" y="58709"/>
            <a:ext cx="789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rPr>
              <a:t>I</a:t>
            </a:r>
            <a:r>
              <a:rPr lang="en" dirty="0">
                <a:solidFill>
                  <a:schemeClr val="dk1"/>
                </a:solidFill>
              </a:rPr>
              <a:t>ntroduction and background</a:t>
            </a:r>
            <a:endParaRPr dirty="0">
              <a:solidFill>
                <a:schemeClr val="dk1"/>
              </a:solidFill>
            </a:endParaRPr>
          </a:p>
        </p:txBody>
      </p:sp>
      <p:sp>
        <p:nvSpPr>
          <p:cNvPr id="447" name="Google Shape;447;p64"/>
          <p:cNvSpPr txBox="1">
            <a:spLocks noGrp="1"/>
          </p:cNvSpPr>
          <p:nvPr>
            <p:ph type="body" idx="1"/>
          </p:nvPr>
        </p:nvSpPr>
        <p:spPr>
          <a:xfrm>
            <a:off x="0" y="631409"/>
            <a:ext cx="8686800" cy="4096996"/>
          </a:xfrm>
          <a:prstGeom prst="rect">
            <a:avLst/>
          </a:prstGeom>
        </p:spPr>
        <p:txBody>
          <a:bodyPr spcFirstLastPara="1" wrap="square" lIns="91425" tIns="91425" rIns="91425" bIns="91425" anchor="t" anchorCtr="0">
            <a:noAutofit/>
          </a:bodyPr>
          <a:lstStyle/>
          <a:p>
            <a:pPr marL="285750" indent="-285750">
              <a:spcAft>
                <a:spcPts val="1200"/>
              </a:spcAft>
            </a:pPr>
            <a:r>
              <a:rPr lang="en-US" sz="1600" b="0" i="0" dirty="0">
                <a:solidFill>
                  <a:schemeClr val="tx1"/>
                </a:solidFill>
                <a:effectLst/>
                <a:latin typeface="Bahnschrift SemiBold" panose="020B0502040204020203" pitchFamily="34" charset="0"/>
              </a:rPr>
              <a:t>This project analyses the purchases of customers for 1 year </a:t>
            </a:r>
            <a:r>
              <a:rPr lang="en-US" sz="1600" dirty="0">
                <a:solidFill>
                  <a:schemeClr val="tx1"/>
                </a:solidFill>
                <a:latin typeface="Bahnschrift SemiBold" panose="020B0502040204020203" pitchFamily="34" charset="0"/>
              </a:rPr>
              <a:t>for an </a:t>
            </a:r>
            <a:r>
              <a:rPr lang="en-US" sz="1600" b="0" i="0" dirty="0">
                <a:solidFill>
                  <a:schemeClr val="tx1"/>
                </a:solidFill>
                <a:effectLst/>
                <a:latin typeface="Bahnschrift SemiBold" panose="020B0502040204020203" pitchFamily="34" charset="0"/>
              </a:rPr>
              <a:t>America E-commerce dataset. To understand customer's online buying habits</a:t>
            </a:r>
          </a:p>
          <a:p>
            <a:pPr marL="285750" indent="-285750">
              <a:spcAft>
                <a:spcPts val="1200"/>
              </a:spcAft>
            </a:pPr>
            <a:r>
              <a:rPr lang="en-US" sz="1600" dirty="0">
                <a:latin typeface="Bahnschrift SemiBold" panose="020B0502040204020203" pitchFamily="34" charset="0"/>
              </a:rPr>
              <a:t>The dataset includes information about customer behavior, product details, and transactions. The dataset is available; </a:t>
            </a:r>
            <a:r>
              <a:rPr lang="en-US" sz="1600" dirty="0">
                <a:latin typeface="Bahnschrift SemiBold" panose="020B0502040204020203" pitchFamily="34" charset="0"/>
                <a:hlinkClick r:id="rId3"/>
              </a:rPr>
              <a:t>https://www.kaggle.com/datasets/mervemenekse/ecommerce-dataset</a:t>
            </a:r>
            <a:endParaRPr lang="en-US" sz="1600" dirty="0">
              <a:latin typeface="Bahnschrift SemiBold" panose="020B0502040204020203" pitchFamily="34" charset="0"/>
            </a:endParaRPr>
          </a:p>
          <a:p>
            <a:pPr marL="285750" indent="-285750">
              <a:spcAft>
                <a:spcPts val="1200"/>
              </a:spcAft>
            </a:pPr>
            <a:r>
              <a:rPr lang="en-US" sz="1600" dirty="0">
                <a:latin typeface="Bahnschrift SemiBold" panose="020B0502040204020203" pitchFamily="34" charset="0"/>
              </a:rPr>
              <a:t>Project Goals: The objective is to analyze the store's sales data to gain insights into its performance. The company wants to identify the top-selling products, highest-grossing months, and trends in different product categories and buying platforms.</a:t>
            </a:r>
          </a:p>
          <a:p>
            <a:pPr marL="285750" indent="-285750">
              <a:spcAft>
                <a:spcPts val="1200"/>
              </a:spcAft>
            </a:pPr>
            <a:r>
              <a:rPr lang="en-US" sz="1600" dirty="0">
                <a:latin typeface="Bahnschrift SemiBold" panose="020B0502040204020203" pitchFamily="34" charset="0"/>
              </a:rPr>
              <a:t>The dataset was cleaned in power query before being imported into </a:t>
            </a:r>
            <a:r>
              <a:rPr lang="en-US" sz="1600" b="1" dirty="0">
                <a:latin typeface="Bahnschrift SemiBold" panose="020B0502040204020203" pitchFamily="34" charset="0"/>
              </a:rPr>
              <a:t>SQL </a:t>
            </a:r>
            <a:r>
              <a:rPr lang="en-US" sz="1600" dirty="0">
                <a:latin typeface="Bahnschrift SemiBold" panose="020B0502040204020203" pitchFamily="34" charset="0"/>
              </a:rPr>
              <a:t>for this analysis, majorly cleaning involved replacing blanks and null values. The method used to clean involves replacing these records with median value where obvious, and using fill up,                      function in other place where relevant.  </a:t>
            </a:r>
            <a:br>
              <a:rPr lang="en-US" sz="1600" dirty="0"/>
            </a:br>
            <a:endParaRPr sz="1600" u="none" dirty="0">
              <a:solidFill>
                <a:schemeClr val="dk1"/>
              </a:solidFill>
              <a:latin typeface="Didact Gothic"/>
              <a:ea typeface="Didact Gothic"/>
              <a:cs typeface="Didact Gothic"/>
              <a:sym typeface="Didact Gothic"/>
            </a:endParaRPr>
          </a:p>
        </p:txBody>
      </p:sp>
      <p:cxnSp>
        <p:nvCxnSpPr>
          <p:cNvPr id="448" name="Google Shape;448;p64"/>
          <p:cNvCxnSpPr/>
          <p:nvPr/>
        </p:nvCxnSpPr>
        <p:spPr>
          <a:xfrm>
            <a:off x="677757" y="544313"/>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45"/>
        <p:cNvGrpSpPr/>
        <p:nvPr/>
      </p:nvGrpSpPr>
      <p:grpSpPr>
        <a:xfrm>
          <a:off x="0" y="0"/>
          <a:ext cx="0" cy="0"/>
          <a:chOff x="0" y="0"/>
          <a:chExt cx="0" cy="0"/>
        </a:xfrm>
      </p:grpSpPr>
      <p:pic>
        <p:nvPicPr>
          <p:cNvPr id="9" name="Picture 8">
            <a:extLst>
              <a:ext uri="{FF2B5EF4-FFF2-40B4-BE49-F238E27FC236}">
                <a16:creationId xmlns:a16="http://schemas.microsoft.com/office/drawing/2014/main" id="{9694283C-6622-48FB-AF3C-E5D9D20AB00B}"/>
              </a:ext>
            </a:extLst>
          </p:cNvPr>
          <p:cNvPicPr>
            <a:picLocks noChangeAspect="1"/>
          </p:cNvPicPr>
          <p:nvPr/>
        </p:nvPicPr>
        <p:blipFill>
          <a:blip r:embed="rId3"/>
          <a:stretch>
            <a:fillRect/>
          </a:stretch>
        </p:blipFill>
        <p:spPr>
          <a:xfrm>
            <a:off x="1" y="-190709"/>
            <a:ext cx="9144000" cy="5334209"/>
          </a:xfrm>
          <a:prstGeom prst="rect">
            <a:avLst/>
          </a:prstGeom>
        </p:spPr>
      </p:pic>
    </p:spTree>
    <p:extLst>
      <p:ext uri="{BB962C8B-B14F-4D97-AF65-F5344CB8AC3E}">
        <p14:creationId xmlns:p14="http://schemas.microsoft.com/office/powerpoint/2010/main" val="420288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4"/>
          <p:cNvSpPr txBox="1">
            <a:spLocks noGrp="1"/>
          </p:cNvSpPr>
          <p:nvPr>
            <p:ph type="title"/>
          </p:nvPr>
        </p:nvSpPr>
        <p:spPr>
          <a:xfrm>
            <a:off x="626250" y="58709"/>
            <a:ext cx="789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Key insight and findings</a:t>
            </a:r>
            <a:endParaRPr dirty="0">
              <a:solidFill>
                <a:schemeClr val="dk1"/>
              </a:solidFill>
            </a:endParaRPr>
          </a:p>
        </p:txBody>
      </p:sp>
      <p:sp>
        <p:nvSpPr>
          <p:cNvPr id="447" name="Google Shape;447;p64"/>
          <p:cNvSpPr txBox="1">
            <a:spLocks noGrp="1"/>
          </p:cNvSpPr>
          <p:nvPr>
            <p:ph type="body" idx="1"/>
          </p:nvPr>
        </p:nvSpPr>
        <p:spPr>
          <a:xfrm>
            <a:off x="0" y="631409"/>
            <a:ext cx="8686800" cy="4453382"/>
          </a:xfrm>
          <a:prstGeom prst="rect">
            <a:avLst/>
          </a:prstGeom>
        </p:spPr>
        <p:txBody>
          <a:bodyPr spcFirstLastPara="1" wrap="square" lIns="91425" tIns="91425" rIns="91425" bIns="91425" anchor="t" anchorCtr="0">
            <a:noAutofit/>
          </a:bodyPr>
          <a:lstStyle/>
          <a:p>
            <a:pPr marL="285750" indent="-285750">
              <a:spcAft>
                <a:spcPts val="1200"/>
              </a:spcAft>
            </a:pPr>
            <a:r>
              <a:rPr lang="en-US" sz="1600" b="0" i="0" dirty="0">
                <a:solidFill>
                  <a:schemeClr val="tx1"/>
                </a:solidFill>
                <a:effectLst/>
                <a:latin typeface="Bahnschrift SemiBold" panose="020B0502040204020203" pitchFamily="34" charset="0"/>
              </a:rPr>
              <a:t>Customer Base of the company is made up of 95.72% of Members, 3.89% are guest, and First sign Up and New Member are insignificantly represented. </a:t>
            </a:r>
            <a:r>
              <a:rPr lang="en-US" sz="1600" b="0" i="1" dirty="0">
                <a:solidFill>
                  <a:srgbClr val="CC9900"/>
                </a:solidFill>
                <a:effectLst/>
                <a:latin typeface="Bahnschrift SemiBold" panose="020B0502040204020203" pitchFamily="34" charset="0"/>
              </a:rPr>
              <a:t>This shows that the business is not making new members and sign up</a:t>
            </a:r>
            <a:r>
              <a:rPr lang="en-US" sz="1600" b="0" i="1" dirty="0">
                <a:solidFill>
                  <a:schemeClr val="tx1"/>
                </a:solidFill>
                <a:effectLst/>
                <a:latin typeface="Bahnschrift SemiBold" panose="020B0502040204020203" pitchFamily="34" charset="0"/>
              </a:rPr>
              <a:t>. </a:t>
            </a:r>
            <a:r>
              <a:rPr lang="en-US" sz="1600" b="0" i="1" dirty="0">
                <a:solidFill>
                  <a:srgbClr val="CC9900"/>
                </a:solidFill>
                <a:effectLst/>
                <a:latin typeface="Bahnschrift SemiBold" panose="020B0502040204020203" pitchFamily="34" charset="0"/>
              </a:rPr>
              <a:t>This suggest a need for more radical marketing drive to attract new customers</a:t>
            </a:r>
          </a:p>
          <a:p>
            <a:pPr marL="285750" indent="-285750">
              <a:spcAft>
                <a:spcPts val="1200"/>
              </a:spcAft>
            </a:pPr>
            <a:endParaRPr lang="en-US" sz="1600" b="0" i="1" dirty="0">
              <a:solidFill>
                <a:srgbClr val="CC9900"/>
              </a:solidFill>
              <a:effectLst/>
              <a:latin typeface="Bahnschrift SemiBold" panose="020B0502040204020203" pitchFamily="34" charset="0"/>
            </a:endParaRPr>
          </a:p>
          <a:p>
            <a:pPr marL="285750" indent="-285750">
              <a:spcAft>
                <a:spcPts val="1200"/>
              </a:spcAft>
            </a:pPr>
            <a:endParaRPr lang="en-US" sz="1600" i="1" dirty="0">
              <a:solidFill>
                <a:srgbClr val="CC9900"/>
              </a:solidFill>
              <a:latin typeface="Bahnschrift SemiBold" panose="020B0502040204020203" pitchFamily="34" charset="0"/>
            </a:endParaRPr>
          </a:p>
          <a:p>
            <a:pPr marL="285750" indent="-285750">
              <a:spcAft>
                <a:spcPts val="1200"/>
              </a:spcAft>
            </a:pPr>
            <a:endParaRPr lang="en-US" sz="1600" b="0" i="1" dirty="0">
              <a:solidFill>
                <a:srgbClr val="CC9900"/>
              </a:solidFill>
              <a:effectLst/>
              <a:latin typeface="Bahnschrift SemiBold" panose="020B0502040204020203" pitchFamily="34" charset="0"/>
            </a:endParaRPr>
          </a:p>
          <a:p>
            <a:pPr marL="285750" indent="-285750">
              <a:spcAft>
                <a:spcPts val="1200"/>
              </a:spcAft>
            </a:pPr>
            <a:r>
              <a:rPr lang="en-US" sz="1600" dirty="0">
                <a:latin typeface="Bahnschrift SemiBold" panose="020B0502040204020203" pitchFamily="34" charset="0"/>
                <a:hlinkClick r:id="rId3"/>
              </a:rPr>
              <a:t>I</a:t>
            </a:r>
            <a:r>
              <a:rPr lang="en-US" sz="1600" dirty="0">
                <a:latin typeface="Bahnschrift SemiBold" panose="020B0502040204020203" pitchFamily="34" charset="0"/>
              </a:rPr>
              <a:t>n terms of quantity of goods sold  by product category, Fashion product category have  the highest quantity sold, and this also the case for the total sales by product category. </a:t>
            </a:r>
          </a:p>
        </p:txBody>
      </p:sp>
      <p:cxnSp>
        <p:nvCxnSpPr>
          <p:cNvPr id="448" name="Google Shape;448;p64"/>
          <p:cNvCxnSpPr/>
          <p:nvPr/>
        </p:nvCxnSpPr>
        <p:spPr>
          <a:xfrm>
            <a:off x="677757" y="544313"/>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B84EF8F2-8DF5-4E30-A808-209AAF6410A6}"/>
              </a:ext>
            </a:extLst>
          </p:cNvPr>
          <p:cNvPicPr>
            <a:picLocks noChangeAspect="1"/>
          </p:cNvPicPr>
          <p:nvPr/>
        </p:nvPicPr>
        <p:blipFill>
          <a:blip r:embed="rId4"/>
          <a:stretch>
            <a:fillRect/>
          </a:stretch>
        </p:blipFill>
        <p:spPr>
          <a:xfrm>
            <a:off x="333196" y="1841664"/>
            <a:ext cx="4972730" cy="1279985"/>
          </a:xfrm>
          <a:prstGeom prst="rect">
            <a:avLst/>
          </a:prstGeom>
        </p:spPr>
      </p:pic>
      <p:pic>
        <p:nvPicPr>
          <p:cNvPr id="5" name="Picture 4">
            <a:extLst>
              <a:ext uri="{FF2B5EF4-FFF2-40B4-BE49-F238E27FC236}">
                <a16:creationId xmlns:a16="http://schemas.microsoft.com/office/drawing/2014/main" id="{33B7AB8B-F679-4726-88AB-172AAE29A4E4}"/>
              </a:ext>
            </a:extLst>
          </p:cNvPr>
          <p:cNvPicPr>
            <a:picLocks noChangeAspect="1"/>
          </p:cNvPicPr>
          <p:nvPr/>
        </p:nvPicPr>
        <p:blipFill>
          <a:blip r:embed="rId5"/>
          <a:stretch>
            <a:fillRect/>
          </a:stretch>
        </p:blipFill>
        <p:spPr>
          <a:xfrm>
            <a:off x="333196" y="3890529"/>
            <a:ext cx="4162318" cy="1191060"/>
          </a:xfrm>
          <a:prstGeom prst="rect">
            <a:avLst/>
          </a:prstGeom>
        </p:spPr>
      </p:pic>
      <p:sp>
        <p:nvSpPr>
          <p:cNvPr id="6" name="TextBox 5">
            <a:extLst>
              <a:ext uri="{FF2B5EF4-FFF2-40B4-BE49-F238E27FC236}">
                <a16:creationId xmlns:a16="http://schemas.microsoft.com/office/drawing/2014/main" id="{A5411B47-2188-4A1B-80F2-0276D1D01A95}"/>
              </a:ext>
            </a:extLst>
          </p:cNvPr>
          <p:cNvSpPr txBox="1"/>
          <p:nvPr/>
        </p:nvSpPr>
        <p:spPr>
          <a:xfrm>
            <a:off x="4648488" y="4040372"/>
            <a:ext cx="2680889" cy="954107"/>
          </a:xfrm>
          <a:prstGeom prst="rect">
            <a:avLst/>
          </a:prstGeom>
          <a:noFill/>
        </p:spPr>
        <p:txBody>
          <a:bodyPr wrap="square" rtlCol="0">
            <a:spAutoFit/>
          </a:bodyPr>
          <a:lstStyle/>
          <a:p>
            <a:r>
              <a:rPr lang="en-US" b="1" i="1" dirty="0">
                <a:solidFill>
                  <a:srgbClr val="CC9900"/>
                </a:solidFill>
              </a:rPr>
              <a:t>This suggest that the company should pay more attention in leveraging the high sales in this category.</a:t>
            </a:r>
            <a:endParaRPr lang="en-GB" b="1" i="1" dirty="0">
              <a:solidFill>
                <a:srgbClr val="CC9900"/>
              </a:solidFill>
            </a:endParaRPr>
          </a:p>
        </p:txBody>
      </p:sp>
    </p:spTree>
    <p:extLst>
      <p:ext uri="{BB962C8B-B14F-4D97-AF65-F5344CB8AC3E}">
        <p14:creationId xmlns:p14="http://schemas.microsoft.com/office/powerpoint/2010/main" val="102135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4"/>
          <p:cNvSpPr txBox="1">
            <a:spLocks noGrp="1"/>
          </p:cNvSpPr>
          <p:nvPr>
            <p:ph type="title"/>
          </p:nvPr>
        </p:nvSpPr>
        <p:spPr>
          <a:xfrm>
            <a:off x="626250" y="58709"/>
            <a:ext cx="789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Key insight and findings</a:t>
            </a:r>
            <a:endParaRPr dirty="0">
              <a:solidFill>
                <a:schemeClr val="dk1"/>
              </a:solidFill>
            </a:endParaRPr>
          </a:p>
        </p:txBody>
      </p:sp>
      <p:sp>
        <p:nvSpPr>
          <p:cNvPr id="447" name="Google Shape;447;p64"/>
          <p:cNvSpPr txBox="1">
            <a:spLocks noGrp="1"/>
          </p:cNvSpPr>
          <p:nvPr>
            <p:ph type="body" idx="1"/>
          </p:nvPr>
        </p:nvSpPr>
        <p:spPr>
          <a:xfrm>
            <a:off x="0" y="631409"/>
            <a:ext cx="8686800" cy="4453382"/>
          </a:xfrm>
          <a:prstGeom prst="rect">
            <a:avLst/>
          </a:prstGeom>
        </p:spPr>
        <p:txBody>
          <a:bodyPr spcFirstLastPara="1" wrap="square" lIns="91425" tIns="91425" rIns="91425" bIns="91425" anchor="t" anchorCtr="0">
            <a:noAutofit/>
          </a:bodyPr>
          <a:lstStyle/>
          <a:p>
            <a:pPr marL="285750" indent="-285750">
              <a:spcAft>
                <a:spcPts val="1200"/>
              </a:spcAft>
            </a:pPr>
            <a:r>
              <a:rPr lang="en-US" sz="1600" dirty="0">
                <a:solidFill>
                  <a:schemeClr val="tx1"/>
                </a:solidFill>
                <a:latin typeface="Bahnschrift SemiBold" panose="020B0502040204020203" pitchFamily="34" charset="0"/>
              </a:rPr>
              <a:t>Apple Laptop is the most profitable product</a:t>
            </a:r>
            <a:r>
              <a:rPr lang="en-US" sz="1600" b="0" i="0" dirty="0">
                <a:solidFill>
                  <a:schemeClr val="tx1"/>
                </a:solidFill>
                <a:effectLst/>
                <a:latin typeface="Bahnschrift SemiBold" panose="020B0502040204020203" pitchFamily="34" charset="0"/>
              </a:rPr>
              <a:t>. With a $67.12 profit per product. </a:t>
            </a:r>
          </a:p>
          <a:p>
            <a:pPr marL="285750" indent="-285750">
              <a:spcAft>
                <a:spcPts val="1200"/>
              </a:spcAft>
            </a:pPr>
            <a:r>
              <a:rPr lang="en-US" sz="1600" dirty="0">
                <a:solidFill>
                  <a:schemeClr val="tx1"/>
                </a:solidFill>
                <a:latin typeface="Bahnschrift SemiBold" panose="020B0502040204020203" pitchFamily="34" charset="0"/>
              </a:rPr>
              <a:t>November is the month with the highest sales, with $877,881.</a:t>
            </a:r>
          </a:p>
          <a:p>
            <a:pPr marL="285750" indent="-285750">
              <a:spcAft>
                <a:spcPts val="1200"/>
              </a:spcAft>
            </a:pPr>
            <a:r>
              <a:rPr lang="en-US" sz="1600" b="0" i="0" dirty="0">
                <a:solidFill>
                  <a:schemeClr val="tx1"/>
                </a:solidFill>
                <a:effectLst/>
                <a:latin typeface="Bahnschrift SemiBold" panose="020B0502040204020203" pitchFamily="34" charset="0"/>
              </a:rPr>
              <a:t>Top 5 best-selling product</a:t>
            </a:r>
            <a:r>
              <a:rPr lang="en-US" sz="1600" dirty="0">
                <a:solidFill>
                  <a:schemeClr val="tx1"/>
                </a:solidFill>
                <a:latin typeface="Bahnschrift SemiBold" panose="020B0502040204020203" pitchFamily="34" charset="0"/>
              </a:rPr>
              <a:t> in terms of quantity include </a:t>
            </a:r>
            <a:r>
              <a:rPr lang="en-US" sz="1600" dirty="0" err="1">
                <a:solidFill>
                  <a:schemeClr val="tx1"/>
                </a:solidFill>
                <a:latin typeface="Bahnschrift SemiBold" panose="020B0502040204020203" pitchFamily="34" charset="0"/>
              </a:rPr>
              <a:t>Titak</a:t>
            </a:r>
            <a:r>
              <a:rPr lang="en-US" sz="1600" dirty="0">
                <a:solidFill>
                  <a:schemeClr val="tx1"/>
                </a:solidFill>
                <a:latin typeface="Bahnschrift SemiBold" panose="020B0502040204020203" pitchFamily="34" charset="0"/>
              </a:rPr>
              <a:t> Watch, Formal Shoes, Sport Wear, Running Shoes, and Fossil Watch. However, in terms of Total Sales amount, we have T-shirt, </a:t>
            </a:r>
            <a:r>
              <a:rPr lang="en-US" sz="1600" dirty="0" err="1">
                <a:solidFill>
                  <a:schemeClr val="tx1"/>
                </a:solidFill>
                <a:latin typeface="Bahnschrift SemiBold" panose="020B0502040204020203" pitchFamily="34" charset="0"/>
              </a:rPr>
              <a:t>Titak</a:t>
            </a:r>
            <a:r>
              <a:rPr lang="en-US" sz="1600" dirty="0">
                <a:solidFill>
                  <a:schemeClr val="tx1"/>
                </a:solidFill>
                <a:latin typeface="Bahnschrift SemiBold" panose="020B0502040204020203" pitchFamily="34" charset="0"/>
              </a:rPr>
              <a:t> watch, </a:t>
            </a:r>
            <a:r>
              <a:rPr lang="en-US" sz="1600" dirty="0" err="1">
                <a:solidFill>
                  <a:schemeClr val="tx1"/>
                </a:solidFill>
                <a:latin typeface="Bahnschrift SemiBold" panose="020B0502040204020203" pitchFamily="34" charset="0"/>
              </a:rPr>
              <a:t>Runing</a:t>
            </a:r>
            <a:r>
              <a:rPr lang="en-US" sz="1600" dirty="0">
                <a:solidFill>
                  <a:schemeClr val="tx1"/>
                </a:solidFill>
                <a:latin typeface="Bahnschrift SemiBold" panose="020B0502040204020203" pitchFamily="34" charset="0"/>
              </a:rPr>
              <a:t> shoes, Jeans, and Formal Shoes </a:t>
            </a:r>
            <a:r>
              <a:rPr lang="en-US" sz="1600" i="1" dirty="0">
                <a:solidFill>
                  <a:srgbClr val="CC9900"/>
                </a:solidFill>
                <a:latin typeface="Bahnschrift SemiBold" panose="020B0502040204020203" pitchFamily="34" charset="0"/>
              </a:rPr>
              <a:t>Since these product are in high demand, the company should use information to do marketing in other areas were they do not yet have their reach. </a:t>
            </a:r>
            <a:endParaRPr lang="en-US" sz="1600" b="0" i="1" dirty="0">
              <a:solidFill>
                <a:srgbClr val="CC9900"/>
              </a:solidFill>
              <a:effectLst/>
              <a:latin typeface="Bahnschrift SemiBold" panose="020B0502040204020203" pitchFamily="34" charset="0"/>
            </a:endParaRPr>
          </a:p>
          <a:p>
            <a:pPr marL="285750" indent="-285750">
              <a:spcAft>
                <a:spcPts val="1200"/>
              </a:spcAft>
            </a:pPr>
            <a:endParaRPr lang="en-US" sz="1600" b="0" i="1" dirty="0">
              <a:solidFill>
                <a:srgbClr val="CC9900"/>
              </a:solidFill>
              <a:effectLst/>
              <a:latin typeface="Bahnschrift SemiBold" panose="020B0502040204020203" pitchFamily="34" charset="0"/>
            </a:endParaRPr>
          </a:p>
          <a:p>
            <a:pPr marL="285750" indent="-285750">
              <a:spcAft>
                <a:spcPts val="1200"/>
              </a:spcAft>
            </a:pPr>
            <a:endParaRPr lang="en-US" sz="1600" i="1" dirty="0">
              <a:solidFill>
                <a:srgbClr val="CC9900"/>
              </a:solidFill>
              <a:latin typeface="Bahnschrift SemiBold" panose="020B0502040204020203" pitchFamily="34" charset="0"/>
            </a:endParaRPr>
          </a:p>
          <a:p>
            <a:pPr marL="285750" indent="-285750">
              <a:spcAft>
                <a:spcPts val="1200"/>
              </a:spcAft>
            </a:pPr>
            <a:endParaRPr lang="en-US" sz="1600" b="0" i="1" dirty="0">
              <a:solidFill>
                <a:srgbClr val="CC9900"/>
              </a:solidFill>
              <a:effectLst/>
              <a:latin typeface="Bahnschrift SemiBold" panose="020B0502040204020203" pitchFamily="34" charset="0"/>
            </a:endParaRPr>
          </a:p>
        </p:txBody>
      </p:sp>
      <p:cxnSp>
        <p:nvCxnSpPr>
          <p:cNvPr id="448" name="Google Shape;448;p64"/>
          <p:cNvCxnSpPr/>
          <p:nvPr/>
        </p:nvCxnSpPr>
        <p:spPr>
          <a:xfrm>
            <a:off x="677757" y="544313"/>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id="{34B8B692-4B56-4559-8EF4-112A0807D8AA}"/>
              </a:ext>
            </a:extLst>
          </p:cNvPr>
          <p:cNvPicPr>
            <a:picLocks noChangeAspect="1"/>
          </p:cNvPicPr>
          <p:nvPr/>
        </p:nvPicPr>
        <p:blipFill>
          <a:blip r:embed="rId3"/>
          <a:stretch>
            <a:fillRect/>
          </a:stretch>
        </p:blipFill>
        <p:spPr>
          <a:xfrm>
            <a:off x="360947" y="2978124"/>
            <a:ext cx="2370221" cy="1251602"/>
          </a:xfrm>
          <a:prstGeom prst="rect">
            <a:avLst/>
          </a:prstGeom>
        </p:spPr>
      </p:pic>
      <p:pic>
        <p:nvPicPr>
          <p:cNvPr id="8" name="Picture 7">
            <a:extLst>
              <a:ext uri="{FF2B5EF4-FFF2-40B4-BE49-F238E27FC236}">
                <a16:creationId xmlns:a16="http://schemas.microsoft.com/office/drawing/2014/main" id="{3BF97ADC-4831-4FDD-931A-D8F4AC2E65D2}"/>
              </a:ext>
            </a:extLst>
          </p:cNvPr>
          <p:cNvPicPr>
            <a:picLocks noChangeAspect="1"/>
          </p:cNvPicPr>
          <p:nvPr/>
        </p:nvPicPr>
        <p:blipFill>
          <a:blip r:embed="rId4"/>
          <a:stretch>
            <a:fillRect/>
          </a:stretch>
        </p:blipFill>
        <p:spPr>
          <a:xfrm>
            <a:off x="4593099" y="2978124"/>
            <a:ext cx="2256009" cy="1261694"/>
          </a:xfrm>
          <a:prstGeom prst="rect">
            <a:avLst/>
          </a:prstGeom>
        </p:spPr>
      </p:pic>
    </p:spTree>
    <p:extLst>
      <p:ext uri="{BB962C8B-B14F-4D97-AF65-F5344CB8AC3E}">
        <p14:creationId xmlns:p14="http://schemas.microsoft.com/office/powerpoint/2010/main" val="106713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4"/>
          <p:cNvSpPr txBox="1">
            <a:spLocks noGrp="1"/>
          </p:cNvSpPr>
          <p:nvPr>
            <p:ph type="title"/>
          </p:nvPr>
        </p:nvSpPr>
        <p:spPr>
          <a:xfrm>
            <a:off x="626250" y="58709"/>
            <a:ext cx="789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Key insight and findings</a:t>
            </a:r>
            <a:endParaRPr dirty="0">
              <a:solidFill>
                <a:schemeClr val="dk1"/>
              </a:solidFill>
            </a:endParaRPr>
          </a:p>
        </p:txBody>
      </p:sp>
      <p:sp>
        <p:nvSpPr>
          <p:cNvPr id="447" name="Google Shape;447;p64"/>
          <p:cNvSpPr txBox="1">
            <a:spLocks noGrp="1"/>
          </p:cNvSpPr>
          <p:nvPr>
            <p:ph type="body" idx="1"/>
          </p:nvPr>
        </p:nvSpPr>
        <p:spPr>
          <a:xfrm>
            <a:off x="0" y="631409"/>
            <a:ext cx="8686800" cy="4453382"/>
          </a:xfrm>
          <a:prstGeom prst="rect">
            <a:avLst/>
          </a:prstGeom>
        </p:spPr>
        <p:txBody>
          <a:bodyPr spcFirstLastPara="1" wrap="square" lIns="91425" tIns="91425" rIns="91425" bIns="91425" anchor="t" anchorCtr="0">
            <a:noAutofit/>
          </a:bodyPr>
          <a:lstStyle/>
          <a:p>
            <a:pPr marL="285750" indent="-285750">
              <a:spcAft>
                <a:spcPts val="1200"/>
              </a:spcAft>
            </a:pPr>
            <a:endParaRPr lang="en-US" sz="1600" dirty="0">
              <a:solidFill>
                <a:schemeClr val="tx1"/>
              </a:solidFill>
              <a:latin typeface="Bahnschrift SemiBold" panose="020B0502040204020203" pitchFamily="34" charset="0"/>
            </a:endParaRPr>
          </a:p>
          <a:p>
            <a:pPr marL="285750" indent="-285750">
              <a:spcAft>
                <a:spcPts val="1200"/>
              </a:spcAft>
            </a:pPr>
            <a:endParaRPr lang="en-US" sz="1600" dirty="0">
              <a:solidFill>
                <a:schemeClr val="tx1"/>
              </a:solidFill>
              <a:latin typeface="Bahnschrift SemiBold" panose="020B0502040204020203" pitchFamily="34" charset="0"/>
            </a:endParaRPr>
          </a:p>
          <a:p>
            <a:pPr marL="285750" indent="-285750">
              <a:spcAft>
                <a:spcPts val="1200"/>
              </a:spcAft>
            </a:pPr>
            <a:r>
              <a:rPr lang="en-US" sz="1600" dirty="0">
                <a:solidFill>
                  <a:schemeClr val="tx1"/>
                </a:solidFill>
                <a:latin typeface="Bahnschrift SemiBold" panose="020B0502040204020203" pitchFamily="34" charset="0"/>
              </a:rPr>
              <a:t>The Best Selling Product further Analysis Shows that, the top five best selling product are from the same category (Fashion), the price per unit varies from 32-86 price range with running shoes being the most expensive at 86, and sports wear being the cheapest at 32. </a:t>
            </a:r>
          </a:p>
          <a:p>
            <a:pPr marL="285750" indent="-285750">
              <a:spcAft>
                <a:spcPts val="1200"/>
              </a:spcAft>
            </a:pPr>
            <a:r>
              <a:rPr lang="en-US" sz="1600" dirty="0">
                <a:solidFill>
                  <a:schemeClr val="tx1"/>
                </a:solidFill>
                <a:latin typeface="Bahnschrift SemiBold" panose="020B0502040204020203" pitchFamily="34" charset="0"/>
              </a:rPr>
              <a:t>Fashion is the product category with the highest sales, indicating how the category contributes to the business. The company should therefore focus more on these product category, to improve the overall performance of the business. </a:t>
            </a:r>
          </a:p>
          <a:p>
            <a:pPr marL="285750" indent="-285750">
              <a:spcAft>
                <a:spcPts val="1200"/>
              </a:spcAft>
            </a:pPr>
            <a:endParaRPr lang="en-US" sz="1600" dirty="0">
              <a:solidFill>
                <a:schemeClr val="tx1"/>
              </a:solidFill>
              <a:latin typeface="Bahnschrift SemiBold" panose="020B0502040204020203" pitchFamily="34" charset="0"/>
            </a:endParaRPr>
          </a:p>
          <a:p>
            <a:pPr marL="285750" indent="-285750">
              <a:spcAft>
                <a:spcPts val="1200"/>
              </a:spcAft>
            </a:pPr>
            <a:endParaRPr lang="en-US" sz="1600" b="0" i="1" dirty="0">
              <a:solidFill>
                <a:srgbClr val="CC9900"/>
              </a:solidFill>
              <a:effectLst/>
              <a:latin typeface="Bahnschrift SemiBold" panose="020B0502040204020203" pitchFamily="34" charset="0"/>
            </a:endParaRPr>
          </a:p>
          <a:p>
            <a:pPr marL="285750" indent="-285750">
              <a:spcAft>
                <a:spcPts val="1200"/>
              </a:spcAft>
            </a:pPr>
            <a:endParaRPr lang="en-US" sz="1600" i="1" dirty="0">
              <a:solidFill>
                <a:srgbClr val="CC9900"/>
              </a:solidFill>
              <a:latin typeface="Bahnschrift SemiBold" panose="020B0502040204020203" pitchFamily="34" charset="0"/>
            </a:endParaRPr>
          </a:p>
          <a:p>
            <a:pPr marL="285750" indent="-285750">
              <a:spcAft>
                <a:spcPts val="1200"/>
              </a:spcAft>
            </a:pPr>
            <a:endParaRPr lang="en-US" sz="1600" b="0" i="1" dirty="0">
              <a:solidFill>
                <a:srgbClr val="CC9900"/>
              </a:solidFill>
              <a:effectLst/>
              <a:latin typeface="Bahnschrift SemiBold" panose="020B0502040204020203" pitchFamily="34" charset="0"/>
            </a:endParaRPr>
          </a:p>
        </p:txBody>
      </p:sp>
      <p:cxnSp>
        <p:nvCxnSpPr>
          <p:cNvPr id="448" name="Google Shape;448;p64"/>
          <p:cNvCxnSpPr/>
          <p:nvPr/>
        </p:nvCxnSpPr>
        <p:spPr>
          <a:xfrm>
            <a:off x="677757" y="544313"/>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146529F0-B2D8-4035-B871-CF4877836A98}"/>
              </a:ext>
            </a:extLst>
          </p:cNvPr>
          <p:cNvPicPr>
            <a:picLocks noChangeAspect="1"/>
          </p:cNvPicPr>
          <p:nvPr/>
        </p:nvPicPr>
        <p:blipFill>
          <a:blip r:embed="rId3"/>
          <a:stretch>
            <a:fillRect/>
          </a:stretch>
        </p:blipFill>
        <p:spPr>
          <a:xfrm>
            <a:off x="396128" y="584233"/>
            <a:ext cx="3867349" cy="958899"/>
          </a:xfrm>
          <a:prstGeom prst="rect">
            <a:avLst/>
          </a:prstGeom>
        </p:spPr>
      </p:pic>
      <p:sp>
        <p:nvSpPr>
          <p:cNvPr id="9" name="TextBox 8">
            <a:extLst>
              <a:ext uri="{FF2B5EF4-FFF2-40B4-BE49-F238E27FC236}">
                <a16:creationId xmlns:a16="http://schemas.microsoft.com/office/drawing/2014/main" id="{ACDA6BC3-B286-45BE-A07A-3C9A037010CC}"/>
              </a:ext>
            </a:extLst>
          </p:cNvPr>
          <p:cNvSpPr txBox="1"/>
          <p:nvPr/>
        </p:nvSpPr>
        <p:spPr>
          <a:xfrm>
            <a:off x="4263477" y="718504"/>
            <a:ext cx="4880523" cy="307777"/>
          </a:xfrm>
          <a:prstGeom prst="rect">
            <a:avLst/>
          </a:prstGeom>
          <a:noFill/>
        </p:spPr>
        <p:txBody>
          <a:bodyPr wrap="square" rtlCol="0">
            <a:spAutoFit/>
          </a:bodyPr>
          <a:lstStyle/>
          <a:p>
            <a:r>
              <a:rPr lang="en-US" b="1" i="1" dirty="0">
                <a:solidFill>
                  <a:srgbClr val="CC9900"/>
                </a:solidFill>
              </a:rPr>
              <a:t>Detailed characteristics of the five best selling product </a:t>
            </a:r>
            <a:endParaRPr lang="en-GB" b="1" i="1" dirty="0">
              <a:solidFill>
                <a:srgbClr val="CC9900"/>
              </a:solidFill>
            </a:endParaRPr>
          </a:p>
        </p:txBody>
      </p:sp>
      <p:pic>
        <p:nvPicPr>
          <p:cNvPr id="6" name="Picture 5">
            <a:extLst>
              <a:ext uri="{FF2B5EF4-FFF2-40B4-BE49-F238E27FC236}">
                <a16:creationId xmlns:a16="http://schemas.microsoft.com/office/drawing/2014/main" id="{E40FB270-A216-4B0A-ADC9-FD1829328EAB}"/>
              </a:ext>
            </a:extLst>
          </p:cNvPr>
          <p:cNvPicPr>
            <a:picLocks noChangeAspect="1"/>
          </p:cNvPicPr>
          <p:nvPr/>
        </p:nvPicPr>
        <p:blipFill>
          <a:blip r:embed="rId4"/>
          <a:stretch>
            <a:fillRect/>
          </a:stretch>
        </p:blipFill>
        <p:spPr>
          <a:xfrm>
            <a:off x="206533" y="3490288"/>
            <a:ext cx="3767254" cy="1322344"/>
          </a:xfrm>
          <a:prstGeom prst="rect">
            <a:avLst/>
          </a:prstGeom>
        </p:spPr>
      </p:pic>
      <p:pic>
        <p:nvPicPr>
          <p:cNvPr id="10" name="Picture 9">
            <a:extLst>
              <a:ext uri="{FF2B5EF4-FFF2-40B4-BE49-F238E27FC236}">
                <a16:creationId xmlns:a16="http://schemas.microsoft.com/office/drawing/2014/main" id="{5FE7121D-889A-43C1-B9A8-C2A3B49226AF}"/>
              </a:ext>
            </a:extLst>
          </p:cNvPr>
          <p:cNvPicPr>
            <a:picLocks noChangeAspect="1"/>
          </p:cNvPicPr>
          <p:nvPr/>
        </p:nvPicPr>
        <p:blipFill>
          <a:blip r:embed="rId5"/>
          <a:stretch>
            <a:fillRect/>
          </a:stretch>
        </p:blipFill>
        <p:spPr>
          <a:xfrm>
            <a:off x="4092454" y="3490288"/>
            <a:ext cx="5097733" cy="1322344"/>
          </a:xfrm>
          <a:prstGeom prst="rect">
            <a:avLst/>
          </a:prstGeom>
        </p:spPr>
      </p:pic>
    </p:spTree>
    <p:extLst>
      <p:ext uri="{BB962C8B-B14F-4D97-AF65-F5344CB8AC3E}">
        <p14:creationId xmlns:p14="http://schemas.microsoft.com/office/powerpoint/2010/main" val="410992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477"/>
        <p:cNvGrpSpPr/>
        <p:nvPr/>
      </p:nvGrpSpPr>
      <p:grpSpPr>
        <a:xfrm>
          <a:off x="0" y="0"/>
          <a:ext cx="0" cy="0"/>
          <a:chOff x="0" y="0"/>
          <a:chExt cx="0" cy="0"/>
        </a:xfrm>
      </p:grpSpPr>
      <p:sp>
        <p:nvSpPr>
          <p:cNvPr id="484" name="Google Shape;484;p67"/>
          <p:cNvSpPr txBox="1">
            <a:spLocks noGrp="1"/>
          </p:cNvSpPr>
          <p:nvPr>
            <p:ph type="title" idx="15"/>
          </p:nvPr>
        </p:nvSpPr>
        <p:spPr>
          <a:xfrm>
            <a:off x="716550" y="2664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Recommendations</a:t>
            </a:r>
            <a:endParaRPr dirty="0">
              <a:solidFill>
                <a:schemeClr val="tx1"/>
              </a:solidFill>
            </a:endParaRPr>
          </a:p>
        </p:txBody>
      </p:sp>
      <p:sp>
        <p:nvSpPr>
          <p:cNvPr id="24" name="TextBox 23">
            <a:extLst>
              <a:ext uri="{FF2B5EF4-FFF2-40B4-BE49-F238E27FC236}">
                <a16:creationId xmlns:a16="http://schemas.microsoft.com/office/drawing/2014/main" id="{6A7D0692-E5D6-4B1B-A4FB-A965731D7E26}"/>
              </a:ext>
            </a:extLst>
          </p:cNvPr>
          <p:cNvSpPr txBox="1"/>
          <p:nvPr/>
        </p:nvSpPr>
        <p:spPr>
          <a:xfrm>
            <a:off x="241005" y="921488"/>
            <a:ext cx="8782493" cy="335476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solidFill>
                  <a:srgbClr val="CC9900"/>
                </a:solidFill>
                <a:latin typeface="Bahnschrift SemiBold" panose="020B0502040204020203" pitchFamily="34" charset="0"/>
              </a:rPr>
              <a:t>With over 95% of customers base being Members, suggest that the business largely serve old customers, which is indicative of inability to attract new customers. It is therefore recommended that the company should invest in effective marketing and advertisement strategies, particularly electronic ads, to attract new customers. </a:t>
            </a:r>
          </a:p>
          <a:p>
            <a:pPr marL="285750" indent="-285750">
              <a:spcAft>
                <a:spcPts val="1200"/>
              </a:spcAft>
              <a:buFont typeface="Arial" panose="020B0604020202020204" pitchFamily="34" charset="0"/>
              <a:buChar char="•"/>
            </a:pPr>
            <a:r>
              <a:rPr lang="en-US" dirty="0">
                <a:solidFill>
                  <a:srgbClr val="CC9900"/>
                </a:solidFill>
                <a:latin typeface="Bahnschrift SemiBold" panose="020B0502040204020203" pitchFamily="34" charset="0"/>
              </a:rPr>
              <a:t>With Fashion product category being the category with most sales, t</a:t>
            </a:r>
            <a:r>
              <a:rPr lang="en-US" sz="1400" dirty="0">
                <a:solidFill>
                  <a:srgbClr val="CC9900"/>
                </a:solidFill>
                <a:latin typeface="Bahnschrift SemiBold" panose="020B0502040204020203" pitchFamily="34" charset="0"/>
              </a:rPr>
              <a:t>he company need to focus more on these product category, to improve their overall performance of the business. This may include using promotional advertisement to reach broader customer base. </a:t>
            </a:r>
          </a:p>
          <a:p>
            <a:pPr marL="285750" indent="-285750">
              <a:spcAft>
                <a:spcPts val="1200"/>
              </a:spcAft>
              <a:buFont typeface="Arial" panose="020B0604020202020204" pitchFamily="34" charset="0"/>
              <a:buChar char="•"/>
            </a:pPr>
            <a:r>
              <a:rPr lang="en-US" sz="1400" b="0" dirty="0">
                <a:solidFill>
                  <a:srgbClr val="CC9900"/>
                </a:solidFill>
                <a:uFill>
                  <a:noFill/>
                </a:uFill>
                <a:latin typeface="Bahnschrift SemiBold" panose="020B0502040204020203" pitchFamily="34" charset="0"/>
              </a:rPr>
              <a:t>With an average revenue per transaction of $152 and a total revenue of $7,813,528, suggest that the company is generating revenue and profit from the product discounts. This means the company can continue use the discount strategy.</a:t>
            </a:r>
          </a:p>
          <a:p>
            <a:pPr marL="285750" indent="-285750">
              <a:spcAft>
                <a:spcPts val="1200"/>
              </a:spcAft>
              <a:buFont typeface="Arial" panose="020B0604020202020204" pitchFamily="34" charset="0"/>
              <a:buChar char="•"/>
            </a:pPr>
            <a:r>
              <a:rPr lang="en-US" b="1" dirty="0">
                <a:solidFill>
                  <a:srgbClr val="CC9900"/>
                </a:solidFill>
                <a:latin typeface="Bahnschrift SemiBold" panose="020B0502040204020203" pitchFamily="34" charset="0"/>
              </a:rPr>
              <a:t>The top five best selling product indicates products that </a:t>
            </a:r>
            <a:r>
              <a:rPr lang="en-US" sz="1400" b="1" dirty="0">
                <a:solidFill>
                  <a:srgbClr val="CC9900"/>
                </a:solidFill>
                <a:latin typeface="Bahnschrift SemiBold" panose="020B0502040204020203" pitchFamily="34" charset="0"/>
              </a:rPr>
              <a:t>are in high demand, the company should use these information to do marketing in other regions were they do not yet have their reach.</a:t>
            </a:r>
            <a:r>
              <a:rPr lang="en-US" sz="1400" b="1" dirty="0">
                <a:solidFill>
                  <a:srgbClr val="CC9900"/>
                </a:solidFill>
                <a:uFill>
                  <a:noFill/>
                </a:uFill>
                <a:latin typeface="Bahnschrift SemiBold" panose="020B0502040204020203" pitchFamily="34" charset="0"/>
              </a:rPr>
              <a:t> </a:t>
            </a:r>
            <a:br>
              <a:rPr lang="en-US" sz="1400" b="0" dirty="0">
                <a:solidFill>
                  <a:schemeClr val="hlink"/>
                </a:solidFill>
                <a:uFill>
                  <a:noFill/>
                </a:uFill>
                <a:latin typeface="Bahnschrift SemiBold" panose="020B0502040204020203" pitchFamily="34" charset="0"/>
              </a:rPr>
            </a:br>
            <a:endParaRPr lang="en-GB" dirty="0"/>
          </a:p>
        </p:txBody>
      </p:sp>
    </p:spTree>
  </p:cSld>
  <p:clrMapOvr>
    <a:masterClrMapping/>
  </p:clrMapOvr>
</p:sld>
</file>

<file path=ppt/theme/theme1.xml><?xml version="1.0" encoding="utf-8"?>
<a:theme xmlns:a="http://schemas.openxmlformats.org/drawingml/2006/main" name="Minimalist Grayscale Pitch Deck XL by Slidesgo">
  <a:themeElements>
    <a:clrScheme name="Simple Light">
      <a:dk1>
        <a:srgbClr val="000000"/>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669</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Bahnschrift SemiBold</vt:lpstr>
      <vt:lpstr>Didact Gothic</vt:lpstr>
      <vt:lpstr>Arial</vt:lpstr>
      <vt:lpstr>Julius Sans One</vt:lpstr>
      <vt:lpstr>Questrial</vt:lpstr>
      <vt:lpstr>Minimalist Grayscale Pitch Deck XL by Slidesgo</vt:lpstr>
      <vt:lpstr>Sales Performance and Product Analysis for E-commerce Optimization (sql &amp; Power Bi)</vt:lpstr>
      <vt:lpstr>Introduction and background</vt:lpstr>
      <vt:lpstr>PowerPoint Presentation</vt:lpstr>
      <vt:lpstr>Key insight and findings</vt:lpstr>
      <vt:lpstr>Key insight and findings</vt:lpstr>
      <vt:lpstr>Key insight and findings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and Product Analysis for E-commerce Optimization (sql &amp; Power Bi)</dc:title>
  <cp:lastModifiedBy>Emmanuel Adewuyi Ojo</cp:lastModifiedBy>
  <cp:revision>10</cp:revision>
  <dcterms:modified xsi:type="dcterms:W3CDTF">2025-06-18T22:16:24Z</dcterms:modified>
</cp:coreProperties>
</file>