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2"/>
  </p:notesMasterIdLst>
  <p:sldIdLst>
    <p:sldId id="277" r:id="rId2"/>
    <p:sldId id="259" r:id="rId3"/>
    <p:sldId id="260" r:id="rId4"/>
    <p:sldId id="263" r:id="rId5"/>
    <p:sldId id="261" r:id="rId6"/>
    <p:sldId id="262" r:id="rId7"/>
    <p:sldId id="264" r:id="rId8"/>
    <p:sldId id="267" r:id="rId9"/>
    <p:sldId id="265" r:id="rId10"/>
    <p:sldId id="266" r:id="rId11"/>
    <p:sldId id="271" r:id="rId12"/>
    <p:sldId id="268" r:id="rId13"/>
    <p:sldId id="269" r:id="rId14"/>
    <p:sldId id="270" r:id="rId15"/>
    <p:sldId id="273" r:id="rId16"/>
    <p:sldId id="272" r:id="rId17"/>
    <p:sldId id="276" r:id="rId18"/>
    <p:sldId id="274" r:id="rId19"/>
    <p:sldId id="275" r:id="rId20"/>
    <p:sldId id="279"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99D15E-C702-45B3-A434-28CBA7E3B3FB}" v="31" dt="2023-06-20T14:02:15.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448"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ely.durieux@outlook.com" userId="7f894faad8d92459" providerId="LiveId" clId="{FE99D15E-C702-45B3-A434-28CBA7E3B3FB}"/>
    <pc:docChg chg="undo custSel addSld delSld modSld">
      <pc:chgData name="emmely.durieux@outlook.com" userId="7f894faad8d92459" providerId="LiveId" clId="{FE99D15E-C702-45B3-A434-28CBA7E3B3FB}" dt="2023-06-20T14:02:23.564" v="762" actId="1076"/>
      <pc:docMkLst>
        <pc:docMk/>
      </pc:docMkLst>
      <pc:sldChg chg="modSp">
        <pc:chgData name="emmely.durieux@outlook.com" userId="7f894faad8d92459" providerId="LiveId" clId="{FE99D15E-C702-45B3-A434-28CBA7E3B3FB}" dt="2023-06-19T08:57:57.163" v="274" actId="20577"/>
        <pc:sldMkLst>
          <pc:docMk/>
          <pc:sldMk cId="1380608054" sldId="259"/>
        </pc:sldMkLst>
        <pc:graphicFrameChg chg="mod">
          <ac:chgData name="emmely.durieux@outlook.com" userId="7f894faad8d92459" providerId="LiveId" clId="{FE99D15E-C702-45B3-A434-28CBA7E3B3FB}" dt="2023-06-19T08:57:57.163" v="274" actId="20577"/>
          <ac:graphicFrameMkLst>
            <pc:docMk/>
            <pc:sldMk cId="1380608054" sldId="259"/>
            <ac:graphicFrameMk id="6" creationId="{D7AF0AD2-96F4-01E7-2FFA-D9B311DC6987}"/>
          </ac:graphicFrameMkLst>
        </pc:graphicFrameChg>
      </pc:sldChg>
      <pc:sldChg chg="addSp modSp mod">
        <pc:chgData name="emmely.durieux@outlook.com" userId="7f894faad8d92459" providerId="LiveId" clId="{FE99D15E-C702-45B3-A434-28CBA7E3B3FB}" dt="2023-06-20T12:46:02.317" v="341" actId="1076"/>
        <pc:sldMkLst>
          <pc:docMk/>
          <pc:sldMk cId="2146982739" sldId="260"/>
        </pc:sldMkLst>
        <pc:spChg chg="add mod ord">
          <ac:chgData name="emmely.durieux@outlook.com" userId="7f894faad8d92459" providerId="LiveId" clId="{FE99D15E-C702-45B3-A434-28CBA7E3B3FB}" dt="2023-06-19T11:22:17.162" v="298" actId="404"/>
          <ac:spMkLst>
            <pc:docMk/>
            <pc:sldMk cId="2146982739" sldId="260"/>
            <ac:spMk id="7" creationId="{B0D8FA09-9886-41FD-215E-5D441AD09664}"/>
          </ac:spMkLst>
        </pc:spChg>
        <pc:spChg chg="add mod ord">
          <ac:chgData name="emmely.durieux@outlook.com" userId="7f894faad8d92459" providerId="LiveId" clId="{FE99D15E-C702-45B3-A434-28CBA7E3B3FB}" dt="2023-06-19T11:22:25.661" v="300" actId="1076"/>
          <ac:spMkLst>
            <pc:docMk/>
            <pc:sldMk cId="2146982739" sldId="260"/>
            <ac:spMk id="8" creationId="{BF064222-FE74-9D32-FEBE-1074A3EA097E}"/>
          </ac:spMkLst>
        </pc:spChg>
        <pc:spChg chg="add mod">
          <ac:chgData name="emmely.durieux@outlook.com" userId="7f894faad8d92459" providerId="LiveId" clId="{FE99D15E-C702-45B3-A434-28CBA7E3B3FB}" dt="2023-06-19T08:56:21.689" v="216" actId="1076"/>
          <ac:spMkLst>
            <pc:docMk/>
            <pc:sldMk cId="2146982739" sldId="260"/>
            <ac:spMk id="9" creationId="{53A89151-CB1E-30E3-1B7E-30E652F7C3B6}"/>
          </ac:spMkLst>
        </pc:spChg>
        <pc:spChg chg="add mod">
          <ac:chgData name="emmely.durieux@outlook.com" userId="7f894faad8d92459" providerId="LiveId" clId="{FE99D15E-C702-45B3-A434-28CBA7E3B3FB}" dt="2023-06-19T08:57:07.345" v="272" actId="1076"/>
          <ac:spMkLst>
            <pc:docMk/>
            <pc:sldMk cId="2146982739" sldId="260"/>
            <ac:spMk id="10" creationId="{FDFF9C11-5189-337D-D90C-36A4D2DD815A}"/>
          </ac:spMkLst>
        </pc:spChg>
        <pc:spChg chg="add mod">
          <ac:chgData name="emmely.durieux@outlook.com" userId="7f894faad8d92459" providerId="LiveId" clId="{FE99D15E-C702-45B3-A434-28CBA7E3B3FB}" dt="2023-06-19T12:56:22.939" v="338" actId="1076"/>
          <ac:spMkLst>
            <pc:docMk/>
            <pc:sldMk cId="2146982739" sldId="260"/>
            <ac:spMk id="13" creationId="{AA6D5CA1-7C08-24A8-21CE-E36E9112A358}"/>
          </ac:spMkLst>
        </pc:spChg>
        <pc:picChg chg="add mod modCrop">
          <ac:chgData name="emmely.durieux@outlook.com" userId="7f894faad8d92459" providerId="LiveId" clId="{FE99D15E-C702-45B3-A434-28CBA7E3B3FB}" dt="2023-06-20T12:46:02.317" v="341" actId="1076"/>
          <ac:picMkLst>
            <pc:docMk/>
            <pc:sldMk cId="2146982739" sldId="260"/>
            <ac:picMk id="5" creationId="{C35FC366-5B1A-E561-BDF5-0C4D2D7EC011}"/>
          </ac:picMkLst>
        </pc:picChg>
        <pc:picChg chg="mod">
          <ac:chgData name="emmely.durieux@outlook.com" userId="7f894faad8d92459" providerId="LiveId" clId="{FE99D15E-C702-45B3-A434-28CBA7E3B3FB}" dt="2023-06-20T12:45:52.001" v="339" actId="1076"/>
          <ac:picMkLst>
            <pc:docMk/>
            <pc:sldMk cId="2146982739" sldId="260"/>
            <ac:picMk id="6" creationId="{7379F0C2-48AC-D58E-1558-5617F143AC7A}"/>
          </ac:picMkLst>
        </pc:picChg>
        <pc:picChg chg="add mod modCrop">
          <ac:chgData name="emmely.durieux@outlook.com" userId="7f894faad8d92459" providerId="LiveId" clId="{FE99D15E-C702-45B3-A434-28CBA7E3B3FB}" dt="2023-06-20T12:45:56.014" v="340" actId="1076"/>
          <ac:picMkLst>
            <pc:docMk/>
            <pc:sldMk cId="2146982739" sldId="260"/>
            <ac:picMk id="12" creationId="{E2C7B978-2BC9-97EB-5DF3-9D0CF8F5FFB0}"/>
          </ac:picMkLst>
        </pc:picChg>
      </pc:sldChg>
      <pc:sldChg chg="addSp modSp mod">
        <pc:chgData name="emmely.durieux@outlook.com" userId="7f894faad8d92459" providerId="LiveId" clId="{FE99D15E-C702-45B3-A434-28CBA7E3B3FB}" dt="2023-06-19T08:50:38.130" v="126" actId="20577"/>
        <pc:sldMkLst>
          <pc:docMk/>
          <pc:sldMk cId="4267628514" sldId="261"/>
        </pc:sldMkLst>
        <pc:spChg chg="add mod">
          <ac:chgData name="emmely.durieux@outlook.com" userId="7f894faad8d92459" providerId="LiveId" clId="{FE99D15E-C702-45B3-A434-28CBA7E3B3FB}" dt="2023-06-19T08:50:38.130" v="126" actId="20577"/>
          <ac:spMkLst>
            <pc:docMk/>
            <pc:sldMk cId="4267628514" sldId="261"/>
            <ac:spMk id="3" creationId="{AC813796-6E0C-AA3D-00A0-954702FEBE87}"/>
          </ac:spMkLst>
        </pc:spChg>
      </pc:sldChg>
      <pc:sldChg chg="modSp new mod">
        <pc:chgData name="emmely.durieux@outlook.com" userId="7f894faad8d92459" providerId="LiveId" clId="{FE99D15E-C702-45B3-A434-28CBA7E3B3FB}" dt="2023-06-19T08:45:58.689" v="91" actId="20577"/>
        <pc:sldMkLst>
          <pc:docMk/>
          <pc:sldMk cId="3431954578" sldId="262"/>
        </pc:sldMkLst>
        <pc:spChg chg="mod">
          <ac:chgData name="emmely.durieux@outlook.com" userId="7f894faad8d92459" providerId="LiveId" clId="{FE99D15E-C702-45B3-A434-28CBA7E3B3FB}" dt="2023-06-19T08:44:30.385" v="43" actId="20577"/>
          <ac:spMkLst>
            <pc:docMk/>
            <pc:sldMk cId="3431954578" sldId="262"/>
            <ac:spMk id="2" creationId="{55816038-E509-6781-C5AC-3CBCA5F08F56}"/>
          </ac:spMkLst>
        </pc:spChg>
        <pc:spChg chg="mod">
          <ac:chgData name="emmely.durieux@outlook.com" userId="7f894faad8d92459" providerId="LiveId" clId="{FE99D15E-C702-45B3-A434-28CBA7E3B3FB}" dt="2023-06-19T08:45:58.689" v="91" actId="20577"/>
          <ac:spMkLst>
            <pc:docMk/>
            <pc:sldMk cId="3431954578" sldId="262"/>
            <ac:spMk id="3" creationId="{DC3DB19E-5897-359B-9CB8-745C32C6A7D7}"/>
          </ac:spMkLst>
        </pc:spChg>
      </pc:sldChg>
      <pc:sldChg chg="addSp modSp mod">
        <pc:chgData name="emmely.durieux@outlook.com" userId="7f894faad8d92459" providerId="LiveId" clId="{FE99D15E-C702-45B3-A434-28CBA7E3B3FB}" dt="2023-06-20T14:02:23.564" v="762" actId="1076"/>
        <pc:sldMkLst>
          <pc:docMk/>
          <pc:sldMk cId="336409972" sldId="268"/>
        </pc:sldMkLst>
        <pc:spChg chg="add mod">
          <ac:chgData name="emmely.durieux@outlook.com" userId="7f894faad8d92459" providerId="LiveId" clId="{FE99D15E-C702-45B3-A434-28CBA7E3B3FB}" dt="2023-06-20T13:59:31.297" v="709" actId="113"/>
          <ac:spMkLst>
            <pc:docMk/>
            <pc:sldMk cId="336409972" sldId="268"/>
            <ac:spMk id="7" creationId="{CDAAEE71-CC86-404B-CDC6-F1183ADC5755}"/>
          </ac:spMkLst>
        </pc:spChg>
        <pc:spChg chg="add mod">
          <ac:chgData name="emmely.durieux@outlook.com" userId="7f894faad8d92459" providerId="LiveId" clId="{FE99D15E-C702-45B3-A434-28CBA7E3B3FB}" dt="2023-06-20T13:59:45.128" v="714" actId="20577"/>
          <ac:spMkLst>
            <pc:docMk/>
            <pc:sldMk cId="336409972" sldId="268"/>
            <ac:spMk id="8" creationId="{ED414304-D7E8-3CE8-CEFF-DE1CEE5F1FE0}"/>
          </ac:spMkLst>
        </pc:spChg>
        <pc:spChg chg="add mod">
          <ac:chgData name="emmely.durieux@outlook.com" userId="7f894faad8d92459" providerId="LiveId" clId="{FE99D15E-C702-45B3-A434-28CBA7E3B3FB}" dt="2023-06-20T14:00:04.223" v="719" actId="20577"/>
          <ac:spMkLst>
            <pc:docMk/>
            <pc:sldMk cId="336409972" sldId="268"/>
            <ac:spMk id="9" creationId="{7B7A940A-819D-DBCC-3144-26BD2FB4A699}"/>
          </ac:spMkLst>
        </pc:spChg>
        <pc:spChg chg="add mod">
          <ac:chgData name="emmely.durieux@outlook.com" userId="7f894faad8d92459" providerId="LiveId" clId="{FE99D15E-C702-45B3-A434-28CBA7E3B3FB}" dt="2023-06-20T14:00:20.264" v="727" actId="5793"/>
          <ac:spMkLst>
            <pc:docMk/>
            <pc:sldMk cId="336409972" sldId="268"/>
            <ac:spMk id="10" creationId="{40CF3683-F8E7-9CE2-C8FD-05B3A37B91AE}"/>
          </ac:spMkLst>
        </pc:spChg>
        <pc:spChg chg="add mod">
          <ac:chgData name="emmely.durieux@outlook.com" userId="7f894faad8d92459" providerId="LiveId" clId="{FE99D15E-C702-45B3-A434-28CBA7E3B3FB}" dt="2023-06-20T14:01:11.276" v="740" actId="1076"/>
          <ac:spMkLst>
            <pc:docMk/>
            <pc:sldMk cId="336409972" sldId="268"/>
            <ac:spMk id="11" creationId="{2ECDE916-00A6-E812-41AB-1E79123EC608}"/>
          </ac:spMkLst>
        </pc:spChg>
        <pc:spChg chg="add mod">
          <ac:chgData name="emmely.durieux@outlook.com" userId="7f894faad8d92459" providerId="LiveId" clId="{FE99D15E-C702-45B3-A434-28CBA7E3B3FB}" dt="2023-06-20T14:01:27.689" v="744" actId="20577"/>
          <ac:spMkLst>
            <pc:docMk/>
            <pc:sldMk cId="336409972" sldId="268"/>
            <ac:spMk id="12" creationId="{29844B01-EECA-DAC3-5134-DB07B1D9CCE2}"/>
          </ac:spMkLst>
        </pc:spChg>
        <pc:spChg chg="add mod">
          <ac:chgData name="emmely.durieux@outlook.com" userId="7f894faad8d92459" providerId="LiveId" clId="{FE99D15E-C702-45B3-A434-28CBA7E3B3FB}" dt="2023-06-20T14:02:02.531" v="758" actId="1076"/>
          <ac:spMkLst>
            <pc:docMk/>
            <pc:sldMk cId="336409972" sldId="268"/>
            <ac:spMk id="13" creationId="{3306DC86-FC2E-B074-6947-9E6D909BB9D5}"/>
          </ac:spMkLst>
        </pc:spChg>
        <pc:spChg chg="add mod">
          <ac:chgData name="emmely.durieux@outlook.com" userId="7f894faad8d92459" providerId="LiveId" clId="{FE99D15E-C702-45B3-A434-28CBA7E3B3FB}" dt="2023-06-20T14:02:11.524" v="760" actId="1076"/>
          <ac:spMkLst>
            <pc:docMk/>
            <pc:sldMk cId="336409972" sldId="268"/>
            <ac:spMk id="14" creationId="{5763CF13-458C-AF88-D2A5-3B0D5AF5F9F8}"/>
          </ac:spMkLst>
        </pc:spChg>
        <pc:spChg chg="add mod">
          <ac:chgData name="emmely.durieux@outlook.com" userId="7f894faad8d92459" providerId="LiveId" clId="{FE99D15E-C702-45B3-A434-28CBA7E3B3FB}" dt="2023-06-20T14:02:23.564" v="762" actId="1076"/>
          <ac:spMkLst>
            <pc:docMk/>
            <pc:sldMk cId="336409972" sldId="268"/>
            <ac:spMk id="15" creationId="{BB86C498-920E-6C83-4495-A76A272451B0}"/>
          </ac:spMkLst>
        </pc:spChg>
        <pc:picChg chg="add mod">
          <ac:chgData name="emmely.durieux@outlook.com" userId="7f894faad8d92459" providerId="LiveId" clId="{FE99D15E-C702-45B3-A434-28CBA7E3B3FB}" dt="2023-06-20T13:58:16.724" v="694" actId="1076"/>
          <ac:picMkLst>
            <pc:docMk/>
            <pc:sldMk cId="336409972" sldId="268"/>
            <ac:picMk id="6" creationId="{A858DFBE-ADCE-59A8-71D8-4CE1F23248A1}"/>
          </ac:picMkLst>
        </pc:picChg>
      </pc:sldChg>
      <pc:sldChg chg="modSp new mod">
        <pc:chgData name="emmely.durieux@outlook.com" userId="7f894faad8d92459" providerId="LiveId" clId="{FE99D15E-C702-45B3-A434-28CBA7E3B3FB}" dt="2023-06-20T13:13:57.141" v="351" actId="20577"/>
        <pc:sldMkLst>
          <pc:docMk/>
          <pc:sldMk cId="3736092265" sldId="272"/>
        </pc:sldMkLst>
        <pc:spChg chg="mod">
          <ac:chgData name="emmely.durieux@outlook.com" userId="7f894faad8d92459" providerId="LiveId" clId="{FE99D15E-C702-45B3-A434-28CBA7E3B3FB}" dt="2023-06-20T13:13:57.141" v="351" actId="20577"/>
          <ac:spMkLst>
            <pc:docMk/>
            <pc:sldMk cId="3736092265" sldId="272"/>
            <ac:spMk id="2" creationId="{C8AA36BB-19E4-32B8-2F26-BD28D05ABC26}"/>
          </ac:spMkLst>
        </pc:spChg>
      </pc:sldChg>
      <pc:sldChg chg="new del">
        <pc:chgData name="emmely.durieux@outlook.com" userId="7f894faad8d92459" providerId="LiveId" clId="{FE99D15E-C702-45B3-A434-28CBA7E3B3FB}" dt="2023-06-20T13:14:06.275" v="353" actId="47"/>
        <pc:sldMkLst>
          <pc:docMk/>
          <pc:sldMk cId="1704147083" sldId="273"/>
        </pc:sldMkLst>
      </pc:sldChg>
      <pc:sldChg chg="modSp new mod">
        <pc:chgData name="emmely.durieux@outlook.com" userId="7f894faad8d92459" providerId="LiveId" clId="{FE99D15E-C702-45B3-A434-28CBA7E3B3FB}" dt="2023-06-20T13:14:15.869" v="364" actId="20577"/>
        <pc:sldMkLst>
          <pc:docMk/>
          <pc:sldMk cId="2863803634" sldId="273"/>
        </pc:sldMkLst>
        <pc:spChg chg="mod">
          <ac:chgData name="emmely.durieux@outlook.com" userId="7f894faad8d92459" providerId="LiveId" clId="{FE99D15E-C702-45B3-A434-28CBA7E3B3FB}" dt="2023-06-20T13:14:15.869" v="364" actId="20577"/>
          <ac:spMkLst>
            <pc:docMk/>
            <pc:sldMk cId="2863803634" sldId="273"/>
            <ac:spMk id="2" creationId="{98B29636-89F6-A229-32D3-CBB6A2297075}"/>
          </ac:spMkLst>
        </pc:spChg>
      </pc:sldChg>
      <pc:sldChg chg="addSp delSp modSp new mod">
        <pc:chgData name="emmely.durieux@outlook.com" userId="7f894faad8d92459" providerId="LiveId" clId="{FE99D15E-C702-45B3-A434-28CBA7E3B3FB}" dt="2023-06-20T13:48:11.537" v="674" actId="313"/>
        <pc:sldMkLst>
          <pc:docMk/>
          <pc:sldMk cId="3404033740" sldId="274"/>
        </pc:sldMkLst>
        <pc:spChg chg="mod">
          <ac:chgData name="emmely.durieux@outlook.com" userId="7f894faad8d92459" providerId="LiveId" clId="{FE99D15E-C702-45B3-A434-28CBA7E3B3FB}" dt="2023-06-20T13:27:17.403" v="413" actId="20577"/>
          <ac:spMkLst>
            <pc:docMk/>
            <pc:sldMk cId="3404033740" sldId="274"/>
            <ac:spMk id="2" creationId="{2ACB532C-0F42-D847-1524-933D1D5A39EA}"/>
          </ac:spMkLst>
        </pc:spChg>
        <pc:spChg chg="del">
          <ac:chgData name="emmely.durieux@outlook.com" userId="7f894faad8d92459" providerId="LiveId" clId="{FE99D15E-C702-45B3-A434-28CBA7E3B3FB}" dt="2023-06-20T13:26:20.437" v="399"/>
          <ac:spMkLst>
            <pc:docMk/>
            <pc:sldMk cId="3404033740" sldId="274"/>
            <ac:spMk id="3" creationId="{C0582DC6-8E21-4252-8EF1-B6ED4B7DF45B}"/>
          </ac:spMkLst>
        </pc:spChg>
        <pc:spChg chg="add mod">
          <ac:chgData name="emmely.durieux@outlook.com" userId="7f894faad8d92459" providerId="LiveId" clId="{FE99D15E-C702-45B3-A434-28CBA7E3B3FB}" dt="2023-06-20T13:48:11.537" v="674" actId="313"/>
          <ac:spMkLst>
            <pc:docMk/>
            <pc:sldMk cId="3404033740" sldId="274"/>
            <ac:spMk id="5" creationId="{0050E164-8D61-7444-B149-68953E2F693C}"/>
          </ac:spMkLst>
        </pc:spChg>
        <pc:picChg chg="add mod modCrop">
          <ac:chgData name="emmely.durieux@outlook.com" userId="7f894faad8d92459" providerId="LiveId" clId="{FE99D15E-C702-45B3-A434-28CBA7E3B3FB}" dt="2023-06-20T13:28:32.004" v="522" actId="1076"/>
          <ac:picMkLst>
            <pc:docMk/>
            <pc:sldMk cId="3404033740" sldId="274"/>
            <ac:picMk id="4" creationId="{BEF64046-3EA0-405D-6155-F72C45FAA4C0}"/>
          </ac:picMkLst>
        </pc:picChg>
      </pc:sldChg>
      <pc:sldChg chg="addSp delSp modSp new mod">
        <pc:chgData name="emmely.durieux@outlook.com" userId="7f894faad8d92459" providerId="LiveId" clId="{FE99D15E-C702-45B3-A434-28CBA7E3B3FB}" dt="2023-06-20T13:29:55.461" v="558" actId="14100"/>
        <pc:sldMkLst>
          <pc:docMk/>
          <pc:sldMk cId="701399114" sldId="275"/>
        </pc:sldMkLst>
        <pc:spChg chg="mod">
          <ac:chgData name="emmely.durieux@outlook.com" userId="7f894faad8d92459" providerId="LiveId" clId="{FE99D15E-C702-45B3-A434-28CBA7E3B3FB}" dt="2023-06-20T13:28:55.293" v="556" actId="20577"/>
          <ac:spMkLst>
            <pc:docMk/>
            <pc:sldMk cId="701399114" sldId="275"/>
            <ac:spMk id="2" creationId="{67F577C3-74C8-5855-D0A9-16AD2171AB70}"/>
          </ac:spMkLst>
        </pc:spChg>
        <pc:spChg chg="del">
          <ac:chgData name="emmely.durieux@outlook.com" userId="7f894faad8d92459" providerId="LiveId" clId="{FE99D15E-C702-45B3-A434-28CBA7E3B3FB}" dt="2023-06-20T13:29:50.739" v="557"/>
          <ac:spMkLst>
            <pc:docMk/>
            <pc:sldMk cId="701399114" sldId="275"/>
            <ac:spMk id="3" creationId="{E2FB1ECE-8DA0-A7C9-C779-7B1C947B5BC5}"/>
          </ac:spMkLst>
        </pc:spChg>
        <pc:picChg chg="add mod">
          <ac:chgData name="emmely.durieux@outlook.com" userId="7f894faad8d92459" providerId="LiveId" clId="{FE99D15E-C702-45B3-A434-28CBA7E3B3FB}" dt="2023-06-20T13:29:55.461" v="558" actId="14100"/>
          <ac:picMkLst>
            <pc:docMk/>
            <pc:sldMk cId="701399114" sldId="275"/>
            <ac:picMk id="4" creationId="{B408CACB-1396-E8CE-1001-87F29EE63FDE}"/>
          </ac:picMkLst>
        </pc:picChg>
      </pc:sldChg>
      <pc:sldChg chg="addSp delSp modSp new mod">
        <pc:chgData name="emmely.durieux@outlook.com" userId="7f894faad8d92459" providerId="LiveId" clId="{FE99D15E-C702-45B3-A434-28CBA7E3B3FB}" dt="2023-06-20T13:54:09.411" v="685" actId="20577"/>
        <pc:sldMkLst>
          <pc:docMk/>
          <pc:sldMk cId="3202784712" sldId="276"/>
        </pc:sldMkLst>
        <pc:spChg chg="mod">
          <ac:chgData name="emmely.durieux@outlook.com" userId="7f894faad8d92459" providerId="LiveId" clId="{FE99D15E-C702-45B3-A434-28CBA7E3B3FB}" dt="2023-06-20T13:54:09.411" v="685" actId="20577"/>
          <ac:spMkLst>
            <pc:docMk/>
            <pc:sldMk cId="3202784712" sldId="276"/>
            <ac:spMk id="2" creationId="{0CB34F8C-1A86-62C8-86F4-940F2ED5761A}"/>
          </ac:spMkLst>
        </pc:spChg>
        <pc:spChg chg="mod">
          <ac:chgData name="emmely.durieux@outlook.com" userId="7f894faad8d92459" providerId="LiveId" clId="{FE99D15E-C702-45B3-A434-28CBA7E3B3FB}" dt="2023-06-20T13:33:29.078" v="639" actId="20577"/>
          <ac:spMkLst>
            <pc:docMk/>
            <pc:sldMk cId="3202784712" sldId="276"/>
            <ac:spMk id="3" creationId="{207D1337-0CA2-B89A-B019-CCF059AF76E6}"/>
          </ac:spMkLst>
        </pc:spChg>
        <pc:spChg chg="add del">
          <ac:chgData name="emmely.durieux@outlook.com" userId="7f894faad8d92459" providerId="LiveId" clId="{FE99D15E-C702-45B3-A434-28CBA7E3B3FB}" dt="2023-06-20T13:34:03.121" v="641" actId="478"/>
          <ac:spMkLst>
            <pc:docMk/>
            <pc:sldMk cId="3202784712" sldId="276"/>
            <ac:spMk id="4" creationId="{839B3CD4-F811-6A14-93E5-10D9C1DFA329}"/>
          </ac:spMkLst>
        </pc:spChg>
        <pc:spChg chg="add mod">
          <ac:chgData name="emmely.durieux@outlook.com" userId="7f894faad8d92459" providerId="LiveId" clId="{FE99D15E-C702-45B3-A434-28CBA7E3B3FB}" dt="2023-06-20T13:43:44.452" v="657" actId="208"/>
          <ac:spMkLst>
            <pc:docMk/>
            <pc:sldMk cId="3202784712" sldId="276"/>
            <ac:spMk id="8" creationId="{838480AA-F13A-5A59-DFEB-9B464403515A}"/>
          </ac:spMkLst>
        </pc:spChg>
        <pc:spChg chg="add mod">
          <ac:chgData name="emmely.durieux@outlook.com" userId="7f894faad8d92459" providerId="LiveId" clId="{FE99D15E-C702-45B3-A434-28CBA7E3B3FB}" dt="2023-06-20T13:44:47.685" v="660" actId="208"/>
          <ac:spMkLst>
            <pc:docMk/>
            <pc:sldMk cId="3202784712" sldId="276"/>
            <ac:spMk id="9" creationId="{A93367D4-C576-5CBD-18BA-3F6EA157DC79}"/>
          </ac:spMkLst>
        </pc:spChg>
        <pc:spChg chg="add mod">
          <ac:chgData name="emmely.durieux@outlook.com" userId="7f894faad8d92459" providerId="LiveId" clId="{FE99D15E-C702-45B3-A434-28CBA7E3B3FB}" dt="2023-06-20T13:46:07.268" v="670" actId="14100"/>
          <ac:spMkLst>
            <pc:docMk/>
            <pc:sldMk cId="3202784712" sldId="276"/>
            <ac:spMk id="10" creationId="{CCB9B7A8-3787-F58D-4A2A-9CE38FA2B00D}"/>
          </ac:spMkLst>
        </pc:spChg>
        <pc:spChg chg="add mod">
          <ac:chgData name="emmely.durieux@outlook.com" userId="7f894faad8d92459" providerId="LiveId" clId="{FE99D15E-C702-45B3-A434-28CBA7E3B3FB}" dt="2023-06-20T13:45:50.404" v="668" actId="1076"/>
          <ac:spMkLst>
            <pc:docMk/>
            <pc:sldMk cId="3202784712" sldId="276"/>
            <ac:spMk id="11" creationId="{E13E6BF9-6E82-71B6-003E-37EF1A525157}"/>
          </ac:spMkLst>
        </pc:spChg>
        <pc:spChg chg="add mod">
          <ac:chgData name="emmely.durieux@outlook.com" userId="7f894faad8d92459" providerId="LiveId" clId="{FE99D15E-C702-45B3-A434-28CBA7E3B3FB}" dt="2023-06-20T13:50:00.411" v="683" actId="1076"/>
          <ac:spMkLst>
            <pc:docMk/>
            <pc:sldMk cId="3202784712" sldId="276"/>
            <ac:spMk id="12" creationId="{058882B7-15F1-E1B8-C339-A2D96539C648}"/>
          </ac:spMkLst>
        </pc:spChg>
        <pc:picChg chg="add mod">
          <ac:chgData name="emmely.durieux@outlook.com" userId="7f894faad8d92459" providerId="LiveId" clId="{FE99D15E-C702-45B3-A434-28CBA7E3B3FB}" dt="2023-06-20T13:34:45.789" v="643" actId="1076"/>
          <ac:picMkLst>
            <pc:docMk/>
            <pc:sldMk cId="3202784712" sldId="276"/>
            <ac:picMk id="6" creationId="{62F3BF1F-0A1D-06F6-1347-D3EBF6F2D4A7}"/>
          </ac:picMkLst>
        </pc:picChg>
        <pc:picChg chg="add mod">
          <ac:chgData name="emmely.durieux@outlook.com" userId="7f894faad8d92459" providerId="LiveId" clId="{FE99D15E-C702-45B3-A434-28CBA7E3B3FB}" dt="2023-06-20T13:43:10.204" v="653" actId="1076"/>
          <ac:picMkLst>
            <pc:docMk/>
            <pc:sldMk cId="3202784712" sldId="276"/>
            <ac:picMk id="7" creationId="{B053967C-A3E0-BD3F-AF12-96E3F58C91A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D56AED-8CE1-43C5-9F8A-8E0EC1167F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9CBE149-7AD4-4593-A1AD-099803DFD933}">
      <dgm:prSet/>
      <dgm:spPr/>
      <dgm:t>
        <a:bodyPr/>
        <a:lstStyle/>
        <a:p>
          <a:r>
            <a:rPr lang="nl-NL" dirty="0"/>
            <a:t>1.Introduction</a:t>
          </a:r>
          <a:endParaRPr lang="en-US" dirty="0"/>
        </a:p>
      </dgm:t>
    </dgm:pt>
    <dgm:pt modelId="{20C71E2F-1C4D-44DB-9012-47245DEFF027}" type="parTrans" cxnId="{D553A0DB-A552-4168-9502-B56B5EFAA654}">
      <dgm:prSet/>
      <dgm:spPr/>
      <dgm:t>
        <a:bodyPr/>
        <a:lstStyle/>
        <a:p>
          <a:endParaRPr lang="en-US"/>
        </a:p>
      </dgm:t>
    </dgm:pt>
    <dgm:pt modelId="{BB168013-677F-4DD5-B8DB-CDBD405CD235}" type="sibTrans" cxnId="{D553A0DB-A552-4168-9502-B56B5EFAA654}">
      <dgm:prSet/>
      <dgm:spPr/>
      <dgm:t>
        <a:bodyPr/>
        <a:lstStyle/>
        <a:p>
          <a:endParaRPr lang="en-US"/>
        </a:p>
      </dgm:t>
    </dgm:pt>
    <dgm:pt modelId="{D15CA32E-0EA3-4581-8843-F70E03BD4DC6}">
      <dgm:prSet/>
      <dgm:spPr/>
      <dgm:t>
        <a:bodyPr/>
        <a:lstStyle/>
        <a:p>
          <a:r>
            <a:rPr lang="en-US" dirty="0"/>
            <a:t>2.Methods</a:t>
          </a:r>
        </a:p>
      </dgm:t>
    </dgm:pt>
    <dgm:pt modelId="{B8883B9A-D2A0-45B7-BCA2-BCED178A0AB6}" type="parTrans" cxnId="{6E4C41EC-978C-4892-A49D-6C6B9AAD58B9}">
      <dgm:prSet/>
      <dgm:spPr/>
      <dgm:t>
        <a:bodyPr/>
        <a:lstStyle/>
        <a:p>
          <a:endParaRPr lang="en-US"/>
        </a:p>
      </dgm:t>
    </dgm:pt>
    <dgm:pt modelId="{9B55CAFC-8418-4F8A-8FA2-FA4D978C4F63}" type="sibTrans" cxnId="{6E4C41EC-978C-4892-A49D-6C6B9AAD58B9}">
      <dgm:prSet/>
      <dgm:spPr/>
      <dgm:t>
        <a:bodyPr/>
        <a:lstStyle/>
        <a:p>
          <a:endParaRPr lang="en-US"/>
        </a:p>
      </dgm:t>
    </dgm:pt>
    <dgm:pt modelId="{D6C69D67-1AC1-4C0A-9BB4-64C1C6AA16BA}">
      <dgm:prSet/>
      <dgm:spPr/>
      <dgm:t>
        <a:bodyPr/>
        <a:lstStyle/>
        <a:p>
          <a:r>
            <a:rPr lang="en-US" dirty="0"/>
            <a:t>3.Reflection</a:t>
          </a:r>
        </a:p>
      </dgm:t>
    </dgm:pt>
    <dgm:pt modelId="{7ED74896-4B78-44AD-B34C-3A1419A61E19}" type="parTrans" cxnId="{29B682B5-15AB-4FC7-AFF5-B1C4B0114224}">
      <dgm:prSet/>
      <dgm:spPr/>
      <dgm:t>
        <a:bodyPr/>
        <a:lstStyle/>
        <a:p>
          <a:endParaRPr lang="en-US"/>
        </a:p>
      </dgm:t>
    </dgm:pt>
    <dgm:pt modelId="{32F40AAF-C77D-413C-8986-194D320F9FD6}" type="sibTrans" cxnId="{29B682B5-15AB-4FC7-AFF5-B1C4B0114224}">
      <dgm:prSet/>
      <dgm:spPr/>
      <dgm:t>
        <a:bodyPr/>
        <a:lstStyle/>
        <a:p>
          <a:endParaRPr lang="en-US"/>
        </a:p>
      </dgm:t>
    </dgm:pt>
    <dgm:pt modelId="{12F731A1-4635-45D9-9A39-A982A90918D6}" type="pres">
      <dgm:prSet presAssocID="{8AD56AED-8CE1-43C5-9F8A-8E0EC1167FE3}" presName="linear" presStyleCnt="0">
        <dgm:presLayoutVars>
          <dgm:animLvl val="lvl"/>
          <dgm:resizeHandles val="exact"/>
        </dgm:presLayoutVars>
      </dgm:prSet>
      <dgm:spPr/>
    </dgm:pt>
    <dgm:pt modelId="{1094FC06-1508-4ED9-BF89-51FE742C3928}" type="pres">
      <dgm:prSet presAssocID="{B9CBE149-7AD4-4593-A1AD-099803DFD933}" presName="parentText" presStyleLbl="node1" presStyleIdx="0" presStyleCnt="3">
        <dgm:presLayoutVars>
          <dgm:chMax val="0"/>
          <dgm:bulletEnabled val="1"/>
        </dgm:presLayoutVars>
      </dgm:prSet>
      <dgm:spPr/>
    </dgm:pt>
    <dgm:pt modelId="{D5E9CD6C-7012-486D-8233-82A494952C68}" type="pres">
      <dgm:prSet presAssocID="{BB168013-677F-4DD5-B8DB-CDBD405CD235}" presName="spacer" presStyleCnt="0"/>
      <dgm:spPr/>
    </dgm:pt>
    <dgm:pt modelId="{176D0CF1-499A-47CD-A2D5-31B281C50617}" type="pres">
      <dgm:prSet presAssocID="{D15CA32E-0EA3-4581-8843-F70E03BD4DC6}" presName="parentText" presStyleLbl="node1" presStyleIdx="1" presStyleCnt="3">
        <dgm:presLayoutVars>
          <dgm:chMax val="0"/>
          <dgm:bulletEnabled val="1"/>
        </dgm:presLayoutVars>
      </dgm:prSet>
      <dgm:spPr/>
    </dgm:pt>
    <dgm:pt modelId="{2B5FC79A-B8FA-4D5F-8B82-6044E842C0C3}" type="pres">
      <dgm:prSet presAssocID="{9B55CAFC-8418-4F8A-8FA2-FA4D978C4F63}" presName="spacer" presStyleCnt="0"/>
      <dgm:spPr/>
    </dgm:pt>
    <dgm:pt modelId="{91839462-B050-4340-AD7F-06CB653B5D7C}" type="pres">
      <dgm:prSet presAssocID="{D6C69D67-1AC1-4C0A-9BB4-64C1C6AA16BA}" presName="parentText" presStyleLbl="node1" presStyleIdx="2" presStyleCnt="3">
        <dgm:presLayoutVars>
          <dgm:chMax val="0"/>
          <dgm:bulletEnabled val="1"/>
        </dgm:presLayoutVars>
      </dgm:prSet>
      <dgm:spPr/>
    </dgm:pt>
  </dgm:ptLst>
  <dgm:cxnLst>
    <dgm:cxn modelId="{82436F24-695C-4884-9F34-6F04139541AF}" type="presOf" srcId="{8AD56AED-8CE1-43C5-9F8A-8E0EC1167FE3}" destId="{12F731A1-4635-45D9-9A39-A982A90918D6}" srcOrd="0" destOrd="0" presId="urn:microsoft.com/office/officeart/2005/8/layout/vList2"/>
    <dgm:cxn modelId="{43FF905D-87BF-4A62-8F64-9EF4B6C10859}" type="presOf" srcId="{D15CA32E-0EA3-4581-8843-F70E03BD4DC6}" destId="{176D0CF1-499A-47CD-A2D5-31B281C50617}" srcOrd="0" destOrd="0" presId="urn:microsoft.com/office/officeart/2005/8/layout/vList2"/>
    <dgm:cxn modelId="{29B682B5-15AB-4FC7-AFF5-B1C4B0114224}" srcId="{8AD56AED-8CE1-43C5-9F8A-8E0EC1167FE3}" destId="{D6C69D67-1AC1-4C0A-9BB4-64C1C6AA16BA}" srcOrd="2" destOrd="0" parTransId="{7ED74896-4B78-44AD-B34C-3A1419A61E19}" sibTransId="{32F40AAF-C77D-413C-8986-194D320F9FD6}"/>
    <dgm:cxn modelId="{D553A0DB-A552-4168-9502-B56B5EFAA654}" srcId="{8AD56AED-8CE1-43C5-9F8A-8E0EC1167FE3}" destId="{B9CBE149-7AD4-4593-A1AD-099803DFD933}" srcOrd="0" destOrd="0" parTransId="{20C71E2F-1C4D-44DB-9012-47245DEFF027}" sibTransId="{BB168013-677F-4DD5-B8DB-CDBD405CD235}"/>
    <dgm:cxn modelId="{68A9A2EB-446C-4043-9FFB-CB16CAA042DE}" type="presOf" srcId="{D6C69D67-1AC1-4C0A-9BB4-64C1C6AA16BA}" destId="{91839462-B050-4340-AD7F-06CB653B5D7C}" srcOrd="0" destOrd="0" presId="urn:microsoft.com/office/officeart/2005/8/layout/vList2"/>
    <dgm:cxn modelId="{6E4C41EC-978C-4892-A49D-6C6B9AAD58B9}" srcId="{8AD56AED-8CE1-43C5-9F8A-8E0EC1167FE3}" destId="{D15CA32E-0EA3-4581-8843-F70E03BD4DC6}" srcOrd="1" destOrd="0" parTransId="{B8883B9A-D2A0-45B7-BCA2-BCED178A0AB6}" sibTransId="{9B55CAFC-8418-4F8A-8FA2-FA4D978C4F63}"/>
    <dgm:cxn modelId="{5AC94CF0-C6F6-4228-97D7-B6628B7ADC0F}" type="presOf" srcId="{B9CBE149-7AD4-4593-A1AD-099803DFD933}" destId="{1094FC06-1508-4ED9-BF89-51FE742C3928}" srcOrd="0" destOrd="0" presId="urn:microsoft.com/office/officeart/2005/8/layout/vList2"/>
    <dgm:cxn modelId="{FC2EAC97-243D-4D97-AA17-603DFFAD9384}" type="presParOf" srcId="{12F731A1-4635-45D9-9A39-A982A90918D6}" destId="{1094FC06-1508-4ED9-BF89-51FE742C3928}" srcOrd="0" destOrd="0" presId="urn:microsoft.com/office/officeart/2005/8/layout/vList2"/>
    <dgm:cxn modelId="{41869C7D-781B-49AB-B90B-13894DA379F0}" type="presParOf" srcId="{12F731A1-4635-45D9-9A39-A982A90918D6}" destId="{D5E9CD6C-7012-486D-8233-82A494952C68}" srcOrd="1" destOrd="0" presId="urn:microsoft.com/office/officeart/2005/8/layout/vList2"/>
    <dgm:cxn modelId="{7DF1368E-9C78-4DB2-B0CA-FE0685D665F6}" type="presParOf" srcId="{12F731A1-4635-45D9-9A39-A982A90918D6}" destId="{176D0CF1-499A-47CD-A2D5-31B281C50617}" srcOrd="2" destOrd="0" presId="urn:microsoft.com/office/officeart/2005/8/layout/vList2"/>
    <dgm:cxn modelId="{EBE657C9-7B20-40C6-8445-76AC2B1F7B1F}" type="presParOf" srcId="{12F731A1-4635-45D9-9A39-A982A90918D6}" destId="{2B5FC79A-B8FA-4D5F-8B82-6044E842C0C3}" srcOrd="3" destOrd="0" presId="urn:microsoft.com/office/officeart/2005/8/layout/vList2"/>
    <dgm:cxn modelId="{FC095181-6A47-4444-8ED0-BFA43AD7EDDA}" type="presParOf" srcId="{12F731A1-4635-45D9-9A39-A982A90918D6}" destId="{91839462-B050-4340-AD7F-06CB653B5D7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4FC06-1508-4ED9-BF89-51FE742C3928}">
      <dsp:nvSpPr>
        <dsp:cNvPr id="0" name=""/>
        <dsp:cNvSpPr/>
      </dsp:nvSpPr>
      <dsp:spPr>
        <a:xfrm>
          <a:off x="0" y="103162"/>
          <a:ext cx="6492240" cy="15590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nl-NL" sz="6500" kern="1200" dirty="0"/>
            <a:t>1.Introduction</a:t>
          </a:r>
          <a:endParaRPr lang="en-US" sz="6500" kern="1200" dirty="0"/>
        </a:p>
      </dsp:txBody>
      <dsp:txXfrm>
        <a:off x="76105" y="179267"/>
        <a:ext cx="6340030" cy="1406815"/>
      </dsp:txXfrm>
    </dsp:sp>
    <dsp:sp modelId="{176D0CF1-499A-47CD-A2D5-31B281C50617}">
      <dsp:nvSpPr>
        <dsp:cNvPr id="0" name=""/>
        <dsp:cNvSpPr/>
      </dsp:nvSpPr>
      <dsp:spPr>
        <a:xfrm>
          <a:off x="0" y="1849387"/>
          <a:ext cx="6492240" cy="15590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2.Methods</a:t>
          </a:r>
        </a:p>
      </dsp:txBody>
      <dsp:txXfrm>
        <a:off x="76105" y="1925492"/>
        <a:ext cx="6340030" cy="1406815"/>
      </dsp:txXfrm>
    </dsp:sp>
    <dsp:sp modelId="{91839462-B050-4340-AD7F-06CB653B5D7C}">
      <dsp:nvSpPr>
        <dsp:cNvPr id="0" name=""/>
        <dsp:cNvSpPr/>
      </dsp:nvSpPr>
      <dsp:spPr>
        <a:xfrm>
          <a:off x="0" y="3595612"/>
          <a:ext cx="6492240" cy="15590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3.Reflection</a:t>
          </a:r>
        </a:p>
      </dsp:txBody>
      <dsp:txXfrm>
        <a:off x="76105" y="3671717"/>
        <a:ext cx="6340030"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F0FDD-F8B1-4798-852C-A2CE5ED56138}" type="datetimeFigureOut">
              <a:rPr lang="nl-BE" smtClean="0"/>
              <a:t>22/06/2023</a:t>
            </a:fld>
            <a:endParaRPr lang="nl-B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B17885-0D5C-4B38-9493-FDDBBF21FE86}" type="slidenum">
              <a:rPr lang="nl-BE" smtClean="0"/>
              <a:t>‹#›</a:t>
            </a:fld>
            <a:endParaRPr lang="nl-BE" dirty="0"/>
          </a:p>
        </p:txBody>
      </p:sp>
    </p:spTree>
    <p:extLst>
      <p:ext uri="{BB962C8B-B14F-4D97-AF65-F5344CB8AC3E}">
        <p14:creationId xmlns:p14="http://schemas.microsoft.com/office/powerpoint/2010/main" val="288538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Verdana" panose="020B0604030504040204" pitchFamily="34" charset="0"/>
                <a:ea typeface="Times New Roman" panose="02020603050405020304" pitchFamily="18" charset="0"/>
                <a:cs typeface="Arial" panose="020B0604020202020204" pitchFamily="34" charset="0"/>
              </a:rPr>
              <a:t>The EMP is a large-scale collaborative initiative focused on comprehensively studying microbial life on Earth, employing amplicon sequencing by targeting the V4 region of 16S rRNA in crowd-sourced samples. Sequence data undergo error-filtering and trimming, utilizing the Deblur software to ensure consistency across samples. De novo OTU picking (Deblur) is applied to obtain biological observations matrixes (</a:t>
            </a:r>
            <a:r>
              <a:rPr lang="en-US" sz="1800" dirty="0" err="1">
                <a:effectLst/>
                <a:latin typeface="Verdana" panose="020B0604030504040204" pitchFamily="34" charset="0"/>
                <a:ea typeface="Times New Roman" panose="02020603050405020304" pitchFamily="18" charset="0"/>
                <a:cs typeface="Arial" panose="020B0604020202020204" pitchFamily="34" charset="0"/>
              </a:rPr>
              <a:t>biom</a:t>
            </a:r>
            <a:r>
              <a:rPr lang="en-US" sz="1800" dirty="0">
                <a:effectLst/>
                <a:latin typeface="Verdana" panose="020B0604030504040204" pitchFamily="34" charset="0"/>
                <a:ea typeface="Times New Roman" panose="02020603050405020304" pitchFamily="18" charset="0"/>
                <a:cs typeface="Arial" panose="020B0604020202020204" pitchFamily="34" charset="0"/>
              </a:rPr>
              <a:t>-tables) that provide abundance counts for each exact sequence variant (ESV) in each sample</a:t>
            </a:r>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3</a:t>
            </a:fld>
            <a:endParaRPr lang="nl-BE" dirty="0"/>
          </a:p>
        </p:txBody>
      </p:sp>
    </p:spTree>
    <p:extLst>
      <p:ext uri="{BB962C8B-B14F-4D97-AF65-F5344CB8AC3E}">
        <p14:creationId xmlns:p14="http://schemas.microsoft.com/office/powerpoint/2010/main" val="93966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Biom</a:t>
            </a:r>
            <a:r>
              <a:rPr lang="nl-NL" dirty="0"/>
              <a:t> : </a:t>
            </a:r>
            <a:r>
              <a:rPr lang="nl-NL" dirty="0" err="1"/>
              <a:t>abbreviation</a:t>
            </a:r>
            <a:r>
              <a:rPr lang="nl-NL" dirty="0"/>
              <a:t> : JSON-</a:t>
            </a:r>
            <a:r>
              <a:rPr lang="nl-NL" dirty="0" err="1"/>
              <a:t>based</a:t>
            </a:r>
            <a:r>
              <a:rPr lang="nl-NL" dirty="0"/>
              <a:t> file format</a:t>
            </a:r>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4</a:t>
            </a:fld>
            <a:endParaRPr lang="nl-BE" dirty="0"/>
          </a:p>
        </p:txBody>
      </p:sp>
    </p:spTree>
    <p:extLst>
      <p:ext uri="{BB962C8B-B14F-4D97-AF65-F5344CB8AC3E}">
        <p14:creationId xmlns:p14="http://schemas.microsoft.com/office/powerpoint/2010/main" val="145821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BDC1C6"/>
                </a:solidFill>
                <a:effectLst/>
                <a:latin typeface="Google Sans"/>
              </a:rPr>
              <a:t>ReLu</a:t>
            </a:r>
            <a:r>
              <a:rPr lang="en-US" b="0" i="0" dirty="0">
                <a:solidFill>
                  <a:srgbClr val="BDC1C6"/>
                </a:solidFill>
                <a:effectLst/>
                <a:latin typeface="Google Sans"/>
              </a:rPr>
              <a:t>: rectified linear activation function is a piecewise linear function that will </a:t>
            </a:r>
            <a:r>
              <a:rPr lang="en-US" b="0" i="0" dirty="0">
                <a:solidFill>
                  <a:srgbClr val="E2EEFF"/>
                </a:solidFill>
                <a:effectLst/>
                <a:latin typeface="Google Sans"/>
              </a:rPr>
              <a:t>output the input directly if it is positive, otherwise, it will output zero</a:t>
            </a:r>
            <a:r>
              <a:rPr lang="en-US" b="0" i="0" dirty="0">
                <a:solidFill>
                  <a:srgbClr val="BDC1C6"/>
                </a:solidFill>
                <a:effectLst/>
                <a:latin typeface="Google Sans"/>
              </a:rPr>
              <a:t>.</a:t>
            </a:r>
            <a:r>
              <a:rPr lang="en-US" b="0" i="0" dirty="0">
                <a:solidFill>
                  <a:srgbClr val="9AA0A6"/>
                </a:solidFill>
                <a:effectLst/>
                <a:latin typeface="Google Sans"/>
              </a:rPr>
              <a:t>9 j</a:t>
            </a:r>
            <a:endParaRPr lang="en-US" dirty="0"/>
          </a:p>
          <a:p>
            <a:endParaRPr lang="en-US" dirty="0"/>
          </a:p>
          <a:p>
            <a:r>
              <a:rPr lang="en-US" dirty="0"/>
              <a:t>Binary cross entropy (or log loss) is a model metric that tracks incorrect labeling of the data class by a model, penalizing the model if deviations in probability occur into classifying the labels. Low log loss values equate to high accuracy values.</a:t>
            </a:r>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10</a:t>
            </a:fld>
            <a:endParaRPr lang="nl-BE" dirty="0"/>
          </a:p>
        </p:txBody>
      </p:sp>
    </p:spTree>
    <p:extLst>
      <p:ext uri="{BB962C8B-B14F-4D97-AF65-F5344CB8AC3E}">
        <p14:creationId xmlns:p14="http://schemas.microsoft.com/office/powerpoint/2010/main" val="31790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None/>
            </a:pPr>
            <a:r>
              <a:rPr lang="en-US" b="1" i="0" dirty="0">
                <a:solidFill>
                  <a:srgbClr val="555555"/>
                </a:solidFill>
                <a:effectLst/>
                <a:latin typeface="Helvetica Neue"/>
              </a:rPr>
              <a:t>epochs</a:t>
            </a:r>
            <a:r>
              <a:rPr lang="en-US" b="0" i="0" dirty="0">
                <a:solidFill>
                  <a:srgbClr val="555555"/>
                </a:solidFill>
                <a:effectLst/>
                <a:latin typeface="Helvetica Neue"/>
              </a:rPr>
              <a:t> : controls the number of complete passes through the training dataset.</a:t>
            </a:r>
          </a:p>
          <a:p>
            <a:r>
              <a:rPr lang="en-US" b="1" i="0" dirty="0">
                <a:solidFill>
                  <a:srgbClr val="555555"/>
                </a:solidFill>
                <a:effectLst/>
                <a:latin typeface="Helvetica Neue"/>
              </a:rPr>
              <a:t>learning rate</a:t>
            </a:r>
            <a:r>
              <a:rPr lang="en-US" b="0" i="0" dirty="0">
                <a:solidFill>
                  <a:srgbClr val="555555"/>
                </a:solidFill>
                <a:effectLst/>
                <a:latin typeface="Helvetica Neue"/>
              </a:rPr>
              <a:t>: how much to change the model in response to the estimated error each time the model weights are updated. </a:t>
            </a:r>
            <a:endParaRPr lang="nl-BE" dirty="0"/>
          </a:p>
          <a:p>
            <a:r>
              <a:rPr lang="en-US" b="0" i="0" dirty="0">
                <a:solidFill>
                  <a:srgbClr val="555555"/>
                </a:solidFill>
                <a:effectLst/>
                <a:latin typeface="Helvetica Neue"/>
              </a:rPr>
              <a:t>too small </a:t>
            </a:r>
            <a:r>
              <a:rPr lang="en-US" b="0" i="0" dirty="0">
                <a:solidFill>
                  <a:srgbClr val="555555"/>
                </a:solidFill>
                <a:effectLst/>
                <a:latin typeface="Helvetica Neue"/>
                <a:sym typeface="Wingdings" panose="05000000000000000000" pitchFamily="2" charset="2"/>
              </a:rPr>
              <a:t></a:t>
            </a:r>
            <a:r>
              <a:rPr lang="en-US" b="0" i="0" dirty="0">
                <a:solidFill>
                  <a:srgbClr val="555555"/>
                </a:solidFill>
                <a:effectLst/>
                <a:latin typeface="Helvetica Neue"/>
              </a:rPr>
              <a:t> long training process </a:t>
            </a:r>
            <a:r>
              <a:rPr lang="en-US" b="0" i="0" dirty="0" err="1">
                <a:solidFill>
                  <a:srgbClr val="555555"/>
                </a:solidFill>
                <a:effectLst/>
                <a:latin typeface="Helvetica Neue"/>
              </a:rPr>
              <a:t>tht</a:t>
            </a:r>
            <a:r>
              <a:rPr lang="en-US" b="0" i="0" dirty="0">
                <a:solidFill>
                  <a:srgbClr val="555555"/>
                </a:solidFill>
                <a:effectLst/>
                <a:latin typeface="Helvetica Neue"/>
              </a:rPr>
              <a:t> could get stuck, </a:t>
            </a:r>
          </a:p>
          <a:p>
            <a:r>
              <a:rPr lang="en-US" b="0" i="0" dirty="0">
                <a:solidFill>
                  <a:srgbClr val="555555"/>
                </a:solidFill>
                <a:effectLst/>
                <a:latin typeface="Helvetica Neue"/>
              </a:rPr>
              <a:t>too large </a:t>
            </a:r>
            <a:r>
              <a:rPr lang="en-US" b="0" i="0" dirty="0">
                <a:solidFill>
                  <a:srgbClr val="555555"/>
                </a:solidFill>
                <a:effectLst/>
                <a:latin typeface="Helvetica Neue"/>
                <a:sym typeface="Wingdings" panose="05000000000000000000" pitchFamily="2" charset="2"/>
              </a:rPr>
              <a:t></a:t>
            </a:r>
            <a:r>
              <a:rPr lang="en-US" b="0" i="0" dirty="0">
                <a:solidFill>
                  <a:srgbClr val="555555"/>
                </a:solidFill>
                <a:effectLst/>
                <a:latin typeface="Helvetica Neue"/>
              </a:rPr>
              <a:t> learning a sub-optimal set of weights too fast or an unstable training process.</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Helvetica Neue"/>
              </a:rPr>
              <a:t>The batch size: the number of training samples to work through before the model’s internal parameters are updated.</a:t>
            </a:r>
          </a:p>
          <a:p>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11</a:t>
            </a:fld>
            <a:endParaRPr lang="nl-BE" dirty="0"/>
          </a:p>
        </p:txBody>
      </p:sp>
    </p:spTree>
    <p:extLst>
      <p:ext uri="{BB962C8B-B14F-4D97-AF65-F5344CB8AC3E}">
        <p14:creationId xmlns:p14="http://schemas.microsoft.com/office/powerpoint/2010/main" val="50698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Gini impurity measures how often a randomly chosen element of a set would be incorrectly labeled if it was labeled randomly and independently according to the distribution of labels in the set. It reaches its minimum (zero) when all cases in the node fall into a single target category.</a:t>
            </a:r>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12</a:t>
            </a:fld>
            <a:endParaRPr lang="nl-BE" dirty="0"/>
          </a:p>
        </p:txBody>
      </p:sp>
    </p:spTree>
    <p:extLst>
      <p:ext uri="{BB962C8B-B14F-4D97-AF65-F5344CB8AC3E}">
        <p14:creationId xmlns:p14="http://schemas.microsoft.com/office/powerpoint/2010/main" val="2214017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weights : the strength of the connections between neurons in the network. Each connection between two neurons has a weight associated with it, indicating the importance or influence of the input neuron on the output neuron.</a:t>
            </a:r>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13</a:t>
            </a:fld>
            <a:endParaRPr lang="nl-BE" dirty="0"/>
          </a:p>
        </p:txBody>
      </p:sp>
    </p:spTree>
    <p:extLst>
      <p:ext uri="{BB962C8B-B14F-4D97-AF65-F5344CB8AC3E}">
        <p14:creationId xmlns:p14="http://schemas.microsoft.com/office/powerpoint/2010/main" val="34695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nl-BE" sz="1200" dirty="0">
                <a:solidFill>
                  <a:srgbClr val="374151"/>
                </a:solidFill>
                <a:effectLst/>
                <a:latin typeface="Calibri" panose="020F0502020204030204" pitchFamily="34" charset="0"/>
              </a:rPr>
              <a:t>PCA: PCA </a:t>
            </a:r>
            <a:r>
              <a:rPr lang="nl-BE" sz="1200" dirty="0" err="1">
                <a:solidFill>
                  <a:srgbClr val="374151"/>
                </a:solidFill>
                <a:effectLst/>
                <a:latin typeface="Calibri" panose="020F0502020204030204" pitchFamily="34" charset="0"/>
              </a:rPr>
              <a:t>assumes</a:t>
            </a:r>
            <a:r>
              <a:rPr lang="nl-BE" sz="1200" dirty="0">
                <a:solidFill>
                  <a:srgbClr val="374151"/>
                </a:solidFill>
                <a:effectLst/>
                <a:latin typeface="Calibri" panose="020F0502020204030204" pitchFamily="34" charset="0"/>
              </a:rPr>
              <a:t> a </a:t>
            </a:r>
            <a:r>
              <a:rPr lang="nl-BE" sz="1200" dirty="0" err="1">
                <a:solidFill>
                  <a:srgbClr val="374151"/>
                </a:solidFill>
                <a:effectLst/>
                <a:latin typeface="Calibri" panose="020F0502020204030204" pitchFamily="34" charset="0"/>
              </a:rPr>
              <a:t>linear</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relationship</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between</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input variables </a:t>
            </a:r>
            <a:r>
              <a:rPr lang="nl-BE" sz="1200" dirty="0" err="1">
                <a:solidFill>
                  <a:srgbClr val="374151"/>
                </a:solidFill>
                <a:effectLst/>
                <a:latin typeface="Calibri" panose="020F0502020204030204" pitchFamily="34" charset="0"/>
              </a:rPr>
              <a:t>and</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principal</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components</a:t>
            </a:r>
            <a:r>
              <a:rPr lang="nl-BE" sz="1200" dirty="0">
                <a:solidFill>
                  <a:srgbClr val="374151"/>
                </a:solidFill>
                <a:effectLst/>
                <a:latin typeface="Calibri" panose="020F0502020204030204" pitchFamily="34" charset="0"/>
              </a:rPr>
              <a:t>. It looks </a:t>
            </a:r>
            <a:r>
              <a:rPr lang="nl-BE" sz="1200" dirty="0" err="1">
                <a:solidFill>
                  <a:srgbClr val="374151"/>
                </a:solidFill>
                <a:effectLst/>
                <a:latin typeface="Calibri" panose="020F0502020204030204" pitchFamily="34" charset="0"/>
              </a:rPr>
              <a:t>for</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linear</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projections</a:t>
            </a:r>
            <a:r>
              <a:rPr lang="nl-BE" sz="1200" dirty="0">
                <a:solidFill>
                  <a:srgbClr val="374151"/>
                </a:solidFill>
                <a:effectLst/>
                <a:latin typeface="Calibri" panose="020F0502020204030204" pitchFamily="34" charset="0"/>
              </a:rPr>
              <a:t> of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data </a:t>
            </a:r>
            <a:r>
              <a:rPr lang="nl-BE" sz="1200" dirty="0" err="1">
                <a:solidFill>
                  <a:srgbClr val="374151"/>
                </a:solidFill>
                <a:effectLst/>
                <a:latin typeface="Calibri" panose="020F0502020204030204" pitchFamily="34" charset="0"/>
              </a:rPr>
              <a:t>that</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capture</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most </a:t>
            </a:r>
            <a:r>
              <a:rPr lang="nl-BE" sz="1200" dirty="0" err="1">
                <a:solidFill>
                  <a:srgbClr val="374151"/>
                </a:solidFill>
                <a:effectLst/>
                <a:latin typeface="Calibri" panose="020F0502020204030204" pitchFamily="34" charset="0"/>
              </a:rPr>
              <a:t>variance</a:t>
            </a:r>
            <a:r>
              <a:rPr lang="nl-BE" sz="1200" dirty="0">
                <a:solidFill>
                  <a:srgbClr val="374151"/>
                </a:solidFill>
                <a:effectLst/>
                <a:latin typeface="Calibri" panose="020F0502020204030204" pitchFamily="34" charset="0"/>
              </a:rPr>
              <a:t>.</a:t>
            </a:r>
          </a:p>
          <a:p>
            <a:pPr rtl="0" fontAlgn="ctr">
              <a:spcBef>
                <a:spcPts val="0"/>
              </a:spcBef>
              <a:spcAft>
                <a:spcPts val="0"/>
              </a:spcAft>
              <a:buFont typeface="Arial" panose="020B0604020202020204" pitchFamily="34" charset="0"/>
              <a:buChar char="•"/>
            </a:pPr>
            <a:r>
              <a:rPr lang="nl-BE" sz="1200" dirty="0" err="1">
                <a:solidFill>
                  <a:srgbClr val="374151"/>
                </a:solidFill>
                <a:effectLst/>
                <a:latin typeface="Calibri" panose="020F0502020204030204" pitchFamily="34" charset="0"/>
              </a:rPr>
              <a:t>Autoencoder</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Autoencoders</a:t>
            </a:r>
            <a:r>
              <a:rPr lang="nl-BE" sz="1200" dirty="0">
                <a:solidFill>
                  <a:srgbClr val="374151"/>
                </a:solidFill>
                <a:effectLst/>
                <a:latin typeface="Calibri" panose="020F0502020204030204" pitchFamily="34" charset="0"/>
              </a:rPr>
              <a:t> have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ability</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to</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capture</a:t>
            </a:r>
            <a:r>
              <a:rPr lang="nl-BE" sz="1200" dirty="0">
                <a:solidFill>
                  <a:srgbClr val="374151"/>
                </a:solidFill>
                <a:effectLst/>
                <a:latin typeface="Calibri" panose="020F0502020204030204" pitchFamily="34" charset="0"/>
              </a:rPr>
              <a:t> non-</a:t>
            </a:r>
            <a:r>
              <a:rPr lang="nl-BE" sz="1200" dirty="0" err="1">
                <a:solidFill>
                  <a:srgbClr val="374151"/>
                </a:solidFill>
                <a:effectLst/>
                <a:latin typeface="Calibri" panose="020F0502020204030204" pitchFamily="34" charset="0"/>
              </a:rPr>
              <a:t>linear</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relationships</a:t>
            </a:r>
            <a:r>
              <a:rPr lang="nl-BE" sz="1200" dirty="0">
                <a:solidFill>
                  <a:srgbClr val="374151"/>
                </a:solidFill>
                <a:effectLst/>
                <a:latin typeface="Calibri" panose="020F0502020204030204" pitchFamily="34" charset="0"/>
              </a:rPr>
              <a:t> in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data </a:t>
            </a:r>
            <a:r>
              <a:rPr lang="nl-BE" sz="1200" dirty="0" err="1">
                <a:solidFill>
                  <a:srgbClr val="374151"/>
                </a:solidFill>
                <a:effectLst/>
                <a:latin typeface="Calibri" panose="020F0502020204030204" pitchFamily="34" charset="0"/>
              </a:rPr>
              <a:t>because</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they</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use</a:t>
            </a:r>
            <a:r>
              <a:rPr lang="nl-BE" sz="1200" dirty="0">
                <a:solidFill>
                  <a:srgbClr val="374151"/>
                </a:solidFill>
                <a:effectLst/>
                <a:latin typeface="Calibri" panose="020F0502020204030204" pitchFamily="34" charset="0"/>
              </a:rPr>
              <a:t> non-</a:t>
            </a:r>
            <a:r>
              <a:rPr lang="nl-BE" sz="1200" dirty="0" err="1">
                <a:solidFill>
                  <a:srgbClr val="374151"/>
                </a:solidFill>
                <a:effectLst/>
                <a:latin typeface="Calibri" panose="020F0502020204030204" pitchFamily="34" charset="0"/>
              </a:rPr>
              <a:t>linear</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activation</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functions</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and</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can</a:t>
            </a:r>
            <a:r>
              <a:rPr lang="nl-BE" sz="1200" dirty="0">
                <a:solidFill>
                  <a:srgbClr val="374151"/>
                </a:solidFill>
                <a:effectLst/>
                <a:latin typeface="Calibri" panose="020F0502020204030204" pitchFamily="34" charset="0"/>
              </a:rPr>
              <a:t> have multiple </a:t>
            </a:r>
            <a:r>
              <a:rPr lang="nl-BE" sz="1200" dirty="0" err="1">
                <a:solidFill>
                  <a:srgbClr val="374151"/>
                </a:solidFill>
                <a:effectLst/>
                <a:latin typeface="Calibri" panose="020F0502020204030204" pitchFamily="34" charset="0"/>
              </a:rPr>
              <a:t>layers</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This</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allows</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them</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to</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potentially</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capture</a:t>
            </a:r>
            <a:r>
              <a:rPr lang="nl-BE" sz="1200" dirty="0">
                <a:solidFill>
                  <a:srgbClr val="374151"/>
                </a:solidFill>
                <a:effectLst/>
                <a:latin typeface="Calibri" panose="020F0502020204030204" pitchFamily="34" charset="0"/>
              </a:rPr>
              <a:t> more complex </a:t>
            </a:r>
            <a:r>
              <a:rPr lang="nl-BE" sz="1200" dirty="0" err="1">
                <a:solidFill>
                  <a:srgbClr val="374151"/>
                </a:solidFill>
                <a:effectLst/>
                <a:latin typeface="Calibri" panose="020F0502020204030204" pitchFamily="34" charset="0"/>
              </a:rPr>
              <a:t>structures</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and</a:t>
            </a:r>
            <a:r>
              <a:rPr lang="nl-BE" sz="1200" dirty="0">
                <a:solidFill>
                  <a:srgbClr val="374151"/>
                </a:solidFill>
                <a:effectLst/>
                <a:latin typeface="Calibri" panose="020F0502020204030204" pitchFamily="34" charset="0"/>
              </a:rPr>
              <a:t> </a:t>
            </a:r>
            <a:r>
              <a:rPr lang="nl-BE" sz="1200" dirty="0" err="1">
                <a:solidFill>
                  <a:srgbClr val="374151"/>
                </a:solidFill>
                <a:effectLst/>
                <a:latin typeface="Calibri" panose="020F0502020204030204" pitchFamily="34" charset="0"/>
              </a:rPr>
              <a:t>dependencies</a:t>
            </a:r>
            <a:r>
              <a:rPr lang="nl-BE" sz="1200" dirty="0">
                <a:solidFill>
                  <a:srgbClr val="374151"/>
                </a:solidFill>
                <a:effectLst/>
                <a:latin typeface="Calibri" panose="020F0502020204030204" pitchFamily="34" charset="0"/>
              </a:rPr>
              <a:t> in </a:t>
            </a:r>
            <a:r>
              <a:rPr lang="nl-BE" sz="1200" dirty="0" err="1">
                <a:solidFill>
                  <a:srgbClr val="374151"/>
                </a:solidFill>
                <a:effectLst/>
                <a:latin typeface="Calibri" panose="020F0502020204030204" pitchFamily="34" charset="0"/>
              </a:rPr>
              <a:t>the</a:t>
            </a:r>
            <a:r>
              <a:rPr lang="nl-BE" sz="1200" dirty="0">
                <a:solidFill>
                  <a:srgbClr val="374151"/>
                </a:solidFill>
                <a:effectLst/>
                <a:latin typeface="Calibri" panose="020F0502020204030204" pitchFamily="34" charset="0"/>
              </a:rPr>
              <a:t> data.</a:t>
            </a:r>
          </a:p>
          <a:p>
            <a:endParaRPr lang="nl-BE" dirty="0"/>
          </a:p>
        </p:txBody>
      </p:sp>
      <p:sp>
        <p:nvSpPr>
          <p:cNvPr id="4" name="Slide Number Placeholder 3"/>
          <p:cNvSpPr>
            <a:spLocks noGrp="1"/>
          </p:cNvSpPr>
          <p:nvPr>
            <p:ph type="sldNum" sz="quarter" idx="5"/>
          </p:nvPr>
        </p:nvSpPr>
        <p:spPr/>
        <p:txBody>
          <a:bodyPr/>
          <a:lstStyle/>
          <a:p>
            <a:fld id="{29B17885-0D5C-4B38-9493-FDDBBF21FE86}" type="slidenum">
              <a:rPr lang="nl-BE" smtClean="0"/>
              <a:t>20</a:t>
            </a:fld>
            <a:endParaRPr lang="nl-BE" dirty="0"/>
          </a:p>
        </p:txBody>
      </p:sp>
    </p:spTree>
    <p:extLst>
      <p:ext uri="{BB962C8B-B14F-4D97-AF65-F5344CB8AC3E}">
        <p14:creationId xmlns:p14="http://schemas.microsoft.com/office/powerpoint/2010/main" val="176958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40FC7804-D966-4A6B-8EC9-DAE9C92F7D26}" type="slidenum">
              <a:rPr lang="nl-BE" smtClean="0"/>
              <a:t>‹#›</a:t>
            </a:fld>
            <a:endParaRPr lang="nl-B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2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220989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49869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194623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40FC7804-D966-4A6B-8EC9-DAE9C92F7D26}" type="slidenum">
              <a:rPr lang="nl-BE" smtClean="0"/>
              <a:t>‹#›</a:t>
            </a:fld>
            <a:endParaRPr lang="nl-B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1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6" name="Footer Placeholder 5"/>
          <p:cNvSpPr>
            <a:spLocks noGrp="1"/>
          </p:cNvSpPr>
          <p:nvPr>
            <p:ph type="ftr" sz="quarter" idx="11"/>
          </p:nvPr>
        </p:nvSpPr>
        <p:spPr/>
        <p:txBody>
          <a:bodyPr/>
          <a:lstStyle/>
          <a:p>
            <a:endParaRPr lang="nl-BE" dirty="0"/>
          </a:p>
        </p:txBody>
      </p:sp>
      <p:sp>
        <p:nvSpPr>
          <p:cNvPr id="7" name="Slide Number Placeholder 6"/>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165305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8" name="Footer Placeholder 7"/>
          <p:cNvSpPr>
            <a:spLocks noGrp="1"/>
          </p:cNvSpPr>
          <p:nvPr>
            <p:ph type="ftr" sz="quarter" idx="11"/>
          </p:nvPr>
        </p:nvSpPr>
        <p:spPr/>
        <p:txBody>
          <a:bodyPr/>
          <a:lstStyle/>
          <a:p>
            <a:endParaRPr lang="nl-BE" dirty="0"/>
          </a:p>
        </p:txBody>
      </p:sp>
      <p:sp>
        <p:nvSpPr>
          <p:cNvPr id="9" name="Slide Number Placeholder 8"/>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26328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4" name="Footer Placeholder 3"/>
          <p:cNvSpPr>
            <a:spLocks noGrp="1"/>
          </p:cNvSpPr>
          <p:nvPr>
            <p:ph type="ftr" sz="quarter" idx="11"/>
          </p:nvPr>
        </p:nvSpPr>
        <p:spPr/>
        <p:txBody>
          <a:bodyPr/>
          <a:lstStyle/>
          <a:p>
            <a:endParaRPr lang="nl-BE" dirty="0"/>
          </a:p>
        </p:txBody>
      </p:sp>
      <p:sp>
        <p:nvSpPr>
          <p:cNvPr id="5" name="Slide Number Placeholder 4"/>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42815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nl-BE" dirty="0"/>
          </a:p>
        </p:txBody>
      </p:sp>
      <p:sp>
        <p:nvSpPr>
          <p:cNvPr id="9" name="Slide Number Placeholder 8"/>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53640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49CCDD-43F3-4CB5-9738-4EEA031A64F9}" type="datetimeFigureOut">
              <a:rPr lang="nl-BE" smtClean="0"/>
              <a:t>22/06/2023</a:t>
            </a:fld>
            <a:endParaRPr lang="nl-BE"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nl-BE"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FC7804-D966-4A6B-8EC9-DAE9C92F7D26}" type="slidenum">
              <a:rPr lang="nl-BE" smtClean="0"/>
              <a:t>‹#›</a:t>
            </a:fld>
            <a:endParaRPr lang="nl-BE" dirty="0"/>
          </a:p>
        </p:txBody>
      </p:sp>
    </p:spTree>
    <p:extLst>
      <p:ext uri="{BB962C8B-B14F-4D97-AF65-F5344CB8AC3E}">
        <p14:creationId xmlns:p14="http://schemas.microsoft.com/office/powerpoint/2010/main" val="354573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9CCDD-43F3-4CB5-9738-4EEA031A64F9}" type="datetimeFigureOut">
              <a:rPr lang="nl-BE" smtClean="0"/>
              <a:t>22/06/2023</a:t>
            </a:fld>
            <a:endParaRPr lang="nl-BE" dirty="0"/>
          </a:p>
        </p:txBody>
      </p:sp>
      <p:sp>
        <p:nvSpPr>
          <p:cNvPr id="6" name="Footer Placeholder 5"/>
          <p:cNvSpPr>
            <a:spLocks noGrp="1"/>
          </p:cNvSpPr>
          <p:nvPr>
            <p:ph type="ftr" sz="quarter" idx="11"/>
          </p:nvPr>
        </p:nvSpPr>
        <p:spPr/>
        <p:txBody>
          <a:bodyPr/>
          <a:lstStyle/>
          <a:p>
            <a:endParaRPr lang="nl-BE" dirty="0"/>
          </a:p>
        </p:txBody>
      </p:sp>
      <p:sp>
        <p:nvSpPr>
          <p:cNvPr id="7" name="Slide Number Placeholder 6"/>
          <p:cNvSpPr>
            <a:spLocks noGrp="1"/>
          </p:cNvSpPr>
          <p:nvPr>
            <p:ph type="sldNum" sz="quarter" idx="12"/>
          </p:nvPr>
        </p:nvSpPr>
        <p:spPr/>
        <p:txBody>
          <a:bodyPr/>
          <a:lstStyle/>
          <a:p>
            <a:fld id="{40FC7804-D966-4A6B-8EC9-DAE9C92F7D26}" type="slidenum">
              <a:rPr lang="nl-BE" smtClean="0"/>
              <a:t>‹#›</a:t>
            </a:fld>
            <a:endParaRPr lang="nl-BE" dirty="0"/>
          </a:p>
        </p:txBody>
      </p:sp>
    </p:spTree>
    <p:extLst>
      <p:ext uri="{BB962C8B-B14F-4D97-AF65-F5344CB8AC3E}">
        <p14:creationId xmlns:p14="http://schemas.microsoft.com/office/powerpoint/2010/main" val="70765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49CCDD-43F3-4CB5-9738-4EEA031A64F9}" type="datetimeFigureOut">
              <a:rPr lang="nl-BE" smtClean="0"/>
              <a:t>22/06/2023</a:t>
            </a:fld>
            <a:endParaRPr lang="nl-BE"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nl-BE"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FC7804-D966-4A6B-8EC9-DAE9C92F7D26}" type="slidenum">
              <a:rPr lang="nl-BE" smtClean="0"/>
              <a:t>‹#›</a:t>
            </a:fld>
            <a:endParaRPr lang="nl-BE"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759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38/sdata.2018.214" TargetMode="External"/><Relationship Id="rId2" Type="http://schemas.openxmlformats.org/officeDocument/2006/relationships/hyperlink" Target="https://doi.org/10.1038/nature24621" TargetMode="External"/><Relationship Id="rId1" Type="http://schemas.openxmlformats.org/officeDocument/2006/relationships/slideLayout" Target="../slideLayouts/slideLayout2.xml"/><Relationship Id="rId6" Type="http://schemas.openxmlformats.org/officeDocument/2006/relationships/hyperlink" Target="https://miro.medium.com/v2/resize:fit:828/format:webp/1*oUbsOnYKX5DEpMOK3pH_lg.png" TargetMode="External"/><Relationship Id="rId5" Type="http://schemas.openxmlformats.org/officeDocument/2006/relationships/hyperlink" Target="https://scied.ucar.edu/image/climate_classification" TargetMode="External"/><Relationship Id="rId4" Type="http://schemas.openxmlformats.org/officeDocument/2006/relationships/hyperlink" Target="https://doi.org/10.1038/s41598-023-31210-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hyperlink" Target="https://www.google.com/url?sa=i&amp;url=https%3A%2F%2Fscied.ucar.edu%2Fimage%2Fclimate_classification&amp;psig=AOvVaw0J3l53CiUnxZfMuZqvr28n&amp;ust=1686920716326000&amp;source=images&amp;cd=vfe&amp;ved=0CBEQjRxqFwoTCKD1qsKrxf8CFQAAAAAdAAAAABA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99,900+ Climate Icon Illustrations, Royalty-Free Vector Graphics &amp; Clip  Art - iStock | Global climate icon, Climate icon set">
            <a:extLst>
              <a:ext uri="{FF2B5EF4-FFF2-40B4-BE49-F238E27FC236}">
                <a16:creationId xmlns:a16="http://schemas.microsoft.com/office/drawing/2014/main" id="{AE649C9B-1591-7BA5-B42B-35F7D0B64238}"/>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t="22102" b="216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D628A5-861B-B2AE-5883-7981C5687B79}"/>
              </a:ext>
            </a:extLst>
          </p:cNvPr>
          <p:cNvSpPr>
            <a:spLocks noGrp="1"/>
          </p:cNvSpPr>
          <p:nvPr>
            <p:ph type="ctrTitle"/>
          </p:nvPr>
        </p:nvSpPr>
        <p:spPr>
          <a:xfrm>
            <a:off x="1097280" y="758952"/>
            <a:ext cx="10058400" cy="3566160"/>
          </a:xfrm>
        </p:spPr>
        <p:txBody>
          <a:bodyPr>
            <a:normAutofit/>
          </a:bodyPr>
          <a:lstStyle/>
          <a:p>
            <a:r>
              <a:rPr lang="nl-NL" sz="6200" err="1"/>
              <a:t>Autoencoder-based</a:t>
            </a:r>
            <a:r>
              <a:rPr lang="nl-NL" sz="6200"/>
              <a:t> identification of </a:t>
            </a:r>
            <a:r>
              <a:rPr lang="nl-NL" sz="6200" err="1"/>
              <a:t>key</a:t>
            </a:r>
            <a:r>
              <a:rPr lang="nl-NL" sz="6200"/>
              <a:t> </a:t>
            </a:r>
            <a:r>
              <a:rPr lang="nl-NL" sz="6200" err="1"/>
              <a:t>micro-organisms</a:t>
            </a:r>
            <a:r>
              <a:rPr lang="nl-NL" sz="6200"/>
              <a:t> </a:t>
            </a:r>
            <a:r>
              <a:rPr lang="nl-NL" sz="6200" err="1"/>
              <a:t>within</a:t>
            </a:r>
            <a:r>
              <a:rPr lang="nl-NL" sz="6200"/>
              <a:t> </a:t>
            </a:r>
            <a:r>
              <a:rPr lang="nl-NL" sz="6200" err="1"/>
              <a:t>climate</a:t>
            </a:r>
            <a:r>
              <a:rPr lang="nl-NL" sz="6200"/>
              <a:t> zones</a:t>
            </a:r>
            <a:endParaRPr lang="nl-BE" sz="6200"/>
          </a:p>
        </p:txBody>
      </p:sp>
      <p:sp>
        <p:nvSpPr>
          <p:cNvPr id="3" name="Subtitle 2">
            <a:extLst>
              <a:ext uri="{FF2B5EF4-FFF2-40B4-BE49-F238E27FC236}">
                <a16:creationId xmlns:a16="http://schemas.microsoft.com/office/drawing/2014/main" id="{FCC25E5D-3AAD-D923-E941-C832A85A9DFD}"/>
              </a:ext>
            </a:extLst>
          </p:cNvPr>
          <p:cNvSpPr>
            <a:spLocks noGrp="1"/>
          </p:cNvSpPr>
          <p:nvPr>
            <p:ph type="subTitle" idx="1"/>
          </p:nvPr>
        </p:nvSpPr>
        <p:spPr>
          <a:xfrm>
            <a:off x="1100051" y="4455621"/>
            <a:ext cx="10058400" cy="1143000"/>
          </a:xfrm>
        </p:spPr>
        <p:txBody>
          <a:bodyPr>
            <a:normAutofit/>
          </a:bodyPr>
          <a:lstStyle/>
          <a:p>
            <a:r>
              <a:rPr lang="nl-NL">
                <a:solidFill>
                  <a:schemeClr val="tx1">
                    <a:lumMod val="85000"/>
                    <a:lumOff val="15000"/>
                  </a:schemeClr>
                </a:solidFill>
              </a:rPr>
              <a:t>Durieux Emmely, 22/06/2023</a:t>
            </a:r>
            <a:endParaRPr lang="nl-BE">
              <a:solidFill>
                <a:schemeClr val="tx1">
                  <a:lumMod val="85000"/>
                  <a:lumOff val="15000"/>
                </a:schemeClr>
              </a:solidFill>
            </a:endParaRPr>
          </a:p>
          <a:p>
            <a:endParaRPr lang="nl-BE">
              <a:solidFill>
                <a:schemeClr val="tx1">
                  <a:lumMod val="85000"/>
                  <a:lumOff val="15000"/>
                </a:schemeClr>
              </a:solidFill>
            </a:endParaRPr>
          </a:p>
        </p:txBody>
      </p:sp>
      <p:cxnSp>
        <p:nvCxnSpPr>
          <p:cNvPr id="1031" name="Straight Connector 1030">
            <a:extLst>
              <a:ext uri="{FF2B5EF4-FFF2-40B4-BE49-F238E27FC236}">
                <a16:creationId xmlns:a16="http://schemas.microsoft.com/office/drawing/2014/main" id="{72592478-32DC-44B2-ABDD-EBEB9D0B91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FD4FE8F0-C229-4917-A71C-E5F2CFE1D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Rectangle 1034">
            <a:extLst>
              <a:ext uri="{FF2B5EF4-FFF2-40B4-BE49-F238E27FC236}">
                <a16:creationId xmlns:a16="http://schemas.microsoft.com/office/drawing/2014/main" id="{64640A8E-A5F8-4E2C-9ACF-D39888714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Corporate identity | Howest">
            <a:extLst>
              <a:ext uri="{FF2B5EF4-FFF2-40B4-BE49-F238E27FC236}">
                <a16:creationId xmlns:a16="http://schemas.microsoft.com/office/drawing/2014/main" id="{5F867D3D-310C-E483-FEB4-508600DB55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8739" y="26351"/>
            <a:ext cx="2156460" cy="1104900"/>
          </a:xfrm>
          <a:prstGeom prst="rect">
            <a:avLst/>
          </a:prstGeom>
          <a:noFill/>
          <a:ln>
            <a:noFill/>
          </a:ln>
        </p:spPr>
      </p:pic>
      <p:pic>
        <p:nvPicPr>
          <p:cNvPr id="6" name="Picture 5" descr="Institute of applied biosciences - ΙΝΑΒ">
            <a:extLst>
              <a:ext uri="{FF2B5EF4-FFF2-40B4-BE49-F238E27FC236}">
                <a16:creationId xmlns:a16="http://schemas.microsoft.com/office/drawing/2014/main" id="{BF2678E5-8BC2-6CB8-1EF1-9B952E0416E0}"/>
              </a:ext>
            </a:extLst>
          </p:cNvPr>
          <p:cNvPicPr>
            <a:picLocks noChangeAspect="1"/>
          </p:cNvPicPr>
          <p:nvPr/>
        </p:nvPicPr>
        <p:blipFill rotWithShape="1">
          <a:blip r:embed="rId4">
            <a:extLst>
              <a:ext uri="{28A0092B-C50C-407E-A947-70E740481C1C}">
                <a14:useLocalDpi xmlns:a14="http://schemas.microsoft.com/office/drawing/2010/main" val="0"/>
              </a:ext>
            </a:extLst>
          </a:blip>
          <a:srcRect l="7052" t="18519" r="7372" b="23148"/>
          <a:stretch/>
        </p:blipFill>
        <p:spPr bwMode="auto">
          <a:xfrm>
            <a:off x="10445200" y="132775"/>
            <a:ext cx="1671358" cy="7887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11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E7E3-A499-ED93-EB9A-A9F7B53F80E4}"/>
              </a:ext>
            </a:extLst>
          </p:cNvPr>
          <p:cNvSpPr>
            <a:spLocks noGrp="1"/>
          </p:cNvSpPr>
          <p:nvPr>
            <p:ph type="title"/>
          </p:nvPr>
        </p:nvSpPr>
        <p:spPr/>
        <p:txBody>
          <a:bodyPr/>
          <a:lstStyle/>
          <a:p>
            <a:r>
              <a:rPr lang="nl-NL" dirty="0" err="1"/>
              <a:t>Autoencoder</a:t>
            </a:r>
            <a:r>
              <a:rPr lang="nl-NL" dirty="0"/>
              <a:t> model</a:t>
            </a:r>
            <a:endParaRPr lang="nl-BE" dirty="0"/>
          </a:p>
        </p:txBody>
      </p:sp>
      <p:sp>
        <p:nvSpPr>
          <p:cNvPr id="3" name="Content Placeholder 2">
            <a:extLst>
              <a:ext uri="{FF2B5EF4-FFF2-40B4-BE49-F238E27FC236}">
                <a16:creationId xmlns:a16="http://schemas.microsoft.com/office/drawing/2014/main" id="{7589B748-9235-2158-FF1B-C8BFC5CBA949}"/>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nl-NL" sz="2000" dirty="0"/>
              <a:t> </a:t>
            </a:r>
            <a:r>
              <a:rPr lang="nl-NL" sz="2400" dirty="0"/>
              <a:t>R</a:t>
            </a:r>
            <a:r>
              <a:rPr lang="nl-NL" dirty="0"/>
              <a:t> </a:t>
            </a:r>
            <a:r>
              <a:rPr lang="nl-NL" sz="2400" dirty="0"/>
              <a:t>packages : Tensorflow </a:t>
            </a:r>
            <a:r>
              <a:rPr lang="nl-NL" sz="2400" dirty="0" err="1"/>
              <a:t>and</a:t>
            </a:r>
            <a:r>
              <a:rPr lang="nl-NL" sz="2400" dirty="0"/>
              <a:t> </a:t>
            </a:r>
            <a:r>
              <a:rPr lang="nl-NL" sz="2400" dirty="0" err="1"/>
              <a:t>Keras</a:t>
            </a:r>
            <a:endParaRPr lang="nl-NL" sz="2400" dirty="0"/>
          </a:p>
          <a:p>
            <a:pPr>
              <a:buFont typeface="Wingdings" panose="05000000000000000000" pitchFamily="2" charset="2"/>
              <a:buChar char="§"/>
            </a:pPr>
            <a:endParaRPr lang="nl-NL" sz="2400" dirty="0"/>
          </a:p>
          <a:p>
            <a:pPr>
              <a:buFont typeface="Wingdings" panose="05000000000000000000" pitchFamily="2" charset="2"/>
              <a:buChar char="§"/>
            </a:pPr>
            <a:r>
              <a:rPr lang="nl-NL" sz="2400" dirty="0"/>
              <a:t> Input data: </a:t>
            </a:r>
            <a:r>
              <a:rPr lang="nl-NL" sz="2400" dirty="0" err="1"/>
              <a:t>relative</a:t>
            </a:r>
            <a:r>
              <a:rPr lang="nl-NL" sz="2400" dirty="0"/>
              <a:t> </a:t>
            </a:r>
            <a:r>
              <a:rPr lang="nl-NL" sz="2400" dirty="0" err="1"/>
              <a:t>abundances</a:t>
            </a:r>
            <a:endParaRPr lang="nl-NL" sz="2400" dirty="0"/>
          </a:p>
          <a:p>
            <a:pPr marL="0" indent="0">
              <a:buNone/>
            </a:pPr>
            <a:endParaRPr lang="nl-NL" dirty="0"/>
          </a:p>
          <a:p>
            <a:pPr>
              <a:lnSpc>
                <a:spcPct val="150000"/>
              </a:lnSpc>
              <a:buFont typeface="Wingdings" panose="05000000000000000000" pitchFamily="2" charset="2"/>
              <a:buChar char="§"/>
            </a:pPr>
            <a:r>
              <a:rPr lang="nl-NL" dirty="0"/>
              <a:t> </a:t>
            </a:r>
            <a:r>
              <a:rPr lang="nl-NL" sz="2400" dirty="0"/>
              <a:t>2 </a:t>
            </a:r>
            <a:r>
              <a:rPr lang="nl-NL" sz="2400" dirty="0" err="1"/>
              <a:t>Keras</a:t>
            </a:r>
            <a:r>
              <a:rPr lang="nl-NL" sz="2400" dirty="0"/>
              <a:t> </a:t>
            </a:r>
            <a:r>
              <a:rPr lang="nl-NL" sz="2400" dirty="0" err="1"/>
              <a:t>sequential</a:t>
            </a:r>
            <a:r>
              <a:rPr lang="nl-NL" sz="2400" dirty="0"/>
              <a:t> </a:t>
            </a:r>
            <a:r>
              <a:rPr lang="nl-NL" sz="2400" dirty="0" err="1"/>
              <a:t>models</a:t>
            </a:r>
            <a:r>
              <a:rPr lang="nl-NL" sz="2400" dirty="0"/>
              <a:t> : encoder + decoder</a:t>
            </a:r>
          </a:p>
          <a:p>
            <a:pPr lvl="1">
              <a:lnSpc>
                <a:spcPct val="120000"/>
              </a:lnSpc>
              <a:buFont typeface="Courier New" panose="02070309020205020404" pitchFamily="49" charset="0"/>
              <a:buChar char="o"/>
            </a:pPr>
            <a:r>
              <a:rPr lang="nl-NL" sz="2000" dirty="0"/>
              <a:t>3 </a:t>
            </a:r>
            <a:r>
              <a:rPr lang="nl-NL" sz="2000" dirty="0" err="1"/>
              <a:t>dense</a:t>
            </a:r>
            <a:r>
              <a:rPr lang="nl-NL" sz="2000" dirty="0"/>
              <a:t> </a:t>
            </a:r>
            <a:r>
              <a:rPr lang="nl-NL" sz="2000" dirty="0" err="1"/>
              <a:t>layers</a:t>
            </a:r>
            <a:r>
              <a:rPr lang="nl-NL" sz="2000" dirty="0"/>
              <a:t> </a:t>
            </a:r>
            <a:r>
              <a:rPr lang="nl-NL" sz="2000" dirty="0" err="1"/>
              <a:t>each</a:t>
            </a:r>
            <a:r>
              <a:rPr lang="nl-NL" sz="2000" dirty="0"/>
              <a:t>:  </a:t>
            </a:r>
          </a:p>
          <a:p>
            <a:pPr lvl="2">
              <a:lnSpc>
                <a:spcPct val="120000"/>
              </a:lnSpc>
              <a:buFont typeface="Courier New" panose="02070309020205020404" pitchFamily="49" charset="0"/>
              <a:buChar char="o"/>
            </a:pPr>
            <a:r>
              <a:rPr lang="nl-NL" sz="1600" dirty="0"/>
              <a:t>input </a:t>
            </a:r>
            <a:r>
              <a:rPr lang="nl-NL" sz="1600" dirty="0" err="1"/>
              <a:t>layer</a:t>
            </a:r>
            <a:r>
              <a:rPr lang="nl-NL" sz="1600" dirty="0"/>
              <a:t>,  </a:t>
            </a:r>
            <a:r>
              <a:rPr lang="nl-NL" sz="1600" dirty="0" err="1"/>
              <a:t>hidden</a:t>
            </a:r>
            <a:r>
              <a:rPr lang="nl-NL" sz="1600" dirty="0"/>
              <a:t> </a:t>
            </a:r>
            <a:r>
              <a:rPr lang="nl-NL" sz="1600" dirty="0" err="1"/>
              <a:t>layer</a:t>
            </a:r>
            <a:r>
              <a:rPr lang="nl-NL" sz="1600" dirty="0"/>
              <a:t> &amp; latent </a:t>
            </a:r>
            <a:r>
              <a:rPr lang="nl-NL" sz="1600" dirty="0" err="1"/>
              <a:t>layer</a:t>
            </a:r>
            <a:endParaRPr lang="nl-NL" sz="1600" dirty="0"/>
          </a:p>
          <a:p>
            <a:pPr lvl="1">
              <a:lnSpc>
                <a:spcPct val="150000"/>
              </a:lnSpc>
              <a:buFont typeface="Courier New" panose="02070309020205020404" pitchFamily="49" charset="0"/>
              <a:buChar char="o"/>
            </a:pPr>
            <a:r>
              <a:rPr lang="nl-NL" sz="2000" dirty="0"/>
              <a:t>“</a:t>
            </a:r>
            <a:r>
              <a:rPr lang="nl-NL" sz="2000" dirty="0" err="1"/>
              <a:t>Relu</a:t>
            </a:r>
            <a:r>
              <a:rPr lang="nl-NL" sz="2000" dirty="0"/>
              <a:t>” </a:t>
            </a:r>
            <a:r>
              <a:rPr lang="nl-NL" sz="2000" dirty="0" err="1"/>
              <a:t>activation</a:t>
            </a:r>
            <a:r>
              <a:rPr lang="nl-NL" sz="2000" dirty="0"/>
              <a:t> </a:t>
            </a:r>
            <a:r>
              <a:rPr lang="nl-NL" sz="2000" dirty="0" err="1"/>
              <a:t>function</a:t>
            </a:r>
            <a:endParaRPr lang="nl-NL" sz="2000" dirty="0"/>
          </a:p>
          <a:p>
            <a:pPr lvl="1">
              <a:lnSpc>
                <a:spcPct val="150000"/>
              </a:lnSpc>
              <a:buFont typeface="Courier New" panose="02070309020205020404" pitchFamily="49" charset="0"/>
              <a:buChar char="o"/>
            </a:pPr>
            <a:r>
              <a:rPr lang="nl-NL" sz="2000" dirty="0"/>
              <a:t> </a:t>
            </a:r>
            <a:r>
              <a:rPr lang="nl-NL" sz="2000" dirty="0" err="1"/>
              <a:t>loss</a:t>
            </a:r>
            <a:r>
              <a:rPr lang="nl-NL" sz="2000" dirty="0"/>
              <a:t>: </a:t>
            </a:r>
            <a:r>
              <a:rPr lang="nl-NL" sz="2000" dirty="0" err="1"/>
              <a:t>binary</a:t>
            </a:r>
            <a:r>
              <a:rPr lang="nl-NL" sz="2000" dirty="0"/>
              <a:t> </a:t>
            </a:r>
            <a:r>
              <a:rPr lang="nl-NL" sz="2000" dirty="0" err="1"/>
              <a:t>crossentropy</a:t>
            </a:r>
            <a:endParaRPr lang="nl-NL" sz="2000" dirty="0"/>
          </a:p>
          <a:p>
            <a:pPr lvl="1">
              <a:lnSpc>
                <a:spcPct val="150000"/>
              </a:lnSpc>
              <a:buFont typeface="Wingdings" panose="05000000000000000000" pitchFamily="2" charset="2"/>
              <a:buChar char="§"/>
            </a:pPr>
            <a:endParaRPr lang="nl-BE" sz="2000" dirty="0"/>
          </a:p>
          <a:p>
            <a:pPr lvl="1">
              <a:lnSpc>
                <a:spcPct val="150000"/>
              </a:lnSpc>
              <a:buFont typeface="Wingdings" panose="05000000000000000000" pitchFamily="2" charset="2"/>
              <a:buChar char="§"/>
            </a:pPr>
            <a:endParaRPr lang="nl-BE" dirty="0"/>
          </a:p>
          <a:p>
            <a:pPr>
              <a:buFont typeface="Wingdings" panose="05000000000000000000" pitchFamily="2" charset="2"/>
              <a:buChar char="§"/>
            </a:pPr>
            <a:endParaRPr lang="nl-NL" dirty="0"/>
          </a:p>
        </p:txBody>
      </p:sp>
      <p:sp>
        <p:nvSpPr>
          <p:cNvPr id="4" name="Title 1">
            <a:extLst>
              <a:ext uri="{FF2B5EF4-FFF2-40B4-BE49-F238E27FC236}">
                <a16:creationId xmlns:a16="http://schemas.microsoft.com/office/drawing/2014/main" id="{8EE612EC-A91A-5CCD-315F-8B607DA959CD}"/>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sp>
        <p:nvSpPr>
          <p:cNvPr id="5" name="TextBox 4">
            <a:extLst>
              <a:ext uri="{FF2B5EF4-FFF2-40B4-BE49-F238E27FC236}">
                <a16:creationId xmlns:a16="http://schemas.microsoft.com/office/drawing/2014/main" id="{077EA123-E30C-CD19-A40D-05CE22C4451B}"/>
              </a:ext>
            </a:extLst>
          </p:cNvPr>
          <p:cNvSpPr txBox="1"/>
          <p:nvPr/>
        </p:nvSpPr>
        <p:spPr>
          <a:xfrm>
            <a:off x="11773296" y="6488668"/>
            <a:ext cx="418704" cy="369332"/>
          </a:xfrm>
          <a:prstGeom prst="rect">
            <a:avLst/>
          </a:prstGeom>
          <a:noFill/>
        </p:spPr>
        <p:txBody>
          <a:bodyPr wrap="none" rtlCol="0">
            <a:spAutoFit/>
          </a:bodyPr>
          <a:lstStyle/>
          <a:p>
            <a:r>
              <a:rPr lang="nl-NL" dirty="0"/>
              <a:t>10</a:t>
            </a:r>
            <a:endParaRPr lang="nl-BE" dirty="0"/>
          </a:p>
        </p:txBody>
      </p:sp>
      <p:pic>
        <p:nvPicPr>
          <p:cNvPr id="6" name="Picture 2" descr="Applied Deep Learning - Part 3: Autoencoders | by Arden Dertat | Towards  Data Science">
            <a:extLst>
              <a:ext uri="{FF2B5EF4-FFF2-40B4-BE49-F238E27FC236}">
                <a16:creationId xmlns:a16="http://schemas.microsoft.com/office/drawing/2014/main" id="{6C88E6B2-D85A-9D4D-D863-7BA332B70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238" y="2234706"/>
            <a:ext cx="3952772" cy="31378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2894C5-3F58-AA33-1F35-2E2FEA53D89C}"/>
              </a:ext>
            </a:extLst>
          </p:cNvPr>
          <p:cNvSpPr txBox="1"/>
          <p:nvPr/>
        </p:nvSpPr>
        <p:spPr>
          <a:xfrm>
            <a:off x="9327054" y="2735473"/>
            <a:ext cx="592801" cy="461665"/>
          </a:xfrm>
          <a:prstGeom prst="rect">
            <a:avLst/>
          </a:prstGeom>
          <a:solidFill>
            <a:schemeClr val="bg1"/>
          </a:solidFill>
        </p:spPr>
        <p:txBody>
          <a:bodyPr wrap="square" rtlCol="0">
            <a:spAutoFit/>
          </a:bodyPr>
          <a:lstStyle/>
          <a:p>
            <a:r>
              <a:rPr lang="nl-NL" sz="1200" dirty="0"/>
              <a:t>Latent </a:t>
            </a:r>
            <a:r>
              <a:rPr lang="nl-NL" sz="1200" dirty="0" err="1"/>
              <a:t>space</a:t>
            </a:r>
            <a:endParaRPr lang="nl-BE" sz="1200" dirty="0"/>
          </a:p>
        </p:txBody>
      </p:sp>
      <p:sp>
        <p:nvSpPr>
          <p:cNvPr id="8" name="TextBox 7">
            <a:extLst>
              <a:ext uri="{FF2B5EF4-FFF2-40B4-BE49-F238E27FC236}">
                <a16:creationId xmlns:a16="http://schemas.microsoft.com/office/drawing/2014/main" id="{CEC7DA11-3B00-19B4-0BF3-05E77E52BC91}"/>
              </a:ext>
            </a:extLst>
          </p:cNvPr>
          <p:cNvSpPr txBox="1"/>
          <p:nvPr/>
        </p:nvSpPr>
        <p:spPr>
          <a:xfrm>
            <a:off x="8465778" y="2689306"/>
            <a:ext cx="722731" cy="276999"/>
          </a:xfrm>
          <a:prstGeom prst="rect">
            <a:avLst/>
          </a:prstGeom>
          <a:solidFill>
            <a:schemeClr val="bg1"/>
          </a:solidFill>
        </p:spPr>
        <p:txBody>
          <a:bodyPr wrap="square" rtlCol="0">
            <a:spAutoFit/>
          </a:bodyPr>
          <a:lstStyle/>
          <a:p>
            <a:r>
              <a:rPr lang="nl-NL" sz="1200" dirty="0" err="1"/>
              <a:t>hidden</a:t>
            </a:r>
            <a:endParaRPr lang="nl-BE" sz="1200" dirty="0"/>
          </a:p>
        </p:txBody>
      </p:sp>
    </p:spTree>
    <p:extLst>
      <p:ext uri="{BB962C8B-B14F-4D97-AF65-F5344CB8AC3E}">
        <p14:creationId xmlns:p14="http://schemas.microsoft.com/office/powerpoint/2010/main" val="119600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B482-0F01-C967-C503-13B9C37605F9}"/>
              </a:ext>
            </a:extLst>
          </p:cNvPr>
          <p:cNvSpPr>
            <a:spLocks noGrp="1"/>
          </p:cNvSpPr>
          <p:nvPr>
            <p:ph type="title"/>
          </p:nvPr>
        </p:nvSpPr>
        <p:spPr/>
        <p:txBody>
          <a:bodyPr/>
          <a:lstStyle/>
          <a:p>
            <a:r>
              <a:rPr lang="nl-NL" dirty="0"/>
              <a:t>Hyperparameter </a:t>
            </a:r>
            <a:r>
              <a:rPr lang="nl-NL" dirty="0" err="1"/>
              <a:t>tuning</a:t>
            </a:r>
            <a:endParaRPr lang="nl-BE" dirty="0"/>
          </a:p>
        </p:txBody>
      </p:sp>
      <p:sp>
        <p:nvSpPr>
          <p:cNvPr id="3" name="Content Placeholder 2">
            <a:extLst>
              <a:ext uri="{FF2B5EF4-FFF2-40B4-BE49-F238E27FC236}">
                <a16:creationId xmlns:a16="http://schemas.microsoft.com/office/drawing/2014/main" id="{44CE21D4-95C4-52D7-8F0E-E4B85A0BE4A9}"/>
              </a:ext>
            </a:extLst>
          </p:cNvPr>
          <p:cNvSpPr>
            <a:spLocks noGrp="1"/>
          </p:cNvSpPr>
          <p:nvPr>
            <p:ph idx="1"/>
          </p:nvPr>
        </p:nvSpPr>
        <p:spPr/>
        <p:txBody>
          <a:bodyPr/>
          <a:lstStyle/>
          <a:p>
            <a:pPr>
              <a:buFont typeface="Wingdings" panose="05000000000000000000" pitchFamily="2" charset="2"/>
              <a:buChar char="§"/>
            </a:pPr>
            <a:r>
              <a:rPr lang="nl-NL" dirty="0"/>
              <a:t> </a:t>
            </a:r>
            <a:r>
              <a:rPr lang="nl-NL" sz="2400" dirty="0"/>
              <a:t>R package:  </a:t>
            </a:r>
            <a:r>
              <a:rPr lang="nl-NL" sz="2400" dirty="0" err="1"/>
              <a:t>tfruns</a:t>
            </a:r>
            <a:endParaRPr lang="nl-NL" sz="2400" dirty="0"/>
          </a:p>
          <a:p>
            <a:pPr>
              <a:lnSpc>
                <a:spcPct val="150000"/>
              </a:lnSpc>
              <a:buFont typeface="Wingdings" panose="05000000000000000000" pitchFamily="2" charset="2"/>
              <a:buChar char="§"/>
            </a:pPr>
            <a:r>
              <a:rPr lang="nl-NL" sz="2400" dirty="0"/>
              <a:t> </a:t>
            </a:r>
            <a:r>
              <a:rPr lang="nl-NL" sz="2400" dirty="0" err="1"/>
              <a:t>Following</a:t>
            </a:r>
            <a:r>
              <a:rPr lang="nl-NL" sz="2400" dirty="0"/>
              <a:t> parameter </a:t>
            </a:r>
            <a:r>
              <a:rPr lang="nl-NL" sz="2400" dirty="0" err="1"/>
              <a:t>were</a:t>
            </a:r>
            <a:r>
              <a:rPr lang="nl-NL" sz="2400" dirty="0"/>
              <a:t> </a:t>
            </a:r>
            <a:r>
              <a:rPr lang="nl-NL" sz="2400" dirty="0" err="1"/>
              <a:t>determined</a:t>
            </a:r>
            <a:r>
              <a:rPr lang="nl-NL" sz="2400" dirty="0"/>
              <a:t> </a:t>
            </a:r>
            <a:r>
              <a:rPr lang="nl-NL" sz="2400" dirty="0" err="1"/>
              <a:t>by</a:t>
            </a:r>
            <a:r>
              <a:rPr lang="nl-NL" sz="2400" dirty="0"/>
              <a:t> </a:t>
            </a:r>
            <a:r>
              <a:rPr lang="nl-NL" sz="2400" dirty="0" err="1"/>
              <a:t>tuning</a:t>
            </a:r>
            <a:r>
              <a:rPr lang="nl-NL" sz="2400" dirty="0"/>
              <a:t> </a:t>
            </a:r>
            <a:r>
              <a:rPr lang="nl-NL" sz="2400" dirty="0" err="1"/>
              <a:t>grid</a:t>
            </a:r>
            <a:endParaRPr lang="nl-NL" sz="2400" dirty="0"/>
          </a:p>
          <a:p>
            <a:pPr lvl="1">
              <a:lnSpc>
                <a:spcPct val="150000"/>
              </a:lnSpc>
              <a:buFont typeface="Courier New" panose="02070309020205020404" pitchFamily="49" charset="0"/>
              <a:buChar char="o"/>
            </a:pPr>
            <a:r>
              <a:rPr lang="nl-NL" sz="2000" dirty="0" err="1"/>
              <a:t>Number</a:t>
            </a:r>
            <a:r>
              <a:rPr lang="nl-NL" sz="2000" dirty="0"/>
              <a:t> of units in </a:t>
            </a:r>
            <a:r>
              <a:rPr lang="nl-NL" sz="2000" dirty="0" err="1"/>
              <a:t>each</a:t>
            </a:r>
            <a:r>
              <a:rPr lang="nl-NL" sz="2000" dirty="0"/>
              <a:t> </a:t>
            </a:r>
            <a:r>
              <a:rPr lang="nl-NL" sz="2000" dirty="0" err="1"/>
              <a:t>layer</a:t>
            </a:r>
            <a:r>
              <a:rPr lang="nl-NL" sz="2000" dirty="0"/>
              <a:t> (256, 64 </a:t>
            </a:r>
            <a:r>
              <a:rPr lang="nl-NL" sz="2000" dirty="0" err="1"/>
              <a:t>and</a:t>
            </a:r>
            <a:r>
              <a:rPr lang="nl-NL" sz="2000" dirty="0"/>
              <a:t> 32 latent)</a:t>
            </a:r>
          </a:p>
          <a:p>
            <a:pPr lvl="1">
              <a:lnSpc>
                <a:spcPct val="150000"/>
              </a:lnSpc>
              <a:buFont typeface="Courier New" panose="02070309020205020404" pitchFamily="49" charset="0"/>
              <a:buChar char="o"/>
            </a:pPr>
            <a:r>
              <a:rPr lang="nl-NL" sz="2000" dirty="0" err="1"/>
              <a:t>Number</a:t>
            </a:r>
            <a:r>
              <a:rPr lang="nl-NL" sz="2000" dirty="0"/>
              <a:t> of </a:t>
            </a:r>
            <a:r>
              <a:rPr lang="nl-NL" sz="2000" dirty="0" err="1"/>
              <a:t>epochs</a:t>
            </a:r>
            <a:r>
              <a:rPr lang="nl-NL" sz="2000" dirty="0"/>
              <a:t> (100)</a:t>
            </a:r>
          </a:p>
          <a:p>
            <a:pPr lvl="1">
              <a:lnSpc>
                <a:spcPct val="150000"/>
              </a:lnSpc>
              <a:buFont typeface="Courier New" panose="02070309020205020404" pitchFamily="49" charset="0"/>
              <a:buChar char="o"/>
            </a:pPr>
            <a:r>
              <a:rPr lang="nl-NL" sz="2000" dirty="0"/>
              <a:t>Learning </a:t>
            </a:r>
            <a:r>
              <a:rPr lang="nl-NL" sz="2000" dirty="0" err="1"/>
              <a:t>rate</a:t>
            </a:r>
            <a:r>
              <a:rPr lang="nl-NL" sz="2000" dirty="0"/>
              <a:t> (0,005)</a:t>
            </a:r>
          </a:p>
          <a:p>
            <a:pPr lvl="1">
              <a:buFont typeface="Wingdings" panose="05000000000000000000" pitchFamily="2" charset="2"/>
              <a:buChar char="§"/>
            </a:pPr>
            <a:endParaRPr lang="nl-BE" dirty="0"/>
          </a:p>
        </p:txBody>
      </p:sp>
      <p:sp>
        <p:nvSpPr>
          <p:cNvPr id="4" name="Title 1">
            <a:extLst>
              <a:ext uri="{FF2B5EF4-FFF2-40B4-BE49-F238E27FC236}">
                <a16:creationId xmlns:a16="http://schemas.microsoft.com/office/drawing/2014/main" id="{221E504D-939B-2AE3-356D-D79A23115831}"/>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sp>
        <p:nvSpPr>
          <p:cNvPr id="5" name="TextBox 4">
            <a:extLst>
              <a:ext uri="{FF2B5EF4-FFF2-40B4-BE49-F238E27FC236}">
                <a16:creationId xmlns:a16="http://schemas.microsoft.com/office/drawing/2014/main" id="{450BB5B8-8E21-39E3-9009-E193DEBB5214}"/>
              </a:ext>
            </a:extLst>
          </p:cNvPr>
          <p:cNvSpPr txBox="1"/>
          <p:nvPr/>
        </p:nvSpPr>
        <p:spPr>
          <a:xfrm>
            <a:off x="11773296" y="6488668"/>
            <a:ext cx="418704" cy="369332"/>
          </a:xfrm>
          <a:prstGeom prst="rect">
            <a:avLst/>
          </a:prstGeom>
          <a:noFill/>
        </p:spPr>
        <p:txBody>
          <a:bodyPr wrap="none" rtlCol="0">
            <a:spAutoFit/>
          </a:bodyPr>
          <a:lstStyle/>
          <a:p>
            <a:r>
              <a:rPr lang="nl-NL" dirty="0"/>
              <a:t>11</a:t>
            </a:r>
            <a:endParaRPr lang="nl-BE" dirty="0"/>
          </a:p>
        </p:txBody>
      </p:sp>
    </p:spTree>
    <p:extLst>
      <p:ext uri="{BB962C8B-B14F-4D97-AF65-F5344CB8AC3E}">
        <p14:creationId xmlns:p14="http://schemas.microsoft.com/office/powerpoint/2010/main" val="413548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4C14-39BB-F1AF-AAA2-FFE8B1E7C472}"/>
              </a:ext>
            </a:extLst>
          </p:cNvPr>
          <p:cNvSpPr>
            <a:spLocks noGrp="1"/>
          </p:cNvSpPr>
          <p:nvPr>
            <p:ph type="title"/>
          </p:nvPr>
        </p:nvSpPr>
        <p:spPr/>
        <p:txBody>
          <a:bodyPr/>
          <a:lstStyle/>
          <a:p>
            <a:r>
              <a:rPr lang="nl-NL" dirty="0"/>
              <a:t>Random </a:t>
            </a:r>
            <a:r>
              <a:rPr lang="nl-NL" dirty="0" err="1"/>
              <a:t>forest</a:t>
            </a:r>
            <a:r>
              <a:rPr lang="nl-NL" dirty="0"/>
              <a:t> </a:t>
            </a:r>
            <a:r>
              <a:rPr lang="nl-NL" dirty="0" err="1"/>
              <a:t>classifier</a:t>
            </a:r>
            <a:endParaRPr lang="nl-BE" dirty="0"/>
          </a:p>
        </p:txBody>
      </p:sp>
      <p:sp>
        <p:nvSpPr>
          <p:cNvPr id="3" name="Content Placeholder 2">
            <a:extLst>
              <a:ext uri="{FF2B5EF4-FFF2-40B4-BE49-F238E27FC236}">
                <a16:creationId xmlns:a16="http://schemas.microsoft.com/office/drawing/2014/main" id="{11F9A16B-2C54-381F-2C23-851641A8CF23}"/>
              </a:ext>
            </a:extLst>
          </p:cNvPr>
          <p:cNvSpPr>
            <a:spLocks noGrp="1"/>
          </p:cNvSpPr>
          <p:nvPr>
            <p:ph idx="1"/>
          </p:nvPr>
        </p:nvSpPr>
        <p:spPr>
          <a:xfrm>
            <a:off x="1097280" y="1845734"/>
            <a:ext cx="10058400" cy="4398048"/>
          </a:xfrm>
        </p:spPr>
        <p:txBody>
          <a:bodyPr>
            <a:normAutofit lnSpcReduction="10000"/>
          </a:bodyPr>
          <a:lstStyle/>
          <a:p>
            <a:pPr>
              <a:buFont typeface="Wingdings" panose="05000000000000000000" pitchFamily="2" charset="2"/>
              <a:buChar char="§"/>
            </a:pPr>
            <a:r>
              <a:rPr lang="nl-NL" dirty="0"/>
              <a:t> </a:t>
            </a:r>
            <a:r>
              <a:rPr lang="nl-NL" sz="2400" dirty="0"/>
              <a:t>R package: </a:t>
            </a:r>
            <a:r>
              <a:rPr lang="nl-NL" sz="2400" dirty="0" err="1"/>
              <a:t>randomForest</a:t>
            </a:r>
            <a:r>
              <a:rPr lang="nl-NL" sz="2400" dirty="0"/>
              <a:t>  </a:t>
            </a:r>
          </a:p>
          <a:p>
            <a:pPr>
              <a:buFont typeface="Wingdings" panose="05000000000000000000" pitchFamily="2" charset="2"/>
              <a:buChar char="§"/>
            </a:pPr>
            <a:endParaRPr lang="nl-NL" sz="2400" dirty="0"/>
          </a:p>
          <a:p>
            <a:pPr>
              <a:buFont typeface="Wingdings" panose="05000000000000000000" pitchFamily="2" charset="2"/>
              <a:buChar char="§"/>
            </a:pPr>
            <a:r>
              <a:rPr lang="nl-NL" sz="2400" dirty="0"/>
              <a:t>Input data: </a:t>
            </a:r>
          </a:p>
          <a:p>
            <a:pPr lvl="1">
              <a:buFont typeface="Courier New" panose="02070309020205020404" pitchFamily="49" charset="0"/>
              <a:buChar char="o"/>
            </a:pPr>
            <a:r>
              <a:rPr lang="nl-NL" sz="2200" dirty="0"/>
              <a:t>latent </a:t>
            </a:r>
            <a:r>
              <a:rPr lang="nl-NL" sz="2200" dirty="0" err="1"/>
              <a:t>space</a:t>
            </a:r>
            <a:r>
              <a:rPr lang="nl-NL" sz="2200" dirty="0"/>
              <a:t> </a:t>
            </a:r>
            <a:r>
              <a:rPr lang="nl-NL" sz="2200" dirty="0" err="1"/>
              <a:t>representation</a:t>
            </a:r>
            <a:r>
              <a:rPr lang="nl-NL" sz="2200" dirty="0"/>
              <a:t> + </a:t>
            </a:r>
            <a:r>
              <a:rPr lang="nl-NL" sz="2200" dirty="0" err="1"/>
              <a:t>climate</a:t>
            </a:r>
            <a:r>
              <a:rPr lang="nl-NL" sz="2200" dirty="0"/>
              <a:t> zone</a:t>
            </a:r>
          </a:p>
          <a:p>
            <a:pPr lvl="1">
              <a:buFont typeface="Courier New" panose="02070309020205020404" pitchFamily="49" charset="0"/>
              <a:buChar char="o"/>
            </a:pPr>
            <a:endParaRPr lang="nl-NL" sz="2400" dirty="0"/>
          </a:p>
          <a:p>
            <a:pPr>
              <a:buFont typeface="Wingdings" panose="05000000000000000000" pitchFamily="2" charset="2"/>
              <a:buChar char="§"/>
            </a:pPr>
            <a:r>
              <a:rPr lang="nl-NL" sz="2400" dirty="0"/>
              <a:t> </a:t>
            </a:r>
            <a:r>
              <a:rPr lang="en-GB" sz="2400" dirty="0"/>
              <a:t>Separate random forest classifier for each climate zone</a:t>
            </a:r>
          </a:p>
          <a:p>
            <a:pPr>
              <a:buFont typeface="Wingdings" panose="05000000000000000000" pitchFamily="2" charset="2"/>
              <a:buChar char="§"/>
            </a:pPr>
            <a:endParaRPr lang="en-GB" sz="2400" dirty="0"/>
          </a:p>
          <a:p>
            <a:pPr>
              <a:buFont typeface="Wingdings" panose="05000000000000000000" pitchFamily="2" charset="2"/>
              <a:buChar char="§"/>
            </a:pPr>
            <a:r>
              <a:rPr lang="nl-NL" sz="2400" dirty="0"/>
              <a:t> Extract </a:t>
            </a:r>
            <a:r>
              <a:rPr lang="nl-NL" sz="2400" dirty="0" err="1"/>
              <a:t>informative</a:t>
            </a:r>
            <a:r>
              <a:rPr lang="nl-NL" sz="2400" dirty="0"/>
              <a:t> variables </a:t>
            </a:r>
          </a:p>
          <a:p>
            <a:pPr lvl="1">
              <a:buFont typeface="Courier New" panose="02070309020205020404" pitchFamily="49" charset="0"/>
              <a:buChar char="o"/>
            </a:pPr>
            <a:r>
              <a:rPr lang="nl-NL" sz="2000" dirty="0" err="1"/>
              <a:t>Based</a:t>
            </a:r>
            <a:r>
              <a:rPr lang="nl-NL" sz="2000" dirty="0"/>
              <a:t> on </a:t>
            </a:r>
            <a:r>
              <a:rPr lang="nl-NL" sz="2000" dirty="0" err="1"/>
              <a:t>highest</a:t>
            </a:r>
            <a:r>
              <a:rPr lang="nl-NL" sz="2000" dirty="0"/>
              <a:t> </a:t>
            </a:r>
            <a:r>
              <a:rPr lang="nl-NL" sz="2000" dirty="0" err="1"/>
              <a:t>mean</a:t>
            </a:r>
            <a:r>
              <a:rPr lang="nl-NL" sz="2000" dirty="0"/>
              <a:t> </a:t>
            </a:r>
            <a:r>
              <a:rPr lang="nl-NL" sz="2000" dirty="0" err="1"/>
              <a:t>decrease</a:t>
            </a:r>
            <a:r>
              <a:rPr lang="nl-NL" sz="2000" dirty="0"/>
              <a:t> in </a:t>
            </a:r>
            <a:r>
              <a:rPr lang="nl-NL" sz="2000" dirty="0" err="1"/>
              <a:t>gini</a:t>
            </a:r>
            <a:r>
              <a:rPr lang="nl-NL" sz="2000" dirty="0"/>
              <a:t> </a:t>
            </a:r>
            <a:r>
              <a:rPr lang="nl-NL" sz="2000" dirty="0" err="1"/>
              <a:t>impurity</a:t>
            </a:r>
            <a:endParaRPr lang="nl-NL" sz="2000" dirty="0"/>
          </a:p>
          <a:p>
            <a:pPr lvl="1">
              <a:lnSpc>
                <a:spcPct val="150000"/>
              </a:lnSpc>
              <a:buFont typeface="Courier New" panose="02070309020205020404" pitchFamily="49" charset="0"/>
              <a:buChar char="o"/>
            </a:pPr>
            <a:r>
              <a:rPr lang="nl-NL" sz="2000" dirty="0"/>
              <a:t>2 </a:t>
            </a:r>
            <a:r>
              <a:rPr lang="nl-NL" sz="2000" dirty="0" err="1"/>
              <a:t>key</a:t>
            </a:r>
            <a:r>
              <a:rPr lang="nl-NL" sz="2000" dirty="0"/>
              <a:t> variables </a:t>
            </a:r>
            <a:r>
              <a:rPr lang="nl-NL" sz="2000" dirty="0" err="1"/>
              <a:t>for</a:t>
            </a:r>
            <a:r>
              <a:rPr lang="nl-NL" sz="2000" dirty="0"/>
              <a:t> </a:t>
            </a:r>
            <a:r>
              <a:rPr lang="nl-NL" sz="2000" dirty="0" err="1"/>
              <a:t>each</a:t>
            </a:r>
            <a:r>
              <a:rPr lang="nl-NL" sz="2000" dirty="0"/>
              <a:t> </a:t>
            </a:r>
            <a:r>
              <a:rPr lang="nl-NL" sz="2000" dirty="0" err="1"/>
              <a:t>climate</a:t>
            </a:r>
            <a:r>
              <a:rPr lang="nl-NL" sz="2000" dirty="0"/>
              <a:t> zone</a:t>
            </a:r>
            <a:endParaRPr lang="nl-BE" sz="2000" dirty="0"/>
          </a:p>
        </p:txBody>
      </p:sp>
      <p:sp>
        <p:nvSpPr>
          <p:cNvPr id="4" name="TextBox 3">
            <a:extLst>
              <a:ext uri="{FF2B5EF4-FFF2-40B4-BE49-F238E27FC236}">
                <a16:creationId xmlns:a16="http://schemas.microsoft.com/office/drawing/2014/main" id="{369A6688-F920-68A4-8871-7B7DE0C63197}"/>
              </a:ext>
            </a:extLst>
          </p:cNvPr>
          <p:cNvSpPr txBox="1"/>
          <p:nvPr/>
        </p:nvSpPr>
        <p:spPr>
          <a:xfrm>
            <a:off x="11773296" y="6488668"/>
            <a:ext cx="418704" cy="369332"/>
          </a:xfrm>
          <a:prstGeom prst="rect">
            <a:avLst/>
          </a:prstGeom>
          <a:noFill/>
        </p:spPr>
        <p:txBody>
          <a:bodyPr wrap="none" rtlCol="0">
            <a:spAutoFit/>
          </a:bodyPr>
          <a:lstStyle/>
          <a:p>
            <a:r>
              <a:rPr lang="nl-NL" dirty="0"/>
              <a:t>12</a:t>
            </a:r>
            <a:endParaRPr lang="nl-BE" dirty="0"/>
          </a:p>
        </p:txBody>
      </p:sp>
      <p:sp>
        <p:nvSpPr>
          <p:cNvPr id="5" name="Title 1">
            <a:extLst>
              <a:ext uri="{FF2B5EF4-FFF2-40B4-BE49-F238E27FC236}">
                <a16:creationId xmlns:a16="http://schemas.microsoft.com/office/drawing/2014/main" id="{B8A8F7EC-1CB3-E89E-A733-ADE21D888736}"/>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pic>
        <p:nvPicPr>
          <p:cNvPr id="6" name="Picture 5" descr="A picture containing square, pattern, rectangle, tile&#10;&#10;Description automatically generated">
            <a:extLst>
              <a:ext uri="{FF2B5EF4-FFF2-40B4-BE49-F238E27FC236}">
                <a16:creationId xmlns:a16="http://schemas.microsoft.com/office/drawing/2014/main" id="{A858DFBE-ADCE-59A8-71D8-4CE1F2324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261" y="2843721"/>
            <a:ext cx="1375088" cy="2222441"/>
          </a:xfrm>
          <a:prstGeom prst="rect">
            <a:avLst/>
          </a:prstGeom>
        </p:spPr>
      </p:pic>
      <p:sp>
        <p:nvSpPr>
          <p:cNvPr id="7" name="TextBox 6">
            <a:extLst>
              <a:ext uri="{FF2B5EF4-FFF2-40B4-BE49-F238E27FC236}">
                <a16:creationId xmlns:a16="http://schemas.microsoft.com/office/drawing/2014/main" id="{CDAAEE71-CC86-404B-CDC6-F1183ADC5755}"/>
              </a:ext>
            </a:extLst>
          </p:cNvPr>
          <p:cNvSpPr txBox="1"/>
          <p:nvPr/>
        </p:nvSpPr>
        <p:spPr>
          <a:xfrm>
            <a:off x="9484468" y="1845734"/>
            <a:ext cx="1434367" cy="369332"/>
          </a:xfrm>
          <a:prstGeom prst="rect">
            <a:avLst/>
          </a:prstGeom>
          <a:noFill/>
        </p:spPr>
        <p:txBody>
          <a:bodyPr wrap="none" rtlCol="0">
            <a:spAutoFit/>
          </a:bodyPr>
          <a:lstStyle/>
          <a:p>
            <a:r>
              <a:rPr lang="nl-NL" b="1" dirty="0"/>
              <a:t>Latent </a:t>
            </a:r>
            <a:r>
              <a:rPr lang="nl-NL" b="1" dirty="0" err="1"/>
              <a:t>space</a:t>
            </a:r>
            <a:r>
              <a:rPr lang="nl-NL" b="1" dirty="0"/>
              <a:t> </a:t>
            </a:r>
            <a:endParaRPr lang="nl-BE" b="1" dirty="0"/>
          </a:p>
        </p:txBody>
      </p:sp>
      <p:sp>
        <p:nvSpPr>
          <p:cNvPr id="8" name="TextBox 7">
            <a:extLst>
              <a:ext uri="{FF2B5EF4-FFF2-40B4-BE49-F238E27FC236}">
                <a16:creationId xmlns:a16="http://schemas.microsoft.com/office/drawing/2014/main" id="{ED414304-D7E8-3CE8-CEFF-DE1CEE5F1FE0}"/>
              </a:ext>
            </a:extLst>
          </p:cNvPr>
          <p:cNvSpPr txBox="1"/>
          <p:nvPr/>
        </p:nvSpPr>
        <p:spPr>
          <a:xfrm>
            <a:off x="9547881" y="2355454"/>
            <a:ext cx="437940" cy="369332"/>
          </a:xfrm>
          <a:prstGeom prst="rect">
            <a:avLst/>
          </a:prstGeom>
          <a:noFill/>
        </p:spPr>
        <p:txBody>
          <a:bodyPr wrap="none" rtlCol="0">
            <a:spAutoFit/>
          </a:bodyPr>
          <a:lstStyle/>
          <a:p>
            <a:r>
              <a:rPr lang="nl-NL" b="1" dirty="0"/>
              <a:t>V1</a:t>
            </a:r>
            <a:endParaRPr lang="nl-BE" b="1" dirty="0"/>
          </a:p>
        </p:txBody>
      </p:sp>
      <p:sp>
        <p:nvSpPr>
          <p:cNvPr id="9" name="TextBox 8">
            <a:extLst>
              <a:ext uri="{FF2B5EF4-FFF2-40B4-BE49-F238E27FC236}">
                <a16:creationId xmlns:a16="http://schemas.microsoft.com/office/drawing/2014/main" id="{7B7A940A-819D-DBCC-3144-26BD2FB4A699}"/>
              </a:ext>
            </a:extLst>
          </p:cNvPr>
          <p:cNvSpPr txBox="1"/>
          <p:nvPr/>
        </p:nvSpPr>
        <p:spPr>
          <a:xfrm>
            <a:off x="10491409" y="2365383"/>
            <a:ext cx="554960" cy="369332"/>
          </a:xfrm>
          <a:prstGeom prst="rect">
            <a:avLst/>
          </a:prstGeom>
          <a:noFill/>
        </p:spPr>
        <p:txBody>
          <a:bodyPr wrap="none" rtlCol="0">
            <a:spAutoFit/>
          </a:bodyPr>
          <a:lstStyle/>
          <a:p>
            <a:r>
              <a:rPr lang="nl-NL" b="1" dirty="0"/>
              <a:t>V32</a:t>
            </a:r>
            <a:endParaRPr lang="nl-BE" b="1" dirty="0"/>
          </a:p>
        </p:txBody>
      </p:sp>
      <p:sp>
        <p:nvSpPr>
          <p:cNvPr id="10" name="TextBox 9">
            <a:extLst>
              <a:ext uri="{FF2B5EF4-FFF2-40B4-BE49-F238E27FC236}">
                <a16:creationId xmlns:a16="http://schemas.microsoft.com/office/drawing/2014/main" id="{40CF3683-F8E7-9CE2-C8FD-05B3A37B91AE}"/>
              </a:ext>
            </a:extLst>
          </p:cNvPr>
          <p:cNvSpPr txBox="1"/>
          <p:nvPr/>
        </p:nvSpPr>
        <p:spPr>
          <a:xfrm>
            <a:off x="10034169" y="2365383"/>
            <a:ext cx="348172" cy="369332"/>
          </a:xfrm>
          <a:prstGeom prst="rect">
            <a:avLst/>
          </a:prstGeom>
          <a:noFill/>
        </p:spPr>
        <p:txBody>
          <a:bodyPr wrap="none" rtlCol="0">
            <a:spAutoFit/>
          </a:bodyPr>
          <a:lstStyle/>
          <a:p>
            <a:r>
              <a:rPr lang="nl-NL" b="1" dirty="0"/>
              <a:t>…</a:t>
            </a:r>
            <a:endParaRPr lang="nl-BE" b="1" dirty="0"/>
          </a:p>
        </p:txBody>
      </p:sp>
      <p:sp>
        <p:nvSpPr>
          <p:cNvPr id="11" name="TextBox 10">
            <a:extLst>
              <a:ext uri="{FF2B5EF4-FFF2-40B4-BE49-F238E27FC236}">
                <a16:creationId xmlns:a16="http://schemas.microsoft.com/office/drawing/2014/main" id="{2ECDE916-00A6-E812-41AB-1E79123EC608}"/>
              </a:ext>
            </a:extLst>
          </p:cNvPr>
          <p:cNvSpPr txBox="1"/>
          <p:nvPr/>
        </p:nvSpPr>
        <p:spPr>
          <a:xfrm>
            <a:off x="8470219" y="2843721"/>
            <a:ext cx="1059906" cy="369332"/>
          </a:xfrm>
          <a:prstGeom prst="rect">
            <a:avLst/>
          </a:prstGeom>
          <a:noFill/>
        </p:spPr>
        <p:txBody>
          <a:bodyPr wrap="none" rtlCol="0">
            <a:spAutoFit/>
          </a:bodyPr>
          <a:lstStyle/>
          <a:p>
            <a:r>
              <a:rPr lang="nl-NL" b="1" dirty="0"/>
              <a:t>Sample 1</a:t>
            </a:r>
            <a:endParaRPr lang="nl-BE" b="1" dirty="0"/>
          </a:p>
        </p:txBody>
      </p:sp>
      <p:sp>
        <p:nvSpPr>
          <p:cNvPr id="12" name="TextBox 11">
            <a:extLst>
              <a:ext uri="{FF2B5EF4-FFF2-40B4-BE49-F238E27FC236}">
                <a16:creationId xmlns:a16="http://schemas.microsoft.com/office/drawing/2014/main" id="{29844B01-EECA-DAC3-5134-DB07B1D9CCE2}"/>
              </a:ext>
            </a:extLst>
          </p:cNvPr>
          <p:cNvSpPr txBox="1"/>
          <p:nvPr/>
        </p:nvSpPr>
        <p:spPr>
          <a:xfrm>
            <a:off x="8470219" y="3321427"/>
            <a:ext cx="1059906" cy="369332"/>
          </a:xfrm>
          <a:prstGeom prst="rect">
            <a:avLst/>
          </a:prstGeom>
          <a:noFill/>
        </p:spPr>
        <p:txBody>
          <a:bodyPr wrap="none" rtlCol="0">
            <a:spAutoFit/>
          </a:bodyPr>
          <a:lstStyle/>
          <a:p>
            <a:r>
              <a:rPr lang="nl-NL" b="1" dirty="0"/>
              <a:t>Sample 2</a:t>
            </a:r>
            <a:endParaRPr lang="nl-BE" b="1" dirty="0"/>
          </a:p>
        </p:txBody>
      </p:sp>
      <p:sp>
        <p:nvSpPr>
          <p:cNvPr id="13" name="TextBox 12">
            <a:extLst>
              <a:ext uri="{FF2B5EF4-FFF2-40B4-BE49-F238E27FC236}">
                <a16:creationId xmlns:a16="http://schemas.microsoft.com/office/drawing/2014/main" id="{3306DC86-FC2E-B074-6947-9E6D909BB9D5}"/>
              </a:ext>
            </a:extLst>
          </p:cNvPr>
          <p:cNvSpPr txBox="1"/>
          <p:nvPr/>
        </p:nvSpPr>
        <p:spPr>
          <a:xfrm>
            <a:off x="8877382" y="3799133"/>
            <a:ext cx="245580" cy="369332"/>
          </a:xfrm>
          <a:prstGeom prst="rect">
            <a:avLst/>
          </a:prstGeom>
          <a:noFill/>
        </p:spPr>
        <p:txBody>
          <a:bodyPr wrap="none" rtlCol="0">
            <a:spAutoFit/>
          </a:bodyPr>
          <a:lstStyle/>
          <a:p>
            <a:r>
              <a:rPr lang="nl-NL" b="1" dirty="0"/>
              <a:t>.</a:t>
            </a:r>
            <a:endParaRPr lang="nl-BE" b="1" dirty="0"/>
          </a:p>
        </p:txBody>
      </p:sp>
      <p:sp>
        <p:nvSpPr>
          <p:cNvPr id="14" name="TextBox 13">
            <a:extLst>
              <a:ext uri="{FF2B5EF4-FFF2-40B4-BE49-F238E27FC236}">
                <a16:creationId xmlns:a16="http://schemas.microsoft.com/office/drawing/2014/main" id="{5763CF13-458C-AF88-D2A5-3B0D5AF5F9F8}"/>
              </a:ext>
            </a:extLst>
          </p:cNvPr>
          <p:cNvSpPr txBox="1"/>
          <p:nvPr/>
        </p:nvSpPr>
        <p:spPr>
          <a:xfrm>
            <a:off x="8877382" y="4276839"/>
            <a:ext cx="245580" cy="369332"/>
          </a:xfrm>
          <a:prstGeom prst="rect">
            <a:avLst/>
          </a:prstGeom>
          <a:noFill/>
        </p:spPr>
        <p:txBody>
          <a:bodyPr wrap="none" rtlCol="0">
            <a:spAutoFit/>
          </a:bodyPr>
          <a:lstStyle/>
          <a:p>
            <a:r>
              <a:rPr lang="nl-NL" b="1" dirty="0"/>
              <a:t>.</a:t>
            </a:r>
            <a:endParaRPr lang="nl-BE" b="1" dirty="0"/>
          </a:p>
        </p:txBody>
      </p:sp>
      <p:sp>
        <p:nvSpPr>
          <p:cNvPr id="15" name="TextBox 14">
            <a:extLst>
              <a:ext uri="{FF2B5EF4-FFF2-40B4-BE49-F238E27FC236}">
                <a16:creationId xmlns:a16="http://schemas.microsoft.com/office/drawing/2014/main" id="{BB86C498-920E-6C83-4495-A76A272451B0}"/>
              </a:ext>
            </a:extLst>
          </p:cNvPr>
          <p:cNvSpPr txBox="1"/>
          <p:nvPr/>
        </p:nvSpPr>
        <p:spPr>
          <a:xfrm>
            <a:off x="8877382" y="4751705"/>
            <a:ext cx="245580" cy="369332"/>
          </a:xfrm>
          <a:prstGeom prst="rect">
            <a:avLst/>
          </a:prstGeom>
          <a:noFill/>
        </p:spPr>
        <p:txBody>
          <a:bodyPr wrap="none" rtlCol="0">
            <a:spAutoFit/>
          </a:bodyPr>
          <a:lstStyle/>
          <a:p>
            <a:r>
              <a:rPr lang="nl-NL" b="1" dirty="0"/>
              <a:t>.</a:t>
            </a:r>
            <a:endParaRPr lang="nl-BE" b="1" dirty="0"/>
          </a:p>
        </p:txBody>
      </p:sp>
    </p:spTree>
    <p:extLst>
      <p:ext uri="{BB962C8B-B14F-4D97-AF65-F5344CB8AC3E}">
        <p14:creationId xmlns:p14="http://schemas.microsoft.com/office/powerpoint/2010/main" val="33640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687-E1FB-9AA7-CE21-4F39D5C7AF74}"/>
              </a:ext>
            </a:extLst>
          </p:cNvPr>
          <p:cNvSpPr>
            <a:spLocks noGrp="1"/>
          </p:cNvSpPr>
          <p:nvPr>
            <p:ph type="title"/>
          </p:nvPr>
        </p:nvSpPr>
        <p:spPr/>
        <p:txBody>
          <a:bodyPr/>
          <a:lstStyle/>
          <a:p>
            <a:r>
              <a:rPr lang="nl-NL" dirty="0"/>
              <a:t>Feature </a:t>
            </a:r>
            <a:r>
              <a:rPr lang="nl-NL" dirty="0" err="1"/>
              <a:t>extraction</a:t>
            </a:r>
            <a:r>
              <a:rPr lang="nl-NL" dirty="0"/>
              <a:t> in </a:t>
            </a:r>
            <a:r>
              <a:rPr lang="nl-NL" dirty="0" err="1"/>
              <a:t>autoencoder</a:t>
            </a:r>
            <a:endParaRPr lang="nl-BE" dirty="0"/>
          </a:p>
        </p:txBody>
      </p:sp>
      <p:sp>
        <p:nvSpPr>
          <p:cNvPr id="3" name="Content Placeholder 2">
            <a:extLst>
              <a:ext uri="{FF2B5EF4-FFF2-40B4-BE49-F238E27FC236}">
                <a16:creationId xmlns:a16="http://schemas.microsoft.com/office/drawing/2014/main" id="{ECDE1814-4702-04A0-ABD1-813A4AD5B93F}"/>
              </a:ext>
            </a:extLst>
          </p:cNvPr>
          <p:cNvSpPr>
            <a:spLocks noGrp="1"/>
          </p:cNvSpPr>
          <p:nvPr>
            <p:ph idx="1"/>
          </p:nvPr>
        </p:nvSpPr>
        <p:spPr/>
        <p:txBody>
          <a:bodyPr/>
          <a:lstStyle/>
          <a:p>
            <a:pPr>
              <a:buFont typeface="Wingdings" panose="05000000000000000000" pitchFamily="2" charset="2"/>
              <a:buChar char="§"/>
            </a:pPr>
            <a:r>
              <a:rPr lang="nl-NL" dirty="0"/>
              <a:t> </a:t>
            </a:r>
            <a:r>
              <a:rPr lang="nl-NL" sz="2400" dirty="0" err="1"/>
              <a:t>Tracing</a:t>
            </a:r>
            <a:r>
              <a:rPr lang="nl-NL" sz="2400" dirty="0"/>
              <a:t> back </a:t>
            </a:r>
            <a:r>
              <a:rPr lang="nl-NL" sz="2400" dirty="0" err="1"/>
              <a:t>informative</a:t>
            </a:r>
            <a:r>
              <a:rPr lang="nl-NL" sz="2400" dirty="0"/>
              <a:t> taxa </a:t>
            </a:r>
            <a:r>
              <a:rPr lang="nl-NL" sz="2400" dirty="0" err="1"/>
              <a:t>for</a:t>
            </a:r>
            <a:r>
              <a:rPr lang="nl-NL" sz="2400" dirty="0"/>
              <a:t> </a:t>
            </a:r>
            <a:r>
              <a:rPr lang="nl-NL" sz="2400" dirty="0" err="1"/>
              <a:t>each</a:t>
            </a:r>
            <a:r>
              <a:rPr lang="nl-NL" sz="2400" dirty="0"/>
              <a:t> latent </a:t>
            </a:r>
            <a:r>
              <a:rPr lang="nl-NL" sz="2400" dirty="0" err="1"/>
              <a:t>variable</a:t>
            </a:r>
            <a:endParaRPr lang="nl-NL" sz="2400" dirty="0"/>
          </a:p>
          <a:p>
            <a:pPr lvl="1">
              <a:lnSpc>
                <a:spcPct val="150000"/>
              </a:lnSpc>
              <a:buFont typeface="Courier New" panose="02070309020205020404" pitchFamily="49" charset="0"/>
              <a:buChar char="o"/>
            </a:pPr>
            <a:r>
              <a:rPr lang="nl-NL" sz="2000" dirty="0" err="1"/>
              <a:t>Based</a:t>
            </a:r>
            <a:r>
              <a:rPr lang="nl-NL" sz="2000" dirty="0"/>
              <a:t> on </a:t>
            </a:r>
            <a:r>
              <a:rPr lang="nl-NL" sz="2000" dirty="0" err="1"/>
              <a:t>highest</a:t>
            </a:r>
            <a:r>
              <a:rPr lang="nl-NL" sz="2000" dirty="0"/>
              <a:t> </a:t>
            </a:r>
            <a:r>
              <a:rPr lang="nl-NL" sz="2000" dirty="0" err="1"/>
              <a:t>weight</a:t>
            </a:r>
            <a:r>
              <a:rPr lang="nl-NL" sz="2000" dirty="0"/>
              <a:t> in </a:t>
            </a:r>
            <a:r>
              <a:rPr lang="nl-NL" sz="2000" dirty="0" err="1"/>
              <a:t>the</a:t>
            </a:r>
            <a:r>
              <a:rPr lang="nl-NL" sz="2000" dirty="0"/>
              <a:t> decoder</a:t>
            </a:r>
          </a:p>
          <a:p>
            <a:pPr lvl="1">
              <a:lnSpc>
                <a:spcPct val="150000"/>
              </a:lnSpc>
              <a:buFont typeface="Courier New" panose="02070309020205020404" pitchFamily="49" charset="0"/>
              <a:buChar char="o"/>
            </a:pPr>
            <a:r>
              <a:rPr lang="nl-NL" sz="2000" dirty="0"/>
              <a:t>Top 5 most </a:t>
            </a:r>
            <a:r>
              <a:rPr lang="nl-NL" sz="2000" dirty="0" err="1"/>
              <a:t>weighted</a:t>
            </a:r>
            <a:r>
              <a:rPr lang="nl-NL" sz="2000" dirty="0"/>
              <a:t> variables/ latent </a:t>
            </a:r>
            <a:r>
              <a:rPr lang="nl-NL" sz="2000" dirty="0" err="1"/>
              <a:t>variable</a:t>
            </a:r>
            <a:endParaRPr lang="nl-NL" sz="2000" dirty="0"/>
          </a:p>
          <a:p>
            <a:pPr>
              <a:lnSpc>
                <a:spcPct val="150000"/>
              </a:lnSpc>
              <a:buFont typeface="Wingdings" panose="05000000000000000000" pitchFamily="2" charset="2"/>
              <a:buChar char="§"/>
            </a:pPr>
            <a:r>
              <a:rPr lang="nl-NL" dirty="0"/>
              <a:t> </a:t>
            </a:r>
            <a:r>
              <a:rPr lang="nl-NL" sz="2400" dirty="0"/>
              <a:t>Combine top 5 taxa </a:t>
            </a:r>
            <a:r>
              <a:rPr lang="nl-NL" sz="2400" dirty="0" err="1"/>
              <a:t>with</a:t>
            </a:r>
            <a:r>
              <a:rPr lang="nl-NL" sz="2400" dirty="0"/>
              <a:t> top 2 latent </a:t>
            </a:r>
            <a:r>
              <a:rPr lang="nl-NL" sz="2400" dirty="0" err="1"/>
              <a:t>variable</a:t>
            </a:r>
            <a:r>
              <a:rPr lang="nl-NL" sz="2400" dirty="0"/>
              <a:t>/</a:t>
            </a:r>
            <a:r>
              <a:rPr lang="nl-NL" sz="2400" dirty="0" err="1"/>
              <a:t>climate</a:t>
            </a:r>
            <a:r>
              <a:rPr lang="nl-NL" sz="2400" dirty="0"/>
              <a:t> zone</a:t>
            </a:r>
          </a:p>
          <a:p>
            <a:pPr lvl="1">
              <a:lnSpc>
                <a:spcPct val="150000"/>
              </a:lnSpc>
              <a:buFont typeface="Wingdings" panose="05000000000000000000" pitchFamily="2" charset="2"/>
              <a:buChar char="Ø"/>
            </a:pPr>
            <a:r>
              <a:rPr lang="nl-NL" sz="2000" dirty="0"/>
              <a:t> Top 10 </a:t>
            </a:r>
            <a:r>
              <a:rPr lang="nl-NL" sz="2000" dirty="0" err="1"/>
              <a:t>informative</a:t>
            </a:r>
            <a:r>
              <a:rPr lang="nl-NL" sz="2000" dirty="0"/>
              <a:t> taxa per </a:t>
            </a:r>
            <a:r>
              <a:rPr lang="nl-NL" sz="2000" dirty="0" err="1"/>
              <a:t>climate</a:t>
            </a:r>
            <a:r>
              <a:rPr lang="nl-NL" sz="2000" dirty="0"/>
              <a:t> zone</a:t>
            </a:r>
          </a:p>
          <a:p>
            <a:pPr lvl="1">
              <a:lnSpc>
                <a:spcPct val="150000"/>
              </a:lnSpc>
              <a:buFont typeface="Wingdings" panose="05000000000000000000" pitchFamily="2" charset="2"/>
              <a:buChar char="Ø"/>
            </a:pPr>
            <a:endParaRPr lang="nl-NL" sz="2000" dirty="0"/>
          </a:p>
          <a:p>
            <a:pPr>
              <a:lnSpc>
                <a:spcPct val="150000"/>
              </a:lnSpc>
              <a:buFont typeface="Wingdings" panose="05000000000000000000" pitchFamily="2" charset="2"/>
              <a:buChar char="§"/>
            </a:pPr>
            <a:r>
              <a:rPr lang="nl-NL" sz="2200" dirty="0"/>
              <a:t> </a:t>
            </a:r>
            <a:r>
              <a:rPr lang="nl-NL" sz="2200" dirty="0" err="1"/>
              <a:t>Informative</a:t>
            </a:r>
            <a:r>
              <a:rPr lang="nl-NL" sz="2200" dirty="0"/>
              <a:t> taxa ≠ present taxa</a:t>
            </a:r>
            <a:endParaRPr lang="nl-BE" sz="2200" dirty="0"/>
          </a:p>
        </p:txBody>
      </p:sp>
      <p:sp>
        <p:nvSpPr>
          <p:cNvPr id="4" name="Title 1">
            <a:extLst>
              <a:ext uri="{FF2B5EF4-FFF2-40B4-BE49-F238E27FC236}">
                <a16:creationId xmlns:a16="http://schemas.microsoft.com/office/drawing/2014/main" id="{B762A9BB-AC60-38DB-580F-19D6EB983CDF}"/>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sp>
        <p:nvSpPr>
          <p:cNvPr id="5" name="TextBox 4">
            <a:extLst>
              <a:ext uri="{FF2B5EF4-FFF2-40B4-BE49-F238E27FC236}">
                <a16:creationId xmlns:a16="http://schemas.microsoft.com/office/drawing/2014/main" id="{3BCD802F-3F9B-1923-858D-08861978426F}"/>
              </a:ext>
            </a:extLst>
          </p:cNvPr>
          <p:cNvSpPr txBox="1"/>
          <p:nvPr/>
        </p:nvSpPr>
        <p:spPr>
          <a:xfrm>
            <a:off x="11813554" y="6414777"/>
            <a:ext cx="418704" cy="369332"/>
          </a:xfrm>
          <a:prstGeom prst="rect">
            <a:avLst/>
          </a:prstGeom>
          <a:noFill/>
        </p:spPr>
        <p:txBody>
          <a:bodyPr wrap="none" rtlCol="0">
            <a:spAutoFit/>
          </a:bodyPr>
          <a:lstStyle/>
          <a:p>
            <a:r>
              <a:rPr lang="nl-NL" dirty="0"/>
              <a:t>13</a:t>
            </a:r>
            <a:endParaRPr lang="nl-BE" dirty="0"/>
          </a:p>
        </p:txBody>
      </p:sp>
      <p:pic>
        <p:nvPicPr>
          <p:cNvPr id="2050" name="Picture 2" descr="Pretraining procedure for autoencoder. The weights of a 5-layer autoencoder (right) are copied from two 3-layer autoencoders (left and middle). doi:10.1371/journal.pone.0157030.g003  ">
            <a:extLst>
              <a:ext uri="{FF2B5EF4-FFF2-40B4-BE49-F238E27FC236}">
                <a16:creationId xmlns:a16="http://schemas.microsoft.com/office/drawing/2014/main" id="{55E0795F-0A98-4348-AB5D-BCFFBB083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176" t="28177" r="3095" b="9062"/>
          <a:stretch/>
        </p:blipFill>
        <p:spPr bwMode="auto">
          <a:xfrm>
            <a:off x="9192639" y="1908922"/>
            <a:ext cx="2324910" cy="3666847"/>
          </a:xfrm>
          <a:prstGeom prst="rect">
            <a:avLst/>
          </a:prstGeom>
          <a:noFill/>
          <a:extLst>
            <a:ext uri="{909E8E84-426E-40DD-AFC4-6F175D3DCCD1}">
              <a14:hiddenFill xmlns:a14="http://schemas.microsoft.com/office/drawing/2010/main">
                <a:solidFill>
                  <a:srgbClr val="FFFFFF"/>
                </a:solidFill>
              </a14:hiddenFill>
            </a:ext>
          </a:extLst>
        </p:spPr>
      </p:pic>
      <p:sp>
        <p:nvSpPr>
          <p:cNvPr id="25" name="Right Brace 24">
            <a:extLst>
              <a:ext uri="{FF2B5EF4-FFF2-40B4-BE49-F238E27FC236}">
                <a16:creationId xmlns:a16="http://schemas.microsoft.com/office/drawing/2014/main" id="{4DFA7167-9396-95E9-0B03-BCD62407AA84}"/>
              </a:ext>
            </a:extLst>
          </p:cNvPr>
          <p:cNvSpPr/>
          <p:nvPr/>
        </p:nvSpPr>
        <p:spPr>
          <a:xfrm rot="5400000">
            <a:off x="10524208" y="4882884"/>
            <a:ext cx="145722" cy="1583177"/>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nl-BE"/>
          </a:p>
        </p:txBody>
      </p:sp>
      <p:sp>
        <p:nvSpPr>
          <p:cNvPr id="26" name="TextBox 25">
            <a:extLst>
              <a:ext uri="{FF2B5EF4-FFF2-40B4-BE49-F238E27FC236}">
                <a16:creationId xmlns:a16="http://schemas.microsoft.com/office/drawing/2014/main" id="{4D5E4DB1-E970-5EC4-3F21-5F4F8883F0DA}"/>
              </a:ext>
            </a:extLst>
          </p:cNvPr>
          <p:cNvSpPr txBox="1"/>
          <p:nvPr/>
        </p:nvSpPr>
        <p:spPr>
          <a:xfrm>
            <a:off x="10108153" y="5792802"/>
            <a:ext cx="977832" cy="369332"/>
          </a:xfrm>
          <a:prstGeom prst="rect">
            <a:avLst/>
          </a:prstGeom>
          <a:noFill/>
        </p:spPr>
        <p:txBody>
          <a:bodyPr wrap="none" rtlCol="0">
            <a:spAutoFit/>
          </a:bodyPr>
          <a:lstStyle/>
          <a:p>
            <a:r>
              <a:rPr lang="nl-NL" dirty="0"/>
              <a:t>Decoder</a:t>
            </a:r>
            <a:endParaRPr lang="nl-BE" dirty="0"/>
          </a:p>
        </p:txBody>
      </p:sp>
      <p:sp>
        <p:nvSpPr>
          <p:cNvPr id="27" name="TextBox 26">
            <a:extLst>
              <a:ext uri="{FF2B5EF4-FFF2-40B4-BE49-F238E27FC236}">
                <a16:creationId xmlns:a16="http://schemas.microsoft.com/office/drawing/2014/main" id="{5B88AC23-6F0A-8936-5937-20D79F283E23}"/>
              </a:ext>
            </a:extLst>
          </p:cNvPr>
          <p:cNvSpPr txBox="1"/>
          <p:nvPr/>
        </p:nvSpPr>
        <p:spPr>
          <a:xfrm>
            <a:off x="8975124" y="2589697"/>
            <a:ext cx="830356" cy="646331"/>
          </a:xfrm>
          <a:prstGeom prst="rect">
            <a:avLst/>
          </a:prstGeom>
          <a:noFill/>
        </p:spPr>
        <p:txBody>
          <a:bodyPr wrap="none" rtlCol="0">
            <a:spAutoFit/>
          </a:bodyPr>
          <a:lstStyle/>
          <a:p>
            <a:r>
              <a:rPr lang="nl-NL" dirty="0"/>
              <a:t>Latent </a:t>
            </a:r>
          </a:p>
          <a:p>
            <a:r>
              <a:rPr lang="nl-NL" dirty="0" err="1"/>
              <a:t>space</a:t>
            </a:r>
            <a:endParaRPr lang="nl-BE" dirty="0"/>
          </a:p>
        </p:txBody>
      </p:sp>
    </p:spTree>
    <p:extLst>
      <p:ext uri="{BB962C8B-B14F-4D97-AF65-F5344CB8AC3E}">
        <p14:creationId xmlns:p14="http://schemas.microsoft.com/office/powerpoint/2010/main" val="428616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6EE0-5D7E-AA16-0AF4-7F8E13FD05FD}"/>
              </a:ext>
            </a:extLst>
          </p:cNvPr>
          <p:cNvSpPr>
            <a:spLocks noGrp="1"/>
          </p:cNvSpPr>
          <p:nvPr>
            <p:ph type="title"/>
          </p:nvPr>
        </p:nvSpPr>
        <p:spPr/>
        <p:txBody>
          <a:bodyPr/>
          <a:lstStyle/>
          <a:p>
            <a:r>
              <a:rPr lang="en-AU" dirty="0"/>
              <a:t>Reflection</a:t>
            </a:r>
          </a:p>
        </p:txBody>
      </p:sp>
      <p:sp>
        <p:nvSpPr>
          <p:cNvPr id="3" name="Content Placeholder 2">
            <a:extLst>
              <a:ext uri="{FF2B5EF4-FFF2-40B4-BE49-F238E27FC236}">
                <a16:creationId xmlns:a16="http://schemas.microsoft.com/office/drawing/2014/main" id="{0C7B2566-A09C-8EB1-80CE-05F1F5485573}"/>
              </a:ext>
            </a:extLst>
          </p:cNvPr>
          <p:cNvSpPr>
            <a:spLocks noGrp="1"/>
          </p:cNvSpPr>
          <p:nvPr>
            <p:ph idx="1"/>
          </p:nvPr>
        </p:nvSpPr>
        <p:spPr/>
        <p:txBody>
          <a:bodyPr/>
          <a:lstStyle/>
          <a:p>
            <a:pPr>
              <a:lnSpc>
                <a:spcPct val="150000"/>
              </a:lnSpc>
              <a:buFont typeface="Wingdings" panose="05000000000000000000" pitchFamily="2" charset="2"/>
              <a:buChar char="§"/>
            </a:pPr>
            <a:r>
              <a:rPr lang="nl-NL" dirty="0"/>
              <a:t> </a:t>
            </a:r>
            <a:r>
              <a:rPr lang="nl-NL" sz="2400" dirty="0" err="1"/>
              <a:t>Current</a:t>
            </a:r>
            <a:r>
              <a:rPr lang="nl-NL" sz="2400" dirty="0"/>
              <a:t> </a:t>
            </a:r>
            <a:r>
              <a:rPr lang="nl-NL" sz="2400" dirty="0" err="1"/>
              <a:t>progress</a:t>
            </a:r>
            <a:r>
              <a:rPr lang="nl-NL" sz="2400" dirty="0"/>
              <a:t>:</a:t>
            </a:r>
          </a:p>
          <a:p>
            <a:pPr lvl="1">
              <a:lnSpc>
                <a:spcPct val="150000"/>
              </a:lnSpc>
              <a:buFont typeface="Wingdings" panose="05000000000000000000" pitchFamily="2" charset="2"/>
              <a:buChar char="§"/>
            </a:pPr>
            <a:r>
              <a:rPr lang="nl-NL" sz="2000" dirty="0" err="1"/>
              <a:t>Accuracy</a:t>
            </a:r>
            <a:r>
              <a:rPr lang="nl-NL" sz="2000" dirty="0"/>
              <a:t> </a:t>
            </a:r>
            <a:r>
              <a:rPr lang="nl-NL" sz="2000" dirty="0" err="1"/>
              <a:t>autoencoder</a:t>
            </a:r>
            <a:r>
              <a:rPr lang="nl-NL" sz="2000" dirty="0"/>
              <a:t> : ~75% (on 10k subset)</a:t>
            </a:r>
          </a:p>
          <a:p>
            <a:pPr lvl="1">
              <a:lnSpc>
                <a:spcPct val="150000"/>
              </a:lnSpc>
              <a:buFont typeface="Wingdings" panose="05000000000000000000" pitchFamily="2" charset="2"/>
              <a:buChar char="§"/>
            </a:pPr>
            <a:r>
              <a:rPr lang="nl-NL" sz="2000" dirty="0" err="1"/>
              <a:t>Accuracy</a:t>
            </a:r>
            <a:r>
              <a:rPr lang="nl-NL" sz="2000" dirty="0"/>
              <a:t> random </a:t>
            </a:r>
            <a:r>
              <a:rPr lang="nl-NL" sz="2000" dirty="0" err="1"/>
              <a:t>forest</a:t>
            </a:r>
            <a:r>
              <a:rPr lang="nl-NL" sz="2000" dirty="0"/>
              <a:t> : ~87% (on 10k subset)</a:t>
            </a:r>
          </a:p>
          <a:p>
            <a:pPr lvl="1">
              <a:lnSpc>
                <a:spcPct val="150000"/>
              </a:lnSpc>
              <a:buFont typeface="Wingdings" panose="05000000000000000000" pitchFamily="2" charset="2"/>
              <a:buChar char="§"/>
            </a:pPr>
            <a:r>
              <a:rPr lang="nl-NL" sz="2000" dirty="0"/>
              <a:t>Separate scripts</a:t>
            </a:r>
          </a:p>
          <a:p>
            <a:pPr lvl="1">
              <a:lnSpc>
                <a:spcPct val="150000"/>
              </a:lnSpc>
              <a:buFont typeface="Wingdings" panose="05000000000000000000" pitchFamily="2" charset="2"/>
              <a:buChar char="Ø"/>
            </a:pPr>
            <a:r>
              <a:rPr lang="nl-NL" sz="2000" dirty="0"/>
              <a:t> </a:t>
            </a:r>
            <a:r>
              <a:rPr lang="en-GB" sz="2000" dirty="0"/>
              <a:t>Room for improvement </a:t>
            </a:r>
          </a:p>
          <a:p>
            <a:pPr lvl="1">
              <a:buFont typeface="Wingdings" panose="05000000000000000000" pitchFamily="2" charset="2"/>
              <a:buChar char="§"/>
            </a:pPr>
            <a:endParaRPr lang="nl-BE" dirty="0"/>
          </a:p>
          <a:p>
            <a:pPr>
              <a:buFont typeface="Wingdings" panose="05000000000000000000" pitchFamily="2" charset="2"/>
              <a:buChar char="§"/>
            </a:pPr>
            <a:r>
              <a:rPr lang="nl-BE" dirty="0"/>
              <a:t>  </a:t>
            </a:r>
            <a:r>
              <a:rPr lang="nl-NL" sz="2000" dirty="0" err="1"/>
              <a:t>Informative</a:t>
            </a:r>
            <a:r>
              <a:rPr lang="nl-NL" sz="2000" dirty="0"/>
              <a:t> taxa ≠ present taxa</a:t>
            </a:r>
            <a:endParaRPr lang="nl-BE" dirty="0"/>
          </a:p>
        </p:txBody>
      </p:sp>
      <p:sp>
        <p:nvSpPr>
          <p:cNvPr id="4" name="TextBox 3">
            <a:extLst>
              <a:ext uri="{FF2B5EF4-FFF2-40B4-BE49-F238E27FC236}">
                <a16:creationId xmlns:a16="http://schemas.microsoft.com/office/drawing/2014/main" id="{FDEF71CA-4942-03E8-797E-1EC1FDCF970E}"/>
              </a:ext>
            </a:extLst>
          </p:cNvPr>
          <p:cNvSpPr txBox="1"/>
          <p:nvPr/>
        </p:nvSpPr>
        <p:spPr>
          <a:xfrm>
            <a:off x="11773296" y="6488668"/>
            <a:ext cx="418704" cy="369332"/>
          </a:xfrm>
          <a:prstGeom prst="rect">
            <a:avLst/>
          </a:prstGeom>
          <a:noFill/>
        </p:spPr>
        <p:txBody>
          <a:bodyPr wrap="none" rtlCol="0">
            <a:spAutoFit/>
          </a:bodyPr>
          <a:lstStyle/>
          <a:p>
            <a:r>
              <a:rPr lang="nl-NL" dirty="0"/>
              <a:t>14</a:t>
            </a:r>
            <a:endParaRPr lang="nl-BE" dirty="0"/>
          </a:p>
        </p:txBody>
      </p:sp>
    </p:spTree>
    <p:extLst>
      <p:ext uri="{BB962C8B-B14F-4D97-AF65-F5344CB8AC3E}">
        <p14:creationId xmlns:p14="http://schemas.microsoft.com/office/powerpoint/2010/main" val="108012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9636-89F6-A229-32D3-CBB6A2297075}"/>
              </a:ext>
            </a:extLst>
          </p:cNvPr>
          <p:cNvSpPr>
            <a:spLocks noGrp="1"/>
          </p:cNvSpPr>
          <p:nvPr>
            <p:ph type="title"/>
          </p:nvPr>
        </p:nvSpPr>
        <p:spPr/>
        <p:txBody>
          <a:bodyPr/>
          <a:lstStyle/>
          <a:p>
            <a:r>
              <a:rPr lang="nl-NL" dirty="0" err="1"/>
              <a:t>References</a:t>
            </a:r>
            <a:endParaRPr lang="nl-BE" dirty="0"/>
          </a:p>
        </p:txBody>
      </p:sp>
      <p:sp>
        <p:nvSpPr>
          <p:cNvPr id="3" name="Content Placeholder 2">
            <a:extLst>
              <a:ext uri="{FF2B5EF4-FFF2-40B4-BE49-F238E27FC236}">
                <a16:creationId xmlns:a16="http://schemas.microsoft.com/office/drawing/2014/main" id="{86500FB0-C680-4D2D-DCE6-383E4CC10901}"/>
              </a:ext>
            </a:extLst>
          </p:cNvPr>
          <p:cNvSpPr>
            <a:spLocks noGrp="1"/>
          </p:cNvSpPr>
          <p:nvPr>
            <p:ph idx="1"/>
          </p:nvPr>
        </p:nvSpPr>
        <p:spPr/>
        <p:txBody>
          <a:bodyPr/>
          <a:lstStyle/>
          <a:p>
            <a:pPr algn="l">
              <a:spcAft>
                <a:spcPts val="1000"/>
              </a:spcAft>
            </a:pPr>
            <a:r>
              <a:rPr lang="fr-FR" sz="1800" dirty="0">
                <a:effectLst/>
                <a:latin typeface="Verdana" panose="020B0604030504040204" pitchFamily="34" charset="0"/>
                <a:ea typeface="Times New Roman" panose="02020603050405020304" pitchFamily="18" charset="0"/>
                <a:cs typeface="Arial" panose="020B0604020202020204" pitchFamily="34" charset="0"/>
              </a:rPr>
              <a:t>Thompson, L., Sanders, J., McDonald, D. et al. A communal catalogue </a:t>
            </a:r>
            <a:r>
              <a:rPr lang="fr-FR" sz="1800" dirty="0" err="1">
                <a:effectLst/>
                <a:latin typeface="Verdana" panose="020B0604030504040204" pitchFamily="34" charset="0"/>
                <a:ea typeface="Times New Roman" panose="02020603050405020304" pitchFamily="18" charset="0"/>
                <a:cs typeface="Arial" panose="020B0604020202020204" pitchFamily="34" charset="0"/>
              </a:rPr>
              <a:t>reveals</a:t>
            </a:r>
            <a:r>
              <a:rPr lang="fr-FR" sz="1800" dirty="0">
                <a:effectLst/>
                <a:latin typeface="Verdana" panose="020B0604030504040204" pitchFamily="34" charset="0"/>
                <a:ea typeface="Times New Roman" panose="02020603050405020304" pitchFamily="18" charset="0"/>
                <a:cs typeface="Arial" panose="020B0604020202020204" pitchFamily="34" charset="0"/>
              </a:rPr>
              <a:t> </a:t>
            </a:r>
            <a:r>
              <a:rPr lang="fr-FR" sz="1800" dirty="0" err="1">
                <a:effectLst/>
                <a:latin typeface="Verdana" panose="020B0604030504040204" pitchFamily="34" charset="0"/>
                <a:ea typeface="Times New Roman" panose="02020603050405020304" pitchFamily="18" charset="0"/>
                <a:cs typeface="Arial" panose="020B0604020202020204" pitchFamily="34" charset="0"/>
              </a:rPr>
              <a:t>Earth’s</a:t>
            </a:r>
            <a:r>
              <a:rPr lang="fr-FR" sz="1800" dirty="0">
                <a:effectLst/>
                <a:latin typeface="Verdana" panose="020B0604030504040204" pitchFamily="34" charset="0"/>
                <a:ea typeface="Times New Roman" panose="02020603050405020304" pitchFamily="18" charset="0"/>
                <a:cs typeface="Arial" panose="020B0604020202020204" pitchFamily="34" charset="0"/>
              </a:rPr>
              <a:t> </a:t>
            </a:r>
            <a:r>
              <a:rPr lang="fr-FR" sz="1800" dirty="0" err="1">
                <a:effectLst/>
                <a:latin typeface="Verdana" panose="020B0604030504040204" pitchFamily="34" charset="0"/>
                <a:ea typeface="Times New Roman" panose="02020603050405020304" pitchFamily="18" charset="0"/>
                <a:cs typeface="Arial" panose="020B0604020202020204" pitchFamily="34" charset="0"/>
              </a:rPr>
              <a:t>multiscale</a:t>
            </a:r>
            <a:r>
              <a:rPr lang="fr-FR" sz="1800" dirty="0">
                <a:effectLst/>
                <a:latin typeface="Verdana" panose="020B0604030504040204" pitchFamily="34" charset="0"/>
                <a:ea typeface="Times New Roman" panose="02020603050405020304" pitchFamily="18" charset="0"/>
                <a:cs typeface="Arial" panose="020B0604020202020204" pitchFamily="34" charset="0"/>
              </a:rPr>
              <a:t> </a:t>
            </a:r>
            <a:r>
              <a:rPr lang="fr-FR" sz="1800" dirty="0" err="1">
                <a:effectLst/>
                <a:latin typeface="Verdana" panose="020B0604030504040204" pitchFamily="34" charset="0"/>
                <a:ea typeface="Times New Roman" panose="02020603050405020304" pitchFamily="18" charset="0"/>
                <a:cs typeface="Arial" panose="020B0604020202020204" pitchFamily="34" charset="0"/>
              </a:rPr>
              <a:t>microbial</a:t>
            </a:r>
            <a:r>
              <a:rPr lang="fr-FR" sz="1800" dirty="0">
                <a:effectLst/>
                <a:latin typeface="Verdana" panose="020B0604030504040204" pitchFamily="34" charset="0"/>
                <a:ea typeface="Times New Roman" panose="02020603050405020304" pitchFamily="18" charset="0"/>
                <a:cs typeface="Arial" panose="020B0604020202020204" pitchFamily="34" charset="0"/>
              </a:rPr>
              <a:t> </a:t>
            </a:r>
            <a:r>
              <a:rPr lang="fr-FR" sz="1800" dirty="0" err="1">
                <a:effectLst/>
                <a:latin typeface="Verdana" panose="020B0604030504040204" pitchFamily="34" charset="0"/>
                <a:ea typeface="Times New Roman" panose="02020603050405020304" pitchFamily="18" charset="0"/>
                <a:cs typeface="Arial" panose="020B0604020202020204" pitchFamily="34" charset="0"/>
              </a:rPr>
              <a:t>diversity</a:t>
            </a:r>
            <a:r>
              <a:rPr lang="fr-FR" sz="1800" dirty="0">
                <a:effectLst/>
                <a:latin typeface="Verdana" panose="020B0604030504040204" pitchFamily="34" charset="0"/>
                <a:ea typeface="Times New Roman" panose="02020603050405020304" pitchFamily="18" charset="0"/>
                <a:cs typeface="Arial" panose="020B0604020202020204" pitchFamily="34" charset="0"/>
              </a:rPr>
              <a:t>. </a:t>
            </a:r>
            <a:r>
              <a:rPr lang="en-US" sz="1800" dirty="0">
                <a:effectLst/>
                <a:latin typeface="Verdana" panose="020B0604030504040204" pitchFamily="34" charset="0"/>
                <a:ea typeface="Times New Roman" panose="02020603050405020304" pitchFamily="18" charset="0"/>
                <a:cs typeface="Arial" panose="020B0604020202020204" pitchFamily="34" charset="0"/>
              </a:rPr>
              <a:t>Nature 551, 457–463 (2017). </a:t>
            </a:r>
            <a:r>
              <a:rPr lang="en-US" sz="1800" u="none" strike="noStrike" dirty="0">
                <a:solidFill>
                  <a:srgbClr val="0000FF"/>
                </a:solidFill>
                <a:effectLst/>
                <a:latin typeface="Verdana" panose="020B0604030504040204" pitchFamily="34" charset="0"/>
                <a:ea typeface="Times New Roman" panose="02020603050405020304" pitchFamily="18" charset="0"/>
                <a:cs typeface="Times New Roman" panose="02020603050405020304" pitchFamily="18" charset="0"/>
                <a:hlinkClick r:id="rId2"/>
              </a:rPr>
              <a:t>https://doi.org/10.1038/nature24621</a:t>
            </a:r>
            <a:endParaRPr lang="nl-BE"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l">
              <a:spcAft>
                <a:spcPts val="1000"/>
              </a:spcAft>
            </a:pPr>
            <a:r>
              <a:rPr lang="en-US" sz="1800" dirty="0">
                <a:effectLst/>
                <a:latin typeface="Verdana" panose="020B0604030504040204" pitchFamily="34" charset="0"/>
                <a:ea typeface="Times New Roman" panose="02020603050405020304" pitchFamily="18" charset="0"/>
                <a:cs typeface="Arial" panose="020B0604020202020204" pitchFamily="34" charset="0"/>
              </a:rPr>
              <a:t>Beck, H., Zimmermann, N., McVicar, T. et al. Present and future </a:t>
            </a:r>
            <a:r>
              <a:rPr lang="en-US" sz="1800" dirty="0" err="1">
                <a:effectLst/>
                <a:latin typeface="Verdana" panose="020B0604030504040204" pitchFamily="34" charset="0"/>
                <a:ea typeface="Times New Roman" panose="02020603050405020304" pitchFamily="18" charset="0"/>
                <a:cs typeface="Arial" panose="020B0604020202020204" pitchFamily="34" charset="0"/>
              </a:rPr>
              <a:t>Köppen</a:t>
            </a:r>
            <a:r>
              <a:rPr lang="en-US" sz="1800" dirty="0">
                <a:effectLst/>
                <a:latin typeface="Verdana" panose="020B0604030504040204" pitchFamily="34" charset="0"/>
                <a:ea typeface="Times New Roman" panose="02020603050405020304" pitchFamily="18" charset="0"/>
                <a:cs typeface="Arial" panose="020B0604020202020204" pitchFamily="34" charset="0"/>
              </a:rPr>
              <a:t>-Geiger climate classification maps at 1-km resolution. Sci Data 5, 180214 (2018). </a:t>
            </a:r>
            <a:r>
              <a:rPr lang="en-US" sz="1800" u="none" strike="noStrike" dirty="0">
                <a:solidFill>
                  <a:srgbClr val="0000FF"/>
                </a:solidFill>
                <a:effectLst/>
                <a:latin typeface="Verdana" panose="020B0604030504040204" pitchFamily="34" charset="0"/>
                <a:ea typeface="Times New Roman" panose="02020603050405020304" pitchFamily="18" charset="0"/>
                <a:cs typeface="Times New Roman" panose="02020603050405020304" pitchFamily="18" charset="0"/>
                <a:hlinkClick r:id="rId3"/>
              </a:rPr>
              <a:t>https://doi.org/10.1038/sdata.2018.214</a:t>
            </a:r>
            <a:endParaRPr lang="nl-BE"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l">
              <a:spcAft>
                <a:spcPts val="1000"/>
              </a:spcAft>
            </a:pPr>
            <a:r>
              <a:rPr lang="en-US" sz="1800" dirty="0">
                <a:effectLst/>
                <a:latin typeface="Verdana" panose="020B0604030504040204" pitchFamily="34" charset="0"/>
                <a:ea typeface="Times New Roman" panose="02020603050405020304" pitchFamily="18" charset="0"/>
                <a:cs typeface="Arial" panose="020B0604020202020204" pitchFamily="34" charset="0"/>
              </a:rPr>
              <a:t>Oh, M., Zhang, L. </a:t>
            </a:r>
            <a:r>
              <a:rPr lang="en-US" sz="1800" dirty="0" err="1">
                <a:effectLst/>
                <a:latin typeface="Verdana" panose="020B0604030504040204" pitchFamily="34" charset="0"/>
                <a:ea typeface="Times New Roman" panose="02020603050405020304" pitchFamily="18" charset="0"/>
                <a:cs typeface="Arial" panose="020B0604020202020204" pitchFamily="34" charset="0"/>
              </a:rPr>
              <a:t>DeepGeni</a:t>
            </a:r>
            <a:r>
              <a:rPr lang="en-US" sz="1800" dirty="0">
                <a:effectLst/>
                <a:latin typeface="Verdana" panose="020B0604030504040204" pitchFamily="34" charset="0"/>
                <a:ea typeface="Times New Roman" panose="02020603050405020304" pitchFamily="18" charset="0"/>
                <a:cs typeface="Arial" panose="020B0604020202020204" pitchFamily="34" charset="0"/>
              </a:rPr>
              <a:t>: deep generalized interpretable autoencoder elucidates gut microbiota for better cancer immunotherapy. Sci Rep 13, 4599 (2023). </a:t>
            </a:r>
            <a:r>
              <a:rPr lang="en-US" sz="1800" u="none" strike="noStrike" dirty="0">
                <a:solidFill>
                  <a:srgbClr val="0000FF"/>
                </a:solidFill>
                <a:effectLst/>
                <a:latin typeface="Verdana" panose="020B0604030504040204" pitchFamily="34" charset="0"/>
                <a:ea typeface="Times New Roman" panose="02020603050405020304" pitchFamily="18" charset="0"/>
                <a:cs typeface="Times New Roman" panose="02020603050405020304" pitchFamily="18" charset="0"/>
                <a:hlinkClick r:id="rId4"/>
              </a:rPr>
              <a:t>https://doi.org/10.1038/s41598-023-31210-w</a:t>
            </a:r>
            <a:r>
              <a:rPr lang="en-US" sz="1800" dirty="0">
                <a:effectLst/>
                <a:latin typeface="Verdana" panose="020B0604030504040204" pitchFamily="34" charset="0"/>
                <a:ea typeface="Times New Roman" panose="02020603050405020304" pitchFamily="18" charset="0"/>
                <a:cs typeface="Arial" panose="020B0604020202020204" pitchFamily="34" charset="0"/>
              </a:rPr>
              <a:t> </a:t>
            </a:r>
            <a:endParaRPr lang="nl-BE" sz="1800" dirty="0">
              <a:effectLst/>
              <a:latin typeface="Verdana" panose="020B0604030504040204" pitchFamily="34" charset="0"/>
              <a:ea typeface="Times New Roman" panose="02020603050405020304" pitchFamily="18" charset="0"/>
              <a:cs typeface="Times New Roman" panose="02020603050405020304" pitchFamily="18" charset="0"/>
            </a:endParaRPr>
          </a:p>
          <a:p>
            <a:r>
              <a:rPr lang="nl-BE" dirty="0" err="1"/>
              <a:t>Figures</a:t>
            </a:r>
            <a:r>
              <a:rPr lang="nl-BE" dirty="0"/>
              <a:t>: </a:t>
            </a:r>
          </a:p>
          <a:p>
            <a:r>
              <a:rPr lang="nl-BE" dirty="0"/>
              <a:t>Biorender.com, </a:t>
            </a:r>
            <a:r>
              <a:rPr lang="nl-BE" dirty="0">
                <a:hlinkClick r:id="rId5"/>
              </a:rPr>
              <a:t>Kgc</a:t>
            </a:r>
            <a:r>
              <a:rPr lang="nl-BE" dirty="0"/>
              <a:t>: , </a:t>
            </a:r>
            <a:r>
              <a:rPr lang="nl-BE" dirty="0">
                <a:hlinkClick r:id="rId6"/>
              </a:rPr>
              <a:t>autoencoder</a:t>
            </a:r>
            <a:endParaRPr lang="nl-BE" dirty="0"/>
          </a:p>
        </p:txBody>
      </p:sp>
    </p:spTree>
    <p:extLst>
      <p:ext uri="{BB962C8B-B14F-4D97-AF65-F5344CB8AC3E}">
        <p14:creationId xmlns:p14="http://schemas.microsoft.com/office/powerpoint/2010/main" val="286380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36BB-19E4-32B8-2F26-BD28D05ABC26}"/>
              </a:ext>
            </a:extLst>
          </p:cNvPr>
          <p:cNvSpPr>
            <a:spLocks noGrp="1"/>
          </p:cNvSpPr>
          <p:nvPr>
            <p:ph type="title"/>
          </p:nvPr>
        </p:nvSpPr>
        <p:spPr/>
        <p:txBody>
          <a:bodyPr/>
          <a:lstStyle/>
          <a:p>
            <a:r>
              <a:rPr lang="nl-NL" dirty="0" err="1"/>
              <a:t>Questions</a:t>
            </a:r>
            <a:endParaRPr lang="nl-BE" dirty="0"/>
          </a:p>
        </p:txBody>
      </p:sp>
      <p:sp>
        <p:nvSpPr>
          <p:cNvPr id="3" name="Text Placeholder 2">
            <a:extLst>
              <a:ext uri="{FF2B5EF4-FFF2-40B4-BE49-F238E27FC236}">
                <a16:creationId xmlns:a16="http://schemas.microsoft.com/office/drawing/2014/main" id="{A8E288DF-EC19-84D7-B129-2F03F0E24416}"/>
              </a:ext>
            </a:extLst>
          </p:cNvPr>
          <p:cNvSpPr>
            <a:spLocks noGrp="1"/>
          </p:cNvSpPr>
          <p:nvPr>
            <p:ph type="body" idx="1"/>
          </p:nvPr>
        </p:nvSpPr>
        <p:spPr/>
        <p:txBody>
          <a:bodyPr/>
          <a:lstStyle/>
          <a:p>
            <a:endParaRPr lang="nl-BE"/>
          </a:p>
        </p:txBody>
      </p:sp>
    </p:spTree>
    <p:extLst>
      <p:ext uri="{BB962C8B-B14F-4D97-AF65-F5344CB8AC3E}">
        <p14:creationId xmlns:p14="http://schemas.microsoft.com/office/powerpoint/2010/main" val="3736092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4F8C-1A86-62C8-86F4-940F2ED5761A}"/>
              </a:ext>
            </a:extLst>
          </p:cNvPr>
          <p:cNvSpPr>
            <a:spLocks noGrp="1"/>
          </p:cNvSpPr>
          <p:nvPr>
            <p:ph type="title"/>
          </p:nvPr>
        </p:nvSpPr>
        <p:spPr/>
        <p:txBody>
          <a:bodyPr/>
          <a:lstStyle/>
          <a:p>
            <a:r>
              <a:rPr lang="nl-NL" dirty="0" err="1"/>
              <a:t>Visualization</a:t>
            </a:r>
            <a:r>
              <a:rPr lang="nl-NL" dirty="0"/>
              <a:t> : </a:t>
            </a:r>
            <a:r>
              <a:rPr lang="nl-NL" dirty="0" err="1"/>
              <a:t>informative</a:t>
            </a:r>
            <a:r>
              <a:rPr lang="nl-NL" dirty="0"/>
              <a:t> ≠ present</a:t>
            </a:r>
            <a:endParaRPr lang="nl-BE" dirty="0"/>
          </a:p>
        </p:txBody>
      </p:sp>
      <p:sp>
        <p:nvSpPr>
          <p:cNvPr id="3" name="Content Placeholder 2">
            <a:extLst>
              <a:ext uri="{FF2B5EF4-FFF2-40B4-BE49-F238E27FC236}">
                <a16:creationId xmlns:a16="http://schemas.microsoft.com/office/drawing/2014/main" id="{207D1337-0CA2-B89A-B019-CCF059AF76E6}"/>
              </a:ext>
            </a:extLst>
          </p:cNvPr>
          <p:cNvSpPr>
            <a:spLocks noGrp="1"/>
          </p:cNvSpPr>
          <p:nvPr>
            <p:ph idx="1"/>
          </p:nvPr>
        </p:nvSpPr>
        <p:spPr/>
        <p:txBody>
          <a:bodyPr/>
          <a:lstStyle/>
          <a:p>
            <a:r>
              <a:rPr lang="nl-NL" dirty="0" err="1"/>
              <a:t>Example</a:t>
            </a:r>
            <a:r>
              <a:rPr lang="nl-NL" dirty="0"/>
              <a:t>: </a:t>
            </a:r>
            <a:r>
              <a:rPr lang="nl-NL" dirty="0" err="1"/>
              <a:t>climate</a:t>
            </a:r>
            <a:r>
              <a:rPr lang="nl-NL" dirty="0"/>
              <a:t> zone “Af”</a:t>
            </a:r>
          </a:p>
          <a:p>
            <a:endParaRPr lang="nl-BE" dirty="0"/>
          </a:p>
        </p:txBody>
      </p:sp>
      <p:pic>
        <p:nvPicPr>
          <p:cNvPr id="6" name="Picture 5">
            <a:extLst>
              <a:ext uri="{FF2B5EF4-FFF2-40B4-BE49-F238E27FC236}">
                <a16:creationId xmlns:a16="http://schemas.microsoft.com/office/drawing/2014/main" id="{62F3BF1F-0A1D-06F6-1347-D3EBF6F2D4A7}"/>
              </a:ext>
            </a:extLst>
          </p:cNvPr>
          <p:cNvPicPr>
            <a:picLocks noChangeAspect="1"/>
          </p:cNvPicPr>
          <p:nvPr/>
        </p:nvPicPr>
        <p:blipFill>
          <a:blip r:embed="rId2"/>
          <a:stretch>
            <a:fillRect/>
          </a:stretch>
        </p:blipFill>
        <p:spPr>
          <a:xfrm>
            <a:off x="1257868" y="2456341"/>
            <a:ext cx="1874682" cy="3132091"/>
          </a:xfrm>
          <a:prstGeom prst="rect">
            <a:avLst/>
          </a:prstGeom>
        </p:spPr>
      </p:pic>
      <p:pic>
        <p:nvPicPr>
          <p:cNvPr id="7" name="Picture 6">
            <a:extLst>
              <a:ext uri="{FF2B5EF4-FFF2-40B4-BE49-F238E27FC236}">
                <a16:creationId xmlns:a16="http://schemas.microsoft.com/office/drawing/2014/main" id="{B053967C-A3E0-BD3F-AF12-96E3F58C91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5770" y="2295087"/>
            <a:ext cx="8604150" cy="3874811"/>
          </a:xfrm>
          <a:prstGeom prst="rect">
            <a:avLst/>
          </a:prstGeom>
          <a:noFill/>
        </p:spPr>
      </p:pic>
      <p:sp>
        <p:nvSpPr>
          <p:cNvPr id="8" name="Rectangle 7">
            <a:extLst>
              <a:ext uri="{FF2B5EF4-FFF2-40B4-BE49-F238E27FC236}">
                <a16:creationId xmlns:a16="http://schemas.microsoft.com/office/drawing/2014/main" id="{838480AA-F13A-5A59-DFEB-9B464403515A}"/>
              </a:ext>
            </a:extLst>
          </p:cNvPr>
          <p:cNvSpPr/>
          <p:nvPr/>
        </p:nvSpPr>
        <p:spPr>
          <a:xfrm>
            <a:off x="1186774" y="4474723"/>
            <a:ext cx="2071992" cy="301558"/>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BE"/>
          </a:p>
        </p:txBody>
      </p:sp>
      <p:sp>
        <p:nvSpPr>
          <p:cNvPr id="9" name="Rectangle 8">
            <a:extLst>
              <a:ext uri="{FF2B5EF4-FFF2-40B4-BE49-F238E27FC236}">
                <a16:creationId xmlns:a16="http://schemas.microsoft.com/office/drawing/2014/main" id="{A93367D4-C576-5CBD-18BA-3F6EA157DC79}"/>
              </a:ext>
            </a:extLst>
          </p:cNvPr>
          <p:cNvSpPr/>
          <p:nvPr/>
        </p:nvSpPr>
        <p:spPr>
          <a:xfrm>
            <a:off x="1195529" y="3278221"/>
            <a:ext cx="2071992" cy="301558"/>
          </a:xfrm>
          <a:prstGeom prst="rect">
            <a:avLst/>
          </a:prstGeom>
          <a:noFill/>
          <a:ln w="5715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BE"/>
          </a:p>
        </p:txBody>
      </p:sp>
      <p:sp>
        <p:nvSpPr>
          <p:cNvPr id="10" name="Rectangle 9">
            <a:extLst>
              <a:ext uri="{FF2B5EF4-FFF2-40B4-BE49-F238E27FC236}">
                <a16:creationId xmlns:a16="http://schemas.microsoft.com/office/drawing/2014/main" id="{CCB9B7A8-3787-F58D-4A2A-9CE38FA2B00D}"/>
              </a:ext>
            </a:extLst>
          </p:cNvPr>
          <p:cNvSpPr/>
          <p:nvPr/>
        </p:nvSpPr>
        <p:spPr>
          <a:xfrm rot="5400000">
            <a:off x="9935765" y="5171531"/>
            <a:ext cx="1695175" cy="301558"/>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BE"/>
          </a:p>
        </p:txBody>
      </p:sp>
      <p:sp>
        <p:nvSpPr>
          <p:cNvPr id="11" name="Rectangle 10">
            <a:extLst>
              <a:ext uri="{FF2B5EF4-FFF2-40B4-BE49-F238E27FC236}">
                <a16:creationId xmlns:a16="http://schemas.microsoft.com/office/drawing/2014/main" id="{E13E6BF9-6E82-71B6-003E-37EF1A525157}"/>
              </a:ext>
            </a:extLst>
          </p:cNvPr>
          <p:cNvSpPr/>
          <p:nvPr/>
        </p:nvSpPr>
        <p:spPr>
          <a:xfrm rot="5400000">
            <a:off x="6406312" y="4983123"/>
            <a:ext cx="2071992" cy="301558"/>
          </a:xfrm>
          <a:prstGeom prst="rect">
            <a:avLst/>
          </a:prstGeom>
          <a:noFill/>
          <a:ln w="5715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l-BE"/>
          </a:p>
        </p:txBody>
      </p:sp>
      <p:sp>
        <p:nvSpPr>
          <p:cNvPr id="12" name="TextBox 11">
            <a:extLst>
              <a:ext uri="{FF2B5EF4-FFF2-40B4-BE49-F238E27FC236}">
                <a16:creationId xmlns:a16="http://schemas.microsoft.com/office/drawing/2014/main" id="{058882B7-15F1-E1B8-C339-A2D96539C648}"/>
              </a:ext>
            </a:extLst>
          </p:cNvPr>
          <p:cNvSpPr txBox="1"/>
          <p:nvPr/>
        </p:nvSpPr>
        <p:spPr>
          <a:xfrm>
            <a:off x="1257868" y="5544097"/>
            <a:ext cx="859851" cy="369332"/>
          </a:xfrm>
          <a:prstGeom prst="rect">
            <a:avLst/>
          </a:prstGeom>
          <a:noFill/>
        </p:spPr>
        <p:txBody>
          <a:bodyPr wrap="none" rtlCol="0">
            <a:spAutoFit/>
          </a:bodyPr>
          <a:lstStyle/>
          <a:p>
            <a:r>
              <a:rPr lang="nl-NL" dirty="0"/>
              <a:t>Top 10 </a:t>
            </a:r>
            <a:endParaRPr lang="nl-BE" dirty="0"/>
          </a:p>
        </p:txBody>
      </p:sp>
      <p:sp>
        <p:nvSpPr>
          <p:cNvPr id="4" name="Title 1">
            <a:extLst>
              <a:ext uri="{FF2B5EF4-FFF2-40B4-BE49-F238E27FC236}">
                <a16:creationId xmlns:a16="http://schemas.microsoft.com/office/drawing/2014/main" id="{EBCA18E6-EEC3-AFF2-8615-3B0A551381B8}"/>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extra</a:t>
            </a:r>
            <a:endParaRPr lang="nl-BE" sz="2000" b="1" dirty="0">
              <a:latin typeface="+mn-lt"/>
            </a:endParaRPr>
          </a:p>
        </p:txBody>
      </p:sp>
    </p:spTree>
    <p:extLst>
      <p:ext uri="{BB962C8B-B14F-4D97-AF65-F5344CB8AC3E}">
        <p14:creationId xmlns:p14="http://schemas.microsoft.com/office/powerpoint/2010/main" val="320278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532C-0F42-D847-1524-933D1D5A39EA}"/>
              </a:ext>
            </a:extLst>
          </p:cNvPr>
          <p:cNvSpPr>
            <a:spLocks noGrp="1"/>
          </p:cNvSpPr>
          <p:nvPr>
            <p:ph type="title"/>
          </p:nvPr>
        </p:nvSpPr>
        <p:spPr/>
        <p:txBody>
          <a:bodyPr/>
          <a:lstStyle/>
          <a:p>
            <a:r>
              <a:rPr lang="nl-NL" dirty="0" err="1"/>
              <a:t>Comparison</a:t>
            </a:r>
            <a:r>
              <a:rPr lang="nl-NL" dirty="0"/>
              <a:t> </a:t>
            </a:r>
            <a:r>
              <a:rPr lang="nl-NL" dirty="0" err="1"/>
              <a:t>alternative</a:t>
            </a:r>
            <a:r>
              <a:rPr lang="nl-NL" dirty="0"/>
              <a:t> approach</a:t>
            </a:r>
            <a:endParaRPr lang="nl-BE" dirty="0"/>
          </a:p>
        </p:txBody>
      </p:sp>
      <p:pic>
        <p:nvPicPr>
          <p:cNvPr id="4" name="Content Placeholder 3">
            <a:extLst>
              <a:ext uri="{FF2B5EF4-FFF2-40B4-BE49-F238E27FC236}">
                <a16:creationId xmlns:a16="http://schemas.microsoft.com/office/drawing/2014/main" id="{BEF64046-3EA0-405D-6155-F72C45FAA4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0876"/>
          <a:stretch/>
        </p:blipFill>
        <p:spPr bwMode="auto">
          <a:xfrm>
            <a:off x="1581880" y="3084991"/>
            <a:ext cx="8641089" cy="3182937"/>
          </a:xfrm>
          <a:prstGeom prst="rect">
            <a:avLst/>
          </a:prstGeom>
          <a:noFill/>
        </p:spPr>
      </p:pic>
      <p:sp>
        <p:nvSpPr>
          <p:cNvPr id="5" name="Content Placeholder 2">
            <a:extLst>
              <a:ext uri="{FF2B5EF4-FFF2-40B4-BE49-F238E27FC236}">
                <a16:creationId xmlns:a16="http://schemas.microsoft.com/office/drawing/2014/main" id="{0050E164-8D61-7444-B149-68953E2F693C}"/>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nl-NL" sz="2800" dirty="0"/>
              <a:t> </a:t>
            </a:r>
            <a:r>
              <a:rPr lang="nl-NL" sz="2800" dirty="0" err="1"/>
              <a:t>Example</a:t>
            </a:r>
            <a:r>
              <a:rPr lang="nl-NL" sz="2800" dirty="0"/>
              <a:t>: </a:t>
            </a:r>
            <a:r>
              <a:rPr lang="nl-NL" sz="2800" dirty="0" err="1"/>
              <a:t>comparison</a:t>
            </a:r>
            <a:r>
              <a:rPr lang="nl-NL" sz="2800" dirty="0"/>
              <a:t> </a:t>
            </a:r>
            <a:r>
              <a:rPr lang="nl-NL" sz="2800" dirty="0" err="1"/>
              <a:t>for</a:t>
            </a:r>
            <a:r>
              <a:rPr lang="nl-NL" sz="2800" dirty="0"/>
              <a:t> </a:t>
            </a:r>
            <a:r>
              <a:rPr lang="nl-NL" sz="2800" dirty="0" err="1"/>
              <a:t>climate</a:t>
            </a:r>
            <a:r>
              <a:rPr lang="nl-NL" sz="2800" dirty="0"/>
              <a:t> zone “Af”</a:t>
            </a:r>
          </a:p>
          <a:p>
            <a:pPr>
              <a:buFont typeface="Wingdings" panose="05000000000000000000" pitchFamily="2" charset="2"/>
              <a:buChar char="§"/>
            </a:pPr>
            <a:r>
              <a:rPr lang="nl-NL" sz="2800" dirty="0"/>
              <a:t> Percentage of </a:t>
            </a:r>
            <a:r>
              <a:rPr lang="nl-NL" sz="2800" dirty="0" err="1"/>
              <a:t>frequency</a:t>
            </a:r>
            <a:r>
              <a:rPr lang="nl-NL" sz="2800" dirty="0"/>
              <a:t> </a:t>
            </a:r>
            <a:r>
              <a:rPr lang="nl-NL" sz="2800" dirty="0" err="1"/>
              <a:t>informative</a:t>
            </a:r>
            <a:r>
              <a:rPr lang="nl-NL" sz="2800" dirty="0"/>
              <a:t> </a:t>
            </a:r>
            <a:r>
              <a:rPr lang="nl-NL" sz="2800" dirty="0" err="1"/>
              <a:t>phylum</a:t>
            </a:r>
            <a:endParaRPr lang="nl-BE" sz="2400" dirty="0"/>
          </a:p>
          <a:p>
            <a:pPr>
              <a:buFont typeface="Wingdings" panose="05000000000000000000" pitchFamily="2" charset="2"/>
              <a:buChar char="§"/>
            </a:pPr>
            <a:endParaRPr lang="nl-NL" sz="2800" dirty="0"/>
          </a:p>
        </p:txBody>
      </p:sp>
      <p:sp>
        <p:nvSpPr>
          <p:cNvPr id="3" name="Title 1">
            <a:extLst>
              <a:ext uri="{FF2B5EF4-FFF2-40B4-BE49-F238E27FC236}">
                <a16:creationId xmlns:a16="http://schemas.microsoft.com/office/drawing/2014/main" id="{A0D6FE3E-CF5A-B94F-39D9-17D186B642E7}"/>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extra</a:t>
            </a:r>
            <a:endParaRPr lang="nl-BE" sz="2000" b="1" dirty="0">
              <a:latin typeface="+mn-lt"/>
            </a:endParaRPr>
          </a:p>
        </p:txBody>
      </p:sp>
    </p:spTree>
    <p:extLst>
      <p:ext uri="{BB962C8B-B14F-4D97-AF65-F5344CB8AC3E}">
        <p14:creationId xmlns:p14="http://schemas.microsoft.com/office/powerpoint/2010/main" val="340403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77C3-74C8-5855-D0A9-16AD2171AB70}"/>
              </a:ext>
            </a:extLst>
          </p:cNvPr>
          <p:cNvSpPr>
            <a:spLocks noGrp="1"/>
          </p:cNvSpPr>
          <p:nvPr>
            <p:ph type="title"/>
          </p:nvPr>
        </p:nvSpPr>
        <p:spPr/>
        <p:txBody>
          <a:bodyPr/>
          <a:lstStyle/>
          <a:p>
            <a:r>
              <a:rPr lang="nl-NL" dirty="0" err="1"/>
              <a:t>Comparison</a:t>
            </a:r>
            <a:r>
              <a:rPr lang="nl-NL" dirty="0"/>
              <a:t> </a:t>
            </a:r>
            <a:r>
              <a:rPr lang="nl-NL" dirty="0" err="1"/>
              <a:t>alternative</a:t>
            </a:r>
            <a:r>
              <a:rPr lang="nl-NL" dirty="0"/>
              <a:t> approach</a:t>
            </a:r>
            <a:endParaRPr lang="nl-BE" dirty="0"/>
          </a:p>
        </p:txBody>
      </p:sp>
      <p:pic>
        <p:nvPicPr>
          <p:cNvPr id="4" name="Content Placeholder 3">
            <a:extLst>
              <a:ext uri="{FF2B5EF4-FFF2-40B4-BE49-F238E27FC236}">
                <a16:creationId xmlns:a16="http://schemas.microsoft.com/office/drawing/2014/main" id="{B408CACB-1396-E8CE-1001-87F29EE63FD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46263"/>
            <a:ext cx="9106821" cy="4491759"/>
          </a:xfrm>
          <a:prstGeom prst="rect">
            <a:avLst/>
          </a:prstGeom>
          <a:noFill/>
        </p:spPr>
      </p:pic>
      <p:sp>
        <p:nvSpPr>
          <p:cNvPr id="3" name="Title 1">
            <a:extLst>
              <a:ext uri="{FF2B5EF4-FFF2-40B4-BE49-F238E27FC236}">
                <a16:creationId xmlns:a16="http://schemas.microsoft.com/office/drawing/2014/main" id="{BAD3718F-8EDA-DC2D-C909-A1A07F4954E2}"/>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extra</a:t>
            </a:r>
            <a:endParaRPr lang="nl-BE" sz="2000" b="1" dirty="0">
              <a:latin typeface="+mn-lt"/>
            </a:endParaRPr>
          </a:p>
        </p:txBody>
      </p:sp>
    </p:spTree>
    <p:extLst>
      <p:ext uri="{BB962C8B-B14F-4D97-AF65-F5344CB8AC3E}">
        <p14:creationId xmlns:p14="http://schemas.microsoft.com/office/powerpoint/2010/main" val="70139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5A7-6C70-3DF6-00C5-1DF8C3A41AF9}"/>
              </a:ext>
            </a:extLst>
          </p:cNvPr>
          <p:cNvSpPr>
            <a:spLocks noGrp="1"/>
          </p:cNvSpPr>
          <p:nvPr>
            <p:ph type="title"/>
          </p:nvPr>
        </p:nvSpPr>
        <p:spPr/>
        <p:txBody>
          <a:bodyPr/>
          <a:lstStyle/>
          <a:p>
            <a:endParaRPr lang="nl-BE" dirty="0"/>
          </a:p>
        </p:txBody>
      </p:sp>
      <p:graphicFrame>
        <p:nvGraphicFramePr>
          <p:cNvPr id="6" name="Content Placeholder 2">
            <a:extLst>
              <a:ext uri="{FF2B5EF4-FFF2-40B4-BE49-F238E27FC236}">
                <a16:creationId xmlns:a16="http://schemas.microsoft.com/office/drawing/2014/main" id="{D7AF0AD2-96F4-01E7-2FFA-D9B311DC6987}"/>
              </a:ext>
            </a:extLst>
          </p:cNvPr>
          <p:cNvGraphicFramePr>
            <a:graphicFrameLocks noGrp="1"/>
          </p:cNvGraphicFramePr>
          <p:nvPr>
            <p:ph idx="1"/>
            <p:extLst>
              <p:ext uri="{D42A27DB-BD31-4B8C-83A1-F6EECF244321}">
                <p14:modId xmlns:p14="http://schemas.microsoft.com/office/powerpoint/2010/main" val="2146706701"/>
              </p:ext>
            </p:extLst>
          </p:nvPr>
        </p:nvGraphicFramePr>
        <p:xfrm>
          <a:off x="4800600" y="731520"/>
          <a:ext cx="649224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63C4E1F7-C5ED-378A-94E0-38BC3A1CE9F3}"/>
              </a:ext>
            </a:extLst>
          </p:cNvPr>
          <p:cNvSpPr>
            <a:spLocks noGrp="1"/>
          </p:cNvSpPr>
          <p:nvPr>
            <p:ph type="body" sz="half" idx="2"/>
          </p:nvPr>
        </p:nvSpPr>
        <p:spPr/>
        <p:txBody>
          <a:bodyPr/>
          <a:lstStyle/>
          <a:p>
            <a:endParaRPr lang="nl-BE" dirty="0"/>
          </a:p>
        </p:txBody>
      </p:sp>
      <p:sp>
        <p:nvSpPr>
          <p:cNvPr id="3" name="TextBox 2">
            <a:extLst>
              <a:ext uri="{FF2B5EF4-FFF2-40B4-BE49-F238E27FC236}">
                <a16:creationId xmlns:a16="http://schemas.microsoft.com/office/drawing/2014/main" id="{AAFEFE27-A7C9-B740-81DF-F38CC85F71BC}"/>
              </a:ext>
            </a:extLst>
          </p:cNvPr>
          <p:cNvSpPr txBox="1"/>
          <p:nvPr/>
        </p:nvSpPr>
        <p:spPr>
          <a:xfrm>
            <a:off x="11822791" y="6488668"/>
            <a:ext cx="301686" cy="369332"/>
          </a:xfrm>
          <a:prstGeom prst="rect">
            <a:avLst/>
          </a:prstGeom>
          <a:noFill/>
        </p:spPr>
        <p:txBody>
          <a:bodyPr wrap="none" rtlCol="0">
            <a:spAutoFit/>
          </a:bodyPr>
          <a:lstStyle/>
          <a:p>
            <a:r>
              <a:rPr lang="nl-NL" dirty="0"/>
              <a:t>2</a:t>
            </a:r>
            <a:endParaRPr lang="nl-BE" dirty="0"/>
          </a:p>
        </p:txBody>
      </p:sp>
    </p:spTree>
    <p:extLst>
      <p:ext uri="{BB962C8B-B14F-4D97-AF65-F5344CB8AC3E}">
        <p14:creationId xmlns:p14="http://schemas.microsoft.com/office/powerpoint/2010/main" val="1380608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386C-BEDC-D88C-C342-A6898F37D514}"/>
              </a:ext>
            </a:extLst>
          </p:cNvPr>
          <p:cNvSpPr>
            <a:spLocks noGrp="1"/>
          </p:cNvSpPr>
          <p:nvPr>
            <p:ph type="title"/>
          </p:nvPr>
        </p:nvSpPr>
        <p:spPr/>
        <p:txBody>
          <a:bodyPr/>
          <a:lstStyle/>
          <a:p>
            <a:r>
              <a:rPr lang="nl-NL" dirty="0" err="1"/>
              <a:t>Difference</a:t>
            </a:r>
            <a:r>
              <a:rPr lang="nl-NL" dirty="0"/>
              <a:t> </a:t>
            </a:r>
            <a:r>
              <a:rPr lang="nl-NL" dirty="0" err="1"/>
              <a:t>Autoencoder</a:t>
            </a:r>
            <a:r>
              <a:rPr lang="nl-NL" dirty="0"/>
              <a:t> - PCA</a:t>
            </a:r>
            <a:endParaRPr lang="nl-BE" dirty="0"/>
          </a:p>
        </p:txBody>
      </p:sp>
      <p:sp>
        <p:nvSpPr>
          <p:cNvPr id="3" name="Text Placeholder 2">
            <a:extLst>
              <a:ext uri="{FF2B5EF4-FFF2-40B4-BE49-F238E27FC236}">
                <a16:creationId xmlns:a16="http://schemas.microsoft.com/office/drawing/2014/main" id="{0A434520-09E9-7E91-FCFE-660AF48BBBC5}"/>
              </a:ext>
            </a:extLst>
          </p:cNvPr>
          <p:cNvSpPr>
            <a:spLocks noGrp="1"/>
          </p:cNvSpPr>
          <p:nvPr>
            <p:ph type="body" idx="1"/>
          </p:nvPr>
        </p:nvSpPr>
        <p:spPr/>
        <p:txBody>
          <a:bodyPr/>
          <a:lstStyle/>
          <a:p>
            <a:r>
              <a:rPr lang="nl-NL" dirty="0"/>
              <a:t>PCA</a:t>
            </a:r>
            <a:endParaRPr lang="nl-BE" dirty="0"/>
          </a:p>
        </p:txBody>
      </p:sp>
      <p:sp>
        <p:nvSpPr>
          <p:cNvPr id="4" name="Content Placeholder 3">
            <a:extLst>
              <a:ext uri="{FF2B5EF4-FFF2-40B4-BE49-F238E27FC236}">
                <a16:creationId xmlns:a16="http://schemas.microsoft.com/office/drawing/2014/main" id="{0937D7CD-746C-26EE-3159-31B2EC0AE9B0}"/>
              </a:ext>
            </a:extLst>
          </p:cNvPr>
          <p:cNvSpPr>
            <a:spLocks noGrp="1"/>
          </p:cNvSpPr>
          <p:nvPr>
            <p:ph sz="half" idx="2"/>
          </p:nvPr>
        </p:nvSpPr>
        <p:spPr/>
        <p:txBody>
          <a:bodyPr/>
          <a:lstStyle/>
          <a:p>
            <a:pPr>
              <a:buFont typeface="Wingdings" panose="05000000000000000000" pitchFamily="2" charset="2"/>
              <a:buChar char="§"/>
            </a:pPr>
            <a:r>
              <a:rPr lang="nl-NL" dirty="0"/>
              <a:t> </a:t>
            </a:r>
            <a:r>
              <a:rPr lang="nl-NL" dirty="0" err="1"/>
              <a:t>linear</a:t>
            </a:r>
            <a:r>
              <a:rPr lang="nl-NL" dirty="0"/>
              <a:t> </a:t>
            </a:r>
            <a:r>
              <a:rPr lang="nl-NL" dirty="0" err="1"/>
              <a:t>relationships</a:t>
            </a:r>
            <a:endParaRPr lang="nl-NL" dirty="0"/>
          </a:p>
          <a:p>
            <a:pPr>
              <a:buFont typeface="Wingdings" panose="05000000000000000000" pitchFamily="2" charset="2"/>
              <a:buChar char="§"/>
            </a:pPr>
            <a:r>
              <a:rPr lang="nl-NL" dirty="0"/>
              <a:t> </a:t>
            </a:r>
            <a:r>
              <a:rPr lang="nl-NL" dirty="0" err="1"/>
              <a:t>Unsupervised</a:t>
            </a:r>
            <a:endParaRPr lang="nl-NL" dirty="0"/>
          </a:p>
          <a:p>
            <a:pPr>
              <a:buFont typeface="Wingdings" panose="05000000000000000000" pitchFamily="2" charset="2"/>
              <a:buChar char="§"/>
            </a:pPr>
            <a:r>
              <a:rPr lang="nl-NL" dirty="0"/>
              <a:t> no </a:t>
            </a:r>
            <a:r>
              <a:rPr lang="nl-NL" dirty="0" err="1"/>
              <a:t>aim</a:t>
            </a:r>
            <a:r>
              <a:rPr lang="nl-NL" dirty="0"/>
              <a:t> </a:t>
            </a:r>
            <a:r>
              <a:rPr lang="nl-NL" dirty="0" err="1"/>
              <a:t>to</a:t>
            </a:r>
            <a:r>
              <a:rPr lang="nl-NL" dirty="0"/>
              <a:t> </a:t>
            </a:r>
            <a:r>
              <a:rPr lang="nl-NL" dirty="0" err="1"/>
              <a:t>reconstruct</a:t>
            </a:r>
            <a:r>
              <a:rPr lang="nl-NL" dirty="0"/>
              <a:t> input data</a:t>
            </a:r>
          </a:p>
          <a:p>
            <a:pPr>
              <a:buFont typeface="Wingdings" panose="05000000000000000000" pitchFamily="2" charset="2"/>
              <a:buChar char="§"/>
            </a:pPr>
            <a:endParaRPr lang="nl-BE" dirty="0"/>
          </a:p>
        </p:txBody>
      </p:sp>
      <p:sp>
        <p:nvSpPr>
          <p:cNvPr id="5" name="Text Placeholder 4">
            <a:extLst>
              <a:ext uri="{FF2B5EF4-FFF2-40B4-BE49-F238E27FC236}">
                <a16:creationId xmlns:a16="http://schemas.microsoft.com/office/drawing/2014/main" id="{10FC22D2-2F50-5F04-BAB6-900D3C22EDC9}"/>
              </a:ext>
            </a:extLst>
          </p:cNvPr>
          <p:cNvSpPr>
            <a:spLocks noGrp="1"/>
          </p:cNvSpPr>
          <p:nvPr>
            <p:ph type="body" sz="quarter" idx="3"/>
          </p:nvPr>
        </p:nvSpPr>
        <p:spPr/>
        <p:txBody>
          <a:bodyPr/>
          <a:lstStyle/>
          <a:p>
            <a:r>
              <a:rPr lang="nl-NL" dirty="0" err="1"/>
              <a:t>Autoencoder</a:t>
            </a:r>
            <a:endParaRPr lang="nl-BE" dirty="0"/>
          </a:p>
        </p:txBody>
      </p:sp>
      <p:sp>
        <p:nvSpPr>
          <p:cNvPr id="6" name="Content Placeholder 5">
            <a:extLst>
              <a:ext uri="{FF2B5EF4-FFF2-40B4-BE49-F238E27FC236}">
                <a16:creationId xmlns:a16="http://schemas.microsoft.com/office/drawing/2014/main" id="{08E22BC4-F2C1-40BC-5066-7F362BDD5397}"/>
              </a:ext>
            </a:extLst>
          </p:cNvPr>
          <p:cNvSpPr>
            <a:spLocks noGrp="1"/>
          </p:cNvSpPr>
          <p:nvPr>
            <p:ph sz="quarter" idx="4"/>
          </p:nvPr>
        </p:nvSpPr>
        <p:spPr/>
        <p:txBody>
          <a:bodyPr/>
          <a:lstStyle/>
          <a:p>
            <a:pPr>
              <a:buFont typeface="Wingdings" panose="05000000000000000000" pitchFamily="2" charset="2"/>
              <a:buChar char="§"/>
            </a:pPr>
            <a:r>
              <a:rPr lang="nl-NL" dirty="0"/>
              <a:t> non – </a:t>
            </a:r>
            <a:r>
              <a:rPr lang="nl-NL" dirty="0" err="1"/>
              <a:t>linear</a:t>
            </a:r>
            <a:r>
              <a:rPr lang="nl-NL" dirty="0"/>
              <a:t> </a:t>
            </a:r>
            <a:r>
              <a:rPr lang="nl-NL" dirty="0" err="1"/>
              <a:t>relationships</a:t>
            </a:r>
            <a:endParaRPr lang="nl-NL" dirty="0"/>
          </a:p>
          <a:p>
            <a:pPr>
              <a:buFont typeface="Wingdings" panose="05000000000000000000" pitchFamily="2" charset="2"/>
              <a:buChar char="§"/>
            </a:pPr>
            <a:r>
              <a:rPr lang="nl-NL" dirty="0"/>
              <a:t> </a:t>
            </a:r>
            <a:r>
              <a:rPr lang="nl-NL" dirty="0" err="1"/>
              <a:t>Self-supervised</a:t>
            </a:r>
            <a:endParaRPr lang="nl-NL" dirty="0"/>
          </a:p>
          <a:p>
            <a:pPr>
              <a:buFont typeface="Wingdings" panose="05000000000000000000" pitchFamily="2" charset="2"/>
              <a:buChar char="§"/>
            </a:pPr>
            <a:r>
              <a:rPr lang="nl-NL" dirty="0"/>
              <a:t> </a:t>
            </a:r>
            <a:r>
              <a:rPr lang="nl-NL" dirty="0" err="1"/>
              <a:t>reconstructs</a:t>
            </a:r>
            <a:r>
              <a:rPr lang="nl-NL" dirty="0"/>
              <a:t> input data</a:t>
            </a:r>
          </a:p>
          <a:p>
            <a:pPr>
              <a:buFont typeface="Wingdings" panose="05000000000000000000" pitchFamily="2" charset="2"/>
              <a:buChar char="§"/>
            </a:pPr>
            <a:r>
              <a:rPr lang="nl-NL" dirty="0"/>
              <a:t> </a:t>
            </a:r>
            <a:r>
              <a:rPr lang="nl-NL" dirty="0" err="1"/>
              <a:t>computationally</a:t>
            </a:r>
            <a:r>
              <a:rPr lang="nl-NL" dirty="0"/>
              <a:t> more intensive</a:t>
            </a:r>
            <a:endParaRPr lang="nl-BE" dirty="0"/>
          </a:p>
        </p:txBody>
      </p:sp>
    </p:spTree>
    <p:extLst>
      <p:ext uri="{BB962C8B-B14F-4D97-AF65-F5344CB8AC3E}">
        <p14:creationId xmlns:p14="http://schemas.microsoft.com/office/powerpoint/2010/main" val="613622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F635-9B72-E892-63A4-117C970A5FDF}"/>
              </a:ext>
            </a:extLst>
          </p:cNvPr>
          <p:cNvSpPr>
            <a:spLocks noGrp="1"/>
          </p:cNvSpPr>
          <p:nvPr>
            <p:ph type="title"/>
          </p:nvPr>
        </p:nvSpPr>
        <p:spPr/>
        <p:txBody>
          <a:bodyPr/>
          <a:lstStyle/>
          <a:p>
            <a:r>
              <a:rPr lang="nl-NL" dirty="0"/>
              <a:t>Project: Meta-analysis </a:t>
            </a:r>
            <a:r>
              <a:rPr lang="nl-NL" dirty="0" err="1"/>
              <a:t>microbial</a:t>
            </a:r>
            <a:r>
              <a:rPr lang="nl-NL" dirty="0"/>
              <a:t> </a:t>
            </a:r>
            <a:r>
              <a:rPr lang="nl-NL" dirty="0" err="1"/>
              <a:t>ecology</a:t>
            </a:r>
            <a:endParaRPr lang="nl-BE" dirty="0"/>
          </a:p>
        </p:txBody>
      </p:sp>
      <p:sp>
        <p:nvSpPr>
          <p:cNvPr id="3" name="Content Placeholder 2">
            <a:extLst>
              <a:ext uri="{FF2B5EF4-FFF2-40B4-BE49-F238E27FC236}">
                <a16:creationId xmlns:a16="http://schemas.microsoft.com/office/drawing/2014/main" id="{4DCBE196-A60E-165F-1C2E-95A210280C66}"/>
              </a:ext>
            </a:extLst>
          </p:cNvPr>
          <p:cNvSpPr>
            <a:spLocks noGrp="1"/>
          </p:cNvSpPr>
          <p:nvPr>
            <p:ph idx="1"/>
          </p:nvPr>
        </p:nvSpPr>
        <p:spPr/>
        <p:txBody>
          <a:bodyPr>
            <a:normAutofit/>
          </a:bodyPr>
          <a:lstStyle/>
          <a:p>
            <a:pPr>
              <a:buFont typeface="Wingdings" panose="05000000000000000000" pitchFamily="2" charset="2"/>
              <a:buChar char="§"/>
            </a:pPr>
            <a:r>
              <a:rPr lang="nl-NL" sz="2400" dirty="0"/>
              <a:t> Goal: </a:t>
            </a:r>
            <a:r>
              <a:rPr lang="nl-NL" sz="2400" dirty="0" err="1"/>
              <a:t>Identify</a:t>
            </a:r>
            <a:r>
              <a:rPr lang="nl-NL" sz="2400" dirty="0"/>
              <a:t> </a:t>
            </a:r>
            <a:r>
              <a:rPr lang="nl-NL" sz="2400" dirty="0" err="1"/>
              <a:t>informative</a:t>
            </a:r>
            <a:r>
              <a:rPr lang="nl-NL" sz="2400" dirty="0"/>
              <a:t> </a:t>
            </a:r>
            <a:r>
              <a:rPr lang="nl-NL" sz="2400" dirty="0" err="1"/>
              <a:t>microorganism</a:t>
            </a:r>
            <a:r>
              <a:rPr lang="nl-NL" sz="2400" dirty="0"/>
              <a:t> in </a:t>
            </a:r>
            <a:r>
              <a:rPr lang="nl-NL" sz="2400" dirty="0" err="1"/>
              <a:t>climate</a:t>
            </a:r>
            <a:r>
              <a:rPr lang="nl-NL" sz="2400" dirty="0"/>
              <a:t> zones</a:t>
            </a:r>
          </a:p>
          <a:p>
            <a:pPr>
              <a:buFont typeface="Wingdings" panose="05000000000000000000" pitchFamily="2" charset="2"/>
              <a:buChar char="§"/>
            </a:pPr>
            <a:r>
              <a:rPr lang="nl-NL" sz="2400" dirty="0"/>
              <a:t> Data: public data Earth </a:t>
            </a:r>
            <a:r>
              <a:rPr lang="nl-NL" sz="2400" dirty="0" err="1"/>
              <a:t>Microbiome</a:t>
            </a:r>
            <a:r>
              <a:rPr lang="nl-NL" sz="2400" dirty="0"/>
              <a:t> Project (EMP)</a:t>
            </a:r>
            <a:endParaRPr lang="nl-BE" sz="2400" dirty="0"/>
          </a:p>
        </p:txBody>
      </p:sp>
      <p:pic>
        <p:nvPicPr>
          <p:cNvPr id="6" name="Picture 5" descr="A picture containing circle&#10;&#10;Description automatically generated">
            <a:extLst>
              <a:ext uri="{FF2B5EF4-FFF2-40B4-BE49-F238E27FC236}">
                <a16:creationId xmlns:a16="http://schemas.microsoft.com/office/drawing/2014/main" id="{7379F0C2-48AC-D58E-1558-5617F143AC7A}"/>
              </a:ext>
            </a:extLst>
          </p:cNvPr>
          <p:cNvPicPr>
            <a:picLocks noChangeAspect="1"/>
          </p:cNvPicPr>
          <p:nvPr/>
        </p:nvPicPr>
        <p:blipFill rotWithShape="1">
          <a:blip r:embed="rId3">
            <a:extLst>
              <a:ext uri="{28A0092B-C50C-407E-A947-70E740481C1C}">
                <a14:useLocalDpi xmlns:a14="http://schemas.microsoft.com/office/drawing/2010/main" val="0"/>
              </a:ext>
            </a:extLst>
          </a:blip>
          <a:srcRect l="54412" t="14925" r="436" b="21759"/>
          <a:stretch/>
        </p:blipFill>
        <p:spPr>
          <a:xfrm>
            <a:off x="4089750" y="3067626"/>
            <a:ext cx="2854007" cy="2801468"/>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C35FC366-5B1A-E561-BDF5-0C4D2D7EC011}"/>
              </a:ext>
            </a:extLst>
          </p:cNvPr>
          <p:cNvPicPr>
            <a:picLocks noChangeAspect="1"/>
          </p:cNvPicPr>
          <p:nvPr/>
        </p:nvPicPr>
        <p:blipFill rotWithShape="1">
          <a:blip r:embed="rId4">
            <a:extLst>
              <a:ext uri="{28A0092B-C50C-407E-A947-70E740481C1C}">
                <a14:useLocalDpi xmlns:a14="http://schemas.microsoft.com/office/drawing/2010/main" val="0"/>
              </a:ext>
            </a:extLst>
          </a:blip>
          <a:srcRect l="57498" t="25271" b="36610"/>
          <a:stretch/>
        </p:blipFill>
        <p:spPr>
          <a:xfrm>
            <a:off x="7143995" y="3429000"/>
            <a:ext cx="2981324" cy="1871757"/>
          </a:xfrm>
          <a:prstGeom prst="rect">
            <a:avLst/>
          </a:prstGeom>
        </p:spPr>
      </p:pic>
      <p:sp>
        <p:nvSpPr>
          <p:cNvPr id="9" name="TextBox 8">
            <a:extLst>
              <a:ext uri="{FF2B5EF4-FFF2-40B4-BE49-F238E27FC236}">
                <a16:creationId xmlns:a16="http://schemas.microsoft.com/office/drawing/2014/main" id="{53A89151-CB1E-30E3-1B7E-30E652F7C3B6}"/>
              </a:ext>
            </a:extLst>
          </p:cNvPr>
          <p:cNvSpPr txBox="1"/>
          <p:nvPr/>
        </p:nvSpPr>
        <p:spPr>
          <a:xfrm>
            <a:off x="657019" y="5861263"/>
            <a:ext cx="3279296" cy="369332"/>
          </a:xfrm>
          <a:prstGeom prst="rect">
            <a:avLst/>
          </a:prstGeom>
          <a:noFill/>
        </p:spPr>
        <p:txBody>
          <a:bodyPr wrap="none" rtlCol="0">
            <a:spAutoFit/>
          </a:bodyPr>
          <a:lstStyle/>
          <a:p>
            <a:r>
              <a:rPr lang="nl-NL" dirty="0" err="1"/>
              <a:t>Crowd</a:t>
            </a:r>
            <a:r>
              <a:rPr lang="nl-NL" dirty="0"/>
              <a:t> </a:t>
            </a:r>
            <a:r>
              <a:rPr lang="nl-NL" dirty="0" err="1"/>
              <a:t>sourced</a:t>
            </a:r>
            <a:r>
              <a:rPr lang="nl-NL" dirty="0"/>
              <a:t> sample </a:t>
            </a:r>
            <a:r>
              <a:rPr lang="nl-NL" dirty="0" err="1"/>
              <a:t>collection</a:t>
            </a:r>
            <a:endParaRPr lang="nl-BE" dirty="0"/>
          </a:p>
        </p:txBody>
      </p:sp>
      <p:sp>
        <p:nvSpPr>
          <p:cNvPr id="10" name="TextBox 9">
            <a:extLst>
              <a:ext uri="{FF2B5EF4-FFF2-40B4-BE49-F238E27FC236}">
                <a16:creationId xmlns:a16="http://schemas.microsoft.com/office/drawing/2014/main" id="{FDFF9C11-5189-337D-D90C-36A4D2DD815A}"/>
              </a:ext>
            </a:extLst>
          </p:cNvPr>
          <p:cNvSpPr txBox="1"/>
          <p:nvPr/>
        </p:nvSpPr>
        <p:spPr>
          <a:xfrm>
            <a:off x="4704612" y="5861263"/>
            <a:ext cx="2486578" cy="369332"/>
          </a:xfrm>
          <a:prstGeom prst="rect">
            <a:avLst/>
          </a:prstGeom>
          <a:noFill/>
        </p:spPr>
        <p:txBody>
          <a:bodyPr wrap="none" rtlCol="0">
            <a:spAutoFit/>
          </a:bodyPr>
          <a:lstStyle/>
          <a:p>
            <a:r>
              <a:rPr lang="nl-NL" dirty="0"/>
              <a:t>V4 16S </a:t>
            </a:r>
            <a:r>
              <a:rPr lang="nl-NL" dirty="0" err="1"/>
              <a:t>rRNA</a:t>
            </a:r>
            <a:r>
              <a:rPr lang="nl-NL" dirty="0"/>
              <a:t> </a:t>
            </a:r>
            <a:r>
              <a:rPr lang="nl-NL" dirty="0" err="1"/>
              <a:t>sequencing</a:t>
            </a:r>
            <a:endParaRPr lang="nl-BE" dirty="0"/>
          </a:p>
        </p:txBody>
      </p:sp>
      <p:pic>
        <p:nvPicPr>
          <p:cNvPr id="12" name="Picture 11" descr="A screenshot of a computer&#10;&#10;Description automatically generated with medium confidence">
            <a:extLst>
              <a:ext uri="{FF2B5EF4-FFF2-40B4-BE49-F238E27FC236}">
                <a16:creationId xmlns:a16="http://schemas.microsoft.com/office/drawing/2014/main" id="{E2C7B978-2BC9-97EB-5DF3-9D0CF8F5FFB0}"/>
              </a:ext>
            </a:extLst>
          </p:cNvPr>
          <p:cNvPicPr>
            <a:picLocks noChangeAspect="1"/>
          </p:cNvPicPr>
          <p:nvPr/>
        </p:nvPicPr>
        <p:blipFill rotWithShape="1">
          <a:blip r:embed="rId5">
            <a:extLst>
              <a:ext uri="{28A0092B-C50C-407E-A947-70E740481C1C}">
                <a14:useLocalDpi xmlns:a14="http://schemas.microsoft.com/office/drawing/2010/main" val="0"/>
              </a:ext>
            </a:extLst>
          </a:blip>
          <a:srcRect l="7367" t="20394" r="48021" b="29729"/>
          <a:stretch/>
        </p:blipFill>
        <p:spPr>
          <a:xfrm>
            <a:off x="8253069" y="3374393"/>
            <a:ext cx="2854007" cy="2233638"/>
          </a:xfrm>
          <a:prstGeom prst="rect">
            <a:avLst/>
          </a:prstGeom>
        </p:spPr>
      </p:pic>
      <p:sp>
        <p:nvSpPr>
          <p:cNvPr id="7" name="TextBox 6">
            <a:extLst>
              <a:ext uri="{FF2B5EF4-FFF2-40B4-BE49-F238E27FC236}">
                <a16:creationId xmlns:a16="http://schemas.microsoft.com/office/drawing/2014/main" id="{B0D8FA09-9886-41FD-215E-5D441AD09664}"/>
              </a:ext>
            </a:extLst>
          </p:cNvPr>
          <p:cNvSpPr txBox="1"/>
          <p:nvPr/>
        </p:nvSpPr>
        <p:spPr>
          <a:xfrm>
            <a:off x="10011667" y="3214478"/>
            <a:ext cx="1083053" cy="338554"/>
          </a:xfrm>
          <a:prstGeom prst="rect">
            <a:avLst/>
          </a:prstGeom>
          <a:noFill/>
        </p:spPr>
        <p:txBody>
          <a:bodyPr wrap="none" rtlCol="0">
            <a:spAutoFit/>
          </a:bodyPr>
          <a:lstStyle/>
          <a:p>
            <a:r>
              <a:rPr lang="nl-NL" sz="1600" dirty="0" err="1"/>
              <a:t>Biom</a:t>
            </a:r>
            <a:r>
              <a:rPr lang="nl-NL" sz="1600" dirty="0"/>
              <a:t> </a:t>
            </a:r>
            <a:r>
              <a:rPr lang="nl-NL" sz="1600" dirty="0" err="1"/>
              <a:t>table</a:t>
            </a:r>
            <a:endParaRPr lang="nl-BE" sz="1600" dirty="0"/>
          </a:p>
        </p:txBody>
      </p:sp>
      <p:sp>
        <p:nvSpPr>
          <p:cNvPr id="8" name="TextBox 7">
            <a:extLst>
              <a:ext uri="{FF2B5EF4-FFF2-40B4-BE49-F238E27FC236}">
                <a16:creationId xmlns:a16="http://schemas.microsoft.com/office/drawing/2014/main" id="{BF064222-FE74-9D32-FEBE-1074A3EA097E}"/>
              </a:ext>
            </a:extLst>
          </p:cNvPr>
          <p:cNvSpPr txBox="1"/>
          <p:nvPr/>
        </p:nvSpPr>
        <p:spPr>
          <a:xfrm>
            <a:off x="10011667" y="5432450"/>
            <a:ext cx="1874231" cy="338554"/>
          </a:xfrm>
          <a:prstGeom prst="rect">
            <a:avLst/>
          </a:prstGeom>
          <a:noFill/>
        </p:spPr>
        <p:txBody>
          <a:bodyPr wrap="none" rtlCol="0">
            <a:spAutoFit/>
          </a:bodyPr>
          <a:lstStyle/>
          <a:p>
            <a:r>
              <a:rPr lang="nl-NL" sz="1600" dirty="0"/>
              <a:t>Sample </a:t>
            </a:r>
            <a:r>
              <a:rPr lang="nl-NL" sz="1600" dirty="0" err="1"/>
              <a:t>mapping</a:t>
            </a:r>
            <a:r>
              <a:rPr lang="nl-NL" sz="1600" dirty="0"/>
              <a:t> file</a:t>
            </a:r>
            <a:endParaRPr lang="nl-BE" sz="1600" dirty="0"/>
          </a:p>
        </p:txBody>
      </p:sp>
      <p:sp>
        <p:nvSpPr>
          <p:cNvPr id="13" name="TextBox 12">
            <a:extLst>
              <a:ext uri="{FF2B5EF4-FFF2-40B4-BE49-F238E27FC236}">
                <a16:creationId xmlns:a16="http://schemas.microsoft.com/office/drawing/2014/main" id="{AA6D5CA1-7C08-24A8-21CE-E36E9112A358}"/>
              </a:ext>
            </a:extLst>
          </p:cNvPr>
          <p:cNvSpPr txBox="1"/>
          <p:nvPr/>
        </p:nvSpPr>
        <p:spPr>
          <a:xfrm>
            <a:off x="7959487" y="5844343"/>
            <a:ext cx="1450462" cy="369332"/>
          </a:xfrm>
          <a:prstGeom prst="rect">
            <a:avLst/>
          </a:prstGeom>
          <a:noFill/>
        </p:spPr>
        <p:txBody>
          <a:bodyPr wrap="none" rtlCol="0">
            <a:spAutoFit/>
          </a:bodyPr>
          <a:lstStyle/>
          <a:p>
            <a:r>
              <a:rPr lang="nl-NL" dirty="0"/>
              <a:t>Data </a:t>
            </a:r>
            <a:r>
              <a:rPr lang="nl-NL" dirty="0" err="1"/>
              <a:t>curation</a:t>
            </a:r>
            <a:endParaRPr lang="nl-BE" dirty="0"/>
          </a:p>
        </p:txBody>
      </p:sp>
      <p:sp>
        <p:nvSpPr>
          <p:cNvPr id="4" name="Title 1">
            <a:extLst>
              <a:ext uri="{FF2B5EF4-FFF2-40B4-BE49-F238E27FC236}">
                <a16:creationId xmlns:a16="http://schemas.microsoft.com/office/drawing/2014/main" id="{3E06D522-1943-6BE2-B558-CC2C4F7246ED}"/>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1.Introduction</a:t>
            </a:r>
            <a:endParaRPr lang="nl-BE" sz="2000" b="1" dirty="0">
              <a:latin typeface="+mn-lt"/>
            </a:endParaRPr>
          </a:p>
        </p:txBody>
      </p:sp>
      <p:sp>
        <p:nvSpPr>
          <p:cNvPr id="11" name="TextBox 10">
            <a:extLst>
              <a:ext uri="{FF2B5EF4-FFF2-40B4-BE49-F238E27FC236}">
                <a16:creationId xmlns:a16="http://schemas.microsoft.com/office/drawing/2014/main" id="{C8287C62-6191-C194-DB73-DF6CF6D8FD6D}"/>
              </a:ext>
            </a:extLst>
          </p:cNvPr>
          <p:cNvSpPr txBox="1"/>
          <p:nvPr/>
        </p:nvSpPr>
        <p:spPr>
          <a:xfrm>
            <a:off x="11822791" y="6488668"/>
            <a:ext cx="301686" cy="369332"/>
          </a:xfrm>
          <a:prstGeom prst="rect">
            <a:avLst/>
          </a:prstGeom>
          <a:noFill/>
        </p:spPr>
        <p:txBody>
          <a:bodyPr wrap="none" rtlCol="0">
            <a:spAutoFit/>
          </a:bodyPr>
          <a:lstStyle/>
          <a:p>
            <a:r>
              <a:rPr lang="nl-NL" dirty="0"/>
              <a:t>3</a:t>
            </a:r>
            <a:endParaRPr lang="nl-BE" dirty="0"/>
          </a:p>
        </p:txBody>
      </p:sp>
      <p:pic>
        <p:nvPicPr>
          <p:cNvPr id="14" name="Picture 13" descr="A picture containing circle&#10;&#10;Description automatically generated">
            <a:extLst>
              <a:ext uri="{FF2B5EF4-FFF2-40B4-BE49-F238E27FC236}">
                <a16:creationId xmlns:a16="http://schemas.microsoft.com/office/drawing/2014/main" id="{302959A3-ABD0-3021-A543-757F96B71DB8}"/>
              </a:ext>
            </a:extLst>
          </p:cNvPr>
          <p:cNvPicPr>
            <a:picLocks noChangeAspect="1"/>
          </p:cNvPicPr>
          <p:nvPr/>
        </p:nvPicPr>
        <p:blipFill rotWithShape="1">
          <a:blip r:embed="rId3">
            <a:extLst>
              <a:ext uri="{28A0092B-C50C-407E-A947-70E740481C1C}">
                <a14:useLocalDpi xmlns:a14="http://schemas.microsoft.com/office/drawing/2010/main" val="0"/>
              </a:ext>
            </a:extLst>
          </a:blip>
          <a:srcRect l="3901" t="14925" r="44848" b="21759"/>
          <a:stretch/>
        </p:blipFill>
        <p:spPr>
          <a:xfrm>
            <a:off x="1084924" y="3295751"/>
            <a:ext cx="2711920" cy="2345217"/>
          </a:xfrm>
          <a:prstGeom prst="rect">
            <a:avLst/>
          </a:prstGeom>
        </p:spPr>
      </p:pic>
    </p:spTree>
    <p:extLst>
      <p:ext uri="{BB962C8B-B14F-4D97-AF65-F5344CB8AC3E}">
        <p14:creationId xmlns:p14="http://schemas.microsoft.com/office/powerpoint/2010/main" val="214698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EB39-B2D4-9923-37F5-E63511647180}"/>
              </a:ext>
            </a:extLst>
          </p:cNvPr>
          <p:cNvSpPr>
            <a:spLocks noGrp="1"/>
          </p:cNvSpPr>
          <p:nvPr>
            <p:ph type="title"/>
          </p:nvPr>
        </p:nvSpPr>
        <p:spPr/>
        <p:txBody>
          <a:bodyPr/>
          <a:lstStyle/>
          <a:p>
            <a:r>
              <a:rPr lang="nl-NL" dirty="0"/>
              <a:t>Input data</a:t>
            </a:r>
            <a:endParaRPr lang="nl-BE" dirty="0"/>
          </a:p>
        </p:txBody>
      </p:sp>
      <p:sp>
        <p:nvSpPr>
          <p:cNvPr id="3" name="Content Placeholder 2">
            <a:extLst>
              <a:ext uri="{FF2B5EF4-FFF2-40B4-BE49-F238E27FC236}">
                <a16:creationId xmlns:a16="http://schemas.microsoft.com/office/drawing/2014/main" id="{A2A7DB78-1C51-2FCE-1885-4C8CF9E11281}"/>
              </a:ext>
            </a:extLst>
          </p:cNvPr>
          <p:cNvSpPr>
            <a:spLocks noGrp="1"/>
          </p:cNvSpPr>
          <p:nvPr>
            <p:ph idx="1"/>
          </p:nvPr>
        </p:nvSpPr>
        <p:spPr/>
        <p:txBody>
          <a:bodyPr/>
          <a:lstStyle/>
          <a:p>
            <a:pPr>
              <a:buFont typeface="Wingdings" panose="05000000000000000000" pitchFamily="2" charset="2"/>
              <a:buChar char="§"/>
            </a:pPr>
            <a:r>
              <a:rPr lang="nl-NL" sz="2400" dirty="0"/>
              <a:t> </a:t>
            </a:r>
            <a:r>
              <a:rPr lang="nl-NL" sz="2400" dirty="0" err="1"/>
              <a:t>Biom-table</a:t>
            </a:r>
            <a:r>
              <a:rPr lang="nl-NL" sz="2400" dirty="0"/>
              <a:t>: </a:t>
            </a:r>
            <a:r>
              <a:rPr lang="nl-NL" sz="2400" dirty="0" err="1"/>
              <a:t>Biological</a:t>
            </a:r>
            <a:r>
              <a:rPr lang="nl-NL" sz="2400" dirty="0"/>
              <a:t> </a:t>
            </a:r>
            <a:r>
              <a:rPr lang="nl-NL" sz="2400" dirty="0" err="1"/>
              <a:t>Observation</a:t>
            </a:r>
            <a:r>
              <a:rPr lang="nl-NL" sz="2400" dirty="0"/>
              <a:t> Matrix </a:t>
            </a:r>
            <a:endParaRPr lang="nl-NL" dirty="0"/>
          </a:p>
          <a:p>
            <a:endParaRPr lang="nl-NL" dirty="0"/>
          </a:p>
          <a:p>
            <a:endParaRPr lang="nl-NL" dirty="0"/>
          </a:p>
          <a:p>
            <a:endParaRPr lang="nl-NL" dirty="0"/>
          </a:p>
          <a:p>
            <a:pPr marL="0" indent="0">
              <a:buNone/>
            </a:pPr>
            <a:endParaRPr lang="nl-NL" dirty="0"/>
          </a:p>
          <a:p>
            <a:pPr>
              <a:buFont typeface="Wingdings" panose="05000000000000000000" pitchFamily="2" charset="2"/>
              <a:buChar char="§"/>
            </a:pPr>
            <a:r>
              <a:rPr lang="nl-NL" sz="2400" dirty="0"/>
              <a:t> Sample </a:t>
            </a:r>
            <a:r>
              <a:rPr lang="nl-NL" sz="2400" dirty="0" err="1"/>
              <a:t>mapping</a:t>
            </a:r>
            <a:r>
              <a:rPr lang="nl-NL" sz="2400" dirty="0"/>
              <a:t> file: </a:t>
            </a:r>
            <a:endParaRPr lang="nl-NL" dirty="0"/>
          </a:p>
          <a:p>
            <a:pPr lvl="1"/>
            <a:r>
              <a:rPr lang="nl-NL" sz="2000" dirty="0"/>
              <a:t>Metadata : </a:t>
            </a:r>
            <a:r>
              <a:rPr lang="nl-BE" sz="2000" dirty="0" err="1"/>
              <a:t>location</a:t>
            </a:r>
            <a:r>
              <a:rPr lang="nl-BE" sz="2000" dirty="0"/>
              <a:t>, </a:t>
            </a:r>
            <a:r>
              <a:rPr lang="nl-BE" sz="2000" dirty="0" err="1"/>
              <a:t>ontology</a:t>
            </a:r>
            <a:r>
              <a:rPr lang="nl-BE" sz="2000" dirty="0"/>
              <a:t> …</a:t>
            </a:r>
          </a:p>
          <a:p>
            <a:pPr marL="201168" lvl="1" indent="0">
              <a:buNone/>
            </a:pPr>
            <a:endParaRPr lang="nl-BE" sz="2000" dirty="0"/>
          </a:p>
          <a:p>
            <a:pPr>
              <a:buFont typeface="Wingdings" panose="05000000000000000000" pitchFamily="2" charset="2"/>
              <a:buChar char="§"/>
            </a:pPr>
            <a:r>
              <a:rPr lang="nl-BE" sz="2200" dirty="0"/>
              <a:t> </a:t>
            </a:r>
            <a:r>
              <a:rPr lang="nl-BE" sz="2200" dirty="0" err="1"/>
              <a:t>Abundance</a:t>
            </a:r>
            <a:r>
              <a:rPr lang="nl-BE" sz="2200" dirty="0"/>
              <a:t> matrix is </a:t>
            </a:r>
            <a:r>
              <a:rPr lang="nl-BE" sz="2200" dirty="0" err="1"/>
              <a:t>sparse</a:t>
            </a:r>
            <a:r>
              <a:rPr lang="nl-BE" sz="2200" dirty="0"/>
              <a:t> </a:t>
            </a:r>
            <a:r>
              <a:rPr lang="nl-BE" sz="2200" dirty="0" err="1"/>
              <a:t>and</a:t>
            </a:r>
            <a:r>
              <a:rPr lang="nl-BE" sz="2200" dirty="0"/>
              <a:t> has a high </a:t>
            </a:r>
            <a:r>
              <a:rPr lang="nl-BE" sz="2200" dirty="0" err="1"/>
              <a:t>dimensionality</a:t>
            </a:r>
            <a:r>
              <a:rPr lang="nl-BE" sz="2200" dirty="0"/>
              <a:t> ! </a:t>
            </a:r>
            <a:endParaRPr lang="nl-NL" sz="2200" dirty="0"/>
          </a:p>
          <a:p>
            <a:endParaRPr lang="nl-BE" dirty="0"/>
          </a:p>
        </p:txBody>
      </p:sp>
      <p:pic>
        <p:nvPicPr>
          <p:cNvPr id="4" name="Picture 3" descr="A picture containing text, screenshot, font, line&#10;&#10;Description automatically generated">
            <a:extLst>
              <a:ext uri="{FF2B5EF4-FFF2-40B4-BE49-F238E27FC236}">
                <a16:creationId xmlns:a16="http://schemas.microsoft.com/office/drawing/2014/main" id="{FD6437A6-575E-E1F0-2C18-A40D50EAB75C}"/>
              </a:ext>
            </a:extLst>
          </p:cNvPr>
          <p:cNvPicPr>
            <a:picLocks noChangeAspect="1"/>
          </p:cNvPicPr>
          <p:nvPr/>
        </p:nvPicPr>
        <p:blipFill>
          <a:blip r:embed="rId3"/>
          <a:stretch>
            <a:fillRect/>
          </a:stretch>
        </p:blipFill>
        <p:spPr>
          <a:xfrm>
            <a:off x="1325859" y="2326640"/>
            <a:ext cx="9768861" cy="1578610"/>
          </a:xfrm>
          <a:prstGeom prst="rect">
            <a:avLst/>
          </a:prstGeom>
        </p:spPr>
      </p:pic>
      <p:sp>
        <p:nvSpPr>
          <p:cNvPr id="5" name="Title 1">
            <a:extLst>
              <a:ext uri="{FF2B5EF4-FFF2-40B4-BE49-F238E27FC236}">
                <a16:creationId xmlns:a16="http://schemas.microsoft.com/office/drawing/2014/main" id="{46BCC777-74D5-3A89-A9E6-4D873A4AB3DB}"/>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1.Introduction</a:t>
            </a:r>
            <a:endParaRPr lang="nl-BE" sz="2000" b="1" dirty="0">
              <a:latin typeface="+mn-lt"/>
            </a:endParaRPr>
          </a:p>
        </p:txBody>
      </p:sp>
      <p:sp>
        <p:nvSpPr>
          <p:cNvPr id="6" name="TextBox 5">
            <a:extLst>
              <a:ext uri="{FF2B5EF4-FFF2-40B4-BE49-F238E27FC236}">
                <a16:creationId xmlns:a16="http://schemas.microsoft.com/office/drawing/2014/main" id="{90508642-D6A7-59D8-2000-54A31175A800}"/>
              </a:ext>
            </a:extLst>
          </p:cNvPr>
          <p:cNvSpPr txBox="1"/>
          <p:nvPr/>
        </p:nvSpPr>
        <p:spPr>
          <a:xfrm>
            <a:off x="11822791" y="6488668"/>
            <a:ext cx="301686" cy="369332"/>
          </a:xfrm>
          <a:prstGeom prst="rect">
            <a:avLst/>
          </a:prstGeom>
          <a:noFill/>
        </p:spPr>
        <p:txBody>
          <a:bodyPr wrap="none" rtlCol="0">
            <a:spAutoFit/>
          </a:bodyPr>
          <a:lstStyle/>
          <a:p>
            <a:r>
              <a:rPr lang="nl-NL" dirty="0"/>
              <a:t>4</a:t>
            </a:r>
            <a:endParaRPr lang="nl-BE" dirty="0"/>
          </a:p>
        </p:txBody>
      </p:sp>
    </p:spTree>
    <p:extLst>
      <p:ext uri="{BB962C8B-B14F-4D97-AF65-F5344CB8AC3E}">
        <p14:creationId xmlns:p14="http://schemas.microsoft.com/office/powerpoint/2010/main" val="3211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114D-D06A-7FEC-302D-BD710680966A}"/>
              </a:ext>
            </a:extLst>
          </p:cNvPr>
          <p:cNvSpPr>
            <a:spLocks noGrp="1"/>
          </p:cNvSpPr>
          <p:nvPr>
            <p:ph type="title"/>
          </p:nvPr>
        </p:nvSpPr>
        <p:spPr/>
        <p:txBody>
          <a:bodyPr/>
          <a:lstStyle/>
          <a:p>
            <a:r>
              <a:rPr lang="nl-NL" dirty="0" err="1"/>
              <a:t>Köppen</a:t>
            </a:r>
            <a:r>
              <a:rPr lang="nl-NL" dirty="0"/>
              <a:t>-Geiger </a:t>
            </a:r>
            <a:r>
              <a:rPr lang="nl-NL" dirty="0" err="1"/>
              <a:t>classification</a:t>
            </a:r>
            <a:r>
              <a:rPr lang="nl-NL" dirty="0"/>
              <a:t> (</a:t>
            </a:r>
            <a:r>
              <a:rPr lang="nl-NL" dirty="0" err="1"/>
              <a:t>Kgc</a:t>
            </a:r>
            <a:r>
              <a:rPr lang="nl-NL" dirty="0"/>
              <a:t>)</a:t>
            </a:r>
            <a:endParaRPr lang="nl-BE" dirty="0"/>
          </a:p>
        </p:txBody>
      </p:sp>
      <p:pic>
        <p:nvPicPr>
          <p:cNvPr id="1026" name="Picture 2" descr="Climates of the World | Center for Science Education">
            <a:extLst>
              <a:ext uri="{FF2B5EF4-FFF2-40B4-BE49-F238E27FC236}">
                <a16:creationId xmlns:a16="http://schemas.microsoft.com/office/drawing/2014/main" id="{75F012FC-C568-6145-D8B7-BD4CE60BB8C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785" t="9123" r="4855" b="24838"/>
          <a:stretch/>
        </p:blipFill>
        <p:spPr bwMode="auto">
          <a:xfrm>
            <a:off x="1097280" y="2618385"/>
            <a:ext cx="7379372" cy="37058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imates of the World | Center for Science Education">
            <a:extLst>
              <a:ext uri="{FF2B5EF4-FFF2-40B4-BE49-F238E27FC236}">
                <a16:creationId xmlns:a16="http://schemas.microsoft.com/office/drawing/2014/main" id="{0D76E81A-8FC1-4680-381C-FC8E9D290C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22" t="75758" r="50927" b="5493"/>
          <a:stretch/>
        </p:blipFill>
        <p:spPr bwMode="auto">
          <a:xfrm>
            <a:off x="8571189" y="2815795"/>
            <a:ext cx="3267944" cy="12264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00CA3E-5CD9-AB1F-4065-25CE01074C2E}"/>
              </a:ext>
            </a:extLst>
          </p:cNvPr>
          <p:cNvPicPr>
            <a:picLocks noChangeAspect="1"/>
          </p:cNvPicPr>
          <p:nvPr/>
        </p:nvPicPr>
        <p:blipFill rotWithShape="1">
          <a:blip r:embed="rId3"/>
          <a:srcRect l="56195" b="23520"/>
          <a:stretch/>
        </p:blipFill>
        <p:spPr>
          <a:xfrm>
            <a:off x="8571189" y="4042204"/>
            <a:ext cx="2722624" cy="1286449"/>
          </a:xfrm>
          <a:prstGeom prst="rect">
            <a:avLst/>
          </a:prstGeom>
        </p:spPr>
      </p:pic>
      <p:sp>
        <p:nvSpPr>
          <p:cNvPr id="5" name="TextBox 4">
            <a:extLst>
              <a:ext uri="{FF2B5EF4-FFF2-40B4-BE49-F238E27FC236}">
                <a16:creationId xmlns:a16="http://schemas.microsoft.com/office/drawing/2014/main" id="{26B63D3E-2DD4-3A67-4BDA-65F01F95CD01}"/>
              </a:ext>
            </a:extLst>
          </p:cNvPr>
          <p:cNvSpPr txBox="1"/>
          <p:nvPr/>
        </p:nvSpPr>
        <p:spPr>
          <a:xfrm>
            <a:off x="8571189" y="5943560"/>
            <a:ext cx="939488" cy="369332"/>
          </a:xfrm>
          <a:prstGeom prst="rect">
            <a:avLst/>
          </a:prstGeom>
          <a:noFill/>
        </p:spPr>
        <p:txBody>
          <a:bodyPr wrap="none" rtlCol="0">
            <a:spAutoFit/>
          </a:bodyPr>
          <a:lstStyle/>
          <a:p>
            <a:r>
              <a:rPr lang="nl-NL" dirty="0">
                <a:hlinkClick r:id="rId4"/>
              </a:rPr>
              <a:t>Source :</a:t>
            </a:r>
            <a:endParaRPr lang="nl-BE" dirty="0"/>
          </a:p>
        </p:txBody>
      </p:sp>
      <p:sp>
        <p:nvSpPr>
          <p:cNvPr id="6" name="TextBox 5">
            <a:extLst>
              <a:ext uri="{FF2B5EF4-FFF2-40B4-BE49-F238E27FC236}">
                <a16:creationId xmlns:a16="http://schemas.microsoft.com/office/drawing/2014/main" id="{68A6126D-3276-0E46-438D-8F05FC208E02}"/>
              </a:ext>
            </a:extLst>
          </p:cNvPr>
          <p:cNvSpPr txBox="1"/>
          <p:nvPr/>
        </p:nvSpPr>
        <p:spPr>
          <a:xfrm>
            <a:off x="11822791" y="6488668"/>
            <a:ext cx="301686" cy="369332"/>
          </a:xfrm>
          <a:prstGeom prst="rect">
            <a:avLst/>
          </a:prstGeom>
          <a:noFill/>
        </p:spPr>
        <p:txBody>
          <a:bodyPr wrap="none" rtlCol="0">
            <a:spAutoFit/>
          </a:bodyPr>
          <a:lstStyle/>
          <a:p>
            <a:r>
              <a:rPr lang="nl-NL" dirty="0"/>
              <a:t>5</a:t>
            </a:r>
            <a:endParaRPr lang="nl-BE" dirty="0"/>
          </a:p>
        </p:txBody>
      </p:sp>
      <p:sp>
        <p:nvSpPr>
          <p:cNvPr id="7" name="Title 1">
            <a:extLst>
              <a:ext uri="{FF2B5EF4-FFF2-40B4-BE49-F238E27FC236}">
                <a16:creationId xmlns:a16="http://schemas.microsoft.com/office/drawing/2014/main" id="{1974519C-016A-CF3E-8103-4EB0C28557E1}"/>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1.Introduction</a:t>
            </a:r>
            <a:endParaRPr lang="nl-BE" sz="2000" b="1" dirty="0">
              <a:latin typeface="+mn-lt"/>
            </a:endParaRPr>
          </a:p>
        </p:txBody>
      </p:sp>
      <p:sp>
        <p:nvSpPr>
          <p:cNvPr id="8" name="Content Placeholder 2">
            <a:extLst>
              <a:ext uri="{FF2B5EF4-FFF2-40B4-BE49-F238E27FC236}">
                <a16:creationId xmlns:a16="http://schemas.microsoft.com/office/drawing/2014/main" id="{133A8B2D-6F9C-08B6-83D5-C8F0934DC002}"/>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nl-NL" sz="2800" dirty="0"/>
              <a:t> </a:t>
            </a:r>
            <a:r>
              <a:rPr lang="en-GB" sz="2800" dirty="0">
                <a:effectLst/>
                <a:latin typeface="Calibri" panose="020F0502020204030204" pitchFamily="34" charset="0"/>
                <a:ea typeface="Yu Mincho" panose="02020400000000000000" pitchFamily="18" charset="-128"/>
                <a:cs typeface="Arial" panose="020B0604020202020204" pitchFamily="34" charset="0"/>
              </a:rPr>
              <a:t>monthly air temperature and precipitation </a:t>
            </a:r>
            <a:endParaRPr lang="nl-BE" sz="2400" dirty="0"/>
          </a:p>
          <a:p>
            <a:pPr>
              <a:buFont typeface="Wingdings" panose="05000000000000000000" pitchFamily="2" charset="2"/>
              <a:buChar char="§"/>
            </a:pPr>
            <a:endParaRPr lang="nl-NL" sz="2800" dirty="0"/>
          </a:p>
        </p:txBody>
      </p:sp>
    </p:spTree>
    <p:extLst>
      <p:ext uri="{BB962C8B-B14F-4D97-AF65-F5344CB8AC3E}">
        <p14:creationId xmlns:p14="http://schemas.microsoft.com/office/powerpoint/2010/main" val="426762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6038-E509-6781-C5AC-3CBCA5F08F56}"/>
              </a:ext>
            </a:extLst>
          </p:cNvPr>
          <p:cNvSpPr>
            <a:spLocks noGrp="1"/>
          </p:cNvSpPr>
          <p:nvPr>
            <p:ph type="title"/>
          </p:nvPr>
        </p:nvSpPr>
        <p:spPr/>
        <p:txBody>
          <a:bodyPr/>
          <a:lstStyle/>
          <a:p>
            <a:r>
              <a:rPr lang="nl-NL" dirty="0" err="1"/>
              <a:t>Autoencoder</a:t>
            </a:r>
            <a:r>
              <a:rPr lang="nl-NL" dirty="0"/>
              <a:t> model</a:t>
            </a:r>
            <a:endParaRPr lang="nl-BE" dirty="0"/>
          </a:p>
        </p:txBody>
      </p:sp>
      <p:sp>
        <p:nvSpPr>
          <p:cNvPr id="3" name="Content Placeholder 2">
            <a:extLst>
              <a:ext uri="{FF2B5EF4-FFF2-40B4-BE49-F238E27FC236}">
                <a16:creationId xmlns:a16="http://schemas.microsoft.com/office/drawing/2014/main" id="{DC3DB19E-5897-359B-9CB8-745C32C6A7D7}"/>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nl-NL" sz="2800" dirty="0"/>
              <a:t> </a:t>
            </a:r>
            <a:r>
              <a:rPr lang="nl-NL" sz="3200" dirty="0" err="1"/>
              <a:t>Neural</a:t>
            </a:r>
            <a:r>
              <a:rPr lang="nl-NL" sz="3200" dirty="0"/>
              <a:t> </a:t>
            </a:r>
            <a:r>
              <a:rPr lang="nl-NL" sz="3200" dirty="0" err="1"/>
              <a:t>network</a:t>
            </a:r>
            <a:r>
              <a:rPr lang="nl-NL" sz="3200" dirty="0"/>
              <a:t>: </a:t>
            </a:r>
          </a:p>
          <a:p>
            <a:pPr lvl="1">
              <a:lnSpc>
                <a:spcPct val="120000"/>
              </a:lnSpc>
              <a:buFont typeface="Courier New" panose="02070309020205020404" pitchFamily="49" charset="0"/>
              <a:buChar char="o"/>
            </a:pPr>
            <a:r>
              <a:rPr lang="nl-NL" sz="2800" dirty="0"/>
              <a:t> encoder: </a:t>
            </a:r>
          </a:p>
          <a:p>
            <a:pPr lvl="2">
              <a:lnSpc>
                <a:spcPct val="120000"/>
              </a:lnSpc>
              <a:buFont typeface="Arial" panose="020B0604020202020204" pitchFamily="34" charset="0"/>
              <a:buChar char="•"/>
            </a:pPr>
            <a:r>
              <a:rPr lang="nl-NL" sz="2400" dirty="0"/>
              <a:t> </a:t>
            </a:r>
            <a:r>
              <a:rPr lang="nl-NL" sz="2400" dirty="0" err="1"/>
              <a:t>compresses</a:t>
            </a:r>
            <a:r>
              <a:rPr lang="nl-NL" sz="2400" dirty="0"/>
              <a:t> input </a:t>
            </a:r>
          </a:p>
          <a:p>
            <a:pPr lvl="1">
              <a:lnSpc>
                <a:spcPct val="120000"/>
              </a:lnSpc>
              <a:buFont typeface="Courier New" panose="02070309020205020404" pitchFamily="49" charset="0"/>
              <a:buChar char="o"/>
            </a:pPr>
            <a:r>
              <a:rPr lang="nl-NL" sz="2800" dirty="0"/>
              <a:t> decoder: </a:t>
            </a:r>
          </a:p>
          <a:p>
            <a:pPr lvl="2">
              <a:lnSpc>
                <a:spcPct val="120000"/>
              </a:lnSpc>
              <a:buFont typeface="Arial" panose="020B0604020202020204" pitchFamily="34" charset="0"/>
              <a:buChar char="•"/>
            </a:pPr>
            <a:r>
              <a:rPr lang="nl-NL" sz="2400" dirty="0"/>
              <a:t> </a:t>
            </a:r>
            <a:r>
              <a:rPr lang="nl-NL" sz="2400" dirty="0" err="1"/>
              <a:t>reconstructs</a:t>
            </a:r>
            <a:r>
              <a:rPr lang="nl-NL" sz="2400" dirty="0"/>
              <a:t> input </a:t>
            </a:r>
          </a:p>
          <a:p>
            <a:pPr lvl="2">
              <a:buFont typeface="Courier New" panose="02070309020205020404" pitchFamily="49" charset="0"/>
              <a:buChar char="o"/>
            </a:pPr>
            <a:endParaRPr lang="nl-NL" sz="2000" dirty="0"/>
          </a:p>
          <a:p>
            <a:pPr lvl="1">
              <a:buFont typeface="Courier New" panose="02070309020205020404" pitchFamily="49" charset="0"/>
              <a:buChar char="o"/>
            </a:pPr>
            <a:r>
              <a:rPr lang="nl-NL" sz="2800" dirty="0"/>
              <a:t> </a:t>
            </a:r>
            <a:r>
              <a:rPr lang="nl-NL" sz="2800" dirty="0" err="1"/>
              <a:t>Self</a:t>
            </a:r>
            <a:r>
              <a:rPr lang="nl-NL" sz="2800" dirty="0"/>
              <a:t> – </a:t>
            </a:r>
            <a:r>
              <a:rPr lang="nl-NL" sz="2800" dirty="0" err="1"/>
              <a:t>supervised</a:t>
            </a:r>
            <a:endParaRPr lang="nl-NL" sz="2800" dirty="0"/>
          </a:p>
          <a:p>
            <a:pPr lvl="1">
              <a:buFont typeface="Courier New" panose="02070309020205020404" pitchFamily="49" charset="0"/>
              <a:buChar char="o"/>
            </a:pPr>
            <a:endParaRPr lang="nl-NL" sz="2800" dirty="0"/>
          </a:p>
          <a:p>
            <a:pPr lvl="1">
              <a:buFont typeface="Courier New" panose="02070309020205020404" pitchFamily="49" charset="0"/>
              <a:buChar char="o"/>
            </a:pPr>
            <a:r>
              <a:rPr lang="nl-NL" sz="2800" dirty="0"/>
              <a:t> </a:t>
            </a:r>
            <a:r>
              <a:rPr lang="nl-NL" sz="2800" dirty="0" err="1"/>
              <a:t>Dimensionality</a:t>
            </a:r>
            <a:r>
              <a:rPr lang="nl-NL" sz="2800" dirty="0"/>
              <a:t> </a:t>
            </a:r>
            <a:r>
              <a:rPr lang="nl-NL" sz="2800" dirty="0" err="1"/>
              <a:t>reduction</a:t>
            </a:r>
            <a:endParaRPr lang="nl-BE" sz="2400" dirty="0"/>
          </a:p>
        </p:txBody>
      </p:sp>
      <p:sp>
        <p:nvSpPr>
          <p:cNvPr id="4" name="Title 1">
            <a:extLst>
              <a:ext uri="{FF2B5EF4-FFF2-40B4-BE49-F238E27FC236}">
                <a16:creationId xmlns:a16="http://schemas.microsoft.com/office/drawing/2014/main" id="{74643F84-C1AE-223E-EEC3-ED4AA240BD04}"/>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1.Introduction</a:t>
            </a:r>
            <a:endParaRPr lang="nl-BE" sz="2000" b="1" dirty="0">
              <a:latin typeface="+mn-lt"/>
            </a:endParaRPr>
          </a:p>
        </p:txBody>
      </p:sp>
      <p:pic>
        <p:nvPicPr>
          <p:cNvPr id="5" name="Picture 2" descr="Applied Deep Learning - Part 3: Autoencoders | by Arden Dertat | Towards  Data Science">
            <a:extLst>
              <a:ext uri="{FF2B5EF4-FFF2-40B4-BE49-F238E27FC236}">
                <a16:creationId xmlns:a16="http://schemas.microsoft.com/office/drawing/2014/main" id="{E1BA58A6-EE05-1382-81D3-1A332886A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666" y="1952625"/>
            <a:ext cx="5382228" cy="42725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99F5ADA-AEAA-8352-07DF-C95A952C7151}"/>
              </a:ext>
            </a:extLst>
          </p:cNvPr>
          <p:cNvSpPr txBox="1"/>
          <p:nvPr/>
        </p:nvSpPr>
        <p:spPr>
          <a:xfrm>
            <a:off x="11822791" y="6488668"/>
            <a:ext cx="301686" cy="369332"/>
          </a:xfrm>
          <a:prstGeom prst="rect">
            <a:avLst/>
          </a:prstGeom>
          <a:noFill/>
        </p:spPr>
        <p:txBody>
          <a:bodyPr wrap="none" rtlCol="0">
            <a:spAutoFit/>
          </a:bodyPr>
          <a:lstStyle/>
          <a:p>
            <a:r>
              <a:rPr lang="nl-NL" dirty="0"/>
              <a:t>6</a:t>
            </a:r>
            <a:endParaRPr lang="nl-BE" dirty="0"/>
          </a:p>
        </p:txBody>
      </p:sp>
      <p:sp>
        <p:nvSpPr>
          <p:cNvPr id="7" name="TextBox 6">
            <a:extLst>
              <a:ext uri="{FF2B5EF4-FFF2-40B4-BE49-F238E27FC236}">
                <a16:creationId xmlns:a16="http://schemas.microsoft.com/office/drawing/2014/main" id="{1154D976-65E9-29D2-1475-A5DE2F293A1E}"/>
              </a:ext>
            </a:extLst>
          </p:cNvPr>
          <p:cNvSpPr txBox="1"/>
          <p:nvPr/>
        </p:nvSpPr>
        <p:spPr>
          <a:xfrm>
            <a:off x="8718082" y="2684835"/>
            <a:ext cx="807396" cy="584775"/>
          </a:xfrm>
          <a:prstGeom prst="rect">
            <a:avLst/>
          </a:prstGeom>
          <a:solidFill>
            <a:schemeClr val="bg1"/>
          </a:solidFill>
        </p:spPr>
        <p:txBody>
          <a:bodyPr wrap="square" rtlCol="0">
            <a:spAutoFit/>
          </a:bodyPr>
          <a:lstStyle/>
          <a:p>
            <a:r>
              <a:rPr lang="nl-NL" sz="1600" dirty="0"/>
              <a:t>Latent </a:t>
            </a:r>
            <a:r>
              <a:rPr lang="nl-NL" sz="1600" dirty="0" err="1"/>
              <a:t>space</a:t>
            </a:r>
            <a:endParaRPr lang="nl-BE" sz="1600" dirty="0"/>
          </a:p>
        </p:txBody>
      </p:sp>
    </p:spTree>
    <p:extLst>
      <p:ext uri="{BB962C8B-B14F-4D97-AF65-F5344CB8AC3E}">
        <p14:creationId xmlns:p14="http://schemas.microsoft.com/office/powerpoint/2010/main" val="343195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2029-94B9-8818-2FE3-1A56EC7765A0}"/>
              </a:ext>
            </a:extLst>
          </p:cNvPr>
          <p:cNvSpPr>
            <a:spLocks noGrp="1"/>
          </p:cNvSpPr>
          <p:nvPr>
            <p:ph type="title"/>
          </p:nvPr>
        </p:nvSpPr>
        <p:spPr/>
        <p:txBody>
          <a:bodyPr/>
          <a:lstStyle/>
          <a:p>
            <a:r>
              <a:rPr lang="nl-NL" dirty="0"/>
              <a:t>General approach</a:t>
            </a:r>
            <a:endParaRPr lang="nl-BE" dirty="0"/>
          </a:p>
        </p:txBody>
      </p:sp>
      <p:sp>
        <p:nvSpPr>
          <p:cNvPr id="3" name="Content Placeholder 2">
            <a:extLst>
              <a:ext uri="{FF2B5EF4-FFF2-40B4-BE49-F238E27FC236}">
                <a16:creationId xmlns:a16="http://schemas.microsoft.com/office/drawing/2014/main" id="{BBEB20E1-D41C-0DA9-1C57-CAE17640DB7E}"/>
              </a:ext>
            </a:extLst>
          </p:cNvPr>
          <p:cNvSpPr>
            <a:spLocks noGrp="1"/>
          </p:cNvSpPr>
          <p:nvPr>
            <p:ph idx="1"/>
          </p:nvPr>
        </p:nvSpPr>
        <p:spPr/>
        <p:txBody>
          <a:bodyPr/>
          <a:lstStyle/>
          <a:p>
            <a:pPr>
              <a:buFont typeface="Wingdings" panose="05000000000000000000" pitchFamily="2" charset="2"/>
              <a:buChar char="§"/>
            </a:pPr>
            <a:r>
              <a:rPr lang="nl-NL" dirty="0"/>
              <a:t> </a:t>
            </a:r>
            <a:r>
              <a:rPr lang="nl-NL" sz="2400" dirty="0"/>
              <a:t>Every script is </a:t>
            </a:r>
            <a:r>
              <a:rPr lang="nl-NL" sz="2400" dirty="0" err="1"/>
              <a:t>coded</a:t>
            </a:r>
            <a:r>
              <a:rPr lang="nl-NL" sz="2400" dirty="0"/>
              <a:t> in R (4.3.0)</a:t>
            </a:r>
            <a:endParaRPr lang="nl-BE" dirty="0"/>
          </a:p>
        </p:txBody>
      </p:sp>
      <p:sp>
        <p:nvSpPr>
          <p:cNvPr id="4" name="Title 1">
            <a:extLst>
              <a:ext uri="{FF2B5EF4-FFF2-40B4-BE49-F238E27FC236}">
                <a16:creationId xmlns:a16="http://schemas.microsoft.com/office/drawing/2014/main" id="{0B962D0F-0550-677A-FB6A-1F30432EFF2A}"/>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pic>
        <p:nvPicPr>
          <p:cNvPr id="158" name="Picture 2" descr="Applied Deep Learning - Part 3: Autoencoders | by Arden Dertat | Towards  Data Science">
            <a:extLst>
              <a:ext uri="{FF2B5EF4-FFF2-40B4-BE49-F238E27FC236}">
                <a16:creationId xmlns:a16="http://schemas.microsoft.com/office/drawing/2014/main" id="{C8D609D1-F226-C960-A7F4-6119A3231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660" y="3495133"/>
            <a:ext cx="2990531" cy="2373961"/>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158" descr="A picture containing square, rectangle, colorfulness, line&#10;&#10;Description automatically generated">
            <a:extLst>
              <a:ext uri="{FF2B5EF4-FFF2-40B4-BE49-F238E27FC236}">
                <a16:creationId xmlns:a16="http://schemas.microsoft.com/office/drawing/2014/main" id="{AC0E6B43-2CD6-C95A-9235-7136BB50A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033143"/>
            <a:ext cx="1981115" cy="980663"/>
          </a:xfrm>
          <a:prstGeom prst="rect">
            <a:avLst/>
          </a:prstGeom>
        </p:spPr>
      </p:pic>
      <p:sp>
        <p:nvSpPr>
          <p:cNvPr id="160" name="TextBox 159">
            <a:extLst>
              <a:ext uri="{FF2B5EF4-FFF2-40B4-BE49-F238E27FC236}">
                <a16:creationId xmlns:a16="http://schemas.microsoft.com/office/drawing/2014/main" id="{5F420E44-7B0C-E81B-8903-58D53F3EAFD9}"/>
              </a:ext>
            </a:extLst>
          </p:cNvPr>
          <p:cNvSpPr txBox="1"/>
          <p:nvPr/>
        </p:nvSpPr>
        <p:spPr>
          <a:xfrm>
            <a:off x="682092" y="3192143"/>
            <a:ext cx="2990531" cy="338554"/>
          </a:xfrm>
          <a:prstGeom prst="rect">
            <a:avLst/>
          </a:prstGeom>
          <a:noFill/>
        </p:spPr>
        <p:txBody>
          <a:bodyPr wrap="square" rtlCol="0">
            <a:spAutoFit/>
          </a:bodyPr>
          <a:lstStyle/>
          <a:p>
            <a:pPr algn="ctr"/>
            <a:r>
              <a:rPr lang="nl-NL" sz="1600" dirty="0"/>
              <a:t>Data preprocessing </a:t>
            </a:r>
            <a:endParaRPr lang="nl-BE" sz="1600" dirty="0"/>
          </a:p>
        </p:txBody>
      </p:sp>
      <p:sp>
        <p:nvSpPr>
          <p:cNvPr id="161" name="TextBox 160">
            <a:extLst>
              <a:ext uri="{FF2B5EF4-FFF2-40B4-BE49-F238E27FC236}">
                <a16:creationId xmlns:a16="http://schemas.microsoft.com/office/drawing/2014/main" id="{529598EB-1572-3BA4-4F89-C97E9AFF8909}"/>
              </a:ext>
            </a:extLst>
          </p:cNvPr>
          <p:cNvSpPr txBox="1"/>
          <p:nvPr/>
        </p:nvSpPr>
        <p:spPr>
          <a:xfrm>
            <a:off x="4542015" y="3192143"/>
            <a:ext cx="2990531" cy="338554"/>
          </a:xfrm>
          <a:prstGeom prst="rect">
            <a:avLst/>
          </a:prstGeom>
          <a:noFill/>
        </p:spPr>
        <p:txBody>
          <a:bodyPr wrap="square" rtlCol="0">
            <a:spAutoFit/>
          </a:bodyPr>
          <a:lstStyle/>
          <a:p>
            <a:pPr algn="ctr"/>
            <a:r>
              <a:rPr lang="nl-NL" sz="1600" dirty="0"/>
              <a:t>Training </a:t>
            </a:r>
            <a:r>
              <a:rPr lang="nl-NL" sz="1600" dirty="0" err="1"/>
              <a:t>autoencoder</a:t>
            </a:r>
            <a:r>
              <a:rPr lang="nl-NL" sz="1600" dirty="0"/>
              <a:t> model</a:t>
            </a:r>
            <a:endParaRPr lang="nl-BE" sz="1600" dirty="0"/>
          </a:p>
        </p:txBody>
      </p:sp>
      <p:cxnSp>
        <p:nvCxnSpPr>
          <p:cNvPr id="162" name="Straight Arrow Connector 161">
            <a:extLst>
              <a:ext uri="{FF2B5EF4-FFF2-40B4-BE49-F238E27FC236}">
                <a16:creationId xmlns:a16="http://schemas.microsoft.com/office/drawing/2014/main" id="{814C7DF2-ECF1-14AF-E292-EB37C8EF1869}"/>
              </a:ext>
            </a:extLst>
          </p:cNvPr>
          <p:cNvCxnSpPr>
            <a:cxnSpLocks/>
          </p:cNvCxnSpPr>
          <p:nvPr/>
        </p:nvCxnSpPr>
        <p:spPr>
          <a:xfrm>
            <a:off x="3283118" y="4501777"/>
            <a:ext cx="84097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3" name="TextBox 162">
            <a:extLst>
              <a:ext uri="{FF2B5EF4-FFF2-40B4-BE49-F238E27FC236}">
                <a16:creationId xmlns:a16="http://schemas.microsoft.com/office/drawing/2014/main" id="{6A6A03E5-9C57-EBB1-DCF9-97E704E5BB37}"/>
              </a:ext>
            </a:extLst>
          </p:cNvPr>
          <p:cNvSpPr txBox="1"/>
          <p:nvPr/>
        </p:nvSpPr>
        <p:spPr>
          <a:xfrm rot="16200000">
            <a:off x="4064887" y="4302252"/>
            <a:ext cx="656759" cy="307777"/>
          </a:xfrm>
          <a:prstGeom prst="rect">
            <a:avLst/>
          </a:prstGeom>
          <a:noFill/>
        </p:spPr>
        <p:txBody>
          <a:bodyPr wrap="square" rtlCol="0">
            <a:spAutoFit/>
          </a:bodyPr>
          <a:lstStyle/>
          <a:p>
            <a:r>
              <a:rPr lang="nl-NL" sz="1400" dirty="0"/>
              <a:t>Taxa</a:t>
            </a:r>
            <a:endParaRPr lang="nl-BE" sz="1400" dirty="0"/>
          </a:p>
        </p:txBody>
      </p:sp>
      <p:sp>
        <p:nvSpPr>
          <p:cNvPr id="164" name="TextBox 163">
            <a:extLst>
              <a:ext uri="{FF2B5EF4-FFF2-40B4-BE49-F238E27FC236}">
                <a16:creationId xmlns:a16="http://schemas.microsoft.com/office/drawing/2014/main" id="{F1C7040B-B250-DBEC-2F8A-54305CB8BE2D}"/>
              </a:ext>
            </a:extLst>
          </p:cNvPr>
          <p:cNvSpPr txBox="1"/>
          <p:nvPr/>
        </p:nvSpPr>
        <p:spPr>
          <a:xfrm>
            <a:off x="5786528" y="3738730"/>
            <a:ext cx="564793" cy="430887"/>
          </a:xfrm>
          <a:prstGeom prst="rect">
            <a:avLst/>
          </a:prstGeom>
          <a:solidFill>
            <a:schemeClr val="bg1"/>
          </a:solidFill>
        </p:spPr>
        <p:txBody>
          <a:bodyPr wrap="square" rtlCol="0">
            <a:spAutoFit/>
          </a:bodyPr>
          <a:lstStyle/>
          <a:p>
            <a:r>
              <a:rPr lang="nl-NL" sz="1100" dirty="0"/>
              <a:t>Latent </a:t>
            </a:r>
            <a:r>
              <a:rPr lang="nl-NL" sz="1100" dirty="0" err="1"/>
              <a:t>space</a:t>
            </a:r>
            <a:endParaRPr lang="nl-BE" sz="1100" dirty="0"/>
          </a:p>
        </p:txBody>
      </p:sp>
      <p:pic>
        <p:nvPicPr>
          <p:cNvPr id="165" name="Picture 164">
            <a:extLst>
              <a:ext uri="{FF2B5EF4-FFF2-40B4-BE49-F238E27FC236}">
                <a16:creationId xmlns:a16="http://schemas.microsoft.com/office/drawing/2014/main" id="{9AC703C1-ACDA-A541-81B5-8B51BCD9CB6A}"/>
              </a:ext>
            </a:extLst>
          </p:cNvPr>
          <p:cNvPicPr>
            <a:picLocks noChangeAspect="1"/>
          </p:cNvPicPr>
          <p:nvPr/>
        </p:nvPicPr>
        <p:blipFill rotWithShape="1">
          <a:blip r:embed="rId4"/>
          <a:srcRect r="47868"/>
          <a:stretch/>
        </p:blipFill>
        <p:spPr>
          <a:xfrm>
            <a:off x="8436814" y="3497738"/>
            <a:ext cx="1555670" cy="2368750"/>
          </a:xfrm>
          <a:prstGeom prst="rect">
            <a:avLst/>
          </a:prstGeom>
        </p:spPr>
      </p:pic>
      <p:pic>
        <p:nvPicPr>
          <p:cNvPr id="166" name="Picture 165">
            <a:extLst>
              <a:ext uri="{FF2B5EF4-FFF2-40B4-BE49-F238E27FC236}">
                <a16:creationId xmlns:a16="http://schemas.microsoft.com/office/drawing/2014/main" id="{E1032454-5964-07EF-EE81-DBD550D6201A}"/>
              </a:ext>
            </a:extLst>
          </p:cNvPr>
          <p:cNvPicPr>
            <a:picLocks noChangeAspect="1"/>
          </p:cNvPicPr>
          <p:nvPr/>
        </p:nvPicPr>
        <p:blipFill rotWithShape="1">
          <a:blip r:embed="rId4"/>
          <a:srcRect l="46321" t="34725" r="47984" b="44029"/>
          <a:stretch/>
        </p:blipFill>
        <p:spPr>
          <a:xfrm rot="5400000" flipH="1">
            <a:off x="10913493" y="3913820"/>
            <a:ext cx="172777" cy="511594"/>
          </a:xfrm>
          <a:prstGeom prst="rect">
            <a:avLst/>
          </a:prstGeom>
        </p:spPr>
      </p:pic>
      <p:pic>
        <p:nvPicPr>
          <p:cNvPr id="167" name="Picture 166">
            <a:extLst>
              <a:ext uri="{FF2B5EF4-FFF2-40B4-BE49-F238E27FC236}">
                <a16:creationId xmlns:a16="http://schemas.microsoft.com/office/drawing/2014/main" id="{DB96D9A3-903B-6428-BE73-8825C1208DA6}"/>
              </a:ext>
            </a:extLst>
          </p:cNvPr>
          <p:cNvPicPr>
            <a:picLocks noChangeAspect="1"/>
          </p:cNvPicPr>
          <p:nvPr/>
        </p:nvPicPr>
        <p:blipFill rotWithShape="1">
          <a:blip r:embed="rId4"/>
          <a:srcRect l="46321" t="34725" r="47984" b="44029"/>
          <a:stretch/>
        </p:blipFill>
        <p:spPr>
          <a:xfrm rot="5400000" flipH="1">
            <a:off x="10913492" y="4086597"/>
            <a:ext cx="172777" cy="511594"/>
          </a:xfrm>
          <a:prstGeom prst="rect">
            <a:avLst/>
          </a:prstGeom>
        </p:spPr>
      </p:pic>
      <p:pic>
        <p:nvPicPr>
          <p:cNvPr id="168" name="Picture 167">
            <a:extLst>
              <a:ext uri="{FF2B5EF4-FFF2-40B4-BE49-F238E27FC236}">
                <a16:creationId xmlns:a16="http://schemas.microsoft.com/office/drawing/2014/main" id="{70271644-B9EE-1BB3-465E-D6A0427B8E38}"/>
              </a:ext>
            </a:extLst>
          </p:cNvPr>
          <p:cNvPicPr>
            <a:picLocks noChangeAspect="1"/>
          </p:cNvPicPr>
          <p:nvPr/>
        </p:nvPicPr>
        <p:blipFill rotWithShape="1">
          <a:blip r:embed="rId4"/>
          <a:srcRect l="46321" t="34725" r="47984" b="44029"/>
          <a:stretch/>
        </p:blipFill>
        <p:spPr>
          <a:xfrm rot="5400000" flipH="1">
            <a:off x="10913492" y="4245979"/>
            <a:ext cx="172777" cy="511594"/>
          </a:xfrm>
          <a:prstGeom prst="rect">
            <a:avLst/>
          </a:prstGeom>
        </p:spPr>
      </p:pic>
      <p:pic>
        <p:nvPicPr>
          <p:cNvPr id="169" name="Picture 168">
            <a:extLst>
              <a:ext uri="{FF2B5EF4-FFF2-40B4-BE49-F238E27FC236}">
                <a16:creationId xmlns:a16="http://schemas.microsoft.com/office/drawing/2014/main" id="{9F43BE4F-BA02-931C-EA70-EDC7AA2A956C}"/>
              </a:ext>
            </a:extLst>
          </p:cNvPr>
          <p:cNvPicPr>
            <a:picLocks noChangeAspect="1"/>
          </p:cNvPicPr>
          <p:nvPr/>
        </p:nvPicPr>
        <p:blipFill rotWithShape="1">
          <a:blip r:embed="rId4"/>
          <a:srcRect l="46321" t="34725" r="47984" b="44029"/>
          <a:stretch/>
        </p:blipFill>
        <p:spPr>
          <a:xfrm rot="5400000" flipH="1">
            <a:off x="10913491" y="4418755"/>
            <a:ext cx="172777" cy="511594"/>
          </a:xfrm>
          <a:prstGeom prst="rect">
            <a:avLst/>
          </a:prstGeom>
        </p:spPr>
      </p:pic>
      <p:pic>
        <p:nvPicPr>
          <p:cNvPr id="170" name="Picture 169">
            <a:extLst>
              <a:ext uri="{FF2B5EF4-FFF2-40B4-BE49-F238E27FC236}">
                <a16:creationId xmlns:a16="http://schemas.microsoft.com/office/drawing/2014/main" id="{698BE472-F375-2821-9F48-F6F2D5D2C707}"/>
              </a:ext>
            </a:extLst>
          </p:cNvPr>
          <p:cNvPicPr>
            <a:picLocks noChangeAspect="1"/>
          </p:cNvPicPr>
          <p:nvPr/>
        </p:nvPicPr>
        <p:blipFill rotWithShape="1">
          <a:blip r:embed="rId4"/>
          <a:srcRect l="46321" t="34725" r="47984" b="44029"/>
          <a:stretch/>
        </p:blipFill>
        <p:spPr>
          <a:xfrm rot="5400000" flipH="1">
            <a:off x="10913491" y="4570579"/>
            <a:ext cx="172777" cy="511594"/>
          </a:xfrm>
          <a:prstGeom prst="rect">
            <a:avLst/>
          </a:prstGeom>
        </p:spPr>
      </p:pic>
      <p:cxnSp>
        <p:nvCxnSpPr>
          <p:cNvPr id="171" name="Straight Arrow Connector 170">
            <a:extLst>
              <a:ext uri="{FF2B5EF4-FFF2-40B4-BE49-F238E27FC236}">
                <a16:creationId xmlns:a16="http://schemas.microsoft.com/office/drawing/2014/main" id="{A1A0A0A9-ACFA-F8A8-B954-8857EEE2A759}"/>
              </a:ext>
            </a:extLst>
          </p:cNvPr>
          <p:cNvCxnSpPr>
            <a:cxnSpLocks/>
          </p:cNvCxnSpPr>
          <p:nvPr/>
        </p:nvCxnSpPr>
        <p:spPr>
          <a:xfrm>
            <a:off x="7595836" y="4501776"/>
            <a:ext cx="84097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2" name="TextBox 171">
            <a:extLst>
              <a:ext uri="{FF2B5EF4-FFF2-40B4-BE49-F238E27FC236}">
                <a16:creationId xmlns:a16="http://schemas.microsoft.com/office/drawing/2014/main" id="{46E9F9B7-1A81-71E5-23AC-FEF437556A21}"/>
              </a:ext>
            </a:extLst>
          </p:cNvPr>
          <p:cNvSpPr txBox="1"/>
          <p:nvPr/>
        </p:nvSpPr>
        <p:spPr>
          <a:xfrm>
            <a:off x="8497218" y="3192143"/>
            <a:ext cx="2990531" cy="338554"/>
          </a:xfrm>
          <a:prstGeom prst="rect">
            <a:avLst/>
          </a:prstGeom>
          <a:noFill/>
        </p:spPr>
        <p:txBody>
          <a:bodyPr wrap="square" rtlCol="0">
            <a:spAutoFit/>
          </a:bodyPr>
          <a:lstStyle/>
          <a:p>
            <a:pPr algn="ctr"/>
            <a:r>
              <a:rPr lang="nl-NL" sz="1600" dirty="0"/>
              <a:t>Latent </a:t>
            </a:r>
            <a:r>
              <a:rPr lang="nl-NL" sz="1600" dirty="0" err="1"/>
              <a:t>space</a:t>
            </a:r>
            <a:r>
              <a:rPr lang="nl-NL" sz="1600" dirty="0"/>
              <a:t> </a:t>
            </a:r>
            <a:r>
              <a:rPr lang="nl-NL" sz="1600" dirty="0" err="1"/>
              <a:t>representation</a:t>
            </a:r>
            <a:endParaRPr lang="nl-BE" sz="1600" dirty="0"/>
          </a:p>
        </p:txBody>
      </p:sp>
      <p:cxnSp>
        <p:nvCxnSpPr>
          <p:cNvPr id="173" name="Straight Arrow Connector 172">
            <a:extLst>
              <a:ext uri="{FF2B5EF4-FFF2-40B4-BE49-F238E27FC236}">
                <a16:creationId xmlns:a16="http://schemas.microsoft.com/office/drawing/2014/main" id="{11B1ECAA-0DD4-C296-1F21-5ED6F963F063}"/>
              </a:ext>
            </a:extLst>
          </p:cNvPr>
          <p:cNvCxnSpPr>
            <a:cxnSpLocks/>
          </p:cNvCxnSpPr>
          <p:nvPr/>
        </p:nvCxnSpPr>
        <p:spPr>
          <a:xfrm>
            <a:off x="10072870" y="4406031"/>
            <a:ext cx="53241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4" name="TextBox 173">
            <a:extLst>
              <a:ext uri="{FF2B5EF4-FFF2-40B4-BE49-F238E27FC236}">
                <a16:creationId xmlns:a16="http://schemas.microsoft.com/office/drawing/2014/main" id="{8C67C1F9-7534-15A6-5F9E-9C93073DAD6B}"/>
              </a:ext>
            </a:extLst>
          </p:cNvPr>
          <p:cNvSpPr txBox="1"/>
          <p:nvPr/>
        </p:nvSpPr>
        <p:spPr>
          <a:xfrm>
            <a:off x="9710085" y="3774672"/>
            <a:ext cx="564793" cy="430887"/>
          </a:xfrm>
          <a:prstGeom prst="rect">
            <a:avLst/>
          </a:prstGeom>
          <a:solidFill>
            <a:schemeClr val="bg1"/>
          </a:solidFill>
        </p:spPr>
        <p:txBody>
          <a:bodyPr wrap="square" rtlCol="0">
            <a:spAutoFit/>
          </a:bodyPr>
          <a:lstStyle/>
          <a:p>
            <a:r>
              <a:rPr lang="nl-NL" sz="1100" dirty="0"/>
              <a:t>Latent </a:t>
            </a:r>
            <a:r>
              <a:rPr lang="nl-NL" sz="1100" dirty="0" err="1"/>
              <a:t>space</a:t>
            </a:r>
            <a:endParaRPr lang="nl-BE" sz="1100" dirty="0"/>
          </a:p>
        </p:txBody>
      </p:sp>
      <p:sp>
        <p:nvSpPr>
          <p:cNvPr id="178" name="TextBox 177">
            <a:extLst>
              <a:ext uri="{FF2B5EF4-FFF2-40B4-BE49-F238E27FC236}">
                <a16:creationId xmlns:a16="http://schemas.microsoft.com/office/drawing/2014/main" id="{A64FFD1B-5520-9D2D-BFB1-7DDF660D2066}"/>
              </a:ext>
            </a:extLst>
          </p:cNvPr>
          <p:cNvSpPr txBox="1"/>
          <p:nvPr/>
        </p:nvSpPr>
        <p:spPr>
          <a:xfrm>
            <a:off x="11822791" y="6488668"/>
            <a:ext cx="301686" cy="369332"/>
          </a:xfrm>
          <a:prstGeom prst="rect">
            <a:avLst/>
          </a:prstGeom>
          <a:noFill/>
        </p:spPr>
        <p:txBody>
          <a:bodyPr wrap="none" rtlCol="0">
            <a:spAutoFit/>
          </a:bodyPr>
          <a:lstStyle/>
          <a:p>
            <a:r>
              <a:rPr lang="nl-NL" dirty="0"/>
              <a:t>7</a:t>
            </a:r>
            <a:endParaRPr lang="nl-BE" dirty="0"/>
          </a:p>
        </p:txBody>
      </p:sp>
    </p:spTree>
    <p:extLst>
      <p:ext uri="{BB962C8B-B14F-4D97-AF65-F5344CB8AC3E}">
        <p14:creationId xmlns:p14="http://schemas.microsoft.com/office/powerpoint/2010/main" val="238649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756E-871E-8902-BA5B-7985F338D13F}"/>
              </a:ext>
            </a:extLst>
          </p:cNvPr>
          <p:cNvSpPr>
            <a:spLocks noGrp="1"/>
          </p:cNvSpPr>
          <p:nvPr>
            <p:ph type="title"/>
          </p:nvPr>
        </p:nvSpPr>
        <p:spPr/>
        <p:txBody>
          <a:bodyPr/>
          <a:lstStyle/>
          <a:p>
            <a:r>
              <a:rPr lang="nl-NL" dirty="0"/>
              <a:t>General approach</a:t>
            </a:r>
            <a:endParaRPr lang="nl-BE" dirty="0"/>
          </a:p>
        </p:txBody>
      </p:sp>
      <p:sp>
        <p:nvSpPr>
          <p:cNvPr id="3" name="Content Placeholder 2">
            <a:extLst>
              <a:ext uri="{FF2B5EF4-FFF2-40B4-BE49-F238E27FC236}">
                <a16:creationId xmlns:a16="http://schemas.microsoft.com/office/drawing/2014/main" id="{15083F1D-9690-A743-A070-ADC27B214C7A}"/>
              </a:ext>
            </a:extLst>
          </p:cNvPr>
          <p:cNvSpPr>
            <a:spLocks noGrp="1"/>
          </p:cNvSpPr>
          <p:nvPr>
            <p:ph idx="1"/>
          </p:nvPr>
        </p:nvSpPr>
        <p:spPr>
          <a:xfrm>
            <a:off x="1160451" y="1804287"/>
            <a:ext cx="10058400" cy="882767"/>
          </a:xfrm>
        </p:spPr>
        <p:txBody>
          <a:bodyPr/>
          <a:lstStyle/>
          <a:p>
            <a:endParaRPr lang="nl-BE" dirty="0"/>
          </a:p>
        </p:txBody>
      </p:sp>
      <p:sp>
        <p:nvSpPr>
          <p:cNvPr id="4" name="Title 1">
            <a:extLst>
              <a:ext uri="{FF2B5EF4-FFF2-40B4-BE49-F238E27FC236}">
                <a16:creationId xmlns:a16="http://schemas.microsoft.com/office/drawing/2014/main" id="{6FDEC659-F536-D7C3-9BB3-F70F0D314012}"/>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pic>
        <p:nvPicPr>
          <p:cNvPr id="5" name="Picture 4" descr="A picture containing square, pattern, rectangle, tile&#10;&#10;Description automatically generated">
            <a:extLst>
              <a:ext uri="{FF2B5EF4-FFF2-40B4-BE49-F238E27FC236}">
                <a16:creationId xmlns:a16="http://schemas.microsoft.com/office/drawing/2014/main" id="{CDDD025A-C40E-14B9-D3C2-7CED89CF0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242" y="3751031"/>
            <a:ext cx="512623" cy="828510"/>
          </a:xfrm>
          <a:prstGeom prst="rect">
            <a:avLst/>
          </a:prstGeom>
        </p:spPr>
      </p:pic>
      <p:pic>
        <p:nvPicPr>
          <p:cNvPr id="6" name="Picture 5">
            <a:extLst>
              <a:ext uri="{FF2B5EF4-FFF2-40B4-BE49-F238E27FC236}">
                <a16:creationId xmlns:a16="http://schemas.microsoft.com/office/drawing/2014/main" id="{358BD1D1-1B27-33F2-9572-6091366FB763}"/>
              </a:ext>
            </a:extLst>
          </p:cNvPr>
          <p:cNvPicPr>
            <a:picLocks noChangeAspect="1"/>
          </p:cNvPicPr>
          <p:nvPr/>
        </p:nvPicPr>
        <p:blipFill rotWithShape="1">
          <a:blip r:embed="rId3">
            <a:duotone>
              <a:schemeClr val="accent3">
                <a:shade val="45000"/>
                <a:satMod val="135000"/>
              </a:schemeClr>
              <a:prstClr val="white"/>
            </a:duotone>
          </a:blip>
          <a:srcRect t="16771" b="15105"/>
          <a:stretch/>
        </p:blipFill>
        <p:spPr>
          <a:xfrm>
            <a:off x="2195221" y="3724375"/>
            <a:ext cx="1832584" cy="936325"/>
          </a:xfrm>
          <a:prstGeom prst="rect">
            <a:avLst/>
          </a:prstGeom>
        </p:spPr>
      </p:pic>
      <p:cxnSp>
        <p:nvCxnSpPr>
          <p:cNvPr id="7" name="Straight Arrow Connector 6">
            <a:extLst>
              <a:ext uri="{FF2B5EF4-FFF2-40B4-BE49-F238E27FC236}">
                <a16:creationId xmlns:a16="http://schemas.microsoft.com/office/drawing/2014/main" id="{DA8BD4E4-D8F2-A728-2A02-E53D78931180}"/>
              </a:ext>
            </a:extLst>
          </p:cNvPr>
          <p:cNvCxnSpPr>
            <a:cxnSpLocks/>
          </p:cNvCxnSpPr>
          <p:nvPr/>
        </p:nvCxnSpPr>
        <p:spPr>
          <a:xfrm>
            <a:off x="1744912" y="4169826"/>
            <a:ext cx="29519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E809EC10-AAF4-5A1F-3044-9AEC2978B14D}"/>
              </a:ext>
            </a:extLst>
          </p:cNvPr>
          <p:cNvSpPr txBox="1"/>
          <p:nvPr/>
        </p:nvSpPr>
        <p:spPr>
          <a:xfrm>
            <a:off x="1304179" y="2783567"/>
            <a:ext cx="2990531" cy="338554"/>
          </a:xfrm>
          <a:prstGeom prst="rect">
            <a:avLst/>
          </a:prstGeom>
          <a:noFill/>
        </p:spPr>
        <p:txBody>
          <a:bodyPr wrap="square" rtlCol="0">
            <a:spAutoFit/>
          </a:bodyPr>
          <a:lstStyle/>
          <a:p>
            <a:r>
              <a:rPr lang="nl-NL" sz="1600" dirty="0"/>
              <a:t>Random </a:t>
            </a:r>
            <a:r>
              <a:rPr lang="nl-NL" sz="1600" dirty="0" err="1"/>
              <a:t>forest</a:t>
            </a:r>
            <a:r>
              <a:rPr lang="nl-NL" sz="1600" dirty="0"/>
              <a:t> </a:t>
            </a:r>
            <a:r>
              <a:rPr lang="nl-NL" sz="1600" dirty="0" err="1"/>
              <a:t>classification</a:t>
            </a:r>
            <a:endParaRPr lang="nl-BE" sz="1600" dirty="0"/>
          </a:p>
        </p:txBody>
      </p:sp>
      <p:pic>
        <p:nvPicPr>
          <p:cNvPr id="9" name="Picture 8">
            <a:extLst>
              <a:ext uri="{FF2B5EF4-FFF2-40B4-BE49-F238E27FC236}">
                <a16:creationId xmlns:a16="http://schemas.microsoft.com/office/drawing/2014/main" id="{EB755E81-2142-D6B0-359B-4DA5F7528B4C}"/>
              </a:ext>
            </a:extLst>
          </p:cNvPr>
          <p:cNvPicPr>
            <a:picLocks noChangeAspect="1"/>
          </p:cNvPicPr>
          <p:nvPr/>
        </p:nvPicPr>
        <p:blipFill>
          <a:blip r:embed="rId4"/>
          <a:stretch>
            <a:fillRect/>
          </a:stretch>
        </p:blipFill>
        <p:spPr>
          <a:xfrm>
            <a:off x="6108252" y="3781215"/>
            <a:ext cx="512108" cy="829128"/>
          </a:xfrm>
          <a:prstGeom prst="rect">
            <a:avLst/>
          </a:prstGeom>
        </p:spPr>
      </p:pic>
      <p:cxnSp>
        <p:nvCxnSpPr>
          <p:cNvPr id="10" name="Straight Arrow Connector 9">
            <a:extLst>
              <a:ext uri="{FF2B5EF4-FFF2-40B4-BE49-F238E27FC236}">
                <a16:creationId xmlns:a16="http://schemas.microsoft.com/office/drawing/2014/main" id="{22329FF1-5285-4CCC-0E67-7869B2658A83}"/>
              </a:ext>
            </a:extLst>
          </p:cNvPr>
          <p:cNvCxnSpPr>
            <a:cxnSpLocks/>
          </p:cNvCxnSpPr>
          <p:nvPr/>
        </p:nvCxnSpPr>
        <p:spPr>
          <a:xfrm>
            <a:off x="4388116" y="4141556"/>
            <a:ext cx="84097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E22F7526-16C7-D18B-D20A-FC66E3C0D5AF}"/>
              </a:ext>
            </a:extLst>
          </p:cNvPr>
          <p:cNvSpPr txBox="1"/>
          <p:nvPr/>
        </p:nvSpPr>
        <p:spPr>
          <a:xfrm>
            <a:off x="4864165" y="2756252"/>
            <a:ext cx="3277804" cy="338554"/>
          </a:xfrm>
          <a:prstGeom prst="rect">
            <a:avLst/>
          </a:prstGeom>
          <a:noFill/>
        </p:spPr>
        <p:txBody>
          <a:bodyPr wrap="square" rtlCol="0">
            <a:spAutoFit/>
          </a:bodyPr>
          <a:lstStyle/>
          <a:p>
            <a:r>
              <a:rPr lang="nl-NL" sz="1600" dirty="0" err="1"/>
              <a:t>Identify</a:t>
            </a:r>
            <a:r>
              <a:rPr lang="nl-NL" sz="1600" dirty="0"/>
              <a:t> </a:t>
            </a:r>
            <a:r>
              <a:rPr lang="nl-NL" sz="1600" dirty="0" err="1"/>
              <a:t>informative</a:t>
            </a:r>
            <a:r>
              <a:rPr lang="nl-NL" sz="1600" dirty="0"/>
              <a:t> latent variables</a:t>
            </a:r>
            <a:endParaRPr lang="nl-BE" sz="1600" dirty="0"/>
          </a:p>
        </p:txBody>
      </p:sp>
      <p:sp>
        <p:nvSpPr>
          <p:cNvPr id="12" name="Rectangle 11">
            <a:extLst>
              <a:ext uri="{FF2B5EF4-FFF2-40B4-BE49-F238E27FC236}">
                <a16:creationId xmlns:a16="http://schemas.microsoft.com/office/drawing/2014/main" id="{8062963B-62F2-6894-31A0-46AEF91FCAE9}"/>
              </a:ext>
            </a:extLst>
          </p:cNvPr>
          <p:cNvSpPr/>
          <p:nvPr/>
        </p:nvSpPr>
        <p:spPr>
          <a:xfrm>
            <a:off x="6435688" y="3745759"/>
            <a:ext cx="211015" cy="93632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BE"/>
          </a:p>
        </p:txBody>
      </p:sp>
      <p:pic>
        <p:nvPicPr>
          <p:cNvPr id="13" name="Picture 12">
            <a:extLst>
              <a:ext uri="{FF2B5EF4-FFF2-40B4-BE49-F238E27FC236}">
                <a16:creationId xmlns:a16="http://schemas.microsoft.com/office/drawing/2014/main" id="{C9F85BB7-10A1-54FE-CDCD-7CF893EE5593}"/>
              </a:ext>
            </a:extLst>
          </p:cNvPr>
          <p:cNvPicPr>
            <a:picLocks noChangeAspect="1"/>
          </p:cNvPicPr>
          <p:nvPr/>
        </p:nvPicPr>
        <p:blipFill rotWithShape="1">
          <a:blip r:embed="rId5"/>
          <a:srcRect l="46524" r="1"/>
          <a:stretch/>
        </p:blipFill>
        <p:spPr>
          <a:xfrm>
            <a:off x="9440883" y="3310225"/>
            <a:ext cx="1595188" cy="2371550"/>
          </a:xfrm>
          <a:prstGeom prst="rect">
            <a:avLst/>
          </a:prstGeom>
        </p:spPr>
      </p:pic>
      <p:cxnSp>
        <p:nvCxnSpPr>
          <p:cNvPr id="14" name="Straight Arrow Connector 13">
            <a:extLst>
              <a:ext uri="{FF2B5EF4-FFF2-40B4-BE49-F238E27FC236}">
                <a16:creationId xmlns:a16="http://schemas.microsoft.com/office/drawing/2014/main" id="{D6151848-68A2-21EF-D3E2-0C38DD2C220E}"/>
              </a:ext>
            </a:extLst>
          </p:cNvPr>
          <p:cNvCxnSpPr>
            <a:cxnSpLocks/>
          </p:cNvCxnSpPr>
          <p:nvPr/>
        </p:nvCxnSpPr>
        <p:spPr>
          <a:xfrm>
            <a:off x="7592249" y="4119354"/>
            <a:ext cx="84097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Rectangle 14">
            <a:extLst>
              <a:ext uri="{FF2B5EF4-FFF2-40B4-BE49-F238E27FC236}">
                <a16:creationId xmlns:a16="http://schemas.microsoft.com/office/drawing/2014/main" id="{8DF00DF7-B713-0E46-662B-514FB1B01E0E}"/>
              </a:ext>
            </a:extLst>
          </p:cNvPr>
          <p:cNvSpPr/>
          <p:nvPr/>
        </p:nvSpPr>
        <p:spPr>
          <a:xfrm>
            <a:off x="9418469" y="4423471"/>
            <a:ext cx="217014" cy="2439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BE"/>
          </a:p>
        </p:txBody>
      </p:sp>
      <p:cxnSp>
        <p:nvCxnSpPr>
          <p:cNvPr id="16" name="Straight Connector 15">
            <a:extLst>
              <a:ext uri="{FF2B5EF4-FFF2-40B4-BE49-F238E27FC236}">
                <a16:creationId xmlns:a16="http://schemas.microsoft.com/office/drawing/2014/main" id="{F82F3D6C-1E95-E57F-3AB6-CC7C585AA801}"/>
              </a:ext>
            </a:extLst>
          </p:cNvPr>
          <p:cNvCxnSpPr>
            <a:cxnSpLocks/>
            <a:stCxn id="15" idx="3"/>
          </p:cNvCxnSpPr>
          <p:nvPr/>
        </p:nvCxnSpPr>
        <p:spPr>
          <a:xfrm flipV="1">
            <a:off x="9635483" y="3932472"/>
            <a:ext cx="441684" cy="61296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2315849-E816-9C36-2C6A-231FEDA92C8C}"/>
              </a:ext>
            </a:extLst>
          </p:cNvPr>
          <p:cNvSpPr/>
          <p:nvPr/>
        </p:nvSpPr>
        <p:spPr>
          <a:xfrm>
            <a:off x="10723063" y="4019587"/>
            <a:ext cx="217014" cy="2439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BE"/>
          </a:p>
        </p:txBody>
      </p:sp>
      <p:sp>
        <p:nvSpPr>
          <p:cNvPr id="18" name="Rectangle 17">
            <a:extLst>
              <a:ext uri="{FF2B5EF4-FFF2-40B4-BE49-F238E27FC236}">
                <a16:creationId xmlns:a16="http://schemas.microsoft.com/office/drawing/2014/main" id="{6D7F9812-5696-FC44-080D-CA16D1F60DEF}"/>
              </a:ext>
            </a:extLst>
          </p:cNvPr>
          <p:cNvSpPr/>
          <p:nvPr/>
        </p:nvSpPr>
        <p:spPr>
          <a:xfrm>
            <a:off x="10723063" y="3523575"/>
            <a:ext cx="217014" cy="2439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BE"/>
          </a:p>
        </p:txBody>
      </p:sp>
      <p:sp>
        <p:nvSpPr>
          <p:cNvPr id="19" name="Rectangle 18">
            <a:extLst>
              <a:ext uri="{FF2B5EF4-FFF2-40B4-BE49-F238E27FC236}">
                <a16:creationId xmlns:a16="http://schemas.microsoft.com/office/drawing/2014/main" id="{8A4DA239-1093-08AD-58E1-6393C08EC02C}"/>
              </a:ext>
            </a:extLst>
          </p:cNvPr>
          <p:cNvSpPr/>
          <p:nvPr/>
        </p:nvSpPr>
        <p:spPr>
          <a:xfrm>
            <a:off x="10723063" y="4674468"/>
            <a:ext cx="217014" cy="243939"/>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nl-BE"/>
          </a:p>
        </p:txBody>
      </p:sp>
      <p:cxnSp>
        <p:nvCxnSpPr>
          <p:cNvPr id="20" name="Straight Connector 19">
            <a:extLst>
              <a:ext uri="{FF2B5EF4-FFF2-40B4-BE49-F238E27FC236}">
                <a16:creationId xmlns:a16="http://schemas.microsoft.com/office/drawing/2014/main" id="{23891E9A-16D2-F4EB-A2C4-2F7F911CA01A}"/>
              </a:ext>
            </a:extLst>
          </p:cNvPr>
          <p:cNvCxnSpPr>
            <a:cxnSpLocks/>
          </p:cNvCxnSpPr>
          <p:nvPr/>
        </p:nvCxnSpPr>
        <p:spPr>
          <a:xfrm flipV="1">
            <a:off x="9634311" y="4502195"/>
            <a:ext cx="442856" cy="10312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7DEADDE-353D-F40F-D751-9124C2D57C3D}"/>
              </a:ext>
            </a:extLst>
          </p:cNvPr>
          <p:cNvCxnSpPr>
            <a:cxnSpLocks/>
          </p:cNvCxnSpPr>
          <p:nvPr/>
        </p:nvCxnSpPr>
        <p:spPr>
          <a:xfrm flipH="1">
            <a:off x="9648036" y="4165286"/>
            <a:ext cx="455474" cy="4100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D64320C-034C-3C40-3112-215ACA6BE4B0}"/>
              </a:ext>
            </a:extLst>
          </p:cNvPr>
          <p:cNvCxnSpPr>
            <a:cxnSpLocks/>
          </p:cNvCxnSpPr>
          <p:nvPr/>
        </p:nvCxnSpPr>
        <p:spPr>
          <a:xfrm flipV="1">
            <a:off x="10267838" y="3559702"/>
            <a:ext cx="455225" cy="3452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7F4E0E7-6A4F-0010-23D4-9CE39047D2A8}"/>
              </a:ext>
            </a:extLst>
          </p:cNvPr>
          <p:cNvCxnSpPr>
            <a:cxnSpLocks/>
            <a:endCxn id="17" idx="1"/>
          </p:cNvCxnSpPr>
          <p:nvPr/>
        </p:nvCxnSpPr>
        <p:spPr>
          <a:xfrm flipV="1">
            <a:off x="10254518" y="4141557"/>
            <a:ext cx="468545" cy="3192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7553E83-42B2-8FE5-1137-E8FE235B901B}"/>
              </a:ext>
            </a:extLst>
          </p:cNvPr>
          <p:cNvCxnSpPr>
            <a:cxnSpLocks/>
          </p:cNvCxnSpPr>
          <p:nvPr/>
        </p:nvCxnSpPr>
        <p:spPr>
          <a:xfrm>
            <a:off x="10263897" y="4461133"/>
            <a:ext cx="444627" cy="3353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B670FD4E-557A-374E-B04D-235615203C40}"/>
              </a:ext>
            </a:extLst>
          </p:cNvPr>
          <p:cNvSpPr txBox="1"/>
          <p:nvPr/>
        </p:nvSpPr>
        <p:spPr>
          <a:xfrm>
            <a:off x="8740238" y="2753981"/>
            <a:ext cx="3490886" cy="338554"/>
          </a:xfrm>
          <a:prstGeom prst="rect">
            <a:avLst/>
          </a:prstGeom>
          <a:noFill/>
        </p:spPr>
        <p:txBody>
          <a:bodyPr wrap="square" rtlCol="0">
            <a:spAutoFit/>
          </a:bodyPr>
          <a:lstStyle/>
          <a:p>
            <a:r>
              <a:rPr lang="nl-NL" sz="1600" dirty="0"/>
              <a:t>Extract </a:t>
            </a:r>
            <a:r>
              <a:rPr lang="nl-NL" sz="1600" dirty="0" err="1"/>
              <a:t>key</a:t>
            </a:r>
            <a:r>
              <a:rPr lang="nl-NL" sz="1600" dirty="0"/>
              <a:t> features </a:t>
            </a:r>
            <a:r>
              <a:rPr lang="nl-NL" sz="1600" dirty="0" err="1"/>
              <a:t>based</a:t>
            </a:r>
            <a:r>
              <a:rPr lang="nl-NL" sz="1600" dirty="0"/>
              <a:t> on </a:t>
            </a:r>
            <a:r>
              <a:rPr lang="nl-NL" sz="1600" dirty="0" err="1"/>
              <a:t>weight</a:t>
            </a:r>
            <a:r>
              <a:rPr lang="nl-NL" sz="1600" dirty="0"/>
              <a:t> </a:t>
            </a:r>
            <a:endParaRPr lang="nl-BE" sz="1600" dirty="0"/>
          </a:p>
        </p:txBody>
      </p:sp>
      <p:sp>
        <p:nvSpPr>
          <p:cNvPr id="26" name="TextBox 25">
            <a:extLst>
              <a:ext uri="{FF2B5EF4-FFF2-40B4-BE49-F238E27FC236}">
                <a16:creationId xmlns:a16="http://schemas.microsoft.com/office/drawing/2014/main" id="{6C028050-9014-275D-D445-ED01D1B4B0E1}"/>
              </a:ext>
            </a:extLst>
          </p:cNvPr>
          <p:cNvSpPr txBox="1"/>
          <p:nvPr/>
        </p:nvSpPr>
        <p:spPr>
          <a:xfrm>
            <a:off x="9211315" y="3576902"/>
            <a:ext cx="634126" cy="461665"/>
          </a:xfrm>
          <a:prstGeom prst="rect">
            <a:avLst/>
          </a:prstGeom>
          <a:solidFill>
            <a:schemeClr val="bg1"/>
          </a:solidFill>
        </p:spPr>
        <p:txBody>
          <a:bodyPr wrap="square" rtlCol="0">
            <a:spAutoFit/>
          </a:bodyPr>
          <a:lstStyle/>
          <a:p>
            <a:r>
              <a:rPr lang="nl-NL" sz="1200" dirty="0"/>
              <a:t>Latent </a:t>
            </a:r>
            <a:r>
              <a:rPr lang="nl-NL" sz="1200" dirty="0" err="1"/>
              <a:t>space</a:t>
            </a:r>
            <a:endParaRPr lang="nl-BE" sz="1200" dirty="0"/>
          </a:p>
        </p:txBody>
      </p:sp>
      <p:sp>
        <p:nvSpPr>
          <p:cNvPr id="28" name="TextBox 27">
            <a:extLst>
              <a:ext uri="{FF2B5EF4-FFF2-40B4-BE49-F238E27FC236}">
                <a16:creationId xmlns:a16="http://schemas.microsoft.com/office/drawing/2014/main" id="{E16DB74B-476E-F7EF-CE93-0DE20B589551}"/>
              </a:ext>
            </a:extLst>
          </p:cNvPr>
          <p:cNvSpPr txBox="1"/>
          <p:nvPr/>
        </p:nvSpPr>
        <p:spPr>
          <a:xfrm>
            <a:off x="1097280" y="3217581"/>
            <a:ext cx="634126" cy="461665"/>
          </a:xfrm>
          <a:prstGeom prst="rect">
            <a:avLst/>
          </a:prstGeom>
          <a:solidFill>
            <a:schemeClr val="bg1"/>
          </a:solidFill>
        </p:spPr>
        <p:txBody>
          <a:bodyPr wrap="square" rtlCol="0">
            <a:spAutoFit/>
          </a:bodyPr>
          <a:lstStyle/>
          <a:p>
            <a:r>
              <a:rPr lang="nl-NL" sz="1200" dirty="0"/>
              <a:t>Latent </a:t>
            </a:r>
            <a:r>
              <a:rPr lang="nl-NL" sz="1200" dirty="0" err="1"/>
              <a:t>space</a:t>
            </a:r>
            <a:endParaRPr lang="nl-BE" sz="1200" dirty="0"/>
          </a:p>
        </p:txBody>
      </p:sp>
      <p:sp>
        <p:nvSpPr>
          <p:cNvPr id="29" name="TextBox 28">
            <a:extLst>
              <a:ext uri="{FF2B5EF4-FFF2-40B4-BE49-F238E27FC236}">
                <a16:creationId xmlns:a16="http://schemas.microsoft.com/office/drawing/2014/main" id="{180D9989-DA16-5EF6-63CA-346DED206CDB}"/>
              </a:ext>
            </a:extLst>
          </p:cNvPr>
          <p:cNvSpPr txBox="1"/>
          <p:nvPr/>
        </p:nvSpPr>
        <p:spPr>
          <a:xfrm>
            <a:off x="11822791" y="6488668"/>
            <a:ext cx="301686" cy="369332"/>
          </a:xfrm>
          <a:prstGeom prst="rect">
            <a:avLst/>
          </a:prstGeom>
          <a:noFill/>
        </p:spPr>
        <p:txBody>
          <a:bodyPr wrap="none" rtlCol="0">
            <a:spAutoFit/>
          </a:bodyPr>
          <a:lstStyle/>
          <a:p>
            <a:r>
              <a:rPr lang="nl-NL" dirty="0"/>
              <a:t>8</a:t>
            </a:r>
            <a:endParaRPr lang="nl-BE" dirty="0"/>
          </a:p>
        </p:txBody>
      </p:sp>
    </p:spTree>
    <p:extLst>
      <p:ext uri="{BB962C8B-B14F-4D97-AF65-F5344CB8AC3E}">
        <p14:creationId xmlns:p14="http://schemas.microsoft.com/office/powerpoint/2010/main" val="318762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C384-0A20-1AB1-F7FA-3D04D8DDEB2A}"/>
              </a:ext>
            </a:extLst>
          </p:cNvPr>
          <p:cNvSpPr>
            <a:spLocks noGrp="1"/>
          </p:cNvSpPr>
          <p:nvPr>
            <p:ph type="title"/>
          </p:nvPr>
        </p:nvSpPr>
        <p:spPr/>
        <p:txBody>
          <a:bodyPr/>
          <a:lstStyle/>
          <a:p>
            <a:r>
              <a:rPr lang="nl-NL" dirty="0"/>
              <a:t>Data preprocessing</a:t>
            </a:r>
            <a:endParaRPr lang="nl-BE" dirty="0"/>
          </a:p>
        </p:txBody>
      </p:sp>
      <p:sp>
        <p:nvSpPr>
          <p:cNvPr id="3" name="Content Placeholder 2">
            <a:extLst>
              <a:ext uri="{FF2B5EF4-FFF2-40B4-BE49-F238E27FC236}">
                <a16:creationId xmlns:a16="http://schemas.microsoft.com/office/drawing/2014/main" id="{0E600786-0577-C9CD-8352-DFBBA96CB259}"/>
              </a:ext>
            </a:extLst>
          </p:cNvPr>
          <p:cNvSpPr>
            <a:spLocks noGrp="1"/>
          </p:cNvSpPr>
          <p:nvPr>
            <p:ph idx="1"/>
          </p:nvPr>
        </p:nvSpPr>
        <p:spPr/>
        <p:txBody>
          <a:bodyPr>
            <a:normAutofit lnSpcReduction="10000"/>
          </a:bodyPr>
          <a:lstStyle/>
          <a:p>
            <a:pPr>
              <a:buFont typeface="Wingdings" panose="05000000000000000000" pitchFamily="2" charset="2"/>
              <a:buChar char="§"/>
            </a:pPr>
            <a:r>
              <a:rPr lang="nl-NL" sz="2400" dirty="0"/>
              <a:t> </a:t>
            </a:r>
            <a:r>
              <a:rPr lang="nl-NL" sz="2800" dirty="0"/>
              <a:t>BIOM-</a:t>
            </a:r>
            <a:r>
              <a:rPr lang="nl-NL" sz="2800" dirty="0" err="1"/>
              <a:t>table</a:t>
            </a:r>
            <a:r>
              <a:rPr lang="nl-NL" sz="2800" dirty="0"/>
              <a:t> </a:t>
            </a:r>
          </a:p>
          <a:p>
            <a:pPr lvl="1"/>
            <a:r>
              <a:rPr lang="nl-NL" sz="2400" dirty="0" err="1"/>
              <a:t>Soil</a:t>
            </a:r>
            <a:r>
              <a:rPr lang="nl-NL" sz="2400" dirty="0"/>
              <a:t> (non-saline)</a:t>
            </a:r>
          </a:p>
          <a:p>
            <a:pPr lvl="1"/>
            <a:r>
              <a:rPr lang="nl-NL" sz="2400" dirty="0" err="1"/>
              <a:t>Relative</a:t>
            </a:r>
            <a:r>
              <a:rPr lang="nl-NL" sz="2400" dirty="0"/>
              <a:t> </a:t>
            </a:r>
            <a:r>
              <a:rPr lang="nl-NL" sz="2400" dirty="0" err="1"/>
              <a:t>abundance</a:t>
            </a:r>
            <a:r>
              <a:rPr lang="nl-NL" sz="2400" dirty="0"/>
              <a:t> &gt;= 0,01% </a:t>
            </a:r>
          </a:p>
          <a:p>
            <a:pPr lvl="1"/>
            <a:r>
              <a:rPr lang="nl-NL" sz="2400" dirty="0" err="1"/>
              <a:t>Prevalence</a:t>
            </a:r>
            <a:r>
              <a:rPr lang="nl-NL" sz="2400" dirty="0"/>
              <a:t> &gt;= 10%</a:t>
            </a:r>
          </a:p>
          <a:p>
            <a:pPr lvl="1"/>
            <a:endParaRPr lang="nl-NL" sz="2400" dirty="0"/>
          </a:p>
          <a:p>
            <a:pPr>
              <a:buFont typeface="Wingdings" panose="05000000000000000000" pitchFamily="2" charset="2"/>
              <a:buChar char="§"/>
            </a:pPr>
            <a:r>
              <a:rPr lang="nl-NL" sz="2800" dirty="0"/>
              <a:t> Sample metadata</a:t>
            </a:r>
          </a:p>
          <a:p>
            <a:pPr lvl="1"/>
            <a:r>
              <a:rPr lang="nl-NL" sz="2400" dirty="0" err="1"/>
              <a:t>Soil</a:t>
            </a:r>
            <a:r>
              <a:rPr lang="nl-NL" sz="2400" dirty="0"/>
              <a:t> (non-saline)</a:t>
            </a:r>
          </a:p>
          <a:p>
            <a:pPr lvl="1"/>
            <a:r>
              <a:rPr lang="nl-NL" sz="2400" dirty="0" err="1"/>
              <a:t>Kgc</a:t>
            </a:r>
            <a:r>
              <a:rPr lang="nl-NL" sz="2400" dirty="0"/>
              <a:t> package: </a:t>
            </a:r>
            <a:r>
              <a:rPr lang="nl-NL" sz="2400" dirty="0" err="1"/>
              <a:t>climate</a:t>
            </a:r>
            <a:r>
              <a:rPr lang="nl-NL" sz="2400" dirty="0"/>
              <a:t> zone </a:t>
            </a:r>
            <a:r>
              <a:rPr lang="nl-NL" sz="2400" dirty="0" err="1"/>
              <a:t>classification</a:t>
            </a:r>
            <a:endParaRPr lang="nl-NL" sz="2400" dirty="0"/>
          </a:p>
          <a:p>
            <a:pPr lvl="1"/>
            <a:r>
              <a:rPr lang="nl-NL" sz="2400" dirty="0" err="1"/>
              <a:t>Climate</a:t>
            </a:r>
            <a:r>
              <a:rPr lang="nl-NL" sz="2400" dirty="0"/>
              <a:t> zone </a:t>
            </a:r>
            <a:r>
              <a:rPr lang="nl-NL" sz="2400" dirty="0" err="1"/>
              <a:t>representation</a:t>
            </a:r>
            <a:endParaRPr lang="nl-NL" sz="2400" dirty="0"/>
          </a:p>
          <a:p>
            <a:pPr lvl="2"/>
            <a:r>
              <a:rPr lang="nl-NL" sz="2000" dirty="0"/>
              <a:t>&gt;= 3 samples / </a:t>
            </a:r>
            <a:r>
              <a:rPr lang="nl-NL" sz="2000" dirty="0" err="1"/>
              <a:t>climate</a:t>
            </a:r>
            <a:r>
              <a:rPr lang="nl-NL" sz="2000" dirty="0"/>
              <a:t> zone</a:t>
            </a:r>
            <a:endParaRPr lang="nl-BE" sz="2000" dirty="0"/>
          </a:p>
          <a:p>
            <a:endParaRPr lang="nl-BE" dirty="0"/>
          </a:p>
        </p:txBody>
      </p:sp>
      <p:sp>
        <p:nvSpPr>
          <p:cNvPr id="4" name="Title 1">
            <a:extLst>
              <a:ext uri="{FF2B5EF4-FFF2-40B4-BE49-F238E27FC236}">
                <a16:creationId xmlns:a16="http://schemas.microsoft.com/office/drawing/2014/main" id="{465B8299-5C3E-30AB-B806-48FB791461E1}"/>
              </a:ext>
            </a:extLst>
          </p:cNvPr>
          <p:cNvSpPr txBox="1">
            <a:spLocks/>
          </p:cNvSpPr>
          <p:nvPr/>
        </p:nvSpPr>
        <p:spPr>
          <a:xfrm>
            <a:off x="1097280" y="344406"/>
            <a:ext cx="10058400" cy="57003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l-NL" sz="2000" b="1" dirty="0">
                <a:latin typeface="+mn-lt"/>
              </a:rPr>
              <a:t>2.Methods</a:t>
            </a:r>
            <a:endParaRPr lang="nl-BE" sz="2000" b="1" dirty="0">
              <a:latin typeface="+mn-lt"/>
            </a:endParaRPr>
          </a:p>
        </p:txBody>
      </p:sp>
      <p:graphicFrame>
        <p:nvGraphicFramePr>
          <p:cNvPr id="5" name="Table 4">
            <a:extLst>
              <a:ext uri="{FF2B5EF4-FFF2-40B4-BE49-F238E27FC236}">
                <a16:creationId xmlns:a16="http://schemas.microsoft.com/office/drawing/2014/main" id="{16EFCDBE-B858-7F45-308A-453146438DA2}"/>
              </a:ext>
            </a:extLst>
          </p:cNvPr>
          <p:cNvGraphicFramePr>
            <a:graphicFrameLocks noGrp="1"/>
          </p:cNvGraphicFramePr>
          <p:nvPr>
            <p:extLst>
              <p:ext uri="{D42A27DB-BD31-4B8C-83A1-F6EECF244321}">
                <p14:modId xmlns:p14="http://schemas.microsoft.com/office/powerpoint/2010/main" val="55609454"/>
              </p:ext>
            </p:extLst>
          </p:nvPr>
        </p:nvGraphicFramePr>
        <p:xfrm>
          <a:off x="7427884" y="2261175"/>
          <a:ext cx="3666836" cy="1633972"/>
        </p:xfrm>
        <a:graphic>
          <a:graphicData uri="http://schemas.openxmlformats.org/drawingml/2006/table">
            <a:tbl>
              <a:tblPr firstRow="1" firstCol="1" bandRow="1">
                <a:tableStyleId>{5C22544A-7EE6-4342-B048-85BDC9FD1C3A}</a:tableStyleId>
              </a:tblPr>
              <a:tblGrid>
                <a:gridCol w="923636">
                  <a:extLst>
                    <a:ext uri="{9D8B030D-6E8A-4147-A177-3AD203B41FA5}">
                      <a16:colId xmlns:a16="http://schemas.microsoft.com/office/drawing/2014/main" val="4129061943"/>
                    </a:ext>
                  </a:extLst>
                </a:gridCol>
                <a:gridCol w="1209964">
                  <a:extLst>
                    <a:ext uri="{9D8B030D-6E8A-4147-A177-3AD203B41FA5}">
                      <a16:colId xmlns:a16="http://schemas.microsoft.com/office/drawing/2014/main" val="884838758"/>
                    </a:ext>
                  </a:extLst>
                </a:gridCol>
                <a:gridCol w="1533236">
                  <a:extLst>
                    <a:ext uri="{9D8B030D-6E8A-4147-A177-3AD203B41FA5}">
                      <a16:colId xmlns:a16="http://schemas.microsoft.com/office/drawing/2014/main" val="3682431912"/>
                    </a:ext>
                  </a:extLst>
                </a:gridCol>
              </a:tblGrid>
              <a:tr h="413039">
                <a:tc>
                  <a:txBody>
                    <a:bodyPr/>
                    <a:lstStyle/>
                    <a:p>
                      <a:pPr>
                        <a:lnSpc>
                          <a:spcPct val="107000"/>
                        </a:lnSpc>
                        <a:spcAft>
                          <a:spcPts val="800"/>
                        </a:spcAft>
                      </a:pPr>
                      <a:r>
                        <a:rPr lang="en-GB" sz="2000" dirty="0">
                          <a:effectLst/>
                        </a:rPr>
                        <a:t>Subset</a:t>
                      </a:r>
                      <a:endParaRPr lang="nl-BE" sz="20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a:effectLst/>
                        </a:rPr>
                        <a:t>Samples</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dirty="0">
                          <a:effectLst/>
                          <a:latin typeface="Calibri" panose="020F0502020204030204" pitchFamily="34" charset="0"/>
                          <a:ea typeface="Yu Mincho" panose="02020400000000000000" pitchFamily="18" charset="-128"/>
                          <a:cs typeface="Arial" panose="020B0604020202020204" pitchFamily="34" charset="0"/>
                        </a:rPr>
                        <a:t>Taxa</a:t>
                      </a:r>
                      <a:endParaRPr lang="nl-BE" sz="20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29781874"/>
                  </a:ext>
                </a:extLst>
              </a:tr>
              <a:tr h="413039">
                <a:tc>
                  <a:txBody>
                    <a:bodyPr/>
                    <a:lstStyle/>
                    <a:p>
                      <a:pPr>
                        <a:lnSpc>
                          <a:spcPct val="107000"/>
                        </a:lnSpc>
                        <a:spcAft>
                          <a:spcPts val="800"/>
                        </a:spcAft>
                      </a:pPr>
                      <a:r>
                        <a:rPr lang="en-GB" sz="2000">
                          <a:effectLst/>
                        </a:rPr>
                        <a:t>2k</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a:effectLst/>
                        </a:rPr>
                        <a:t>125</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a:effectLst/>
                        </a:rPr>
                        <a:t>1648</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2841021666"/>
                  </a:ext>
                </a:extLst>
              </a:tr>
              <a:tr h="394855">
                <a:tc>
                  <a:txBody>
                    <a:bodyPr/>
                    <a:lstStyle/>
                    <a:p>
                      <a:pPr>
                        <a:lnSpc>
                          <a:spcPct val="107000"/>
                        </a:lnSpc>
                        <a:spcAft>
                          <a:spcPts val="800"/>
                        </a:spcAft>
                      </a:pPr>
                      <a:r>
                        <a:rPr lang="en-GB" sz="2000">
                          <a:effectLst/>
                        </a:rPr>
                        <a:t>5k</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a:effectLst/>
                        </a:rPr>
                        <a:t>359</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a:effectLst/>
                        </a:rPr>
                        <a:t>1462</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647758926"/>
                  </a:ext>
                </a:extLst>
              </a:tr>
              <a:tr h="413039">
                <a:tc>
                  <a:txBody>
                    <a:bodyPr/>
                    <a:lstStyle/>
                    <a:p>
                      <a:pPr>
                        <a:lnSpc>
                          <a:spcPct val="107000"/>
                        </a:lnSpc>
                        <a:spcAft>
                          <a:spcPts val="800"/>
                        </a:spcAft>
                      </a:pPr>
                      <a:r>
                        <a:rPr lang="en-GB" sz="2000" dirty="0">
                          <a:effectLst/>
                        </a:rPr>
                        <a:t>10k</a:t>
                      </a:r>
                      <a:endParaRPr lang="nl-BE" sz="20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a:effectLst/>
                        </a:rPr>
                        <a:t>955</a:t>
                      </a:r>
                      <a:endParaRPr lang="nl-BE" sz="20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nSpc>
                          <a:spcPct val="107000"/>
                        </a:lnSpc>
                        <a:spcAft>
                          <a:spcPts val="800"/>
                        </a:spcAft>
                      </a:pPr>
                      <a:r>
                        <a:rPr lang="en-GB" sz="2000" dirty="0">
                          <a:effectLst/>
                        </a:rPr>
                        <a:t>1498</a:t>
                      </a:r>
                      <a:endParaRPr lang="nl-BE" sz="20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2429234893"/>
                  </a:ext>
                </a:extLst>
              </a:tr>
            </a:tbl>
          </a:graphicData>
        </a:graphic>
      </p:graphicFrame>
      <p:sp>
        <p:nvSpPr>
          <p:cNvPr id="6" name="TextBox 5">
            <a:extLst>
              <a:ext uri="{FF2B5EF4-FFF2-40B4-BE49-F238E27FC236}">
                <a16:creationId xmlns:a16="http://schemas.microsoft.com/office/drawing/2014/main" id="{699DBB0C-DB4E-ECC1-4B57-362DA207D58D}"/>
              </a:ext>
            </a:extLst>
          </p:cNvPr>
          <p:cNvSpPr txBox="1"/>
          <p:nvPr/>
        </p:nvSpPr>
        <p:spPr>
          <a:xfrm>
            <a:off x="11822791" y="6488668"/>
            <a:ext cx="301686" cy="369332"/>
          </a:xfrm>
          <a:prstGeom prst="rect">
            <a:avLst/>
          </a:prstGeom>
          <a:noFill/>
        </p:spPr>
        <p:txBody>
          <a:bodyPr wrap="none" rtlCol="0">
            <a:spAutoFit/>
          </a:bodyPr>
          <a:lstStyle/>
          <a:p>
            <a:r>
              <a:rPr lang="nl-NL" dirty="0"/>
              <a:t>9</a:t>
            </a:r>
            <a:endParaRPr lang="nl-BE" dirty="0"/>
          </a:p>
        </p:txBody>
      </p:sp>
      <p:sp>
        <p:nvSpPr>
          <p:cNvPr id="7" name="TextBox 6">
            <a:extLst>
              <a:ext uri="{FF2B5EF4-FFF2-40B4-BE49-F238E27FC236}">
                <a16:creationId xmlns:a16="http://schemas.microsoft.com/office/drawing/2014/main" id="{82B2C6E9-D746-C3BF-D794-62BAE5C0E9EF}"/>
              </a:ext>
            </a:extLst>
          </p:cNvPr>
          <p:cNvSpPr txBox="1"/>
          <p:nvPr/>
        </p:nvSpPr>
        <p:spPr>
          <a:xfrm>
            <a:off x="7427884" y="1974514"/>
            <a:ext cx="3629648" cy="338554"/>
          </a:xfrm>
          <a:prstGeom prst="rect">
            <a:avLst/>
          </a:prstGeom>
          <a:noFill/>
        </p:spPr>
        <p:txBody>
          <a:bodyPr wrap="none" rtlCol="0">
            <a:spAutoFit/>
          </a:bodyPr>
          <a:lstStyle/>
          <a:p>
            <a:r>
              <a:rPr lang="nl-NL" sz="1600" dirty="0" err="1"/>
              <a:t>Table</a:t>
            </a:r>
            <a:r>
              <a:rPr lang="nl-NL" sz="1600" dirty="0"/>
              <a:t> 1: dataset </a:t>
            </a:r>
            <a:r>
              <a:rPr lang="nl-NL" sz="1600" dirty="0" err="1"/>
              <a:t>dimensions</a:t>
            </a:r>
            <a:r>
              <a:rPr lang="nl-NL" sz="1600" dirty="0"/>
              <a:t> </a:t>
            </a:r>
            <a:r>
              <a:rPr lang="nl-NL" sz="1600" dirty="0" err="1"/>
              <a:t>after</a:t>
            </a:r>
            <a:r>
              <a:rPr lang="nl-NL" sz="1600" dirty="0"/>
              <a:t> filtering</a:t>
            </a:r>
            <a:endParaRPr lang="nl-BE" sz="1600" dirty="0"/>
          </a:p>
        </p:txBody>
      </p:sp>
    </p:spTree>
    <p:extLst>
      <p:ext uri="{BB962C8B-B14F-4D97-AF65-F5344CB8AC3E}">
        <p14:creationId xmlns:p14="http://schemas.microsoft.com/office/powerpoint/2010/main" val="126186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Words>
  <Application>Microsoft Office PowerPoint</Application>
  <PresentationFormat>Widescreen</PresentationFormat>
  <Paragraphs>206</Paragraphs>
  <Slides>20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Courier New</vt:lpstr>
      <vt:lpstr>Google Sans</vt:lpstr>
      <vt:lpstr>Helvetica Neue</vt:lpstr>
      <vt:lpstr>Roboto</vt:lpstr>
      <vt:lpstr>Söhne</vt:lpstr>
      <vt:lpstr>Verdana</vt:lpstr>
      <vt:lpstr>Wingdings</vt:lpstr>
      <vt:lpstr>Retrospect</vt:lpstr>
      <vt:lpstr>Autoencoder-based identification of key micro-organisms within climate zones</vt:lpstr>
      <vt:lpstr>PowerPoint Presentation</vt:lpstr>
      <vt:lpstr>Project: Meta-analysis microbial ecology</vt:lpstr>
      <vt:lpstr>Input data</vt:lpstr>
      <vt:lpstr>Köppen-Geiger classification (Kgc)</vt:lpstr>
      <vt:lpstr>Autoencoder model</vt:lpstr>
      <vt:lpstr>General approach</vt:lpstr>
      <vt:lpstr>General approach</vt:lpstr>
      <vt:lpstr>Data preprocessing</vt:lpstr>
      <vt:lpstr>Autoencoder model</vt:lpstr>
      <vt:lpstr>Hyperparameter tuning</vt:lpstr>
      <vt:lpstr>Random forest classifier</vt:lpstr>
      <vt:lpstr>Feature extraction in autoencoder</vt:lpstr>
      <vt:lpstr>Reflection</vt:lpstr>
      <vt:lpstr>References</vt:lpstr>
      <vt:lpstr>Questions</vt:lpstr>
      <vt:lpstr>Visualization : informative ≠ present</vt:lpstr>
      <vt:lpstr>Comparison alternative approach</vt:lpstr>
      <vt:lpstr>Comparison alternative approach</vt:lpstr>
      <vt:lpstr>Difference Autoencoder -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Autoencoder-based identification of key micro-organisms within climate zones</dc:title>
  <dc:creator>emmely.durieux@outlook.com</dc:creator>
  <cp:lastModifiedBy>emmely.durieux@outlook.com</cp:lastModifiedBy>
  <cp:revision>94</cp:revision>
  <dcterms:created xsi:type="dcterms:W3CDTF">2023-06-15T11:04:00Z</dcterms:created>
  <dcterms:modified xsi:type="dcterms:W3CDTF">2023-06-22T07:13:07Z</dcterms:modified>
</cp:coreProperties>
</file>