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85" r:id="rId2"/>
    <p:sldId id="277" r:id="rId3"/>
    <p:sldId id="287" r:id="rId4"/>
    <p:sldId id="288" r:id="rId5"/>
    <p:sldId id="300" r:id="rId6"/>
    <p:sldId id="293" r:id="rId7"/>
    <p:sldId id="297" r:id="rId8"/>
    <p:sldId id="301" r:id="rId9"/>
    <p:sldId id="28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9"/>
    <p:restoredTop sz="93631"/>
  </p:normalViewPr>
  <p:slideViewPr>
    <p:cSldViewPr snapToGrid="0" snapToObjects="1">
      <p:cViewPr varScale="1">
        <p:scale>
          <a:sx n="80" d="100"/>
          <a:sy n="80" d="100"/>
        </p:scale>
        <p:origin x="1524" y="3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0BB35-9C2A-444D-ADAF-0E3F5BBD06AB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2640A-8EF9-5744-A0B0-2F63907E9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00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85E8-FF25-4342-A213-D596F8CE818F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9680D822-9BA3-EB4C-8F88-C24A9FE33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9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85E8-FF25-4342-A213-D596F8CE818F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D822-9BA3-EB4C-8F88-C24A9FE33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22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85E8-FF25-4342-A213-D596F8CE818F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D822-9BA3-EB4C-8F88-C24A9FE33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52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85E8-FF25-4342-A213-D596F8CE818F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D822-9BA3-EB4C-8F88-C24A9FE33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5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5A885E8-FF25-4342-A213-D596F8CE818F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9680D822-9BA3-EB4C-8F88-C24A9FE33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85E8-FF25-4342-A213-D596F8CE818F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D822-9BA3-EB4C-8F88-C24A9FE33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12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85E8-FF25-4342-A213-D596F8CE818F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D822-9BA3-EB4C-8F88-C24A9FE33E1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990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5A885E8-FF25-4342-A213-D596F8CE818F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D822-9BA3-EB4C-8F88-C24A9FE33E1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7824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85E8-FF25-4342-A213-D596F8CE818F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D822-9BA3-EB4C-8F88-C24A9FE33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5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85E8-FF25-4342-A213-D596F8CE818F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D822-9BA3-EB4C-8F88-C24A9FE33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506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85E8-FF25-4342-A213-D596F8CE818F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D822-9BA3-EB4C-8F88-C24A9FE33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675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5A885E8-FF25-4342-A213-D596F8CE818F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9680D822-9BA3-EB4C-8F88-C24A9FE33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06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1433" y="912086"/>
            <a:ext cx="7772400" cy="1470025"/>
          </a:xfrm>
        </p:spPr>
        <p:txBody>
          <a:bodyPr>
            <a:noAutofit/>
          </a:bodyPr>
          <a:lstStyle/>
          <a:p>
            <a:pPr algn="l"/>
            <a:br>
              <a:rPr lang="en-US" sz="6000" dirty="0"/>
            </a:br>
            <a:br>
              <a:rPr lang="en-US" sz="6000" dirty="0"/>
            </a:br>
            <a:br>
              <a:rPr lang="en-US" sz="6000" dirty="0"/>
            </a:br>
            <a:br>
              <a:rPr lang="en-US" sz="6000" dirty="0"/>
            </a:b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COMP47350: Data Analytics (Conv)</a:t>
            </a:r>
            <a:br>
              <a:rPr lang="en-US" sz="36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2017/18</a:t>
            </a:r>
            <a:br>
              <a:rPr lang="en-US" sz="3600" dirty="0">
                <a:solidFill>
                  <a:schemeClr val="accent4">
                    <a:lumMod val="75000"/>
                  </a:schemeClr>
                </a:solidFill>
              </a:rPr>
            </a:br>
            <a:br>
              <a:rPr lang="en-US" sz="3600" dirty="0"/>
            </a:br>
            <a:endParaRPr lang="en-US" sz="3600" dirty="0">
              <a:solidFill>
                <a:srgbClr val="0000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9551" y="3479024"/>
            <a:ext cx="7674282" cy="2638064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chemeClr val="tx1"/>
                </a:solidFill>
              </a:rPr>
              <a:t>Cambridge Analytica:</a:t>
            </a:r>
            <a:r>
              <a:rPr lang="en-US" sz="2000" dirty="0">
                <a:solidFill>
                  <a:schemeClr val="tx1"/>
                </a:solidFill>
              </a:rPr>
              <a:t> Bikeshare Demand Forecasting</a:t>
            </a:r>
          </a:p>
          <a:p>
            <a:pPr algn="l"/>
            <a:endParaRPr lang="en-US" sz="2700" i="1" dirty="0">
              <a:solidFill>
                <a:schemeClr val="tx1"/>
              </a:solidFill>
            </a:endParaRPr>
          </a:p>
          <a:p>
            <a:endParaRPr lang="en-US" sz="2700" i="1" dirty="0"/>
          </a:p>
          <a:p>
            <a:r>
              <a:rPr lang="en-US" sz="2700" i="1" dirty="0"/>
              <a:t>Emmet Tracey     Conor Lawlor</a:t>
            </a:r>
            <a:endParaRPr lang="en-US" sz="2700" i="1" dirty="0">
              <a:solidFill>
                <a:schemeClr val="tx1"/>
              </a:solidFill>
            </a:endParaRPr>
          </a:p>
          <a:p>
            <a:r>
              <a:rPr lang="en-US" sz="2700" i="1" dirty="0">
                <a:solidFill>
                  <a:schemeClr val="tx1"/>
                </a:solidFill>
              </a:rPr>
              <a:t>Eoin LeMasney</a:t>
            </a:r>
            <a:r>
              <a:rPr lang="en-US" sz="2700" i="1" dirty="0"/>
              <a:t>    Daniel O’Byrne</a:t>
            </a:r>
          </a:p>
          <a:p>
            <a:pPr algn="l"/>
            <a:endParaRPr lang="en-US" sz="2700" i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5" name="Picture 4" descr="logo_uc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51" y="237338"/>
            <a:ext cx="722716" cy="97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431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0"/>
            <a:ext cx="7772400" cy="1609344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The Problem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F41755-9F33-EB41-BA56-CFC3D38E3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608" y="4104167"/>
            <a:ext cx="6193466" cy="215910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E7AB300-68F3-9F44-A30B-5662CD419259}"/>
              </a:ext>
            </a:extLst>
          </p:cNvPr>
          <p:cNvSpPr txBox="1">
            <a:spLocks/>
          </p:cNvSpPr>
          <p:nvPr/>
        </p:nvSpPr>
        <p:spPr>
          <a:xfrm>
            <a:off x="454541" y="1270591"/>
            <a:ext cx="8229600" cy="23444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The success of a bike sharing system is reliant on stations being properly resourced</a:t>
            </a:r>
          </a:p>
          <a:p>
            <a:r>
              <a:rPr lang="en-GB" sz="1600" dirty="0"/>
              <a:t>Bikes need to be added/removed as needed</a:t>
            </a:r>
          </a:p>
          <a:p>
            <a:r>
              <a:rPr lang="en-GB" sz="1600" dirty="0"/>
              <a:t>The Problem:</a:t>
            </a:r>
          </a:p>
          <a:p>
            <a:pPr lvl="1"/>
            <a:r>
              <a:rPr lang="en-GB" sz="1600" dirty="0"/>
              <a:t>No bikes at a station so a user cannot get one </a:t>
            </a:r>
          </a:p>
          <a:p>
            <a:pPr lvl="1"/>
            <a:r>
              <a:rPr lang="en-GB" sz="1600" dirty="0"/>
              <a:t>Station is full of bikes so a user cannot return one</a:t>
            </a:r>
          </a:p>
          <a:p>
            <a:r>
              <a:rPr lang="en-GB" sz="1600" dirty="0"/>
              <a:t>Difficult to calculate how many bikes need to be added/removed </a:t>
            </a:r>
          </a:p>
          <a:p>
            <a:r>
              <a:rPr lang="en-GB" sz="1600" dirty="0"/>
              <a:t>We focus on the bike sharing system in Washington, D.C. -  Capital Bikeshare</a:t>
            </a:r>
          </a:p>
        </p:txBody>
      </p:sp>
    </p:spTree>
    <p:extLst>
      <p:ext uri="{BB962C8B-B14F-4D97-AF65-F5344CB8AC3E}">
        <p14:creationId xmlns:p14="http://schemas.microsoft.com/office/powerpoint/2010/main" val="1691350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A4066C89-42FB-4624-9AFE-3A31B36491B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8" y="0"/>
            <a:ext cx="3486126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1" y="643466"/>
            <a:ext cx="2764734" cy="55287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The Data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7DE979D-12D9-8943-B886-FAA7A0D00615}"/>
              </a:ext>
            </a:extLst>
          </p:cNvPr>
          <p:cNvSpPr txBox="1">
            <a:spLocks/>
          </p:cNvSpPr>
          <p:nvPr/>
        </p:nvSpPr>
        <p:spPr>
          <a:xfrm>
            <a:off x="3790335" y="599768"/>
            <a:ext cx="4555850" cy="5572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dataset was provided by Capital Bikeshare</a:t>
            </a:r>
          </a:p>
          <a:p>
            <a:r>
              <a:rPr lang="en-US" dirty="0"/>
              <a:t>Consisted of hourly user activity over a 2 year period</a:t>
            </a:r>
          </a:p>
          <a:p>
            <a:r>
              <a:rPr lang="en-US" dirty="0"/>
              <a:t>Some of the features included:</a:t>
            </a:r>
          </a:p>
          <a:p>
            <a:pPr lvl="1"/>
            <a:r>
              <a:rPr lang="en-US" dirty="0"/>
              <a:t>Datetime</a:t>
            </a:r>
          </a:p>
          <a:p>
            <a:pPr lvl="1"/>
            <a:r>
              <a:rPr lang="en-US" dirty="0"/>
              <a:t>Temperature </a:t>
            </a:r>
          </a:p>
          <a:p>
            <a:pPr lvl="1"/>
            <a:r>
              <a:rPr lang="en-US" dirty="0"/>
              <a:t>Humidity</a:t>
            </a:r>
          </a:p>
          <a:p>
            <a:pPr lvl="1"/>
            <a:r>
              <a:rPr lang="en-US" dirty="0"/>
              <a:t>Weather description</a:t>
            </a:r>
          </a:p>
          <a:p>
            <a:pPr lvl="1"/>
            <a:r>
              <a:rPr lang="en-US" dirty="0"/>
              <a:t>Count (Casual + Registered users) </a:t>
            </a:r>
          </a:p>
          <a:p>
            <a:r>
              <a:rPr lang="en-US" dirty="0"/>
              <a:t>Our target feature was Count – Number of bikes in 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087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066C89-42FB-4624-9AFE-3A31B36491B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8" y="0"/>
            <a:ext cx="3486126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1" y="643466"/>
            <a:ext cx="2764734" cy="55287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The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A2CAC9-909B-4C4B-8766-004B580C1354}"/>
              </a:ext>
            </a:extLst>
          </p:cNvPr>
          <p:cNvSpPr txBox="1"/>
          <p:nvPr/>
        </p:nvSpPr>
        <p:spPr>
          <a:xfrm>
            <a:off x="3790335" y="599768"/>
            <a:ext cx="4555850" cy="5572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/>
              <a:t>We split datetime to extract the hour, day and month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/>
              <a:t>We dropped </a:t>
            </a:r>
            <a:r>
              <a:rPr lang="en-US" dirty="0" err="1"/>
              <a:t>atemp</a:t>
            </a:r>
            <a:r>
              <a:rPr lang="en-US" dirty="0"/>
              <a:t> feature – values similar to temp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/>
              <a:t>Dropped casual and registered feature – data leakage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IE" dirty="0"/>
              <a:t>Normalised</a:t>
            </a:r>
            <a:r>
              <a:rPr lang="en-US" dirty="0"/>
              <a:t> season and weather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/>
              <a:t>This preparation allowed us to explore the data further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047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8F59A9-60D2-4C14-A3F7-5BFC62A32E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799" y="-1"/>
            <a:ext cx="7896225" cy="2254682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4C536252-2A70-4C18-BB86-88285BC31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68" y="2212687"/>
            <a:ext cx="8120063" cy="2219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711527-672C-4BD3-8E76-E7F5360CD6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045" y="4502838"/>
            <a:ext cx="7631907" cy="205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135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066C89-42FB-4624-9AFE-3A31B36491B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8" y="0"/>
            <a:ext cx="3486126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1" y="643466"/>
            <a:ext cx="2764734" cy="55287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300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Modeling/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Prediction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1AE57F-0AC5-A949-8C36-A6352658EAFD}"/>
              </a:ext>
            </a:extLst>
          </p:cNvPr>
          <p:cNvSpPr txBox="1"/>
          <p:nvPr/>
        </p:nvSpPr>
        <p:spPr>
          <a:xfrm>
            <a:off x="3586163" y="643466"/>
            <a:ext cx="4760022" cy="5572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/>
              <a:t>Descriptive and visual exploration of the data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/>
              <a:t>Chose a subset of features that looked promising:</a:t>
            </a:r>
          </a:p>
          <a:p>
            <a:pPr marL="742950" lvl="1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/>
              <a:t>W1, W3</a:t>
            </a:r>
          </a:p>
          <a:p>
            <a:pPr marL="742950" lvl="1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/>
              <a:t>Spring, Autumn</a:t>
            </a:r>
          </a:p>
          <a:p>
            <a:pPr marL="742950" lvl="1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/>
              <a:t>Month</a:t>
            </a:r>
          </a:p>
          <a:p>
            <a:pPr marL="742950" lvl="1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/>
              <a:t>Hour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/>
              <a:t>Used these to train three regression models:</a:t>
            </a:r>
          </a:p>
          <a:p>
            <a:pPr marL="742950" lvl="1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/>
              <a:t>Linear</a:t>
            </a:r>
          </a:p>
          <a:p>
            <a:pPr marL="742950" lvl="1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/>
              <a:t>Logistic</a:t>
            </a:r>
          </a:p>
          <a:p>
            <a:pPr marL="742950" lvl="1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/>
              <a:t>Random Forest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dirty="0"/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014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066C89-42FB-4624-9AFE-3A31B36491B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8" y="0"/>
            <a:ext cx="3486126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CD3A2-EF1D-8244-B4E8-A9A118DCC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643466"/>
            <a:ext cx="2764734" cy="552873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Initial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8B57F-86F5-8D44-AE31-7DF148404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7665" y="256868"/>
            <a:ext cx="4555850" cy="5572432"/>
          </a:xfrm>
        </p:spPr>
        <p:txBody>
          <a:bodyPr anchor="ctr">
            <a:normAutofit/>
          </a:bodyPr>
          <a:lstStyle/>
          <a:p>
            <a:r>
              <a:rPr lang="en-US" dirty="0"/>
              <a:t>Linear Regression Model: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Logistic Regression Model: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Random Forest Model: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0A15F7-2209-48CE-B4D0-D6CFD181C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2620" y="1845783"/>
            <a:ext cx="4833290" cy="5592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83F148-2BCC-4C8B-AAD0-3AE65B8371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429000"/>
            <a:ext cx="2931214" cy="8916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32F0BD-9754-4D05-939B-0E02AEBF4A0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937"/>
          <a:stretch/>
        </p:blipFill>
        <p:spPr>
          <a:xfrm>
            <a:off x="4572000" y="5163080"/>
            <a:ext cx="2867333" cy="88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22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066C89-42FB-4624-9AFE-3A31B36491B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8" y="0"/>
            <a:ext cx="3486126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1" y="643466"/>
            <a:ext cx="2764734" cy="55287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 Refine Linear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1AE57F-0AC5-A949-8C36-A6352658EAFD}"/>
              </a:ext>
            </a:extLst>
          </p:cNvPr>
          <p:cNvSpPr txBox="1"/>
          <p:nvPr/>
        </p:nvSpPr>
        <p:spPr>
          <a:xfrm>
            <a:off x="3790335" y="643466"/>
            <a:ext cx="4555850" cy="5572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/>
              <a:t>Linear model most suited to our problem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/>
              <a:t>Try and improve the model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/>
              <a:t>Made following changes to dataset:</a:t>
            </a:r>
          </a:p>
          <a:p>
            <a:pPr marL="742950" lvl="1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/>
              <a:t>Normalised month, day, hour</a:t>
            </a:r>
          </a:p>
          <a:p>
            <a:pPr marL="742950" lvl="1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/>
              <a:t>Dropped season feature</a:t>
            </a:r>
          </a:p>
          <a:p>
            <a:pPr marL="742950" lvl="1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/>
              <a:t>Clamped outliers in count at upper threshold (Upper quartile + 1.5*IQR = 647)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dirty="0"/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342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066C89-42FB-4624-9AFE-3A31B36491B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8" y="0"/>
            <a:ext cx="3486126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1" y="643466"/>
            <a:ext cx="2764734" cy="552873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The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0335" y="599768"/>
            <a:ext cx="4555850" cy="5572432"/>
          </a:xfrm>
        </p:spPr>
        <p:txBody>
          <a:bodyPr anchor="ctr">
            <a:normAutofit/>
          </a:bodyPr>
          <a:lstStyle/>
          <a:p>
            <a:r>
              <a:rPr lang="en-US" dirty="0"/>
              <a:t>What new model tells us: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Possible downfalls of the model:</a:t>
            </a:r>
          </a:p>
          <a:p>
            <a:pPr lvl="1"/>
            <a:r>
              <a:rPr lang="en-US" dirty="0"/>
              <a:t>We had hoped for a higher                R-squared value</a:t>
            </a:r>
          </a:p>
          <a:p>
            <a:pPr lvl="1"/>
            <a:r>
              <a:rPr lang="en-US" dirty="0"/>
              <a:t>Macro solution for a micro problem</a:t>
            </a:r>
          </a:p>
          <a:p>
            <a:pPr lvl="2"/>
            <a:r>
              <a:rPr lang="en-US" dirty="0"/>
              <a:t>To be useful does a station just take an average of our count prediction?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5195FD-9841-4F4A-8B04-7BC6A7ADDD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3673" y="1308448"/>
            <a:ext cx="4991101" cy="5980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76C96C-7704-40CE-8328-2850ABBBA4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6600" y="2062124"/>
            <a:ext cx="1502376" cy="3636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AAF23B-EFF4-4B74-8A45-1512883805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6564" y="2615189"/>
            <a:ext cx="1638641" cy="134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3625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{ADA975BC-CF65-8E41-B331-D5F65476557F}tf10001070</Template>
  <TotalTime>28678</TotalTime>
  <Words>327</Words>
  <Application>Microsoft Office PowerPoint</Application>
  <PresentationFormat>On-screen Show (4:3)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Rockwell</vt:lpstr>
      <vt:lpstr>Rockwell Condensed</vt:lpstr>
      <vt:lpstr>Rockwell Extra Bold</vt:lpstr>
      <vt:lpstr>Wingdings</vt:lpstr>
      <vt:lpstr>Wood Type</vt:lpstr>
      <vt:lpstr>    COMP47350: Data Analytics (Conv) 2017/18  </vt:lpstr>
      <vt:lpstr>The Problem</vt:lpstr>
      <vt:lpstr>The Data</vt:lpstr>
      <vt:lpstr>The Analysis</vt:lpstr>
      <vt:lpstr>PowerPoint Presentation</vt:lpstr>
      <vt:lpstr> Modeling/ Prediction</vt:lpstr>
      <vt:lpstr>Initial Results</vt:lpstr>
      <vt:lpstr> Refine Linear</vt:lpstr>
      <vt:lpstr>The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COMP47350: Data Analytics</dc:title>
  <dc:creator>Insight Centre</dc:creator>
  <cp:lastModifiedBy>Emmet Tracey</cp:lastModifiedBy>
  <cp:revision>3110</cp:revision>
  <cp:lastPrinted>2016-01-19T11:08:18Z</cp:lastPrinted>
  <dcterms:created xsi:type="dcterms:W3CDTF">2016-01-13T08:50:44Z</dcterms:created>
  <dcterms:modified xsi:type="dcterms:W3CDTF">2018-04-26T12:50:30Z</dcterms:modified>
</cp:coreProperties>
</file>