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77" r:id="rId3"/>
    <p:sldId id="287" r:id="rId4"/>
    <p:sldId id="288" r:id="rId5"/>
    <p:sldId id="293" r:id="rId6"/>
    <p:sldId id="297" r:id="rId7"/>
    <p:sldId id="298" r:id="rId8"/>
    <p:sldId id="299" r:id="rId9"/>
    <p:sldId id="296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3631"/>
  </p:normalViewPr>
  <p:slideViewPr>
    <p:cSldViewPr snapToGrid="0" snapToObjects="1">
      <p:cViewPr varScale="1">
        <p:scale>
          <a:sx n="151" d="100"/>
          <a:sy n="151" d="100"/>
        </p:scale>
        <p:origin x="2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BB35-9C2A-444D-ADAF-0E3F5BBD06A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640A-8EF9-5744-A0B0-2F63907E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782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433" y="912086"/>
            <a:ext cx="7772400" cy="1470025"/>
          </a:xfrm>
        </p:spPr>
        <p:txBody>
          <a:bodyPr>
            <a:noAutofit/>
          </a:bodyPr>
          <a:lstStyle/>
          <a:p>
            <a:pPr algn="l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COMP47350: Data Analytics (Conv)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2017/18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551" y="3479024"/>
            <a:ext cx="7674282" cy="263806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Cambridge Analytica:</a:t>
            </a:r>
            <a:r>
              <a:rPr lang="en-US" sz="2000" dirty="0">
                <a:solidFill>
                  <a:schemeClr val="tx1"/>
                </a:solidFill>
              </a:rPr>
              <a:t> Bikeshare Demand Forecasting</a:t>
            </a:r>
          </a:p>
          <a:p>
            <a:pPr algn="l"/>
            <a:endParaRPr lang="en-US" sz="2700" i="1" dirty="0">
              <a:solidFill>
                <a:schemeClr val="tx1"/>
              </a:solidFill>
            </a:endParaRPr>
          </a:p>
          <a:p>
            <a:endParaRPr lang="en-US" sz="2700" i="1" dirty="0"/>
          </a:p>
          <a:p>
            <a:r>
              <a:rPr lang="en-US" sz="2700" i="1" dirty="0"/>
              <a:t>Emmet Tracey     Conor Lawlor</a:t>
            </a:r>
            <a:endParaRPr lang="en-US" sz="2700" i="1" dirty="0">
              <a:solidFill>
                <a:schemeClr val="tx1"/>
              </a:solidFill>
            </a:endParaRPr>
          </a:p>
          <a:p>
            <a:r>
              <a:rPr lang="en-US" sz="2700" i="1" dirty="0">
                <a:solidFill>
                  <a:schemeClr val="tx1"/>
                </a:solidFill>
              </a:rPr>
              <a:t>Eoin LeMasney</a:t>
            </a:r>
            <a:r>
              <a:rPr lang="en-US" sz="2700" i="1" dirty="0"/>
              <a:t>    Daniel O’Byrne</a:t>
            </a:r>
          </a:p>
          <a:p>
            <a:pPr algn="l"/>
            <a:endParaRPr lang="en-US" sz="27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logo_uc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1" y="237338"/>
            <a:ext cx="722716" cy="9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What are model tells us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Predictions**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Possible downfalls of the model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High/low classification on RF or Log ***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Macro solution for a micro problem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“We only saw the forest for the trees” (Lawlor, 2018)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be useful does a station just take an average of our </a:t>
            </a:r>
            <a:r>
              <a:rPr lang="en-US" sz="2000"/>
              <a:t>count prediction?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3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41755-9F33-EB41-BA56-CFC3D38E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8" y="4104167"/>
            <a:ext cx="6193466" cy="2159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7AB300-68F3-9F44-A30B-5662CD419259}"/>
              </a:ext>
            </a:extLst>
          </p:cNvPr>
          <p:cNvSpPr txBox="1">
            <a:spLocks/>
          </p:cNvSpPr>
          <p:nvPr/>
        </p:nvSpPr>
        <p:spPr>
          <a:xfrm>
            <a:off x="454541" y="1270591"/>
            <a:ext cx="8229600" cy="2344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The success of a bike sharing system is reliant on stations being properly resourced</a:t>
            </a:r>
          </a:p>
          <a:p>
            <a:r>
              <a:rPr lang="en-GB" sz="1600" dirty="0"/>
              <a:t>Bikes need to be added/removed as needed</a:t>
            </a:r>
          </a:p>
          <a:p>
            <a:r>
              <a:rPr lang="en-GB" sz="1600" dirty="0"/>
              <a:t>The Problem:</a:t>
            </a:r>
          </a:p>
          <a:p>
            <a:pPr lvl="1"/>
            <a:r>
              <a:rPr lang="en-GB" sz="1600" dirty="0"/>
              <a:t>No bikes at a station so a user cannot get one </a:t>
            </a:r>
          </a:p>
          <a:p>
            <a:pPr lvl="1"/>
            <a:r>
              <a:rPr lang="en-GB" sz="1600" dirty="0"/>
              <a:t>Station is full of bikes so a user cannot return one</a:t>
            </a:r>
          </a:p>
          <a:p>
            <a:r>
              <a:rPr lang="en-GB" sz="1600" dirty="0"/>
              <a:t>Difficult to calculate how many bikes need to be added/removed </a:t>
            </a:r>
          </a:p>
          <a:p>
            <a:r>
              <a:rPr lang="en-GB" sz="1600" dirty="0"/>
              <a:t>We focus on the bike sharing system in Washington, D.C. -  Capital Bikeshare</a:t>
            </a:r>
          </a:p>
        </p:txBody>
      </p:sp>
    </p:spTree>
    <p:extLst>
      <p:ext uri="{BB962C8B-B14F-4D97-AF65-F5344CB8AC3E}">
        <p14:creationId xmlns:p14="http://schemas.microsoft.com/office/powerpoint/2010/main" val="16913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E979D-12D9-8943-B886-FAA7A0D00615}"/>
              </a:ext>
            </a:extLst>
          </p:cNvPr>
          <p:cNvSpPr txBox="1">
            <a:spLocks/>
          </p:cNvSpPr>
          <p:nvPr/>
        </p:nvSpPr>
        <p:spPr>
          <a:xfrm>
            <a:off x="685800" y="1609344"/>
            <a:ext cx="8001000" cy="46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The dataset consisted of hourly user activity over a 2 year period</a:t>
            </a:r>
          </a:p>
          <a:p>
            <a:r>
              <a:rPr lang="en-GB" sz="1600" dirty="0"/>
              <a:t>Some of the features included:</a:t>
            </a:r>
          </a:p>
          <a:p>
            <a:pPr lvl="1"/>
            <a:r>
              <a:rPr lang="en-GB" sz="1600" dirty="0"/>
              <a:t>Time – hour, day, month etc.</a:t>
            </a:r>
          </a:p>
          <a:p>
            <a:pPr lvl="1"/>
            <a:r>
              <a:rPr lang="en-GB" sz="1600" dirty="0"/>
              <a:t>Temperature </a:t>
            </a:r>
          </a:p>
          <a:p>
            <a:pPr lvl="1"/>
            <a:r>
              <a:rPr lang="en-GB" sz="1600" dirty="0"/>
              <a:t>Humidity</a:t>
            </a:r>
          </a:p>
          <a:p>
            <a:pPr lvl="1"/>
            <a:r>
              <a:rPr lang="en-GB" sz="1600" dirty="0"/>
              <a:t>Weather description</a:t>
            </a:r>
          </a:p>
          <a:p>
            <a:pPr lvl="1"/>
            <a:r>
              <a:rPr lang="en-GB" sz="1600" dirty="0"/>
              <a:t>Count (Casual + Registered users) </a:t>
            </a:r>
          </a:p>
          <a:p>
            <a:r>
              <a:rPr lang="en-GB" sz="1600" dirty="0"/>
              <a:t>Our target feature was Count – Number of bikes in use</a:t>
            </a:r>
          </a:p>
          <a:p>
            <a:r>
              <a:rPr lang="en-GB" sz="1600" dirty="0"/>
              <a:t>We sourced our data from the below location:</a:t>
            </a:r>
          </a:p>
          <a:p>
            <a:pPr lvl="1"/>
            <a:r>
              <a:rPr lang="en-US" sz="1600" dirty="0">
                <a:hlinkClick r:id="rId2"/>
              </a:rPr>
              <a:t>https://www.kaggle.com/c/bike-sharing-demand</a:t>
            </a:r>
            <a:endParaRPr lang="en-US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808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67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2CAC9-909B-4C4B-8766-004B580C1354}"/>
              </a:ext>
            </a:extLst>
          </p:cNvPr>
          <p:cNvSpPr txBox="1"/>
          <p:nvPr/>
        </p:nvSpPr>
        <p:spPr>
          <a:xfrm>
            <a:off x="675167" y="1609344"/>
            <a:ext cx="7772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With a prediction for Count, </a:t>
            </a:r>
            <a:r>
              <a:rPr lang="en-GB" dirty="0"/>
              <a:t>this would allow Capital Bikes to better provide for their customers</a:t>
            </a:r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Initial analysis showed a positive relationship between</a:t>
            </a:r>
          </a:p>
          <a:p>
            <a:pPr marL="742950" lvl="1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Weather and Count</a:t>
            </a:r>
          </a:p>
          <a:p>
            <a:pPr marL="742950" lvl="1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datetime and Count</a:t>
            </a:r>
          </a:p>
          <a:p>
            <a:pPr marL="1200150" lvl="2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Chart for weather ??</a:t>
            </a:r>
          </a:p>
          <a:p>
            <a:pPr marL="1200150" lvl="2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Chart for time??</a:t>
            </a:r>
          </a:p>
          <a:p>
            <a:pPr marL="1200150" lvl="2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Chart for season??</a:t>
            </a:r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We split the datetime to extract the hour and day</a:t>
            </a:r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GB" dirty="0"/>
              <a:t>Hour showed a strong indicator of Count</a:t>
            </a:r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33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Modeling/Prediction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AE57F-0AC5-A949-8C36-A6352658EAFD}"/>
              </a:ext>
            </a:extLst>
          </p:cNvPr>
          <p:cNvSpPr txBox="1"/>
          <p:nvPr/>
        </p:nvSpPr>
        <p:spPr>
          <a:xfrm>
            <a:off x="696433" y="1609344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We created three regression models:</a:t>
            </a:r>
          </a:p>
          <a:p>
            <a:pPr marL="742950" lvl="1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Linear</a:t>
            </a:r>
          </a:p>
          <a:p>
            <a:pPr marL="742950" lvl="1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Logistic</a:t>
            </a:r>
          </a:p>
          <a:p>
            <a:pPr marL="742950" lvl="1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Random Forest</a:t>
            </a:r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D3A2-EF1D-8244-B4E8-A9A118DC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B57F-86F5-8D44-AE31-7DF14840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D3A2-EF1D-8244-B4E8-A9A118DC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B57F-86F5-8D44-AE31-7DF14840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D3A2-EF1D-8244-B4E8-A9A118DC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B57F-86F5-8D44-AE31-7DF14840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D3A2-EF1D-8244-B4E8-A9A118DC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Preferred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B57F-86F5-8D44-AE31-7DF14840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different models we choose the Linear Model as the model of choice</a:t>
            </a:r>
          </a:p>
        </p:txBody>
      </p:sp>
    </p:spTree>
    <p:extLst>
      <p:ext uri="{BB962C8B-B14F-4D97-AF65-F5344CB8AC3E}">
        <p14:creationId xmlns:p14="http://schemas.microsoft.com/office/powerpoint/2010/main" val="22423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{ADA975BC-CF65-8E41-B331-D5F65476557F}tf10001070</Template>
  <TotalTime>28499</TotalTime>
  <Words>321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    COMP47350: Data Analytics (Conv) 2017/18  </vt:lpstr>
      <vt:lpstr>The Problem</vt:lpstr>
      <vt:lpstr>The Data</vt:lpstr>
      <vt:lpstr>The Analysis</vt:lpstr>
      <vt:lpstr>The Modeling/Prediction</vt:lpstr>
      <vt:lpstr>Linear Model</vt:lpstr>
      <vt:lpstr>Logistic Model</vt:lpstr>
      <vt:lpstr>Random Forest Model</vt:lpstr>
      <vt:lpstr>Preferred Model</vt:lpstr>
      <vt:lpstr>The Results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COMP47350: Data Analytics</dc:title>
  <dc:creator>Insight Centre</dc:creator>
  <cp:lastModifiedBy>Conor Lawlor</cp:lastModifiedBy>
  <cp:revision>3097</cp:revision>
  <cp:lastPrinted>2016-01-19T11:08:18Z</cp:lastPrinted>
  <dcterms:created xsi:type="dcterms:W3CDTF">2016-01-13T08:50:44Z</dcterms:created>
  <dcterms:modified xsi:type="dcterms:W3CDTF">2018-04-25T17:11:38Z</dcterms:modified>
</cp:coreProperties>
</file>