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2192000" cy="6857142"/>
  <p:notesSz cx="12192000" cy="101155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50" b="1" i="0">
                <a:solidFill>
                  <a:srgbClr val="1F2937"/>
                </a:solidFill>
                <a:latin typeface="Malgun Gothic"/>
                <a:cs typeface="Malgun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50" b="0" i="0">
                <a:solidFill>
                  <a:schemeClr val="tx1"/>
                </a:solidFill>
                <a:latin typeface="Dotum"/>
                <a:cs typeface="Dotum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6A7280"/>
                </a:solidFill>
                <a:latin typeface="Dotum"/>
                <a:cs typeface="Dotum"/>
              </a:defRPr>
            </a:lvl1pPr>
          </a:lstStyle>
          <a:p>
            <a:pPr marL="12700">
              <a:lnSpc>
                <a:spcPts val="1250"/>
              </a:lnSpc>
            </a:pPr>
            <a:r>
              <a:rPr dirty="0" spc="-100">
                <a:latin typeface="Noto Sans JP"/>
                <a:cs typeface="Noto Sans JP"/>
              </a:rPr>
              <a:t>AI</a:t>
            </a:r>
            <a:r>
              <a:rPr dirty="0" spc="-100"/>
              <a:t>를</a:t>
            </a:r>
            <a:r>
              <a:rPr dirty="0" spc="-80"/>
              <a:t> </a:t>
            </a:r>
            <a:r>
              <a:rPr dirty="0" spc="-190"/>
              <a:t>이용한</a:t>
            </a:r>
            <a:r>
              <a:rPr dirty="0" spc="-75"/>
              <a:t> </a:t>
            </a:r>
            <a:r>
              <a:rPr dirty="0" spc="-190"/>
              <a:t>간편장부</a:t>
            </a:r>
            <a:r>
              <a:rPr dirty="0" spc="-75"/>
              <a:t> </a:t>
            </a:r>
            <a:r>
              <a:rPr dirty="0" spc="-170"/>
              <a:t>시스템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6A7280"/>
                </a:solidFill>
                <a:latin typeface="Noto Sans JP"/>
                <a:cs typeface="Noto Sans JP"/>
              </a:defRPr>
            </a:lvl1pPr>
          </a:lstStyle>
          <a:p>
            <a:pPr marL="38100">
              <a:lnSpc>
                <a:spcPts val="1250"/>
              </a:lnSpc>
            </a:pPr>
            <a:fld id="{81D60167-4931-47E6-BA6A-407CBD079E47}" type="slidenum">
              <a:rPr dirty="0" spc="-30"/>
              <a:t>#</a:t>
            </a:fld>
            <a:r>
              <a:rPr dirty="0" spc="-20"/>
              <a:t> </a:t>
            </a:r>
            <a:r>
              <a:rPr dirty="0"/>
              <a:t>/</a:t>
            </a:r>
            <a:r>
              <a:rPr dirty="0" spc="-20"/>
              <a:t> </a:t>
            </a:r>
            <a:r>
              <a:rPr dirty="0" spc="-35"/>
              <a:t>20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5249" y="95249"/>
            <a:ext cx="12096750" cy="6762750"/>
          </a:xfrm>
          <a:custGeom>
            <a:avLst/>
            <a:gdLst/>
            <a:ahLst/>
            <a:cxnLst/>
            <a:rect l="l" t="t" r="r" b="b"/>
            <a:pathLst>
              <a:path w="12096750" h="6762750">
                <a:moveTo>
                  <a:pt x="0" y="6762749"/>
                </a:moveTo>
                <a:lnTo>
                  <a:pt x="12096749" y="6762749"/>
                </a:lnTo>
                <a:lnTo>
                  <a:pt x="12096749" y="0"/>
                </a:lnTo>
                <a:lnTo>
                  <a:pt x="0" y="0"/>
                </a:lnTo>
                <a:lnTo>
                  <a:pt x="0" y="6762749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87" y="0"/>
                </a:moveTo>
                <a:lnTo>
                  <a:pt x="95237" y="0"/>
                </a:lnTo>
                <a:lnTo>
                  <a:pt x="0" y="0"/>
                </a:lnTo>
                <a:lnTo>
                  <a:pt x="0" y="95250"/>
                </a:lnTo>
                <a:lnTo>
                  <a:pt x="0" y="6858000"/>
                </a:lnTo>
                <a:lnTo>
                  <a:pt x="95237" y="6858000"/>
                </a:lnTo>
                <a:lnTo>
                  <a:pt x="95237" y="95250"/>
                </a:lnTo>
                <a:lnTo>
                  <a:pt x="12191987" y="95250"/>
                </a:lnTo>
                <a:lnTo>
                  <a:pt x="12191987" y="0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50" b="1" i="0">
                <a:solidFill>
                  <a:srgbClr val="1F2937"/>
                </a:solidFill>
                <a:latin typeface="Malgun Gothic"/>
                <a:cs typeface="Malgun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50" b="0" i="0">
                <a:solidFill>
                  <a:schemeClr val="tx1"/>
                </a:solidFill>
                <a:latin typeface="Dotum"/>
                <a:cs typeface="Dotum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6A7280"/>
                </a:solidFill>
                <a:latin typeface="Dotum"/>
                <a:cs typeface="Dotum"/>
              </a:defRPr>
            </a:lvl1pPr>
          </a:lstStyle>
          <a:p>
            <a:pPr marL="12700">
              <a:lnSpc>
                <a:spcPts val="1250"/>
              </a:lnSpc>
            </a:pPr>
            <a:r>
              <a:rPr dirty="0" spc="-100">
                <a:latin typeface="Noto Sans JP"/>
                <a:cs typeface="Noto Sans JP"/>
              </a:rPr>
              <a:t>AI</a:t>
            </a:r>
            <a:r>
              <a:rPr dirty="0" spc="-100"/>
              <a:t>를</a:t>
            </a:r>
            <a:r>
              <a:rPr dirty="0" spc="-80"/>
              <a:t> </a:t>
            </a:r>
            <a:r>
              <a:rPr dirty="0" spc="-190"/>
              <a:t>이용한</a:t>
            </a:r>
            <a:r>
              <a:rPr dirty="0" spc="-75"/>
              <a:t> </a:t>
            </a:r>
            <a:r>
              <a:rPr dirty="0" spc="-190"/>
              <a:t>간편장부</a:t>
            </a:r>
            <a:r>
              <a:rPr dirty="0" spc="-75"/>
              <a:t> </a:t>
            </a:r>
            <a:r>
              <a:rPr dirty="0" spc="-170"/>
              <a:t>시스템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6A7280"/>
                </a:solidFill>
                <a:latin typeface="Noto Sans JP"/>
                <a:cs typeface="Noto Sans JP"/>
              </a:defRPr>
            </a:lvl1pPr>
          </a:lstStyle>
          <a:p>
            <a:pPr marL="38100">
              <a:lnSpc>
                <a:spcPts val="1250"/>
              </a:lnSpc>
            </a:pPr>
            <a:fld id="{81D60167-4931-47E6-BA6A-407CBD079E47}" type="slidenum">
              <a:rPr dirty="0" spc="-30"/>
              <a:t>#</a:t>
            </a:fld>
            <a:r>
              <a:rPr dirty="0" spc="-20"/>
              <a:t> </a:t>
            </a:r>
            <a:r>
              <a:rPr dirty="0"/>
              <a:t>/</a:t>
            </a:r>
            <a:r>
              <a:rPr dirty="0" spc="-20"/>
              <a:t> </a:t>
            </a:r>
            <a:r>
              <a:rPr dirty="0" spc="-35"/>
              <a:t>20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50" b="1" i="0">
                <a:solidFill>
                  <a:srgbClr val="1F2937"/>
                </a:solidFill>
                <a:latin typeface="Malgun Gothic"/>
                <a:cs typeface="Malgun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1054100" y="2815463"/>
            <a:ext cx="4352290" cy="44234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50" b="1" i="0">
                <a:solidFill>
                  <a:srgbClr val="374050"/>
                </a:solidFill>
                <a:latin typeface="Malgun Gothic"/>
                <a:cs typeface="Malgun Gothic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6A7280"/>
                </a:solidFill>
                <a:latin typeface="Dotum"/>
                <a:cs typeface="Dotum"/>
              </a:defRPr>
            </a:lvl1pPr>
          </a:lstStyle>
          <a:p>
            <a:pPr marL="12700">
              <a:lnSpc>
                <a:spcPts val="1250"/>
              </a:lnSpc>
            </a:pPr>
            <a:r>
              <a:rPr dirty="0" spc="-100">
                <a:latin typeface="Noto Sans JP"/>
                <a:cs typeface="Noto Sans JP"/>
              </a:rPr>
              <a:t>AI</a:t>
            </a:r>
            <a:r>
              <a:rPr dirty="0" spc="-100"/>
              <a:t>를</a:t>
            </a:r>
            <a:r>
              <a:rPr dirty="0" spc="-80"/>
              <a:t> </a:t>
            </a:r>
            <a:r>
              <a:rPr dirty="0" spc="-190"/>
              <a:t>이용한</a:t>
            </a:r>
            <a:r>
              <a:rPr dirty="0" spc="-75"/>
              <a:t> </a:t>
            </a:r>
            <a:r>
              <a:rPr dirty="0" spc="-190"/>
              <a:t>간편장부</a:t>
            </a:r>
            <a:r>
              <a:rPr dirty="0" spc="-75"/>
              <a:t> </a:t>
            </a:r>
            <a:r>
              <a:rPr dirty="0" spc="-170"/>
              <a:t>시스템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6A7280"/>
                </a:solidFill>
                <a:latin typeface="Noto Sans JP"/>
                <a:cs typeface="Noto Sans JP"/>
              </a:defRPr>
            </a:lvl1pPr>
          </a:lstStyle>
          <a:p>
            <a:pPr marL="38100">
              <a:lnSpc>
                <a:spcPts val="1250"/>
              </a:lnSpc>
            </a:pPr>
            <a:fld id="{81D60167-4931-47E6-BA6A-407CBD079E47}" type="slidenum">
              <a:rPr dirty="0" spc="-30"/>
              <a:t>#</a:t>
            </a:fld>
            <a:r>
              <a:rPr dirty="0" spc="-20"/>
              <a:t> </a:t>
            </a:r>
            <a:r>
              <a:rPr dirty="0"/>
              <a:t>/</a:t>
            </a:r>
            <a:r>
              <a:rPr dirty="0" spc="-20"/>
              <a:t> </a:t>
            </a:r>
            <a:r>
              <a:rPr dirty="0" spc="-35"/>
              <a:t>20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50" b="1" i="0">
                <a:solidFill>
                  <a:srgbClr val="1F2937"/>
                </a:solidFill>
                <a:latin typeface="Malgun Gothic"/>
                <a:cs typeface="Malgun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6A7280"/>
                </a:solidFill>
                <a:latin typeface="Dotum"/>
                <a:cs typeface="Dotum"/>
              </a:defRPr>
            </a:lvl1pPr>
          </a:lstStyle>
          <a:p>
            <a:pPr marL="12700">
              <a:lnSpc>
                <a:spcPts val="1250"/>
              </a:lnSpc>
            </a:pPr>
            <a:r>
              <a:rPr dirty="0" spc="-100">
                <a:latin typeface="Noto Sans JP"/>
                <a:cs typeface="Noto Sans JP"/>
              </a:rPr>
              <a:t>AI</a:t>
            </a:r>
            <a:r>
              <a:rPr dirty="0" spc="-100"/>
              <a:t>를</a:t>
            </a:r>
            <a:r>
              <a:rPr dirty="0" spc="-80"/>
              <a:t> </a:t>
            </a:r>
            <a:r>
              <a:rPr dirty="0" spc="-190"/>
              <a:t>이용한</a:t>
            </a:r>
            <a:r>
              <a:rPr dirty="0" spc="-75"/>
              <a:t> </a:t>
            </a:r>
            <a:r>
              <a:rPr dirty="0" spc="-190"/>
              <a:t>간편장부</a:t>
            </a:r>
            <a:r>
              <a:rPr dirty="0" spc="-75"/>
              <a:t> </a:t>
            </a:r>
            <a:r>
              <a:rPr dirty="0" spc="-170"/>
              <a:t>시스템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6A7280"/>
                </a:solidFill>
                <a:latin typeface="Noto Sans JP"/>
                <a:cs typeface="Noto Sans JP"/>
              </a:defRPr>
            </a:lvl1pPr>
          </a:lstStyle>
          <a:p>
            <a:pPr marL="38100">
              <a:lnSpc>
                <a:spcPts val="1250"/>
              </a:lnSpc>
            </a:pPr>
            <a:fld id="{81D60167-4931-47E6-BA6A-407CBD079E47}" type="slidenum">
              <a:rPr dirty="0" spc="-30"/>
              <a:t>#</a:t>
            </a:fld>
            <a:r>
              <a:rPr dirty="0" spc="-20"/>
              <a:t> </a:t>
            </a:r>
            <a:r>
              <a:rPr dirty="0"/>
              <a:t>/</a:t>
            </a:r>
            <a:r>
              <a:rPr dirty="0" spc="-20"/>
              <a:t> </a:t>
            </a:r>
            <a:r>
              <a:rPr dirty="0" spc="-35"/>
              <a:t>20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5249" y="95249"/>
            <a:ext cx="12096750" cy="8477250"/>
          </a:xfrm>
          <a:custGeom>
            <a:avLst/>
            <a:gdLst/>
            <a:ahLst/>
            <a:cxnLst/>
            <a:rect l="l" t="t" r="r" b="b"/>
            <a:pathLst>
              <a:path w="12096750" h="8477250">
                <a:moveTo>
                  <a:pt x="0" y="8477249"/>
                </a:moveTo>
                <a:lnTo>
                  <a:pt x="12096749" y="8477249"/>
                </a:lnTo>
                <a:lnTo>
                  <a:pt x="12096749" y="0"/>
                </a:lnTo>
                <a:lnTo>
                  <a:pt x="0" y="0"/>
                </a:lnTo>
                <a:lnTo>
                  <a:pt x="0" y="8477249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12192000" cy="8572500"/>
          </a:xfrm>
          <a:custGeom>
            <a:avLst/>
            <a:gdLst/>
            <a:ahLst/>
            <a:cxnLst/>
            <a:rect l="l" t="t" r="r" b="b"/>
            <a:pathLst>
              <a:path w="12192000" h="8572500">
                <a:moveTo>
                  <a:pt x="12191987" y="0"/>
                </a:moveTo>
                <a:lnTo>
                  <a:pt x="95237" y="0"/>
                </a:lnTo>
                <a:lnTo>
                  <a:pt x="0" y="0"/>
                </a:lnTo>
                <a:lnTo>
                  <a:pt x="0" y="95250"/>
                </a:lnTo>
                <a:lnTo>
                  <a:pt x="0" y="8572500"/>
                </a:lnTo>
                <a:lnTo>
                  <a:pt x="95237" y="8572500"/>
                </a:lnTo>
                <a:lnTo>
                  <a:pt x="95237" y="95250"/>
                </a:lnTo>
                <a:lnTo>
                  <a:pt x="12191987" y="95250"/>
                </a:lnTo>
                <a:lnTo>
                  <a:pt x="12191987" y="0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524987" y="6762749"/>
            <a:ext cx="2190750" cy="1333500"/>
          </a:xfrm>
          <a:custGeom>
            <a:avLst/>
            <a:gdLst/>
            <a:ahLst/>
            <a:cxnLst/>
            <a:rect l="l" t="t" r="r" b="b"/>
            <a:pathLst>
              <a:path w="2190750" h="1333500">
                <a:moveTo>
                  <a:pt x="762000" y="285750"/>
                </a:moveTo>
                <a:lnTo>
                  <a:pt x="0" y="285750"/>
                </a:lnTo>
                <a:lnTo>
                  <a:pt x="0" y="1047750"/>
                </a:lnTo>
                <a:lnTo>
                  <a:pt x="762000" y="1047750"/>
                </a:lnTo>
                <a:lnTo>
                  <a:pt x="762000" y="285750"/>
                </a:lnTo>
                <a:close/>
              </a:path>
              <a:path w="2190750" h="1333500">
                <a:moveTo>
                  <a:pt x="2190750" y="666750"/>
                </a:moveTo>
                <a:lnTo>
                  <a:pt x="2188946" y="617715"/>
                </a:lnTo>
                <a:lnTo>
                  <a:pt x="2183536" y="568921"/>
                </a:lnTo>
                <a:lnTo>
                  <a:pt x="2174557" y="520661"/>
                </a:lnTo>
                <a:lnTo>
                  <a:pt x="2162048" y="473214"/>
                </a:lnTo>
                <a:lnTo>
                  <a:pt x="2146084" y="426796"/>
                </a:lnTo>
                <a:lnTo>
                  <a:pt x="2126742" y="381685"/>
                </a:lnTo>
                <a:lnTo>
                  <a:pt x="2104136" y="338112"/>
                </a:lnTo>
                <a:lnTo>
                  <a:pt x="2078393" y="296329"/>
                </a:lnTo>
                <a:lnTo>
                  <a:pt x="2049640" y="256552"/>
                </a:lnTo>
                <a:lnTo>
                  <a:pt x="2018030" y="218998"/>
                </a:lnTo>
                <a:lnTo>
                  <a:pt x="1983752" y="183857"/>
                </a:lnTo>
                <a:lnTo>
                  <a:pt x="1946986" y="151345"/>
                </a:lnTo>
                <a:lnTo>
                  <a:pt x="1907933" y="121627"/>
                </a:lnTo>
                <a:lnTo>
                  <a:pt x="1866785" y="94869"/>
                </a:lnTo>
                <a:lnTo>
                  <a:pt x="1823783" y="71196"/>
                </a:lnTo>
                <a:lnTo>
                  <a:pt x="1779155" y="50761"/>
                </a:lnTo>
                <a:lnTo>
                  <a:pt x="1733156" y="33655"/>
                </a:lnTo>
                <a:lnTo>
                  <a:pt x="1686013" y="19989"/>
                </a:lnTo>
                <a:lnTo>
                  <a:pt x="1637995" y="9817"/>
                </a:lnTo>
                <a:lnTo>
                  <a:pt x="1589354" y="3213"/>
                </a:lnTo>
                <a:lnTo>
                  <a:pt x="1540370" y="203"/>
                </a:lnTo>
                <a:lnTo>
                  <a:pt x="1524000" y="0"/>
                </a:lnTo>
                <a:lnTo>
                  <a:pt x="1507642" y="203"/>
                </a:lnTo>
                <a:lnTo>
                  <a:pt x="1458658" y="3213"/>
                </a:lnTo>
                <a:lnTo>
                  <a:pt x="1410017" y="9817"/>
                </a:lnTo>
                <a:lnTo>
                  <a:pt x="1361998" y="19989"/>
                </a:lnTo>
                <a:lnTo>
                  <a:pt x="1314856" y="33655"/>
                </a:lnTo>
                <a:lnTo>
                  <a:pt x="1268857" y="50761"/>
                </a:lnTo>
                <a:lnTo>
                  <a:pt x="1224229" y="71196"/>
                </a:lnTo>
                <a:lnTo>
                  <a:pt x="1181227" y="94869"/>
                </a:lnTo>
                <a:lnTo>
                  <a:pt x="1140079" y="121627"/>
                </a:lnTo>
                <a:lnTo>
                  <a:pt x="1117066" y="138645"/>
                </a:lnTo>
                <a:lnTo>
                  <a:pt x="1047750" y="0"/>
                </a:lnTo>
                <a:lnTo>
                  <a:pt x="809625" y="476250"/>
                </a:lnTo>
                <a:lnTo>
                  <a:pt x="885075" y="476250"/>
                </a:lnTo>
                <a:lnTo>
                  <a:pt x="881405" y="488924"/>
                </a:lnTo>
                <a:lnTo>
                  <a:pt x="870064" y="536676"/>
                </a:lnTo>
                <a:lnTo>
                  <a:pt x="862266" y="585139"/>
                </a:lnTo>
                <a:lnTo>
                  <a:pt x="858062" y="634034"/>
                </a:lnTo>
                <a:lnTo>
                  <a:pt x="857250" y="666750"/>
                </a:lnTo>
                <a:lnTo>
                  <a:pt x="857453" y="683120"/>
                </a:lnTo>
                <a:lnTo>
                  <a:pt x="860463" y="732104"/>
                </a:lnTo>
                <a:lnTo>
                  <a:pt x="867067" y="780745"/>
                </a:lnTo>
                <a:lnTo>
                  <a:pt x="877239" y="828763"/>
                </a:lnTo>
                <a:lnTo>
                  <a:pt x="890905" y="875906"/>
                </a:lnTo>
                <a:lnTo>
                  <a:pt x="908011" y="921905"/>
                </a:lnTo>
                <a:lnTo>
                  <a:pt x="928446" y="966533"/>
                </a:lnTo>
                <a:lnTo>
                  <a:pt x="952119" y="1009535"/>
                </a:lnTo>
                <a:lnTo>
                  <a:pt x="978877" y="1050683"/>
                </a:lnTo>
                <a:lnTo>
                  <a:pt x="1008595" y="1089736"/>
                </a:lnTo>
                <a:lnTo>
                  <a:pt x="1041107" y="1126502"/>
                </a:lnTo>
                <a:lnTo>
                  <a:pt x="1076248" y="1160780"/>
                </a:lnTo>
                <a:lnTo>
                  <a:pt x="1113802" y="1192390"/>
                </a:lnTo>
                <a:lnTo>
                  <a:pt x="1153579" y="1221143"/>
                </a:lnTo>
                <a:lnTo>
                  <a:pt x="1195362" y="1246886"/>
                </a:lnTo>
                <a:lnTo>
                  <a:pt x="1238935" y="1269492"/>
                </a:lnTo>
                <a:lnTo>
                  <a:pt x="1284046" y="1288834"/>
                </a:lnTo>
                <a:lnTo>
                  <a:pt x="1330464" y="1304798"/>
                </a:lnTo>
                <a:lnTo>
                  <a:pt x="1377911" y="1317307"/>
                </a:lnTo>
                <a:lnTo>
                  <a:pt x="1426171" y="1326286"/>
                </a:lnTo>
                <a:lnTo>
                  <a:pt x="1474965" y="1331696"/>
                </a:lnTo>
                <a:lnTo>
                  <a:pt x="1524000" y="1333500"/>
                </a:lnTo>
                <a:lnTo>
                  <a:pt x="1540370" y="1333309"/>
                </a:lnTo>
                <a:lnTo>
                  <a:pt x="1589354" y="1330299"/>
                </a:lnTo>
                <a:lnTo>
                  <a:pt x="1637995" y="1323695"/>
                </a:lnTo>
                <a:lnTo>
                  <a:pt x="1686013" y="1313522"/>
                </a:lnTo>
                <a:lnTo>
                  <a:pt x="1733156" y="1299857"/>
                </a:lnTo>
                <a:lnTo>
                  <a:pt x="1779155" y="1282750"/>
                </a:lnTo>
                <a:lnTo>
                  <a:pt x="1823783" y="1262316"/>
                </a:lnTo>
                <a:lnTo>
                  <a:pt x="1866785" y="1238643"/>
                </a:lnTo>
                <a:lnTo>
                  <a:pt x="1907933" y="1211872"/>
                </a:lnTo>
                <a:lnTo>
                  <a:pt x="1946986" y="1182166"/>
                </a:lnTo>
                <a:lnTo>
                  <a:pt x="1983752" y="1149654"/>
                </a:lnTo>
                <a:lnTo>
                  <a:pt x="2018030" y="1114513"/>
                </a:lnTo>
                <a:lnTo>
                  <a:pt x="2049640" y="1076960"/>
                </a:lnTo>
                <a:lnTo>
                  <a:pt x="2078393" y="1037183"/>
                </a:lnTo>
                <a:lnTo>
                  <a:pt x="2104136" y="995400"/>
                </a:lnTo>
                <a:lnTo>
                  <a:pt x="2126742" y="951826"/>
                </a:lnTo>
                <a:lnTo>
                  <a:pt x="2146084" y="906716"/>
                </a:lnTo>
                <a:lnTo>
                  <a:pt x="2162048" y="860298"/>
                </a:lnTo>
                <a:lnTo>
                  <a:pt x="2174557" y="812850"/>
                </a:lnTo>
                <a:lnTo>
                  <a:pt x="2183536" y="764590"/>
                </a:lnTo>
                <a:lnTo>
                  <a:pt x="2188946" y="715797"/>
                </a:lnTo>
                <a:lnTo>
                  <a:pt x="2190559" y="683120"/>
                </a:lnTo>
                <a:lnTo>
                  <a:pt x="2190750" y="666750"/>
                </a:lnTo>
                <a:close/>
              </a:path>
            </a:pathLst>
          </a:custGeom>
          <a:solidFill>
            <a:srgbClr val="3B81F5">
              <a:alpha val="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6A7280"/>
                </a:solidFill>
                <a:latin typeface="Dotum"/>
                <a:cs typeface="Dotum"/>
              </a:defRPr>
            </a:lvl1pPr>
          </a:lstStyle>
          <a:p>
            <a:pPr marL="12700">
              <a:lnSpc>
                <a:spcPts val="1250"/>
              </a:lnSpc>
            </a:pPr>
            <a:r>
              <a:rPr dirty="0" spc="-100">
                <a:latin typeface="Noto Sans JP"/>
                <a:cs typeface="Noto Sans JP"/>
              </a:rPr>
              <a:t>AI</a:t>
            </a:r>
            <a:r>
              <a:rPr dirty="0" spc="-100"/>
              <a:t>를</a:t>
            </a:r>
            <a:r>
              <a:rPr dirty="0" spc="-80"/>
              <a:t> </a:t>
            </a:r>
            <a:r>
              <a:rPr dirty="0" spc="-190"/>
              <a:t>이용한</a:t>
            </a:r>
            <a:r>
              <a:rPr dirty="0" spc="-75"/>
              <a:t> </a:t>
            </a:r>
            <a:r>
              <a:rPr dirty="0" spc="-190"/>
              <a:t>간편장부</a:t>
            </a:r>
            <a:r>
              <a:rPr dirty="0" spc="-75"/>
              <a:t> </a:t>
            </a:r>
            <a:r>
              <a:rPr dirty="0" spc="-170"/>
              <a:t>시스템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6A7280"/>
                </a:solidFill>
                <a:latin typeface="Noto Sans JP"/>
                <a:cs typeface="Noto Sans JP"/>
              </a:defRPr>
            </a:lvl1pPr>
          </a:lstStyle>
          <a:p>
            <a:pPr marL="38100">
              <a:lnSpc>
                <a:spcPts val="1250"/>
              </a:lnSpc>
            </a:pPr>
            <a:fld id="{81D60167-4931-47E6-BA6A-407CBD079E47}" type="slidenum">
              <a:rPr dirty="0" spc="-30"/>
              <a:t>#</a:t>
            </a:fld>
            <a:r>
              <a:rPr dirty="0" spc="-20"/>
              <a:t> </a:t>
            </a:r>
            <a:r>
              <a:rPr dirty="0"/>
              <a:t>/</a:t>
            </a:r>
            <a:r>
              <a:rPr dirty="0" spc="-20"/>
              <a:t> </a:t>
            </a:r>
            <a:r>
              <a:rPr dirty="0" spc="-35"/>
              <a:t>20</a:t>
            </a:r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9299" y="552323"/>
            <a:ext cx="5552440" cy="4908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50" b="1" i="0">
                <a:solidFill>
                  <a:srgbClr val="1F2937"/>
                </a:solidFill>
                <a:latin typeface="Malgun Gothic"/>
                <a:cs typeface="Malgun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30300" y="2564917"/>
            <a:ext cx="7133590" cy="1701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50" b="0" i="0">
                <a:solidFill>
                  <a:schemeClr val="tx1"/>
                </a:solidFill>
                <a:latin typeface="Dotum"/>
                <a:cs typeface="Dotum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901700" y="7794751"/>
            <a:ext cx="1607185" cy="158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50" b="0" i="0">
                <a:solidFill>
                  <a:srgbClr val="6A7280"/>
                </a:solidFill>
                <a:latin typeface="Dotum"/>
                <a:cs typeface="Dotum"/>
              </a:defRPr>
            </a:lvl1pPr>
          </a:lstStyle>
          <a:p>
            <a:pPr marL="12700">
              <a:lnSpc>
                <a:spcPts val="1250"/>
              </a:lnSpc>
            </a:pPr>
            <a:r>
              <a:rPr dirty="0" spc="-100">
                <a:latin typeface="Noto Sans JP"/>
                <a:cs typeface="Noto Sans JP"/>
              </a:rPr>
              <a:t>AI</a:t>
            </a:r>
            <a:r>
              <a:rPr dirty="0" spc="-100"/>
              <a:t>를</a:t>
            </a:r>
            <a:r>
              <a:rPr dirty="0" spc="-80"/>
              <a:t> </a:t>
            </a:r>
            <a:r>
              <a:rPr dirty="0" spc="-190"/>
              <a:t>이용한</a:t>
            </a:r>
            <a:r>
              <a:rPr dirty="0" spc="-75"/>
              <a:t> </a:t>
            </a:r>
            <a:r>
              <a:rPr dirty="0" spc="-190"/>
              <a:t>간편장부</a:t>
            </a:r>
            <a:r>
              <a:rPr dirty="0" spc="-75"/>
              <a:t> </a:t>
            </a:r>
            <a:r>
              <a:rPr dirty="0" spc="-170"/>
              <a:t>시스템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0816380" y="7794751"/>
            <a:ext cx="474345" cy="158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50" b="0" i="0">
                <a:solidFill>
                  <a:srgbClr val="6A7280"/>
                </a:solidFill>
                <a:latin typeface="Noto Sans JP"/>
                <a:cs typeface="Noto Sans JP"/>
              </a:defRPr>
            </a:lvl1pPr>
          </a:lstStyle>
          <a:p>
            <a:pPr marL="38100">
              <a:lnSpc>
                <a:spcPts val="1250"/>
              </a:lnSpc>
            </a:pPr>
            <a:fld id="{81D60167-4931-47E6-BA6A-407CBD079E47}" type="slidenum">
              <a:rPr dirty="0" spc="-30"/>
              <a:t>#</a:t>
            </a:fld>
            <a:r>
              <a:rPr dirty="0" spc="-20"/>
              <a:t> </a:t>
            </a:r>
            <a:r>
              <a:rPr dirty="0"/>
              <a:t>/</a:t>
            </a:r>
            <a:r>
              <a:rPr dirty="0" spc="-20"/>
              <a:t> </a:t>
            </a:r>
            <a:r>
              <a:rPr dirty="0" spc="-35"/>
              <a:t>20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4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Relationship Id="rId9" Type="http://schemas.openxmlformats.org/officeDocument/2006/relationships/image" Target="../media/image34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image" Target="../media/image42.png"/><Relationship Id="rId6" Type="http://schemas.openxmlformats.org/officeDocument/2006/relationships/image" Target="../media/image16.png"/><Relationship Id="rId7" Type="http://schemas.openxmlformats.org/officeDocument/2006/relationships/image" Target="../media/image43.png"/><Relationship Id="rId8" Type="http://schemas.openxmlformats.org/officeDocument/2006/relationships/image" Target="../media/image44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Relationship Id="rId3" Type="http://schemas.openxmlformats.org/officeDocument/2006/relationships/image" Target="../media/image14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image" Target="../media/image52.png"/><Relationship Id="rId9" Type="http://schemas.openxmlformats.org/officeDocument/2006/relationships/image" Target="../media/image53.png"/><Relationship Id="rId10" Type="http://schemas.openxmlformats.org/officeDocument/2006/relationships/image" Target="../media/image54.png"/><Relationship Id="rId11" Type="http://schemas.openxmlformats.org/officeDocument/2006/relationships/image" Target="../media/image55.png"/><Relationship Id="rId12" Type="http://schemas.openxmlformats.org/officeDocument/2006/relationships/image" Target="../media/image56.png"/><Relationship Id="rId13" Type="http://schemas.openxmlformats.org/officeDocument/2006/relationships/image" Target="../media/image57.png"/><Relationship Id="rId14" Type="http://schemas.openxmlformats.org/officeDocument/2006/relationships/image" Target="../media/image58.png"/><Relationship Id="rId15" Type="http://schemas.openxmlformats.org/officeDocument/2006/relationships/image" Target="../media/image59.png"/><Relationship Id="rId16" Type="http://schemas.openxmlformats.org/officeDocument/2006/relationships/image" Target="../media/image60.png"/><Relationship Id="rId17" Type="http://schemas.openxmlformats.org/officeDocument/2006/relationships/image" Target="../media/image61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5" Type="http://schemas.openxmlformats.org/officeDocument/2006/relationships/image" Target="../media/image42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4.png"/><Relationship Id="rId3" Type="http://schemas.openxmlformats.org/officeDocument/2006/relationships/image" Target="../media/image65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9.png"/><Relationship Id="rId3" Type="http://schemas.openxmlformats.org/officeDocument/2006/relationships/image" Target="../media/image70.png"/><Relationship Id="rId4" Type="http://schemas.openxmlformats.org/officeDocument/2006/relationships/image" Target="../media/image71.png"/><Relationship Id="rId5" Type="http://schemas.openxmlformats.org/officeDocument/2006/relationships/image" Target="../media/image7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429487" y="4000500"/>
            <a:ext cx="4286250" cy="2857500"/>
          </a:xfrm>
          <a:custGeom>
            <a:avLst/>
            <a:gdLst/>
            <a:ahLst/>
            <a:cxnLst/>
            <a:rect l="l" t="t" r="r" b="b"/>
            <a:pathLst>
              <a:path w="4286250" h="2857500">
                <a:moveTo>
                  <a:pt x="4286250" y="952500"/>
                </a:moveTo>
                <a:lnTo>
                  <a:pt x="3810000" y="0"/>
                </a:lnTo>
                <a:lnTo>
                  <a:pt x="3496437" y="627113"/>
                </a:lnTo>
                <a:lnTo>
                  <a:pt x="3484181" y="621030"/>
                </a:lnTo>
                <a:lnTo>
                  <a:pt x="3436493" y="598830"/>
                </a:lnTo>
                <a:lnTo>
                  <a:pt x="3388029" y="578396"/>
                </a:lnTo>
                <a:lnTo>
                  <a:pt x="3338842" y="559777"/>
                </a:lnTo>
                <a:lnTo>
                  <a:pt x="3288995" y="542975"/>
                </a:lnTo>
                <a:lnTo>
                  <a:pt x="3238576" y="528015"/>
                </a:lnTo>
                <a:lnTo>
                  <a:pt x="3187623" y="514921"/>
                </a:lnTo>
                <a:lnTo>
                  <a:pt x="3136239" y="503707"/>
                </a:lnTo>
                <a:lnTo>
                  <a:pt x="3084474" y="494398"/>
                </a:lnTo>
                <a:lnTo>
                  <a:pt x="3032404" y="487006"/>
                </a:lnTo>
                <a:lnTo>
                  <a:pt x="2980093" y="481520"/>
                </a:lnTo>
                <a:lnTo>
                  <a:pt x="2927616" y="477977"/>
                </a:lnTo>
                <a:lnTo>
                  <a:pt x="2875038" y="476364"/>
                </a:lnTo>
                <a:lnTo>
                  <a:pt x="2857500" y="476250"/>
                </a:lnTo>
                <a:lnTo>
                  <a:pt x="2839974" y="476364"/>
                </a:lnTo>
                <a:lnTo>
                  <a:pt x="2787396" y="477977"/>
                </a:lnTo>
                <a:lnTo>
                  <a:pt x="2734919" y="481520"/>
                </a:lnTo>
                <a:lnTo>
                  <a:pt x="2682608" y="487006"/>
                </a:lnTo>
                <a:lnTo>
                  <a:pt x="2630538" y="494398"/>
                </a:lnTo>
                <a:lnTo>
                  <a:pt x="2578773" y="503707"/>
                </a:lnTo>
                <a:lnTo>
                  <a:pt x="2527389" y="514921"/>
                </a:lnTo>
                <a:lnTo>
                  <a:pt x="2476436" y="528015"/>
                </a:lnTo>
                <a:lnTo>
                  <a:pt x="2426017" y="542975"/>
                </a:lnTo>
                <a:lnTo>
                  <a:pt x="2376170" y="559777"/>
                </a:lnTo>
                <a:lnTo>
                  <a:pt x="2326983" y="578396"/>
                </a:lnTo>
                <a:lnTo>
                  <a:pt x="2278519" y="598830"/>
                </a:lnTo>
                <a:lnTo>
                  <a:pt x="2230831" y="621030"/>
                </a:lnTo>
                <a:lnTo>
                  <a:pt x="2183993" y="644956"/>
                </a:lnTo>
                <a:lnTo>
                  <a:pt x="2138070" y="670598"/>
                </a:lnTo>
                <a:lnTo>
                  <a:pt x="2093125" y="697915"/>
                </a:lnTo>
                <a:lnTo>
                  <a:pt x="2049221" y="726871"/>
                </a:lnTo>
                <a:lnTo>
                  <a:pt x="2006396" y="757428"/>
                </a:lnTo>
                <a:lnTo>
                  <a:pt x="1964740" y="789520"/>
                </a:lnTo>
                <a:lnTo>
                  <a:pt x="1924291" y="823137"/>
                </a:lnTo>
                <a:lnTo>
                  <a:pt x="1905000" y="840130"/>
                </a:lnTo>
                <a:lnTo>
                  <a:pt x="1905000" y="0"/>
                </a:lnTo>
                <a:lnTo>
                  <a:pt x="0" y="0"/>
                </a:lnTo>
                <a:lnTo>
                  <a:pt x="0" y="1905000"/>
                </a:lnTo>
                <a:lnTo>
                  <a:pt x="1428750" y="1905000"/>
                </a:lnTo>
                <a:lnTo>
                  <a:pt x="1428864" y="1922538"/>
                </a:lnTo>
                <a:lnTo>
                  <a:pt x="1430477" y="1975116"/>
                </a:lnTo>
                <a:lnTo>
                  <a:pt x="1434020" y="2027593"/>
                </a:lnTo>
                <a:lnTo>
                  <a:pt x="1439506" y="2079904"/>
                </a:lnTo>
                <a:lnTo>
                  <a:pt x="1446898" y="2131974"/>
                </a:lnTo>
                <a:lnTo>
                  <a:pt x="1456207" y="2183739"/>
                </a:lnTo>
                <a:lnTo>
                  <a:pt x="1467421" y="2235123"/>
                </a:lnTo>
                <a:lnTo>
                  <a:pt x="1480515" y="2286076"/>
                </a:lnTo>
                <a:lnTo>
                  <a:pt x="1495475" y="2336495"/>
                </a:lnTo>
                <a:lnTo>
                  <a:pt x="1512277" y="2386342"/>
                </a:lnTo>
                <a:lnTo>
                  <a:pt x="1530896" y="2435529"/>
                </a:lnTo>
                <a:lnTo>
                  <a:pt x="1551330" y="2483993"/>
                </a:lnTo>
                <a:lnTo>
                  <a:pt x="1573530" y="2531681"/>
                </a:lnTo>
                <a:lnTo>
                  <a:pt x="1597456" y="2578519"/>
                </a:lnTo>
                <a:lnTo>
                  <a:pt x="1623098" y="2624429"/>
                </a:lnTo>
                <a:lnTo>
                  <a:pt x="1650415" y="2669387"/>
                </a:lnTo>
                <a:lnTo>
                  <a:pt x="1679371" y="2713291"/>
                </a:lnTo>
                <a:lnTo>
                  <a:pt x="1709928" y="2756116"/>
                </a:lnTo>
                <a:lnTo>
                  <a:pt x="1742020" y="2797772"/>
                </a:lnTo>
                <a:lnTo>
                  <a:pt x="1775637" y="2838221"/>
                </a:lnTo>
                <a:lnTo>
                  <a:pt x="1792617" y="2857500"/>
                </a:lnTo>
                <a:lnTo>
                  <a:pt x="3922395" y="2857500"/>
                </a:lnTo>
                <a:lnTo>
                  <a:pt x="3950741" y="2824886"/>
                </a:lnTo>
                <a:lnTo>
                  <a:pt x="3983850" y="2784017"/>
                </a:lnTo>
                <a:lnTo>
                  <a:pt x="4015448" y="2741968"/>
                </a:lnTo>
                <a:lnTo>
                  <a:pt x="4045470" y="2698775"/>
                </a:lnTo>
                <a:lnTo>
                  <a:pt x="4073880" y="2654516"/>
                </a:lnTo>
                <a:lnTo>
                  <a:pt x="4100639" y="2609227"/>
                </a:lnTo>
                <a:lnTo>
                  <a:pt x="4125722" y="2562999"/>
                </a:lnTo>
                <a:lnTo>
                  <a:pt x="4149077" y="2515870"/>
                </a:lnTo>
                <a:lnTo>
                  <a:pt x="4170692" y="2467927"/>
                </a:lnTo>
                <a:lnTo>
                  <a:pt x="4190517" y="2419210"/>
                </a:lnTo>
                <a:lnTo>
                  <a:pt x="4208538" y="2369794"/>
                </a:lnTo>
                <a:lnTo>
                  <a:pt x="4224731" y="2319744"/>
                </a:lnTo>
                <a:lnTo>
                  <a:pt x="4239069" y="2269147"/>
                </a:lnTo>
                <a:lnTo>
                  <a:pt x="4251541" y="2218042"/>
                </a:lnTo>
                <a:lnTo>
                  <a:pt x="4262120" y="2166518"/>
                </a:lnTo>
                <a:lnTo>
                  <a:pt x="4270794" y="2114651"/>
                </a:lnTo>
                <a:lnTo>
                  <a:pt x="4277550" y="2062492"/>
                </a:lnTo>
                <a:lnTo>
                  <a:pt x="4282389" y="2010105"/>
                </a:lnTo>
                <a:lnTo>
                  <a:pt x="4285285" y="1957590"/>
                </a:lnTo>
                <a:lnTo>
                  <a:pt x="4286250" y="1905000"/>
                </a:lnTo>
                <a:lnTo>
                  <a:pt x="4286148" y="1887474"/>
                </a:lnTo>
                <a:lnTo>
                  <a:pt x="4284535" y="1834896"/>
                </a:lnTo>
                <a:lnTo>
                  <a:pt x="4280992" y="1782419"/>
                </a:lnTo>
                <a:lnTo>
                  <a:pt x="4275506" y="1730108"/>
                </a:lnTo>
                <a:lnTo>
                  <a:pt x="4268114" y="1678038"/>
                </a:lnTo>
                <a:lnTo>
                  <a:pt x="4258805" y="1626273"/>
                </a:lnTo>
                <a:lnTo>
                  <a:pt x="4247591" y="1574876"/>
                </a:lnTo>
                <a:lnTo>
                  <a:pt x="4234497" y="1523936"/>
                </a:lnTo>
                <a:lnTo>
                  <a:pt x="4219537" y="1473517"/>
                </a:lnTo>
                <a:lnTo>
                  <a:pt x="4202734" y="1423670"/>
                </a:lnTo>
                <a:lnTo>
                  <a:pt x="4184104" y="1374482"/>
                </a:lnTo>
                <a:lnTo>
                  <a:pt x="4163682" y="1326019"/>
                </a:lnTo>
                <a:lnTo>
                  <a:pt x="4141482" y="1278331"/>
                </a:lnTo>
                <a:lnTo>
                  <a:pt x="4117556" y="1231493"/>
                </a:lnTo>
                <a:lnTo>
                  <a:pt x="4091902" y="1185570"/>
                </a:lnTo>
                <a:lnTo>
                  <a:pt x="4064584" y="1140625"/>
                </a:lnTo>
                <a:lnTo>
                  <a:pt x="4035641" y="1096721"/>
                </a:lnTo>
                <a:lnTo>
                  <a:pt x="4005084" y="1053896"/>
                </a:lnTo>
                <a:lnTo>
                  <a:pt x="3972979" y="1012240"/>
                </a:lnTo>
                <a:lnTo>
                  <a:pt x="3939362" y="971778"/>
                </a:lnTo>
                <a:lnTo>
                  <a:pt x="3922382" y="952500"/>
                </a:lnTo>
                <a:lnTo>
                  <a:pt x="4286250" y="952500"/>
                </a:lnTo>
                <a:close/>
              </a:path>
            </a:pathLst>
          </a:custGeom>
          <a:solidFill>
            <a:srgbClr val="3B81F5">
              <a:alpha val="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5429249" y="0"/>
            <a:ext cx="714375" cy="571500"/>
          </a:xfrm>
          <a:custGeom>
            <a:avLst/>
            <a:gdLst/>
            <a:ahLst/>
            <a:cxnLst/>
            <a:rect l="l" t="t" r="r" b="b"/>
            <a:pathLst>
              <a:path w="714375" h="571500">
                <a:moveTo>
                  <a:pt x="392906" y="107156"/>
                </a:moveTo>
                <a:lnTo>
                  <a:pt x="321468" y="107156"/>
                </a:lnTo>
                <a:lnTo>
                  <a:pt x="321468" y="35718"/>
                </a:lnTo>
                <a:lnTo>
                  <a:pt x="324271" y="21802"/>
                </a:lnTo>
                <a:lnTo>
                  <a:pt x="331919" y="10450"/>
                </a:lnTo>
                <a:lnTo>
                  <a:pt x="343271" y="2802"/>
                </a:lnTo>
                <a:lnTo>
                  <a:pt x="357187" y="0"/>
                </a:lnTo>
                <a:lnTo>
                  <a:pt x="371103" y="2802"/>
                </a:lnTo>
                <a:lnTo>
                  <a:pt x="382455" y="10450"/>
                </a:lnTo>
                <a:lnTo>
                  <a:pt x="390103" y="21802"/>
                </a:lnTo>
                <a:lnTo>
                  <a:pt x="392906" y="35718"/>
                </a:lnTo>
                <a:lnTo>
                  <a:pt x="392906" y="107156"/>
                </a:lnTo>
                <a:close/>
              </a:path>
              <a:path w="714375" h="571500">
                <a:moveTo>
                  <a:pt x="526851" y="571500"/>
                </a:moveTo>
                <a:lnTo>
                  <a:pt x="187523" y="571500"/>
                </a:lnTo>
                <a:lnTo>
                  <a:pt x="156224" y="565189"/>
                </a:lnTo>
                <a:lnTo>
                  <a:pt x="130680" y="547975"/>
                </a:lnTo>
                <a:lnTo>
                  <a:pt x="113466" y="522432"/>
                </a:lnTo>
                <a:lnTo>
                  <a:pt x="107156" y="491132"/>
                </a:lnTo>
                <a:lnTo>
                  <a:pt x="107156" y="187523"/>
                </a:lnTo>
                <a:lnTo>
                  <a:pt x="113466" y="156224"/>
                </a:lnTo>
                <a:lnTo>
                  <a:pt x="130680" y="130680"/>
                </a:lnTo>
                <a:lnTo>
                  <a:pt x="156224" y="113466"/>
                </a:lnTo>
                <a:lnTo>
                  <a:pt x="187523" y="107156"/>
                </a:lnTo>
                <a:lnTo>
                  <a:pt x="526851" y="107156"/>
                </a:lnTo>
                <a:lnTo>
                  <a:pt x="558150" y="113466"/>
                </a:lnTo>
                <a:lnTo>
                  <a:pt x="583694" y="130680"/>
                </a:lnTo>
                <a:lnTo>
                  <a:pt x="600908" y="156224"/>
                </a:lnTo>
                <a:lnTo>
                  <a:pt x="607218" y="187523"/>
                </a:lnTo>
                <a:lnTo>
                  <a:pt x="607218" y="241101"/>
                </a:lnTo>
                <a:lnTo>
                  <a:pt x="244110" y="241101"/>
                </a:lnTo>
                <a:lnTo>
                  <a:pt x="238415" y="242234"/>
                </a:lnTo>
                <a:lnTo>
                  <a:pt x="206515" y="274133"/>
                </a:lnTo>
                <a:lnTo>
                  <a:pt x="205382" y="279829"/>
                </a:lnTo>
                <a:lnTo>
                  <a:pt x="205382" y="291670"/>
                </a:lnTo>
                <a:lnTo>
                  <a:pt x="227474" y="324733"/>
                </a:lnTo>
                <a:lnTo>
                  <a:pt x="244110" y="330398"/>
                </a:lnTo>
                <a:lnTo>
                  <a:pt x="607218" y="330398"/>
                </a:lnTo>
                <a:lnTo>
                  <a:pt x="607218" y="428625"/>
                </a:lnTo>
                <a:lnTo>
                  <a:pt x="222349" y="428625"/>
                </a:lnTo>
                <a:lnTo>
                  <a:pt x="214312" y="436661"/>
                </a:lnTo>
                <a:lnTo>
                  <a:pt x="214312" y="456307"/>
                </a:lnTo>
                <a:lnTo>
                  <a:pt x="222349" y="464343"/>
                </a:lnTo>
                <a:lnTo>
                  <a:pt x="607218" y="464343"/>
                </a:lnTo>
                <a:lnTo>
                  <a:pt x="607218" y="491132"/>
                </a:lnTo>
                <a:lnTo>
                  <a:pt x="600908" y="522432"/>
                </a:lnTo>
                <a:lnTo>
                  <a:pt x="583694" y="547975"/>
                </a:lnTo>
                <a:lnTo>
                  <a:pt x="558150" y="565189"/>
                </a:lnTo>
                <a:lnTo>
                  <a:pt x="526851" y="571500"/>
                </a:lnTo>
                <a:close/>
              </a:path>
              <a:path w="714375" h="571500">
                <a:moveTo>
                  <a:pt x="458422" y="330398"/>
                </a:moveTo>
                <a:lnTo>
                  <a:pt x="255951" y="330398"/>
                </a:lnTo>
                <a:lnTo>
                  <a:pt x="261647" y="329265"/>
                </a:lnTo>
                <a:lnTo>
                  <a:pt x="272587" y="324733"/>
                </a:lnTo>
                <a:lnTo>
                  <a:pt x="294679" y="291670"/>
                </a:lnTo>
                <a:lnTo>
                  <a:pt x="294679" y="279829"/>
                </a:lnTo>
                <a:lnTo>
                  <a:pt x="272587" y="246765"/>
                </a:lnTo>
                <a:lnTo>
                  <a:pt x="255951" y="241101"/>
                </a:lnTo>
                <a:lnTo>
                  <a:pt x="458422" y="241101"/>
                </a:lnTo>
                <a:lnTo>
                  <a:pt x="425359" y="263193"/>
                </a:lnTo>
                <a:lnTo>
                  <a:pt x="419695" y="279829"/>
                </a:lnTo>
                <a:lnTo>
                  <a:pt x="419695" y="291670"/>
                </a:lnTo>
                <a:lnTo>
                  <a:pt x="441787" y="324733"/>
                </a:lnTo>
                <a:lnTo>
                  <a:pt x="452727" y="329265"/>
                </a:lnTo>
                <a:lnTo>
                  <a:pt x="458422" y="330398"/>
                </a:lnTo>
                <a:close/>
              </a:path>
              <a:path w="714375" h="571500">
                <a:moveTo>
                  <a:pt x="607218" y="330398"/>
                </a:moveTo>
                <a:lnTo>
                  <a:pt x="470264" y="330398"/>
                </a:lnTo>
                <a:lnTo>
                  <a:pt x="475959" y="329265"/>
                </a:lnTo>
                <a:lnTo>
                  <a:pt x="486899" y="324733"/>
                </a:lnTo>
                <a:lnTo>
                  <a:pt x="508992" y="291670"/>
                </a:lnTo>
                <a:lnTo>
                  <a:pt x="508992" y="279829"/>
                </a:lnTo>
                <a:lnTo>
                  <a:pt x="486899" y="246765"/>
                </a:lnTo>
                <a:lnTo>
                  <a:pt x="470264" y="241101"/>
                </a:lnTo>
                <a:lnTo>
                  <a:pt x="607218" y="241101"/>
                </a:lnTo>
                <a:lnTo>
                  <a:pt x="607218" y="330398"/>
                </a:lnTo>
                <a:close/>
              </a:path>
              <a:path w="714375" h="571500">
                <a:moveTo>
                  <a:pt x="329505" y="464343"/>
                </a:moveTo>
                <a:lnTo>
                  <a:pt x="277713" y="464343"/>
                </a:lnTo>
                <a:lnTo>
                  <a:pt x="285750" y="456307"/>
                </a:lnTo>
                <a:lnTo>
                  <a:pt x="285750" y="436661"/>
                </a:lnTo>
                <a:lnTo>
                  <a:pt x="277713" y="428625"/>
                </a:lnTo>
                <a:lnTo>
                  <a:pt x="329505" y="428625"/>
                </a:lnTo>
                <a:lnTo>
                  <a:pt x="321468" y="436661"/>
                </a:lnTo>
                <a:lnTo>
                  <a:pt x="321468" y="456307"/>
                </a:lnTo>
                <a:lnTo>
                  <a:pt x="329505" y="464343"/>
                </a:lnTo>
                <a:close/>
              </a:path>
              <a:path w="714375" h="571500">
                <a:moveTo>
                  <a:pt x="436661" y="464343"/>
                </a:moveTo>
                <a:lnTo>
                  <a:pt x="384869" y="464343"/>
                </a:lnTo>
                <a:lnTo>
                  <a:pt x="392906" y="456307"/>
                </a:lnTo>
                <a:lnTo>
                  <a:pt x="392906" y="436661"/>
                </a:lnTo>
                <a:lnTo>
                  <a:pt x="384869" y="428625"/>
                </a:lnTo>
                <a:lnTo>
                  <a:pt x="436661" y="428625"/>
                </a:lnTo>
                <a:lnTo>
                  <a:pt x="428625" y="436661"/>
                </a:lnTo>
                <a:lnTo>
                  <a:pt x="428625" y="456307"/>
                </a:lnTo>
                <a:lnTo>
                  <a:pt x="436661" y="464343"/>
                </a:lnTo>
                <a:close/>
              </a:path>
              <a:path w="714375" h="571500">
                <a:moveTo>
                  <a:pt x="607218" y="464343"/>
                </a:moveTo>
                <a:lnTo>
                  <a:pt x="492025" y="464343"/>
                </a:lnTo>
                <a:lnTo>
                  <a:pt x="500062" y="456307"/>
                </a:lnTo>
                <a:lnTo>
                  <a:pt x="500062" y="436661"/>
                </a:lnTo>
                <a:lnTo>
                  <a:pt x="492025" y="428625"/>
                </a:lnTo>
                <a:lnTo>
                  <a:pt x="607218" y="428625"/>
                </a:lnTo>
                <a:lnTo>
                  <a:pt x="607218" y="464343"/>
                </a:lnTo>
                <a:close/>
              </a:path>
              <a:path w="714375" h="571500">
                <a:moveTo>
                  <a:pt x="71437" y="464343"/>
                </a:moveTo>
                <a:lnTo>
                  <a:pt x="53578" y="464343"/>
                </a:lnTo>
                <a:lnTo>
                  <a:pt x="32727" y="460131"/>
                </a:lnTo>
                <a:lnTo>
                  <a:pt x="15696" y="448647"/>
                </a:lnTo>
                <a:lnTo>
                  <a:pt x="4211" y="431616"/>
                </a:lnTo>
                <a:lnTo>
                  <a:pt x="0" y="410765"/>
                </a:lnTo>
                <a:lnTo>
                  <a:pt x="0" y="303609"/>
                </a:lnTo>
                <a:lnTo>
                  <a:pt x="4211" y="282758"/>
                </a:lnTo>
                <a:lnTo>
                  <a:pt x="15696" y="265727"/>
                </a:lnTo>
                <a:lnTo>
                  <a:pt x="32727" y="254243"/>
                </a:lnTo>
                <a:lnTo>
                  <a:pt x="53578" y="250031"/>
                </a:lnTo>
                <a:lnTo>
                  <a:pt x="71437" y="250031"/>
                </a:lnTo>
                <a:lnTo>
                  <a:pt x="71437" y="464343"/>
                </a:lnTo>
                <a:close/>
              </a:path>
              <a:path w="714375" h="571500">
                <a:moveTo>
                  <a:pt x="660796" y="464343"/>
                </a:moveTo>
                <a:lnTo>
                  <a:pt x="642937" y="464343"/>
                </a:lnTo>
                <a:lnTo>
                  <a:pt x="642937" y="250031"/>
                </a:lnTo>
                <a:lnTo>
                  <a:pt x="660796" y="250031"/>
                </a:lnTo>
                <a:lnTo>
                  <a:pt x="681647" y="254243"/>
                </a:lnTo>
                <a:lnTo>
                  <a:pt x="698678" y="265727"/>
                </a:lnTo>
                <a:lnTo>
                  <a:pt x="710163" y="282758"/>
                </a:lnTo>
                <a:lnTo>
                  <a:pt x="714375" y="303609"/>
                </a:lnTo>
                <a:lnTo>
                  <a:pt x="714375" y="410765"/>
                </a:lnTo>
                <a:lnTo>
                  <a:pt x="710163" y="431616"/>
                </a:lnTo>
                <a:lnTo>
                  <a:pt x="698678" y="448647"/>
                </a:lnTo>
                <a:lnTo>
                  <a:pt x="681647" y="460131"/>
                </a:lnTo>
                <a:lnTo>
                  <a:pt x="660796" y="464343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6334124" y="0"/>
            <a:ext cx="428625" cy="571500"/>
          </a:xfrm>
          <a:custGeom>
            <a:avLst/>
            <a:gdLst/>
            <a:ahLst/>
            <a:cxnLst/>
            <a:rect l="l" t="t" r="r" b="b"/>
            <a:pathLst>
              <a:path w="428625" h="571500">
                <a:moveTo>
                  <a:pt x="357187" y="571500"/>
                </a:moveTo>
                <a:lnTo>
                  <a:pt x="71437" y="571500"/>
                </a:lnTo>
                <a:lnTo>
                  <a:pt x="43652" y="565878"/>
                </a:lnTo>
                <a:lnTo>
                  <a:pt x="20942" y="550557"/>
                </a:lnTo>
                <a:lnTo>
                  <a:pt x="5621" y="527847"/>
                </a:lnTo>
                <a:lnTo>
                  <a:pt x="0" y="500062"/>
                </a:lnTo>
                <a:lnTo>
                  <a:pt x="0" y="71437"/>
                </a:lnTo>
                <a:lnTo>
                  <a:pt x="5621" y="43652"/>
                </a:lnTo>
                <a:lnTo>
                  <a:pt x="20942" y="20942"/>
                </a:lnTo>
                <a:lnTo>
                  <a:pt x="43652" y="5621"/>
                </a:lnTo>
                <a:lnTo>
                  <a:pt x="71437" y="0"/>
                </a:lnTo>
                <a:lnTo>
                  <a:pt x="250031" y="0"/>
                </a:lnTo>
                <a:lnTo>
                  <a:pt x="250031" y="71437"/>
                </a:lnTo>
                <a:lnTo>
                  <a:pt x="79474" y="71437"/>
                </a:lnTo>
                <a:lnTo>
                  <a:pt x="71437" y="79474"/>
                </a:lnTo>
                <a:lnTo>
                  <a:pt x="71437" y="99119"/>
                </a:lnTo>
                <a:lnTo>
                  <a:pt x="79474" y="107156"/>
                </a:lnTo>
                <a:lnTo>
                  <a:pt x="250031" y="107156"/>
                </a:lnTo>
                <a:lnTo>
                  <a:pt x="250031" y="142875"/>
                </a:lnTo>
                <a:lnTo>
                  <a:pt x="79474" y="142875"/>
                </a:lnTo>
                <a:lnTo>
                  <a:pt x="71437" y="150911"/>
                </a:lnTo>
                <a:lnTo>
                  <a:pt x="71437" y="170557"/>
                </a:lnTo>
                <a:lnTo>
                  <a:pt x="79474" y="178593"/>
                </a:lnTo>
                <a:lnTo>
                  <a:pt x="428625" y="178593"/>
                </a:lnTo>
                <a:lnTo>
                  <a:pt x="428625" y="250031"/>
                </a:lnTo>
                <a:lnTo>
                  <a:pt x="107156" y="250031"/>
                </a:lnTo>
                <a:lnTo>
                  <a:pt x="93240" y="252833"/>
                </a:lnTo>
                <a:lnTo>
                  <a:pt x="81888" y="260481"/>
                </a:lnTo>
                <a:lnTo>
                  <a:pt x="74240" y="271833"/>
                </a:lnTo>
                <a:lnTo>
                  <a:pt x="71437" y="285750"/>
                </a:lnTo>
                <a:lnTo>
                  <a:pt x="71437" y="357187"/>
                </a:lnTo>
                <a:lnTo>
                  <a:pt x="74240" y="371103"/>
                </a:lnTo>
                <a:lnTo>
                  <a:pt x="81888" y="382455"/>
                </a:lnTo>
                <a:lnTo>
                  <a:pt x="93240" y="390103"/>
                </a:lnTo>
                <a:lnTo>
                  <a:pt x="107156" y="392906"/>
                </a:lnTo>
                <a:lnTo>
                  <a:pt x="428625" y="392906"/>
                </a:lnTo>
                <a:lnTo>
                  <a:pt x="428625" y="464343"/>
                </a:lnTo>
                <a:lnTo>
                  <a:pt x="258067" y="464343"/>
                </a:lnTo>
                <a:lnTo>
                  <a:pt x="250031" y="472380"/>
                </a:lnTo>
                <a:lnTo>
                  <a:pt x="250031" y="492025"/>
                </a:lnTo>
                <a:lnTo>
                  <a:pt x="258067" y="500062"/>
                </a:lnTo>
                <a:lnTo>
                  <a:pt x="428625" y="500062"/>
                </a:lnTo>
                <a:lnTo>
                  <a:pt x="423003" y="527847"/>
                </a:lnTo>
                <a:lnTo>
                  <a:pt x="407682" y="550557"/>
                </a:lnTo>
                <a:lnTo>
                  <a:pt x="384972" y="565878"/>
                </a:lnTo>
                <a:lnTo>
                  <a:pt x="357187" y="571500"/>
                </a:lnTo>
                <a:close/>
              </a:path>
              <a:path w="428625" h="571500">
                <a:moveTo>
                  <a:pt x="428625" y="142875"/>
                </a:moveTo>
                <a:lnTo>
                  <a:pt x="285750" y="142875"/>
                </a:lnTo>
                <a:lnTo>
                  <a:pt x="285750" y="0"/>
                </a:lnTo>
                <a:lnTo>
                  <a:pt x="428625" y="142875"/>
                </a:lnTo>
                <a:close/>
              </a:path>
              <a:path w="428625" h="571500">
                <a:moveTo>
                  <a:pt x="250031" y="107156"/>
                </a:moveTo>
                <a:lnTo>
                  <a:pt x="170557" y="107156"/>
                </a:lnTo>
                <a:lnTo>
                  <a:pt x="178593" y="99119"/>
                </a:lnTo>
                <a:lnTo>
                  <a:pt x="178593" y="79474"/>
                </a:lnTo>
                <a:lnTo>
                  <a:pt x="170557" y="71437"/>
                </a:lnTo>
                <a:lnTo>
                  <a:pt x="250031" y="71437"/>
                </a:lnTo>
                <a:lnTo>
                  <a:pt x="250031" y="107156"/>
                </a:lnTo>
                <a:close/>
              </a:path>
              <a:path w="428625" h="571500">
                <a:moveTo>
                  <a:pt x="285750" y="178593"/>
                </a:moveTo>
                <a:lnTo>
                  <a:pt x="170557" y="178593"/>
                </a:lnTo>
                <a:lnTo>
                  <a:pt x="178593" y="170557"/>
                </a:lnTo>
                <a:lnTo>
                  <a:pt x="178593" y="150911"/>
                </a:lnTo>
                <a:lnTo>
                  <a:pt x="170557" y="142875"/>
                </a:lnTo>
                <a:lnTo>
                  <a:pt x="250031" y="142875"/>
                </a:lnTo>
                <a:lnTo>
                  <a:pt x="252833" y="156791"/>
                </a:lnTo>
                <a:lnTo>
                  <a:pt x="260481" y="168143"/>
                </a:lnTo>
                <a:lnTo>
                  <a:pt x="271833" y="175791"/>
                </a:lnTo>
                <a:lnTo>
                  <a:pt x="285750" y="178593"/>
                </a:lnTo>
                <a:close/>
              </a:path>
              <a:path w="428625" h="571500">
                <a:moveTo>
                  <a:pt x="428625" y="392906"/>
                </a:moveTo>
                <a:lnTo>
                  <a:pt x="321468" y="392906"/>
                </a:lnTo>
                <a:lnTo>
                  <a:pt x="335384" y="390103"/>
                </a:lnTo>
                <a:lnTo>
                  <a:pt x="346736" y="382455"/>
                </a:lnTo>
                <a:lnTo>
                  <a:pt x="354384" y="371103"/>
                </a:lnTo>
                <a:lnTo>
                  <a:pt x="357187" y="357187"/>
                </a:lnTo>
                <a:lnTo>
                  <a:pt x="357187" y="285750"/>
                </a:lnTo>
                <a:lnTo>
                  <a:pt x="354384" y="271833"/>
                </a:lnTo>
                <a:lnTo>
                  <a:pt x="346736" y="260481"/>
                </a:lnTo>
                <a:lnTo>
                  <a:pt x="335384" y="252833"/>
                </a:lnTo>
                <a:lnTo>
                  <a:pt x="321468" y="250031"/>
                </a:lnTo>
                <a:lnTo>
                  <a:pt x="428625" y="250031"/>
                </a:lnTo>
                <a:lnTo>
                  <a:pt x="428625" y="392906"/>
                </a:lnTo>
                <a:close/>
              </a:path>
              <a:path w="428625" h="571500">
                <a:moveTo>
                  <a:pt x="321468" y="357187"/>
                </a:moveTo>
                <a:lnTo>
                  <a:pt x="107156" y="357187"/>
                </a:lnTo>
                <a:lnTo>
                  <a:pt x="107156" y="285750"/>
                </a:lnTo>
                <a:lnTo>
                  <a:pt x="321468" y="285750"/>
                </a:lnTo>
                <a:lnTo>
                  <a:pt x="321468" y="357187"/>
                </a:lnTo>
                <a:close/>
              </a:path>
              <a:path w="428625" h="571500">
                <a:moveTo>
                  <a:pt x="428625" y="500062"/>
                </a:moveTo>
                <a:lnTo>
                  <a:pt x="349150" y="500062"/>
                </a:lnTo>
                <a:lnTo>
                  <a:pt x="357187" y="492025"/>
                </a:lnTo>
                <a:lnTo>
                  <a:pt x="357187" y="472380"/>
                </a:lnTo>
                <a:lnTo>
                  <a:pt x="349150" y="464343"/>
                </a:lnTo>
                <a:lnTo>
                  <a:pt x="428625" y="464343"/>
                </a:lnTo>
                <a:lnTo>
                  <a:pt x="428625" y="500062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55726" y="775588"/>
            <a:ext cx="5480685" cy="64579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3950" spc="-385">
                <a:latin typeface="Noto Sans JP"/>
                <a:cs typeface="Noto Sans JP"/>
              </a:rPr>
              <a:t>AI</a:t>
            </a:r>
            <a:r>
              <a:rPr dirty="0" sz="4050" spc="-385"/>
              <a:t>를</a:t>
            </a:r>
            <a:r>
              <a:rPr dirty="0" sz="4050" spc="-425"/>
              <a:t> </a:t>
            </a:r>
            <a:r>
              <a:rPr dirty="0" sz="4050" spc="-770"/>
              <a:t>이용한</a:t>
            </a:r>
            <a:r>
              <a:rPr dirty="0" sz="4050" spc="-415"/>
              <a:t> </a:t>
            </a:r>
            <a:r>
              <a:rPr dirty="0" sz="4050" spc="-770"/>
              <a:t>간편장부</a:t>
            </a:r>
            <a:r>
              <a:rPr dirty="0" sz="4050" spc="-409"/>
              <a:t> </a:t>
            </a:r>
            <a:r>
              <a:rPr dirty="0" sz="4050" spc="-795"/>
              <a:t>시스템</a:t>
            </a:r>
            <a:endParaRPr sz="4050">
              <a:latin typeface="Noto Sans JP"/>
              <a:cs typeface="Noto Sans JP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746996" y="1538732"/>
            <a:ext cx="4698365" cy="3359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00" spc="-360">
                <a:solidFill>
                  <a:srgbClr val="4A5462"/>
                </a:solidFill>
                <a:latin typeface="Dotum"/>
                <a:cs typeface="Dotum"/>
              </a:rPr>
              <a:t>인공지능</a:t>
            </a:r>
            <a:r>
              <a:rPr dirty="0" sz="2000" spc="-16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2000" spc="-360">
                <a:solidFill>
                  <a:srgbClr val="4A5462"/>
                </a:solidFill>
                <a:latin typeface="Dotum"/>
                <a:cs typeface="Dotum"/>
              </a:rPr>
              <a:t>기술로</a:t>
            </a:r>
            <a:r>
              <a:rPr dirty="0" sz="2000" spc="-16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2000" spc="-360">
                <a:solidFill>
                  <a:srgbClr val="4A5462"/>
                </a:solidFill>
                <a:latin typeface="Dotum"/>
                <a:cs typeface="Dotum"/>
              </a:rPr>
              <a:t>소상공인의</a:t>
            </a:r>
            <a:r>
              <a:rPr dirty="0" sz="2000" spc="-16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2000" spc="-360">
                <a:solidFill>
                  <a:srgbClr val="4A5462"/>
                </a:solidFill>
                <a:latin typeface="Dotum"/>
                <a:cs typeface="Dotum"/>
              </a:rPr>
              <a:t>회계관리를</a:t>
            </a:r>
            <a:r>
              <a:rPr dirty="0" sz="2000" spc="-16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2000" spc="-380">
                <a:solidFill>
                  <a:srgbClr val="4A5462"/>
                </a:solidFill>
                <a:latin typeface="Dotum"/>
                <a:cs typeface="Dotum"/>
              </a:rPr>
              <a:t>혁신하다</a:t>
            </a:r>
            <a:endParaRPr sz="2000">
              <a:latin typeface="Dotum"/>
              <a:cs typeface="Dotum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0700245" y="1862963"/>
            <a:ext cx="112395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00" spc="-105">
                <a:solidFill>
                  <a:srgbClr val="6A7280"/>
                </a:solidFill>
                <a:latin typeface="Noto Sans JP"/>
                <a:cs typeface="Noto Sans JP"/>
              </a:rPr>
              <a:t>2025</a:t>
            </a:r>
            <a:r>
              <a:rPr dirty="0" sz="1350" spc="-105">
                <a:solidFill>
                  <a:srgbClr val="6A7280"/>
                </a:solidFill>
                <a:latin typeface="Dotum"/>
                <a:cs typeface="Dotum"/>
              </a:rPr>
              <a:t>년</a:t>
            </a:r>
            <a:r>
              <a:rPr dirty="0" sz="1350" spc="-90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300" spc="-165">
                <a:solidFill>
                  <a:srgbClr val="6A7280"/>
                </a:solidFill>
                <a:latin typeface="Noto Sans JP"/>
                <a:cs typeface="Noto Sans JP"/>
              </a:rPr>
              <a:t>7</a:t>
            </a:r>
            <a:r>
              <a:rPr dirty="0" sz="1350" spc="-165">
                <a:solidFill>
                  <a:srgbClr val="6A7280"/>
                </a:solidFill>
                <a:latin typeface="Dotum"/>
                <a:cs typeface="Dotum"/>
              </a:rPr>
              <a:t>월</a:t>
            </a:r>
            <a:r>
              <a:rPr dirty="0" sz="1350" spc="-90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300" spc="-105">
                <a:solidFill>
                  <a:srgbClr val="6A7280"/>
                </a:solidFill>
                <a:latin typeface="Noto Sans JP"/>
                <a:cs typeface="Noto Sans JP"/>
              </a:rPr>
              <a:t>31</a:t>
            </a:r>
            <a:r>
              <a:rPr dirty="0" sz="1350" spc="-105">
                <a:solidFill>
                  <a:srgbClr val="6A7280"/>
                </a:solidFill>
                <a:latin typeface="Dotum"/>
                <a:cs typeface="Dotum"/>
              </a:rPr>
              <a:t>일</a:t>
            </a:r>
            <a:endParaRPr sz="1350">
              <a:latin typeface="Dotum"/>
              <a:cs typeface="Dotum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68299" y="1612417"/>
            <a:ext cx="1089660" cy="482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dirty="0" sz="1350" spc="-210">
                <a:solidFill>
                  <a:srgbClr val="6A7280"/>
                </a:solidFill>
                <a:latin typeface="Dotum"/>
                <a:cs typeface="Dotum"/>
              </a:rPr>
              <a:t>발표자</a:t>
            </a:r>
            <a:r>
              <a:rPr dirty="0" sz="1300" spc="-210">
                <a:solidFill>
                  <a:srgbClr val="6A7280"/>
                </a:solidFill>
                <a:latin typeface="Noto Sans JP"/>
                <a:cs typeface="Noto Sans JP"/>
              </a:rPr>
              <a:t>:</a:t>
            </a:r>
            <a:r>
              <a:rPr dirty="0" sz="1300" spc="75">
                <a:solidFill>
                  <a:srgbClr val="6A7280"/>
                </a:solidFill>
                <a:latin typeface="Noto Sans JP"/>
                <a:cs typeface="Noto Sans JP"/>
              </a:rPr>
              <a:t> </a:t>
            </a:r>
            <a:r>
              <a:rPr dirty="0" sz="1350" spc="-285">
                <a:solidFill>
                  <a:srgbClr val="6A7280"/>
                </a:solidFill>
                <a:latin typeface="Dotum"/>
                <a:cs typeface="Dotum"/>
              </a:rPr>
              <a:t>홍길동</a:t>
            </a:r>
            <a:r>
              <a:rPr dirty="0" sz="1350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300">
                <a:solidFill>
                  <a:srgbClr val="6A7280"/>
                </a:solidFill>
                <a:latin typeface="Noto Sans JP"/>
                <a:cs typeface="Noto Sans JP"/>
              </a:rPr>
              <a:t>AI</a:t>
            </a:r>
            <a:r>
              <a:rPr dirty="0" sz="1300" spc="-45">
                <a:solidFill>
                  <a:srgbClr val="6A7280"/>
                </a:solidFill>
                <a:latin typeface="Noto Sans JP"/>
                <a:cs typeface="Noto Sans JP"/>
              </a:rPr>
              <a:t> </a:t>
            </a:r>
            <a:r>
              <a:rPr dirty="0" sz="1350" spc="-260">
                <a:solidFill>
                  <a:srgbClr val="6A7280"/>
                </a:solidFill>
                <a:latin typeface="Dotum"/>
                <a:cs typeface="Dotum"/>
              </a:rPr>
              <a:t>솔루션</a:t>
            </a:r>
            <a:r>
              <a:rPr dirty="0" sz="1350" spc="-114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6A7280"/>
                </a:solidFill>
                <a:latin typeface="Dotum"/>
                <a:cs typeface="Dotum"/>
              </a:rPr>
              <a:t>개발팀</a:t>
            </a:r>
            <a:endParaRPr sz="1350">
              <a:latin typeface="Dotum"/>
              <a:cs typeface="Dot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7486650"/>
            <a:chOff x="0" y="0"/>
            <a:chExt cx="12192000" cy="7486650"/>
          </a:xfrm>
        </p:grpSpPr>
        <p:sp>
          <p:nvSpPr>
            <p:cNvPr id="3" name="object 3" descr=""/>
            <p:cNvSpPr/>
            <p:nvPr/>
          </p:nvSpPr>
          <p:spPr>
            <a:xfrm>
              <a:off x="95249" y="95250"/>
              <a:ext cx="12096750" cy="7391400"/>
            </a:xfrm>
            <a:custGeom>
              <a:avLst/>
              <a:gdLst/>
              <a:ahLst/>
              <a:cxnLst/>
              <a:rect l="l" t="t" r="r" b="b"/>
              <a:pathLst>
                <a:path w="12096750" h="7391400">
                  <a:moveTo>
                    <a:pt x="0" y="7391399"/>
                  </a:moveTo>
                  <a:lnTo>
                    <a:pt x="12096749" y="7391399"/>
                  </a:lnTo>
                  <a:lnTo>
                    <a:pt x="12096749" y="0"/>
                  </a:lnTo>
                  <a:lnTo>
                    <a:pt x="0" y="0"/>
                  </a:lnTo>
                  <a:lnTo>
                    <a:pt x="0" y="7391399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12"/>
              <a:ext cx="12192000" cy="7486650"/>
            </a:xfrm>
            <a:custGeom>
              <a:avLst/>
              <a:gdLst/>
              <a:ahLst/>
              <a:cxnLst/>
              <a:rect l="l" t="t" r="r" b="b"/>
              <a:pathLst>
                <a:path w="12192000" h="7486650">
                  <a:moveTo>
                    <a:pt x="12191987" y="0"/>
                  </a:moveTo>
                  <a:lnTo>
                    <a:pt x="95237" y="0"/>
                  </a:lnTo>
                  <a:lnTo>
                    <a:pt x="0" y="0"/>
                  </a:lnTo>
                  <a:lnTo>
                    <a:pt x="0" y="95250"/>
                  </a:lnTo>
                  <a:lnTo>
                    <a:pt x="0" y="7486637"/>
                  </a:lnTo>
                  <a:lnTo>
                    <a:pt x="95237" y="7486637"/>
                  </a:lnTo>
                  <a:lnTo>
                    <a:pt x="95237" y="95250"/>
                  </a:lnTo>
                  <a:lnTo>
                    <a:pt x="12191987" y="95250"/>
                  </a:lnTo>
                  <a:lnTo>
                    <a:pt x="12191987" y="0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9524987" y="5676912"/>
              <a:ext cx="2190750" cy="1333500"/>
            </a:xfrm>
            <a:custGeom>
              <a:avLst/>
              <a:gdLst/>
              <a:ahLst/>
              <a:cxnLst/>
              <a:rect l="l" t="t" r="r" b="b"/>
              <a:pathLst>
                <a:path w="2190750" h="1333500">
                  <a:moveTo>
                    <a:pt x="762000" y="285737"/>
                  </a:moveTo>
                  <a:lnTo>
                    <a:pt x="0" y="285737"/>
                  </a:lnTo>
                  <a:lnTo>
                    <a:pt x="0" y="1047737"/>
                  </a:lnTo>
                  <a:lnTo>
                    <a:pt x="762000" y="1047737"/>
                  </a:lnTo>
                  <a:lnTo>
                    <a:pt x="762000" y="285737"/>
                  </a:lnTo>
                  <a:close/>
                </a:path>
                <a:path w="2190750" h="1333500">
                  <a:moveTo>
                    <a:pt x="2190750" y="666737"/>
                  </a:moveTo>
                  <a:lnTo>
                    <a:pt x="2188946" y="617702"/>
                  </a:lnTo>
                  <a:lnTo>
                    <a:pt x="2183536" y="568909"/>
                  </a:lnTo>
                  <a:lnTo>
                    <a:pt x="2174557" y="520649"/>
                  </a:lnTo>
                  <a:lnTo>
                    <a:pt x="2162048" y="473202"/>
                  </a:lnTo>
                  <a:lnTo>
                    <a:pt x="2146084" y="426783"/>
                  </a:lnTo>
                  <a:lnTo>
                    <a:pt x="2126742" y="381673"/>
                  </a:lnTo>
                  <a:lnTo>
                    <a:pt x="2104136" y="338099"/>
                  </a:lnTo>
                  <a:lnTo>
                    <a:pt x="2078393" y="296316"/>
                  </a:lnTo>
                  <a:lnTo>
                    <a:pt x="2049640" y="256540"/>
                  </a:lnTo>
                  <a:lnTo>
                    <a:pt x="2018030" y="218986"/>
                  </a:lnTo>
                  <a:lnTo>
                    <a:pt x="1983752" y="183845"/>
                  </a:lnTo>
                  <a:lnTo>
                    <a:pt x="1946986" y="151333"/>
                  </a:lnTo>
                  <a:lnTo>
                    <a:pt x="1907933" y="121615"/>
                  </a:lnTo>
                  <a:lnTo>
                    <a:pt x="1866785" y="94856"/>
                  </a:lnTo>
                  <a:lnTo>
                    <a:pt x="1823783" y="71183"/>
                  </a:lnTo>
                  <a:lnTo>
                    <a:pt x="1779155" y="50749"/>
                  </a:lnTo>
                  <a:lnTo>
                    <a:pt x="1733156" y="33642"/>
                  </a:lnTo>
                  <a:lnTo>
                    <a:pt x="1686013" y="19977"/>
                  </a:lnTo>
                  <a:lnTo>
                    <a:pt x="1637995" y="9804"/>
                  </a:lnTo>
                  <a:lnTo>
                    <a:pt x="1589354" y="3200"/>
                  </a:lnTo>
                  <a:lnTo>
                    <a:pt x="1540370" y="190"/>
                  </a:lnTo>
                  <a:lnTo>
                    <a:pt x="1524000" y="0"/>
                  </a:lnTo>
                  <a:lnTo>
                    <a:pt x="1507642" y="190"/>
                  </a:lnTo>
                  <a:lnTo>
                    <a:pt x="1458658" y="3200"/>
                  </a:lnTo>
                  <a:lnTo>
                    <a:pt x="1410017" y="9804"/>
                  </a:lnTo>
                  <a:lnTo>
                    <a:pt x="1361998" y="19977"/>
                  </a:lnTo>
                  <a:lnTo>
                    <a:pt x="1314856" y="33642"/>
                  </a:lnTo>
                  <a:lnTo>
                    <a:pt x="1268857" y="50749"/>
                  </a:lnTo>
                  <a:lnTo>
                    <a:pt x="1224229" y="71183"/>
                  </a:lnTo>
                  <a:lnTo>
                    <a:pt x="1181227" y="94856"/>
                  </a:lnTo>
                  <a:lnTo>
                    <a:pt x="1140079" y="121627"/>
                  </a:lnTo>
                  <a:lnTo>
                    <a:pt x="1117053" y="138633"/>
                  </a:lnTo>
                  <a:lnTo>
                    <a:pt x="1047750" y="0"/>
                  </a:lnTo>
                  <a:lnTo>
                    <a:pt x="809625" y="476237"/>
                  </a:lnTo>
                  <a:lnTo>
                    <a:pt x="885075" y="476237"/>
                  </a:lnTo>
                  <a:lnTo>
                    <a:pt x="881405" y="488911"/>
                  </a:lnTo>
                  <a:lnTo>
                    <a:pt x="870064" y="536663"/>
                  </a:lnTo>
                  <a:lnTo>
                    <a:pt x="862266" y="585127"/>
                  </a:lnTo>
                  <a:lnTo>
                    <a:pt x="858062" y="634022"/>
                  </a:lnTo>
                  <a:lnTo>
                    <a:pt x="857250" y="666737"/>
                  </a:lnTo>
                  <a:lnTo>
                    <a:pt x="857453" y="683107"/>
                  </a:lnTo>
                  <a:lnTo>
                    <a:pt x="860463" y="732091"/>
                  </a:lnTo>
                  <a:lnTo>
                    <a:pt x="867067" y="780732"/>
                  </a:lnTo>
                  <a:lnTo>
                    <a:pt x="877239" y="828751"/>
                  </a:lnTo>
                  <a:lnTo>
                    <a:pt x="890905" y="875893"/>
                  </a:lnTo>
                  <a:lnTo>
                    <a:pt x="908011" y="921893"/>
                  </a:lnTo>
                  <a:lnTo>
                    <a:pt x="928446" y="966520"/>
                  </a:lnTo>
                  <a:lnTo>
                    <a:pt x="952119" y="1009523"/>
                  </a:lnTo>
                  <a:lnTo>
                    <a:pt x="978877" y="1050671"/>
                  </a:lnTo>
                  <a:lnTo>
                    <a:pt x="1008595" y="1089723"/>
                  </a:lnTo>
                  <a:lnTo>
                    <a:pt x="1041107" y="1126490"/>
                  </a:lnTo>
                  <a:lnTo>
                    <a:pt x="1076248" y="1160767"/>
                  </a:lnTo>
                  <a:lnTo>
                    <a:pt x="1113802" y="1192377"/>
                  </a:lnTo>
                  <a:lnTo>
                    <a:pt x="1153579" y="1221130"/>
                  </a:lnTo>
                  <a:lnTo>
                    <a:pt x="1195362" y="1246873"/>
                  </a:lnTo>
                  <a:lnTo>
                    <a:pt x="1238935" y="1269479"/>
                  </a:lnTo>
                  <a:lnTo>
                    <a:pt x="1284046" y="1288821"/>
                  </a:lnTo>
                  <a:lnTo>
                    <a:pt x="1330464" y="1304785"/>
                  </a:lnTo>
                  <a:lnTo>
                    <a:pt x="1377911" y="1317294"/>
                  </a:lnTo>
                  <a:lnTo>
                    <a:pt x="1426171" y="1326273"/>
                  </a:lnTo>
                  <a:lnTo>
                    <a:pt x="1474965" y="1331683"/>
                  </a:lnTo>
                  <a:lnTo>
                    <a:pt x="1524000" y="1333487"/>
                  </a:lnTo>
                  <a:lnTo>
                    <a:pt x="1540370" y="1333296"/>
                  </a:lnTo>
                  <a:lnTo>
                    <a:pt x="1589354" y="1330286"/>
                  </a:lnTo>
                  <a:lnTo>
                    <a:pt x="1637995" y="1323682"/>
                  </a:lnTo>
                  <a:lnTo>
                    <a:pt x="1686013" y="1313510"/>
                  </a:lnTo>
                  <a:lnTo>
                    <a:pt x="1733156" y="1299845"/>
                  </a:lnTo>
                  <a:lnTo>
                    <a:pt x="1779155" y="1282738"/>
                  </a:lnTo>
                  <a:lnTo>
                    <a:pt x="1823783" y="1262303"/>
                  </a:lnTo>
                  <a:lnTo>
                    <a:pt x="1866785" y="1238631"/>
                  </a:lnTo>
                  <a:lnTo>
                    <a:pt x="1907933" y="1211859"/>
                  </a:lnTo>
                  <a:lnTo>
                    <a:pt x="1946986" y="1182154"/>
                  </a:lnTo>
                  <a:lnTo>
                    <a:pt x="1983752" y="1149642"/>
                  </a:lnTo>
                  <a:lnTo>
                    <a:pt x="2018030" y="1114501"/>
                  </a:lnTo>
                  <a:lnTo>
                    <a:pt x="2049640" y="1076947"/>
                  </a:lnTo>
                  <a:lnTo>
                    <a:pt x="2078393" y="1037170"/>
                  </a:lnTo>
                  <a:lnTo>
                    <a:pt x="2104136" y="995387"/>
                  </a:lnTo>
                  <a:lnTo>
                    <a:pt x="2126742" y="951814"/>
                  </a:lnTo>
                  <a:lnTo>
                    <a:pt x="2146084" y="906703"/>
                  </a:lnTo>
                  <a:lnTo>
                    <a:pt x="2162048" y="860285"/>
                  </a:lnTo>
                  <a:lnTo>
                    <a:pt x="2174557" y="812838"/>
                  </a:lnTo>
                  <a:lnTo>
                    <a:pt x="2183536" y="764578"/>
                  </a:lnTo>
                  <a:lnTo>
                    <a:pt x="2188946" y="715784"/>
                  </a:lnTo>
                  <a:lnTo>
                    <a:pt x="2190559" y="683107"/>
                  </a:lnTo>
                  <a:lnTo>
                    <a:pt x="2190750" y="666737"/>
                  </a:lnTo>
                  <a:close/>
                </a:path>
              </a:pathLst>
            </a:custGeom>
            <a:solidFill>
              <a:srgbClr val="3B81F5">
                <a:alpha val="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90"/>
              </a:spcBef>
            </a:pPr>
            <a:r>
              <a:rPr dirty="0" spc="-484"/>
              <a:t>주요</a:t>
            </a:r>
            <a:r>
              <a:rPr dirty="0" spc="-275"/>
              <a:t> </a:t>
            </a:r>
            <a:r>
              <a:rPr dirty="0" spc="-484"/>
              <a:t>기능</a:t>
            </a:r>
            <a:r>
              <a:rPr dirty="0" spc="-270"/>
              <a:t> </a:t>
            </a:r>
            <a:r>
              <a:rPr dirty="0" spc="-1155">
                <a:latin typeface="Calibri"/>
                <a:cs typeface="Calibri"/>
              </a:rPr>
              <a:t>②</a:t>
            </a:r>
            <a:r>
              <a:rPr dirty="0" spc="55">
                <a:latin typeface="Calibri"/>
                <a:cs typeface="Calibri"/>
              </a:rPr>
              <a:t> </a:t>
            </a:r>
            <a:r>
              <a:rPr dirty="0" spc="-125">
                <a:latin typeface="Arial"/>
                <a:cs typeface="Arial"/>
              </a:rPr>
              <a:t>:</a:t>
            </a:r>
            <a:r>
              <a:rPr dirty="0" spc="-80">
                <a:latin typeface="Arial"/>
                <a:cs typeface="Arial"/>
              </a:rPr>
              <a:t> </a:t>
            </a:r>
            <a:r>
              <a:rPr dirty="0" spc="-484"/>
              <a:t>문자메시지</a:t>
            </a:r>
            <a:r>
              <a:rPr dirty="0" spc="-265"/>
              <a:t> </a:t>
            </a:r>
            <a:r>
              <a:rPr dirty="0" spc="-505"/>
              <a:t>자동인식</a:t>
            </a:r>
          </a:p>
        </p:txBody>
      </p:sp>
      <p:grpSp>
        <p:nvGrpSpPr>
          <p:cNvPr id="7" name="object 7" descr=""/>
          <p:cNvGrpSpPr/>
          <p:nvPr/>
        </p:nvGrpSpPr>
        <p:grpSpPr>
          <a:xfrm>
            <a:off x="914399" y="3428999"/>
            <a:ext cx="10363200" cy="3257550"/>
            <a:chOff x="914399" y="3428999"/>
            <a:chExt cx="10363200" cy="3257550"/>
          </a:xfrm>
        </p:grpSpPr>
        <p:sp>
          <p:nvSpPr>
            <p:cNvPr id="8" name="object 8" descr=""/>
            <p:cNvSpPr/>
            <p:nvPr/>
          </p:nvSpPr>
          <p:spPr>
            <a:xfrm>
              <a:off x="919162" y="4691062"/>
              <a:ext cx="10353675" cy="1990725"/>
            </a:xfrm>
            <a:custGeom>
              <a:avLst/>
              <a:gdLst/>
              <a:ahLst/>
              <a:cxnLst/>
              <a:rect l="l" t="t" r="r" b="b"/>
              <a:pathLst>
                <a:path w="10353675" h="1990725">
                  <a:moveTo>
                    <a:pt x="10286927" y="1990724"/>
                  </a:moveTo>
                  <a:lnTo>
                    <a:pt x="66746" y="1990724"/>
                  </a:lnTo>
                  <a:lnTo>
                    <a:pt x="62101" y="1990266"/>
                  </a:lnTo>
                  <a:lnTo>
                    <a:pt x="24240" y="1973117"/>
                  </a:lnTo>
                  <a:lnTo>
                    <a:pt x="2287" y="1937824"/>
                  </a:lnTo>
                  <a:lnTo>
                    <a:pt x="0" y="1923977"/>
                  </a:lnTo>
                  <a:lnTo>
                    <a:pt x="0" y="19192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2" y="3642"/>
                  </a:lnTo>
                  <a:lnTo>
                    <a:pt x="66746" y="0"/>
                  </a:lnTo>
                  <a:lnTo>
                    <a:pt x="10286927" y="0"/>
                  </a:lnTo>
                  <a:lnTo>
                    <a:pt x="10325824" y="14645"/>
                  </a:lnTo>
                  <a:lnTo>
                    <a:pt x="10350030" y="48433"/>
                  </a:lnTo>
                  <a:lnTo>
                    <a:pt x="10353673" y="66746"/>
                  </a:lnTo>
                  <a:lnTo>
                    <a:pt x="10353673" y="1923977"/>
                  </a:lnTo>
                  <a:lnTo>
                    <a:pt x="10339027" y="1962875"/>
                  </a:lnTo>
                  <a:lnTo>
                    <a:pt x="10305238" y="1987080"/>
                  </a:lnTo>
                  <a:lnTo>
                    <a:pt x="10291572" y="1990266"/>
                  </a:lnTo>
                  <a:lnTo>
                    <a:pt x="10286927" y="1990724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919162" y="4691062"/>
              <a:ext cx="10353675" cy="1990725"/>
            </a:xfrm>
            <a:custGeom>
              <a:avLst/>
              <a:gdLst/>
              <a:ahLst/>
              <a:cxnLst/>
              <a:rect l="l" t="t" r="r" b="b"/>
              <a:pathLst>
                <a:path w="10353675" h="1990725">
                  <a:moveTo>
                    <a:pt x="0" y="19192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7606" y="24240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57500" y="1372"/>
                  </a:lnTo>
                  <a:lnTo>
                    <a:pt x="62101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10282236" y="0"/>
                  </a:lnTo>
                  <a:lnTo>
                    <a:pt x="10286927" y="0"/>
                  </a:lnTo>
                  <a:lnTo>
                    <a:pt x="10291572" y="457"/>
                  </a:lnTo>
                  <a:lnTo>
                    <a:pt x="10329432" y="17606"/>
                  </a:lnTo>
                  <a:lnTo>
                    <a:pt x="10332749" y="20923"/>
                  </a:lnTo>
                  <a:lnTo>
                    <a:pt x="10336067" y="24240"/>
                  </a:lnTo>
                  <a:lnTo>
                    <a:pt x="10353214" y="62101"/>
                  </a:lnTo>
                  <a:lnTo>
                    <a:pt x="10353674" y="71437"/>
                  </a:lnTo>
                  <a:lnTo>
                    <a:pt x="10353674" y="1919287"/>
                  </a:lnTo>
                  <a:lnTo>
                    <a:pt x="10341633" y="1958975"/>
                  </a:lnTo>
                  <a:lnTo>
                    <a:pt x="10332749" y="1969801"/>
                  </a:lnTo>
                  <a:lnTo>
                    <a:pt x="10329432" y="1973117"/>
                  </a:lnTo>
                  <a:lnTo>
                    <a:pt x="10325824" y="1976079"/>
                  </a:lnTo>
                  <a:lnTo>
                    <a:pt x="10321923" y="1978684"/>
                  </a:lnTo>
                  <a:lnTo>
                    <a:pt x="10318022" y="1981291"/>
                  </a:lnTo>
                  <a:lnTo>
                    <a:pt x="10282236" y="1990724"/>
                  </a:lnTo>
                  <a:lnTo>
                    <a:pt x="71437" y="1990724"/>
                  </a:lnTo>
                  <a:lnTo>
                    <a:pt x="66746" y="1990724"/>
                  </a:lnTo>
                  <a:lnTo>
                    <a:pt x="62101" y="1990266"/>
                  </a:lnTo>
                  <a:lnTo>
                    <a:pt x="57500" y="1989351"/>
                  </a:lnTo>
                  <a:lnTo>
                    <a:pt x="52900" y="1988435"/>
                  </a:lnTo>
                  <a:lnTo>
                    <a:pt x="31748" y="1978684"/>
                  </a:lnTo>
                  <a:lnTo>
                    <a:pt x="27848" y="1976079"/>
                  </a:lnTo>
                  <a:lnTo>
                    <a:pt x="24240" y="1973117"/>
                  </a:lnTo>
                  <a:lnTo>
                    <a:pt x="20923" y="1969801"/>
                  </a:lnTo>
                  <a:lnTo>
                    <a:pt x="17606" y="1966484"/>
                  </a:lnTo>
                  <a:lnTo>
                    <a:pt x="457" y="1928623"/>
                  </a:lnTo>
                  <a:lnTo>
                    <a:pt x="0" y="1923977"/>
                  </a:lnTo>
                  <a:lnTo>
                    <a:pt x="0" y="1919287"/>
                  </a:lnTo>
                  <a:close/>
                </a:path>
              </a:pathLst>
            </a:custGeom>
            <a:ln w="9524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933449" y="3428999"/>
              <a:ext cx="5048250" cy="1028700"/>
            </a:xfrm>
            <a:custGeom>
              <a:avLst/>
              <a:gdLst/>
              <a:ahLst/>
              <a:cxnLst/>
              <a:rect l="l" t="t" r="r" b="b"/>
              <a:pathLst>
                <a:path w="5048250" h="1028700">
                  <a:moveTo>
                    <a:pt x="5015201" y="1028699"/>
                  </a:moveTo>
                  <a:lnTo>
                    <a:pt x="16523" y="1028699"/>
                  </a:lnTo>
                  <a:lnTo>
                    <a:pt x="14093" y="1027732"/>
                  </a:lnTo>
                  <a:lnTo>
                    <a:pt x="0" y="995651"/>
                  </a:lnTo>
                  <a:lnTo>
                    <a:pt x="0" y="990599"/>
                  </a:lnTo>
                  <a:lnTo>
                    <a:pt x="0" y="33047"/>
                  </a:lnTo>
                  <a:lnTo>
                    <a:pt x="16523" y="0"/>
                  </a:lnTo>
                  <a:lnTo>
                    <a:pt x="5015201" y="0"/>
                  </a:lnTo>
                  <a:lnTo>
                    <a:pt x="5047282" y="28187"/>
                  </a:lnTo>
                  <a:lnTo>
                    <a:pt x="5048249" y="33047"/>
                  </a:lnTo>
                  <a:lnTo>
                    <a:pt x="5048249" y="995651"/>
                  </a:lnTo>
                  <a:lnTo>
                    <a:pt x="5020061" y="1027732"/>
                  </a:lnTo>
                  <a:lnTo>
                    <a:pt x="5015201" y="1028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914399" y="3428999"/>
              <a:ext cx="38100" cy="1028700"/>
            </a:xfrm>
            <a:custGeom>
              <a:avLst/>
              <a:gdLst/>
              <a:ahLst/>
              <a:cxnLst/>
              <a:rect l="l" t="t" r="r" b="b"/>
              <a:pathLst>
                <a:path w="38100" h="1028700">
                  <a:moveTo>
                    <a:pt x="38099" y="1028699"/>
                  </a:moveTo>
                  <a:lnTo>
                    <a:pt x="2789" y="1005225"/>
                  </a:lnTo>
                  <a:lnTo>
                    <a:pt x="0" y="990599"/>
                  </a:lnTo>
                  <a:lnTo>
                    <a:pt x="0" y="38099"/>
                  </a:lnTo>
                  <a:lnTo>
                    <a:pt x="23473" y="2789"/>
                  </a:lnTo>
                  <a:lnTo>
                    <a:pt x="38099" y="0"/>
                  </a:lnTo>
                  <a:lnTo>
                    <a:pt x="38099" y="10286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4899" y="3619499"/>
              <a:ext cx="228599" cy="228599"/>
            </a:xfrm>
            <a:prstGeom prst="rect">
              <a:avLst/>
            </a:prstGeom>
          </p:spPr>
        </p:pic>
      </p:grpSp>
      <p:sp>
        <p:nvSpPr>
          <p:cNvPr id="13" name="object 13" descr=""/>
          <p:cNvSpPr txBox="1"/>
          <p:nvPr/>
        </p:nvSpPr>
        <p:spPr>
          <a:xfrm>
            <a:off x="1435099" y="3553950"/>
            <a:ext cx="4364990" cy="751205"/>
          </a:xfrm>
          <a:prstGeom prst="rect">
            <a:avLst/>
          </a:prstGeom>
        </p:spPr>
        <p:txBody>
          <a:bodyPr wrap="square" lIns="0" tIns="463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 sz="1500" spc="-270">
                <a:latin typeface="Dotum"/>
                <a:cs typeface="Dotum"/>
              </a:rPr>
              <a:t>시간</a:t>
            </a:r>
            <a:r>
              <a:rPr dirty="0" sz="1500" spc="-125">
                <a:latin typeface="Dotum"/>
                <a:cs typeface="Dotum"/>
              </a:rPr>
              <a:t> </a:t>
            </a:r>
            <a:r>
              <a:rPr dirty="0" sz="1500" spc="-295">
                <a:latin typeface="Dotum"/>
                <a:cs typeface="Dotum"/>
              </a:rPr>
              <a:t>절약</a:t>
            </a:r>
            <a:endParaRPr sz="1500">
              <a:latin typeface="Dotum"/>
              <a:cs typeface="Dotum"/>
            </a:endParaRPr>
          </a:p>
          <a:p>
            <a:pPr marL="12700" marR="5080">
              <a:lnSpc>
                <a:spcPct val="111100"/>
              </a:lnSpc>
              <a:spcBef>
                <a:spcPts val="45"/>
              </a:spcBef>
            </a:pP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수동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입력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작업</a:t>
            </a:r>
            <a:r>
              <a:rPr dirty="0" sz="1350" spc="-10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없이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거래내역이</a:t>
            </a:r>
            <a:r>
              <a:rPr dirty="0" sz="1350" spc="-10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자동으로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기록되어</a:t>
            </a:r>
            <a:r>
              <a:rPr dirty="0" sz="1350" spc="-10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최대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00" spc="-125">
                <a:solidFill>
                  <a:srgbClr val="4A5462"/>
                </a:solidFill>
                <a:latin typeface="Noto Sans JP"/>
                <a:cs typeface="Noto Sans JP"/>
              </a:rPr>
              <a:t>90%</a:t>
            </a:r>
            <a:r>
              <a:rPr dirty="0" sz="1350" spc="-125">
                <a:solidFill>
                  <a:srgbClr val="4A5462"/>
                </a:solidFill>
                <a:latin typeface="Dotum"/>
                <a:cs typeface="Dotum"/>
              </a:rPr>
              <a:t>의</a:t>
            </a:r>
            <a:r>
              <a:rPr dirty="0" sz="1350" spc="-10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315">
                <a:solidFill>
                  <a:srgbClr val="4A5462"/>
                </a:solidFill>
                <a:latin typeface="Dotum"/>
                <a:cs typeface="Dotum"/>
              </a:rPr>
              <a:t>작업</a:t>
            </a:r>
            <a:r>
              <a:rPr dirty="0" sz="1350" spc="50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시간</a:t>
            </a:r>
            <a:r>
              <a:rPr dirty="0" sz="135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95">
                <a:solidFill>
                  <a:srgbClr val="4A5462"/>
                </a:solidFill>
                <a:latin typeface="Dotum"/>
                <a:cs typeface="Dotum"/>
              </a:rPr>
              <a:t>절감</a:t>
            </a:r>
            <a:endParaRPr sz="1350">
              <a:latin typeface="Dotum"/>
              <a:cs typeface="Dotum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6210299" y="3428999"/>
            <a:ext cx="5067300" cy="1028700"/>
            <a:chOff x="6210299" y="3428999"/>
            <a:chExt cx="5067300" cy="1028700"/>
          </a:xfrm>
        </p:grpSpPr>
        <p:sp>
          <p:nvSpPr>
            <p:cNvPr id="15" name="object 15" descr=""/>
            <p:cNvSpPr/>
            <p:nvPr/>
          </p:nvSpPr>
          <p:spPr>
            <a:xfrm>
              <a:off x="6229348" y="3428999"/>
              <a:ext cx="5048250" cy="1028700"/>
            </a:xfrm>
            <a:custGeom>
              <a:avLst/>
              <a:gdLst/>
              <a:ahLst/>
              <a:cxnLst/>
              <a:rect l="l" t="t" r="r" b="b"/>
              <a:pathLst>
                <a:path w="5048250" h="1028700">
                  <a:moveTo>
                    <a:pt x="5015202" y="1028699"/>
                  </a:moveTo>
                  <a:lnTo>
                    <a:pt x="16523" y="1028699"/>
                  </a:lnTo>
                  <a:lnTo>
                    <a:pt x="14093" y="1027732"/>
                  </a:lnTo>
                  <a:lnTo>
                    <a:pt x="0" y="995651"/>
                  </a:lnTo>
                  <a:lnTo>
                    <a:pt x="0" y="990599"/>
                  </a:lnTo>
                  <a:lnTo>
                    <a:pt x="0" y="33047"/>
                  </a:lnTo>
                  <a:lnTo>
                    <a:pt x="16523" y="0"/>
                  </a:lnTo>
                  <a:lnTo>
                    <a:pt x="5015202" y="0"/>
                  </a:lnTo>
                  <a:lnTo>
                    <a:pt x="5047282" y="28187"/>
                  </a:lnTo>
                  <a:lnTo>
                    <a:pt x="5048249" y="33047"/>
                  </a:lnTo>
                  <a:lnTo>
                    <a:pt x="5048249" y="995651"/>
                  </a:lnTo>
                  <a:lnTo>
                    <a:pt x="5020061" y="1027732"/>
                  </a:lnTo>
                  <a:lnTo>
                    <a:pt x="5015202" y="1028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6210299" y="3428999"/>
              <a:ext cx="38100" cy="1028700"/>
            </a:xfrm>
            <a:custGeom>
              <a:avLst/>
              <a:gdLst/>
              <a:ahLst/>
              <a:cxnLst/>
              <a:rect l="l" t="t" r="r" b="b"/>
              <a:pathLst>
                <a:path w="38100" h="1028700">
                  <a:moveTo>
                    <a:pt x="38099" y="1028699"/>
                  </a:moveTo>
                  <a:lnTo>
                    <a:pt x="2789" y="1005225"/>
                  </a:lnTo>
                  <a:lnTo>
                    <a:pt x="0" y="990599"/>
                  </a:lnTo>
                  <a:lnTo>
                    <a:pt x="0" y="38099"/>
                  </a:lnTo>
                  <a:lnTo>
                    <a:pt x="23473" y="2789"/>
                  </a:lnTo>
                  <a:lnTo>
                    <a:pt x="38099" y="0"/>
                  </a:lnTo>
                  <a:lnTo>
                    <a:pt x="38099" y="10286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07943" y="3619499"/>
              <a:ext cx="214312" cy="228242"/>
            </a:xfrm>
            <a:prstGeom prst="rect">
              <a:avLst/>
            </a:prstGeom>
          </p:spPr>
        </p:pic>
      </p:grpSp>
      <p:sp>
        <p:nvSpPr>
          <p:cNvPr id="18" name="object 18" descr=""/>
          <p:cNvSpPr txBox="1"/>
          <p:nvPr/>
        </p:nvSpPr>
        <p:spPr>
          <a:xfrm>
            <a:off x="6731000" y="3553950"/>
            <a:ext cx="4055110" cy="522605"/>
          </a:xfrm>
          <a:prstGeom prst="rect">
            <a:avLst/>
          </a:prstGeom>
        </p:spPr>
        <p:txBody>
          <a:bodyPr wrap="square" lIns="0" tIns="463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 sz="1500" spc="-270">
                <a:latin typeface="Dotum"/>
                <a:cs typeface="Dotum"/>
              </a:rPr>
              <a:t>정확성</a:t>
            </a:r>
            <a:r>
              <a:rPr dirty="0" sz="1500" spc="-125">
                <a:latin typeface="Dotum"/>
                <a:cs typeface="Dotum"/>
              </a:rPr>
              <a:t> </a:t>
            </a:r>
            <a:r>
              <a:rPr dirty="0" sz="1500" spc="-295">
                <a:latin typeface="Dotum"/>
                <a:cs typeface="Dotum"/>
              </a:rPr>
              <a:t>향상</a:t>
            </a:r>
            <a:endParaRPr sz="150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수동</a:t>
            </a:r>
            <a:r>
              <a:rPr dirty="0" sz="135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입력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오류를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방지하고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누락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없이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모든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거래내역을</a:t>
            </a:r>
            <a:r>
              <a:rPr dirty="0" sz="135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자동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4A5462"/>
                </a:solidFill>
                <a:latin typeface="Dotum"/>
                <a:cs typeface="Dotum"/>
              </a:rPr>
              <a:t>기록</a:t>
            </a:r>
            <a:endParaRPr sz="1350">
              <a:latin typeface="Dotum"/>
              <a:cs typeface="Dotum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1101725" y="4889436"/>
            <a:ext cx="1019810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00" spc="-270">
                <a:solidFill>
                  <a:srgbClr val="1F2937"/>
                </a:solidFill>
                <a:latin typeface="Dotum"/>
                <a:cs typeface="Dotum"/>
              </a:rPr>
              <a:t>자동인식</a:t>
            </a:r>
            <a:r>
              <a:rPr dirty="0" sz="1500" spc="-125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500" spc="-295">
                <a:solidFill>
                  <a:srgbClr val="1F2937"/>
                </a:solidFill>
                <a:latin typeface="Dotum"/>
                <a:cs typeface="Dotum"/>
              </a:rPr>
              <a:t>예시</a:t>
            </a:r>
            <a:endParaRPr sz="1500">
              <a:latin typeface="Dotum"/>
              <a:cs typeface="Dotum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1114424" y="5267324"/>
            <a:ext cx="4905375" cy="1219200"/>
            <a:chOff x="1114424" y="5267324"/>
            <a:chExt cx="4905375" cy="1219200"/>
          </a:xfrm>
        </p:grpSpPr>
        <p:sp>
          <p:nvSpPr>
            <p:cNvPr id="21" name="object 21" descr=""/>
            <p:cNvSpPr/>
            <p:nvPr/>
          </p:nvSpPr>
          <p:spPr>
            <a:xfrm>
              <a:off x="1133474" y="5267324"/>
              <a:ext cx="4886325" cy="1219200"/>
            </a:xfrm>
            <a:custGeom>
              <a:avLst/>
              <a:gdLst/>
              <a:ahLst/>
              <a:cxnLst/>
              <a:rect l="l" t="t" r="r" b="b"/>
              <a:pathLst>
                <a:path w="4886325" h="1219200">
                  <a:moveTo>
                    <a:pt x="4853276" y="1219199"/>
                  </a:moveTo>
                  <a:lnTo>
                    <a:pt x="16523" y="1219199"/>
                  </a:lnTo>
                  <a:lnTo>
                    <a:pt x="14093" y="1218231"/>
                  </a:lnTo>
                  <a:lnTo>
                    <a:pt x="0" y="1186151"/>
                  </a:lnTo>
                  <a:lnTo>
                    <a:pt x="0" y="1181099"/>
                  </a:lnTo>
                  <a:lnTo>
                    <a:pt x="0" y="33046"/>
                  </a:lnTo>
                  <a:lnTo>
                    <a:pt x="16523" y="0"/>
                  </a:lnTo>
                  <a:lnTo>
                    <a:pt x="4853276" y="0"/>
                  </a:lnTo>
                  <a:lnTo>
                    <a:pt x="4885357" y="28186"/>
                  </a:lnTo>
                  <a:lnTo>
                    <a:pt x="4886324" y="33046"/>
                  </a:lnTo>
                  <a:lnTo>
                    <a:pt x="4886324" y="1186151"/>
                  </a:lnTo>
                  <a:lnTo>
                    <a:pt x="4858136" y="1218231"/>
                  </a:lnTo>
                  <a:lnTo>
                    <a:pt x="4853276" y="12191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114424" y="5267324"/>
              <a:ext cx="38100" cy="1219200"/>
            </a:xfrm>
            <a:custGeom>
              <a:avLst/>
              <a:gdLst/>
              <a:ahLst/>
              <a:cxnLst/>
              <a:rect l="l" t="t" r="r" b="b"/>
              <a:pathLst>
                <a:path w="38100" h="1219200">
                  <a:moveTo>
                    <a:pt x="38099" y="1219199"/>
                  </a:moveTo>
                  <a:lnTo>
                    <a:pt x="2789" y="1195725"/>
                  </a:lnTo>
                  <a:lnTo>
                    <a:pt x="0" y="1181099"/>
                  </a:lnTo>
                  <a:lnTo>
                    <a:pt x="0" y="38099"/>
                  </a:lnTo>
                  <a:lnTo>
                    <a:pt x="23473" y="2789"/>
                  </a:lnTo>
                  <a:lnTo>
                    <a:pt x="38099" y="0"/>
                  </a:lnTo>
                  <a:lnTo>
                    <a:pt x="38099" y="1219199"/>
                  </a:lnTo>
                  <a:close/>
                </a:path>
              </a:pathLst>
            </a:custGeom>
            <a:solidFill>
              <a:srgbClr val="60A5F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/>
          <p:nvPr/>
        </p:nvSpPr>
        <p:spPr>
          <a:xfrm>
            <a:off x="1254124" y="5341911"/>
            <a:ext cx="4549140" cy="635000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1150" spc="-190">
                <a:solidFill>
                  <a:srgbClr val="6A7280"/>
                </a:solidFill>
                <a:latin typeface="Dotum"/>
                <a:cs typeface="Dotum"/>
              </a:rPr>
              <a:t>원본</a:t>
            </a:r>
            <a:r>
              <a:rPr dirty="0" sz="1150" spc="-8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20">
                <a:solidFill>
                  <a:srgbClr val="6A7280"/>
                </a:solidFill>
                <a:latin typeface="Dotum"/>
                <a:cs typeface="Dotum"/>
              </a:rPr>
              <a:t>문자메시지</a:t>
            </a:r>
            <a:endParaRPr sz="1150">
              <a:latin typeface="Dotum"/>
              <a:cs typeface="Dotum"/>
            </a:endParaRPr>
          </a:p>
          <a:p>
            <a:pPr marL="12700" marR="5080">
              <a:lnSpc>
                <a:spcPct val="108700"/>
              </a:lnSpc>
              <a:spcBef>
                <a:spcPts val="150"/>
              </a:spcBef>
            </a:pPr>
            <a:r>
              <a:rPr dirty="0" sz="1050" spc="-45">
                <a:latin typeface="Liberation Mono"/>
                <a:cs typeface="Liberation Mono"/>
              </a:rPr>
              <a:t>[KB</a:t>
            </a:r>
            <a:r>
              <a:rPr dirty="0" sz="1150" spc="-45">
                <a:latin typeface="Dotum"/>
                <a:cs typeface="Dotum"/>
              </a:rPr>
              <a:t>카드</a:t>
            </a:r>
            <a:r>
              <a:rPr dirty="0" sz="1050" spc="-45">
                <a:latin typeface="Liberation Mono"/>
                <a:cs typeface="Liberation Mono"/>
              </a:rPr>
              <a:t>]</a:t>
            </a:r>
            <a:r>
              <a:rPr dirty="0" sz="1050" spc="-114">
                <a:latin typeface="Liberation Mono"/>
                <a:cs typeface="Liberation Mono"/>
              </a:rPr>
              <a:t> </a:t>
            </a:r>
            <a:r>
              <a:rPr dirty="0" sz="1050">
                <a:latin typeface="Liberation Mono"/>
                <a:cs typeface="Liberation Mono"/>
              </a:rPr>
              <a:t>08/12</a:t>
            </a:r>
            <a:r>
              <a:rPr dirty="0" sz="1050" spc="-155">
                <a:latin typeface="Liberation Mono"/>
                <a:cs typeface="Liberation Mono"/>
              </a:rPr>
              <a:t> </a:t>
            </a:r>
            <a:r>
              <a:rPr dirty="0" sz="1050">
                <a:latin typeface="Liberation Mono"/>
                <a:cs typeface="Liberation Mono"/>
              </a:rPr>
              <a:t>15:30</a:t>
            </a:r>
            <a:r>
              <a:rPr dirty="0" sz="1050" spc="-114">
                <a:latin typeface="Liberation Mono"/>
                <a:cs typeface="Liberation Mono"/>
              </a:rPr>
              <a:t> </a:t>
            </a:r>
            <a:r>
              <a:rPr dirty="0" sz="1150" spc="-20">
                <a:latin typeface="Dotum"/>
                <a:cs typeface="Dotum"/>
              </a:rPr>
              <a:t>김</a:t>
            </a:r>
            <a:r>
              <a:rPr dirty="0" sz="1050" spc="-20">
                <a:latin typeface="Liberation Mono"/>
                <a:cs typeface="Liberation Mono"/>
              </a:rPr>
              <a:t>**</a:t>
            </a:r>
            <a:r>
              <a:rPr dirty="0" sz="1050" spc="-100">
                <a:latin typeface="Liberation Mono"/>
                <a:cs typeface="Liberation Mono"/>
              </a:rPr>
              <a:t> </a:t>
            </a:r>
            <a:r>
              <a:rPr dirty="0" sz="1150" spc="-120">
                <a:latin typeface="Dotum"/>
                <a:cs typeface="Dotum"/>
              </a:rPr>
              <a:t>회원님</a:t>
            </a:r>
            <a:r>
              <a:rPr dirty="0" sz="1150" spc="145">
                <a:latin typeface="Dotum"/>
                <a:cs typeface="Dotum"/>
              </a:rPr>
              <a:t> </a:t>
            </a:r>
            <a:r>
              <a:rPr dirty="0" sz="1050">
                <a:latin typeface="Liberation Mono"/>
                <a:cs typeface="Liberation Mono"/>
              </a:rPr>
              <a:t>316,000</a:t>
            </a:r>
            <a:r>
              <a:rPr dirty="0" sz="1150">
                <a:latin typeface="Dotum"/>
                <a:cs typeface="Dotum"/>
              </a:rPr>
              <a:t>원</a:t>
            </a:r>
            <a:r>
              <a:rPr dirty="0" sz="1150" spc="145">
                <a:latin typeface="Dotum"/>
                <a:cs typeface="Dotum"/>
              </a:rPr>
              <a:t> </a:t>
            </a:r>
            <a:r>
              <a:rPr dirty="0" sz="1150" spc="-80">
                <a:latin typeface="Dotum"/>
                <a:cs typeface="Dotum"/>
              </a:rPr>
              <a:t>사용</a:t>
            </a:r>
            <a:r>
              <a:rPr dirty="0" sz="1150" spc="145">
                <a:latin typeface="Dotum"/>
                <a:cs typeface="Dotum"/>
              </a:rPr>
              <a:t> </a:t>
            </a:r>
            <a:r>
              <a:rPr dirty="0" sz="1150" spc="-140">
                <a:latin typeface="Dotum"/>
                <a:cs typeface="Dotum"/>
              </a:rPr>
              <a:t>가맹점</a:t>
            </a:r>
            <a:r>
              <a:rPr dirty="0" sz="1050" spc="-140">
                <a:latin typeface="Liberation Mono"/>
                <a:cs typeface="Liberation Mono"/>
              </a:rPr>
              <a:t>:</a:t>
            </a:r>
            <a:r>
              <a:rPr dirty="0" sz="1050" spc="-15">
                <a:latin typeface="Liberation Mono"/>
                <a:cs typeface="Liberation Mono"/>
              </a:rPr>
              <a:t> </a:t>
            </a:r>
            <a:r>
              <a:rPr dirty="0" sz="1150" spc="-165">
                <a:latin typeface="Dotum"/>
                <a:cs typeface="Dotum"/>
              </a:rPr>
              <a:t>서울디지 </a:t>
            </a:r>
            <a:r>
              <a:rPr dirty="0" sz="1150" spc="-20">
                <a:latin typeface="Dotum"/>
                <a:cs typeface="Dotum"/>
              </a:rPr>
              <a:t>털</a:t>
            </a:r>
            <a:r>
              <a:rPr dirty="0" sz="1050" spc="-20">
                <a:latin typeface="Liberation Mono"/>
                <a:cs typeface="Liberation Mono"/>
              </a:rPr>
              <a:t>(</a:t>
            </a:r>
            <a:r>
              <a:rPr dirty="0" sz="1150" spc="-20">
                <a:latin typeface="Dotum"/>
                <a:cs typeface="Dotum"/>
              </a:rPr>
              <a:t>주</a:t>
            </a:r>
            <a:r>
              <a:rPr dirty="0" sz="1050" spc="-20">
                <a:latin typeface="Liberation Mono"/>
                <a:cs typeface="Liberation Mono"/>
              </a:rPr>
              <a:t>)</a:t>
            </a:r>
            <a:endParaRPr sz="1050">
              <a:latin typeface="Liberation Mono"/>
              <a:cs typeface="Liberation Mono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6172199" y="5267324"/>
            <a:ext cx="4905375" cy="1219200"/>
            <a:chOff x="6172199" y="5267324"/>
            <a:chExt cx="4905375" cy="1219200"/>
          </a:xfrm>
        </p:grpSpPr>
        <p:sp>
          <p:nvSpPr>
            <p:cNvPr id="25" name="object 25" descr=""/>
            <p:cNvSpPr/>
            <p:nvPr/>
          </p:nvSpPr>
          <p:spPr>
            <a:xfrm>
              <a:off x="6191248" y="5267324"/>
              <a:ext cx="4886325" cy="1219200"/>
            </a:xfrm>
            <a:custGeom>
              <a:avLst/>
              <a:gdLst/>
              <a:ahLst/>
              <a:cxnLst/>
              <a:rect l="l" t="t" r="r" b="b"/>
              <a:pathLst>
                <a:path w="4886325" h="1219200">
                  <a:moveTo>
                    <a:pt x="4853277" y="1219199"/>
                  </a:moveTo>
                  <a:lnTo>
                    <a:pt x="16523" y="1219199"/>
                  </a:lnTo>
                  <a:lnTo>
                    <a:pt x="14093" y="1218231"/>
                  </a:lnTo>
                  <a:lnTo>
                    <a:pt x="0" y="1186151"/>
                  </a:lnTo>
                  <a:lnTo>
                    <a:pt x="0" y="1181099"/>
                  </a:lnTo>
                  <a:lnTo>
                    <a:pt x="0" y="33046"/>
                  </a:lnTo>
                  <a:lnTo>
                    <a:pt x="16523" y="0"/>
                  </a:lnTo>
                  <a:lnTo>
                    <a:pt x="4853277" y="0"/>
                  </a:lnTo>
                  <a:lnTo>
                    <a:pt x="4885357" y="28186"/>
                  </a:lnTo>
                  <a:lnTo>
                    <a:pt x="4886324" y="33046"/>
                  </a:lnTo>
                  <a:lnTo>
                    <a:pt x="4886324" y="1186151"/>
                  </a:lnTo>
                  <a:lnTo>
                    <a:pt x="4858136" y="1218231"/>
                  </a:lnTo>
                  <a:lnTo>
                    <a:pt x="4853277" y="12191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6172199" y="5267324"/>
              <a:ext cx="38100" cy="1219200"/>
            </a:xfrm>
            <a:custGeom>
              <a:avLst/>
              <a:gdLst/>
              <a:ahLst/>
              <a:cxnLst/>
              <a:rect l="l" t="t" r="r" b="b"/>
              <a:pathLst>
                <a:path w="38100" h="1219200">
                  <a:moveTo>
                    <a:pt x="38099" y="1219199"/>
                  </a:moveTo>
                  <a:lnTo>
                    <a:pt x="2789" y="1195725"/>
                  </a:lnTo>
                  <a:lnTo>
                    <a:pt x="0" y="1181099"/>
                  </a:lnTo>
                  <a:lnTo>
                    <a:pt x="0" y="38099"/>
                  </a:lnTo>
                  <a:lnTo>
                    <a:pt x="23473" y="2789"/>
                  </a:lnTo>
                  <a:lnTo>
                    <a:pt x="38099" y="0"/>
                  </a:lnTo>
                  <a:lnTo>
                    <a:pt x="38099" y="1219199"/>
                  </a:lnTo>
                  <a:close/>
                </a:path>
              </a:pathLst>
            </a:custGeom>
            <a:solidFill>
              <a:srgbClr val="0FB98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 descr=""/>
          <p:cNvSpPr txBox="1"/>
          <p:nvPr/>
        </p:nvSpPr>
        <p:spPr>
          <a:xfrm>
            <a:off x="6311899" y="5322861"/>
            <a:ext cx="1534795" cy="1054100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1150" spc="-190">
                <a:solidFill>
                  <a:srgbClr val="6A7280"/>
                </a:solidFill>
                <a:latin typeface="Dotum"/>
                <a:cs typeface="Dotum"/>
              </a:rPr>
              <a:t>추출</a:t>
            </a:r>
            <a:r>
              <a:rPr dirty="0" sz="1150" spc="-8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6A7280"/>
                </a:solidFill>
                <a:latin typeface="Dotum"/>
                <a:cs typeface="Dotum"/>
              </a:rPr>
              <a:t>정보</a:t>
            </a:r>
            <a:r>
              <a:rPr dirty="0" sz="1150" spc="-8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6A7280"/>
                </a:solidFill>
                <a:latin typeface="Dotum"/>
                <a:cs typeface="Dotum"/>
              </a:rPr>
              <a:t>및</a:t>
            </a:r>
            <a:r>
              <a:rPr dirty="0" sz="1150" spc="-8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6A7280"/>
                </a:solidFill>
                <a:latin typeface="Dotum"/>
                <a:cs typeface="Dotum"/>
              </a:rPr>
              <a:t>자동</a:t>
            </a:r>
            <a:r>
              <a:rPr dirty="0" sz="1150" spc="-8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6A7280"/>
                </a:solidFill>
                <a:latin typeface="Dotum"/>
                <a:cs typeface="Dotum"/>
              </a:rPr>
              <a:t>분류</a:t>
            </a:r>
            <a:endParaRPr sz="1150">
              <a:latin typeface="Dotum"/>
              <a:cs typeface="Dotum"/>
            </a:endParaRPr>
          </a:p>
          <a:p>
            <a:pPr marL="94615" indent="-81915">
              <a:lnSpc>
                <a:spcPct val="100000"/>
              </a:lnSpc>
              <a:spcBef>
                <a:spcPts val="420"/>
              </a:spcBef>
              <a:buFont typeface="Noto Sans JP"/>
              <a:buChar char="•"/>
              <a:tabLst>
                <a:tab pos="94615" algn="l"/>
              </a:tabLst>
            </a:pPr>
            <a:r>
              <a:rPr dirty="0" sz="1150" spc="-135">
                <a:latin typeface="Dotum"/>
                <a:cs typeface="Dotum"/>
              </a:rPr>
              <a:t>날짜</a:t>
            </a:r>
            <a:r>
              <a:rPr dirty="0" sz="1150" spc="-135">
                <a:latin typeface="Noto Sans JP"/>
                <a:cs typeface="Noto Sans JP"/>
              </a:rPr>
              <a:t>:</a:t>
            </a:r>
            <a:r>
              <a:rPr dirty="0" sz="1150" spc="105">
                <a:latin typeface="Noto Sans JP"/>
                <a:cs typeface="Noto Sans JP"/>
              </a:rPr>
              <a:t> </a:t>
            </a:r>
            <a:r>
              <a:rPr dirty="0" sz="1150" spc="-65">
                <a:latin typeface="Noto Sans JP"/>
                <a:cs typeface="Noto Sans JP"/>
              </a:rPr>
              <a:t>2025-</a:t>
            </a:r>
            <a:r>
              <a:rPr dirty="0" sz="1150" spc="-60">
                <a:latin typeface="Noto Sans JP"/>
                <a:cs typeface="Noto Sans JP"/>
              </a:rPr>
              <a:t>08-</a:t>
            </a:r>
            <a:r>
              <a:rPr dirty="0" sz="1150" spc="-25">
                <a:latin typeface="Noto Sans JP"/>
                <a:cs typeface="Noto Sans JP"/>
              </a:rPr>
              <a:t>12</a:t>
            </a:r>
            <a:endParaRPr sz="1150">
              <a:latin typeface="Noto Sans JP"/>
              <a:cs typeface="Noto Sans JP"/>
            </a:endParaRPr>
          </a:p>
          <a:p>
            <a:pPr marL="94615" indent="-81915">
              <a:lnSpc>
                <a:spcPct val="100000"/>
              </a:lnSpc>
              <a:spcBef>
                <a:spcPts val="120"/>
              </a:spcBef>
              <a:buFont typeface="Noto Sans JP"/>
              <a:buChar char="•"/>
              <a:tabLst>
                <a:tab pos="94615" algn="l"/>
              </a:tabLst>
            </a:pPr>
            <a:r>
              <a:rPr dirty="0" sz="1150" spc="-135">
                <a:latin typeface="Dotum"/>
                <a:cs typeface="Dotum"/>
              </a:rPr>
              <a:t>금액</a:t>
            </a:r>
            <a:r>
              <a:rPr dirty="0" sz="1150" spc="-135">
                <a:latin typeface="Noto Sans JP"/>
                <a:cs typeface="Noto Sans JP"/>
              </a:rPr>
              <a:t>:</a:t>
            </a:r>
            <a:r>
              <a:rPr dirty="0" sz="1150" spc="45">
                <a:latin typeface="Noto Sans JP"/>
                <a:cs typeface="Noto Sans JP"/>
              </a:rPr>
              <a:t> </a:t>
            </a:r>
            <a:r>
              <a:rPr dirty="0" sz="1150" spc="-10">
                <a:latin typeface="Noto Sans JP"/>
                <a:cs typeface="Noto Sans JP"/>
              </a:rPr>
              <a:t>316,000</a:t>
            </a:r>
            <a:r>
              <a:rPr dirty="0" sz="1150" spc="-10">
                <a:latin typeface="Dotum"/>
                <a:cs typeface="Dotum"/>
              </a:rPr>
              <a:t>원</a:t>
            </a:r>
            <a:endParaRPr sz="1150">
              <a:latin typeface="Dotum"/>
              <a:cs typeface="Dotum"/>
            </a:endParaRPr>
          </a:p>
          <a:p>
            <a:pPr marL="94615" indent="-81915">
              <a:lnSpc>
                <a:spcPct val="100000"/>
              </a:lnSpc>
              <a:spcBef>
                <a:spcPts val="120"/>
              </a:spcBef>
              <a:buFont typeface="Noto Sans JP"/>
              <a:buChar char="•"/>
              <a:tabLst>
                <a:tab pos="94615" algn="l"/>
              </a:tabLst>
            </a:pPr>
            <a:r>
              <a:rPr dirty="0" sz="1150" spc="-150">
                <a:latin typeface="Dotum"/>
                <a:cs typeface="Dotum"/>
              </a:rPr>
              <a:t>거래처</a:t>
            </a:r>
            <a:r>
              <a:rPr dirty="0" sz="1150" spc="-150">
                <a:latin typeface="Noto Sans JP"/>
                <a:cs typeface="Noto Sans JP"/>
              </a:rPr>
              <a:t>:</a:t>
            </a:r>
            <a:r>
              <a:rPr dirty="0" sz="1150" spc="60">
                <a:latin typeface="Noto Sans JP"/>
                <a:cs typeface="Noto Sans JP"/>
              </a:rPr>
              <a:t> </a:t>
            </a:r>
            <a:r>
              <a:rPr dirty="0" sz="1150" spc="-35">
                <a:latin typeface="Dotum"/>
                <a:cs typeface="Dotum"/>
              </a:rPr>
              <a:t>서울디지털</a:t>
            </a:r>
            <a:r>
              <a:rPr dirty="0" sz="1150" spc="-35">
                <a:latin typeface="Noto Sans JP"/>
                <a:cs typeface="Noto Sans JP"/>
              </a:rPr>
              <a:t>(</a:t>
            </a:r>
            <a:r>
              <a:rPr dirty="0" sz="1150" spc="-35">
                <a:latin typeface="Dotum"/>
                <a:cs typeface="Dotum"/>
              </a:rPr>
              <a:t>주</a:t>
            </a:r>
            <a:r>
              <a:rPr dirty="0" sz="1150" spc="-35">
                <a:latin typeface="Noto Sans JP"/>
                <a:cs typeface="Noto Sans JP"/>
              </a:rPr>
              <a:t>)</a:t>
            </a:r>
            <a:endParaRPr sz="1150">
              <a:latin typeface="Noto Sans JP"/>
              <a:cs typeface="Noto Sans JP"/>
            </a:endParaRPr>
          </a:p>
          <a:p>
            <a:pPr marL="94615" indent="-81915">
              <a:lnSpc>
                <a:spcPct val="100000"/>
              </a:lnSpc>
              <a:spcBef>
                <a:spcPts val="120"/>
              </a:spcBef>
              <a:buFont typeface="Noto Sans JP"/>
              <a:buChar char="•"/>
              <a:tabLst>
                <a:tab pos="94615" algn="l"/>
              </a:tabLst>
            </a:pPr>
            <a:r>
              <a:rPr dirty="0" sz="1150" spc="-135">
                <a:latin typeface="Dotum"/>
                <a:cs typeface="Dotum"/>
              </a:rPr>
              <a:t>분류</a:t>
            </a:r>
            <a:r>
              <a:rPr dirty="0" sz="1150" spc="-135">
                <a:latin typeface="Noto Sans JP"/>
                <a:cs typeface="Noto Sans JP"/>
              </a:rPr>
              <a:t>:</a:t>
            </a:r>
            <a:r>
              <a:rPr dirty="0" sz="1150" spc="75">
                <a:latin typeface="Noto Sans JP"/>
                <a:cs typeface="Noto Sans JP"/>
              </a:rPr>
              <a:t> </a:t>
            </a:r>
            <a:r>
              <a:rPr dirty="0" sz="1150" spc="-140">
                <a:latin typeface="Dotum"/>
                <a:cs typeface="Dotum"/>
              </a:rPr>
              <a:t>사무용품비</a:t>
            </a:r>
            <a:r>
              <a:rPr dirty="0" sz="1150" spc="-140">
                <a:latin typeface="Noto Sans JP"/>
                <a:cs typeface="Noto Sans JP"/>
              </a:rPr>
              <a:t>(AI</a:t>
            </a:r>
            <a:r>
              <a:rPr dirty="0" sz="1150" spc="75">
                <a:latin typeface="Noto Sans JP"/>
                <a:cs typeface="Noto Sans JP"/>
              </a:rPr>
              <a:t> </a:t>
            </a:r>
            <a:r>
              <a:rPr dirty="0" sz="1150" spc="-125">
                <a:latin typeface="Dotum"/>
                <a:cs typeface="Dotum"/>
              </a:rPr>
              <a:t>추론</a:t>
            </a:r>
            <a:r>
              <a:rPr dirty="0" sz="1150" spc="-125">
                <a:latin typeface="Noto Sans JP"/>
                <a:cs typeface="Noto Sans JP"/>
              </a:rPr>
              <a:t>)</a:t>
            </a:r>
            <a:endParaRPr sz="1150">
              <a:latin typeface="Noto Sans JP"/>
              <a:cs typeface="Noto Sans JP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914399" y="1257299"/>
            <a:ext cx="3305175" cy="1790700"/>
            <a:chOff x="914399" y="1257299"/>
            <a:chExt cx="3305175" cy="1790700"/>
          </a:xfrm>
        </p:grpSpPr>
        <p:sp>
          <p:nvSpPr>
            <p:cNvPr id="29" name="object 29" descr=""/>
            <p:cNvSpPr/>
            <p:nvPr/>
          </p:nvSpPr>
          <p:spPr>
            <a:xfrm>
              <a:off x="914399" y="1257299"/>
              <a:ext cx="3305175" cy="1790700"/>
            </a:xfrm>
            <a:custGeom>
              <a:avLst/>
              <a:gdLst/>
              <a:ahLst/>
              <a:cxnLst/>
              <a:rect l="l" t="t" r="r" b="b"/>
              <a:pathLst>
                <a:path w="3305175" h="1790700">
                  <a:moveTo>
                    <a:pt x="3233978" y="1790699"/>
                  </a:moveTo>
                  <a:lnTo>
                    <a:pt x="71196" y="1790699"/>
                  </a:lnTo>
                  <a:lnTo>
                    <a:pt x="66241" y="1790211"/>
                  </a:lnTo>
                  <a:lnTo>
                    <a:pt x="29705" y="1775077"/>
                  </a:lnTo>
                  <a:lnTo>
                    <a:pt x="3885" y="1739037"/>
                  </a:lnTo>
                  <a:lnTo>
                    <a:pt x="0" y="1719503"/>
                  </a:lnTo>
                  <a:lnTo>
                    <a:pt x="0" y="17144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233978" y="0"/>
                  </a:lnTo>
                  <a:lnTo>
                    <a:pt x="3275468" y="15621"/>
                  </a:lnTo>
                  <a:lnTo>
                    <a:pt x="3301288" y="51661"/>
                  </a:lnTo>
                  <a:lnTo>
                    <a:pt x="3305174" y="71196"/>
                  </a:lnTo>
                  <a:lnTo>
                    <a:pt x="3305174" y="1719503"/>
                  </a:lnTo>
                  <a:lnTo>
                    <a:pt x="3289552" y="1760994"/>
                  </a:lnTo>
                  <a:lnTo>
                    <a:pt x="3253511" y="1786813"/>
                  </a:lnTo>
                  <a:lnTo>
                    <a:pt x="3238933" y="1790211"/>
                  </a:lnTo>
                  <a:lnTo>
                    <a:pt x="3233978" y="1790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2333625" y="14477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36086" y="457199"/>
                  </a:moveTo>
                  <a:lnTo>
                    <a:pt x="221113" y="457199"/>
                  </a:lnTo>
                  <a:lnTo>
                    <a:pt x="213644" y="456832"/>
                  </a:lnTo>
                  <a:lnTo>
                    <a:pt x="169405" y="449529"/>
                  </a:lnTo>
                  <a:lnTo>
                    <a:pt x="127440" y="433736"/>
                  </a:lnTo>
                  <a:lnTo>
                    <a:pt x="89364" y="410059"/>
                  </a:lnTo>
                  <a:lnTo>
                    <a:pt x="56639" y="379409"/>
                  </a:lnTo>
                  <a:lnTo>
                    <a:pt x="30521" y="342963"/>
                  </a:lnTo>
                  <a:lnTo>
                    <a:pt x="12016" y="302123"/>
                  </a:lnTo>
                  <a:lnTo>
                    <a:pt x="1834" y="258457"/>
                  </a:lnTo>
                  <a:lnTo>
                    <a:pt x="0" y="236086"/>
                  </a:lnTo>
                  <a:lnTo>
                    <a:pt x="0" y="221113"/>
                  </a:lnTo>
                  <a:lnTo>
                    <a:pt x="5852" y="176659"/>
                  </a:lnTo>
                  <a:lnTo>
                    <a:pt x="20265" y="134201"/>
                  </a:lnTo>
                  <a:lnTo>
                    <a:pt x="42684" y="95371"/>
                  </a:lnTo>
                  <a:lnTo>
                    <a:pt x="72249" y="61661"/>
                  </a:lnTo>
                  <a:lnTo>
                    <a:pt x="107821" y="34366"/>
                  </a:lnTo>
                  <a:lnTo>
                    <a:pt x="148034" y="14535"/>
                  </a:lnTo>
                  <a:lnTo>
                    <a:pt x="191345" y="2931"/>
                  </a:lnTo>
                  <a:lnTo>
                    <a:pt x="221113" y="0"/>
                  </a:lnTo>
                  <a:lnTo>
                    <a:pt x="236086" y="0"/>
                  </a:lnTo>
                  <a:lnTo>
                    <a:pt x="280540" y="5853"/>
                  </a:lnTo>
                  <a:lnTo>
                    <a:pt x="322997" y="20266"/>
                  </a:lnTo>
                  <a:lnTo>
                    <a:pt x="361828" y="42685"/>
                  </a:lnTo>
                  <a:lnTo>
                    <a:pt x="395538" y="72249"/>
                  </a:lnTo>
                  <a:lnTo>
                    <a:pt x="422833" y="107821"/>
                  </a:lnTo>
                  <a:lnTo>
                    <a:pt x="442663" y="148035"/>
                  </a:lnTo>
                  <a:lnTo>
                    <a:pt x="454267" y="191345"/>
                  </a:lnTo>
                  <a:lnTo>
                    <a:pt x="457199" y="228599"/>
                  </a:lnTo>
                  <a:lnTo>
                    <a:pt x="457199" y="236086"/>
                  </a:lnTo>
                  <a:lnTo>
                    <a:pt x="451346" y="280540"/>
                  </a:lnTo>
                  <a:lnTo>
                    <a:pt x="436933" y="322998"/>
                  </a:lnTo>
                  <a:lnTo>
                    <a:pt x="414514" y="361828"/>
                  </a:lnTo>
                  <a:lnTo>
                    <a:pt x="384950" y="395538"/>
                  </a:lnTo>
                  <a:lnTo>
                    <a:pt x="349377" y="422833"/>
                  </a:lnTo>
                  <a:lnTo>
                    <a:pt x="309164" y="442663"/>
                  </a:lnTo>
                  <a:lnTo>
                    <a:pt x="265854" y="454267"/>
                  </a:lnTo>
                  <a:lnTo>
                    <a:pt x="236086" y="4571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47344" y="1576387"/>
              <a:ext cx="229180" cy="200069"/>
            </a:xfrm>
            <a:prstGeom prst="rect">
              <a:avLst/>
            </a:prstGeom>
          </p:spPr>
        </p:pic>
      </p:grpSp>
      <p:sp>
        <p:nvSpPr>
          <p:cNvPr id="32" name="object 32" descr=""/>
          <p:cNvSpPr txBox="1"/>
          <p:nvPr/>
        </p:nvSpPr>
        <p:spPr>
          <a:xfrm>
            <a:off x="1113928" y="1915160"/>
            <a:ext cx="2903220" cy="942340"/>
          </a:xfrm>
          <a:prstGeom prst="rect">
            <a:avLst/>
          </a:prstGeom>
        </p:spPr>
        <p:txBody>
          <a:bodyPr wrap="square" lIns="0" tIns="13589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70"/>
              </a:spcBef>
            </a:pPr>
            <a:r>
              <a:rPr dirty="0" sz="1700" spc="-285" b="1">
                <a:solidFill>
                  <a:srgbClr val="1F2937"/>
                </a:solidFill>
                <a:latin typeface="Malgun Gothic"/>
                <a:cs typeface="Malgun Gothic"/>
              </a:rPr>
              <a:t>카드사</a:t>
            </a:r>
            <a:r>
              <a:rPr dirty="0" sz="1700" spc="-285" b="1">
                <a:solidFill>
                  <a:srgbClr val="1F2937"/>
                </a:solidFill>
                <a:latin typeface="Trebuchet MS"/>
                <a:cs typeface="Trebuchet MS"/>
              </a:rPr>
              <a:t>/</a:t>
            </a:r>
            <a:r>
              <a:rPr dirty="0" sz="1700" spc="-285" b="1">
                <a:solidFill>
                  <a:srgbClr val="1F2937"/>
                </a:solidFill>
                <a:latin typeface="Malgun Gothic"/>
                <a:cs typeface="Malgun Gothic"/>
              </a:rPr>
              <a:t>은행</a:t>
            </a:r>
            <a:r>
              <a:rPr dirty="0" sz="1700" spc="-175" b="1">
                <a:solidFill>
                  <a:srgbClr val="1F2937"/>
                </a:solidFill>
                <a:latin typeface="Malgun Gothic"/>
                <a:cs typeface="Malgun Gothic"/>
              </a:rPr>
              <a:t> </a:t>
            </a:r>
            <a:r>
              <a:rPr dirty="0" sz="1700" spc="-325" b="1">
                <a:solidFill>
                  <a:srgbClr val="1F2937"/>
                </a:solidFill>
                <a:latin typeface="Malgun Gothic"/>
                <a:cs typeface="Malgun Gothic"/>
              </a:rPr>
              <a:t>문자</a:t>
            </a:r>
            <a:r>
              <a:rPr dirty="0" sz="1700" spc="-175" b="1">
                <a:solidFill>
                  <a:srgbClr val="1F2937"/>
                </a:solidFill>
                <a:latin typeface="Malgun Gothic"/>
                <a:cs typeface="Malgun Gothic"/>
              </a:rPr>
              <a:t> </a:t>
            </a:r>
            <a:r>
              <a:rPr dirty="0" sz="1700" spc="-345" b="1">
                <a:solidFill>
                  <a:srgbClr val="1F2937"/>
                </a:solidFill>
                <a:latin typeface="Malgun Gothic"/>
                <a:cs typeface="Malgun Gothic"/>
              </a:rPr>
              <a:t>자동수신</a:t>
            </a:r>
            <a:endParaRPr sz="1700">
              <a:latin typeface="Malgun Gothic"/>
              <a:cs typeface="Malgun Gothic"/>
            </a:endParaRPr>
          </a:p>
          <a:p>
            <a:pPr algn="ctr" marL="12700" marR="5080">
              <a:lnSpc>
                <a:spcPct val="111100"/>
              </a:lnSpc>
              <a:spcBef>
                <a:spcPts val="605"/>
              </a:spcBef>
            </a:pP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시스템이</a:t>
            </a:r>
            <a:r>
              <a:rPr dirty="0" sz="135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사용자의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카드사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및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은행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70">
                <a:solidFill>
                  <a:srgbClr val="4A5462"/>
                </a:solidFill>
                <a:latin typeface="Dotum"/>
                <a:cs typeface="Dotum"/>
              </a:rPr>
              <a:t>문자메시지</a:t>
            </a:r>
            <a:r>
              <a:rPr dirty="0" sz="1350" spc="50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를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자동으로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감지하고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45">
                <a:solidFill>
                  <a:srgbClr val="4A5462"/>
                </a:solidFill>
                <a:latin typeface="Dotum"/>
                <a:cs typeface="Dotum"/>
              </a:rPr>
              <a:t>수집합니다</a:t>
            </a:r>
            <a:r>
              <a:rPr dirty="0" sz="1300" spc="-45">
                <a:solidFill>
                  <a:srgbClr val="4A5462"/>
                </a:solidFill>
                <a:latin typeface="Noto Sans JP"/>
                <a:cs typeface="Noto Sans JP"/>
              </a:rPr>
              <a:t>.</a:t>
            </a:r>
            <a:endParaRPr sz="1300">
              <a:latin typeface="Noto Sans JP"/>
              <a:cs typeface="Noto Sans JP"/>
            </a:endParaRPr>
          </a:p>
        </p:txBody>
      </p:sp>
      <p:grpSp>
        <p:nvGrpSpPr>
          <p:cNvPr id="33" name="object 33" descr=""/>
          <p:cNvGrpSpPr/>
          <p:nvPr/>
        </p:nvGrpSpPr>
        <p:grpSpPr>
          <a:xfrm>
            <a:off x="4448174" y="1257299"/>
            <a:ext cx="3295650" cy="1790700"/>
            <a:chOff x="4448174" y="1257299"/>
            <a:chExt cx="3295650" cy="1790700"/>
          </a:xfrm>
        </p:grpSpPr>
        <p:sp>
          <p:nvSpPr>
            <p:cNvPr id="34" name="object 34" descr=""/>
            <p:cNvSpPr/>
            <p:nvPr/>
          </p:nvSpPr>
          <p:spPr>
            <a:xfrm>
              <a:off x="4448174" y="1257299"/>
              <a:ext cx="3295650" cy="1790700"/>
            </a:xfrm>
            <a:custGeom>
              <a:avLst/>
              <a:gdLst/>
              <a:ahLst/>
              <a:cxnLst/>
              <a:rect l="l" t="t" r="r" b="b"/>
              <a:pathLst>
                <a:path w="3295650" h="1790700">
                  <a:moveTo>
                    <a:pt x="3224452" y="1790699"/>
                  </a:moveTo>
                  <a:lnTo>
                    <a:pt x="71196" y="1790699"/>
                  </a:lnTo>
                  <a:lnTo>
                    <a:pt x="66241" y="1790211"/>
                  </a:lnTo>
                  <a:lnTo>
                    <a:pt x="29705" y="1775077"/>
                  </a:lnTo>
                  <a:lnTo>
                    <a:pt x="3885" y="1739037"/>
                  </a:lnTo>
                  <a:lnTo>
                    <a:pt x="0" y="1719503"/>
                  </a:lnTo>
                  <a:lnTo>
                    <a:pt x="0" y="17144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224452" y="0"/>
                  </a:lnTo>
                  <a:lnTo>
                    <a:pt x="3265944" y="15621"/>
                  </a:lnTo>
                  <a:lnTo>
                    <a:pt x="3291763" y="51661"/>
                  </a:lnTo>
                  <a:lnTo>
                    <a:pt x="3295650" y="71196"/>
                  </a:lnTo>
                  <a:lnTo>
                    <a:pt x="3295650" y="1719503"/>
                  </a:lnTo>
                  <a:lnTo>
                    <a:pt x="3280027" y="1760994"/>
                  </a:lnTo>
                  <a:lnTo>
                    <a:pt x="3243987" y="1786813"/>
                  </a:lnTo>
                  <a:lnTo>
                    <a:pt x="3229408" y="1790211"/>
                  </a:lnTo>
                  <a:lnTo>
                    <a:pt x="3224452" y="1790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5867400" y="14477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36086" y="457199"/>
                  </a:moveTo>
                  <a:lnTo>
                    <a:pt x="221112" y="457199"/>
                  </a:lnTo>
                  <a:lnTo>
                    <a:pt x="213643" y="456832"/>
                  </a:lnTo>
                  <a:lnTo>
                    <a:pt x="169404" y="449529"/>
                  </a:lnTo>
                  <a:lnTo>
                    <a:pt x="127440" y="433736"/>
                  </a:lnTo>
                  <a:lnTo>
                    <a:pt x="89364" y="410059"/>
                  </a:lnTo>
                  <a:lnTo>
                    <a:pt x="56638" y="379409"/>
                  </a:lnTo>
                  <a:lnTo>
                    <a:pt x="30521" y="342963"/>
                  </a:lnTo>
                  <a:lnTo>
                    <a:pt x="12016" y="302123"/>
                  </a:lnTo>
                  <a:lnTo>
                    <a:pt x="1834" y="258457"/>
                  </a:lnTo>
                  <a:lnTo>
                    <a:pt x="0" y="236086"/>
                  </a:lnTo>
                  <a:lnTo>
                    <a:pt x="0" y="221113"/>
                  </a:lnTo>
                  <a:lnTo>
                    <a:pt x="5852" y="176659"/>
                  </a:lnTo>
                  <a:lnTo>
                    <a:pt x="20265" y="134201"/>
                  </a:lnTo>
                  <a:lnTo>
                    <a:pt x="42683" y="95371"/>
                  </a:lnTo>
                  <a:lnTo>
                    <a:pt x="72249" y="61661"/>
                  </a:lnTo>
                  <a:lnTo>
                    <a:pt x="107820" y="34366"/>
                  </a:lnTo>
                  <a:lnTo>
                    <a:pt x="148034" y="14535"/>
                  </a:lnTo>
                  <a:lnTo>
                    <a:pt x="191344" y="2931"/>
                  </a:lnTo>
                  <a:lnTo>
                    <a:pt x="221112" y="0"/>
                  </a:lnTo>
                  <a:lnTo>
                    <a:pt x="236086" y="0"/>
                  </a:lnTo>
                  <a:lnTo>
                    <a:pt x="280539" y="5853"/>
                  </a:lnTo>
                  <a:lnTo>
                    <a:pt x="322997" y="20266"/>
                  </a:lnTo>
                  <a:lnTo>
                    <a:pt x="361827" y="42685"/>
                  </a:lnTo>
                  <a:lnTo>
                    <a:pt x="395538" y="72249"/>
                  </a:lnTo>
                  <a:lnTo>
                    <a:pt x="422832" y="107821"/>
                  </a:lnTo>
                  <a:lnTo>
                    <a:pt x="442663" y="148035"/>
                  </a:lnTo>
                  <a:lnTo>
                    <a:pt x="454267" y="191345"/>
                  </a:lnTo>
                  <a:lnTo>
                    <a:pt x="457199" y="221113"/>
                  </a:lnTo>
                  <a:lnTo>
                    <a:pt x="457199" y="228599"/>
                  </a:lnTo>
                  <a:lnTo>
                    <a:pt x="457199" y="236086"/>
                  </a:lnTo>
                  <a:lnTo>
                    <a:pt x="451345" y="280540"/>
                  </a:lnTo>
                  <a:lnTo>
                    <a:pt x="436932" y="322998"/>
                  </a:lnTo>
                  <a:lnTo>
                    <a:pt x="414513" y="361828"/>
                  </a:lnTo>
                  <a:lnTo>
                    <a:pt x="384949" y="395538"/>
                  </a:lnTo>
                  <a:lnTo>
                    <a:pt x="349376" y="422833"/>
                  </a:lnTo>
                  <a:lnTo>
                    <a:pt x="309163" y="442663"/>
                  </a:lnTo>
                  <a:lnTo>
                    <a:pt x="265853" y="454267"/>
                  </a:lnTo>
                  <a:lnTo>
                    <a:pt x="243555" y="456832"/>
                  </a:lnTo>
                  <a:lnTo>
                    <a:pt x="236086" y="4571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10274" y="1562099"/>
              <a:ext cx="171450" cy="228600"/>
            </a:xfrm>
            <a:prstGeom prst="rect">
              <a:avLst/>
            </a:prstGeom>
          </p:spPr>
        </p:pic>
      </p:grpSp>
      <p:sp>
        <p:nvSpPr>
          <p:cNvPr id="37" name="object 37" descr=""/>
          <p:cNvSpPr txBox="1"/>
          <p:nvPr/>
        </p:nvSpPr>
        <p:spPr>
          <a:xfrm>
            <a:off x="4646215" y="1915160"/>
            <a:ext cx="2899410" cy="942340"/>
          </a:xfrm>
          <a:prstGeom prst="rect">
            <a:avLst/>
          </a:prstGeom>
        </p:spPr>
        <p:txBody>
          <a:bodyPr wrap="square" lIns="0" tIns="13589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70"/>
              </a:spcBef>
            </a:pPr>
            <a:r>
              <a:rPr dirty="0" sz="1700" spc="-325" b="1">
                <a:solidFill>
                  <a:srgbClr val="1F2937"/>
                </a:solidFill>
                <a:latin typeface="Malgun Gothic"/>
                <a:cs typeface="Malgun Gothic"/>
              </a:rPr>
              <a:t>텍스트</a:t>
            </a:r>
            <a:r>
              <a:rPr dirty="0" sz="1700" spc="-175" b="1">
                <a:solidFill>
                  <a:srgbClr val="1F2937"/>
                </a:solidFill>
                <a:latin typeface="Malgun Gothic"/>
                <a:cs typeface="Malgun Gothic"/>
              </a:rPr>
              <a:t> </a:t>
            </a:r>
            <a:r>
              <a:rPr dirty="0" sz="1700" spc="-325" b="1">
                <a:solidFill>
                  <a:srgbClr val="1F2937"/>
                </a:solidFill>
                <a:latin typeface="Malgun Gothic"/>
                <a:cs typeface="Malgun Gothic"/>
              </a:rPr>
              <a:t>정보</a:t>
            </a:r>
            <a:r>
              <a:rPr dirty="0" sz="1700" spc="-175" b="1">
                <a:solidFill>
                  <a:srgbClr val="1F2937"/>
                </a:solidFill>
                <a:latin typeface="Malgun Gothic"/>
                <a:cs typeface="Malgun Gothic"/>
              </a:rPr>
              <a:t> </a:t>
            </a:r>
            <a:r>
              <a:rPr dirty="0" sz="1700" spc="-350" b="1">
                <a:solidFill>
                  <a:srgbClr val="1F2937"/>
                </a:solidFill>
                <a:latin typeface="Malgun Gothic"/>
                <a:cs typeface="Malgun Gothic"/>
              </a:rPr>
              <a:t>추출</a:t>
            </a:r>
            <a:endParaRPr sz="1700">
              <a:latin typeface="Malgun Gothic"/>
              <a:cs typeface="Malgun Gothic"/>
            </a:endParaRPr>
          </a:p>
          <a:p>
            <a:pPr algn="ctr" marL="12700" marR="5080">
              <a:lnSpc>
                <a:spcPct val="111100"/>
              </a:lnSpc>
              <a:spcBef>
                <a:spcPts val="605"/>
              </a:spcBef>
            </a:pPr>
            <a:r>
              <a:rPr dirty="0" sz="1300" spc="-50">
                <a:solidFill>
                  <a:srgbClr val="4A5462"/>
                </a:solidFill>
                <a:latin typeface="Noto Sans JP"/>
                <a:cs typeface="Noto Sans JP"/>
              </a:rPr>
              <a:t>NLP</a:t>
            </a:r>
            <a:r>
              <a:rPr dirty="0" sz="1300" spc="45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기술을</a:t>
            </a:r>
            <a:r>
              <a:rPr dirty="0" sz="135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활용하여</a:t>
            </a:r>
            <a:r>
              <a:rPr dirty="0" sz="135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문자에서</a:t>
            </a:r>
            <a:r>
              <a:rPr dirty="0" sz="135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190">
                <a:solidFill>
                  <a:srgbClr val="4A5462"/>
                </a:solidFill>
                <a:latin typeface="Dotum"/>
                <a:cs typeface="Dotum"/>
              </a:rPr>
              <a:t>날짜</a:t>
            </a:r>
            <a:r>
              <a:rPr dirty="0" sz="1300" spc="-190">
                <a:solidFill>
                  <a:srgbClr val="4A5462"/>
                </a:solidFill>
                <a:latin typeface="Noto Sans JP"/>
                <a:cs typeface="Noto Sans JP"/>
              </a:rPr>
              <a:t>,</a:t>
            </a:r>
            <a:r>
              <a:rPr dirty="0" sz="1300" spc="45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z="1350" spc="-190">
                <a:solidFill>
                  <a:srgbClr val="4A5462"/>
                </a:solidFill>
                <a:latin typeface="Dotum"/>
                <a:cs typeface="Dotum"/>
              </a:rPr>
              <a:t>금액</a:t>
            </a:r>
            <a:r>
              <a:rPr dirty="0" sz="1300" spc="-190">
                <a:solidFill>
                  <a:srgbClr val="4A5462"/>
                </a:solidFill>
                <a:latin typeface="Noto Sans JP"/>
                <a:cs typeface="Noto Sans JP"/>
              </a:rPr>
              <a:t>,</a:t>
            </a:r>
            <a:r>
              <a:rPr dirty="0" sz="1300" spc="45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z="1350" spc="-310">
                <a:solidFill>
                  <a:srgbClr val="4A5462"/>
                </a:solidFill>
                <a:latin typeface="Dotum"/>
                <a:cs typeface="Dotum"/>
              </a:rPr>
              <a:t>거</a:t>
            </a:r>
            <a:r>
              <a:rPr dirty="0" sz="1350" spc="50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래처</a:t>
            </a:r>
            <a:r>
              <a:rPr dirty="0" sz="135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등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필요한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정보를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자동으로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75">
                <a:solidFill>
                  <a:srgbClr val="4A5462"/>
                </a:solidFill>
                <a:latin typeface="Dotum"/>
                <a:cs typeface="Dotum"/>
              </a:rPr>
              <a:t>추출합니다</a:t>
            </a:r>
            <a:r>
              <a:rPr dirty="0" sz="1300" spc="-75">
                <a:solidFill>
                  <a:srgbClr val="4A5462"/>
                </a:solidFill>
                <a:latin typeface="Noto Sans JP"/>
                <a:cs typeface="Noto Sans JP"/>
              </a:rPr>
              <a:t>.</a:t>
            </a:r>
            <a:endParaRPr sz="1300">
              <a:latin typeface="Noto Sans JP"/>
              <a:cs typeface="Noto Sans JP"/>
            </a:endParaRPr>
          </a:p>
        </p:txBody>
      </p:sp>
      <p:grpSp>
        <p:nvGrpSpPr>
          <p:cNvPr id="38" name="object 38" descr=""/>
          <p:cNvGrpSpPr/>
          <p:nvPr/>
        </p:nvGrpSpPr>
        <p:grpSpPr>
          <a:xfrm>
            <a:off x="7972423" y="1257299"/>
            <a:ext cx="3305175" cy="1790700"/>
            <a:chOff x="7972423" y="1257299"/>
            <a:chExt cx="3305175" cy="1790700"/>
          </a:xfrm>
        </p:grpSpPr>
        <p:sp>
          <p:nvSpPr>
            <p:cNvPr id="39" name="object 39" descr=""/>
            <p:cNvSpPr/>
            <p:nvPr/>
          </p:nvSpPr>
          <p:spPr>
            <a:xfrm>
              <a:off x="7972423" y="1257299"/>
              <a:ext cx="3305175" cy="1790700"/>
            </a:xfrm>
            <a:custGeom>
              <a:avLst/>
              <a:gdLst/>
              <a:ahLst/>
              <a:cxnLst/>
              <a:rect l="l" t="t" r="r" b="b"/>
              <a:pathLst>
                <a:path w="3305175" h="1790700">
                  <a:moveTo>
                    <a:pt x="3233978" y="1790699"/>
                  </a:moveTo>
                  <a:lnTo>
                    <a:pt x="71197" y="1790699"/>
                  </a:lnTo>
                  <a:lnTo>
                    <a:pt x="66241" y="1790211"/>
                  </a:lnTo>
                  <a:lnTo>
                    <a:pt x="29704" y="1775077"/>
                  </a:lnTo>
                  <a:lnTo>
                    <a:pt x="3885" y="1739037"/>
                  </a:lnTo>
                  <a:lnTo>
                    <a:pt x="0" y="1719503"/>
                  </a:lnTo>
                  <a:lnTo>
                    <a:pt x="0" y="17144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7" y="0"/>
                  </a:lnTo>
                  <a:lnTo>
                    <a:pt x="3233978" y="0"/>
                  </a:lnTo>
                  <a:lnTo>
                    <a:pt x="3275466" y="15621"/>
                  </a:lnTo>
                  <a:lnTo>
                    <a:pt x="3301288" y="51661"/>
                  </a:lnTo>
                  <a:lnTo>
                    <a:pt x="3305174" y="71196"/>
                  </a:lnTo>
                  <a:lnTo>
                    <a:pt x="3305174" y="1719503"/>
                  </a:lnTo>
                  <a:lnTo>
                    <a:pt x="3289551" y="1760994"/>
                  </a:lnTo>
                  <a:lnTo>
                    <a:pt x="3253512" y="1786813"/>
                  </a:lnTo>
                  <a:lnTo>
                    <a:pt x="3238932" y="1790211"/>
                  </a:lnTo>
                  <a:lnTo>
                    <a:pt x="3233978" y="1790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9401173" y="14477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36087" y="457199"/>
                  </a:moveTo>
                  <a:lnTo>
                    <a:pt x="221113" y="457199"/>
                  </a:lnTo>
                  <a:lnTo>
                    <a:pt x="213644" y="456832"/>
                  </a:lnTo>
                  <a:lnTo>
                    <a:pt x="169404" y="449529"/>
                  </a:lnTo>
                  <a:lnTo>
                    <a:pt x="127440" y="433736"/>
                  </a:lnTo>
                  <a:lnTo>
                    <a:pt x="89363" y="410059"/>
                  </a:lnTo>
                  <a:lnTo>
                    <a:pt x="56638" y="379409"/>
                  </a:lnTo>
                  <a:lnTo>
                    <a:pt x="30520" y="342963"/>
                  </a:lnTo>
                  <a:lnTo>
                    <a:pt x="12015" y="302123"/>
                  </a:lnTo>
                  <a:lnTo>
                    <a:pt x="1834" y="258457"/>
                  </a:lnTo>
                  <a:lnTo>
                    <a:pt x="0" y="236086"/>
                  </a:lnTo>
                  <a:lnTo>
                    <a:pt x="0" y="221113"/>
                  </a:lnTo>
                  <a:lnTo>
                    <a:pt x="5851" y="176659"/>
                  </a:lnTo>
                  <a:lnTo>
                    <a:pt x="20265" y="134201"/>
                  </a:lnTo>
                  <a:lnTo>
                    <a:pt x="42683" y="95371"/>
                  </a:lnTo>
                  <a:lnTo>
                    <a:pt x="72248" y="61661"/>
                  </a:lnTo>
                  <a:lnTo>
                    <a:pt x="107820" y="34366"/>
                  </a:lnTo>
                  <a:lnTo>
                    <a:pt x="148034" y="14535"/>
                  </a:lnTo>
                  <a:lnTo>
                    <a:pt x="191344" y="2931"/>
                  </a:lnTo>
                  <a:lnTo>
                    <a:pt x="221113" y="0"/>
                  </a:lnTo>
                  <a:lnTo>
                    <a:pt x="236087" y="0"/>
                  </a:lnTo>
                  <a:lnTo>
                    <a:pt x="280540" y="5853"/>
                  </a:lnTo>
                  <a:lnTo>
                    <a:pt x="322997" y="20266"/>
                  </a:lnTo>
                  <a:lnTo>
                    <a:pt x="361827" y="42685"/>
                  </a:lnTo>
                  <a:lnTo>
                    <a:pt x="395537" y="72249"/>
                  </a:lnTo>
                  <a:lnTo>
                    <a:pt x="422832" y="107821"/>
                  </a:lnTo>
                  <a:lnTo>
                    <a:pt x="442662" y="148035"/>
                  </a:lnTo>
                  <a:lnTo>
                    <a:pt x="454268" y="191345"/>
                  </a:lnTo>
                  <a:lnTo>
                    <a:pt x="457199" y="221113"/>
                  </a:lnTo>
                  <a:lnTo>
                    <a:pt x="457199" y="228599"/>
                  </a:lnTo>
                  <a:lnTo>
                    <a:pt x="457199" y="236086"/>
                  </a:lnTo>
                  <a:lnTo>
                    <a:pt x="451346" y="280540"/>
                  </a:lnTo>
                  <a:lnTo>
                    <a:pt x="436932" y="322998"/>
                  </a:lnTo>
                  <a:lnTo>
                    <a:pt x="414513" y="361828"/>
                  </a:lnTo>
                  <a:lnTo>
                    <a:pt x="384949" y="395538"/>
                  </a:lnTo>
                  <a:lnTo>
                    <a:pt x="349376" y="422833"/>
                  </a:lnTo>
                  <a:lnTo>
                    <a:pt x="309163" y="442663"/>
                  </a:lnTo>
                  <a:lnTo>
                    <a:pt x="265854" y="454267"/>
                  </a:lnTo>
                  <a:lnTo>
                    <a:pt x="243556" y="456832"/>
                  </a:lnTo>
                  <a:lnTo>
                    <a:pt x="236087" y="4571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15474" y="1562099"/>
              <a:ext cx="228599" cy="228599"/>
            </a:xfrm>
            <a:prstGeom prst="rect">
              <a:avLst/>
            </a:prstGeom>
          </p:spPr>
        </p:pic>
      </p:grpSp>
      <p:sp>
        <p:nvSpPr>
          <p:cNvPr id="42" name="object 42" descr=""/>
          <p:cNvSpPr txBox="1"/>
          <p:nvPr/>
        </p:nvSpPr>
        <p:spPr>
          <a:xfrm>
            <a:off x="8196361" y="1915160"/>
            <a:ext cx="2860040" cy="942340"/>
          </a:xfrm>
          <a:prstGeom prst="rect">
            <a:avLst/>
          </a:prstGeom>
        </p:spPr>
        <p:txBody>
          <a:bodyPr wrap="square" lIns="0" tIns="13589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70"/>
              </a:spcBef>
            </a:pPr>
            <a:r>
              <a:rPr dirty="0" sz="1700" spc="-280" b="1">
                <a:solidFill>
                  <a:srgbClr val="1F2937"/>
                </a:solidFill>
                <a:latin typeface="Malgun Gothic"/>
                <a:cs typeface="Malgun Gothic"/>
              </a:rPr>
              <a:t>지출</a:t>
            </a:r>
            <a:r>
              <a:rPr dirty="0" sz="1700" spc="-280" b="1">
                <a:solidFill>
                  <a:srgbClr val="1F2937"/>
                </a:solidFill>
                <a:latin typeface="Trebuchet MS"/>
                <a:cs typeface="Trebuchet MS"/>
              </a:rPr>
              <a:t>/</a:t>
            </a:r>
            <a:r>
              <a:rPr dirty="0" sz="1700" spc="-280" b="1">
                <a:solidFill>
                  <a:srgbClr val="1F2937"/>
                </a:solidFill>
                <a:latin typeface="Malgun Gothic"/>
                <a:cs typeface="Malgun Gothic"/>
              </a:rPr>
              <a:t>입금</a:t>
            </a:r>
            <a:r>
              <a:rPr dirty="0" sz="1700" spc="-170" b="1">
                <a:solidFill>
                  <a:srgbClr val="1F2937"/>
                </a:solidFill>
                <a:latin typeface="Malgun Gothic"/>
                <a:cs typeface="Malgun Gothic"/>
              </a:rPr>
              <a:t> </a:t>
            </a:r>
            <a:r>
              <a:rPr dirty="0" sz="1700" spc="-325" b="1">
                <a:solidFill>
                  <a:srgbClr val="1F2937"/>
                </a:solidFill>
                <a:latin typeface="Malgun Gothic"/>
                <a:cs typeface="Malgun Gothic"/>
              </a:rPr>
              <a:t>내역</a:t>
            </a:r>
            <a:r>
              <a:rPr dirty="0" sz="1700" spc="-165" b="1">
                <a:solidFill>
                  <a:srgbClr val="1F2937"/>
                </a:solidFill>
                <a:latin typeface="Malgun Gothic"/>
                <a:cs typeface="Malgun Gothic"/>
              </a:rPr>
              <a:t> </a:t>
            </a:r>
            <a:r>
              <a:rPr dirty="0" sz="1700" spc="-345" b="1">
                <a:solidFill>
                  <a:srgbClr val="1F2937"/>
                </a:solidFill>
                <a:latin typeface="Malgun Gothic"/>
                <a:cs typeface="Malgun Gothic"/>
              </a:rPr>
              <a:t>자동등록</a:t>
            </a:r>
            <a:endParaRPr sz="1700">
              <a:latin typeface="Malgun Gothic"/>
              <a:cs typeface="Malgun Gothic"/>
            </a:endParaRPr>
          </a:p>
          <a:p>
            <a:pPr algn="ctr" marL="12700" marR="5080">
              <a:lnSpc>
                <a:spcPct val="111100"/>
              </a:lnSpc>
              <a:spcBef>
                <a:spcPts val="605"/>
              </a:spcBef>
            </a:pP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추출된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정보를</a:t>
            </a:r>
            <a:r>
              <a:rPr dirty="0" sz="1350" spc="-10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바탕으로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회계장부에</a:t>
            </a:r>
            <a:r>
              <a:rPr dirty="0" sz="1350" spc="-10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80">
                <a:solidFill>
                  <a:srgbClr val="4A5462"/>
                </a:solidFill>
                <a:latin typeface="Dotum"/>
                <a:cs typeface="Dotum"/>
              </a:rPr>
              <a:t>자동으로</a:t>
            </a:r>
            <a:r>
              <a:rPr dirty="0" sz="1350" spc="50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거래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내역을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등록하고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45">
                <a:solidFill>
                  <a:srgbClr val="4A5462"/>
                </a:solidFill>
                <a:latin typeface="Dotum"/>
                <a:cs typeface="Dotum"/>
              </a:rPr>
              <a:t>분류합니다</a:t>
            </a:r>
            <a:r>
              <a:rPr dirty="0" sz="1300" spc="-45">
                <a:solidFill>
                  <a:srgbClr val="4A5462"/>
                </a:solidFill>
                <a:latin typeface="Noto Sans JP"/>
                <a:cs typeface="Noto Sans JP"/>
              </a:rPr>
              <a:t>.</a:t>
            </a:r>
            <a:endParaRPr sz="1300">
              <a:latin typeface="Noto Sans JP"/>
              <a:cs typeface="Noto Sans JP"/>
            </a:endParaRPr>
          </a:p>
        </p:txBody>
      </p:sp>
      <p:grpSp>
        <p:nvGrpSpPr>
          <p:cNvPr id="43" name="object 43" descr=""/>
          <p:cNvGrpSpPr/>
          <p:nvPr/>
        </p:nvGrpSpPr>
        <p:grpSpPr>
          <a:xfrm>
            <a:off x="4294346" y="2060733"/>
            <a:ext cx="3641725" cy="203200"/>
            <a:chOff x="4294346" y="2060733"/>
            <a:chExt cx="3641725" cy="203200"/>
          </a:xfrm>
        </p:grpSpPr>
        <p:pic>
          <p:nvPicPr>
            <p:cNvPr id="44" name="object 44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94346" y="2060733"/>
              <a:ext cx="117112" cy="202882"/>
            </a:xfrm>
            <a:prstGeom prst="rect">
              <a:avLst/>
            </a:prstGeom>
          </p:spPr>
        </p:pic>
        <p:pic>
          <p:nvPicPr>
            <p:cNvPr id="45" name="object 4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18596" y="2060733"/>
              <a:ext cx="117112" cy="202882"/>
            </a:xfrm>
            <a:prstGeom prst="rect">
              <a:avLst/>
            </a:prstGeom>
          </p:spPr>
        </p:pic>
      </p:grpSp>
      <p:sp>
        <p:nvSpPr>
          <p:cNvPr id="46" name="object 46" descr=""/>
          <p:cNvSpPr txBox="1"/>
          <p:nvPr/>
        </p:nvSpPr>
        <p:spPr>
          <a:xfrm>
            <a:off x="901700" y="6708902"/>
            <a:ext cx="1607185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 sz="1150" spc="-100">
                <a:solidFill>
                  <a:srgbClr val="6A7280"/>
                </a:solidFill>
                <a:latin typeface="Noto Sans JP"/>
                <a:cs typeface="Noto Sans JP"/>
              </a:rPr>
              <a:t>AI</a:t>
            </a:r>
            <a:r>
              <a:rPr dirty="0" sz="1150" spc="-100">
                <a:solidFill>
                  <a:srgbClr val="6A7280"/>
                </a:solidFill>
                <a:latin typeface="Dotum"/>
                <a:cs typeface="Dotum"/>
              </a:rPr>
              <a:t>를</a:t>
            </a:r>
            <a:r>
              <a:rPr dirty="0" sz="1150" spc="-80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6A7280"/>
                </a:solidFill>
                <a:latin typeface="Dotum"/>
                <a:cs typeface="Dotum"/>
              </a:rPr>
              <a:t>이용한</a:t>
            </a:r>
            <a:r>
              <a:rPr dirty="0" sz="1150" spc="-7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6A7280"/>
                </a:solidFill>
                <a:latin typeface="Dotum"/>
                <a:cs typeface="Dotum"/>
              </a:rPr>
              <a:t>간편장부</a:t>
            </a:r>
            <a:r>
              <a:rPr dirty="0" sz="1150" spc="-7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170">
                <a:solidFill>
                  <a:srgbClr val="6A7280"/>
                </a:solidFill>
                <a:latin typeface="Dotum"/>
                <a:cs typeface="Dotum"/>
              </a:rPr>
              <a:t>시스템</a:t>
            </a:r>
            <a:endParaRPr sz="1150">
              <a:latin typeface="Dotum"/>
              <a:cs typeface="Dotum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10816380" y="6708902"/>
            <a:ext cx="474345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 sz="1150" spc="-30">
                <a:solidFill>
                  <a:srgbClr val="6A7280"/>
                </a:solidFill>
                <a:latin typeface="Noto Sans JP"/>
                <a:cs typeface="Noto Sans JP"/>
              </a:rPr>
              <a:t>10</a:t>
            </a:fld>
            <a:r>
              <a:rPr dirty="0" sz="1150" spc="-20">
                <a:solidFill>
                  <a:srgbClr val="6A7280"/>
                </a:solidFill>
                <a:latin typeface="Noto Sans JP"/>
                <a:cs typeface="Noto Sans JP"/>
              </a:rPr>
              <a:t> </a:t>
            </a:r>
            <a:r>
              <a:rPr dirty="0" sz="1150">
                <a:solidFill>
                  <a:srgbClr val="6A7280"/>
                </a:solidFill>
                <a:latin typeface="Noto Sans JP"/>
                <a:cs typeface="Noto Sans JP"/>
              </a:rPr>
              <a:t>/</a:t>
            </a:r>
            <a:r>
              <a:rPr dirty="0" sz="1150" spc="-20">
                <a:solidFill>
                  <a:srgbClr val="6A7280"/>
                </a:solidFill>
                <a:latin typeface="Noto Sans JP"/>
                <a:cs typeface="Noto Sans JP"/>
              </a:rPr>
              <a:t> </a:t>
            </a:r>
            <a:r>
              <a:rPr dirty="0" sz="1150" spc="-35">
                <a:solidFill>
                  <a:srgbClr val="6A7280"/>
                </a:solidFill>
                <a:latin typeface="Noto Sans JP"/>
                <a:cs typeface="Noto Sans JP"/>
              </a:rPr>
              <a:t>20</a:t>
            </a:r>
            <a:endParaRPr sz="1150">
              <a:latin typeface="Noto Sans JP"/>
              <a:cs typeface="Noto Sans JP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8039100"/>
            <a:chOff x="0" y="0"/>
            <a:chExt cx="12192000" cy="8039100"/>
          </a:xfrm>
        </p:grpSpPr>
        <p:sp>
          <p:nvSpPr>
            <p:cNvPr id="3" name="object 3" descr=""/>
            <p:cNvSpPr/>
            <p:nvPr/>
          </p:nvSpPr>
          <p:spPr>
            <a:xfrm>
              <a:off x="95249" y="95249"/>
              <a:ext cx="12096750" cy="7943850"/>
            </a:xfrm>
            <a:custGeom>
              <a:avLst/>
              <a:gdLst/>
              <a:ahLst/>
              <a:cxnLst/>
              <a:rect l="l" t="t" r="r" b="b"/>
              <a:pathLst>
                <a:path w="12096750" h="7943850">
                  <a:moveTo>
                    <a:pt x="0" y="7943849"/>
                  </a:moveTo>
                  <a:lnTo>
                    <a:pt x="12096749" y="7943849"/>
                  </a:lnTo>
                  <a:lnTo>
                    <a:pt x="12096749" y="0"/>
                  </a:lnTo>
                  <a:lnTo>
                    <a:pt x="0" y="0"/>
                  </a:lnTo>
                  <a:lnTo>
                    <a:pt x="0" y="7943849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0"/>
              <a:ext cx="12192000" cy="8039100"/>
            </a:xfrm>
            <a:custGeom>
              <a:avLst/>
              <a:gdLst/>
              <a:ahLst/>
              <a:cxnLst/>
              <a:rect l="l" t="t" r="r" b="b"/>
              <a:pathLst>
                <a:path w="12192000" h="8039100">
                  <a:moveTo>
                    <a:pt x="12191987" y="0"/>
                  </a:moveTo>
                  <a:lnTo>
                    <a:pt x="95237" y="0"/>
                  </a:lnTo>
                  <a:lnTo>
                    <a:pt x="0" y="0"/>
                  </a:lnTo>
                  <a:lnTo>
                    <a:pt x="0" y="95250"/>
                  </a:lnTo>
                  <a:lnTo>
                    <a:pt x="0" y="8039100"/>
                  </a:lnTo>
                  <a:lnTo>
                    <a:pt x="95237" y="8039100"/>
                  </a:lnTo>
                  <a:lnTo>
                    <a:pt x="95237" y="95250"/>
                  </a:lnTo>
                  <a:lnTo>
                    <a:pt x="12191987" y="95250"/>
                  </a:lnTo>
                  <a:lnTo>
                    <a:pt x="12191987" y="0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9524987" y="6229349"/>
              <a:ext cx="2190750" cy="1333500"/>
            </a:xfrm>
            <a:custGeom>
              <a:avLst/>
              <a:gdLst/>
              <a:ahLst/>
              <a:cxnLst/>
              <a:rect l="l" t="t" r="r" b="b"/>
              <a:pathLst>
                <a:path w="2190750" h="1333500">
                  <a:moveTo>
                    <a:pt x="762000" y="285750"/>
                  </a:moveTo>
                  <a:lnTo>
                    <a:pt x="0" y="285750"/>
                  </a:lnTo>
                  <a:lnTo>
                    <a:pt x="0" y="1047750"/>
                  </a:lnTo>
                  <a:lnTo>
                    <a:pt x="762000" y="1047750"/>
                  </a:lnTo>
                  <a:lnTo>
                    <a:pt x="762000" y="285750"/>
                  </a:lnTo>
                  <a:close/>
                </a:path>
                <a:path w="2190750" h="1333500">
                  <a:moveTo>
                    <a:pt x="2190750" y="666750"/>
                  </a:moveTo>
                  <a:lnTo>
                    <a:pt x="2188946" y="617715"/>
                  </a:lnTo>
                  <a:lnTo>
                    <a:pt x="2183536" y="568921"/>
                  </a:lnTo>
                  <a:lnTo>
                    <a:pt x="2174557" y="520661"/>
                  </a:lnTo>
                  <a:lnTo>
                    <a:pt x="2162048" y="473214"/>
                  </a:lnTo>
                  <a:lnTo>
                    <a:pt x="2146084" y="426796"/>
                  </a:lnTo>
                  <a:lnTo>
                    <a:pt x="2126742" y="381685"/>
                  </a:lnTo>
                  <a:lnTo>
                    <a:pt x="2104136" y="338112"/>
                  </a:lnTo>
                  <a:lnTo>
                    <a:pt x="2078393" y="296329"/>
                  </a:lnTo>
                  <a:lnTo>
                    <a:pt x="2049640" y="256552"/>
                  </a:lnTo>
                  <a:lnTo>
                    <a:pt x="2018030" y="218998"/>
                  </a:lnTo>
                  <a:lnTo>
                    <a:pt x="1983752" y="183857"/>
                  </a:lnTo>
                  <a:lnTo>
                    <a:pt x="1946986" y="151345"/>
                  </a:lnTo>
                  <a:lnTo>
                    <a:pt x="1907933" y="121627"/>
                  </a:lnTo>
                  <a:lnTo>
                    <a:pt x="1866785" y="94869"/>
                  </a:lnTo>
                  <a:lnTo>
                    <a:pt x="1823783" y="71196"/>
                  </a:lnTo>
                  <a:lnTo>
                    <a:pt x="1779155" y="50761"/>
                  </a:lnTo>
                  <a:lnTo>
                    <a:pt x="1733156" y="33655"/>
                  </a:lnTo>
                  <a:lnTo>
                    <a:pt x="1686013" y="19989"/>
                  </a:lnTo>
                  <a:lnTo>
                    <a:pt x="1637995" y="9817"/>
                  </a:lnTo>
                  <a:lnTo>
                    <a:pt x="1589354" y="3213"/>
                  </a:lnTo>
                  <a:lnTo>
                    <a:pt x="1540370" y="203"/>
                  </a:lnTo>
                  <a:lnTo>
                    <a:pt x="1524000" y="0"/>
                  </a:lnTo>
                  <a:lnTo>
                    <a:pt x="1507642" y="203"/>
                  </a:lnTo>
                  <a:lnTo>
                    <a:pt x="1458658" y="3213"/>
                  </a:lnTo>
                  <a:lnTo>
                    <a:pt x="1410017" y="9817"/>
                  </a:lnTo>
                  <a:lnTo>
                    <a:pt x="1361998" y="19989"/>
                  </a:lnTo>
                  <a:lnTo>
                    <a:pt x="1314856" y="33655"/>
                  </a:lnTo>
                  <a:lnTo>
                    <a:pt x="1268857" y="50761"/>
                  </a:lnTo>
                  <a:lnTo>
                    <a:pt x="1224229" y="71196"/>
                  </a:lnTo>
                  <a:lnTo>
                    <a:pt x="1181227" y="94869"/>
                  </a:lnTo>
                  <a:lnTo>
                    <a:pt x="1140079" y="121627"/>
                  </a:lnTo>
                  <a:lnTo>
                    <a:pt x="1117066" y="138645"/>
                  </a:lnTo>
                  <a:lnTo>
                    <a:pt x="1047750" y="0"/>
                  </a:lnTo>
                  <a:lnTo>
                    <a:pt x="809625" y="476250"/>
                  </a:lnTo>
                  <a:lnTo>
                    <a:pt x="885075" y="476250"/>
                  </a:lnTo>
                  <a:lnTo>
                    <a:pt x="881405" y="488924"/>
                  </a:lnTo>
                  <a:lnTo>
                    <a:pt x="870064" y="536676"/>
                  </a:lnTo>
                  <a:lnTo>
                    <a:pt x="862266" y="585139"/>
                  </a:lnTo>
                  <a:lnTo>
                    <a:pt x="858062" y="634034"/>
                  </a:lnTo>
                  <a:lnTo>
                    <a:pt x="857250" y="666750"/>
                  </a:lnTo>
                  <a:lnTo>
                    <a:pt x="857453" y="683120"/>
                  </a:lnTo>
                  <a:lnTo>
                    <a:pt x="860463" y="732104"/>
                  </a:lnTo>
                  <a:lnTo>
                    <a:pt x="867067" y="780745"/>
                  </a:lnTo>
                  <a:lnTo>
                    <a:pt x="877239" y="828763"/>
                  </a:lnTo>
                  <a:lnTo>
                    <a:pt x="890905" y="875906"/>
                  </a:lnTo>
                  <a:lnTo>
                    <a:pt x="908011" y="921905"/>
                  </a:lnTo>
                  <a:lnTo>
                    <a:pt x="928446" y="966533"/>
                  </a:lnTo>
                  <a:lnTo>
                    <a:pt x="952119" y="1009535"/>
                  </a:lnTo>
                  <a:lnTo>
                    <a:pt x="978877" y="1050683"/>
                  </a:lnTo>
                  <a:lnTo>
                    <a:pt x="1008595" y="1089736"/>
                  </a:lnTo>
                  <a:lnTo>
                    <a:pt x="1041107" y="1126502"/>
                  </a:lnTo>
                  <a:lnTo>
                    <a:pt x="1076248" y="1160780"/>
                  </a:lnTo>
                  <a:lnTo>
                    <a:pt x="1113802" y="1192390"/>
                  </a:lnTo>
                  <a:lnTo>
                    <a:pt x="1153579" y="1221143"/>
                  </a:lnTo>
                  <a:lnTo>
                    <a:pt x="1195362" y="1246886"/>
                  </a:lnTo>
                  <a:lnTo>
                    <a:pt x="1238935" y="1269492"/>
                  </a:lnTo>
                  <a:lnTo>
                    <a:pt x="1284046" y="1288834"/>
                  </a:lnTo>
                  <a:lnTo>
                    <a:pt x="1330464" y="1304798"/>
                  </a:lnTo>
                  <a:lnTo>
                    <a:pt x="1377911" y="1317307"/>
                  </a:lnTo>
                  <a:lnTo>
                    <a:pt x="1426171" y="1326286"/>
                  </a:lnTo>
                  <a:lnTo>
                    <a:pt x="1474965" y="1331696"/>
                  </a:lnTo>
                  <a:lnTo>
                    <a:pt x="1524000" y="1333500"/>
                  </a:lnTo>
                  <a:lnTo>
                    <a:pt x="1540370" y="1333309"/>
                  </a:lnTo>
                  <a:lnTo>
                    <a:pt x="1589354" y="1330299"/>
                  </a:lnTo>
                  <a:lnTo>
                    <a:pt x="1637995" y="1323695"/>
                  </a:lnTo>
                  <a:lnTo>
                    <a:pt x="1686013" y="1313522"/>
                  </a:lnTo>
                  <a:lnTo>
                    <a:pt x="1733156" y="1299857"/>
                  </a:lnTo>
                  <a:lnTo>
                    <a:pt x="1779155" y="1282750"/>
                  </a:lnTo>
                  <a:lnTo>
                    <a:pt x="1823783" y="1262316"/>
                  </a:lnTo>
                  <a:lnTo>
                    <a:pt x="1866785" y="1238643"/>
                  </a:lnTo>
                  <a:lnTo>
                    <a:pt x="1907933" y="1211872"/>
                  </a:lnTo>
                  <a:lnTo>
                    <a:pt x="1946986" y="1182166"/>
                  </a:lnTo>
                  <a:lnTo>
                    <a:pt x="1983752" y="1149654"/>
                  </a:lnTo>
                  <a:lnTo>
                    <a:pt x="2018030" y="1114513"/>
                  </a:lnTo>
                  <a:lnTo>
                    <a:pt x="2049640" y="1076960"/>
                  </a:lnTo>
                  <a:lnTo>
                    <a:pt x="2078393" y="1037183"/>
                  </a:lnTo>
                  <a:lnTo>
                    <a:pt x="2104136" y="995400"/>
                  </a:lnTo>
                  <a:lnTo>
                    <a:pt x="2126742" y="951826"/>
                  </a:lnTo>
                  <a:lnTo>
                    <a:pt x="2146084" y="906716"/>
                  </a:lnTo>
                  <a:lnTo>
                    <a:pt x="2162048" y="860298"/>
                  </a:lnTo>
                  <a:lnTo>
                    <a:pt x="2174557" y="812850"/>
                  </a:lnTo>
                  <a:lnTo>
                    <a:pt x="2183536" y="764590"/>
                  </a:lnTo>
                  <a:lnTo>
                    <a:pt x="2188946" y="715797"/>
                  </a:lnTo>
                  <a:lnTo>
                    <a:pt x="2190559" y="683120"/>
                  </a:lnTo>
                  <a:lnTo>
                    <a:pt x="2190750" y="666750"/>
                  </a:lnTo>
                  <a:close/>
                </a:path>
              </a:pathLst>
            </a:custGeom>
            <a:solidFill>
              <a:srgbClr val="3B81F5">
                <a:alpha val="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90"/>
              </a:spcBef>
            </a:pPr>
            <a:r>
              <a:rPr dirty="0" spc="-484"/>
              <a:t>주요</a:t>
            </a:r>
            <a:r>
              <a:rPr dirty="0" spc="-280"/>
              <a:t> </a:t>
            </a:r>
            <a:r>
              <a:rPr dirty="0" spc="-484"/>
              <a:t>기능</a:t>
            </a:r>
            <a:r>
              <a:rPr dirty="0" spc="-265"/>
              <a:t> </a:t>
            </a:r>
            <a:r>
              <a:rPr dirty="0" spc="-1155">
                <a:latin typeface="Calibri"/>
                <a:cs typeface="Calibri"/>
              </a:rPr>
              <a:t>③</a:t>
            </a:r>
            <a:r>
              <a:rPr dirty="0" spc="50">
                <a:latin typeface="Calibri"/>
                <a:cs typeface="Calibri"/>
              </a:rPr>
              <a:t> </a:t>
            </a:r>
            <a:r>
              <a:rPr dirty="0" spc="-125">
                <a:latin typeface="Arial"/>
                <a:cs typeface="Arial"/>
              </a:rPr>
              <a:t>:</a:t>
            </a:r>
            <a:r>
              <a:rPr dirty="0" spc="-75">
                <a:latin typeface="Arial"/>
                <a:cs typeface="Arial"/>
              </a:rPr>
              <a:t> </a:t>
            </a:r>
            <a:r>
              <a:rPr dirty="0" spc="-484"/>
              <a:t>일정관리</a:t>
            </a:r>
            <a:r>
              <a:rPr dirty="0" spc="-270"/>
              <a:t> </a:t>
            </a:r>
            <a:r>
              <a:rPr dirty="0" spc="-484"/>
              <a:t>및</a:t>
            </a:r>
            <a:r>
              <a:rPr dirty="0" spc="-265"/>
              <a:t> </a:t>
            </a:r>
            <a:r>
              <a:rPr dirty="0" spc="-484"/>
              <a:t>통합</a:t>
            </a:r>
            <a:r>
              <a:rPr dirty="0" spc="-270"/>
              <a:t> </a:t>
            </a:r>
            <a:r>
              <a:rPr dirty="0" spc="-509"/>
              <a:t>알림</a:t>
            </a:r>
          </a:p>
        </p:txBody>
      </p:sp>
      <p:grpSp>
        <p:nvGrpSpPr>
          <p:cNvPr id="7" name="object 7" descr=""/>
          <p:cNvGrpSpPr/>
          <p:nvPr/>
        </p:nvGrpSpPr>
        <p:grpSpPr>
          <a:xfrm>
            <a:off x="914399" y="1257299"/>
            <a:ext cx="10363200" cy="4076700"/>
            <a:chOff x="914399" y="1257299"/>
            <a:chExt cx="10363200" cy="4076700"/>
          </a:xfrm>
        </p:grpSpPr>
        <p:sp>
          <p:nvSpPr>
            <p:cNvPr id="8" name="object 8" descr=""/>
            <p:cNvSpPr/>
            <p:nvPr/>
          </p:nvSpPr>
          <p:spPr>
            <a:xfrm>
              <a:off x="914399" y="2666999"/>
              <a:ext cx="10363200" cy="2667000"/>
            </a:xfrm>
            <a:custGeom>
              <a:avLst/>
              <a:gdLst/>
              <a:ahLst/>
              <a:cxnLst/>
              <a:rect l="l" t="t" r="r" b="b"/>
              <a:pathLst>
                <a:path w="10363200" h="2667000">
                  <a:moveTo>
                    <a:pt x="10292002" y="2666999"/>
                  </a:moveTo>
                  <a:lnTo>
                    <a:pt x="71196" y="2666999"/>
                  </a:lnTo>
                  <a:lnTo>
                    <a:pt x="66241" y="2666511"/>
                  </a:lnTo>
                  <a:lnTo>
                    <a:pt x="29705" y="2651377"/>
                  </a:lnTo>
                  <a:lnTo>
                    <a:pt x="3885" y="2615337"/>
                  </a:lnTo>
                  <a:lnTo>
                    <a:pt x="0" y="2595802"/>
                  </a:lnTo>
                  <a:lnTo>
                    <a:pt x="0" y="25907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10292002" y="0"/>
                  </a:lnTo>
                  <a:lnTo>
                    <a:pt x="10333490" y="15621"/>
                  </a:lnTo>
                  <a:lnTo>
                    <a:pt x="10359312" y="51661"/>
                  </a:lnTo>
                  <a:lnTo>
                    <a:pt x="10363198" y="71196"/>
                  </a:lnTo>
                  <a:lnTo>
                    <a:pt x="10363198" y="2595802"/>
                  </a:lnTo>
                  <a:lnTo>
                    <a:pt x="10347575" y="2637293"/>
                  </a:lnTo>
                  <a:lnTo>
                    <a:pt x="10311536" y="2663113"/>
                  </a:lnTo>
                  <a:lnTo>
                    <a:pt x="10296956" y="2666511"/>
                  </a:lnTo>
                  <a:lnTo>
                    <a:pt x="10292002" y="2666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081087" y="3200399"/>
              <a:ext cx="10044430" cy="609600"/>
            </a:xfrm>
            <a:custGeom>
              <a:avLst/>
              <a:gdLst/>
              <a:ahLst/>
              <a:cxnLst/>
              <a:rect l="l" t="t" r="r" b="b"/>
              <a:pathLst>
                <a:path w="10044430" h="609600">
                  <a:moveTo>
                    <a:pt x="10011062" y="609599"/>
                  </a:moveTo>
                  <a:lnTo>
                    <a:pt x="20654" y="609599"/>
                  </a:lnTo>
                  <a:lnTo>
                    <a:pt x="17617" y="608632"/>
                  </a:lnTo>
                  <a:lnTo>
                    <a:pt x="0" y="576552"/>
                  </a:lnTo>
                  <a:lnTo>
                    <a:pt x="0" y="571499"/>
                  </a:lnTo>
                  <a:lnTo>
                    <a:pt x="0" y="33047"/>
                  </a:lnTo>
                  <a:lnTo>
                    <a:pt x="20654" y="0"/>
                  </a:lnTo>
                  <a:lnTo>
                    <a:pt x="10011062" y="0"/>
                  </a:lnTo>
                  <a:lnTo>
                    <a:pt x="10043143" y="28187"/>
                  </a:lnTo>
                  <a:lnTo>
                    <a:pt x="10044110" y="33047"/>
                  </a:lnTo>
                  <a:lnTo>
                    <a:pt x="10044110" y="576552"/>
                  </a:lnTo>
                  <a:lnTo>
                    <a:pt x="10015921" y="608632"/>
                  </a:lnTo>
                  <a:lnTo>
                    <a:pt x="10011062" y="6095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066799" y="3200655"/>
              <a:ext cx="35560" cy="609600"/>
            </a:xfrm>
            <a:custGeom>
              <a:avLst/>
              <a:gdLst/>
              <a:ahLst/>
              <a:cxnLst/>
              <a:rect l="l" t="t" r="r" b="b"/>
              <a:pathLst>
                <a:path w="35559" h="609600">
                  <a:moveTo>
                    <a:pt x="35315" y="609089"/>
                  </a:moveTo>
                  <a:lnTo>
                    <a:pt x="2789" y="585870"/>
                  </a:lnTo>
                  <a:lnTo>
                    <a:pt x="0" y="571244"/>
                  </a:lnTo>
                  <a:lnTo>
                    <a:pt x="0" y="37844"/>
                  </a:lnTo>
                  <a:lnTo>
                    <a:pt x="23474" y="2534"/>
                  </a:lnTo>
                  <a:lnTo>
                    <a:pt x="35315" y="0"/>
                  </a:lnTo>
                  <a:lnTo>
                    <a:pt x="33224" y="3464"/>
                  </a:lnTo>
                  <a:lnTo>
                    <a:pt x="31364" y="10903"/>
                  </a:lnTo>
                  <a:lnTo>
                    <a:pt x="30144" y="16772"/>
                  </a:lnTo>
                  <a:lnTo>
                    <a:pt x="29272" y="23218"/>
                  </a:lnTo>
                  <a:lnTo>
                    <a:pt x="28749" y="30242"/>
                  </a:lnTo>
                  <a:lnTo>
                    <a:pt x="28575" y="37844"/>
                  </a:lnTo>
                  <a:lnTo>
                    <a:pt x="28575" y="571244"/>
                  </a:lnTo>
                  <a:lnTo>
                    <a:pt x="33224" y="605624"/>
                  </a:lnTo>
                  <a:lnTo>
                    <a:pt x="35315" y="60908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081087" y="3886199"/>
              <a:ext cx="10044430" cy="609600"/>
            </a:xfrm>
            <a:custGeom>
              <a:avLst/>
              <a:gdLst/>
              <a:ahLst/>
              <a:cxnLst/>
              <a:rect l="l" t="t" r="r" b="b"/>
              <a:pathLst>
                <a:path w="10044430" h="609600">
                  <a:moveTo>
                    <a:pt x="10011062" y="609599"/>
                  </a:moveTo>
                  <a:lnTo>
                    <a:pt x="20654" y="609599"/>
                  </a:lnTo>
                  <a:lnTo>
                    <a:pt x="17617" y="608632"/>
                  </a:lnTo>
                  <a:lnTo>
                    <a:pt x="0" y="576552"/>
                  </a:lnTo>
                  <a:lnTo>
                    <a:pt x="0" y="571499"/>
                  </a:lnTo>
                  <a:lnTo>
                    <a:pt x="0" y="33047"/>
                  </a:lnTo>
                  <a:lnTo>
                    <a:pt x="20654" y="0"/>
                  </a:lnTo>
                  <a:lnTo>
                    <a:pt x="10011062" y="0"/>
                  </a:lnTo>
                  <a:lnTo>
                    <a:pt x="10043143" y="28187"/>
                  </a:lnTo>
                  <a:lnTo>
                    <a:pt x="10044110" y="33047"/>
                  </a:lnTo>
                  <a:lnTo>
                    <a:pt x="10044110" y="576552"/>
                  </a:lnTo>
                  <a:lnTo>
                    <a:pt x="10015921" y="608632"/>
                  </a:lnTo>
                  <a:lnTo>
                    <a:pt x="10011062" y="6095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066799" y="3886455"/>
              <a:ext cx="35560" cy="609600"/>
            </a:xfrm>
            <a:custGeom>
              <a:avLst/>
              <a:gdLst/>
              <a:ahLst/>
              <a:cxnLst/>
              <a:rect l="l" t="t" r="r" b="b"/>
              <a:pathLst>
                <a:path w="35559" h="609600">
                  <a:moveTo>
                    <a:pt x="35315" y="609088"/>
                  </a:moveTo>
                  <a:lnTo>
                    <a:pt x="2789" y="585870"/>
                  </a:lnTo>
                  <a:lnTo>
                    <a:pt x="0" y="571244"/>
                  </a:lnTo>
                  <a:lnTo>
                    <a:pt x="0" y="37844"/>
                  </a:lnTo>
                  <a:lnTo>
                    <a:pt x="23474" y="2534"/>
                  </a:lnTo>
                  <a:lnTo>
                    <a:pt x="35315" y="0"/>
                  </a:lnTo>
                  <a:lnTo>
                    <a:pt x="33224" y="3464"/>
                  </a:lnTo>
                  <a:lnTo>
                    <a:pt x="31364" y="10903"/>
                  </a:lnTo>
                  <a:lnTo>
                    <a:pt x="30144" y="16771"/>
                  </a:lnTo>
                  <a:lnTo>
                    <a:pt x="29272" y="23218"/>
                  </a:lnTo>
                  <a:lnTo>
                    <a:pt x="28749" y="30242"/>
                  </a:lnTo>
                  <a:lnTo>
                    <a:pt x="28575" y="37844"/>
                  </a:lnTo>
                  <a:lnTo>
                    <a:pt x="28575" y="571244"/>
                  </a:lnTo>
                  <a:lnTo>
                    <a:pt x="33224" y="605624"/>
                  </a:lnTo>
                  <a:lnTo>
                    <a:pt x="35315" y="609088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081087" y="4571999"/>
              <a:ext cx="10044430" cy="609600"/>
            </a:xfrm>
            <a:custGeom>
              <a:avLst/>
              <a:gdLst/>
              <a:ahLst/>
              <a:cxnLst/>
              <a:rect l="l" t="t" r="r" b="b"/>
              <a:pathLst>
                <a:path w="10044430" h="609600">
                  <a:moveTo>
                    <a:pt x="10011062" y="609599"/>
                  </a:moveTo>
                  <a:lnTo>
                    <a:pt x="20654" y="609599"/>
                  </a:lnTo>
                  <a:lnTo>
                    <a:pt x="17617" y="608632"/>
                  </a:lnTo>
                  <a:lnTo>
                    <a:pt x="0" y="576552"/>
                  </a:lnTo>
                  <a:lnTo>
                    <a:pt x="0" y="571499"/>
                  </a:lnTo>
                  <a:lnTo>
                    <a:pt x="0" y="33047"/>
                  </a:lnTo>
                  <a:lnTo>
                    <a:pt x="20654" y="0"/>
                  </a:lnTo>
                  <a:lnTo>
                    <a:pt x="10011062" y="0"/>
                  </a:lnTo>
                  <a:lnTo>
                    <a:pt x="10043143" y="28187"/>
                  </a:lnTo>
                  <a:lnTo>
                    <a:pt x="10044110" y="33047"/>
                  </a:lnTo>
                  <a:lnTo>
                    <a:pt x="10044110" y="576552"/>
                  </a:lnTo>
                  <a:lnTo>
                    <a:pt x="10015921" y="608632"/>
                  </a:lnTo>
                  <a:lnTo>
                    <a:pt x="10011062" y="6095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066799" y="4572255"/>
              <a:ext cx="35560" cy="609600"/>
            </a:xfrm>
            <a:custGeom>
              <a:avLst/>
              <a:gdLst/>
              <a:ahLst/>
              <a:cxnLst/>
              <a:rect l="l" t="t" r="r" b="b"/>
              <a:pathLst>
                <a:path w="35559" h="609600">
                  <a:moveTo>
                    <a:pt x="35315" y="609088"/>
                  </a:moveTo>
                  <a:lnTo>
                    <a:pt x="2789" y="585870"/>
                  </a:lnTo>
                  <a:lnTo>
                    <a:pt x="0" y="571244"/>
                  </a:lnTo>
                  <a:lnTo>
                    <a:pt x="0" y="37844"/>
                  </a:lnTo>
                  <a:lnTo>
                    <a:pt x="23474" y="2534"/>
                  </a:lnTo>
                  <a:lnTo>
                    <a:pt x="35315" y="0"/>
                  </a:lnTo>
                  <a:lnTo>
                    <a:pt x="33224" y="3464"/>
                  </a:lnTo>
                  <a:lnTo>
                    <a:pt x="31364" y="10903"/>
                  </a:lnTo>
                  <a:lnTo>
                    <a:pt x="30144" y="16771"/>
                  </a:lnTo>
                  <a:lnTo>
                    <a:pt x="29272" y="23218"/>
                  </a:lnTo>
                  <a:lnTo>
                    <a:pt x="28749" y="30242"/>
                  </a:lnTo>
                  <a:lnTo>
                    <a:pt x="28575" y="37844"/>
                  </a:lnTo>
                  <a:lnTo>
                    <a:pt x="28575" y="571244"/>
                  </a:lnTo>
                  <a:lnTo>
                    <a:pt x="33224" y="605624"/>
                  </a:lnTo>
                  <a:lnTo>
                    <a:pt x="35315" y="609088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933449" y="1257299"/>
              <a:ext cx="5048250" cy="1104900"/>
            </a:xfrm>
            <a:custGeom>
              <a:avLst/>
              <a:gdLst/>
              <a:ahLst/>
              <a:cxnLst/>
              <a:rect l="l" t="t" r="r" b="b"/>
              <a:pathLst>
                <a:path w="5048250" h="1104900">
                  <a:moveTo>
                    <a:pt x="5015201" y="1104899"/>
                  </a:moveTo>
                  <a:lnTo>
                    <a:pt x="16523" y="1104899"/>
                  </a:lnTo>
                  <a:lnTo>
                    <a:pt x="14093" y="1103932"/>
                  </a:lnTo>
                  <a:lnTo>
                    <a:pt x="0" y="1071852"/>
                  </a:lnTo>
                  <a:lnTo>
                    <a:pt x="0" y="1066799"/>
                  </a:lnTo>
                  <a:lnTo>
                    <a:pt x="0" y="33047"/>
                  </a:lnTo>
                  <a:lnTo>
                    <a:pt x="16523" y="0"/>
                  </a:lnTo>
                  <a:lnTo>
                    <a:pt x="5015201" y="0"/>
                  </a:lnTo>
                  <a:lnTo>
                    <a:pt x="5047282" y="28187"/>
                  </a:lnTo>
                  <a:lnTo>
                    <a:pt x="5048249" y="33047"/>
                  </a:lnTo>
                  <a:lnTo>
                    <a:pt x="5048249" y="1071852"/>
                  </a:lnTo>
                  <a:lnTo>
                    <a:pt x="5020061" y="1103932"/>
                  </a:lnTo>
                  <a:lnTo>
                    <a:pt x="5015201" y="11048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914399" y="1257299"/>
              <a:ext cx="38100" cy="1104900"/>
            </a:xfrm>
            <a:custGeom>
              <a:avLst/>
              <a:gdLst/>
              <a:ahLst/>
              <a:cxnLst/>
              <a:rect l="l" t="t" r="r" b="b"/>
              <a:pathLst>
                <a:path w="38100" h="1104900">
                  <a:moveTo>
                    <a:pt x="38099" y="1104899"/>
                  </a:moveTo>
                  <a:lnTo>
                    <a:pt x="2789" y="1081425"/>
                  </a:lnTo>
                  <a:lnTo>
                    <a:pt x="0" y="1066799"/>
                  </a:lnTo>
                  <a:lnTo>
                    <a:pt x="0" y="38099"/>
                  </a:lnTo>
                  <a:lnTo>
                    <a:pt x="23473" y="2789"/>
                  </a:lnTo>
                  <a:lnTo>
                    <a:pt x="38099" y="0"/>
                  </a:lnTo>
                  <a:lnTo>
                    <a:pt x="38099" y="11048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4899" y="1447799"/>
              <a:ext cx="166687" cy="190499"/>
            </a:xfrm>
            <a:prstGeom prst="rect">
              <a:avLst/>
            </a:prstGeom>
          </p:spPr>
        </p:pic>
      </p:grpSp>
      <p:sp>
        <p:nvSpPr>
          <p:cNvPr id="18" name="object 18" descr=""/>
          <p:cNvSpPr txBox="1"/>
          <p:nvPr/>
        </p:nvSpPr>
        <p:spPr>
          <a:xfrm>
            <a:off x="1092200" y="1269843"/>
            <a:ext cx="4700905" cy="939800"/>
          </a:xfrm>
          <a:prstGeom prst="rect">
            <a:avLst/>
          </a:prstGeom>
        </p:spPr>
        <p:txBody>
          <a:bodyPr wrap="square" lIns="0" tIns="133350" rIns="0" bIns="0" rtlCol="0" vert="horz">
            <a:spAutoFit/>
          </a:bodyPr>
          <a:lstStyle/>
          <a:p>
            <a:pPr marL="293370">
              <a:lnSpc>
                <a:spcPct val="100000"/>
              </a:lnSpc>
              <a:spcBef>
                <a:spcPts val="1050"/>
              </a:spcBef>
            </a:pPr>
            <a:r>
              <a:rPr dirty="0" sz="1700" spc="-325" b="1">
                <a:solidFill>
                  <a:srgbClr val="1F2937"/>
                </a:solidFill>
                <a:latin typeface="Malgun Gothic"/>
                <a:cs typeface="Malgun Gothic"/>
              </a:rPr>
              <a:t>중요</a:t>
            </a:r>
            <a:r>
              <a:rPr dirty="0" sz="1700" spc="-175" b="1">
                <a:solidFill>
                  <a:srgbClr val="1F2937"/>
                </a:solidFill>
                <a:latin typeface="Malgun Gothic"/>
                <a:cs typeface="Malgun Gothic"/>
              </a:rPr>
              <a:t> </a:t>
            </a:r>
            <a:r>
              <a:rPr dirty="0" sz="1700" spc="-325" b="1">
                <a:solidFill>
                  <a:srgbClr val="1F2937"/>
                </a:solidFill>
                <a:latin typeface="Malgun Gothic"/>
                <a:cs typeface="Malgun Gothic"/>
              </a:rPr>
              <a:t>세무일정</a:t>
            </a:r>
            <a:r>
              <a:rPr dirty="0" sz="1700" spc="-175" b="1">
                <a:solidFill>
                  <a:srgbClr val="1F2937"/>
                </a:solidFill>
                <a:latin typeface="Malgun Gothic"/>
                <a:cs typeface="Malgun Gothic"/>
              </a:rPr>
              <a:t> </a:t>
            </a:r>
            <a:r>
              <a:rPr dirty="0" sz="1700" spc="-325" b="1">
                <a:solidFill>
                  <a:srgbClr val="1F2937"/>
                </a:solidFill>
                <a:latin typeface="Malgun Gothic"/>
                <a:cs typeface="Malgun Gothic"/>
              </a:rPr>
              <a:t>자동</a:t>
            </a:r>
            <a:r>
              <a:rPr dirty="0" sz="1700" spc="-175" b="1">
                <a:solidFill>
                  <a:srgbClr val="1F2937"/>
                </a:solidFill>
                <a:latin typeface="Malgun Gothic"/>
                <a:cs typeface="Malgun Gothic"/>
              </a:rPr>
              <a:t> </a:t>
            </a:r>
            <a:r>
              <a:rPr dirty="0" sz="1700" spc="-350" b="1">
                <a:solidFill>
                  <a:srgbClr val="1F2937"/>
                </a:solidFill>
                <a:latin typeface="Malgun Gothic"/>
                <a:cs typeface="Malgun Gothic"/>
              </a:rPr>
              <a:t>인식</a:t>
            </a:r>
            <a:endParaRPr sz="1700">
              <a:latin typeface="Malgun Gothic"/>
              <a:cs typeface="Malgun Gothic"/>
            </a:endParaRPr>
          </a:p>
          <a:p>
            <a:pPr marL="12700" marR="5080">
              <a:lnSpc>
                <a:spcPct val="111100"/>
              </a:lnSpc>
              <a:spcBef>
                <a:spcPts val="605"/>
              </a:spcBef>
            </a:pP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국세청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20">
                <a:solidFill>
                  <a:srgbClr val="4A5462"/>
                </a:solidFill>
                <a:latin typeface="Dotum"/>
                <a:cs typeface="Dotum"/>
              </a:rPr>
              <a:t>신고일정</a:t>
            </a:r>
            <a:r>
              <a:rPr dirty="0" sz="1350" spc="-220">
                <a:solidFill>
                  <a:srgbClr val="4A5462"/>
                </a:solidFill>
                <a:latin typeface="Microsoft Sans Serif"/>
                <a:cs typeface="Microsoft Sans Serif"/>
              </a:rPr>
              <a:t>,</a:t>
            </a:r>
            <a:r>
              <a:rPr dirty="0" sz="1350" spc="-1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350" spc="-220">
                <a:solidFill>
                  <a:srgbClr val="4A5462"/>
                </a:solidFill>
                <a:latin typeface="Dotum"/>
                <a:cs typeface="Dotum"/>
              </a:rPr>
              <a:t>납부기한</a:t>
            </a:r>
            <a:r>
              <a:rPr dirty="0" sz="1350" spc="-220">
                <a:solidFill>
                  <a:srgbClr val="4A5462"/>
                </a:solidFill>
                <a:latin typeface="Microsoft Sans Serif"/>
                <a:cs typeface="Microsoft Sans Serif"/>
              </a:rPr>
              <a:t>,</a:t>
            </a:r>
            <a:r>
              <a:rPr dirty="0" sz="1350" spc="-1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종합소득세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신고</a:t>
            </a:r>
            <a:r>
              <a:rPr dirty="0" sz="1350" spc="-10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등</a:t>
            </a:r>
            <a:r>
              <a:rPr dirty="0" sz="1350" spc="-10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중요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세무</a:t>
            </a:r>
            <a:r>
              <a:rPr dirty="0" sz="1350" spc="-10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일정을</a:t>
            </a:r>
            <a:r>
              <a:rPr dirty="0" sz="1350" spc="-10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80">
                <a:solidFill>
                  <a:srgbClr val="4A5462"/>
                </a:solidFill>
                <a:latin typeface="Dotum"/>
                <a:cs typeface="Dotum"/>
              </a:rPr>
              <a:t>시스템이</a:t>
            </a:r>
            <a:r>
              <a:rPr dirty="0" sz="1350" spc="50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자동으로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인식하고</a:t>
            </a:r>
            <a:r>
              <a:rPr dirty="0" sz="1350" spc="-10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50">
                <a:solidFill>
                  <a:srgbClr val="4A5462"/>
                </a:solidFill>
                <a:latin typeface="Dotum"/>
                <a:cs typeface="Dotum"/>
              </a:rPr>
              <a:t>등록합니다</a:t>
            </a:r>
            <a:r>
              <a:rPr dirty="0" sz="1350" spc="-50">
                <a:solidFill>
                  <a:srgbClr val="4A5462"/>
                </a:solidFill>
                <a:latin typeface="Microsoft Sans Serif"/>
                <a:cs typeface="Microsoft Sans Serif"/>
              </a:rPr>
              <a:t>.</a:t>
            </a:r>
            <a:endParaRPr sz="1350">
              <a:latin typeface="Microsoft Sans Serif"/>
              <a:cs typeface="Microsoft Sans Serif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6210299" y="1257299"/>
            <a:ext cx="5067300" cy="1104900"/>
            <a:chOff x="6210299" y="1257299"/>
            <a:chExt cx="5067300" cy="1104900"/>
          </a:xfrm>
        </p:grpSpPr>
        <p:sp>
          <p:nvSpPr>
            <p:cNvPr id="20" name="object 20" descr=""/>
            <p:cNvSpPr/>
            <p:nvPr/>
          </p:nvSpPr>
          <p:spPr>
            <a:xfrm>
              <a:off x="6229348" y="1257299"/>
              <a:ext cx="5048250" cy="1104900"/>
            </a:xfrm>
            <a:custGeom>
              <a:avLst/>
              <a:gdLst/>
              <a:ahLst/>
              <a:cxnLst/>
              <a:rect l="l" t="t" r="r" b="b"/>
              <a:pathLst>
                <a:path w="5048250" h="1104900">
                  <a:moveTo>
                    <a:pt x="5015202" y="1104899"/>
                  </a:moveTo>
                  <a:lnTo>
                    <a:pt x="16523" y="1104899"/>
                  </a:lnTo>
                  <a:lnTo>
                    <a:pt x="14093" y="1103932"/>
                  </a:lnTo>
                  <a:lnTo>
                    <a:pt x="0" y="1071852"/>
                  </a:lnTo>
                  <a:lnTo>
                    <a:pt x="0" y="1066799"/>
                  </a:lnTo>
                  <a:lnTo>
                    <a:pt x="0" y="33047"/>
                  </a:lnTo>
                  <a:lnTo>
                    <a:pt x="16523" y="0"/>
                  </a:lnTo>
                  <a:lnTo>
                    <a:pt x="5015202" y="0"/>
                  </a:lnTo>
                  <a:lnTo>
                    <a:pt x="5047282" y="28187"/>
                  </a:lnTo>
                  <a:lnTo>
                    <a:pt x="5048249" y="33047"/>
                  </a:lnTo>
                  <a:lnTo>
                    <a:pt x="5048249" y="1071852"/>
                  </a:lnTo>
                  <a:lnTo>
                    <a:pt x="5020061" y="1103932"/>
                  </a:lnTo>
                  <a:lnTo>
                    <a:pt x="5015202" y="11048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6210299" y="1257299"/>
              <a:ext cx="38100" cy="1104900"/>
            </a:xfrm>
            <a:custGeom>
              <a:avLst/>
              <a:gdLst/>
              <a:ahLst/>
              <a:cxnLst/>
              <a:rect l="l" t="t" r="r" b="b"/>
              <a:pathLst>
                <a:path w="38100" h="1104900">
                  <a:moveTo>
                    <a:pt x="38099" y="1104899"/>
                  </a:moveTo>
                  <a:lnTo>
                    <a:pt x="2789" y="1081425"/>
                  </a:lnTo>
                  <a:lnTo>
                    <a:pt x="0" y="1066799"/>
                  </a:lnTo>
                  <a:lnTo>
                    <a:pt x="0" y="38099"/>
                  </a:lnTo>
                  <a:lnTo>
                    <a:pt x="23473" y="2789"/>
                  </a:lnTo>
                  <a:lnTo>
                    <a:pt x="38099" y="0"/>
                  </a:lnTo>
                  <a:lnTo>
                    <a:pt x="38099" y="11048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99944" y="1447799"/>
              <a:ext cx="168436" cy="190499"/>
            </a:xfrm>
            <a:prstGeom prst="rect">
              <a:avLst/>
            </a:prstGeom>
          </p:spPr>
        </p:pic>
      </p:grpSp>
      <p:sp>
        <p:nvSpPr>
          <p:cNvPr id="23" name="object 23" descr=""/>
          <p:cNvSpPr txBox="1"/>
          <p:nvPr/>
        </p:nvSpPr>
        <p:spPr>
          <a:xfrm>
            <a:off x="6388099" y="1267460"/>
            <a:ext cx="4701540" cy="942340"/>
          </a:xfrm>
          <a:prstGeom prst="rect">
            <a:avLst/>
          </a:prstGeom>
        </p:spPr>
        <p:txBody>
          <a:bodyPr wrap="square" lIns="0" tIns="135890" rIns="0" bIns="0" rtlCol="0" vert="horz">
            <a:spAutoFit/>
          </a:bodyPr>
          <a:lstStyle/>
          <a:p>
            <a:pPr marL="293370">
              <a:lnSpc>
                <a:spcPct val="100000"/>
              </a:lnSpc>
              <a:spcBef>
                <a:spcPts val="1070"/>
              </a:spcBef>
            </a:pPr>
            <a:r>
              <a:rPr dirty="0" sz="1700" spc="-325" b="1">
                <a:solidFill>
                  <a:srgbClr val="1F2937"/>
                </a:solidFill>
                <a:latin typeface="Malgun Gothic"/>
                <a:cs typeface="Malgun Gothic"/>
              </a:rPr>
              <a:t>맞춤형</a:t>
            </a:r>
            <a:r>
              <a:rPr dirty="0" sz="1700" spc="-175" b="1">
                <a:solidFill>
                  <a:srgbClr val="1F2937"/>
                </a:solidFill>
                <a:latin typeface="Malgun Gothic"/>
                <a:cs typeface="Malgun Gothic"/>
              </a:rPr>
              <a:t> </a:t>
            </a:r>
            <a:r>
              <a:rPr dirty="0" sz="1700" spc="-325" b="1">
                <a:solidFill>
                  <a:srgbClr val="1F2937"/>
                </a:solidFill>
                <a:latin typeface="Malgun Gothic"/>
                <a:cs typeface="Malgun Gothic"/>
              </a:rPr>
              <a:t>알림</a:t>
            </a:r>
            <a:r>
              <a:rPr dirty="0" sz="1700" spc="-175" b="1">
                <a:solidFill>
                  <a:srgbClr val="1F2937"/>
                </a:solidFill>
                <a:latin typeface="Malgun Gothic"/>
                <a:cs typeface="Malgun Gothic"/>
              </a:rPr>
              <a:t> </a:t>
            </a:r>
            <a:r>
              <a:rPr dirty="0" sz="1700" spc="-350" b="1">
                <a:solidFill>
                  <a:srgbClr val="1F2937"/>
                </a:solidFill>
                <a:latin typeface="Malgun Gothic"/>
                <a:cs typeface="Malgun Gothic"/>
              </a:rPr>
              <a:t>시스템</a:t>
            </a:r>
            <a:endParaRPr sz="1700">
              <a:latin typeface="Malgun Gothic"/>
              <a:cs typeface="Malgun Gothic"/>
            </a:endParaRPr>
          </a:p>
          <a:p>
            <a:pPr marL="12700" marR="5080">
              <a:lnSpc>
                <a:spcPct val="111100"/>
              </a:lnSpc>
              <a:spcBef>
                <a:spcPts val="605"/>
              </a:spcBef>
            </a:pP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개인</a:t>
            </a:r>
            <a:r>
              <a:rPr dirty="0" sz="135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사업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특성에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맞는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알림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설정으로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중요</a:t>
            </a:r>
            <a:r>
              <a:rPr dirty="0" sz="135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일정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누락을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방지하고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다양한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310">
                <a:solidFill>
                  <a:srgbClr val="4A5462"/>
                </a:solidFill>
                <a:latin typeface="Dotum"/>
                <a:cs typeface="Dotum"/>
              </a:rPr>
              <a:t>채</a:t>
            </a:r>
            <a:r>
              <a:rPr dirty="0" sz="1350" spc="-180">
                <a:solidFill>
                  <a:srgbClr val="4A5462"/>
                </a:solidFill>
                <a:latin typeface="Dotum"/>
                <a:cs typeface="Dotum"/>
              </a:rPr>
              <a:t> 널</a:t>
            </a:r>
            <a:r>
              <a:rPr dirty="0" sz="1350" spc="-180">
                <a:solidFill>
                  <a:srgbClr val="4A5462"/>
                </a:solidFill>
                <a:latin typeface="Microsoft Sans Serif"/>
                <a:cs typeface="Microsoft Sans Serif"/>
              </a:rPr>
              <a:t>(</a:t>
            </a:r>
            <a:r>
              <a:rPr dirty="0" sz="1350" spc="-180">
                <a:solidFill>
                  <a:srgbClr val="4A5462"/>
                </a:solidFill>
                <a:latin typeface="Dotum"/>
                <a:cs typeface="Dotum"/>
              </a:rPr>
              <a:t>문자</a:t>
            </a:r>
            <a:r>
              <a:rPr dirty="0" sz="1350" spc="-180">
                <a:solidFill>
                  <a:srgbClr val="4A5462"/>
                </a:solidFill>
                <a:latin typeface="Microsoft Sans Serif"/>
                <a:cs typeface="Microsoft Sans Serif"/>
              </a:rPr>
              <a:t>,</a:t>
            </a:r>
            <a:r>
              <a:rPr dirty="0" sz="1350" spc="-1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앱</a:t>
            </a:r>
            <a:r>
              <a:rPr dirty="0" sz="1350" spc="-10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195">
                <a:solidFill>
                  <a:srgbClr val="4A5462"/>
                </a:solidFill>
                <a:latin typeface="Dotum"/>
                <a:cs typeface="Dotum"/>
              </a:rPr>
              <a:t>푸시</a:t>
            </a:r>
            <a:r>
              <a:rPr dirty="0" sz="1350" spc="-195">
                <a:solidFill>
                  <a:srgbClr val="4A5462"/>
                </a:solidFill>
                <a:latin typeface="Microsoft Sans Serif"/>
                <a:cs typeface="Microsoft Sans Serif"/>
              </a:rPr>
              <a:t>,</a:t>
            </a:r>
            <a:r>
              <a:rPr dirty="0" sz="1350" spc="-5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350" spc="-220">
                <a:solidFill>
                  <a:srgbClr val="4A5462"/>
                </a:solidFill>
                <a:latin typeface="Dotum"/>
                <a:cs typeface="Dotum"/>
              </a:rPr>
              <a:t>이메일</a:t>
            </a:r>
            <a:r>
              <a:rPr dirty="0" sz="1350" spc="-220">
                <a:solidFill>
                  <a:srgbClr val="4A5462"/>
                </a:solidFill>
                <a:latin typeface="Microsoft Sans Serif"/>
                <a:cs typeface="Microsoft Sans Serif"/>
              </a:rPr>
              <a:t>)</a:t>
            </a:r>
            <a:r>
              <a:rPr dirty="0" sz="1350" spc="-220">
                <a:solidFill>
                  <a:srgbClr val="4A5462"/>
                </a:solidFill>
                <a:latin typeface="Dotum"/>
                <a:cs typeface="Dotum"/>
              </a:rPr>
              <a:t>로</a:t>
            </a:r>
            <a:r>
              <a:rPr dirty="0" sz="1350" spc="-10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알림을</a:t>
            </a:r>
            <a:r>
              <a:rPr dirty="0" sz="1350" spc="-9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받을</a:t>
            </a:r>
            <a:r>
              <a:rPr dirty="0" sz="1350" spc="-10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수</a:t>
            </a:r>
            <a:r>
              <a:rPr dirty="0" sz="1350" spc="-9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10">
                <a:solidFill>
                  <a:srgbClr val="4A5462"/>
                </a:solidFill>
                <a:latin typeface="Dotum"/>
                <a:cs typeface="Dotum"/>
              </a:rPr>
              <a:t>있습니다</a:t>
            </a:r>
            <a:r>
              <a:rPr dirty="0" sz="1350" spc="-10">
                <a:solidFill>
                  <a:srgbClr val="4A5462"/>
                </a:solidFill>
                <a:latin typeface="Microsoft Sans Serif"/>
                <a:cs typeface="Microsoft Sans Serif"/>
              </a:rPr>
              <a:t>.</a:t>
            </a:r>
            <a:endParaRPr sz="1350">
              <a:latin typeface="Microsoft Sans Serif"/>
              <a:cs typeface="Microsoft Sans Serif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914400" y="3324224"/>
            <a:ext cx="428625" cy="3648075"/>
            <a:chOff x="914400" y="3324224"/>
            <a:chExt cx="428625" cy="3648075"/>
          </a:xfrm>
        </p:grpSpPr>
        <p:pic>
          <p:nvPicPr>
            <p:cNvPr id="25" name="object 2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1575" y="3324224"/>
              <a:ext cx="114299" cy="152399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71575" y="4010024"/>
              <a:ext cx="152399" cy="152399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71575" y="4705349"/>
              <a:ext cx="171449" cy="133349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4400" y="5600699"/>
              <a:ext cx="152399" cy="152399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19162" y="6219817"/>
              <a:ext cx="142845" cy="133342"/>
            </a:xfrm>
            <a:prstGeom prst="rect">
              <a:avLst/>
            </a:prstGeom>
          </p:spPr>
        </p:pic>
        <p:pic>
          <p:nvPicPr>
            <p:cNvPr id="30" name="object 30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19162" y="6819899"/>
              <a:ext cx="104774" cy="152399"/>
            </a:xfrm>
            <a:prstGeom prst="rect">
              <a:avLst/>
            </a:prstGeom>
          </p:spPr>
        </p:pic>
      </p:grpSp>
      <p:sp>
        <p:nvSpPr>
          <p:cNvPr id="31" name="object 31" descr=""/>
          <p:cNvSpPr txBox="1"/>
          <p:nvPr/>
        </p:nvSpPr>
        <p:spPr>
          <a:xfrm>
            <a:off x="10124430" y="2815463"/>
            <a:ext cx="1013460" cy="656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3204">
              <a:lnSpc>
                <a:spcPct val="100000"/>
              </a:lnSpc>
              <a:spcBef>
                <a:spcPts val="105"/>
              </a:spcBef>
            </a:pPr>
            <a:r>
              <a:rPr dirty="0" sz="1300" spc="-120" b="0">
                <a:solidFill>
                  <a:srgbClr val="3B81F5"/>
                </a:solidFill>
                <a:latin typeface="Lato Medium"/>
                <a:cs typeface="Lato Medium"/>
              </a:rPr>
              <a:t>2025</a:t>
            </a:r>
            <a:r>
              <a:rPr dirty="0" sz="1350" spc="-120">
                <a:solidFill>
                  <a:srgbClr val="3B81F5"/>
                </a:solidFill>
                <a:latin typeface="Dotum"/>
                <a:cs typeface="Dotum"/>
              </a:rPr>
              <a:t>년</a:t>
            </a:r>
            <a:r>
              <a:rPr dirty="0" sz="1350" spc="-75">
                <a:solidFill>
                  <a:srgbClr val="3B81F5"/>
                </a:solidFill>
                <a:latin typeface="Dotum"/>
                <a:cs typeface="Dotum"/>
              </a:rPr>
              <a:t> </a:t>
            </a:r>
            <a:r>
              <a:rPr dirty="0" sz="1300" spc="-114" b="0">
                <a:solidFill>
                  <a:srgbClr val="3B81F5"/>
                </a:solidFill>
                <a:latin typeface="Lato Medium"/>
                <a:cs typeface="Lato Medium"/>
              </a:rPr>
              <a:t>5</a:t>
            </a:r>
            <a:r>
              <a:rPr dirty="0" sz="1350" spc="-114">
                <a:solidFill>
                  <a:srgbClr val="3B81F5"/>
                </a:solidFill>
                <a:latin typeface="Dotum"/>
                <a:cs typeface="Dotum"/>
              </a:rPr>
              <a:t>월</a:t>
            </a:r>
            <a:endParaRPr sz="1350">
              <a:latin typeface="Dotum"/>
              <a:cs typeface="Dotum"/>
            </a:endParaRPr>
          </a:p>
          <a:p>
            <a:pPr>
              <a:lnSpc>
                <a:spcPct val="100000"/>
              </a:lnSpc>
              <a:spcBef>
                <a:spcPts val="395"/>
              </a:spcBef>
            </a:pPr>
            <a:endParaRPr sz="120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</a:pPr>
            <a:r>
              <a:rPr dirty="0" sz="1150" spc="-25">
                <a:solidFill>
                  <a:srgbClr val="6A7280"/>
                </a:solidFill>
                <a:latin typeface="Noto Sans JP"/>
                <a:cs typeface="Noto Sans JP"/>
              </a:rPr>
              <a:t>2025.05.31</a:t>
            </a:r>
            <a:r>
              <a:rPr dirty="0" sz="1150" spc="-25">
                <a:solidFill>
                  <a:srgbClr val="6A7280"/>
                </a:solidFill>
                <a:latin typeface="Dotum"/>
                <a:cs typeface="Dotum"/>
              </a:rPr>
              <a:t>까지</a:t>
            </a:r>
            <a:endParaRPr sz="1150">
              <a:latin typeface="Dotum"/>
              <a:cs typeface="Dotum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901700" y="7261351"/>
            <a:ext cx="1607185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 sz="1150" spc="-100">
                <a:solidFill>
                  <a:srgbClr val="6A7280"/>
                </a:solidFill>
                <a:latin typeface="Noto Sans JP"/>
                <a:cs typeface="Noto Sans JP"/>
              </a:rPr>
              <a:t>AI</a:t>
            </a:r>
            <a:r>
              <a:rPr dirty="0" sz="1150" spc="-100">
                <a:solidFill>
                  <a:srgbClr val="6A7280"/>
                </a:solidFill>
                <a:latin typeface="Dotum"/>
                <a:cs typeface="Dotum"/>
              </a:rPr>
              <a:t>를</a:t>
            </a:r>
            <a:r>
              <a:rPr dirty="0" sz="1150" spc="-80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6A7280"/>
                </a:solidFill>
                <a:latin typeface="Dotum"/>
                <a:cs typeface="Dotum"/>
              </a:rPr>
              <a:t>이용한</a:t>
            </a:r>
            <a:r>
              <a:rPr dirty="0" sz="1150" spc="-7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6A7280"/>
                </a:solidFill>
                <a:latin typeface="Dotum"/>
                <a:cs typeface="Dotum"/>
              </a:rPr>
              <a:t>간편장부</a:t>
            </a:r>
            <a:r>
              <a:rPr dirty="0" sz="1150" spc="-7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170">
                <a:solidFill>
                  <a:srgbClr val="6A7280"/>
                </a:solidFill>
                <a:latin typeface="Dotum"/>
                <a:cs typeface="Dotum"/>
              </a:rPr>
              <a:t>시스템</a:t>
            </a:r>
            <a:endParaRPr sz="1150">
              <a:latin typeface="Dotum"/>
              <a:cs typeface="Dotum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10816380" y="7261351"/>
            <a:ext cx="474345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 sz="1150" spc="-30">
                <a:solidFill>
                  <a:srgbClr val="6A7280"/>
                </a:solidFill>
                <a:latin typeface="Noto Sans JP"/>
                <a:cs typeface="Noto Sans JP"/>
              </a:rPr>
              <a:t>11</a:t>
            </a:fld>
            <a:r>
              <a:rPr dirty="0" sz="1150" spc="-20">
                <a:solidFill>
                  <a:srgbClr val="6A7280"/>
                </a:solidFill>
                <a:latin typeface="Noto Sans JP"/>
                <a:cs typeface="Noto Sans JP"/>
              </a:rPr>
              <a:t> </a:t>
            </a:r>
            <a:r>
              <a:rPr dirty="0" sz="1150">
                <a:solidFill>
                  <a:srgbClr val="6A7280"/>
                </a:solidFill>
                <a:latin typeface="Noto Sans JP"/>
                <a:cs typeface="Noto Sans JP"/>
              </a:rPr>
              <a:t>/</a:t>
            </a:r>
            <a:r>
              <a:rPr dirty="0" sz="1150" spc="-20">
                <a:solidFill>
                  <a:srgbClr val="6A7280"/>
                </a:solidFill>
                <a:latin typeface="Noto Sans JP"/>
                <a:cs typeface="Noto Sans JP"/>
              </a:rPr>
              <a:t> </a:t>
            </a:r>
            <a:r>
              <a:rPr dirty="0" sz="1150" spc="-35">
                <a:solidFill>
                  <a:srgbClr val="6A7280"/>
                </a:solidFill>
                <a:latin typeface="Noto Sans JP"/>
                <a:cs typeface="Noto Sans JP"/>
              </a:rPr>
              <a:t>20</a:t>
            </a:r>
            <a:endParaRPr sz="1150">
              <a:latin typeface="Noto Sans JP"/>
              <a:cs typeface="Noto Sans JP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10124430" y="3951414"/>
            <a:ext cx="937260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75">
                <a:solidFill>
                  <a:srgbClr val="6A7280"/>
                </a:solidFill>
                <a:latin typeface="Noto Sans JP"/>
                <a:cs typeface="Noto Sans JP"/>
              </a:rPr>
              <a:t>2025.05.25</a:t>
            </a:r>
            <a:r>
              <a:rPr dirty="0" sz="1150" spc="-75">
                <a:solidFill>
                  <a:srgbClr val="6A7280"/>
                </a:solidFill>
                <a:latin typeface="Dotum"/>
                <a:cs typeface="Dotum"/>
              </a:rPr>
              <a:t>까지</a:t>
            </a:r>
            <a:endParaRPr sz="1150">
              <a:latin typeface="Dotum"/>
              <a:cs typeface="Dotum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10369698" y="4640098"/>
            <a:ext cx="692150" cy="2032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50" spc="-45">
                <a:solidFill>
                  <a:srgbClr val="6A7280"/>
                </a:solidFill>
                <a:latin typeface="Noto Sans JP"/>
                <a:cs typeface="Noto Sans JP"/>
              </a:rPr>
              <a:t>2025.05.15</a:t>
            </a:r>
            <a:endParaRPr sz="1150">
              <a:latin typeface="Noto Sans JP"/>
              <a:cs typeface="Noto Sans JP"/>
            </a:endParaRPr>
          </a:p>
        </p:txBody>
      </p:sp>
      <p:sp>
        <p:nvSpPr>
          <p:cNvPr id="34" name="object 34" descr="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60"/>
              <a:t>일정</a:t>
            </a:r>
            <a:r>
              <a:rPr dirty="0" spc="-135"/>
              <a:t> </a:t>
            </a:r>
            <a:r>
              <a:rPr dirty="0" spc="-260"/>
              <a:t>관리</a:t>
            </a:r>
            <a:r>
              <a:rPr dirty="0" spc="-135"/>
              <a:t> </a:t>
            </a:r>
            <a:r>
              <a:rPr dirty="0" spc="-280"/>
              <a:t>미리보기</a:t>
            </a:r>
          </a:p>
          <a:p>
            <a:pPr marL="350520">
              <a:lnSpc>
                <a:spcPct val="100000"/>
              </a:lnSpc>
              <a:spcBef>
                <a:spcPts val="1980"/>
              </a:spcBef>
            </a:pPr>
            <a:r>
              <a:rPr dirty="0" spc="-260" b="0">
                <a:solidFill>
                  <a:srgbClr val="000000"/>
                </a:solidFill>
                <a:latin typeface="Dotum"/>
                <a:cs typeface="Dotum"/>
              </a:rPr>
              <a:t>종합소득세</a:t>
            </a:r>
            <a:r>
              <a:rPr dirty="0" spc="-105" b="0">
                <a:solidFill>
                  <a:srgbClr val="000000"/>
                </a:solidFill>
                <a:latin typeface="Dotum"/>
                <a:cs typeface="Dotum"/>
              </a:rPr>
              <a:t> </a:t>
            </a:r>
            <a:r>
              <a:rPr dirty="0" spc="-260" b="0">
                <a:solidFill>
                  <a:srgbClr val="000000"/>
                </a:solidFill>
                <a:latin typeface="Dotum"/>
                <a:cs typeface="Dotum"/>
              </a:rPr>
              <a:t>신고</a:t>
            </a:r>
            <a:r>
              <a:rPr dirty="0" spc="-105" b="0">
                <a:solidFill>
                  <a:srgbClr val="000000"/>
                </a:solidFill>
                <a:latin typeface="Dotum"/>
                <a:cs typeface="Dotum"/>
              </a:rPr>
              <a:t> </a:t>
            </a:r>
            <a:r>
              <a:rPr dirty="0" spc="-285" b="0">
                <a:solidFill>
                  <a:srgbClr val="000000"/>
                </a:solidFill>
                <a:latin typeface="Dotum"/>
                <a:cs typeface="Dotum"/>
              </a:rPr>
              <a:t>기한</a:t>
            </a:r>
          </a:p>
          <a:p>
            <a:pPr algn="ctr" marR="2190115">
              <a:lnSpc>
                <a:spcPct val="100000"/>
              </a:lnSpc>
              <a:spcBef>
                <a:spcPts val="455"/>
              </a:spcBef>
            </a:pPr>
            <a:r>
              <a:rPr dirty="0" sz="1150" spc="-190" b="0">
                <a:solidFill>
                  <a:srgbClr val="4A5462"/>
                </a:solidFill>
                <a:latin typeface="Dotum"/>
                <a:cs typeface="Dotum"/>
              </a:rPr>
              <a:t>신고</a:t>
            </a:r>
            <a:r>
              <a:rPr dirty="0" sz="1150" spc="-85" b="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30" b="0">
                <a:solidFill>
                  <a:srgbClr val="4A5462"/>
                </a:solidFill>
                <a:latin typeface="Microsoft Sans Serif"/>
                <a:cs typeface="Microsoft Sans Serif"/>
              </a:rPr>
              <a:t>3</a:t>
            </a:r>
            <a:r>
              <a:rPr dirty="0" sz="1150" spc="-130" b="0">
                <a:solidFill>
                  <a:srgbClr val="4A5462"/>
                </a:solidFill>
                <a:latin typeface="Dotum"/>
                <a:cs typeface="Dotum"/>
              </a:rPr>
              <a:t>일</a:t>
            </a:r>
            <a:r>
              <a:rPr dirty="0" sz="1150" spc="-85" b="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10" b="0">
                <a:solidFill>
                  <a:srgbClr val="4A5462"/>
                </a:solidFill>
                <a:latin typeface="Dotum"/>
                <a:cs typeface="Dotum"/>
              </a:rPr>
              <a:t>전</a:t>
            </a:r>
            <a:r>
              <a:rPr dirty="0" sz="1150" spc="-110" b="0">
                <a:solidFill>
                  <a:srgbClr val="4A5462"/>
                </a:solidFill>
                <a:latin typeface="Microsoft Sans Serif"/>
                <a:cs typeface="Microsoft Sans Serif"/>
              </a:rPr>
              <a:t>,</a:t>
            </a:r>
            <a:r>
              <a:rPr dirty="0" sz="1150" spc="-5" b="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30" b="0">
                <a:solidFill>
                  <a:srgbClr val="4A5462"/>
                </a:solidFill>
                <a:latin typeface="Microsoft Sans Serif"/>
                <a:cs typeface="Microsoft Sans Serif"/>
              </a:rPr>
              <a:t>1</a:t>
            </a:r>
            <a:r>
              <a:rPr dirty="0" sz="1150" spc="-130" b="0">
                <a:solidFill>
                  <a:srgbClr val="4A5462"/>
                </a:solidFill>
                <a:latin typeface="Dotum"/>
                <a:cs typeface="Dotum"/>
              </a:rPr>
              <a:t>일</a:t>
            </a:r>
            <a:r>
              <a:rPr dirty="0" sz="1150" spc="-80" b="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 b="0">
                <a:solidFill>
                  <a:srgbClr val="4A5462"/>
                </a:solidFill>
                <a:latin typeface="Dotum"/>
                <a:cs typeface="Dotum"/>
              </a:rPr>
              <a:t>전</a:t>
            </a:r>
            <a:r>
              <a:rPr dirty="0" sz="1150" spc="-85" b="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 b="0">
                <a:solidFill>
                  <a:srgbClr val="4A5462"/>
                </a:solidFill>
                <a:latin typeface="Dotum"/>
                <a:cs typeface="Dotum"/>
              </a:rPr>
              <a:t>자동</a:t>
            </a:r>
            <a:r>
              <a:rPr dirty="0" sz="1150" spc="-85" b="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 b="0">
                <a:solidFill>
                  <a:srgbClr val="4A5462"/>
                </a:solidFill>
                <a:latin typeface="Dotum"/>
                <a:cs typeface="Dotum"/>
              </a:rPr>
              <a:t>알림</a:t>
            </a:r>
            <a:r>
              <a:rPr dirty="0" sz="1150" spc="-85" b="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25" b="0">
                <a:solidFill>
                  <a:srgbClr val="4A5462"/>
                </a:solidFill>
                <a:latin typeface="Dotum"/>
                <a:cs typeface="Dotum"/>
              </a:rPr>
              <a:t>예정</a:t>
            </a:r>
            <a:endParaRPr sz="1150">
              <a:latin typeface="Dotum"/>
              <a:cs typeface="Dotum"/>
            </a:endParaRPr>
          </a:p>
          <a:p>
            <a:pPr>
              <a:lnSpc>
                <a:spcPct val="100000"/>
              </a:lnSpc>
              <a:spcBef>
                <a:spcPts val="580"/>
              </a:spcBef>
            </a:pPr>
            <a:endParaRPr sz="1050">
              <a:latin typeface="Dotum"/>
              <a:cs typeface="Dotum"/>
            </a:endParaRPr>
          </a:p>
          <a:p>
            <a:pPr algn="ctr" marR="2219325">
              <a:lnSpc>
                <a:spcPct val="100000"/>
              </a:lnSpc>
            </a:pPr>
            <a:r>
              <a:rPr dirty="0" spc="-260" b="0">
                <a:solidFill>
                  <a:srgbClr val="000000"/>
                </a:solidFill>
                <a:latin typeface="Dotum"/>
                <a:cs typeface="Dotum"/>
              </a:rPr>
              <a:t>부가가치세</a:t>
            </a:r>
            <a:r>
              <a:rPr dirty="0" spc="-105" b="0">
                <a:solidFill>
                  <a:srgbClr val="000000"/>
                </a:solidFill>
                <a:latin typeface="Dotum"/>
                <a:cs typeface="Dotum"/>
              </a:rPr>
              <a:t> </a:t>
            </a:r>
            <a:r>
              <a:rPr dirty="0" spc="-260" b="0">
                <a:solidFill>
                  <a:srgbClr val="000000"/>
                </a:solidFill>
                <a:latin typeface="Dotum"/>
                <a:cs typeface="Dotum"/>
              </a:rPr>
              <a:t>예정</a:t>
            </a:r>
            <a:r>
              <a:rPr dirty="0" spc="-105" b="0">
                <a:solidFill>
                  <a:srgbClr val="000000"/>
                </a:solidFill>
                <a:latin typeface="Dotum"/>
                <a:cs typeface="Dotum"/>
              </a:rPr>
              <a:t> </a:t>
            </a:r>
            <a:r>
              <a:rPr dirty="0" spc="-285" b="0">
                <a:solidFill>
                  <a:srgbClr val="000000"/>
                </a:solidFill>
                <a:latin typeface="Dotum"/>
                <a:cs typeface="Dotum"/>
              </a:rPr>
              <a:t>신고</a:t>
            </a:r>
          </a:p>
          <a:p>
            <a:pPr algn="ctr" marR="2781935">
              <a:lnSpc>
                <a:spcPct val="100000"/>
              </a:lnSpc>
              <a:spcBef>
                <a:spcPts val="455"/>
              </a:spcBef>
            </a:pPr>
            <a:r>
              <a:rPr dirty="0" sz="1150" spc="-150" b="0">
                <a:solidFill>
                  <a:srgbClr val="4A5462"/>
                </a:solidFill>
                <a:latin typeface="Microsoft Sans Serif"/>
                <a:cs typeface="Microsoft Sans Serif"/>
              </a:rPr>
              <a:t>1</a:t>
            </a:r>
            <a:r>
              <a:rPr dirty="0" sz="1150" spc="-150" b="0">
                <a:solidFill>
                  <a:srgbClr val="4A5462"/>
                </a:solidFill>
                <a:latin typeface="Dotum"/>
                <a:cs typeface="Dotum"/>
              </a:rPr>
              <a:t>주일</a:t>
            </a:r>
            <a:r>
              <a:rPr dirty="0" sz="1150" spc="-85" b="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 b="0">
                <a:solidFill>
                  <a:srgbClr val="4A5462"/>
                </a:solidFill>
                <a:latin typeface="Dotum"/>
                <a:cs typeface="Dotum"/>
              </a:rPr>
              <a:t>전</a:t>
            </a:r>
            <a:r>
              <a:rPr dirty="0" sz="1150" spc="-85" b="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 b="0">
                <a:solidFill>
                  <a:srgbClr val="4A5462"/>
                </a:solidFill>
                <a:latin typeface="Dotum"/>
                <a:cs typeface="Dotum"/>
              </a:rPr>
              <a:t>자동</a:t>
            </a:r>
            <a:r>
              <a:rPr dirty="0" sz="1150" spc="-80" b="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 b="0">
                <a:solidFill>
                  <a:srgbClr val="4A5462"/>
                </a:solidFill>
                <a:latin typeface="Dotum"/>
                <a:cs typeface="Dotum"/>
              </a:rPr>
              <a:t>알림</a:t>
            </a:r>
            <a:r>
              <a:rPr dirty="0" sz="1150" spc="-85" b="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25" b="0">
                <a:solidFill>
                  <a:srgbClr val="4A5462"/>
                </a:solidFill>
                <a:latin typeface="Dotum"/>
                <a:cs typeface="Dotum"/>
              </a:rPr>
              <a:t>예정</a:t>
            </a:r>
            <a:endParaRPr sz="1150">
              <a:latin typeface="Dotum"/>
              <a:cs typeface="Dotum"/>
            </a:endParaRPr>
          </a:p>
          <a:p>
            <a:pPr>
              <a:lnSpc>
                <a:spcPct val="100000"/>
              </a:lnSpc>
              <a:spcBef>
                <a:spcPts val="580"/>
              </a:spcBef>
            </a:pPr>
            <a:endParaRPr sz="1050">
              <a:latin typeface="Dotum"/>
              <a:cs typeface="Dotum"/>
            </a:endParaRPr>
          </a:p>
          <a:p>
            <a:pPr algn="ctr" marR="2784475">
              <a:lnSpc>
                <a:spcPct val="100000"/>
              </a:lnSpc>
            </a:pPr>
            <a:r>
              <a:rPr dirty="0" spc="-260" b="0">
                <a:solidFill>
                  <a:srgbClr val="000000"/>
                </a:solidFill>
                <a:latin typeface="Dotum"/>
                <a:cs typeface="Dotum"/>
              </a:rPr>
              <a:t>카드</a:t>
            </a:r>
            <a:r>
              <a:rPr dirty="0" spc="-110" b="0">
                <a:solidFill>
                  <a:srgbClr val="000000"/>
                </a:solidFill>
                <a:latin typeface="Dotum"/>
                <a:cs typeface="Dotum"/>
              </a:rPr>
              <a:t> </a:t>
            </a:r>
            <a:r>
              <a:rPr dirty="0" spc="-285" b="0">
                <a:solidFill>
                  <a:srgbClr val="000000"/>
                </a:solidFill>
                <a:latin typeface="Dotum"/>
                <a:cs typeface="Dotum"/>
              </a:rPr>
              <a:t>결제일</a:t>
            </a:r>
          </a:p>
          <a:p>
            <a:pPr marL="116839">
              <a:lnSpc>
                <a:spcPct val="100000"/>
              </a:lnSpc>
              <a:spcBef>
                <a:spcPts val="455"/>
              </a:spcBef>
            </a:pPr>
            <a:r>
              <a:rPr dirty="0" sz="1150" spc="-190" b="0">
                <a:solidFill>
                  <a:srgbClr val="4A5462"/>
                </a:solidFill>
                <a:latin typeface="Dotum"/>
                <a:cs typeface="Dotum"/>
              </a:rPr>
              <a:t>영수증</a:t>
            </a:r>
            <a:r>
              <a:rPr dirty="0" sz="1150" spc="-85" b="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 b="0">
                <a:solidFill>
                  <a:srgbClr val="4A5462"/>
                </a:solidFill>
                <a:latin typeface="Dotum"/>
                <a:cs typeface="Dotum"/>
              </a:rPr>
              <a:t>처리</a:t>
            </a:r>
            <a:r>
              <a:rPr dirty="0" sz="1150" spc="-80" b="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 b="0">
                <a:solidFill>
                  <a:srgbClr val="4A5462"/>
                </a:solidFill>
                <a:latin typeface="Dotum"/>
                <a:cs typeface="Dotum"/>
              </a:rPr>
              <a:t>필요</a:t>
            </a:r>
            <a:r>
              <a:rPr dirty="0" sz="1150" spc="-85" b="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 b="0">
                <a:solidFill>
                  <a:srgbClr val="4A5462"/>
                </a:solidFill>
                <a:latin typeface="Dotum"/>
                <a:cs typeface="Dotum"/>
              </a:rPr>
              <a:t>항목</a:t>
            </a:r>
            <a:r>
              <a:rPr dirty="0" sz="1150" spc="-80" b="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30" b="0">
                <a:solidFill>
                  <a:srgbClr val="4A5462"/>
                </a:solidFill>
                <a:latin typeface="Microsoft Sans Serif"/>
                <a:cs typeface="Microsoft Sans Serif"/>
              </a:rPr>
              <a:t>3</a:t>
            </a:r>
            <a:r>
              <a:rPr dirty="0" sz="1150" spc="-130" b="0">
                <a:solidFill>
                  <a:srgbClr val="4A5462"/>
                </a:solidFill>
                <a:latin typeface="Dotum"/>
                <a:cs typeface="Dotum"/>
              </a:rPr>
              <a:t>건</a:t>
            </a:r>
            <a:r>
              <a:rPr dirty="0" sz="1150" spc="-80" b="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25" b="0">
                <a:solidFill>
                  <a:srgbClr val="4A5462"/>
                </a:solidFill>
                <a:latin typeface="Dotum"/>
                <a:cs typeface="Dotum"/>
              </a:rPr>
              <a:t>알림</a:t>
            </a:r>
            <a:endParaRPr sz="1150">
              <a:latin typeface="Dotum"/>
              <a:cs typeface="Dotum"/>
            </a:endParaRPr>
          </a:p>
          <a:p>
            <a:pPr>
              <a:lnSpc>
                <a:spcPct val="100000"/>
              </a:lnSpc>
            </a:pPr>
            <a:endParaRPr sz="1050">
              <a:latin typeface="Dotum"/>
              <a:cs typeface="Dotum"/>
            </a:endParaRPr>
          </a:p>
          <a:p>
            <a:pPr>
              <a:lnSpc>
                <a:spcPct val="100000"/>
              </a:lnSpc>
              <a:spcBef>
                <a:spcPts val="1015"/>
              </a:spcBef>
            </a:pPr>
            <a:endParaRPr sz="1050">
              <a:latin typeface="Dotum"/>
              <a:cs typeface="Dotum"/>
            </a:endParaRPr>
          </a:p>
          <a:p>
            <a:pPr marL="126364">
              <a:lnSpc>
                <a:spcPct val="100000"/>
              </a:lnSpc>
            </a:pPr>
            <a:r>
              <a:rPr dirty="0" spc="-260" b="0">
                <a:solidFill>
                  <a:srgbClr val="000000"/>
                </a:solidFill>
                <a:latin typeface="Dotum"/>
                <a:cs typeface="Dotum"/>
              </a:rPr>
              <a:t>세무</a:t>
            </a:r>
            <a:r>
              <a:rPr dirty="0" spc="-110" b="0">
                <a:solidFill>
                  <a:srgbClr val="000000"/>
                </a:solidFill>
                <a:latin typeface="Dotum"/>
                <a:cs typeface="Dotum"/>
              </a:rPr>
              <a:t> </a:t>
            </a:r>
            <a:r>
              <a:rPr dirty="0" spc="-260" b="0">
                <a:solidFill>
                  <a:srgbClr val="000000"/>
                </a:solidFill>
                <a:latin typeface="Dotum"/>
                <a:cs typeface="Dotum"/>
              </a:rPr>
              <a:t>관련</a:t>
            </a:r>
            <a:r>
              <a:rPr dirty="0" spc="-110" b="0">
                <a:solidFill>
                  <a:srgbClr val="000000"/>
                </a:solidFill>
                <a:latin typeface="Dotum"/>
                <a:cs typeface="Dotum"/>
              </a:rPr>
              <a:t> </a:t>
            </a:r>
            <a:r>
              <a:rPr dirty="0" spc="-260" b="0">
                <a:solidFill>
                  <a:srgbClr val="000000"/>
                </a:solidFill>
                <a:latin typeface="Dotum"/>
                <a:cs typeface="Dotum"/>
              </a:rPr>
              <a:t>실수</a:t>
            </a:r>
            <a:r>
              <a:rPr dirty="0" spc="-105" b="0">
                <a:solidFill>
                  <a:srgbClr val="000000"/>
                </a:solidFill>
                <a:latin typeface="Dotum"/>
                <a:cs typeface="Dotum"/>
              </a:rPr>
              <a:t> </a:t>
            </a:r>
            <a:r>
              <a:rPr dirty="0" spc="-285" b="0">
                <a:solidFill>
                  <a:srgbClr val="000000"/>
                </a:solidFill>
                <a:latin typeface="Dotum"/>
                <a:cs typeface="Dotum"/>
              </a:rPr>
              <a:t>최소화</a:t>
            </a:r>
          </a:p>
          <a:p>
            <a:pPr marL="126364">
              <a:lnSpc>
                <a:spcPct val="100000"/>
              </a:lnSpc>
              <a:spcBef>
                <a:spcPts val="180"/>
              </a:spcBef>
            </a:pPr>
            <a:r>
              <a:rPr dirty="0" spc="-260" b="0">
                <a:solidFill>
                  <a:srgbClr val="4A5462"/>
                </a:solidFill>
                <a:latin typeface="Dotum"/>
                <a:cs typeface="Dotum"/>
              </a:rPr>
              <a:t>자동</a:t>
            </a:r>
            <a:r>
              <a:rPr dirty="0" spc="-110" b="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pc="-260" b="0">
                <a:solidFill>
                  <a:srgbClr val="4A5462"/>
                </a:solidFill>
                <a:latin typeface="Dotum"/>
                <a:cs typeface="Dotum"/>
              </a:rPr>
              <a:t>알림</a:t>
            </a:r>
            <a:r>
              <a:rPr dirty="0" spc="-105" b="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pc="-260" b="0">
                <a:solidFill>
                  <a:srgbClr val="4A5462"/>
                </a:solidFill>
                <a:latin typeface="Dotum"/>
                <a:cs typeface="Dotum"/>
              </a:rPr>
              <a:t>기능으로</a:t>
            </a:r>
            <a:r>
              <a:rPr dirty="0" spc="-105" b="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pc="-260" b="0">
                <a:solidFill>
                  <a:srgbClr val="4A5462"/>
                </a:solidFill>
                <a:latin typeface="Dotum"/>
                <a:cs typeface="Dotum"/>
              </a:rPr>
              <a:t>법정</a:t>
            </a:r>
            <a:r>
              <a:rPr dirty="0" spc="-105" b="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pc="-260" b="0">
                <a:solidFill>
                  <a:srgbClr val="4A5462"/>
                </a:solidFill>
                <a:latin typeface="Dotum"/>
                <a:cs typeface="Dotum"/>
              </a:rPr>
              <a:t>신고기한</a:t>
            </a:r>
            <a:r>
              <a:rPr dirty="0" spc="-105" b="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pc="-260" b="0">
                <a:solidFill>
                  <a:srgbClr val="4A5462"/>
                </a:solidFill>
                <a:latin typeface="Dotum"/>
                <a:cs typeface="Dotum"/>
              </a:rPr>
              <a:t>준수와</a:t>
            </a:r>
            <a:r>
              <a:rPr dirty="0" spc="-105" b="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pc="-260" b="0">
                <a:solidFill>
                  <a:srgbClr val="4A5462"/>
                </a:solidFill>
                <a:latin typeface="Dotum"/>
                <a:cs typeface="Dotum"/>
              </a:rPr>
              <a:t>가산세</a:t>
            </a:r>
            <a:r>
              <a:rPr dirty="0" spc="-105" b="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pc="-260" b="0">
                <a:solidFill>
                  <a:srgbClr val="4A5462"/>
                </a:solidFill>
                <a:latin typeface="Dotum"/>
                <a:cs typeface="Dotum"/>
              </a:rPr>
              <a:t>방지</a:t>
            </a:r>
            <a:r>
              <a:rPr dirty="0" spc="-105" b="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pc="-285" b="0">
                <a:solidFill>
                  <a:srgbClr val="4A5462"/>
                </a:solidFill>
                <a:latin typeface="Dotum"/>
                <a:cs typeface="Dotum"/>
              </a:rPr>
              <a:t>효과</a:t>
            </a:r>
          </a:p>
          <a:p>
            <a:pPr marL="126364">
              <a:lnSpc>
                <a:spcPct val="100000"/>
              </a:lnSpc>
              <a:spcBef>
                <a:spcPts val="1380"/>
              </a:spcBef>
            </a:pPr>
            <a:r>
              <a:rPr dirty="0" spc="-260" b="0">
                <a:solidFill>
                  <a:srgbClr val="000000"/>
                </a:solidFill>
                <a:latin typeface="Dotum"/>
                <a:cs typeface="Dotum"/>
              </a:rPr>
              <a:t>회계</a:t>
            </a:r>
            <a:r>
              <a:rPr dirty="0" spc="-110" b="0">
                <a:solidFill>
                  <a:srgbClr val="000000"/>
                </a:solidFill>
                <a:latin typeface="Dotum"/>
                <a:cs typeface="Dotum"/>
              </a:rPr>
              <a:t> </a:t>
            </a:r>
            <a:r>
              <a:rPr dirty="0" spc="-260" b="0">
                <a:solidFill>
                  <a:srgbClr val="000000"/>
                </a:solidFill>
                <a:latin typeface="Dotum"/>
                <a:cs typeface="Dotum"/>
              </a:rPr>
              <a:t>데이터와</a:t>
            </a:r>
            <a:r>
              <a:rPr dirty="0" spc="-105" b="0">
                <a:solidFill>
                  <a:srgbClr val="000000"/>
                </a:solidFill>
                <a:latin typeface="Dotum"/>
                <a:cs typeface="Dotum"/>
              </a:rPr>
              <a:t> </a:t>
            </a:r>
            <a:r>
              <a:rPr dirty="0" spc="-260" b="0">
                <a:solidFill>
                  <a:srgbClr val="000000"/>
                </a:solidFill>
                <a:latin typeface="Dotum"/>
                <a:cs typeface="Dotum"/>
              </a:rPr>
              <a:t>통합</a:t>
            </a:r>
            <a:r>
              <a:rPr dirty="0" spc="-105" b="0">
                <a:solidFill>
                  <a:srgbClr val="000000"/>
                </a:solidFill>
                <a:latin typeface="Dotum"/>
                <a:cs typeface="Dotum"/>
              </a:rPr>
              <a:t> </a:t>
            </a:r>
            <a:r>
              <a:rPr dirty="0" spc="-285" b="0">
                <a:solidFill>
                  <a:srgbClr val="000000"/>
                </a:solidFill>
                <a:latin typeface="Dotum"/>
                <a:cs typeface="Dotum"/>
              </a:rPr>
              <a:t>연동</a:t>
            </a:r>
          </a:p>
          <a:p>
            <a:pPr marL="126364">
              <a:lnSpc>
                <a:spcPct val="100000"/>
              </a:lnSpc>
              <a:spcBef>
                <a:spcPts val="180"/>
              </a:spcBef>
            </a:pPr>
            <a:r>
              <a:rPr dirty="0" spc="-260" b="0">
                <a:solidFill>
                  <a:srgbClr val="4A5462"/>
                </a:solidFill>
                <a:latin typeface="Dotum"/>
                <a:cs typeface="Dotum"/>
              </a:rPr>
              <a:t>장부</a:t>
            </a:r>
            <a:r>
              <a:rPr dirty="0" spc="-110" b="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pc="-260" b="0">
                <a:solidFill>
                  <a:srgbClr val="4A5462"/>
                </a:solidFill>
                <a:latin typeface="Dotum"/>
                <a:cs typeface="Dotum"/>
              </a:rPr>
              <a:t>데이터를</a:t>
            </a:r>
            <a:r>
              <a:rPr dirty="0" spc="-105" b="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pc="-260" b="0">
                <a:solidFill>
                  <a:srgbClr val="4A5462"/>
                </a:solidFill>
                <a:latin typeface="Dotum"/>
                <a:cs typeface="Dotum"/>
              </a:rPr>
              <a:t>기반으로</a:t>
            </a:r>
            <a:r>
              <a:rPr dirty="0" spc="-105" b="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pc="-260" b="0">
                <a:solidFill>
                  <a:srgbClr val="4A5462"/>
                </a:solidFill>
                <a:latin typeface="Dotum"/>
                <a:cs typeface="Dotum"/>
              </a:rPr>
              <a:t>맞춤형</a:t>
            </a:r>
            <a:r>
              <a:rPr dirty="0" spc="-105" b="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pc="-260" b="0">
                <a:solidFill>
                  <a:srgbClr val="4A5462"/>
                </a:solidFill>
                <a:latin typeface="Dotum"/>
                <a:cs typeface="Dotum"/>
              </a:rPr>
              <a:t>일정</a:t>
            </a:r>
            <a:r>
              <a:rPr dirty="0" spc="-110" b="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pc="-260" b="0">
                <a:solidFill>
                  <a:srgbClr val="4A5462"/>
                </a:solidFill>
                <a:latin typeface="Dotum"/>
                <a:cs typeface="Dotum"/>
              </a:rPr>
              <a:t>관리</a:t>
            </a:r>
            <a:r>
              <a:rPr dirty="0" spc="-105" b="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pc="-260" b="0">
                <a:solidFill>
                  <a:srgbClr val="4A5462"/>
                </a:solidFill>
                <a:latin typeface="Dotum"/>
                <a:cs typeface="Dotum"/>
              </a:rPr>
              <a:t>및</a:t>
            </a:r>
            <a:r>
              <a:rPr dirty="0" spc="-105" b="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pc="-260" b="0">
                <a:solidFill>
                  <a:srgbClr val="4A5462"/>
                </a:solidFill>
                <a:latin typeface="Dotum"/>
                <a:cs typeface="Dotum"/>
              </a:rPr>
              <a:t>예상</a:t>
            </a:r>
            <a:r>
              <a:rPr dirty="0" spc="-105" b="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pc="-260" b="0">
                <a:solidFill>
                  <a:srgbClr val="4A5462"/>
                </a:solidFill>
                <a:latin typeface="Dotum"/>
                <a:cs typeface="Dotum"/>
              </a:rPr>
              <a:t>납부액</a:t>
            </a:r>
            <a:r>
              <a:rPr dirty="0" spc="-110" b="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pc="-260" b="0">
                <a:solidFill>
                  <a:srgbClr val="4A5462"/>
                </a:solidFill>
                <a:latin typeface="Dotum"/>
                <a:cs typeface="Dotum"/>
              </a:rPr>
              <a:t>사전</a:t>
            </a:r>
            <a:r>
              <a:rPr dirty="0" spc="-105" b="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pc="-285" b="0">
                <a:solidFill>
                  <a:srgbClr val="4A5462"/>
                </a:solidFill>
                <a:latin typeface="Dotum"/>
                <a:cs typeface="Dotum"/>
              </a:rPr>
              <a:t>계산</a:t>
            </a:r>
          </a:p>
          <a:p>
            <a:pPr marL="88265">
              <a:lnSpc>
                <a:spcPct val="100000"/>
              </a:lnSpc>
              <a:spcBef>
                <a:spcPts val="1380"/>
              </a:spcBef>
            </a:pPr>
            <a:r>
              <a:rPr dirty="0" spc="-260" b="0">
                <a:solidFill>
                  <a:srgbClr val="000000"/>
                </a:solidFill>
                <a:latin typeface="Dotum"/>
                <a:cs typeface="Dotum"/>
              </a:rPr>
              <a:t>모바일</a:t>
            </a:r>
            <a:r>
              <a:rPr dirty="0" spc="-105" b="0">
                <a:solidFill>
                  <a:srgbClr val="000000"/>
                </a:solidFill>
                <a:latin typeface="Dotum"/>
                <a:cs typeface="Dotum"/>
              </a:rPr>
              <a:t> </a:t>
            </a:r>
            <a:r>
              <a:rPr dirty="0" spc="-260" b="0">
                <a:solidFill>
                  <a:srgbClr val="000000"/>
                </a:solidFill>
                <a:latin typeface="Dotum"/>
                <a:cs typeface="Dotum"/>
              </a:rPr>
              <a:t>최적화</a:t>
            </a:r>
            <a:r>
              <a:rPr dirty="0" spc="-105" b="0">
                <a:solidFill>
                  <a:srgbClr val="000000"/>
                </a:solidFill>
                <a:latin typeface="Dotum"/>
                <a:cs typeface="Dotum"/>
              </a:rPr>
              <a:t> </a:t>
            </a:r>
            <a:r>
              <a:rPr dirty="0" spc="-285" b="0">
                <a:solidFill>
                  <a:srgbClr val="000000"/>
                </a:solidFill>
                <a:latin typeface="Dotum"/>
                <a:cs typeface="Dotum"/>
              </a:rPr>
              <a:t>알림</a:t>
            </a:r>
          </a:p>
          <a:p>
            <a:pPr marL="88265">
              <a:lnSpc>
                <a:spcPct val="100000"/>
              </a:lnSpc>
              <a:spcBef>
                <a:spcPts val="180"/>
              </a:spcBef>
            </a:pPr>
            <a:r>
              <a:rPr dirty="0" spc="-260" b="0">
                <a:solidFill>
                  <a:srgbClr val="4A5462"/>
                </a:solidFill>
                <a:latin typeface="Dotum"/>
                <a:cs typeface="Dotum"/>
              </a:rPr>
              <a:t>언제</a:t>
            </a:r>
            <a:r>
              <a:rPr dirty="0" spc="-105" b="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pc="-260" b="0">
                <a:solidFill>
                  <a:srgbClr val="4A5462"/>
                </a:solidFill>
                <a:latin typeface="Dotum"/>
                <a:cs typeface="Dotum"/>
              </a:rPr>
              <a:t>어디서나</a:t>
            </a:r>
            <a:r>
              <a:rPr dirty="0" spc="-105" b="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pc="-260" b="0">
                <a:solidFill>
                  <a:srgbClr val="4A5462"/>
                </a:solidFill>
                <a:latin typeface="Dotum"/>
                <a:cs typeface="Dotum"/>
              </a:rPr>
              <a:t>중요</a:t>
            </a:r>
            <a:r>
              <a:rPr dirty="0" spc="-105" b="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pc="-260" b="0">
                <a:solidFill>
                  <a:srgbClr val="4A5462"/>
                </a:solidFill>
                <a:latin typeface="Dotum"/>
                <a:cs typeface="Dotum"/>
              </a:rPr>
              <a:t>일정을</a:t>
            </a:r>
            <a:r>
              <a:rPr dirty="0" spc="-105" b="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pc="-260" b="0">
                <a:solidFill>
                  <a:srgbClr val="4A5462"/>
                </a:solidFill>
                <a:latin typeface="Dotum"/>
                <a:cs typeface="Dotum"/>
              </a:rPr>
              <a:t>놓치지</a:t>
            </a:r>
            <a:r>
              <a:rPr dirty="0" spc="-105" b="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pc="-260" b="0">
                <a:solidFill>
                  <a:srgbClr val="4A5462"/>
                </a:solidFill>
                <a:latin typeface="Dotum"/>
                <a:cs typeface="Dotum"/>
              </a:rPr>
              <a:t>않도록</a:t>
            </a:r>
            <a:r>
              <a:rPr dirty="0" spc="-105" b="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pc="-260" b="0">
                <a:solidFill>
                  <a:srgbClr val="4A5462"/>
                </a:solidFill>
                <a:latin typeface="Dotum"/>
                <a:cs typeface="Dotum"/>
              </a:rPr>
              <a:t>모바일</a:t>
            </a:r>
            <a:r>
              <a:rPr dirty="0" spc="-105" b="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pc="-260" b="0">
                <a:solidFill>
                  <a:srgbClr val="4A5462"/>
                </a:solidFill>
                <a:latin typeface="Dotum"/>
                <a:cs typeface="Dotum"/>
              </a:rPr>
              <a:t>기기와</a:t>
            </a:r>
            <a:r>
              <a:rPr dirty="0" spc="-105" b="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pc="-285" b="0">
                <a:solidFill>
                  <a:srgbClr val="4A5462"/>
                </a:solidFill>
                <a:latin typeface="Dotum"/>
                <a:cs typeface="Dotum"/>
              </a:rPr>
              <a:t>동기화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524987" y="5048250"/>
            <a:ext cx="2190750" cy="1333500"/>
          </a:xfrm>
          <a:custGeom>
            <a:avLst/>
            <a:gdLst/>
            <a:ahLst/>
            <a:cxnLst/>
            <a:rect l="l" t="t" r="r" b="b"/>
            <a:pathLst>
              <a:path w="2190750" h="1333500">
                <a:moveTo>
                  <a:pt x="762000" y="285750"/>
                </a:moveTo>
                <a:lnTo>
                  <a:pt x="0" y="285750"/>
                </a:lnTo>
                <a:lnTo>
                  <a:pt x="0" y="1047750"/>
                </a:lnTo>
                <a:lnTo>
                  <a:pt x="762000" y="1047750"/>
                </a:lnTo>
                <a:lnTo>
                  <a:pt x="762000" y="285750"/>
                </a:lnTo>
                <a:close/>
              </a:path>
              <a:path w="2190750" h="1333500">
                <a:moveTo>
                  <a:pt x="2190750" y="666750"/>
                </a:moveTo>
                <a:lnTo>
                  <a:pt x="2188946" y="617715"/>
                </a:lnTo>
                <a:lnTo>
                  <a:pt x="2183536" y="568921"/>
                </a:lnTo>
                <a:lnTo>
                  <a:pt x="2174557" y="520661"/>
                </a:lnTo>
                <a:lnTo>
                  <a:pt x="2162048" y="473214"/>
                </a:lnTo>
                <a:lnTo>
                  <a:pt x="2146084" y="426796"/>
                </a:lnTo>
                <a:lnTo>
                  <a:pt x="2126742" y="381685"/>
                </a:lnTo>
                <a:lnTo>
                  <a:pt x="2104136" y="338112"/>
                </a:lnTo>
                <a:lnTo>
                  <a:pt x="2078393" y="296329"/>
                </a:lnTo>
                <a:lnTo>
                  <a:pt x="2049640" y="256552"/>
                </a:lnTo>
                <a:lnTo>
                  <a:pt x="2018030" y="218998"/>
                </a:lnTo>
                <a:lnTo>
                  <a:pt x="1983752" y="183857"/>
                </a:lnTo>
                <a:lnTo>
                  <a:pt x="1946986" y="151345"/>
                </a:lnTo>
                <a:lnTo>
                  <a:pt x="1907933" y="121627"/>
                </a:lnTo>
                <a:lnTo>
                  <a:pt x="1866785" y="94869"/>
                </a:lnTo>
                <a:lnTo>
                  <a:pt x="1823783" y="71196"/>
                </a:lnTo>
                <a:lnTo>
                  <a:pt x="1779155" y="50761"/>
                </a:lnTo>
                <a:lnTo>
                  <a:pt x="1733156" y="33655"/>
                </a:lnTo>
                <a:lnTo>
                  <a:pt x="1686013" y="19989"/>
                </a:lnTo>
                <a:lnTo>
                  <a:pt x="1637995" y="9817"/>
                </a:lnTo>
                <a:lnTo>
                  <a:pt x="1589354" y="3213"/>
                </a:lnTo>
                <a:lnTo>
                  <a:pt x="1540370" y="203"/>
                </a:lnTo>
                <a:lnTo>
                  <a:pt x="1524000" y="0"/>
                </a:lnTo>
                <a:lnTo>
                  <a:pt x="1507642" y="203"/>
                </a:lnTo>
                <a:lnTo>
                  <a:pt x="1458658" y="3213"/>
                </a:lnTo>
                <a:lnTo>
                  <a:pt x="1410017" y="9817"/>
                </a:lnTo>
                <a:lnTo>
                  <a:pt x="1361998" y="19989"/>
                </a:lnTo>
                <a:lnTo>
                  <a:pt x="1314856" y="33655"/>
                </a:lnTo>
                <a:lnTo>
                  <a:pt x="1268857" y="50761"/>
                </a:lnTo>
                <a:lnTo>
                  <a:pt x="1224229" y="71196"/>
                </a:lnTo>
                <a:lnTo>
                  <a:pt x="1181227" y="94869"/>
                </a:lnTo>
                <a:lnTo>
                  <a:pt x="1140079" y="121627"/>
                </a:lnTo>
                <a:lnTo>
                  <a:pt x="1117066" y="138645"/>
                </a:lnTo>
                <a:lnTo>
                  <a:pt x="1047750" y="0"/>
                </a:lnTo>
                <a:lnTo>
                  <a:pt x="809625" y="476250"/>
                </a:lnTo>
                <a:lnTo>
                  <a:pt x="885075" y="476250"/>
                </a:lnTo>
                <a:lnTo>
                  <a:pt x="881405" y="488924"/>
                </a:lnTo>
                <a:lnTo>
                  <a:pt x="870064" y="536676"/>
                </a:lnTo>
                <a:lnTo>
                  <a:pt x="862266" y="585139"/>
                </a:lnTo>
                <a:lnTo>
                  <a:pt x="858062" y="634034"/>
                </a:lnTo>
                <a:lnTo>
                  <a:pt x="857250" y="666750"/>
                </a:lnTo>
                <a:lnTo>
                  <a:pt x="857453" y="683120"/>
                </a:lnTo>
                <a:lnTo>
                  <a:pt x="860463" y="732104"/>
                </a:lnTo>
                <a:lnTo>
                  <a:pt x="867067" y="780745"/>
                </a:lnTo>
                <a:lnTo>
                  <a:pt x="877239" y="828763"/>
                </a:lnTo>
                <a:lnTo>
                  <a:pt x="890905" y="875906"/>
                </a:lnTo>
                <a:lnTo>
                  <a:pt x="908011" y="921905"/>
                </a:lnTo>
                <a:lnTo>
                  <a:pt x="928446" y="966533"/>
                </a:lnTo>
                <a:lnTo>
                  <a:pt x="952119" y="1009535"/>
                </a:lnTo>
                <a:lnTo>
                  <a:pt x="978877" y="1050683"/>
                </a:lnTo>
                <a:lnTo>
                  <a:pt x="1008595" y="1089736"/>
                </a:lnTo>
                <a:lnTo>
                  <a:pt x="1041107" y="1126502"/>
                </a:lnTo>
                <a:lnTo>
                  <a:pt x="1076248" y="1160780"/>
                </a:lnTo>
                <a:lnTo>
                  <a:pt x="1113802" y="1192390"/>
                </a:lnTo>
                <a:lnTo>
                  <a:pt x="1153579" y="1221143"/>
                </a:lnTo>
                <a:lnTo>
                  <a:pt x="1195362" y="1246886"/>
                </a:lnTo>
                <a:lnTo>
                  <a:pt x="1238935" y="1269492"/>
                </a:lnTo>
                <a:lnTo>
                  <a:pt x="1284046" y="1288834"/>
                </a:lnTo>
                <a:lnTo>
                  <a:pt x="1330464" y="1304798"/>
                </a:lnTo>
                <a:lnTo>
                  <a:pt x="1377911" y="1317307"/>
                </a:lnTo>
                <a:lnTo>
                  <a:pt x="1426171" y="1326286"/>
                </a:lnTo>
                <a:lnTo>
                  <a:pt x="1474965" y="1331696"/>
                </a:lnTo>
                <a:lnTo>
                  <a:pt x="1524000" y="1333500"/>
                </a:lnTo>
                <a:lnTo>
                  <a:pt x="1540370" y="1333309"/>
                </a:lnTo>
                <a:lnTo>
                  <a:pt x="1589354" y="1330299"/>
                </a:lnTo>
                <a:lnTo>
                  <a:pt x="1637995" y="1323695"/>
                </a:lnTo>
                <a:lnTo>
                  <a:pt x="1686013" y="1313522"/>
                </a:lnTo>
                <a:lnTo>
                  <a:pt x="1733156" y="1299857"/>
                </a:lnTo>
                <a:lnTo>
                  <a:pt x="1779155" y="1282750"/>
                </a:lnTo>
                <a:lnTo>
                  <a:pt x="1823783" y="1262316"/>
                </a:lnTo>
                <a:lnTo>
                  <a:pt x="1866785" y="1238643"/>
                </a:lnTo>
                <a:lnTo>
                  <a:pt x="1907933" y="1211872"/>
                </a:lnTo>
                <a:lnTo>
                  <a:pt x="1946986" y="1182166"/>
                </a:lnTo>
                <a:lnTo>
                  <a:pt x="1983752" y="1149654"/>
                </a:lnTo>
                <a:lnTo>
                  <a:pt x="2018030" y="1114513"/>
                </a:lnTo>
                <a:lnTo>
                  <a:pt x="2049640" y="1076960"/>
                </a:lnTo>
                <a:lnTo>
                  <a:pt x="2078393" y="1037183"/>
                </a:lnTo>
                <a:lnTo>
                  <a:pt x="2104136" y="995400"/>
                </a:lnTo>
                <a:lnTo>
                  <a:pt x="2126742" y="951826"/>
                </a:lnTo>
                <a:lnTo>
                  <a:pt x="2146084" y="906716"/>
                </a:lnTo>
                <a:lnTo>
                  <a:pt x="2162048" y="860298"/>
                </a:lnTo>
                <a:lnTo>
                  <a:pt x="2174557" y="812850"/>
                </a:lnTo>
                <a:lnTo>
                  <a:pt x="2183536" y="764590"/>
                </a:lnTo>
                <a:lnTo>
                  <a:pt x="2188946" y="715797"/>
                </a:lnTo>
                <a:lnTo>
                  <a:pt x="2190559" y="683120"/>
                </a:lnTo>
                <a:lnTo>
                  <a:pt x="2190750" y="666750"/>
                </a:lnTo>
                <a:close/>
              </a:path>
            </a:pathLst>
          </a:custGeom>
          <a:solidFill>
            <a:srgbClr val="3B81F5">
              <a:alpha val="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90"/>
              </a:spcBef>
            </a:pPr>
            <a:r>
              <a:rPr dirty="0" spc="-484"/>
              <a:t>주요</a:t>
            </a:r>
            <a:r>
              <a:rPr dirty="0" spc="-280"/>
              <a:t> </a:t>
            </a:r>
            <a:r>
              <a:rPr dirty="0" spc="-484"/>
              <a:t>기능</a:t>
            </a:r>
            <a:r>
              <a:rPr dirty="0" spc="-270"/>
              <a:t> </a:t>
            </a:r>
            <a:r>
              <a:rPr dirty="0" spc="-1155">
                <a:latin typeface="Calibri"/>
                <a:cs typeface="Calibri"/>
              </a:rPr>
              <a:t>④</a:t>
            </a:r>
            <a:r>
              <a:rPr dirty="0" spc="50">
                <a:latin typeface="Calibri"/>
                <a:cs typeface="Calibri"/>
              </a:rPr>
              <a:t> </a:t>
            </a:r>
            <a:r>
              <a:rPr dirty="0" sz="2500">
                <a:latin typeface="Noto Sans JP"/>
                <a:cs typeface="Noto Sans JP"/>
              </a:rPr>
              <a:t>:</a:t>
            </a:r>
            <a:r>
              <a:rPr dirty="0" sz="2500" spc="-30">
                <a:latin typeface="Noto Sans JP"/>
                <a:cs typeface="Noto Sans JP"/>
              </a:rPr>
              <a:t> </a:t>
            </a:r>
            <a:r>
              <a:rPr dirty="0" spc="-484"/>
              <a:t>무형식</a:t>
            </a:r>
            <a:r>
              <a:rPr dirty="0" spc="-270"/>
              <a:t> </a:t>
            </a:r>
            <a:r>
              <a:rPr dirty="0" sz="2500" spc="-155">
                <a:latin typeface="Noto Sans JP"/>
                <a:cs typeface="Noto Sans JP"/>
              </a:rPr>
              <a:t>PIMS</a:t>
            </a:r>
            <a:r>
              <a:rPr dirty="0" sz="2500" spc="45">
                <a:latin typeface="Noto Sans JP"/>
                <a:cs typeface="Noto Sans JP"/>
              </a:rPr>
              <a:t> </a:t>
            </a:r>
            <a:r>
              <a:rPr dirty="0" sz="2500" spc="-355">
                <a:latin typeface="Noto Sans JP"/>
                <a:cs typeface="Noto Sans JP"/>
              </a:rPr>
              <a:t>(</a:t>
            </a:r>
            <a:r>
              <a:rPr dirty="0" spc="-355"/>
              <a:t>개인</a:t>
            </a:r>
            <a:r>
              <a:rPr dirty="0" spc="-265"/>
              <a:t> </a:t>
            </a:r>
            <a:r>
              <a:rPr dirty="0" spc="-484"/>
              <a:t>정보</a:t>
            </a:r>
            <a:r>
              <a:rPr dirty="0" spc="-270"/>
              <a:t> </a:t>
            </a:r>
            <a:r>
              <a:rPr dirty="0" spc="-380"/>
              <a:t>관리</a:t>
            </a:r>
            <a:r>
              <a:rPr dirty="0" sz="2500" spc="-380">
                <a:latin typeface="Noto Sans JP"/>
                <a:cs typeface="Noto Sans JP"/>
              </a:rPr>
              <a:t>)</a:t>
            </a:r>
            <a:endParaRPr sz="2500">
              <a:latin typeface="Noto Sans JP"/>
              <a:cs typeface="Noto Sans JP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01700" y="1253363"/>
            <a:ext cx="980948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소상공인과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개인사업자를</a:t>
            </a:r>
            <a:r>
              <a:rPr dirty="0" sz="1350" spc="-10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위한</a:t>
            </a:r>
            <a:r>
              <a:rPr dirty="0" sz="1350" spc="-10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직관적이고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자유로운</a:t>
            </a:r>
            <a:r>
              <a:rPr dirty="0" sz="1350" spc="-10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방식의</a:t>
            </a:r>
            <a:r>
              <a:rPr dirty="0" sz="1350" spc="-10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정보관리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25">
                <a:solidFill>
                  <a:srgbClr val="4A5462"/>
                </a:solidFill>
                <a:latin typeface="Dotum"/>
                <a:cs typeface="Dotum"/>
              </a:rPr>
              <a:t>시스템으로</a:t>
            </a:r>
            <a:r>
              <a:rPr dirty="0" sz="1300" spc="-225">
                <a:solidFill>
                  <a:srgbClr val="4A5462"/>
                </a:solidFill>
                <a:latin typeface="Noto Sans JP"/>
                <a:cs typeface="Noto Sans JP"/>
              </a:rPr>
              <a:t>,</a:t>
            </a:r>
            <a:r>
              <a:rPr dirty="0" sz="1300" spc="55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복잡한</a:t>
            </a:r>
            <a:r>
              <a:rPr dirty="0" sz="1350" spc="-10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양식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없이</a:t>
            </a:r>
            <a:r>
              <a:rPr dirty="0" sz="1350" spc="-10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자유롭게</a:t>
            </a:r>
            <a:r>
              <a:rPr dirty="0" sz="1350" spc="-10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비즈니스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정보를</a:t>
            </a:r>
            <a:r>
              <a:rPr dirty="0" sz="1350" spc="-10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기록하고</a:t>
            </a:r>
            <a:r>
              <a:rPr dirty="0" sz="1350" spc="-10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관리할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수</a:t>
            </a:r>
            <a:r>
              <a:rPr dirty="0" sz="1350" spc="-10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60">
                <a:solidFill>
                  <a:srgbClr val="4A5462"/>
                </a:solidFill>
                <a:latin typeface="Dotum"/>
                <a:cs typeface="Dotum"/>
              </a:rPr>
              <a:t>있습니다</a:t>
            </a:r>
            <a:r>
              <a:rPr dirty="0" sz="1300" spc="-60">
                <a:solidFill>
                  <a:srgbClr val="4A5462"/>
                </a:solidFill>
                <a:latin typeface="Noto Sans JP"/>
                <a:cs typeface="Noto Sans JP"/>
              </a:rPr>
              <a:t>.</a:t>
            </a:r>
            <a:endParaRPr sz="1300">
              <a:latin typeface="Noto Sans JP"/>
              <a:cs typeface="Noto Sans JP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914399" y="1714499"/>
            <a:ext cx="5067300" cy="1104900"/>
            <a:chOff x="914399" y="1714499"/>
            <a:chExt cx="5067300" cy="1104900"/>
          </a:xfrm>
        </p:grpSpPr>
        <p:sp>
          <p:nvSpPr>
            <p:cNvPr id="6" name="object 6" descr=""/>
            <p:cNvSpPr/>
            <p:nvPr/>
          </p:nvSpPr>
          <p:spPr>
            <a:xfrm>
              <a:off x="933449" y="1714499"/>
              <a:ext cx="5048250" cy="1104900"/>
            </a:xfrm>
            <a:custGeom>
              <a:avLst/>
              <a:gdLst/>
              <a:ahLst/>
              <a:cxnLst/>
              <a:rect l="l" t="t" r="r" b="b"/>
              <a:pathLst>
                <a:path w="5048250" h="1104900">
                  <a:moveTo>
                    <a:pt x="5015201" y="1104899"/>
                  </a:moveTo>
                  <a:lnTo>
                    <a:pt x="16523" y="1104899"/>
                  </a:lnTo>
                  <a:lnTo>
                    <a:pt x="14093" y="1103932"/>
                  </a:lnTo>
                  <a:lnTo>
                    <a:pt x="0" y="1071852"/>
                  </a:lnTo>
                  <a:lnTo>
                    <a:pt x="0" y="1066799"/>
                  </a:lnTo>
                  <a:lnTo>
                    <a:pt x="0" y="33047"/>
                  </a:lnTo>
                  <a:lnTo>
                    <a:pt x="16523" y="0"/>
                  </a:lnTo>
                  <a:lnTo>
                    <a:pt x="5015201" y="0"/>
                  </a:lnTo>
                  <a:lnTo>
                    <a:pt x="5047282" y="28187"/>
                  </a:lnTo>
                  <a:lnTo>
                    <a:pt x="5048249" y="33047"/>
                  </a:lnTo>
                  <a:lnTo>
                    <a:pt x="5048249" y="1071852"/>
                  </a:lnTo>
                  <a:lnTo>
                    <a:pt x="5020061" y="1103932"/>
                  </a:lnTo>
                  <a:lnTo>
                    <a:pt x="5015201" y="11048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14399" y="1714499"/>
              <a:ext cx="38100" cy="1104900"/>
            </a:xfrm>
            <a:custGeom>
              <a:avLst/>
              <a:gdLst/>
              <a:ahLst/>
              <a:cxnLst/>
              <a:rect l="l" t="t" r="r" b="b"/>
              <a:pathLst>
                <a:path w="38100" h="1104900">
                  <a:moveTo>
                    <a:pt x="38099" y="1104899"/>
                  </a:moveTo>
                  <a:lnTo>
                    <a:pt x="2789" y="1081425"/>
                  </a:lnTo>
                  <a:lnTo>
                    <a:pt x="0" y="1066799"/>
                  </a:lnTo>
                  <a:lnTo>
                    <a:pt x="0" y="38099"/>
                  </a:lnTo>
                  <a:lnTo>
                    <a:pt x="23473" y="2789"/>
                  </a:lnTo>
                  <a:lnTo>
                    <a:pt x="38099" y="0"/>
                  </a:lnTo>
                  <a:lnTo>
                    <a:pt x="38099" y="11048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4899" y="1916906"/>
              <a:ext cx="166687" cy="166687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/>
          <p:nvPr/>
        </p:nvSpPr>
        <p:spPr>
          <a:xfrm>
            <a:off x="1373187" y="1870011"/>
            <a:ext cx="1589405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00" spc="-270" b="1">
                <a:latin typeface="Malgun Gothic"/>
                <a:cs typeface="Malgun Gothic"/>
              </a:rPr>
              <a:t>자유</a:t>
            </a:r>
            <a:r>
              <a:rPr dirty="0" sz="1500" spc="-150" b="1">
                <a:latin typeface="Malgun Gothic"/>
                <a:cs typeface="Malgun Gothic"/>
              </a:rPr>
              <a:t> </a:t>
            </a:r>
            <a:r>
              <a:rPr dirty="0" sz="1500" spc="-270" b="1">
                <a:latin typeface="Malgun Gothic"/>
                <a:cs typeface="Malgun Gothic"/>
              </a:rPr>
              <a:t>형식의</a:t>
            </a:r>
            <a:r>
              <a:rPr dirty="0" sz="1500" spc="-150" b="1">
                <a:latin typeface="Malgun Gothic"/>
                <a:cs typeface="Malgun Gothic"/>
              </a:rPr>
              <a:t> </a:t>
            </a:r>
            <a:r>
              <a:rPr dirty="0" sz="1500" spc="-270" b="1">
                <a:latin typeface="Malgun Gothic"/>
                <a:cs typeface="Malgun Gothic"/>
              </a:rPr>
              <a:t>메모</a:t>
            </a:r>
            <a:r>
              <a:rPr dirty="0" sz="1500" spc="-150" b="1">
                <a:latin typeface="Malgun Gothic"/>
                <a:cs typeface="Malgun Gothic"/>
              </a:rPr>
              <a:t> </a:t>
            </a:r>
            <a:r>
              <a:rPr dirty="0" sz="1500" spc="-295" b="1">
                <a:latin typeface="Malgun Gothic"/>
                <a:cs typeface="Malgun Gothic"/>
              </a:rPr>
              <a:t>관리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092200" y="2183917"/>
            <a:ext cx="4699000" cy="482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dirty="0" sz="1350" spc="-210">
                <a:solidFill>
                  <a:srgbClr val="4A5462"/>
                </a:solidFill>
                <a:latin typeface="Dotum"/>
                <a:cs typeface="Dotum"/>
              </a:rPr>
              <a:t>거래처</a:t>
            </a:r>
            <a:r>
              <a:rPr dirty="0" sz="1300" spc="-210">
                <a:solidFill>
                  <a:srgbClr val="4A5462"/>
                </a:solidFill>
                <a:latin typeface="Noto Sans JP"/>
                <a:cs typeface="Noto Sans JP"/>
              </a:rPr>
              <a:t>,</a:t>
            </a:r>
            <a:r>
              <a:rPr dirty="0" sz="1300" spc="45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z="1350" spc="-190">
                <a:solidFill>
                  <a:srgbClr val="4A5462"/>
                </a:solidFill>
                <a:latin typeface="Dotum"/>
                <a:cs typeface="Dotum"/>
              </a:rPr>
              <a:t>상품</a:t>
            </a:r>
            <a:r>
              <a:rPr dirty="0" sz="1300" spc="-190">
                <a:solidFill>
                  <a:srgbClr val="4A5462"/>
                </a:solidFill>
                <a:latin typeface="Noto Sans JP"/>
                <a:cs typeface="Noto Sans JP"/>
              </a:rPr>
              <a:t>,</a:t>
            </a:r>
            <a:r>
              <a:rPr dirty="0" sz="1300" spc="50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고객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정보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등을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자유롭게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메모하고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구조화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없이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저장</a:t>
            </a:r>
            <a:r>
              <a:rPr dirty="0" sz="135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00">
                <a:solidFill>
                  <a:srgbClr val="4A5462"/>
                </a:solidFill>
                <a:latin typeface="Noto Sans JP"/>
                <a:cs typeface="Noto Sans JP"/>
              </a:rPr>
              <a:t>-</a:t>
            </a:r>
            <a:r>
              <a:rPr dirty="0" sz="1300" spc="50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z="1350" spc="-285">
                <a:solidFill>
                  <a:srgbClr val="4A5462"/>
                </a:solidFill>
                <a:latin typeface="Dotum"/>
                <a:cs typeface="Dotum"/>
              </a:rPr>
              <a:t>복잡한</a:t>
            </a:r>
            <a:r>
              <a:rPr dirty="0" sz="1350" spc="50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양식</a:t>
            </a:r>
            <a:r>
              <a:rPr dirty="0" sz="135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필요</a:t>
            </a:r>
            <a:r>
              <a:rPr dirty="0" sz="135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4A5462"/>
                </a:solidFill>
                <a:latin typeface="Dotum"/>
                <a:cs typeface="Dotum"/>
              </a:rPr>
              <a:t>없음</a:t>
            </a:r>
            <a:endParaRPr sz="1350">
              <a:latin typeface="Dotum"/>
              <a:cs typeface="Dotum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6210299" y="1714499"/>
            <a:ext cx="5067300" cy="1104900"/>
            <a:chOff x="6210299" y="1714499"/>
            <a:chExt cx="5067300" cy="1104900"/>
          </a:xfrm>
        </p:grpSpPr>
        <p:sp>
          <p:nvSpPr>
            <p:cNvPr id="12" name="object 12" descr=""/>
            <p:cNvSpPr/>
            <p:nvPr/>
          </p:nvSpPr>
          <p:spPr>
            <a:xfrm>
              <a:off x="6229348" y="1714499"/>
              <a:ext cx="5048250" cy="1104900"/>
            </a:xfrm>
            <a:custGeom>
              <a:avLst/>
              <a:gdLst/>
              <a:ahLst/>
              <a:cxnLst/>
              <a:rect l="l" t="t" r="r" b="b"/>
              <a:pathLst>
                <a:path w="5048250" h="1104900">
                  <a:moveTo>
                    <a:pt x="5015202" y="1104899"/>
                  </a:moveTo>
                  <a:lnTo>
                    <a:pt x="16523" y="1104899"/>
                  </a:lnTo>
                  <a:lnTo>
                    <a:pt x="14093" y="1103932"/>
                  </a:lnTo>
                  <a:lnTo>
                    <a:pt x="0" y="1071852"/>
                  </a:lnTo>
                  <a:lnTo>
                    <a:pt x="0" y="1066799"/>
                  </a:lnTo>
                  <a:lnTo>
                    <a:pt x="0" y="33047"/>
                  </a:lnTo>
                  <a:lnTo>
                    <a:pt x="16523" y="0"/>
                  </a:lnTo>
                  <a:lnTo>
                    <a:pt x="5015202" y="0"/>
                  </a:lnTo>
                  <a:lnTo>
                    <a:pt x="5047282" y="28187"/>
                  </a:lnTo>
                  <a:lnTo>
                    <a:pt x="5048249" y="33047"/>
                  </a:lnTo>
                  <a:lnTo>
                    <a:pt x="5048249" y="1071852"/>
                  </a:lnTo>
                  <a:lnTo>
                    <a:pt x="5020061" y="1103932"/>
                  </a:lnTo>
                  <a:lnTo>
                    <a:pt x="5015202" y="11048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6210299" y="1714499"/>
              <a:ext cx="38100" cy="1104900"/>
            </a:xfrm>
            <a:custGeom>
              <a:avLst/>
              <a:gdLst/>
              <a:ahLst/>
              <a:cxnLst/>
              <a:rect l="l" t="t" r="r" b="b"/>
              <a:pathLst>
                <a:path w="38100" h="1104900">
                  <a:moveTo>
                    <a:pt x="38099" y="1104899"/>
                  </a:moveTo>
                  <a:lnTo>
                    <a:pt x="2789" y="1081425"/>
                  </a:lnTo>
                  <a:lnTo>
                    <a:pt x="0" y="1066799"/>
                  </a:lnTo>
                  <a:lnTo>
                    <a:pt x="0" y="38099"/>
                  </a:lnTo>
                  <a:lnTo>
                    <a:pt x="23473" y="2789"/>
                  </a:lnTo>
                  <a:lnTo>
                    <a:pt x="38099" y="0"/>
                  </a:lnTo>
                  <a:lnTo>
                    <a:pt x="38099" y="11048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00799" y="1904999"/>
              <a:ext cx="191653" cy="191690"/>
            </a:xfrm>
            <a:prstGeom prst="rect">
              <a:avLst/>
            </a:prstGeom>
          </p:spPr>
        </p:pic>
      </p:grpSp>
      <p:sp>
        <p:nvSpPr>
          <p:cNvPr id="15" name="object 15" descr=""/>
          <p:cNvSpPr txBox="1"/>
          <p:nvPr/>
        </p:nvSpPr>
        <p:spPr>
          <a:xfrm>
            <a:off x="6692900" y="1870011"/>
            <a:ext cx="1068070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00" spc="-270" b="1">
                <a:latin typeface="Malgun Gothic"/>
                <a:cs typeface="Malgun Gothic"/>
              </a:rPr>
              <a:t>통합</a:t>
            </a:r>
            <a:r>
              <a:rPr dirty="0" sz="1500" spc="-150" b="1">
                <a:latin typeface="Malgun Gothic"/>
                <a:cs typeface="Malgun Gothic"/>
              </a:rPr>
              <a:t> </a:t>
            </a:r>
            <a:r>
              <a:rPr dirty="0" sz="1500" spc="-270" b="1">
                <a:latin typeface="Malgun Gothic"/>
                <a:cs typeface="Malgun Gothic"/>
              </a:rPr>
              <a:t>검색</a:t>
            </a:r>
            <a:r>
              <a:rPr dirty="0" sz="1500" spc="-150" b="1">
                <a:latin typeface="Malgun Gothic"/>
                <a:cs typeface="Malgun Gothic"/>
              </a:rPr>
              <a:t> </a:t>
            </a:r>
            <a:r>
              <a:rPr dirty="0" sz="1500" spc="-295" b="1">
                <a:latin typeface="Malgun Gothic"/>
                <a:cs typeface="Malgun Gothic"/>
              </a:rPr>
              <a:t>기능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6388099" y="2183917"/>
            <a:ext cx="4740910" cy="482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dirty="0" sz="1300" spc="-125">
                <a:solidFill>
                  <a:srgbClr val="4A5462"/>
                </a:solidFill>
                <a:latin typeface="Noto Sans JP"/>
                <a:cs typeface="Noto Sans JP"/>
              </a:rPr>
              <a:t>AI</a:t>
            </a:r>
            <a:r>
              <a:rPr dirty="0" sz="1350" spc="-125">
                <a:solidFill>
                  <a:srgbClr val="4A5462"/>
                </a:solidFill>
                <a:latin typeface="Dotum"/>
                <a:cs typeface="Dotum"/>
              </a:rPr>
              <a:t>가</a:t>
            </a:r>
            <a:r>
              <a:rPr dirty="0" sz="1350" spc="-10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190">
                <a:solidFill>
                  <a:srgbClr val="4A5462"/>
                </a:solidFill>
                <a:latin typeface="Dotum"/>
                <a:cs typeface="Dotum"/>
              </a:rPr>
              <a:t>메모</a:t>
            </a:r>
            <a:r>
              <a:rPr dirty="0" sz="1300" spc="-190">
                <a:solidFill>
                  <a:srgbClr val="4A5462"/>
                </a:solidFill>
                <a:latin typeface="Noto Sans JP"/>
                <a:cs typeface="Noto Sans JP"/>
              </a:rPr>
              <a:t>,</a:t>
            </a:r>
            <a:r>
              <a:rPr dirty="0" sz="1300" spc="55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z="1350" spc="-210">
                <a:solidFill>
                  <a:srgbClr val="4A5462"/>
                </a:solidFill>
                <a:latin typeface="Dotum"/>
                <a:cs typeface="Dotum"/>
              </a:rPr>
              <a:t>영수증</a:t>
            </a:r>
            <a:r>
              <a:rPr dirty="0" sz="1300" spc="-210">
                <a:solidFill>
                  <a:srgbClr val="4A5462"/>
                </a:solidFill>
                <a:latin typeface="Noto Sans JP"/>
                <a:cs typeface="Noto Sans JP"/>
              </a:rPr>
              <a:t>,</a:t>
            </a:r>
            <a:r>
              <a:rPr dirty="0" sz="1300" spc="55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거래내역</a:t>
            </a:r>
            <a:r>
              <a:rPr dirty="0" sz="1350" spc="-10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등</a:t>
            </a:r>
            <a:r>
              <a:rPr dirty="0" sz="1350" spc="-9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모든</a:t>
            </a:r>
            <a:r>
              <a:rPr dirty="0" sz="1350" spc="-10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기록에서</a:t>
            </a:r>
            <a:r>
              <a:rPr dirty="0" sz="1350" spc="-10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필요한</a:t>
            </a:r>
            <a:r>
              <a:rPr dirty="0" sz="1350" spc="-10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정보를</a:t>
            </a:r>
            <a:r>
              <a:rPr dirty="0" sz="1350" spc="-9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찾아주는</a:t>
            </a:r>
            <a:r>
              <a:rPr dirty="0" sz="1350" spc="-10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4A5462"/>
                </a:solidFill>
                <a:latin typeface="Dotum"/>
                <a:cs typeface="Dotum"/>
              </a:rPr>
              <a:t>스마</a:t>
            </a:r>
            <a:r>
              <a:rPr dirty="0" sz="1350" spc="50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트</a:t>
            </a:r>
            <a:r>
              <a:rPr dirty="0" sz="135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검색</a:t>
            </a:r>
            <a:r>
              <a:rPr dirty="0" sz="135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4A5462"/>
                </a:solidFill>
                <a:latin typeface="Dotum"/>
                <a:cs typeface="Dotum"/>
              </a:rPr>
              <a:t>시스템</a:t>
            </a:r>
            <a:endParaRPr sz="1350">
              <a:latin typeface="Dotum"/>
              <a:cs typeface="Dotum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914400" y="3174192"/>
            <a:ext cx="191135" cy="1473835"/>
            <a:chOff x="914400" y="3174192"/>
            <a:chExt cx="191135" cy="1473835"/>
          </a:xfrm>
        </p:grpSpPr>
        <p:pic>
          <p:nvPicPr>
            <p:cNvPr id="18" name="object 1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0353" y="3174192"/>
              <a:ext cx="178593" cy="166715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4400" y="3821050"/>
              <a:ext cx="190533" cy="168399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0353" y="4457699"/>
              <a:ext cx="178593" cy="190202"/>
            </a:xfrm>
            <a:prstGeom prst="rect">
              <a:avLst/>
            </a:prstGeom>
          </p:spPr>
        </p:pic>
      </p:grpSp>
      <p:sp>
        <p:nvSpPr>
          <p:cNvPr id="21" name="object 21" descr=""/>
          <p:cNvSpPr txBox="1"/>
          <p:nvPr/>
        </p:nvSpPr>
        <p:spPr>
          <a:xfrm>
            <a:off x="1206499" y="3098317"/>
            <a:ext cx="6414135" cy="1130300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1350" spc="-260">
                <a:latin typeface="Dotum"/>
                <a:cs typeface="Dotum"/>
              </a:rPr>
              <a:t>다른</a:t>
            </a:r>
            <a:r>
              <a:rPr dirty="0" sz="1350" spc="-110">
                <a:latin typeface="Dotum"/>
                <a:cs typeface="Dotum"/>
              </a:rPr>
              <a:t> </a:t>
            </a:r>
            <a:r>
              <a:rPr dirty="0" sz="1350" spc="-260">
                <a:latin typeface="Dotum"/>
                <a:cs typeface="Dotum"/>
              </a:rPr>
              <a:t>기능과의</a:t>
            </a:r>
            <a:r>
              <a:rPr dirty="0" sz="1350" spc="-105">
                <a:latin typeface="Dotum"/>
                <a:cs typeface="Dotum"/>
              </a:rPr>
              <a:t> </a:t>
            </a:r>
            <a:r>
              <a:rPr dirty="0" sz="1350" spc="-260">
                <a:latin typeface="Dotum"/>
                <a:cs typeface="Dotum"/>
              </a:rPr>
              <a:t>자동</a:t>
            </a:r>
            <a:r>
              <a:rPr dirty="0" sz="1350" spc="-105">
                <a:latin typeface="Dotum"/>
                <a:cs typeface="Dotum"/>
              </a:rPr>
              <a:t> </a:t>
            </a:r>
            <a:r>
              <a:rPr dirty="0" sz="1350" spc="-285">
                <a:latin typeface="Dotum"/>
                <a:cs typeface="Dotum"/>
              </a:rPr>
              <a:t>연동</a:t>
            </a:r>
            <a:endParaRPr sz="135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무형식으로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입력한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정보가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영수증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190">
                <a:solidFill>
                  <a:srgbClr val="4A5462"/>
                </a:solidFill>
                <a:latin typeface="Dotum"/>
                <a:cs typeface="Dotum"/>
              </a:rPr>
              <a:t>관리</a:t>
            </a:r>
            <a:r>
              <a:rPr dirty="0" sz="1300" spc="-190">
                <a:solidFill>
                  <a:srgbClr val="4A5462"/>
                </a:solidFill>
                <a:latin typeface="Noto Sans JP"/>
                <a:cs typeface="Noto Sans JP"/>
              </a:rPr>
              <a:t>,</a:t>
            </a:r>
            <a:r>
              <a:rPr dirty="0" sz="1300" spc="50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일정</a:t>
            </a:r>
            <a:r>
              <a:rPr dirty="0" sz="1350" spc="-10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관리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등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다른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기능과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자동으로</a:t>
            </a:r>
            <a:r>
              <a:rPr dirty="0" sz="1350" spc="-10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연결되어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정보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일관성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4A5462"/>
                </a:solidFill>
                <a:latin typeface="Dotum"/>
                <a:cs typeface="Dotum"/>
              </a:rPr>
              <a:t>유지</a:t>
            </a:r>
            <a:endParaRPr sz="1350">
              <a:latin typeface="Dotum"/>
              <a:cs typeface="Dotum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20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</a:pPr>
            <a:r>
              <a:rPr dirty="0" sz="1350" spc="-260">
                <a:latin typeface="Dotum"/>
                <a:cs typeface="Dotum"/>
              </a:rPr>
              <a:t>자동</a:t>
            </a:r>
            <a:r>
              <a:rPr dirty="0" sz="1350" spc="-110">
                <a:latin typeface="Dotum"/>
                <a:cs typeface="Dotum"/>
              </a:rPr>
              <a:t> </a:t>
            </a:r>
            <a:r>
              <a:rPr dirty="0" sz="1350" spc="-260">
                <a:latin typeface="Dotum"/>
                <a:cs typeface="Dotum"/>
              </a:rPr>
              <a:t>태그</a:t>
            </a:r>
            <a:r>
              <a:rPr dirty="0" sz="1350" spc="-110">
                <a:latin typeface="Dotum"/>
                <a:cs typeface="Dotum"/>
              </a:rPr>
              <a:t> </a:t>
            </a:r>
            <a:r>
              <a:rPr dirty="0" sz="1350" spc="-260">
                <a:latin typeface="Dotum"/>
                <a:cs typeface="Dotum"/>
              </a:rPr>
              <a:t>및</a:t>
            </a:r>
            <a:r>
              <a:rPr dirty="0" sz="1350" spc="-110">
                <a:latin typeface="Dotum"/>
                <a:cs typeface="Dotum"/>
              </a:rPr>
              <a:t> </a:t>
            </a:r>
            <a:r>
              <a:rPr dirty="0" sz="1350" spc="-260">
                <a:latin typeface="Dotum"/>
                <a:cs typeface="Dotum"/>
              </a:rPr>
              <a:t>분류</a:t>
            </a:r>
            <a:r>
              <a:rPr dirty="0" sz="1350" spc="-110">
                <a:latin typeface="Dotum"/>
                <a:cs typeface="Dotum"/>
              </a:rPr>
              <a:t> </a:t>
            </a:r>
            <a:r>
              <a:rPr dirty="0" sz="1350" spc="-285">
                <a:latin typeface="Dotum"/>
                <a:cs typeface="Dotum"/>
              </a:rPr>
              <a:t>시스템</a:t>
            </a:r>
            <a:endParaRPr sz="135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300" spc="-125">
                <a:solidFill>
                  <a:srgbClr val="4A5462"/>
                </a:solidFill>
                <a:latin typeface="Noto Sans JP"/>
                <a:cs typeface="Noto Sans JP"/>
              </a:rPr>
              <a:t>AI</a:t>
            </a:r>
            <a:r>
              <a:rPr dirty="0" sz="1350" spc="-125">
                <a:solidFill>
                  <a:srgbClr val="4A5462"/>
                </a:solidFill>
                <a:latin typeface="Dotum"/>
                <a:cs typeface="Dotum"/>
              </a:rPr>
              <a:t>가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입력된</a:t>
            </a:r>
            <a:r>
              <a:rPr dirty="0" sz="1350" spc="-10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정보를</a:t>
            </a:r>
            <a:r>
              <a:rPr dirty="0" sz="1350" spc="-10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분석하여</a:t>
            </a:r>
            <a:r>
              <a:rPr dirty="0" sz="1350" spc="-10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자동으로</a:t>
            </a:r>
            <a:r>
              <a:rPr dirty="0" sz="1350" spc="-10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태그와</a:t>
            </a:r>
            <a:r>
              <a:rPr dirty="0" sz="1350" spc="-10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카테고리를</a:t>
            </a:r>
            <a:r>
              <a:rPr dirty="0" sz="1350" spc="-10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190">
                <a:solidFill>
                  <a:srgbClr val="4A5462"/>
                </a:solidFill>
                <a:latin typeface="Dotum"/>
                <a:cs typeface="Dotum"/>
              </a:rPr>
              <a:t>생성</a:t>
            </a:r>
            <a:r>
              <a:rPr dirty="0" sz="1300" spc="-190">
                <a:solidFill>
                  <a:srgbClr val="4A5462"/>
                </a:solidFill>
                <a:latin typeface="Noto Sans JP"/>
                <a:cs typeface="Noto Sans JP"/>
              </a:rPr>
              <a:t>,</a:t>
            </a:r>
            <a:r>
              <a:rPr dirty="0" sz="1300" spc="55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체계적인</a:t>
            </a:r>
            <a:r>
              <a:rPr dirty="0" sz="1350" spc="-10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관리</a:t>
            </a:r>
            <a:r>
              <a:rPr dirty="0" sz="1350" spc="-10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4A5462"/>
                </a:solidFill>
                <a:latin typeface="Dotum"/>
                <a:cs typeface="Dotum"/>
              </a:rPr>
              <a:t>지원</a:t>
            </a:r>
            <a:endParaRPr sz="1350">
              <a:latin typeface="Dotum"/>
              <a:cs typeface="Dotum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901700" y="4393717"/>
            <a:ext cx="5609590" cy="678815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316865">
              <a:lnSpc>
                <a:spcPct val="100000"/>
              </a:lnSpc>
              <a:spcBef>
                <a:spcPts val="275"/>
              </a:spcBef>
            </a:pPr>
            <a:r>
              <a:rPr dirty="0" sz="1350" spc="-260">
                <a:latin typeface="Dotum"/>
                <a:cs typeface="Dotum"/>
              </a:rPr>
              <a:t>안전한</a:t>
            </a:r>
            <a:r>
              <a:rPr dirty="0" sz="1350" spc="-110">
                <a:latin typeface="Dotum"/>
                <a:cs typeface="Dotum"/>
              </a:rPr>
              <a:t> </a:t>
            </a:r>
            <a:r>
              <a:rPr dirty="0" sz="1350" spc="-260">
                <a:latin typeface="Dotum"/>
                <a:cs typeface="Dotum"/>
              </a:rPr>
              <a:t>정보</a:t>
            </a:r>
            <a:r>
              <a:rPr dirty="0" sz="1350" spc="-105">
                <a:latin typeface="Dotum"/>
                <a:cs typeface="Dotum"/>
              </a:rPr>
              <a:t> </a:t>
            </a:r>
            <a:r>
              <a:rPr dirty="0" sz="1350" spc="-285">
                <a:latin typeface="Dotum"/>
                <a:cs typeface="Dotum"/>
              </a:rPr>
              <a:t>보호</a:t>
            </a:r>
            <a:endParaRPr sz="1350">
              <a:latin typeface="Dotum"/>
              <a:cs typeface="Dotum"/>
            </a:endParaRPr>
          </a:p>
          <a:p>
            <a:pPr marL="316865">
              <a:lnSpc>
                <a:spcPct val="100000"/>
              </a:lnSpc>
              <a:spcBef>
                <a:spcPts val="180"/>
              </a:spcBef>
            </a:pP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개인정보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및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중요</a:t>
            </a:r>
            <a:r>
              <a:rPr dirty="0" sz="1350" spc="-10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비즈니스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데이터를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암호화하여</a:t>
            </a:r>
            <a:r>
              <a:rPr dirty="0" sz="1350" spc="-10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안전하게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190">
                <a:solidFill>
                  <a:srgbClr val="4A5462"/>
                </a:solidFill>
                <a:latin typeface="Dotum"/>
                <a:cs typeface="Dotum"/>
              </a:rPr>
              <a:t>보관</a:t>
            </a:r>
            <a:r>
              <a:rPr dirty="0" sz="1300" spc="-190">
                <a:solidFill>
                  <a:srgbClr val="4A5462"/>
                </a:solidFill>
                <a:latin typeface="Noto Sans JP"/>
                <a:cs typeface="Noto Sans JP"/>
              </a:rPr>
              <a:t>,</a:t>
            </a:r>
            <a:r>
              <a:rPr dirty="0" sz="1300" spc="50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접근</a:t>
            </a:r>
            <a:r>
              <a:rPr dirty="0" sz="1350" spc="-10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권한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설정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4A5462"/>
                </a:solidFill>
                <a:latin typeface="Dotum"/>
                <a:cs typeface="Dotum"/>
              </a:rPr>
              <a:t>가능</a:t>
            </a:r>
            <a:endParaRPr sz="135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150" spc="-100">
                <a:solidFill>
                  <a:srgbClr val="6A7280"/>
                </a:solidFill>
                <a:latin typeface="Noto Sans JP"/>
                <a:cs typeface="Noto Sans JP"/>
              </a:rPr>
              <a:t>AI</a:t>
            </a:r>
            <a:r>
              <a:rPr dirty="0" sz="1150" spc="-100">
                <a:solidFill>
                  <a:srgbClr val="6A7280"/>
                </a:solidFill>
                <a:latin typeface="Dotum"/>
                <a:cs typeface="Dotum"/>
              </a:rPr>
              <a:t>를</a:t>
            </a:r>
            <a:r>
              <a:rPr dirty="0" sz="1150" spc="-80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6A7280"/>
                </a:solidFill>
                <a:latin typeface="Dotum"/>
                <a:cs typeface="Dotum"/>
              </a:rPr>
              <a:t>이용한</a:t>
            </a:r>
            <a:r>
              <a:rPr dirty="0" sz="1150" spc="-7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6A7280"/>
                </a:solidFill>
                <a:latin typeface="Dotum"/>
                <a:cs typeface="Dotum"/>
              </a:rPr>
              <a:t>간편장부</a:t>
            </a:r>
            <a:r>
              <a:rPr dirty="0" sz="1150" spc="-7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6A7280"/>
                </a:solidFill>
                <a:latin typeface="Dotum"/>
                <a:cs typeface="Dotum"/>
              </a:rPr>
              <a:t>시스템</a:t>
            </a:r>
            <a:endParaRPr sz="1150">
              <a:latin typeface="Dotum"/>
              <a:cs typeface="Dotum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10841780" y="4868698"/>
            <a:ext cx="448945" cy="2032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50" spc="-30">
                <a:solidFill>
                  <a:srgbClr val="6A7280"/>
                </a:solidFill>
                <a:latin typeface="Noto Sans JP"/>
                <a:cs typeface="Noto Sans JP"/>
              </a:rPr>
              <a:t>12</a:t>
            </a:r>
            <a:r>
              <a:rPr dirty="0" sz="1150" spc="-20">
                <a:solidFill>
                  <a:srgbClr val="6A7280"/>
                </a:solidFill>
                <a:latin typeface="Noto Sans JP"/>
                <a:cs typeface="Noto Sans JP"/>
              </a:rPr>
              <a:t> </a:t>
            </a:r>
            <a:r>
              <a:rPr dirty="0" sz="1150">
                <a:solidFill>
                  <a:srgbClr val="6A7280"/>
                </a:solidFill>
                <a:latin typeface="Noto Sans JP"/>
                <a:cs typeface="Noto Sans JP"/>
              </a:rPr>
              <a:t>/</a:t>
            </a:r>
            <a:r>
              <a:rPr dirty="0" sz="1150" spc="-20">
                <a:solidFill>
                  <a:srgbClr val="6A7280"/>
                </a:solidFill>
                <a:latin typeface="Noto Sans JP"/>
                <a:cs typeface="Noto Sans JP"/>
              </a:rPr>
              <a:t> </a:t>
            </a:r>
            <a:r>
              <a:rPr dirty="0" sz="1150" spc="-35">
                <a:solidFill>
                  <a:srgbClr val="6A7280"/>
                </a:solidFill>
                <a:latin typeface="Noto Sans JP"/>
                <a:cs typeface="Noto Sans JP"/>
              </a:rPr>
              <a:t>20</a:t>
            </a:r>
            <a:endParaRPr sz="1150">
              <a:latin typeface="Noto Sans JP"/>
              <a:cs typeface="Noto Sans JP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9248775"/>
            <a:chOff x="0" y="0"/>
            <a:chExt cx="12192000" cy="9248775"/>
          </a:xfrm>
        </p:grpSpPr>
        <p:sp>
          <p:nvSpPr>
            <p:cNvPr id="3" name="object 3" descr=""/>
            <p:cNvSpPr/>
            <p:nvPr/>
          </p:nvSpPr>
          <p:spPr>
            <a:xfrm>
              <a:off x="95249" y="95249"/>
              <a:ext cx="12096750" cy="9153525"/>
            </a:xfrm>
            <a:custGeom>
              <a:avLst/>
              <a:gdLst/>
              <a:ahLst/>
              <a:cxnLst/>
              <a:rect l="l" t="t" r="r" b="b"/>
              <a:pathLst>
                <a:path w="12096750" h="9153525">
                  <a:moveTo>
                    <a:pt x="0" y="9153524"/>
                  </a:moveTo>
                  <a:lnTo>
                    <a:pt x="12096749" y="9153524"/>
                  </a:lnTo>
                  <a:lnTo>
                    <a:pt x="12096749" y="0"/>
                  </a:lnTo>
                  <a:lnTo>
                    <a:pt x="0" y="0"/>
                  </a:lnTo>
                  <a:lnTo>
                    <a:pt x="0" y="9153524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0"/>
              <a:ext cx="12192000" cy="9248775"/>
            </a:xfrm>
            <a:custGeom>
              <a:avLst/>
              <a:gdLst/>
              <a:ahLst/>
              <a:cxnLst/>
              <a:rect l="l" t="t" r="r" b="b"/>
              <a:pathLst>
                <a:path w="12192000" h="9248775">
                  <a:moveTo>
                    <a:pt x="12191987" y="0"/>
                  </a:moveTo>
                  <a:lnTo>
                    <a:pt x="95237" y="0"/>
                  </a:lnTo>
                  <a:lnTo>
                    <a:pt x="0" y="0"/>
                  </a:lnTo>
                  <a:lnTo>
                    <a:pt x="0" y="95250"/>
                  </a:lnTo>
                  <a:lnTo>
                    <a:pt x="0" y="9248775"/>
                  </a:lnTo>
                  <a:lnTo>
                    <a:pt x="95237" y="9248775"/>
                  </a:lnTo>
                  <a:lnTo>
                    <a:pt x="95237" y="95250"/>
                  </a:lnTo>
                  <a:lnTo>
                    <a:pt x="12191987" y="95250"/>
                  </a:lnTo>
                  <a:lnTo>
                    <a:pt x="12191987" y="0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9524987" y="7439024"/>
              <a:ext cx="2190750" cy="1333500"/>
            </a:xfrm>
            <a:custGeom>
              <a:avLst/>
              <a:gdLst/>
              <a:ahLst/>
              <a:cxnLst/>
              <a:rect l="l" t="t" r="r" b="b"/>
              <a:pathLst>
                <a:path w="2190750" h="1333500">
                  <a:moveTo>
                    <a:pt x="762000" y="285750"/>
                  </a:moveTo>
                  <a:lnTo>
                    <a:pt x="0" y="285750"/>
                  </a:lnTo>
                  <a:lnTo>
                    <a:pt x="0" y="1047750"/>
                  </a:lnTo>
                  <a:lnTo>
                    <a:pt x="762000" y="1047750"/>
                  </a:lnTo>
                  <a:lnTo>
                    <a:pt x="762000" y="285750"/>
                  </a:lnTo>
                  <a:close/>
                </a:path>
                <a:path w="2190750" h="1333500">
                  <a:moveTo>
                    <a:pt x="2190750" y="666750"/>
                  </a:moveTo>
                  <a:lnTo>
                    <a:pt x="2188946" y="617715"/>
                  </a:lnTo>
                  <a:lnTo>
                    <a:pt x="2183536" y="568921"/>
                  </a:lnTo>
                  <a:lnTo>
                    <a:pt x="2174557" y="520661"/>
                  </a:lnTo>
                  <a:lnTo>
                    <a:pt x="2162048" y="473214"/>
                  </a:lnTo>
                  <a:lnTo>
                    <a:pt x="2146084" y="426796"/>
                  </a:lnTo>
                  <a:lnTo>
                    <a:pt x="2126742" y="381685"/>
                  </a:lnTo>
                  <a:lnTo>
                    <a:pt x="2104136" y="338112"/>
                  </a:lnTo>
                  <a:lnTo>
                    <a:pt x="2078393" y="296329"/>
                  </a:lnTo>
                  <a:lnTo>
                    <a:pt x="2049640" y="256552"/>
                  </a:lnTo>
                  <a:lnTo>
                    <a:pt x="2018030" y="218998"/>
                  </a:lnTo>
                  <a:lnTo>
                    <a:pt x="1983752" y="183857"/>
                  </a:lnTo>
                  <a:lnTo>
                    <a:pt x="1946986" y="151345"/>
                  </a:lnTo>
                  <a:lnTo>
                    <a:pt x="1907933" y="121627"/>
                  </a:lnTo>
                  <a:lnTo>
                    <a:pt x="1866785" y="94869"/>
                  </a:lnTo>
                  <a:lnTo>
                    <a:pt x="1823783" y="71196"/>
                  </a:lnTo>
                  <a:lnTo>
                    <a:pt x="1779155" y="50761"/>
                  </a:lnTo>
                  <a:lnTo>
                    <a:pt x="1733156" y="33655"/>
                  </a:lnTo>
                  <a:lnTo>
                    <a:pt x="1686013" y="19989"/>
                  </a:lnTo>
                  <a:lnTo>
                    <a:pt x="1637995" y="9817"/>
                  </a:lnTo>
                  <a:lnTo>
                    <a:pt x="1589354" y="3213"/>
                  </a:lnTo>
                  <a:lnTo>
                    <a:pt x="1540370" y="203"/>
                  </a:lnTo>
                  <a:lnTo>
                    <a:pt x="1524000" y="0"/>
                  </a:lnTo>
                  <a:lnTo>
                    <a:pt x="1507642" y="203"/>
                  </a:lnTo>
                  <a:lnTo>
                    <a:pt x="1458658" y="3213"/>
                  </a:lnTo>
                  <a:lnTo>
                    <a:pt x="1410017" y="9817"/>
                  </a:lnTo>
                  <a:lnTo>
                    <a:pt x="1361998" y="19989"/>
                  </a:lnTo>
                  <a:lnTo>
                    <a:pt x="1314856" y="33655"/>
                  </a:lnTo>
                  <a:lnTo>
                    <a:pt x="1268857" y="50761"/>
                  </a:lnTo>
                  <a:lnTo>
                    <a:pt x="1224229" y="71196"/>
                  </a:lnTo>
                  <a:lnTo>
                    <a:pt x="1181227" y="94869"/>
                  </a:lnTo>
                  <a:lnTo>
                    <a:pt x="1140079" y="121627"/>
                  </a:lnTo>
                  <a:lnTo>
                    <a:pt x="1117066" y="138645"/>
                  </a:lnTo>
                  <a:lnTo>
                    <a:pt x="1047750" y="0"/>
                  </a:lnTo>
                  <a:lnTo>
                    <a:pt x="809625" y="476250"/>
                  </a:lnTo>
                  <a:lnTo>
                    <a:pt x="885075" y="476250"/>
                  </a:lnTo>
                  <a:lnTo>
                    <a:pt x="881405" y="488924"/>
                  </a:lnTo>
                  <a:lnTo>
                    <a:pt x="870064" y="536676"/>
                  </a:lnTo>
                  <a:lnTo>
                    <a:pt x="862266" y="585139"/>
                  </a:lnTo>
                  <a:lnTo>
                    <a:pt x="858062" y="634034"/>
                  </a:lnTo>
                  <a:lnTo>
                    <a:pt x="857250" y="666750"/>
                  </a:lnTo>
                  <a:lnTo>
                    <a:pt x="857453" y="683120"/>
                  </a:lnTo>
                  <a:lnTo>
                    <a:pt x="860463" y="732104"/>
                  </a:lnTo>
                  <a:lnTo>
                    <a:pt x="867067" y="780745"/>
                  </a:lnTo>
                  <a:lnTo>
                    <a:pt x="877239" y="828763"/>
                  </a:lnTo>
                  <a:lnTo>
                    <a:pt x="890905" y="875906"/>
                  </a:lnTo>
                  <a:lnTo>
                    <a:pt x="908011" y="921905"/>
                  </a:lnTo>
                  <a:lnTo>
                    <a:pt x="928446" y="966533"/>
                  </a:lnTo>
                  <a:lnTo>
                    <a:pt x="952119" y="1009535"/>
                  </a:lnTo>
                  <a:lnTo>
                    <a:pt x="978877" y="1050683"/>
                  </a:lnTo>
                  <a:lnTo>
                    <a:pt x="1008595" y="1089736"/>
                  </a:lnTo>
                  <a:lnTo>
                    <a:pt x="1041107" y="1126502"/>
                  </a:lnTo>
                  <a:lnTo>
                    <a:pt x="1076248" y="1160780"/>
                  </a:lnTo>
                  <a:lnTo>
                    <a:pt x="1113802" y="1192390"/>
                  </a:lnTo>
                  <a:lnTo>
                    <a:pt x="1153579" y="1221143"/>
                  </a:lnTo>
                  <a:lnTo>
                    <a:pt x="1195362" y="1246886"/>
                  </a:lnTo>
                  <a:lnTo>
                    <a:pt x="1238935" y="1269492"/>
                  </a:lnTo>
                  <a:lnTo>
                    <a:pt x="1284046" y="1288834"/>
                  </a:lnTo>
                  <a:lnTo>
                    <a:pt x="1330464" y="1304798"/>
                  </a:lnTo>
                  <a:lnTo>
                    <a:pt x="1377911" y="1317307"/>
                  </a:lnTo>
                  <a:lnTo>
                    <a:pt x="1426171" y="1326286"/>
                  </a:lnTo>
                  <a:lnTo>
                    <a:pt x="1474965" y="1331696"/>
                  </a:lnTo>
                  <a:lnTo>
                    <a:pt x="1524000" y="1333500"/>
                  </a:lnTo>
                  <a:lnTo>
                    <a:pt x="1540370" y="1333309"/>
                  </a:lnTo>
                  <a:lnTo>
                    <a:pt x="1589354" y="1330299"/>
                  </a:lnTo>
                  <a:lnTo>
                    <a:pt x="1637995" y="1323695"/>
                  </a:lnTo>
                  <a:lnTo>
                    <a:pt x="1686013" y="1313522"/>
                  </a:lnTo>
                  <a:lnTo>
                    <a:pt x="1733156" y="1299857"/>
                  </a:lnTo>
                  <a:lnTo>
                    <a:pt x="1779155" y="1282750"/>
                  </a:lnTo>
                  <a:lnTo>
                    <a:pt x="1823783" y="1262316"/>
                  </a:lnTo>
                  <a:lnTo>
                    <a:pt x="1866785" y="1238643"/>
                  </a:lnTo>
                  <a:lnTo>
                    <a:pt x="1907933" y="1211872"/>
                  </a:lnTo>
                  <a:lnTo>
                    <a:pt x="1946986" y="1182166"/>
                  </a:lnTo>
                  <a:lnTo>
                    <a:pt x="1983752" y="1149654"/>
                  </a:lnTo>
                  <a:lnTo>
                    <a:pt x="2018030" y="1114513"/>
                  </a:lnTo>
                  <a:lnTo>
                    <a:pt x="2049640" y="1076960"/>
                  </a:lnTo>
                  <a:lnTo>
                    <a:pt x="2078393" y="1037183"/>
                  </a:lnTo>
                  <a:lnTo>
                    <a:pt x="2104136" y="995400"/>
                  </a:lnTo>
                  <a:lnTo>
                    <a:pt x="2126742" y="951826"/>
                  </a:lnTo>
                  <a:lnTo>
                    <a:pt x="2146084" y="906716"/>
                  </a:lnTo>
                  <a:lnTo>
                    <a:pt x="2162048" y="860298"/>
                  </a:lnTo>
                  <a:lnTo>
                    <a:pt x="2174557" y="812850"/>
                  </a:lnTo>
                  <a:lnTo>
                    <a:pt x="2183536" y="764590"/>
                  </a:lnTo>
                  <a:lnTo>
                    <a:pt x="2188946" y="715797"/>
                  </a:lnTo>
                  <a:lnTo>
                    <a:pt x="2190559" y="683120"/>
                  </a:lnTo>
                  <a:lnTo>
                    <a:pt x="2190750" y="666750"/>
                  </a:lnTo>
                  <a:close/>
                </a:path>
              </a:pathLst>
            </a:custGeom>
            <a:solidFill>
              <a:srgbClr val="3B81F5">
                <a:alpha val="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90"/>
              </a:spcBef>
            </a:pPr>
            <a:r>
              <a:rPr dirty="0" spc="-484"/>
              <a:t>필요한</a:t>
            </a:r>
            <a:r>
              <a:rPr dirty="0" spc="-280"/>
              <a:t> </a:t>
            </a:r>
            <a:r>
              <a:rPr dirty="0" sz="2500" spc="-50">
                <a:latin typeface="Noto Sans JP"/>
                <a:cs typeface="Noto Sans JP"/>
              </a:rPr>
              <a:t>AI </a:t>
            </a:r>
            <a:r>
              <a:rPr dirty="0" spc="-484"/>
              <a:t>핵심</a:t>
            </a:r>
            <a:r>
              <a:rPr dirty="0" spc="-265"/>
              <a:t> </a:t>
            </a:r>
            <a:r>
              <a:rPr dirty="0" spc="-555"/>
              <a:t>기술</a:t>
            </a:r>
            <a:r>
              <a:rPr dirty="0" spc="-555">
                <a:latin typeface="Calibri"/>
                <a:cs typeface="Calibri"/>
              </a:rPr>
              <a:t>①</a:t>
            </a:r>
            <a:r>
              <a:rPr dirty="0" sz="2500" spc="-555">
                <a:latin typeface="Noto Sans JP"/>
                <a:cs typeface="Noto Sans JP"/>
              </a:rPr>
              <a:t>:</a:t>
            </a:r>
            <a:r>
              <a:rPr dirty="0" sz="2500" spc="55">
                <a:latin typeface="Noto Sans JP"/>
                <a:cs typeface="Noto Sans JP"/>
              </a:rPr>
              <a:t> </a:t>
            </a:r>
            <a:r>
              <a:rPr dirty="0" sz="2500" spc="-275">
                <a:latin typeface="Noto Sans JP"/>
                <a:cs typeface="Noto Sans JP"/>
              </a:rPr>
              <a:t>OCR(</a:t>
            </a:r>
            <a:r>
              <a:rPr dirty="0" spc="-275"/>
              <a:t>광학</a:t>
            </a:r>
            <a:r>
              <a:rPr dirty="0" spc="-265"/>
              <a:t> </a:t>
            </a:r>
            <a:r>
              <a:rPr dirty="0" spc="-484"/>
              <a:t>문자</a:t>
            </a:r>
            <a:r>
              <a:rPr dirty="0" spc="-270"/>
              <a:t> </a:t>
            </a:r>
            <a:r>
              <a:rPr dirty="0" spc="-380"/>
              <a:t>인식</a:t>
            </a:r>
            <a:r>
              <a:rPr dirty="0" sz="2500" spc="-380">
                <a:latin typeface="Noto Sans JP"/>
                <a:cs typeface="Noto Sans JP"/>
              </a:rPr>
              <a:t>)</a:t>
            </a:r>
            <a:endParaRPr sz="2500">
              <a:latin typeface="Noto Sans JP"/>
              <a:cs typeface="Noto Sans JP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914399" y="1600199"/>
            <a:ext cx="4953000" cy="5591175"/>
            <a:chOff x="914399" y="1600199"/>
            <a:chExt cx="4953000" cy="5591175"/>
          </a:xfrm>
        </p:grpSpPr>
        <p:sp>
          <p:nvSpPr>
            <p:cNvPr id="8" name="object 8" descr=""/>
            <p:cNvSpPr/>
            <p:nvPr/>
          </p:nvSpPr>
          <p:spPr>
            <a:xfrm>
              <a:off x="914387" y="6248399"/>
              <a:ext cx="4953000" cy="942975"/>
            </a:xfrm>
            <a:custGeom>
              <a:avLst/>
              <a:gdLst/>
              <a:ahLst/>
              <a:cxnLst/>
              <a:rect l="l" t="t" r="r" b="b"/>
              <a:pathLst>
                <a:path w="4953000" h="942975">
                  <a:moveTo>
                    <a:pt x="4953000" y="933450"/>
                  </a:moveTo>
                  <a:lnTo>
                    <a:pt x="3152775" y="933450"/>
                  </a:lnTo>
                  <a:lnTo>
                    <a:pt x="952500" y="933450"/>
                  </a:lnTo>
                  <a:lnTo>
                    <a:pt x="0" y="933450"/>
                  </a:lnTo>
                  <a:lnTo>
                    <a:pt x="0" y="942975"/>
                  </a:lnTo>
                  <a:lnTo>
                    <a:pt x="952500" y="942975"/>
                  </a:lnTo>
                  <a:lnTo>
                    <a:pt x="3152775" y="942975"/>
                  </a:lnTo>
                  <a:lnTo>
                    <a:pt x="4953000" y="942975"/>
                  </a:lnTo>
                  <a:lnTo>
                    <a:pt x="4953000" y="933450"/>
                  </a:lnTo>
                  <a:close/>
                </a:path>
                <a:path w="4953000" h="942975">
                  <a:moveTo>
                    <a:pt x="4953000" y="466725"/>
                  </a:moveTo>
                  <a:lnTo>
                    <a:pt x="3152775" y="466725"/>
                  </a:lnTo>
                  <a:lnTo>
                    <a:pt x="952500" y="466725"/>
                  </a:lnTo>
                  <a:lnTo>
                    <a:pt x="0" y="466725"/>
                  </a:lnTo>
                  <a:lnTo>
                    <a:pt x="0" y="476250"/>
                  </a:lnTo>
                  <a:lnTo>
                    <a:pt x="952500" y="476250"/>
                  </a:lnTo>
                  <a:lnTo>
                    <a:pt x="3152775" y="476250"/>
                  </a:lnTo>
                  <a:lnTo>
                    <a:pt x="4953000" y="476250"/>
                  </a:lnTo>
                  <a:lnTo>
                    <a:pt x="4953000" y="466725"/>
                  </a:lnTo>
                  <a:close/>
                </a:path>
                <a:path w="4953000" h="942975">
                  <a:moveTo>
                    <a:pt x="4953000" y="0"/>
                  </a:moveTo>
                  <a:lnTo>
                    <a:pt x="3152775" y="0"/>
                  </a:lnTo>
                  <a:lnTo>
                    <a:pt x="952500" y="0"/>
                  </a:lnTo>
                  <a:lnTo>
                    <a:pt x="0" y="0"/>
                  </a:lnTo>
                  <a:lnTo>
                    <a:pt x="0" y="9525"/>
                  </a:lnTo>
                  <a:lnTo>
                    <a:pt x="952500" y="9525"/>
                  </a:lnTo>
                  <a:lnTo>
                    <a:pt x="3152775" y="9525"/>
                  </a:lnTo>
                  <a:lnTo>
                    <a:pt x="4953000" y="9525"/>
                  </a:lnTo>
                  <a:lnTo>
                    <a:pt x="4953000" y="0"/>
                  </a:lnTo>
                  <a:close/>
                </a:path>
              </a:pathLst>
            </a:custGeom>
            <a:solidFill>
              <a:srgbClr val="E2E7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914399" y="1600199"/>
              <a:ext cx="876300" cy="342900"/>
            </a:xfrm>
            <a:custGeom>
              <a:avLst/>
              <a:gdLst/>
              <a:ahLst/>
              <a:cxnLst/>
              <a:rect l="l" t="t" r="r" b="b"/>
              <a:pathLst>
                <a:path w="876300" h="342900">
                  <a:moveTo>
                    <a:pt x="843252" y="342899"/>
                  </a:moveTo>
                  <a:lnTo>
                    <a:pt x="33047" y="342899"/>
                  </a:lnTo>
                  <a:lnTo>
                    <a:pt x="28187" y="341933"/>
                  </a:lnTo>
                  <a:lnTo>
                    <a:pt x="966" y="314712"/>
                  </a:lnTo>
                  <a:lnTo>
                    <a:pt x="0" y="309852"/>
                  </a:lnTo>
                  <a:lnTo>
                    <a:pt x="0" y="3047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843252" y="0"/>
                  </a:lnTo>
                  <a:lnTo>
                    <a:pt x="875333" y="28187"/>
                  </a:lnTo>
                  <a:lnTo>
                    <a:pt x="876299" y="33047"/>
                  </a:lnTo>
                  <a:lnTo>
                    <a:pt x="876299" y="309852"/>
                  </a:lnTo>
                  <a:lnTo>
                    <a:pt x="848112" y="341932"/>
                  </a:lnTo>
                  <a:lnTo>
                    <a:pt x="843252" y="3428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901700" y="1162685"/>
            <a:ext cx="2218055" cy="2838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700" spc="-325" b="1">
                <a:solidFill>
                  <a:srgbClr val="374050"/>
                </a:solidFill>
                <a:latin typeface="Malgun Gothic"/>
                <a:cs typeface="Malgun Gothic"/>
              </a:rPr>
              <a:t>최신</a:t>
            </a:r>
            <a:r>
              <a:rPr dirty="0" sz="1700" spc="-175" b="1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dirty="0" sz="1700" spc="-325" b="1">
                <a:solidFill>
                  <a:srgbClr val="374050"/>
                </a:solidFill>
                <a:latin typeface="Malgun Gothic"/>
                <a:cs typeface="Malgun Gothic"/>
              </a:rPr>
              <a:t>딥러닝</a:t>
            </a:r>
            <a:r>
              <a:rPr dirty="0" sz="1700" spc="-170" b="1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dirty="0" sz="1700" spc="-325" b="1">
                <a:solidFill>
                  <a:srgbClr val="374050"/>
                </a:solidFill>
                <a:latin typeface="Malgun Gothic"/>
                <a:cs typeface="Malgun Gothic"/>
              </a:rPr>
              <a:t>기반</a:t>
            </a:r>
            <a:r>
              <a:rPr dirty="0" sz="1700" spc="-170" b="1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dirty="0" sz="1650" spc="-120" b="1">
                <a:solidFill>
                  <a:srgbClr val="374050"/>
                </a:solidFill>
                <a:latin typeface="Berlin Sans FB"/>
                <a:cs typeface="Berlin Sans FB"/>
              </a:rPr>
              <a:t>OCR</a:t>
            </a:r>
            <a:r>
              <a:rPr dirty="0" sz="1650" spc="15" b="1">
                <a:solidFill>
                  <a:srgbClr val="374050"/>
                </a:solidFill>
                <a:latin typeface="Berlin Sans FB"/>
                <a:cs typeface="Berlin Sans FB"/>
              </a:rPr>
              <a:t> </a:t>
            </a:r>
            <a:r>
              <a:rPr dirty="0" sz="1700" spc="-350" b="1">
                <a:solidFill>
                  <a:srgbClr val="374050"/>
                </a:solidFill>
                <a:latin typeface="Malgun Gothic"/>
                <a:cs typeface="Malgun Gothic"/>
              </a:rPr>
              <a:t>기술</a:t>
            </a:r>
            <a:endParaRPr sz="1700">
              <a:latin typeface="Malgun Gothic"/>
              <a:cs typeface="Malgun Gothic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016000" y="1653413"/>
            <a:ext cx="671195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00" spc="-55" b="0">
                <a:solidFill>
                  <a:srgbClr val="1D40AF"/>
                </a:solidFill>
                <a:latin typeface="Noto Sans JP Medium"/>
                <a:cs typeface="Noto Sans JP Medium"/>
              </a:rPr>
              <a:t>CNN</a:t>
            </a:r>
            <a:r>
              <a:rPr dirty="0" sz="1300" spc="-15" b="0">
                <a:solidFill>
                  <a:srgbClr val="1D40AF"/>
                </a:solidFill>
                <a:latin typeface="Noto Sans JP Medium"/>
                <a:cs typeface="Noto Sans JP Medium"/>
              </a:rPr>
              <a:t> </a:t>
            </a:r>
            <a:r>
              <a:rPr dirty="0" sz="1350" spc="-295">
                <a:solidFill>
                  <a:srgbClr val="1D40AF"/>
                </a:solidFill>
                <a:latin typeface="Dotum"/>
                <a:cs typeface="Dotum"/>
              </a:rPr>
              <a:t>기반</a:t>
            </a:r>
            <a:endParaRPr sz="1350">
              <a:latin typeface="Dotum"/>
              <a:cs typeface="Dotum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851818" y="1691513"/>
            <a:ext cx="158877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260">
                <a:latin typeface="Dotum"/>
                <a:cs typeface="Dotum"/>
              </a:rPr>
              <a:t>합성곱</a:t>
            </a:r>
            <a:r>
              <a:rPr dirty="0" sz="1350" spc="-110">
                <a:latin typeface="Dotum"/>
                <a:cs typeface="Dotum"/>
              </a:rPr>
              <a:t> </a:t>
            </a:r>
            <a:r>
              <a:rPr dirty="0" sz="1350" spc="-260">
                <a:latin typeface="Dotum"/>
                <a:cs typeface="Dotum"/>
              </a:rPr>
              <a:t>신경망</a:t>
            </a:r>
            <a:r>
              <a:rPr dirty="0" sz="1350" spc="-105">
                <a:latin typeface="Dotum"/>
                <a:cs typeface="Dotum"/>
              </a:rPr>
              <a:t> </a:t>
            </a:r>
            <a:r>
              <a:rPr dirty="0" sz="1350" spc="-260">
                <a:latin typeface="Dotum"/>
                <a:cs typeface="Dotum"/>
              </a:rPr>
              <a:t>기반</a:t>
            </a:r>
            <a:r>
              <a:rPr dirty="0" sz="1350" spc="-105">
                <a:latin typeface="Dotum"/>
                <a:cs typeface="Dotum"/>
              </a:rPr>
              <a:t> </a:t>
            </a:r>
            <a:r>
              <a:rPr dirty="0" sz="1300" spc="-25" b="0">
                <a:latin typeface="Noto Sans JP Medium"/>
                <a:cs typeface="Noto Sans JP Medium"/>
              </a:rPr>
              <a:t>OCR</a:t>
            </a:r>
            <a:endParaRPr sz="1300">
              <a:latin typeface="Noto Sans JP Medium"/>
              <a:cs typeface="Noto Sans JP Medium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901700" y="2014772"/>
            <a:ext cx="3071495" cy="490855"/>
          </a:xfrm>
          <a:prstGeom prst="rect">
            <a:avLst/>
          </a:prstGeom>
        </p:spPr>
        <p:txBody>
          <a:bodyPr wrap="square" lIns="0" tIns="869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이미지에서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특징을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추출하여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문자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영역을</a:t>
            </a:r>
            <a:r>
              <a:rPr dirty="0" sz="1150" spc="-7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탐지하고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60">
                <a:solidFill>
                  <a:srgbClr val="4A5462"/>
                </a:solidFill>
                <a:latin typeface="Dotum"/>
                <a:cs typeface="Dotum"/>
              </a:rPr>
              <a:t>인식</a:t>
            </a:r>
            <a:endParaRPr sz="115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dirty="0" sz="1000" spc="-180">
                <a:latin typeface="Dotum"/>
                <a:cs typeface="Dotum"/>
              </a:rPr>
              <a:t>인식</a:t>
            </a:r>
            <a:r>
              <a:rPr dirty="0" sz="1000" spc="-85">
                <a:latin typeface="Dotum"/>
                <a:cs typeface="Dotum"/>
              </a:rPr>
              <a:t> </a:t>
            </a:r>
            <a:r>
              <a:rPr dirty="0" sz="1000" spc="-20">
                <a:latin typeface="Dotum"/>
                <a:cs typeface="Dotum"/>
              </a:rPr>
              <a:t>정확도</a:t>
            </a:r>
            <a:r>
              <a:rPr dirty="0" sz="1000" spc="-20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914399" y="2409824"/>
            <a:ext cx="4048125" cy="676275"/>
            <a:chOff x="914399" y="2409824"/>
            <a:chExt cx="4048125" cy="676275"/>
          </a:xfrm>
        </p:grpSpPr>
        <p:sp>
          <p:nvSpPr>
            <p:cNvPr id="15" name="object 15" descr=""/>
            <p:cNvSpPr/>
            <p:nvPr/>
          </p:nvSpPr>
          <p:spPr>
            <a:xfrm>
              <a:off x="1828799" y="2409824"/>
              <a:ext cx="3133725" cy="76200"/>
            </a:xfrm>
            <a:custGeom>
              <a:avLst/>
              <a:gdLst/>
              <a:ahLst/>
              <a:cxnLst/>
              <a:rect l="l" t="t" r="r" b="b"/>
              <a:pathLst>
                <a:path w="3133725" h="76200">
                  <a:moveTo>
                    <a:pt x="3100677" y="76199"/>
                  </a:moveTo>
                  <a:lnTo>
                    <a:pt x="33047" y="76199"/>
                  </a:lnTo>
                  <a:lnTo>
                    <a:pt x="28187" y="75232"/>
                  </a:lnTo>
                  <a:lnTo>
                    <a:pt x="966" y="48012"/>
                  </a:lnTo>
                  <a:lnTo>
                    <a:pt x="0" y="43152"/>
                  </a:lnTo>
                  <a:lnTo>
                    <a:pt x="0" y="380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3100677" y="0"/>
                  </a:lnTo>
                  <a:lnTo>
                    <a:pt x="3132757" y="28187"/>
                  </a:lnTo>
                  <a:lnTo>
                    <a:pt x="3133724" y="33047"/>
                  </a:lnTo>
                  <a:lnTo>
                    <a:pt x="3133724" y="43152"/>
                  </a:lnTo>
                  <a:lnTo>
                    <a:pt x="3105536" y="75232"/>
                  </a:lnTo>
                  <a:lnTo>
                    <a:pt x="3100677" y="76199"/>
                  </a:lnTo>
                  <a:close/>
                </a:path>
              </a:pathLst>
            </a:custGeom>
            <a:solidFill>
              <a:srgbClr val="BEDAF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914399" y="2743199"/>
              <a:ext cx="971550" cy="342900"/>
            </a:xfrm>
            <a:custGeom>
              <a:avLst/>
              <a:gdLst/>
              <a:ahLst/>
              <a:cxnLst/>
              <a:rect l="l" t="t" r="r" b="b"/>
              <a:pathLst>
                <a:path w="971550" h="342900">
                  <a:moveTo>
                    <a:pt x="938502" y="342899"/>
                  </a:moveTo>
                  <a:lnTo>
                    <a:pt x="33047" y="342899"/>
                  </a:lnTo>
                  <a:lnTo>
                    <a:pt x="28187" y="341932"/>
                  </a:lnTo>
                  <a:lnTo>
                    <a:pt x="966" y="314712"/>
                  </a:lnTo>
                  <a:lnTo>
                    <a:pt x="0" y="309852"/>
                  </a:lnTo>
                  <a:lnTo>
                    <a:pt x="0" y="3047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938502" y="0"/>
                  </a:lnTo>
                  <a:lnTo>
                    <a:pt x="970583" y="28187"/>
                  </a:lnTo>
                  <a:lnTo>
                    <a:pt x="971549" y="33047"/>
                  </a:lnTo>
                  <a:lnTo>
                    <a:pt x="971549" y="309852"/>
                  </a:lnTo>
                  <a:lnTo>
                    <a:pt x="943362" y="341932"/>
                  </a:lnTo>
                  <a:lnTo>
                    <a:pt x="938502" y="342899"/>
                  </a:lnTo>
                  <a:close/>
                </a:path>
              </a:pathLst>
            </a:custGeom>
            <a:solidFill>
              <a:srgbClr val="DFE7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5583832" y="2303402"/>
            <a:ext cx="296545" cy="2184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250" spc="-130">
                <a:latin typeface="Noto Sans JP"/>
                <a:cs typeface="Noto Sans JP"/>
              </a:rPr>
              <a:t>85%</a:t>
            </a:r>
            <a:endParaRPr sz="1250">
              <a:latin typeface="Noto Sans JP"/>
              <a:cs typeface="Noto Sans JP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1016000" y="2796413"/>
            <a:ext cx="77089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00" spc="-60" b="0">
                <a:solidFill>
                  <a:srgbClr val="4237CA"/>
                </a:solidFill>
                <a:latin typeface="Noto Sans JP Medium"/>
                <a:cs typeface="Noto Sans JP Medium"/>
              </a:rPr>
              <a:t>CRNN</a:t>
            </a:r>
            <a:r>
              <a:rPr dirty="0" sz="1300" spc="-10" b="0">
                <a:solidFill>
                  <a:srgbClr val="4237CA"/>
                </a:solidFill>
                <a:latin typeface="Noto Sans JP Medium"/>
                <a:cs typeface="Noto Sans JP Medium"/>
              </a:rPr>
              <a:t> </a:t>
            </a:r>
            <a:r>
              <a:rPr dirty="0" sz="1350" spc="-285">
                <a:solidFill>
                  <a:srgbClr val="4237CA"/>
                </a:solidFill>
                <a:latin typeface="Dotum"/>
                <a:cs typeface="Dotum"/>
              </a:rPr>
              <a:t>기반</a:t>
            </a:r>
            <a:endParaRPr sz="1350">
              <a:latin typeface="Dotum"/>
              <a:cs typeface="Dotum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1951831" y="2834513"/>
            <a:ext cx="140462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00" spc="-75" b="0">
                <a:latin typeface="Noto Sans JP Medium"/>
                <a:cs typeface="Noto Sans JP Medium"/>
              </a:rPr>
              <a:t>CNN+RNN</a:t>
            </a:r>
            <a:r>
              <a:rPr dirty="0" sz="1300" spc="50" b="0">
                <a:latin typeface="Noto Sans JP Medium"/>
                <a:cs typeface="Noto Sans JP Medium"/>
              </a:rPr>
              <a:t> </a:t>
            </a:r>
            <a:r>
              <a:rPr dirty="0" sz="1350" spc="-260">
                <a:latin typeface="Dotum"/>
                <a:cs typeface="Dotum"/>
              </a:rPr>
              <a:t>복합</a:t>
            </a:r>
            <a:r>
              <a:rPr dirty="0" sz="1350" spc="-100">
                <a:latin typeface="Dotum"/>
                <a:cs typeface="Dotum"/>
              </a:rPr>
              <a:t> </a:t>
            </a:r>
            <a:r>
              <a:rPr dirty="0" sz="1350" spc="-285">
                <a:latin typeface="Dotum"/>
                <a:cs typeface="Dotum"/>
              </a:rPr>
              <a:t>구조</a:t>
            </a:r>
            <a:endParaRPr sz="1350">
              <a:latin typeface="Dotum"/>
              <a:cs typeface="Dotum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901700" y="3157771"/>
            <a:ext cx="2458085" cy="490855"/>
          </a:xfrm>
          <a:prstGeom prst="rect">
            <a:avLst/>
          </a:prstGeom>
        </p:spPr>
        <p:txBody>
          <a:bodyPr wrap="square" lIns="0" tIns="869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시퀀스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특성을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고려한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문자열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단위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인식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60">
                <a:solidFill>
                  <a:srgbClr val="4A5462"/>
                </a:solidFill>
                <a:latin typeface="Dotum"/>
                <a:cs typeface="Dotum"/>
              </a:rPr>
              <a:t>가능</a:t>
            </a:r>
            <a:endParaRPr sz="115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dirty="0" sz="1000" spc="-180">
                <a:latin typeface="Dotum"/>
                <a:cs typeface="Dotum"/>
              </a:rPr>
              <a:t>인식</a:t>
            </a:r>
            <a:r>
              <a:rPr dirty="0" sz="1000" spc="-85">
                <a:latin typeface="Dotum"/>
                <a:cs typeface="Dotum"/>
              </a:rPr>
              <a:t> </a:t>
            </a:r>
            <a:r>
              <a:rPr dirty="0" sz="1000" spc="-20">
                <a:latin typeface="Dotum"/>
                <a:cs typeface="Dotum"/>
              </a:rPr>
              <a:t>정확도</a:t>
            </a:r>
            <a:r>
              <a:rPr dirty="0" sz="1000" spc="-20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914399" y="3552824"/>
            <a:ext cx="4343400" cy="676275"/>
            <a:chOff x="914399" y="3552824"/>
            <a:chExt cx="4343400" cy="676275"/>
          </a:xfrm>
        </p:grpSpPr>
        <p:sp>
          <p:nvSpPr>
            <p:cNvPr id="22" name="object 22" descr=""/>
            <p:cNvSpPr/>
            <p:nvPr/>
          </p:nvSpPr>
          <p:spPr>
            <a:xfrm>
              <a:off x="1828799" y="3552824"/>
              <a:ext cx="3429000" cy="76200"/>
            </a:xfrm>
            <a:custGeom>
              <a:avLst/>
              <a:gdLst/>
              <a:ahLst/>
              <a:cxnLst/>
              <a:rect l="l" t="t" r="r" b="b"/>
              <a:pathLst>
                <a:path w="3429000" h="76200">
                  <a:moveTo>
                    <a:pt x="3395951" y="76199"/>
                  </a:moveTo>
                  <a:lnTo>
                    <a:pt x="33047" y="76199"/>
                  </a:lnTo>
                  <a:lnTo>
                    <a:pt x="28187" y="75232"/>
                  </a:lnTo>
                  <a:lnTo>
                    <a:pt x="966" y="48012"/>
                  </a:lnTo>
                  <a:lnTo>
                    <a:pt x="0" y="43152"/>
                  </a:lnTo>
                  <a:lnTo>
                    <a:pt x="0" y="380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3395951" y="0"/>
                  </a:lnTo>
                  <a:lnTo>
                    <a:pt x="3428032" y="28187"/>
                  </a:lnTo>
                  <a:lnTo>
                    <a:pt x="3428999" y="33047"/>
                  </a:lnTo>
                  <a:lnTo>
                    <a:pt x="3428999" y="43152"/>
                  </a:lnTo>
                  <a:lnTo>
                    <a:pt x="3400811" y="75232"/>
                  </a:lnTo>
                  <a:lnTo>
                    <a:pt x="3395951" y="76199"/>
                  </a:lnTo>
                  <a:close/>
                </a:path>
              </a:pathLst>
            </a:custGeom>
            <a:solidFill>
              <a:srgbClr val="A5B4F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914399" y="3886199"/>
              <a:ext cx="885825" cy="342900"/>
            </a:xfrm>
            <a:custGeom>
              <a:avLst/>
              <a:gdLst/>
              <a:ahLst/>
              <a:cxnLst/>
              <a:rect l="l" t="t" r="r" b="b"/>
              <a:pathLst>
                <a:path w="885825" h="342900">
                  <a:moveTo>
                    <a:pt x="852777" y="342899"/>
                  </a:moveTo>
                  <a:lnTo>
                    <a:pt x="33047" y="342899"/>
                  </a:lnTo>
                  <a:lnTo>
                    <a:pt x="28187" y="341932"/>
                  </a:lnTo>
                  <a:lnTo>
                    <a:pt x="966" y="314711"/>
                  </a:lnTo>
                  <a:lnTo>
                    <a:pt x="0" y="309852"/>
                  </a:lnTo>
                  <a:lnTo>
                    <a:pt x="0" y="3047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852777" y="0"/>
                  </a:lnTo>
                  <a:lnTo>
                    <a:pt x="884858" y="28187"/>
                  </a:lnTo>
                  <a:lnTo>
                    <a:pt x="885824" y="33047"/>
                  </a:lnTo>
                  <a:lnTo>
                    <a:pt x="885824" y="309852"/>
                  </a:lnTo>
                  <a:lnTo>
                    <a:pt x="857637" y="341932"/>
                  </a:lnTo>
                  <a:lnTo>
                    <a:pt x="852777" y="342899"/>
                  </a:lnTo>
                  <a:close/>
                </a:path>
              </a:pathLst>
            </a:custGeom>
            <a:solidFill>
              <a:srgbClr val="ECE8F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5583832" y="3446402"/>
            <a:ext cx="296545" cy="2184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250" spc="-130">
                <a:latin typeface="Noto Sans JP"/>
                <a:cs typeface="Noto Sans JP"/>
              </a:rPr>
              <a:t>93%</a:t>
            </a:r>
            <a:endParaRPr sz="1250">
              <a:latin typeface="Noto Sans JP"/>
              <a:cs typeface="Noto Sans JP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1016000" y="3942142"/>
            <a:ext cx="678180" cy="2292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300" spc="-60" b="0">
                <a:solidFill>
                  <a:srgbClr val="6D28D9"/>
                </a:solidFill>
                <a:latin typeface="Noto Sans JP Medium"/>
                <a:cs typeface="Noto Sans JP Medium"/>
              </a:rPr>
              <a:t>LLM</a:t>
            </a:r>
            <a:r>
              <a:rPr dirty="0" sz="1300" spc="-10" b="0">
                <a:solidFill>
                  <a:srgbClr val="6D28D9"/>
                </a:solidFill>
                <a:latin typeface="Noto Sans JP Medium"/>
                <a:cs typeface="Noto Sans JP Medium"/>
              </a:rPr>
              <a:t> </a:t>
            </a:r>
            <a:r>
              <a:rPr dirty="0" sz="1300" spc="-40" b="0">
                <a:solidFill>
                  <a:srgbClr val="6D28D9"/>
                </a:solidFill>
                <a:latin typeface="Noto Sans JP Medium"/>
                <a:cs typeface="Noto Sans JP Medium"/>
              </a:rPr>
              <a:t>OCR</a:t>
            </a:r>
            <a:endParaRPr sz="1300">
              <a:latin typeface="Noto Sans JP Medium"/>
              <a:cs typeface="Noto Sans JP Medium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1859111" y="3977512"/>
            <a:ext cx="1729105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260">
                <a:latin typeface="Dotum"/>
                <a:cs typeface="Dotum"/>
              </a:rPr>
              <a:t>대규모</a:t>
            </a:r>
            <a:r>
              <a:rPr dirty="0" sz="1350" spc="-105">
                <a:latin typeface="Dotum"/>
                <a:cs typeface="Dotum"/>
              </a:rPr>
              <a:t> </a:t>
            </a:r>
            <a:r>
              <a:rPr dirty="0" sz="1350" spc="-260">
                <a:latin typeface="Dotum"/>
                <a:cs typeface="Dotum"/>
              </a:rPr>
              <a:t>언어모델</a:t>
            </a:r>
            <a:r>
              <a:rPr dirty="0" sz="1350" spc="-105">
                <a:latin typeface="Dotum"/>
                <a:cs typeface="Dotum"/>
              </a:rPr>
              <a:t> </a:t>
            </a:r>
            <a:r>
              <a:rPr dirty="0" sz="1350" spc="-260">
                <a:latin typeface="Dotum"/>
                <a:cs typeface="Dotum"/>
              </a:rPr>
              <a:t>기반</a:t>
            </a:r>
            <a:r>
              <a:rPr dirty="0" sz="1350" spc="-105">
                <a:latin typeface="Dotum"/>
                <a:cs typeface="Dotum"/>
              </a:rPr>
              <a:t> </a:t>
            </a:r>
            <a:r>
              <a:rPr dirty="0" sz="1300" spc="-25" b="0">
                <a:latin typeface="Noto Sans JP Medium"/>
                <a:cs typeface="Noto Sans JP Medium"/>
              </a:rPr>
              <a:t>OCR</a:t>
            </a:r>
            <a:endParaRPr sz="1300">
              <a:latin typeface="Noto Sans JP Medium"/>
              <a:cs typeface="Noto Sans JP Medium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901700" y="4300771"/>
            <a:ext cx="2778125" cy="490855"/>
          </a:xfrm>
          <a:prstGeom prst="rect">
            <a:avLst/>
          </a:prstGeom>
        </p:spPr>
        <p:txBody>
          <a:bodyPr wrap="square" lIns="0" tIns="869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문맥</a:t>
            </a:r>
            <a:r>
              <a:rPr dirty="0" sz="1150" spc="-8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이해를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통한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고난도</a:t>
            </a:r>
            <a:r>
              <a:rPr dirty="0" sz="1150" spc="-8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텍스트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인식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및</a:t>
            </a:r>
            <a:r>
              <a:rPr dirty="0" sz="1150" spc="-8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자동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60">
                <a:solidFill>
                  <a:srgbClr val="4A5462"/>
                </a:solidFill>
                <a:latin typeface="Dotum"/>
                <a:cs typeface="Dotum"/>
              </a:rPr>
              <a:t>보정</a:t>
            </a:r>
            <a:endParaRPr sz="115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dirty="0" sz="1000" spc="-180">
                <a:latin typeface="Dotum"/>
                <a:cs typeface="Dotum"/>
              </a:rPr>
              <a:t>인식</a:t>
            </a:r>
            <a:r>
              <a:rPr dirty="0" sz="1000" spc="-85">
                <a:latin typeface="Dotum"/>
                <a:cs typeface="Dotum"/>
              </a:rPr>
              <a:t> </a:t>
            </a:r>
            <a:r>
              <a:rPr dirty="0" sz="1000" spc="-20">
                <a:latin typeface="Dotum"/>
                <a:cs typeface="Dotum"/>
              </a:rPr>
              <a:t>정확도</a:t>
            </a:r>
            <a:r>
              <a:rPr dirty="0" sz="1000" spc="-20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914399" y="4695824"/>
            <a:ext cx="10363200" cy="3600450"/>
            <a:chOff x="914399" y="4695824"/>
            <a:chExt cx="10363200" cy="3600450"/>
          </a:xfrm>
        </p:grpSpPr>
        <p:sp>
          <p:nvSpPr>
            <p:cNvPr id="29" name="object 29" descr=""/>
            <p:cNvSpPr/>
            <p:nvPr/>
          </p:nvSpPr>
          <p:spPr>
            <a:xfrm>
              <a:off x="1828799" y="4695824"/>
              <a:ext cx="3638550" cy="76200"/>
            </a:xfrm>
            <a:custGeom>
              <a:avLst/>
              <a:gdLst/>
              <a:ahLst/>
              <a:cxnLst/>
              <a:rect l="l" t="t" r="r" b="b"/>
              <a:pathLst>
                <a:path w="3638550" h="76200">
                  <a:moveTo>
                    <a:pt x="3605501" y="76199"/>
                  </a:moveTo>
                  <a:lnTo>
                    <a:pt x="33047" y="76199"/>
                  </a:lnTo>
                  <a:lnTo>
                    <a:pt x="28187" y="75232"/>
                  </a:lnTo>
                  <a:lnTo>
                    <a:pt x="966" y="48011"/>
                  </a:lnTo>
                  <a:lnTo>
                    <a:pt x="0" y="43152"/>
                  </a:lnTo>
                  <a:lnTo>
                    <a:pt x="0" y="380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3605501" y="0"/>
                  </a:lnTo>
                  <a:lnTo>
                    <a:pt x="3637582" y="28187"/>
                  </a:lnTo>
                  <a:lnTo>
                    <a:pt x="3638549" y="33047"/>
                  </a:lnTo>
                  <a:lnTo>
                    <a:pt x="3638549" y="43152"/>
                  </a:lnTo>
                  <a:lnTo>
                    <a:pt x="3610361" y="75232"/>
                  </a:lnTo>
                  <a:lnTo>
                    <a:pt x="3605501" y="76199"/>
                  </a:lnTo>
                  <a:close/>
                </a:path>
              </a:pathLst>
            </a:custGeom>
            <a:solidFill>
              <a:srgbClr val="A68B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933449" y="7381874"/>
              <a:ext cx="10344150" cy="914400"/>
            </a:xfrm>
            <a:custGeom>
              <a:avLst/>
              <a:gdLst/>
              <a:ahLst/>
              <a:cxnLst/>
              <a:rect l="l" t="t" r="r" b="b"/>
              <a:pathLst>
                <a:path w="10344150" h="914400">
                  <a:moveTo>
                    <a:pt x="10290751" y="914399"/>
                  </a:moveTo>
                  <a:lnTo>
                    <a:pt x="33047" y="914399"/>
                  </a:lnTo>
                  <a:lnTo>
                    <a:pt x="28187" y="912948"/>
                  </a:lnTo>
                  <a:lnTo>
                    <a:pt x="966" y="872118"/>
                  </a:lnTo>
                  <a:lnTo>
                    <a:pt x="0" y="864827"/>
                  </a:lnTo>
                  <a:lnTo>
                    <a:pt x="0" y="857249"/>
                  </a:lnTo>
                  <a:lnTo>
                    <a:pt x="0" y="49571"/>
                  </a:lnTo>
                  <a:lnTo>
                    <a:pt x="14731" y="11378"/>
                  </a:lnTo>
                  <a:lnTo>
                    <a:pt x="33047" y="0"/>
                  </a:lnTo>
                  <a:lnTo>
                    <a:pt x="10290751" y="0"/>
                  </a:lnTo>
                  <a:lnTo>
                    <a:pt x="10330061" y="19392"/>
                  </a:lnTo>
                  <a:lnTo>
                    <a:pt x="10344148" y="53397"/>
                  </a:lnTo>
                  <a:lnTo>
                    <a:pt x="10344148" y="861002"/>
                  </a:lnTo>
                  <a:lnTo>
                    <a:pt x="10324756" y="900313"/>
                  </a:lnTo>
                  <a:lnTo>
                    <a:pt x="10294467" y="914033"/>
                  </a:lnTo>
                  <a:lnTo>
                    <a:pt x="10290751" y="9143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914399" y="7381874"/>
              <a:ext cx="52069" cy="914400"/>
            </a:xfrm>
            <a:custGeom>
              <a:avLst/>
              <a:gdLst/>
              <a:ahLst/>
              <a:cxnLst/>
              <a:rect l="l" t="t" r="r" b="b"/>
              <a:pathLst>
                <a:path w="52069" h="914400">
                  <a:moveTo>
                    <a:pt x="51890" y="914399"/>
                  </a:moveTo>
                  <a:lnTo>
                    <a:pt x="49571" y="914399"/>
                  </a:lnTo>
                  <a:lnTo>
                    <a:pt x="42281" y="912949"/>
                  </a:lnTo>
                  <a:lnTo>
                    <a:pt x="7250" y="886121"/>
                  </a:lnTo>
                  <a:lnTo>
                    <a:pt x="0" y="864827"/>
                  </a:lnTo>
                  <a:lnTo>
                    <a:pt x="0" y="49571"/>
                  </a:lnTo>
                  <a:lnTo>
                    <a:pt x="22097" y="11380"/>
                  </a:lnTo>
                  <a:lnTo>
                    <a:pt x="49571" y="0"/>
                  </a:lnTo>
                  <a:lnTo>
                    <a:pt x="51889" y="0"/>
                  </a:lnTo>
                  <a:lnTo>
                    <a:pt x="47399" y="5580"/>
                  </a:lnTo>
                  <a:lnTo>
                    <a:pt x="43679" y="16739"/>
                  </a:lnTo>
                  <a:lnTo>
                    <a:pt x="41238" y="25541"/>
                  </a:lnTo>
                  <a:lnTo>
                    <a:pt x="39494" y="35211"/>
                  </a:lnTo>
                  <a:lnTo>
                    <a:pt x="38448" y="45747"/>
                  </a:lnTo>
                  <a:lnTo>
                    <a:pt x="38100" y="57150"/>
                  </a:lnTo>
                  <a:lnTo>
                    <a:pt x="38100" y="857250"/>
                  </a:lnTo>
                  <a:lnTo>
                    <a:pt x="43679" y="897661"/>
                  </a:lnTo>
                  <a:lnTo>
                    <a:pt x="47399" y="908820"/>
                  </a:lnTo>
                  <a:lnTo>
                    <a:pt x="51890" y="9143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 descr=""/>
          <p:cNvSpPr txBox="1"/>
          <p:nvPr/>
        </p:nvSpPr>
        <p:spPr>
          <a:xfrm>
            <a:off x="5568801" y="4600860"/>
            <a:ext cx="311785" cy="2044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150" spc="-65" b="1">
                <a:latin typeface="Cambria"/>
                <a:cs typeface="Cambria"/>
              </a:rPr>
              <a:t>99%</a:t>
            </a:r>
            <a:endParaRPr sz="1150">
              <a:latin typeface="Cambria"/>
              <a:cs typeface="Cambria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901700" y="5025262"/>
            <a:ext cx="1316355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260" b="1">
                <a:solidFill>
                  <a:srgbClr val="374050"/>
                </a:solidFill>
                <a:latin typeface="Malgun Gothic"/>
                <a:cs typeface="Malgun Gothic"/>
              </a:rPr>
              <a:t>주요</a:t>
            </a:r>
            <a:r>
              <a:rPr dirty="0" sz="1350" spc="-130" b="1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dirty="0" sz="1350" spc="-120" b="1">
                <a:solidFill>
                  <a:srgbClr val="374050"/>
                </a:solidFill>
                <a:latin typeface="Berlin Sans FB"/>
                <a:cs typeface="Berlin Sans FB"/>
              </a:rPr>
              <a:t>OCR</a:t>
            </a:r>
            <a:r>
              <a:rPr dirty="0" sz="1350" spc="10" b="1">
                <a:solidFill>
                  <a:srgbClr val="374050"/>
                </a:solidFill>
                <a:latin typeface="Berlin Sans FB"/>
                <a:cs typeface="Berlin Sans FB"/>
              </a:rPr>
              <a:t> </a:t>
            </a:r>
            <a:r>
              <a:rPr dirty="0" sz="1350" spc="-260" b="1">
                <a:solidFill>
                  <a:srgbClr val="374050"/>
                </a:solidFill>
                <a:latin typeface="Malgun Gothic"/>
                <a:cs typeface="Malgun Gothic"/>
              </a:rPr>
              <a:t>적용</a:t>
            </a:r>
            <a:r>
              <a:rPr dirty="0" sz="1350" spc="-125" b="1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dirty="0" sz="1350" spc="-285" b="1">
                <a:solidFill>
                  <a:srgbClr val="374050"/>
                </a:solidFill>
                <a:latin typeface="Malgun Gothic"/>
                <a:cs typeface="Malgun Gothic"/>
              </a:rPr>
              <a:t>사례</a:t>
            </a:r>
            <a:endParaRPr sz="1350">
              <a:latin typeface="Malgun Gothic"/>
              <a:cs typeface="Malgun Gothic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914399" y="5372099"/>
            <a:ext cx="4953000" cy="419100"/>
          </a:xfrm>
          <a:prstGeom prst="rect">
            <a:avLst/>
          </a:prstGeom>
          <a:solidFill>
            <a:srgbClr val="ECF1F6"/>
          </a:solidFill>
        </p:spPr>
        <p:txBody>
          <a:bodyPr wrap="square" lIns="0" tIns="104775" rIns="0" bIns="0" rtlCol="0" vert="horz">
            <a:spAutoFit/>
          </a:bodyPr>
          <a:lstStyle/>
          <a:p>
            <a:pPr marL="334645">
              <a:lnSpc>
                <a:spcPct val="100000"/>
              </a:lnSpc>
              <a:spcBef>
                <a:spcPts val="825"/>
              </a:spcBef>
              <a:tabLst>
                <a:tab pos="1746885" algn="l"/>
                <a:tab pos="3910329" algn="l"/>
              </a:tabLst>
            </a:pPr>
            <a:r>
              <a:rPr dirty="0" sz="1350" spc="-285" b="1">
                <a:latin typeface="Malgun Gothic"/>
                <a:cs typeface="Malgun Gothic"/>
              </a:rPr>
              <a:t>산업</a:t>
            </a:r>
            <a:r>
              <a:rPr dirty="0" sz="1350" b="1">
                <a:latin typeface="Malgun Gothic"/>
                <a:cs typeface="Malgun Gothic"/>
              </a:rPr>
              <a:t>	</a:t>
            </a:r>
            <a:r>
              <a:rPr dirty="0" sz="1350" spc="-260" b="1">
                <a:latin typeface="Malgun Gothic"/>
                <a:cs typeface="Malgun Gothic"/>
              </a:rPr>
              <a:t>적용</a:t>
            </a:r>
            <a:r>
              <a:rPr dirty="0" sz="1350" spc="-135" b="1">
                <a:latin typeface="Malgun Gothic"/>
                <a:cs typeface="Malgun Gothic"/>
              </a:rPr>
              <a:t> </a:t>
            </a:r>
            <a:r>
              <a:rPr dirty="0" sz="1350" spc="-285" b="1">
                <a:latin typeface="Malgun Gothic"/>
                <a:cs typeface="Malgun Gothic"/>
              </a:rPr>
              <a:t>사례</a:t>
            </a:r>
            <a:r>
              <a:rPr dirty="0" sz="1350" b="1">
                <a:latin typeface="Malgun Gothic"/>
                <a:cs typeface="Malgun Gothic"/>
              </a:rPr>
              <a:t>	</a:t>
            </a:r>
            <a:r>
              <a:rPr dirty="0" sz="1350" spc="-285" b="1">
                <a:latin typeface="Malgun Gothic"/>
                <a:cs typeface="Malgun Gothic"/>
              </a:rPr>
              <a:t>효과</a:t>
            </a:r>
            <a:endParaRPr sz="1350">
              <a:latin typeface="Malgun Gothic"/>
              <a:cs typeface="Malgun Gothic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6311899" y="1162685"/>
            <a:ext cx="2164715" cy="2838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700" spc="-325" b="1">
                <a:solidFill>
                  <a:srgbClr val="374050"/>
                </a:solidFill>
                <a:latin typeface="Malgun Gothic"/>
                <a:cs typeface="Malgun Gothic"/>
              </a:rPr>
              <a:t>영수증</a:t>
            </a:r>
            <a:r>
              <a:rPr dirty="0" sz="1700" spc="-170" b="1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dirty="0" sz="1650" spc="-120" b="1">
                <a:solidFill>
                  <a:srgbClr val="374050"/>
                </a:solidFill>
                <a:latin typeface="Berlin Sans FB"/>
                <a:cs typeface="Berlin Sans FB"/>
              </a:rPr>
              <a:t>OCR</a:t>
            </a:r>
            <a:r>
              <a:rPr dirty="0" sz="1650" spc="15" b="1">
                <a:solidFill>
                  <a:srgbClr val="374050"/>
                </a:solidFill>
                <a:latin typeface="Berlin Sans FB"/>
                <a:cs typeface="Berlin Sans FB"/>
              </a:rPr>
              <a:t> </a:t>
            </a:r>
            <a:r>
              <a:rPr dirty="0" sz="1700" spc="-325" b="1">
                <a:solidFill>
                  <a:srgbClr val="374050"/>
                </a:solidFill>
                <a:latin typeface="Malgun Gothic"/>
                <a:cs typeface="Malgun Gothic"/>
              </a:rPr>
              <a:t>처리</a:t>
            </a:r>
            <a:r>
              <a:rPr dirty="0" sz="1700" spc="-170" b="1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dirty="0" sz="1700" spc="-345" b="1">
                <a:solidFill>
                  <a:srgbClr val="374050"/>
                </a:solidFill>
                <a:latin typeface="Malgun Gothic"/>
                <a:cs typeface="Malgun Gothic"/>
              </a:rPr>
              <a:t>프로세스</a:t>
            </a:r>
            <a:endParaRPr sz="1700">
              <a:latin typeface="Malgun Gothic"/>
              <a:cs typeface="Malgun Gothic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996950" y="5901562"/>
            <a:ext cx="10005695" cy="22802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62660" algn="l"/>
                <a:tab pos="3161030" algn="l"/>
              </a:tabLst>
            </a:pPr>
            <a:r>
              <a:rPr dirty="0" sz="1350" spc="-285">
                <a:latin typeface="Dotum"/>
                <a:cs typeface="Dotum"/>
              </a:rPr>
              <a:t>금융권</a:t>
            </a:r>
            <a:r>
              <a:rPr dirty="0" sz="1350">
                <a:latin typeface="Dotum"/>
                <a:cs typeface="Dotum"/>
              </a:rPr>
              <a:t>	</a:t>
            </a:r>
            <a:r>
              <a:rPr dirty="0" sz="1350" spc="-235">
                <a:latin typeface="Dotum"/>
                <a:cs typeface="Dotum"/>
              </a:rPr>
              <a:t>영수증</a:t>
            </a:r>
            <a:r>
              <a:rPr dirty="0" sz="1300" spc="-235">
                <a:latin typeface="Noto Sans JP"/>
                <a:cs typeface="Noto Sans JP"/>
              </a:rPr>
              <a:t>/</a:t>
            </a:r>
            <a:r>
              <a:rPr dirty="0" sz="1350" spc="-235">
                <a:latin typeface="Dotum"/>
                <a:cs typeface="Dotum"/>
              </a:rPr>
              <a:t>청구서</a:t>
            </a:r>
            <a:r>
              <a:rPr dirty="0" sz="1350" spc="-85">
                <a:latin typeface="Dotum"/>
                <a:cs typeface="Dotum"/>
              </a:rPr>
              <a:t> </a:t>
            </a:r>
            <a:r>
              <a:rPr dirty="0" sz="1350" spc="-260">
                <a:latin typeface="Dotum"/>
                <a:cs typeface="Dotum"/>
              </a:rPr>
              <a:t>자동</a:t>
            </a:r>
            <a:r>
              <a:rPr dirty="0" sz="1350" spc="-80">
                <a:latin typeface="Dotum"/>
                <a:cs typeface="Dotum"/>
              </a:rPr>
              <a:t> </a:t>
            </a:r>
            <a:r>
              <a:rPr dirty="0" sz="1350" spc="-285">
                <a:latin typeface="Dotum"/>
                <a:cs typeface="Dotum"/>
              </a:rPr>
              <a:t>처리</a:t>
            </a:r>
            <a:r>
              <a:rPr dirty="0" sz="1350">
                <a:latin typeface="Dotum"/>
                <a:cs typeface="Dotum"/>
              </a:rPr>
              <a:t>	</a:t>
            </a:r>
            <a:r>
              <a:rPr dirty="0" sz="1350" spc="-260">
                <a:latin typeface="Dotum"/>
                <a:cs typeface="Dotum"/>
              </a:rPr>
              <a:t>작업시간</a:t>
            </a:r>
            <a:r>
              <a:rPr dirty="0" sz="1350" spc="-114">
                <a:latin typeface="Dotum"/>
                <a:cs typeface="Dotum"/>
              </a:rPr>
              <a:t> </a:t>
            </a:r>
            <a:r>
              <a:rPr dirty="0" sz="1300" spc="-60">
                <a:latin typeface="Noto Sans JP"/>
                <a:cs typeface="Noto Sans JP"/>
              </a:rPr>
              <a:t>70%</a:t>
            </a:r>
            <a:r>
              <a:rPr dirty="0" sz="1300" spc="20">
                <a:latin typeface="Noto Sans JP"/>
                <a:cs typeface="Noto Sans JP"/>
              </a:rPr>
              <a:t> </a:t>
            </a:r>
            <a:r>
              <a:rPr dirty="0" sz="1350" spc="-285">
                <a:latin typeface="Dotum"/>
                <a:cs typeface="Dotum"/>
              </a:rPr>
              <a:t>감소</a:t>
            </a:r>
            <a:endParaRPr sz="1350">
              <a:latin typeface="Dotum"/>
              <a:cs typeface="Dotum"/>
            </a:endParaRPr>
          </a:p>
          <a:p>
            <a:pPr marL="12700" marR="5740400">
              <a:lnSpc>
                <a:spcPct val="226900"/>
              </a:lnSpc>
              <a:tabLst>
                <a:tab pos="962660" algn="l"/>
                <a:tab pos="3161030" algn="l"/>
              </a:tabLst>
            </a:pPr>
            <a:r>
              <a:rPr dirty="0" sz="1350" spc="-285">
                <a:latin typeface="Dotum"/>
                <a:cs typeface="Dotum"/>
              </a:rPr>
              <a:t>의료</a:t>
            </a:r>
            <a:r>
              <a:rPr dirty="0" sz="1350">
                <a:latin typeface="Dotum"/>
                <a:cs typeface="Dotum"/>
              </a:rPr>
              <a:t>	</a:t>
            </a:r>
            <a:r>
              <a:rPr dirty="0" sz="1350" spc="-235">
                <a:latin typeface="Dotum"/>
                <a:cs typeface="Dotum"/>
              </a:rPr>
              <a:t>처방전</a:t>
            </a:r>
            <a:r>
              <a:rPr dirty="0" sz="1300" spc="-235">
                <a:latin typeface="Noto Sans JP"/>
                <a:cs typeface="Noto Sans JP"/>
              </a:rPr>
              <a:t>/</a:t>
            </a:r>
            <a:r>
              <a:rPr dirty="0" sz="1350" spc="-235">
                <a:latin typeface="Dotum"/>
                <a:cs typeface="Dotum"/>
              </a:rPr>
              <a:t>진단서</a:t>
            </a:r>
            <a:r>
              <a:rPr dirty="0" sz="1350" spc="-60">
                <a:latin typeface="Dotum"/>
                <a:cs typeface="Dotum"/>
              </a:rPr>
              <a:t> </a:t>
            </a:r>
            <a:r>
              <a:rPr dirty="0" sz="1350" spc="-285">
                <a:latin typeface="Dotum"/>
                <a:cs typeface="Dotum"/>
              </a:rPr>
              <a:t>자동화</a:t>
            </a:r>
            <a:r>
              <a:rPr dirty="0" sz="1350">
                <a:latin typeface="Dotum"/>
                <a:cs typeface="Dotum"/>
              </a:rPr>
              <a:t>	</a:t>
            </a:r>
            <a:r>
              <a:rPr dirty="0" sz="1350" spc="-260">
                <a:latin typeface="Dotum"/>
                <a:cs typeface="Dotum"/>
              </a:rPr>
              <a:t>오류율</a:t>
            </a:r>
            <a:r>
              <a:rPr dirty="0" sz="1350" spc="-114">
                <a:latin typeface="Dotum"/>
                <a:cs typeface="Dotum"/>
              </a:rPr>
              <a:t> </a:t>
            </a:r>
            <a:r>
              <a:rPr dirty="0" sz="1300" spc="-60">
                <a:latin typeface="Noto Sans JP"/>
                <a:cs typeface="Noto Sans JP"/>
              </a:rPr>
              <a:t>85%</a:t>
            </a:r>
            <a:r>
              <a:rPr dirty="0" sz="1300" spc="15">
                <a:latin typeface="Noto Sans JP"/>
                <a:cs typeface="Noto Sans JP"/>
              </a:rPr>
              <a:t> </a:t>
            </a:r>
            <a:r>
              <a:rPr dirty="0" sz="1350" spc="-285">
                <a:latin typeface="Dotum"/>
                <a:cs typeface="Dotum"/>
              </a:rPr>
              <a:t>감소</a:t>
            </a:r>
            <a:r>
              <a:rPr dirty="0" sz="1350" spc="500">
                <a:latin typeface="Dotum"/>
                <a:cs typeface="Dotum"/>
              </a:rPr>
              <a:t> </a:t>
            </a:r>
            <a:r>
              <a:rPr dirty="0" sz="1350" spc="-280">
                <a:latin typeface="Dotum"/>
                <a:cs typeface="Dotum"/>
              </a:rPr>
              <a:t>소상공인</a:t>
            </a:r>
            <a:r>
              <a:rPr dirty="0" sz="1350">
                <a:latin typeface="Dotum"/>
                <a:cs typeface="Dotum"/>
              </a:rPr>
              <a:t>	</a:t>
            </a:r>
            <a:r>
              <a:rPr dirty="0" sz="1350" spc="-260">
                <a:latin typeface="Dotum"/>
                <a:cs typeface="Dotum"/>
              </a:rPr>
              <a:t>간편장부</a:t>
            </a:r>
            <a:r>
              <a:rPr dirty="0" sz="1350" spc="-105">
                <a:latin typeface="Dotum"/>
                <a:cs typeface="Dotum"/>
              </a:rPr>
              <a:t> </a:t>
            </a:r>
            <a:r>
              <a:rPr dirty="0" sz="1350" spc="-260">
                <a:latin typeface="Dotum"/>
                <a:cs typeface="Dotum"/>
              </a:rPr>
              <a:t>데이터</a:t>
            </a:r>
            <a:r>
              <a:rPr dirty="0" sz="1350" spc="-105">
                <a:latin typeface="Dotum"/>
                <a:cs typeface="Dotum"/>
              </a:rPr>
              <a:t> </a:t>
            </a:r>
            <a:r>
              <a:rPr dirty="0" sz="1350" spc="-285">
                <a:latin typeface="Dotum"/>
                <a:cs typeface="Dotum"/>
              </a:rPr>
              <a:t>입력</a:t>
            </a:r>
            <a:r>
              <a:rPr dirty="0" sz="1350">
                <a:latin typeface="Dotum"/>
                <a:cs typeface="Dotum"/>
              </a:rPr>
              <a:t>	</a:t>
            </a:r>
            <a:r>
              <a:rPr dirty="0" sz="1350" spc="-260">
                <a:latin typeface="Dotum"/>
                <a:cs typeface="Dotum"/>
              </a:rPr>
              <a:t>수작업</a:t>
            </a:r>
            <a:r>
              <a:rPr dirty="0" sz="1350" spc="-114">
                <a:latin typeface="Dotum"/>
                <a:cs typeface="Dotum"/>
              </a:rPr>
              <a:t> </a:t>
            </a:r>
            <a:r>
              <a:rPr dirty="0" sz="1300" spc="-60">
                <a:latin typeface="Noto Sans JP"/>
                <a:cs typeface="Noto Sans JP"/>
              </a:rPr>
              <a:t>90%</a:t>
            </a:r>
            <a:r>
              <a:rPr dirty="0" sz="1300" spc="15">
                <a:latin typeface="Noto Sans JP"/>
                <a:cs typeface="Noto Sans JP"/>
              </a:rPr>
              <a:t> </a:t>
            </a:r>
            <a:r>
              <a:rPr dirty="0" sz="1350" spc="-285">
                <a:latin typeface="Dotum"/>
                <a:cs typeface="Dotum"/>
              </a:rPr>
              <a:t>대체</a:t>
            </a:r>
            <a:endParaRPr sz="1350">
              <a:latin typeface="Dotum"/>
              <a:cs typeface="Dotum"/>
            </a:endParaRPr>
          </a:p>
          <a:p>
            <a:pPr>
              <a:lnSpc>
                <a:spcPct val="100000"/>
              </a:lnSpc>
            </a:pPr>
            <a:endParaRPr sz="1200">
              <a:latin typeface="Dotum"/>
              <a:cs typeface="Dotum"/>
            </a:endParaRPr>
          </a:p>
          <a:p>
            <a:pPr>
              <a:lnSpc>
                <a:spcPct val="100000"/>
              </a:lnSpc>
              <a:spcBef>
                <a:spcPts val="434"/>
              </a:spcBef>
            </a:pPr>
            <a:endParaRPr sz="1200">
              <a:latin typeface="Dotum"/>
              <a:cs typeface="Dotum"/>
            </a:endParaRPr>
          </a:p>
          <a:p>
            <a:pPr marL="69215">
              <a:lnSpc>
                <a:spcPct val="100000"/>
              </a:lnSpc>
            </a:pPr>
            <a:r>
              <a:rPr dirty="0" sz="1300" spc="-60" b="0">
                <a:solidFill>
                  <a:srgbClr val="1D40AF"/>
                </a:solidFill>
                <a:latin typeface="Noto Sans JP Medium"/>
                <a:cs typeface="Noto Sans JP Medium"/>
              </a:rPr>
              <a:t>OCR</a:t>
            </a:r>
            <a:r>
              <a:rPr dirty="0" sz="1300" spc="20" b="0">
                <a:solidFill>
                  <a:srgbClr val="1D40AF"/>
                </a:solidFill>
                <a:latin typeface="Noto Sans JP Medium"/>
                <a:cs typeface="Noto Sans JP Medium"/>
              </a:rPr>
              <a:t> </a:t>
            </a:r>
            <a:r>
              <a:rPr dirty="0" sz="1350" spc="-260">
                <a:solidFill>
                  <a:srgbClr val="1D40AF"/>
                </a:solidFill>
                <a:latin typeface="Dotum"/>
                <a:cs typeface="Dotum"/>
              </a:rPr>
              <a:t>기술의</a:t>
            </a:r>
            <a:r>
              <a:rPr dirty="0" sz="1350" spc="-114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D40AF"/>
                </a:solidFill>
                <a:latin typeface="Dotum"/>
                <a:cs typeface="Dotum"/>
              </a:rPr>
              <a:t>핵심</a:t>
            </a:r>
            <a:r>
              <a:rPr dirty="0" sz="1350" spc="-114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350" spc="-25">
                <a:solidFill>
                  <a:srgbClr val="1D40AF"/>
                </a:solidFill>
                <a:latin typeface="Dotum"/>
                <a:cs typeface="Dotum"/>
              </a:rPr>
              <a:t>혁신</a:t>
            </a:r>
            <a:r>
              <a:rPr dirty="0" sz="1300" spc="-25" b="0">
                <a:solidFill>
                  <a:srgbClr val="1D40AF"/>
                </a:solidFill>
                <a:latin typeface="Noto Sans JP Medium"/>
                <a:cs typeface="Noto Sans JP Medium"/>
              </a:rPr>
              <a:t>:</a:t>
            </a:r>
            <a:endParaRPr sz="1300">
              <a:latin typeface="Noto Sans JP Medium"/>
              <a:cs typeface="Noto Sans JP Medium"/>
            </a:endParaRPr>
          </a:p>
          <a:p>
            <a:pPr marL="69215" marR="5080">
              <a:lnSpc>
                <a:spcPct val="111100"/>
              </a:lnSpc>
            </a:pPr>
            <a:r>
              <a:rPr dirty="0" sz="1300" spc="-150">
                <a:solidFill>
                  <a:srgbClr val="1C4ED8"/>
                </a:solidFill>
                <a:latin typeface="Noto Sans JP"/>
                <a:cs typeface="Noto Sans JP"/>
              </a:rPr>
              <a:t>LLM(</a:t>
            </a:r>
            <a:r>
              <a:rPr dirty="0" sz="1350" spc="-150">
                <a:solidFill>
                  <a:srgbClr val="1C4ED8"/>
                </a:solidFill>
                <a:latin typeface="Dotum"/>
                <a:cs typeface="Dotum"/>
              </a:rPr>
              <a:t>대규모</a:t>
            </a:r>
            <a:r>
              <a:rPr dirty="0" sz="1350" spc="-105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20">
                <a:solidFill>
                  <a:srgbClr val="1C4ED8"/>
                </a:solidFill>
                <a:latin typeface="Dotum"/>
                <a:cs typeface="Dotum"/>
              </a:rPr>
              <a:t>언어모델</a:t>
            </a:r>
            <a:r>
              <a:rPr dirty="0" sz="1300" spc="-220">
                <a:solidFill>
                  <a:srgbClr val="1C4ED8"/>
                </a:solidFill>
                <a:latin typeface="Noto Sans JP"/>
                <a:cs typeface="Noto Sans JP"/>
              </a:rPr>
              <a:t>)</a:t>
            </a:r>
            <a:r>
              <a:rPr dirty="0" sz="1300" spc="55">
                <a:solidFill>
                  <a:srgbClr val="1C4ED8"/>
                </a:solidFill>
                <a:latin typeface="Noto Sans JP"/>
                <a:cs typeface="Noto Sans JP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기술을</a:t>
            </a:r>
            <a:r>
              <a:rPr dirty="0" sz="1350" spc="-100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00" spc="-125">
                <a:solidFill>
                  <a:srgbClr val="1C4ED8"/>
                </a:solidFill>
                <a:latin typeface="Noto Sans JP"/>
                <a:cs typeface="Noto Sans JP"/>
              </a:rPr>
              <a:t>OCR</a:t>
            </a:r>
            <a:r>
              <a:rPr dirty="0" sz="1350" spc="-125">
                <a:solidFill>
                  <a:srgbClr val="1C4ED8"/>
                </a:solidFill>
                <a:latin typeface="Dotum"/>
                <a:cs typeface="Dotum"/>
              </a:rPr>
              <a:t>에</a:t>
            </a:r>
            <a:r>
              <a:rPr dirty="0" sz="1350" spc="-100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접목하여</a:t>
            </a:r>
            <a:r>
              <a:rPr dirty="0" sz="1350" spc="-100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00" spc="-60">
                <a:solidFill>
                  <a:srgbClr val="1C4ED8"/>
                </a:solidFill>
                <a:latin typeface="Noto Sans JP"/>
                <a:cs typeface="Noto Sans JP"/>
              </a:rPr>
              <a:t>99%</a:t>
            </a:r>
            <a:r>
              <a:rPr dirty="0" sz="1300" spc="55">
                <a:solidFill>
                  <a:srgbClr val="1C4ED8"/>
                </a:solidFill>
                <a:latin typeface="Noto Sans JP"/>
                <a:cs typeface="Noto Sans JP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수준의</a:t>
            </a:r>
            <a:r>
              <a:rPr dirty="0" sz="1350" spc="-100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인식률을</a:t>
            </a:r>
            <a:r>
              <a:rPr dirty="0" sz="1350" spc="-100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25">
                <a:solidFill>
                  <a:srgbClr val="1C4ED8"/>
                </a:solidFill>
                <a:latin typeface="Dotum"/>
                <a:cs typeface="Dotum"/>
              </a:rPr>
              <a:t>달성했으며</a:t>
            </a:r>
            <a:r>
              <a:rPr dirty="0" sz="1300" spc="-225">
                <a:solidFill>
                  <a:srgbClr val="1C4ED8"/>
                </a:solidFill>
                <a:latin typeface="Noto Sans JP"/>
                <a:cs typeface="Noto Sans JP"/>
              </a:rPr>
              <a:t>,</a:t>
            </a:r>
            <a:r>
              <a:rPr dirty="0" sz="1300" spc="50">
                <a:solidFill>
                  <a:srgbClr val="1C4ED8"/>
                </a:solidFill>
                <a:latin typeface="Noto Sans JP"/>
                <a:cs typeface="Noto Sans JP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이는</a:t>
            </a:r>
            <a:r>
              <a:rPr dirty="0" sz="1350" spc="-100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기존</a:t>
            </a:r>
            <a:r>
              <a:rPr dirty="0" sz="1350" spc="-100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00" spc="-50">
                <a:solidFill>
                  <a:srgbClr val="1C4ED8"/>
                </a:solidFill>
                <a:latin typeface="Noto Sans JP"/>
                <a:cs typeface="Noto Sans JP"/>
              </a:rPr>
              <a:t>OCR</a:t>
            </a:r>
            <a:r>
              <a:rPr dirty="0" sz="1300" spc="55">
                <a:solidFill>
                  <a:srgbClr val="1C4ED8"/>
                </a:solidFill>
                <a:latin typeface="Noto Sans JP"/>
                <a:cs typeface="Noto Sans JP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기술의</a:t>
            </a:r>
            <a:r>
              <a:rPr dirty="0" sz="1350" spc="-100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한계였던</a:t>
            </a:r>
            <a:r>
              <a:rPr dirty="0" sz="1350" spc="-100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왜곡된</a:t>
            </a:r>
            <a:r>
              <a:rPr dirty="0" sz="1350" spc="-100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10">
                <a:solidFill>
                  <a:srgbClr val="1C4ED8"/>
                </a:solidFill>
                <a:latin typeface="Dotum"/>
                <a:cs typeface="Dotum"/>
              </a:rPr>
              <a:t>텍스트</a:t>
            </a:r>
            <a:r>
              <a:rPr dirty="0" sz="1300" spc="-210">
                <a:solidFill>
                  <a:srgbClr val="1C4ED8"/>
                </a:solidFill>
                <a:latin typeface="Noto Sans JP"/>
                <a:cs typeface="Noto Sans JP"/>
              </a:rPr>
              <a:t>,</a:t>
            </a:r>
            <a:r>
              <a:rPr dirty="0" sz="1300" spc="55">
                <a:solidFill>
                  <a:srgbClr val="1C4ED8"/>
                </a:solidFill>
                <a:latin typeface="Noto Sans JP"/>
                <a:cs typeface="Noto Sans JP"/>
              </a:rPr>
              <a:t> </a:t>
            </a:r>
            <a:r>
              <a:rPr dirty="0" sz="1350" spc="-210">
                <a:solidFill>
                  <a:srgbClr val="1C4ED8"/>
                </a:solidFill>
                <a:latin typeface="Dotum"/>
                <a:cs typeface="Dotum"/>
              </a:rPr>
              <a:t>손글씨</a:t>
            </a:r>
            <a:r>
              <a:rPr dirty="0" sz="1300" spc="-210">
                <a:solidFill>
                  <a:srgbClr val="1C4ED8"/>
                </a:solidFill>
                <a:latin typeface="Noto Sans JP"/>
                <a:cs typeface="Noto Sans JP"/>
              </a:rPr>
              <a:t>,</a:t>
            </a:r>
            <a:r>
              <a:rPr dirty="0" sz="1300" spc="55">
                <a:solidFill>
                  <a:srgbClr val="1C4ED8"/>
                </a:solidFill>
                <a:latin typeface="Noto Sans JP"/>
                <a:cs typeface="Noto Sans JP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다양한</a:t>
            </a:r>
            <a:r>
              <a:rPr dirty="0" sz="1350" spc="-105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70">
                <a:solidFill>
                  <a:srgbClr val="1C4ED8"/>
                </a:solidFill>
                <a:latin typeface="Dotum"/>
                <a:cs typeface="Dotum"/>
              </a:rPr>
              <a:t>폰트에서도</a:t>
            </a:r>
            <a:r>
              <a:rPr dirty="0" sz="1350" spc="500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높은</a:t>
            </a:r>
            <a:r>
              <a:rPr dirty="0" sz="1350" spc="-105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정확도를</a:t>
            </a:r>
            <a:r>
              <a:rPr dirty="0" sz="1350" spc="-105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25">
                <a:solidFill>
                  <a:srgbClr val="1C4ED8"/>
                </a:solidFill>
                <a:latin typeface="Dotum"/>
                <a:cs typeface="Dotum"/>
              </a:rPr>
              <a:t>보장합니다</a:t>
            </a:r>
            <a:r>
              <a:rPr dirty="0" sz="1300" spc="-225">
                <a:solidFill>
                  <a:srgbClr val="1C4ED8"/>
                </a:solidFill>
                <a:latin typeface="Noto Sans JP"/>
                <a:cs typeface="Noto Sans JP"/>
              </a:rPr>
              <a:t>.</a:t>
            </a:r>
            <a:r>
              <a:rPr dirty="0" sz="1300" spc="55">
                <a:solidFill>
                  <a:srgbClr val="1C4ED8"/>
                </a:solidFill>
                <a:latin typeface="Noto Sans JP"/>
                <a:cs typeface="Noto Sans JP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특히</a:t>
            </a:r>
            <a:r>
              <a:rPr dirty="0" sz="1350" spc="-105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회계</a:t>
            </a:r>
            <a:r>
              <a:rPr dirty="0" sz="1350" spc="-100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문서의</a:t>
            </a:r>
            <a:r>
              <a:rPr dirty="0" sz="1350" spc="-105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숫자와</a:t>
            </a:r>
            <a:r>
              <a:rPr dirty="0" sz="1350" spc="-105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기호</a:t>
            </a:r>
            <a:r>
              <a:rPr dirty="0" sz="1350" spc="-100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인식에</a:t>
            </a:r>
            <a:r>
              <a:rPr dirty="0" sz="1350" spc="-105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최적화되어</a:t>
            </a:r>
            <a:r>
              <a:rPr dirty="0" sz="1350" spc="-100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간편장부</a:t>
            </a:r>
            <a:r>
              <a:rPr dirty="0" sz="1350" spc="-105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시스템의</a:t>
            </a:r>
            <a:r>
              <a:rPr dirty="0" sz="1350" spc="-100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자동화</a:t>
            </a:r>
            <a:r>
              <a:rPr dirty="0" sz="1350" spc="-105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수준을</a:t>
            </a:r>
            <a:r>
              <a:rPr dirty="0" sz="1350" spc="-105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크게</a:t>
            </a:r>
            <a:r>
              <a:rPr dirty="0" sz="1350" spc="-100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10">
                <a:solidFill>
                  <a:srgbClr val="1C4ED8"/>
                </a:solidFill>
                <a:latin typeface="Dotum"/>
                <a:cs typeface="Dotum"/>
              </a:rPr>
              <a:t>향상시킵니다</a:t>
            </a:r>
            <a:r>
              <a:rPr dirty="0" sz="1300" spc="-10">
                <a:solidFill>
                  <a:srgbClr val="1C4ED8"/>
                </a:solidFill>
                <a:latin typeface="Noto Sans JP"/>
                <a:cs typeface="Noto Sans JP"/>
              </a:rPr>
              <a:t>.</a:t>
            </a:r>
            <a:endParaRPr sz="1300">
              <a:latin typeface="Noto Sans JP"/>
              <a:cs typeface="Noto Sans JP"/>
            </a:endParaRPr>
          </a:p>
        </p:txBody>
      </p:sp>
      <p:grpSp>
        <p:nvGrpSpPr>
          <p:cNvPr id="37" name="object 37" descr=""/>
          <p:cNvGrpSpPr/>
          <p:nvPr/>
        </p:nvGrpSpPr>
        <p:grpSpPr>
          <a:xfrm>
            <a:off x="6324599" y="1600199"/>
            <a:ext cx="4953000" cy="3401695"/>
            <a:chOff x="6324599" y="1600199"/>
            <a:chExt cx="4953000" cy="3401695"/>
          </a:xfrm>
        </p:grpSpPr>
        <p:pic>
          <p:nvPicPr>
            <p:cNvPr id="38" name="object 3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33472" y="2561272"/>
              <a:ext cx="135254" cy="78075"/>
            </a:xfrm>
            <a:prstGeom prst="rect">
              <a:avLst/>
            </a:prstGeom>
          </p:spPr>
        </p:pic>
        <p:pic>
          <p:nvPicPr>
            <p:cNvPr id="39" name="object 3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33472" y="3742372"/>
              <a:ext cx="135254" cy="78075"/>
            </a:xfrm>
            <a:prstGeom prst="rect">
              <a:avLst/>
            </a:prstGeom>
          </p:spPr>
        </p:pic>
        <p:pic>
          <p:nvPicPr>
            <p:cNvPr id="40" name="object 4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33472" y="4923472"/>
              <a:ext cx="135254" cy="78075"/>
            </a:xfrm>
            <a:prstGeom prst="rect">
              <a:avLst/>
            </a:prstGeom>
          </p:spPr>
        </p:pic>
        <p:sp>
          <p:nvSpPr>
            <p:cNvPr id="41" name="object 41" descr=""/>
            <p:cNvSpPr/>
            <p:nvPr/>
          </p:nvSpPr>
          <p:spPr>
            <a:xfrm>
              <a:off x="6324599" y="1600199"/>
              <a:ext cx="4953000" cy="800100"/>
            </a:xfrm>
            <a:custGeom>
              <a:avLst/>
              <a:gdLst/>
              <a:ahLst/>
              <a:cxnLst/>
              <a:rect l="l" t="t" r="r" b="b"/>
              <a:pathLst>
                <a:path w="4953000" h="800100">
                  <a:moveTo>
                    <a:pt x="4881802" y="800099"/>
                  </a:moveTo>
                  <a:lnTo>
                    <a:pt x="71196" y="800099"/>
                  </a:lnTo>
                  <a:lnTo>
                    <a:pt x="66241" y="799611"/>
                  </a:lnTo>
                  <a:lnTo>
                    <a:pt x="29705" y="784477"/>
                  </a:lnTo>
                  <a:lnTo>
                    <a:pt x="3885" y="748437"/>
                  </a:lnTo>
                  <a:lnTo>
                    <a:pt x="0" y="728903"/>
                  </a:lnTo>
                  <a:lnTo>
                    <a:pt x="0" y="7238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4881802" y="0"/>
                  </a:lnTo>
                  <a:lnTo>
                    <a:pt x="4923290" y="15621"/>
                  </a:lnTo>
                  <a:lnTo>
                    <a:pt x="4949112" y="51661"/>
                  </a:lnTo>
                  <a:lnTo>
                    <a:pt x="4952998" y="71196"/>
                  </a:lnTo>
                  <a:lnTo>
                    <a:pt x="4952998" y="728903"/>
                  </a:lnTo>
                  <a:lnTo>
                    <a:pt x="4937376" y="770394"/>
                  </a:lnTo>
                  <a:lnTo>
                    <a:pt x="4901336" y="796214"/>
                  </a:lnTo>
                  <a:lnTo>
                    <a:pt x="4886757" y="799611"/>
                  </a:lnTo>
                  <a:lnTo>
                    <a:pt x="4881802" y="8000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 descr=""/>
          <p:cNvSpPr txBox="1"/>
          <p:nvPr/>
        </p:nvSpPr>
        <p:spPr>
          <a:xfrm>
            <a:off x="6502399" y="1786763"/>
            <a:ext cx="3838575" cy="4298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50" b="1">
                <a:solidFill>
                  <a:srgbClr val="1D40AF"/>
                </a:solidFill>
                <a:latin typeface="Noto Sans JP"/>
                <a:cs typeface="Noto Sans JP"/>
              </a:rPr>
              <a:t>1.</a:t>
            </a:r>
            <a:r>
              <a:rPr dirty="0" sz="1350" spc="-10" b="1">
                <a:solidFill>
                  <a:srgbClr val="1D40AF"/>
                </a:solidFill>
                <a:latin typeface="Noto Sans JP"/>
                <a:cs typeface="Noto Sans JP"/>
              </a:rPr>
              <a:t> </a:t>
            </a:r>
            <a:r>
              <a:rPr dirty="0" sz="1350" spc="-260" b="1">
                <a:solidFill>
                  <a:srgbClr val="1D40AF"/>
                </a:solidFill>
                <a:latin typeface="Malgun Gothic"/>
                <a:cs typeface="Malgun Gothic"/>
              </a:rPr>
              <a:t>이미지</a:t>
            </a:r>
            <a:r>
              <a:rPr dirty="0" sz="1350" spc="-140" b="1">
                <a:solidFill>
                  <a:srgbClr val="1D40AF"/>
                </a:solidFill>
                <a:latin typeface="Malgun Gothic"/>
                <a:cs typeface="Malgun Gothic"/>
              </a:rPr>
              <a:t> </a:t>
            </a:r>
            <a:r>
              <a:rPr dirty="0" sz="1350" spc="-285" b="1">
                <a:solidFill>
                  <a:srgbClr val="1D40AF"/>
                </a:solidFill>
                <a:latin typeface="Malgun Gothic"/>
                <a:cs typeface="Malgun Gothic"/>
              </a:rPr>
              <a:t>전처리</a:t>
            </a:r>
            <a:endParaRPr sz="13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50" spc="-190">
                <a:latin typeface="Dotum"/>
                <a:cs typeface="Dotum"/>
              </a:rPr>
              <a:t>노이즈</a:t>
            </a:r>
            <a:r>
              <a:rPr dirty="0" sz="1150" spc="-80">
                <a:latin typeface="Dotum"/>
                <a:cs typeface="Dotum"/>
              </a:rPr>
              <a:t> </a:t>
            </a:r>
            <a:r>
              <a:rPr dirty="0" sz="1150" spc="-150">
                <a:latin typeface="Dotum"/>
                <a:cs typeface="Dotum"/>
              </a:rPr>
              <a:t>제거</a:t>
            </a:r>
            <a:r>
              <a:rPr dirty="0" sz="1250" spc="-150">
                <a:latin typeface="Noto Sans JP"/>
                <a:cs typeface="Noto Sans JP"/>
              </a:rPr>
              <a:t>,</a:t>
            </a:r>
            <a:r>
              <a:rPr dirty="0" sz="1250" spc="30">
                <a:latin typeface="Noto Sans JP"/>
                <a:cs typeface="Noto Sans JP"/>
              </a:rPr>
              <a:t> </a:t>
            </a:r>
            <a:r>
              <a:rPr dirty="0" sz="1150" spc="-190">
                <a:latin typeface="Dotum"/>
                <a:cs typeface="Dotum"/>
              </a:rPr>
              <a:t>이미지</a:t>
            </a:r>
            <a:r>
              <a:rPr dirty="0" sz="1150" spc="-75">
                <a:latin typeface="Dotum"/>
                <a:cs typeface="Dotum"/>
              </a:rPr>
              <a:t> </a:t>
            </a:r>
            <a:r>
              <a:rPr dirty="0" sz="1150" spc="-190">
                <a:latin typeface="Dotum"/>
                <a:cs typeface="Dotum"/>
              </a:rPr>
              <a:t>회전</a:t>
            </a:r>
            <a:r>
              <a:rPr dirty="0" sz="1150" spc="-75">
                <a:latin typeface="Dotum"/>
                <a:cs typeface="Dotum"/>
              </a:rPr>
              <a:t> </a:t>
            </a:r>
            <a:r>
              <a:rPr dirty="0" sz="1150" spc="-150">
                <a:latin typeface="Dotum"/>
                <a:cs typeface="Dotum"/>
              </a:rPr>
              <a:t>보정</a:t>
            </a:r>
            <a:r>
              <a:rPr dirty="0" sz="1250" spc="-150">
                <a:latin typeface="Noto Sans JP"/>
                <a:cs typeface="Noto Sans JP"/>
              </a:rPr>
              <a:t>,</a:t>
            </a:r>
            <a:r>
              <a:rPr dirty="0" sz="1250" spc="30">
                <a:latin typeface="Noto Sans JP"/>
                <a:cs typeface="Noto Sans JP"/>
              </a:rPr>
              <a:t> </a:t>
            </a:r>
            <a:r>
              <a:rPr dirty="0" sz="1150" spc="-170">
                <a:latin typeface="Dotum"/>
                <a:cs typeface="Dotum"/>
              </a:rPr>
              <a:t>밝기</a:t>
            </a:r>
            <a:r>
              <a:rPr dirty="0" sz="1250" spc="-170">
                <a:latin typeface="Noto Sans JP"/>
                <a:cs typeface="Noto Sans JP"/>
              </a:rPr>
              <a:t>/</a:t>
            </a:r>
            <a:r>
              <a:rPr dirty="0" sz="1150" spc="-170">
                <a:latin typeface="Dotum"/>
                <a:cs typeface="Dotum"/>
              </a:rPr>
              <a:t>대비</a:t>
            </a:r>
            <a:r>
              <a:rPr dirty="0" sz="1150" spc="-75">
                <a:latin typeface="Dotum"/>
                <a:cs typeface="Dotum"/>
              </a:rPr>
              <a:t> </a:t>
            </a:r>
            <a:r>
              <a:rPr dirty="0" sz="1150" spc="-190">
                <a:latin typeface="Dotum"/>
                <a:cs typeface="Dotum"/>
              </a:rPr>
              <a:t>조정을</a:t>
            </a:r>
            <a:r>
              <a:rPr dirty="0" sz="1150" spc="-75">
                <a:latin typeface="Dotum"/>
                <a:cs typeface="Dotum"/>
              </a:rPr>
              <a:t> </a:t>
            </a:r>
            <a:r>
              <a:rPr dirty="0" sz="1150" spc="-190">
                <a:latin typeface="Dotum"/>
                <a:cs typeface="Dotum"/>
              </a:rPr>
              <a:t>통해</a:t>
            </a:r>
            <a:r>
              <a:rPr dirty="0" sz="1150" spc="-75">
                <a:latin typeface="Dotum"/>
                <a:cs typeface="Dotum"/>
              </a:rPr>
              <a:t> </a:t>
            </a:r>
            <a:r>
              <a:rPr dirty="0" sz="1150" spc="-190">
                <a:latin typeface="Dotum"/>
                <a:cs typeface="Dotum"/>
              </a:rPr>
              <a:t>인식</a:t>
            </a:r>
            <a:r>
              <a:rPr dirty="0" sz="1150" spc="-75">
                <a:latin typeface="Dotum"/>
                <a:cs typeface="Dotum"/>
              </a:rPr>
              <a:t> </a:t>
            </a:r>
            <a:r>
              <a:rPr dirty="0" sz="1150" spc="-190">
                <a:latin typeface="Dotum"/>
                <a:cs typeface="Dotum"/>
              </a:rPr>
              <a:t>품질</a:t>
            </a:r>
            <a:r>
              <a:rPr dirty="0" sz="1150" spc="-75">
                <a:latin typeface="Dotum"/>
                <a:cs typeface="Dotum"/>
              </a:rPr>
              <a:t> </a:t>
            </a:r>
            <a:r>
              <a:rPr dirty="0" sz="1150" spc="-150">
                <a:latin typeface="Dotum"/>
                <a:cs typeface="Dotum"/>
              </a:rPr>
              <a:t>향상</a:t>
            </a:r>
            <a:endParaRPr sz="1150">
              <a:latin typeface="Dotum"/>
              <a:cs typeface="Dotum"/>
            </a:endParaRPr>
          </a:p>
        </p:txBody>
      </p:sp>
      <p:sp>
        <p:nvSpPr>
          <p:cNvPr id="43" name="object 43" descr=""/>
          <p:cNvSpPr/>
          <p:nvPr/>
        </p:nvSpPr>
        <p:spPr>
          <a:xfrm>
            <a:off x="6324599" y="2781299"/>
            <a:ext cx="4953000" cy="800100"/>
          </a:xfrm>
          <a:custGeom>
            <a:avLst/>
            <a:gdLst/>
            <a:ahLst/>
            <a:cxnLst/>
            <a:rect l="l" t="t" r="r" b="b"/>
            <a:pathLst>
              <a:path w="4953000" h="800100">
                <a:moveTo>
                  <a:pt x="4881802" y="800099"/>
                </a:moveTo>
                <a:lnTo>
                  <a:pt x="71196" y="800099"/>
                </a:lnTo>
                <a:lnTo>
                  <a:pt x="66241" y="799611"/>
                </a:lnTo>
                <a:lnTo>
                  <a:pt x="29705" y="784477"/>
                </a:lnTo>
                <a:lnTo>
                  <a:pt x="3885" y="748437"/>
                </a:lnTo>
                <a:lnTo>
                  <a:pt x="0" y="728903"/>
                </a:lnTo>
                <a:lnTo>
                  <a:pt x="0" y="723899"/>
                </a:lnTo>
                <a:lnTo>
                  <a:pt x="0" y="71196"/>
                </a:lnTo>
                <a:lnTo>
                  <a:pt x="15621" y="29704"/>
                </a:lnTo>
                <a:lnTo>
                  <a:pt x="51661" y="3885"/>
                </a:lnTo>
                <a:lnTo>
                  <a:pt x="71196" y="0"/>
                </a:lnTo>
                <a:lnTo>
                  <a:pt x="4881802" y="0"/>
                </a:lnTo>
                <a:lnTo>
                  <a:pt x="4923290" y="15621"/>
                </a:lnTo>
                <a:lnTo>
                  <a:pt x="4949112" y="51661"/>
                </a:lnTo>
                <a:lnTo>
                  <a:pt x="4952998" y="71196"/>
                </a:lnTo>
                <a:lnTo>
                  <a:pt x="4952998" y="728903"/>
                </a:lnTo>
                <a:lnTo>
                  <a:pt x="4937376" y="770394"/>
                </a:lnTo>
                <a:lnTo>
                  <a:pt x="4901336" y="796213"/>
                </a:lnTo>
                <a:lnTo>
                  <a:pt x="4886757" y="799611"/>
                </a:lnTo>
                <a:lnTo>
                  <a:pt x="4881802" y="8000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 descr=""/>
          <p:cNvSpPr txBox="1"/>
          <p:nvPr/>
        </p:nvSpPr>
        <p:spPr>
          <a:xfrm>
            <a:off x="6502399" y="2967863"/>
            <a:ext cx="4203065" cy="4298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50" b="1">
                <a:solidFill>
                  <a:srgbClr val="1D40AF"/>
                </a:solidFill>
                <a:latin typeface="Noto Sans JP"/>
                <a:cs typeface="Noto Sans JP"/>
              </a:rPr>
              <a:t>2.</a:t>
            </a:r>
            <a:r>
              <a:rPr dirty="0" sz="1350" b="1">
                <a:solidFill>
                  <a:srgbClr val="1D40AF"/>
                </a:solidFill>
                <a:latin typeface="Noto Sans JP"/>
                <a:cs typeface="Noto Sans JP"/>
              </a:rPr>
              <a:t> </a:t>
            </a:r>
            <a:r>
              <a:rPr dirty="0" sz="1350" spc="-260" b="1">
                <a:solidFill>
                  <a:srgbClr val="1D40AF"/>
                </a:solidFill>
                <a:latin typeface="Malgun Gothic"/>
                <a:cs typeface="Malgun Gothic"/>
              </a:rPr>
              <a:t>문서</a:t>
            </a:r>
            <a:r>
              <a:rPr dirty="0" sz="1350" spc="-140" b="1">
                <a:solidFill>
                  <a:srgbClr val="1D40AF"/>
                </a:solidFill>
                <a:latin typeface="Malgun Gothic"/>
                <a:cs typeface="Malgun Gothic"/>
              </a:rPr>
              <a:t> </a:t>
            </a:r>
            <a:r>
              <a:rPr dirty="0" sz="1350" spc="-260" b="1">
                <a:solidFill>
                  <a:srgbClr val="1D40AF"/>
                </a:solidFill>
                <a:latin typeface="Malgun Gothic"/>
                <a:cs typeface="Malgun Gothic"/>
              </a:rPr>
              <a:t>레이아웃</a:t>
            </a:r>
            <a:r>
              <a:rPr dirty="0" sz="1350" spc="-140" b="1">
                <a:solidFill>
                  <a:srgbClr val="1D40AF"/>
                </a:solidFill>
                <a:latin typeface="Malgun Gothic"/>
                <a:cs typeface="Malgun Gothic"/>
              </a:rPr>
              <a:t> </a:t>
            </a:r>
            <a:r>
              <a:rPr dirty="0" sz="1350" spc="-285" b="1">
                <a:solidFill>
                  <a:srgbClr val="1D40AF"/>
                </a:solidFill>
                <a:latin typeface="Malgun Gothic"/>
                <a:cs typeface="Malgun Gothic"/>
              </a:rPr>
              <a:t>분석</a:t>
            </a:r>
            <a:endParaRPr sz="13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250" spc="-135">
                <a:latin typeface="Noto Sans JP"/>
                <a:cs typeface="Noto Sans JP"/>
              </a:rPr>
              <a:t>Edge</a:t>
            </a:r>
            <a:r>
              <a:rPr dirty="0" sz="1250" spc="35">
                <a:latin typeface="Noto Sans JP"/>
                <a:cs typeface="Noto Sans JP"/>
              </a:rPr>
              <a:t> </a:t>
            </a:r>
            <a:r>
              <a:rPr dirty="0" sz="1250" spc="-125">
                <a:latin typeface="Noto Sans JP"/>
                <a:cs typeface="Noto Sans JP"/>
              </a:rPr>
              <a:t>Detection</a:t>
            </a:r>
            <a:r>
              <a:rPr dirty="0" sz="1150" spc="-125">
                <a:latin typeface="Dotum"/>
                <a:cs typeface="Dotum"/>
              </a:rPr>
              <a:t>과</a:t>
            </a:r>
            <a:r>
              <a:rPr dirty="0" sz="1150" spc="-65">
                <a:latin typeface="Dotum"/>
                <a:cs typeface="Dotum"/>
              </a:rPr>
              <a:t> </a:t>
            </a:r>
            <a:r>
              <a:rPr dirty="0" sz="1250" spc="-120">
                <a:latin typeface="Noto Sans JP"/>
                <a:cs typeface="Noto Sans JP"/>
              </a:rPr>
              <a:t>Layout</a:t>
            </a:r>
            <a:r>
              <a:rPr dirty="0" sz="1250" spc="35">
                <a:latin typeface="Noto Sans JP"/>
                <a:cs typeface="Noto Sans JP"/>
              </a:rPr>
              <a:t> </a:t>
            </a:r>
            <a:r>
              <a:rPr dirty="0" sz="1250" spc="-114">
                <a:latin typeface="Noto Sans JP"/>
                <a:cs typeface="Noto Sans JP"/>
              </a:rPr>
              <a:t>Analysis</a:t>
            </a:r>
            <a:r>
              <a:rPr dirty="0" sz="1150" spc="-114">
                <a:latin typeface="Dotum"/>
                <a:cs typeface="Dotum"/>
              </a:rPr>
              <a:t>로</a:t>
            </a:r>
            <a:r>
              <a:rPr dirty="0" sz="1150" spc="-65">
                <a:latin typeface="Dotum"/>
                <a:cs typeface="Dotum"/>
              </a:rPr>
              <a:t> </a:t>
            </a:r>
            <a:r>
              <a:rPr dirty="0" sz="1150" spc="-190">
                <a:latin typeface="Dotum"/>
                <a:cs typeface="Dotum"/>
              </a:rPr>
              <a:t>문서</a:t>
            </a:r>
            <a:r>
              <a:rPr dirty="0" sz="1150" spc="-70">
                <a:latin typeface="Dotum"/>
                <a:cs typeface="Dotum"/>
              </a:rPr>
              <a:t> </a:t>
            </a:r>
            <a:r>
              <a:rPr dirty="0" sz="1150" spc="-190">
                <a:latin typeface="Dotum"/>
                <a:cs typeface="Dotum"/>
              </a:rPr>
              <a:t>구조</a:t>
            </a:r>
            <a:r>
              <a:rPr dirty="0" sz="1150" spc="-65">
                <a:latin typeface="Dotum"/>
                <a:cs typeface="Dotum"/>
              </a:rPr>
              <a:t> </a:t>
            </a:r>
            <a:r>
              <a:rPr dirty="0" sz="1150" spc="-190">
                <a:latin typeface="Dotum"/>
                <a:cs typeface="Dotum"/>
              </a:rPr>
              <a:t>파악</a:t>
            </a:r>
            <a:r>
              <a:rPr dirty="0" sz="1150" spc="-70">
                <a:latin typeface="Dotum"/>
                <a:cs typeface="Dotum"/>
              </a:rPr>
              <a:t> </a:t>
            </a:r>
            <a:r>
              <a:rPr dirty="0" sz="1150" spc="-190">
                <a:latin typeface="Dotum"/>
                <a:cs typeface="Dotum"/>
              </a:rPr>
              <a:t>및</a:t>
            </a:r>
            <a:r>
              <a:rPr dirty="0" sz="1150" spc="-65">
                <a:latin typeface="Dotum"/>
                <a:cs typeface="Dotum"/>
              </a:rPr>
              <a:t> </a:t>
            </a:r>
            <a:r>
              <a:rPr dirty="0" sz="1150" spc="-190">
                <a:latin typeface="Dotum"/>
                <a:cs typeface="Dotum"/>
              </a:rPr>
              <a:t>텍스트</a:t>
            </a:r>
            <a:r>
              <a:rPr dirty="0" sz="1150" spc="-65">
                <a:latin typeface="Dotum"/>
                <a:cs typeface="Dotum"/>
              </a:rPr>
              <a:t> </a:t>
            </a:r>
            <a:r>
              <a:rPr dirty="0" sz="1150" spc="-190">
                <a:latin typeface="Dotum"/>
                <a:cs typeface="Dotum"/>
              </a:rPr>
              <a:t>영역</a:t>
            </a:r>
            <a:r>
              <a:rPr dirty="0" sz="1150" spc="-70">
                <a:latin typeface="Dotum"/>
                <a:cs typeface="Dotum"/>
              </a:rPr>
              <a:t> </a:t>
            </a:r>
            <a:r>
              <a:rPr dirty="0" sz="1150" spc="-105">
                <a:latin typeface="Dotum"/>
                <a:cs typeface="Dotum"/>
              </a:rPr>
              <a:t>식별</a:t>
            </a:r>
            <a:endParaRPr sz="1150">
              <a:latin typeface="Dotum"/>
              <a:cs typeface="Dotum"/>
            </a:endParaRPr>
          </a:p>
        </p:txBody>
      </p:sp>
      <p:sp>
        <p:nvSpPr>
          <p:cNvPr id="45" name="object 45" descr=""/>
          <p:cNvSpPr/>
          <p:nvPr/>
        </p:nvSpPr>
        <p:spPr>
          <a:xfrm>
            <a:off x="6324599" y="3962399"/>
            <a:ext cx="4953000" cy="800100"/>
          </a:xfrm>
          <a:custGeom>
            <a:avLst/>
            <a:gdLst/>
            <a:ahLst/>
            <a:cxnLst/>
            <a:rect l="l" t="t" r="r" b="b"/>
            <a:pathLst>
              <a:path w="4953000" h="800100">
                <a:moveTo>
                  <a:pt x="4881802" y="800099"/>
                </a:moveTo>
                <a:lnTo>
                  <a:pt x="71196" y="800099"/>
                </a:lnTo>
                <a:lnTo>
                  <a:pt x="66241" y="799611"/>
                </a:lnTo>
                <a:lnTo>
                  <a:pt x="29705" y="784477"/>
                </a:lnTo>
                <a:lnTo>
                  <a:pt x="3885" y="748437"/>
                </a:lnTo>
                <a:lnTo>
                  <a:pt x="0" y="728903"/>
                </a:lnTo>
                <a:lnTo>
                  <a:pt x="0" y="723899"/>
                </a:lnTo>
                <a:lnTo>
                  <a:pt x="0" y="71196"/>
                </a:lnTo>
                <a:lnTo>
                  <a:pt x="15621" y="29704"/>
                </a:lnTo>
                <a:lnTo>
                  <a:pt x="51661" y="3885"/>
                </a:lnTo>
                <a:lnTo>
                  <a:pt x="71196" y="0"/>
                </a:lnTo>
                <a:lnTo>
                  <a:pt x="4881802" y="0"/>
                </a:lnTo>
                <a:lnTo>
                  <a:pt x="4923290" y="15621"/>
                </a:lnTo>
                <a:lnTo>
                  <a:pt x="4949112" y="51661"/>
                </a:lnTo>
                <a:lnTo>
                  <a:pt x="4952998" y="71196"/>
                </a:lnTo>
                <a:lnTo>
                  <a:pt x="4952998" y="728903"/>
                </a:lnTo>
                <a:lnTo>
                  <a:pt x="4937376" y="770393"/>
                </a:lnTo>
                <a:lnTo>
                  <a:pt x="4901336" y="796213"/>
                </a:lnTo>
                <a:lnTo>
                  <a:pt x="4886757" y="799611"/>
                </a:lnTo>
                <a:lnTo>
                  <a:pt x="4881802" y="8000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 descr=""/>
          <p:cNvSpPr txBox="1"/>
          <p:nvPr/>
        </p:nvSpPr>
        <p:spPr>
          <a:xfrm>
            <a:off x="6502399" y="4148962"/>
            <a:ext cx="2896870" cy="4298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50" b="1">
                <a:solidFill>
                  <a:srgbClr val="1D40AF"/>
                </a:solidFill>
                <a:latin typeface="Noto Sans JP"/>
                <a:cs typeface="Noto Sans JP"/>
              </a:rPr>
              <a:t>3.</a:t>
            </a:r>
            <a:r>
              <a:rPr dirty="0" sz="1350" spc="15" b="1">
                <a:solidFill>
                  <a:srgbClr val="1D40AF"/>
                </a:solidFill>
                <a:latin typeface="Noto Sans JP"/>
                <a:cs typeface="Noto Sans JP"/>
              </a:rPr>
              <a:t> </a:t>
            </a:r>
            <a:r>
              <a:rPr dirty="0" sz="1350" spc="-120" b="1">
                <a:solidFill>
                  <a:srgbClr val="1D40AF"/>
                </a:solidFill>
                <a:latin typeface="Noto Sans JP"/>
                <a:cs typeface="Noto Sans JP"/>
              </a:rPr>
              <a:t>OCR</a:t>
            </a:r>
            <a:r>
              <a:rPr dirty="0" sz="1350" spc="25" b="1">
                <a:solidFill>
                  <a:srgbClr val="1D40AF"/>
                </a:solidFill>
                <a:latin typeface="Noto Sans JP"/>
                <a:cs typeface="Noto Sans JP"/>
              </a:rPr>
              <a:t> </a:t>
            </a:r>
            <a:r>
              <a:rPr dirty="0" sz="1350" spc="-260" b="1">
                <a:solidFill>
                  <a:srgbClr val="1D40AF"/>
                </a:solidFill>
                <a:latin typeface="Malgun Gothic"/>
                <a:cs typeface="Malgun Gothic"/>
              </a:rPr>
              <a:t>텍스트</a:t>
            </a:r>
            <a:r>
              <a:rPr dirty="0" sz="1350" spc="-140" b="1">
                <a:solidFill>
                  <a:srgbClr val="1D40AF"/>
                </a:solidFill>
                <a:latin typeface="Malgun Gothic"/>
                <a:cs typeface="Malgun Gothic"/>
              </a:rPr>
              <a:t> </a:t>
            </a:r>
            <a:r>
              <a:rPr dirty="0" sz="1350" spc="-285" b="1">
                <a:solidFill>
                  <a:srgbClr val="1D40AF"/>
                </a:solidFill>
                <a:latin typeface="Malgun Gothic"/>
                <a:cs typeface="Malgun Gothic"/>
              </a:rPr>
              <a:t>인식</a:t>
            </a:r>
            <a:endParaRPr sz="13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250" spc="-140">
                <a:latin typeface="Noto Sans JP"/>
                <a:cs typeface="Noto Sans JP"/>
              </a:rPr>
              <a:t>LLM</a:t>
            </a:r>
            <a:r>
              <a:rPr dirty="0" sz="1250" spc="30">
                <a:latin typeface="Noto Sans JP"/>
                <a:cs typeface="Noto Sans JP"/>
              </a:rPr>
              <a:t> </a:t>
            </a:r>
            <a:r>
              <a:rPr dirty="0" sz="1150" spc="-190">
                <a:latin typeface="Dotum"/>
                <a:cs typeface="Dotum"/>
              </a:rPr>
              <a:t>기반</a:t>
            </a:r>
            <a:r>
              <a:rPr dirty="0" sz="1150" spc="-75">
                <a:latin typeface="Dotum"/>
                <a:cs typeface="Dotum"/>
              </a:rPr>
              <a:t> </a:t>
            </a:r>
            <a:r>
              <a:rPr dirty="0" sz="1150" spc="-190">
                <a:latin typeface="Dotum"/>
                <a:cs typeface="Dotum"/>
              </a:rPr>
              <a:t>텍스트</a:t>
            </a:r>
            <a:r>
              <a:rPr dirty="0" sz="1150" spc="-75">
                <a:latin typeface="Dotum"/>
                <a:cs typeface="Dotum"/>
              </a:rPr>
              <a:t> </a:t>
            </a:r>
            <a:r>
              <a:rPr dirty="0" sz="1150" spc="-190">
                <a:latin typeface="Dotum"/>
                <a:cs typeface="Dotum"/>
              </a:rPr>
              <a:t>인식으로</a:t>
            </a:r>
            <a:r>
              <a:rPr dirty="0" sz="1150" spc="-75">
                <a:latin typeface="Dotum"/>
                <a:cs typeface="Dotum"/>
              </a:rPr>
              <a:t> </a:t>
            </a:r>
            <a:r>
              <a:rPr dirty="0" sz="1250" spc="-150">
                <a:latin typeface="Noto Sans JP"/>
                <a:cs typeface="Noto Sans JP"/>
              </a:rPr>
              <a:t>99%</a:t>
            </a:r>
            <a:r>
              <a:rPr dirty="0" sz="1250" spc="30">
                <a:latin typeface="Noto Sans JP"/>
                <a:cs typeface="Noto Sans JP"/>
              </a:rPr>
              <a:t> </a:t>
            </a:r>
            <a:r>
              <a:rPr dirty="0" sz="1150" spc="-190">
                <a:latin typeface="Dotum"/>
                <a:cs typeface="Dotum"/>
              </a:rPr>
              <a:t>정확도의</a:t>
            </a:r>
            <a:r>
              <a:rPr dirty="0" sz="1150" spc="-70">
                <a:latin typeface="Dotum"/>
                <a:cs typeface="Dotum"/>
              </a:rPr>
              <a:t> </a:t>
            </a:r>
            <a:r>
              <a:rPr dirty="0" sz="1150" spc="-190">
                <a:latin typeface="Dotum"/>
                <a:cs typeface="Dotum"/>
              </a:rPr>
              <a:t>문자</a:t>
            </a:r>
            <a:r>
              <a:rPr dirty="0" sz="1150" spc="-75">
                <a:latin typeface="Dotum"/>
                <a:cs typeface="Dotum"/>
              </a:rPr>
              <a:t> </a:t>
            </a:r>
            <a:r>
              <a:rPr dirty="0" sz="1150" spc="-140">
                <a:latin typeface="Dotum"/>
                <a:cs typeface="Dotum"/>
              </a:rPr>
              <a:t>추출</a:t>
            </a:r>
            <a:endParaRPr sz="1150">
              <a:latin typeface="Dotum"/>
              <a:cs typeface="Dotum"/>
            </a:endParaRPr>
          </a:p>
        </p:txBody>
      </p:sp>
      <p:sp>
        <p:nvSpPr>
          <p:cNvPr id="47" name="object 47" descr=""/>
          <p:cNvSpPr/>
          <p:nvPr/>
        </p:nvSpPr>
        <p:spPr>
          <a:xfrm>
            <a:off x="6324599" y="5143499"/>
            <a:ext cx="4953000" cy="800100"/>
          </a:xfrm>
          <a:custGeom>
            <a:avLst/>
            <a:gdLst/>
            <a:ahLst/>
            <a:cxnLst/>
            <a:rect l="l" t="t" r="r" b="b"/>
            <a:pathLst>
              <a:path w="4953000" h="800100">
                <a:moveTo>
                  <a:pt x="4881802" y="800099"/>
                </a:moveTo>
                <a:lnTo>
                  <a:pt x="71196" y="800099"/>
                </a:lnTo>
                <a:lnTo>
                  <a:pt x="66241" y="799611"/>
                </a:lnTo>
                <a:lnTo>
                  <a:pt x="29705" y="784477"/>
                </a:lnTo>
                <a:lnTo>
                  <a:pt x="3885" y="748437"/>
                </a:lnTo>
                <a:lnTo>
                  <a:pt x="0" y="728903"/>
                </a:lnTo>
                <a:lnTo>
                  <a:pt x="0" y="723899"/>
                </a:lnTo>
                <a:lnTo>
                  <a:pt x="0" y="71196"/>
                </a:lnTo>
                <a:lnTo>
                  <a:pt x="15621" y="29705"/>
                </a:lnTo>
                <a:lnTo>
                  <a:pt x="51661" y="3885"/>
                </a:lnTo>
                <a:lnTo>
                  <a:pt x="71196" y="0"/>
                </a:lnTo>
                <a:lnTo>
                  <a:pt x="4881802" y="0"/>
                </a:lnTo>
                <a:lnTo>
                  <a:pt x="4923290" y="15621"/>
                </a:lnTo>
                <a:lnTo>
                  <a:pt x="4949112" y="51660"/>
                </a:lnTo>
                <a:lnTo>
                  <a:pt x="4952998" y="71196"/>
                </a:lnTo>
                <a:lnTo>
                  <a:pt x="4952998" y="728903"/>
                </a:lnTo>
                <a:lnTo>
                  <a:pt x="4937376" y="770393"/>
                </a:lnTo>
                <a:lnTo>
                  <a:pt x="4901336" y="796213"/>
                </a:lnTo>
                <a:lnTo>
                  <a:pt x="4886757" y="799611"/>
                </a:lnTo>
                <a:lnTo>
                  <a:pt x="4881802" y="8000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 descr=""/>
          <p:cNvSpPr txBox="1"/>
          <p:nvPr/>
        </p:nvSpPr>
        <p:spPr>
          <a:xfrm>
            <a:off x="6502399" y="5313037"/>
            <a:ext cx="3956685" cy="445134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350" spc="-50" b="1">
                <a:solidFill>
                  <a:srgbClr val="1D40AF"/>
                </a:solidFill>
                <a:latin typeface="Noto Sans JP"/>
                <a:cs typeface="Noto Sans JP"/>
              </a:rPr>
              <a:t>4.</a:t>
            </a:r>
            <a:r>
              <a:rPr dirty="0" sz="1350" spc="5" b="1">
                <a:solidFill>
                  <a:srgbClr val="1D40AF"/>
                </a:solidFill>
                <a:latin typeface="Noto Sans JP"/>
                <a:cs typeface="Noto Sans JP"/>
              </a:rPr>
              <a:t> </a:t>
            </a:r>
            <a:r>
              <a:rPr dirty="0" sz="1350" spc="-260" b="1">
                <a:solidFill>
                  <a:srgbClr val="1D40AF"/>
                </a:solidFill>
                <a:latin typeface="Malgun Gothic"/>
                <a:cs typeface="Malgun Gothic"/>
              </a:rPr>
              <a:t>데이터</a:t>
            </a:r>
            <a:r>
              <a:rPr dirty="0" sz="1350" spc="-140" b="1">
                <a:solidFill>
                  <a:srgbClr val="1D40AF"/>
                </a:solidFill>
                <a:latin typeface="Malgun Gothic"/>
                <a:cs typeface="Malgun Gothic"/>
              </a:rPr>
              <a:t> </a:t>
            </a:r>
            <a:r>
              <a:rPr dirty="0" sz="1350" spc="-260" b="1">
                <a:solidFill>
                  <a:srgbClr val="1D40AF"/>
                </a:solidFill>
                <a:latin typeface="Malgun Gothic"/>
                <a:cs typeface="Malgun Gothic"/>
              </a:rPr>
              <a:t>구조화</a:t>
            </a:r>
            <a:r>
              <a:rPr dirty="0" sz="1350" spc="-140" b="1">
                <a:solidFill>
                  <a:srgbClr val="1D40AF"/>
                </a:solidFill>
                <a:latin typeface="Malgun Gothic"/>
                <a:cs typeface="Malgun Gothic"/>
              </a:rPr>
              <a:t> </a:t>
            </a:r>
            <a:r>
              <a:rPr dirty="0" sz="1350" spc="-260" b="1">
                <a:solidFill>
                  <a:srgbClr val="1D40AF"/>
                </a:solidFill>
                <a:latin typeface="Malgun Gothic"/>
                <a:cs typeface="Malgun Gothic"/>
              </a:rPr>
              <a:t>및</a:t>
            </a:r>
            <a:r>
              <a:rPr dirty="0" sz="1350" spc="-140" b="1">
                <a:solidFill>
                  <a:srgbClr val="1D40AF"/>
                </a:solidFill>
                <a:latin typeface="Malgun Gothic"/>
                <a:cs typeface="Malgun Gothic"/>
              </a:rPr>
              <a:t> </a:t>
            </a:r>
            <a:r>
              <a:rPr dirty="0" sz="1350" spc="-285" b="1">
                <a:solidFill>
                  <a:srgbClr val="1D40AF"/>
                </a:solidFill>
                <a:latin typeface="Malgun Gothic"/>
                <a:cs typeface="Malgun Gothic"/>
              </a:rPr>
              <a:t>분류</a:t>
            </a:r>
            <a:endParaRPr sz="13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150" spc="-190">
                <a:latin typeface="Dotum"/>
                <a:cs typeface="Dotum"/>
              </a:rPr>
              <a:t>인식된</a:t>
            </a:r>
            <a:r>
              <a:rPr dirty="0" sz="1150" spc="-80">
                <a:latin typeface="Dotum"/>
                <a:cs typeface="Dotum"/>
              </a:rPr>
              <a:t> </a:t>
            </a:r>
            <a:r>
              <a:rPr dirty="0" sz="1150" spc="-190">
                <a:latin typeface="Dotum"/>
                <a:cs typeface="Dotum"/>
              </a:rPr>
              <a:t>텍스트를</a:t>
            </a:r>
            <a:r>
              <a:rPr dirty="0" sz="1150" spc="-80">
                <a:latin typeface="Dotum"/>
                <a:cs typeface="Dotum"/>
              </a:rPr>
              <a:t> </a:t>
            </a:r>
            <a:r>
              <a:rPr dirty="0" sz="1150" spc="-190">
                <a:latin typeface="Dotum"/>
                <a:cs typeface="Dotum"/>
              </a:rPr>
              <a:t>항목별로</a:t>
            </a:r>
            <a:r>
              <a:rPr dirty="0" sz="1150" spc="-80">
                <a:latin typeface="Dotum"/>
                <a:cs typeface="Dotum"/>
              </a:rPr>
              <a:t> </a:t>
            </a:r>
            <a:r>
              <a:rPr dirty="0" sz="1150" spc="-190">
                <a:latin typeface="Dotum"/>
                <a:cs typeface="Dotum"/>
              </a:rPr>
              <a:t>자동</a:t>
            </a:r>
            <a:r>
              <a:rPr dirty="0" sz="1150" spc="-80">
                <a:latin typeface="Dotum"/>
                <a:cs typeface="Dotum"/>
              </a:rPr>
              <a:t> </a:t>
            </a:r>
            <a:r>
              <a:rPr dirty="0" sz="1150" spc="-190">
                <a:latin typeface="Dotum"/>
                <a:cs typeface="Dotum"/>
              </a:rPr>
              <a:t>분류</a:t>
            </a:r>
            <a:r>
              <a:rPr dirty="0" sz="1150" spc="-80">
                <a:latin typeface="Dotum"/>
                <a:cs typeface="Dotum"/>
              </a:rPr>
              <a:t> </a:t>
            </a:r>
            <a:r>
              <a:rPr dirty="0" sz="1150" spc="-190">
                <a:latin typeface="Dotum"/>
                <a:cs typeface="Dotum"/>
              </a:rPr>
              <a:t>및</a:t>
            </a:r>
            <a:r>
              <a:rPr dirty="0" sz="1150" spc="-80">
                <a:latin typeface="Dotum"/>
                <a:cs typeface="Dotum"/>
              </a:rPr>
              <a:t> </a:t>
            </a:r>
            <a:r>
              <a:rPr dirty="0" sz="1150" spc="-190">
                <a:latin typeface="Dotum"/>
                <a:cs typeface="Dotum"/>
              </a:rPr>
              <a:t>회계</a:t>
            </a:r>
            <a:r>
              <a:rPr dirty="0" sz="1150" spc="-80">
                <a:latin typeface="Dotum"/>
                <a:cs typeface="Dotum"/>
              </a:rPr>
              <a:t> </a:t>
            </a:r>
            <a:r>
              <a:rPr dirty="0" sz="1150" spc="-190">
                <a:latin typeface="Dotum"/>
                <a:cs typeface="Dotum"/>
              </a:rPr>
              <a:t>항목에</a:t>
            </a:r>
            <a:r>
              <a:rPr dirty="0" sz="1150" spc="-80">
                <a:latin typeface="Dotum"/>
                <a:cs typeface="Dotum"/>
              </a:rPr>
              <a:t> </a:t>
            </a:r>
            <a:r>
              <a:rPr dirty="0" sz="1150" spc="-190">
                <a:latin typeface="Dotum"/>
                <a:cs typeface="Dotum"/>
              </a:rPr>
              <a:t>맞게</a:t>
            </a:r>
            <a:r>
              <a:rPr dirty="0" sz="1150" spc="-75">
                <a:latin typeface="Dotum"/>
                <a:cs typeface="Dotum"/>
              </a:rPr>
              <a:t> </a:t>
            </a:r>
            <a:r>
              <a:rPr dirty="0" sz="1150" spc="-190">
                <a:latin typeface="Dotum"/>
                <a:cs typeface="Dotum"/>
              </a:rPr>
              <a:t>데이터</a:t>
            </a:r>
            <a:r>
              <a:rPr dirty="0" sz="1150" spc="-80">
                <a:latin typeface="Dotum"/>
                <a:cs typeface="Dotum"/>
              </a:rPr>
              <a:t> </a:t>
            </a:r>
            <a:r>
              <a:rPr dirty="0" sz="1150" spc="-170">
                <a:latin typeface="Dotum"/>
                <a:cs typeface="Dotum"/>
              </a:rPr>
              <a:t>구조화</a:t>
            </a:r>
            <a:endParaRPr sz="1150">
              <a:latin typeface="Dotum"/>
              <a:cs typeface="Dotum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901700" y="8471026"/>
            <a:ext cx="1607185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 sz="1150" spc="-100">
                <a:solidFill>
                  <a:srgbClr val="6A7280"/>
                </a:solidFill>
                <a:latin typeface="Noto Sans JP"/>
                <a:cs typeface="Noto Sans JP"/>
              </a:rPr>
              <a:t>AI</a:t>
            </a:r>
            <a:r>
              <a:rPr dirty="0" sz="1150" spc="-100">
                <a:solidFill>
                  <a:srgbClr val="6A7280"/>
                </a:solidFill>
                <a:latin typeface="Dotum"/>
                <a:cs typeface="Dotum"/>
              </a:rPr>
              <a:t>를</a:t>
            </a:r>
            <a:r>
              <a:rPr dirty="0" sz="1150" spc="-80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6A7280"/>
                </a:solidFill>
                <a:latin typeface="Dotum"/>
                <a:cs typeface="Dotum"/>
              </a:rPr>
              <a:t>이용한</a:t>
            </a:r>
            <a:r>
              <a:rPr dirty="0" sz="1150" spc="-7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6A7280"/>
                </a:solidFill>
                <a:latin typeface="Dotum"/>
                <a:cs typeface="Dotum"/>
              </a:rPr>
              <a:t>간편장부</a:t>
            </a:r>
            <a:r>
              <a:rPr dirty="0" sz="1150" spc="-7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170">
                <a:solidFill>
                  <a:srgbClr val="6A7280"/>
                </a:solidFill>
                <a:latin typeface="Dotum"/>
                <a:cs typeface="Dotum"/>
              </a:rPr>
              <a:t>시스템</a:t>
            </a:r>
            <a:endParaRPr sz="1150">
              <a:latin typeface="Dotum"/>
              <a:cs typeface="Dotum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10816380" y="8471026"/>
            <a:ext cx="474345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 sz="1150" spc="-30">
                <a:solidFill>
                  <a:srgbClr val="6A7280"/>
                </a:solidFill>
                <a:latin typeface="Noto Sans JP"/>
                <a:cs typeface="Noto Sans JP"/>
              </a:rPr>
              <a:t>13</a:t>
            </a:fld>
            <a:r>
              <a:rPr dirty="0" sz="1150" spc="-20">
                <a:solidFill>
                  <a:srgbClr val="6A7280"/>
                </a:solidFill>
                <a:latin typeface="Noto Sans JP"/>
                <a:cs typeface="Noto Sans JP"/>
              </a:rPr>
              <a:t> </a:t>
            </a:r>
            <a:r>
              <a:rPr dirty="0" sz="1150">
                <a:solidFill>
                  <a:srgbClr val="6A7280"/>
                </a:solidFill>
                <a:latin typeface="Noto Sans JP"/>
                <a:cs typeface="Noto Sans JP"/>
              </a:rPr>
              <a:t>/</a:t>
            </a:r>
            <a:r>
              <a:rPr dirty="0" sz="1150" spc="-20">
                <a:solidFill>
                  <a:srgbClr val="6A7280"/>
                </a:solidFill>
                <a:latin typeface="Noto Sans JP"/>
                <a:cs typeface="Noto Sans JP"/>
              </a:rPr>
              <a:t> </a:t>
            </a:r>
            <a:r>
              <a:rPr dirty="0" sz="1150" spc="-35">
                <a:solidFill>
                  <a:srgbClr val="6A7280"/>
                </a:solidFill>
                <a:latin typeface="Noto Sans JP"/>
                <a:cs typeface="Noto Sans JP"/>
              </a:rPr>
              <a:t>20</a:t>
            </a:r>
            <a:endParaRPr sz="1150">
              <a:latin typeface="Noto Sans JP"/>
              <a:cs typeface="Noto Sans JP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96100"/>
            <a:chOff x="0" y="0"/>
            <a:chExt cx="12192000" cy="6896100"/>
          </a:xfrm>
        </p:grpSpPr>
        <p:sp>
          <p:nvSpPr>
            <p:cNvPr id="3" name="object 3" descr=""/>
            <p:cNvSpPr/>
            <p:nvPr/>
          </p:nvSpPr>
          <p:spPr>
            <a:xfrm>
              <a:off x="95249" y="95249"/>
              <a:ext cx="12096750" cy="6800850"/>
            </a:xfrm>
            <a:custGeom>
              <a:avLst/>
              <a:gdLst/>
              <a:ahLst/>
              <a:cxnLst/>
              <a:rect l="l" t="t" r="r" b="b"/>
              <a:pathLst>
                <a:path w="12096750" h="6800850">
                  <a:moveTo>
                    <a:pt x="0" y="6800849"/>
                  </a:moveTo>
                  <a:lnTo>
                    <a:pt x="12096749" y="6800849"/>
                  </a:lnTo>
                  <a:lnTo>
                    <a:pt x="12096749" y="0"/>
                  </a:lnTo>
                  <a:lnTo>
                    <a:pt x="0" y="0"/>
                  </a:lnTo>
                  <a:lnTo>
                    <a:pt x="0" y="6800849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0"/>
              <a:ext cx="12192000" cy="6896100"/>
            </a:xfrm>
            <a:custGeom>
              <a:avLst/>
              <a:gdLst/>
              <a:ahLst/>
              <a:cxnLst/>
              <a:rect l="l" t="t" r="r" b="b"/>
              <a:pathLst>
                <a:path w="12192000" h="6896100">
                  <a:moveTo>
                    <a:pt x="12191987" y="0"/>
                  </a:moveTo>
                  <a:lnTo>
                    <a:pt x="95237" y="0"/>
                  </a:lnTo>
                  <a:lnTo>
                    <a:pt x="0" y="0"/>
                  </a:lnTo>
                  <a:lnTo>
                    <a:pt x="0" y="95250"/>
                  </a:lnTo>
                  <a:lnTo>
                    <a:pt x="0" y="6896100"/>
                  </a:lnTo>
                  <a:lnTo>
                    <a:pt x="95237" y="6896100"/>
                  </a:lnTo>
                  <a:lnTo>
                    <a:pt x="95237" y="95250"/>
                  </a:lnTo>
                  <a:lnTo>
                    <a:pt x="12191987" y="95250"/>
                  </a:lnTo>
                  <a:lnTo>
                    <a:pt x="12191987" y="0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9524987" y="5086349"/>
              <a:ext cx="2190750" cy="1333500"/>
            </a:xfrm>
            <a:custGeom>
              <a:avLst/>
              <a:gdLst/>
              <a:ahLst/>
              <a:cxnLst/>
              <a:rect l="l" t="t" r="r" b="b"/>
              <a:pathLst>
                <a:path w="2190750" h="1333500">
                  <a:moveTo>
                    <a:pt x="762000" y="285750"/>
                  </a:moveTo>
                  <a:lnTo>
                    <a:pt x="0" y="285750"/>
                  </a:lnTo>
                  <a:lnTo>
                    <a:pt x="0" y="1047750"/>
                  </a:lnTo>
                  <a:lnTo>
                    <a:pt x="762000" y="1047750"/>
                  </a:lnTo>
                  <a:lnTo>
                    <a:pt x="762000" y="285750"/>
                  </a:lnTo>
                  <a:close/>
                </a:path>
                <a:path w="2190750" h="1333500">
                  <a:moveTo>
                    <a:pt x="2190750" y="666750"/>
                  </a:moveTo>
                  <a:lnTo>
                    <a:pt x="2188946" y="617715"/>
                  </a:lnTo>
                  <a:lnTo>
                    <a:pt x="2183536" y="568921"/>
                  </a:lnTo>
                  <a:lnTo>
                    <a:pt x="2174557" y="520661"/>
                  </a:lnTo>
                  <a:lnTo>
                    <a:pt x="2162048" y="473214"/>
                  </a:lnTo>
                  <a:lnTo>
                    <a:pt x="2146084" y="426796"/>
                  </a:lnTo>
                  <a:lnTo>
                    <a:pt x="2126742" y="381685"/>
                  </a:lnTo>
                  <a:lnTo>
                    <a:pt x="2104136" y="338112"/>
                  </a:lnTo>
                  <a:lnTo>
                    <a:pt x="2078393" y="296329"/>
                  </a:lnTo>
                  <a:lnTo>
                    <a:pt x="2049640" y="256552"/>
                  </a:lnTo>
                  <a:lnTo>
                    <a:pt x="2018030" y="218998"/>
                  </a:lnTo>
                  <a:lnTo>
                    <a:pt x="1983752" y="183857"/>
                  </a:lnTo>
                  <a:lnTo>
                    <a:pt x="1946986" y="151345"/>
                  </a:lnTo>
                  <a:lnTo>
                    <a:pt x="1907933" y="121627"/>
                  </a:lnTo>
                  <a:lnTo>
                    <a:pt x="1866785" y="94869"/>
                  </a:lnTo>
                  <a:lnTo>
                    <a:pt x="1823783" y="71196"/>
                  </a:lnTo>
                  <a:lnTo>
                    <a:pt x="1779155" y="50761"/>
                  </a:lnTo>
                  <a:lnTo>
                    <a:pt x="1733156" y="33655"/>
                  </a:lnTo>
                  <a:lnTo>
                    <a:pt x="1686013" y="19989"/>
                  </a:lnTo>
                  <a:lnTo>
                    <a:pt x="1637995" y="9817"/>
                  </a:lnTo>
                  <a:lnTo>
                    <a:pt x="1589354" y="3213"/>
                  </a:lnTo>
                  <a:lnTo>
                    <a:pt x="1540370" y="203"/>
                  </a:lnTo>
                  <a:lnTo>
                    <a:pt x="1524000" y="0"/>
                  </a:lnTo>
                  <a:lnTo>
                    <a:pt x="1507642" y="203"/>
                  </a:lnTo>
                  <a:lnTo>
                    <a:pt x="1458658" y="3213"/>
                  </a:lnTo>
                  <a:lnTo>
                    <a:pt x="1410017" y="9817"/>
                  </a:lnTo>
                  <a:lnTo>
                    <a:pt x="1361998" y="19989"/>
                  </a:lnTo>
                  <a:lnTo>
                    <a:pt x="1314856" y="33655"/>
                  </a:lnTo>
                  <a:lnTo>
                    <a:pt x="1268857" y="50761"/>
                  </a:lnTo>
                  <a:lnTo>
                    <a:pt x="1224229" y="71196"/>
                  </a:lnTo>
                  <a:lnTo>
                    <a:pt x="1181227" y="94869"/>
                  </a:lnTo>
                  <a:lnTo>
                    <a:pt x="1140079" y="121627"/>
                  </a:lnTo>
                  <a:lnTo>
                    <a:pt x="1117066" y="138645"/>
                  </a:lnTo>
                  <a:lnTo>
                    <a:pt x="1047750" y="0"/>
                  </a:lnTo>
                  <a:lnTo>
                    <a:pt x="809625" y="476250"/>
                  </a:lnTo>
                  <a:lnTo>
                    <a:pt x="885075" y="476250"/>
                  </a:lnTo>
                  <a:lnTo>
                    <a:pt x="881405" y="488924"/>
                  </a:lnTo>
                  <a:lnTo>
                    <a:pt x="870064" y="536676"/>
                  </a:lnTo>
                  <a:lnTo>
                    <a:pt x="862266" y="585139"/>
                  </a:lnTo>
                  <a:lnTo>
                    <a:pt x="858062" y="634034"/>
                  </a:lnTo>
                  <a:lnTo>
                    <a:pt x="857250" y="666750"/>
                  </a:lnTo>
                  <a:lnTo>
                    <a:pt x="857453" y="683120"/>
                  </a:lnTo>
                  <a:lnTo>
                    <a:pt x="860463" y="732104"/>
                  </a:lnTo>
                  <a:lnTo>
                    <a:pt x="867067" y="780745"/>
                  </a:lnTo>
                  <a:lnTo>
                    <a:pt x="877239" y="828763"/>
                  </a:lnTo>
                  <a:lnTo>
                    <a:pt x="890905" y="875906"/>
                  </a:lnTo>
                  <a:lnTo>
                    <a:pt x="908011" y="921905"/>
                  </a:lnTo>
                  <a:lnTo>
                    <a:pt x="928446" y="966533"/>
                  </a:lnTo>
                  <a:lnTo>
                    <a:pt x="952119" y="1009535"/>
                  </a:lnTo>
                  <a:lnTo>
                    <a:pt x="978877" y="1050683"/>
                  </a:lnTo>
                  <a:lnTo>
                    <a:pt x="1008595" y="1089736"/>
                  </a:lnTo>
                  <a:lnTo>
                    <a:pt x="1041107" y="1126502"/>
                  </a:lnTo>
                  <a:lnTo>
                    <a:pt x="1076248" y="1160780"/>
                  </a:lnTo>
                  <a:lnTo>
                    <a:pt x="1113802" y="1192390"/>
                  </a:lnTo>
                  <a:lnTo>
                    <a:pt x="1153579" y="1221143"/>
                  </a:lnTo>
                  <a:lnTo>
                    <a:pt x="1195362" y="1246886"/>
                  </a:lnTo>
                  <a:lnTo>
                    <a:pt x="1238935" y="1269492"/>
                  </a:lnTo>
                  <a:lnTo>
                    <a:pt x="1284046" y="1288834"/>
                  </a:lnTo>
                  <a:lnTo>
                    <a:pt x="1330464" y="1304798"/>
                  </a:lnTo>
                  <a:lnTo>
                    <a:pt x="1377911" y="1317307"/>
                  </a:lnTo>
                  <a:lnTo>
                    <a:pt x="1426171" y="1326286"/>
                  </a:lnTo>
                  <a:lnTo>
                    <a:pt x="1474965" y="1331696"/>
                  </a:lnTo>
                  <a:lnTo>
                    <a:pt x="1524000" y="1333500"/>
                  </a:lnTo>
                  <a:lnTo>
                    <a:pt x="1540370" y="1333309"/>
                  </a:lnTo>
                  <a:lnTo>
                    <a:pt x="1589354" y="1330299"/>
                  </a:lnTo>
                  <a:lnTo>
                    <a:pt x="1637995" y="1323695"/>
                  </a:lnTo>
                  <a:lnTo>
                    <a:pt x="1686013" y="1313522"/>
                  </a:lnTo>
                  <a:lnTo>
                    <a:pt x="1733156" y="1299857"/>
                  </a:lnTo>
                  <a:lnTo>
                    <a:pt x="1779155" y="1282750"/>
                  </a:lnTo>
                  <a:lnTo>
                    <a:pt x="1823783" y="1262316"/>
                  </a:lnTo>
                  <a:lnTo>
                    <a:pt x="1866785" y="1238643"/>
                  </a:lnTo>
                  <a:lnTo>
                    <a:pt x="1907933" y="1211872"/>
                  </a:lnTo>
                  <a:lnTo>
                    <a:pt x="1946986" y="1182166"/>
                  </a:lnTo>
                  <a:lnTo>
                    <a:pt x="1983752" y="1149654"/>
                  </a:lnTo>
                  <a:lnTo>
                    <a:pt x="2018030" y="1114513"/>
                  </a:lnTo>
                  <a:lnTo>
                    <a:pt x="2049640" y="1076960"/>
                  </a:lnTo>
                  <a:lnTo>
                    <a:pt x="2078393" y="1037183"/>
                  </a:lnTo>
                  <a:lnTo>
                    <a:pt x="2104136" y="995400"/>
                  </a:lnTo>
                  <a:lnTo>
                    <a:pt x="2126742" y="951826"/>
                  </a:lnTo>
                  <a:lnTo>
                    <a:pt x="2146084" y="906716"/>
                  </a:lnTo>
                  <a:lnTo>
                    <a:pt x="2162048" y="860298"/>
                  </a:lnTo>
                  <a:lnTo>
                    <a:pt x="2174557" y="812850"/>
                  </a:lnTo>
                  <a:lnTo>
                    <a:pt x="2183536" y="764590"/>
                  </a:lnTo>
                  <a:lnTo>
                    <a:pt x="2188946" y="715797"/>
                  </a:lnTo>
                  <a:lnTo>
                    <a:pt x="2190559" y="683120"/>
                  </a:lnTo>
                  <a:lnTo>
                    <a:pt x="2190750" y="666750"/>
                  </a:lnTo>
                  <a:close/>
                </a:path>
              </a:pathLst>
            </a:custGeom>
            <a:solidFill>
              <a:srgbClr val="3B81F5">
                <a:alpha val="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90"/>
              </a:spcBef>
            </a:pPr>
            <a:r>
              <a:rPr dirty="0" spc="-484"/>
              <a:t>필요한</a:t>
            </a:r>
            <a:r>
              <a:rPr dirty="0" spc="-270"/>
              <a:t> </a:t>
            </a:r>
            <a:r>
              <a:rPr dirty="0" sz="2500" spc="-50">
                <a:latin typeface="Noto Sans JP"/>
                <a:cs typeface="Noto Sans JP"/>
              </a:rPr>
              <a:t>AI</a:t>
            </a:r>
            <a:r>
              <a:rPr dirty="0" sz="2500" spc="-95">
                <a:latin typeface="Noto Sans JP"/>
                <a:cs typeface="Noto Sans JP"/>
              </a:rPr>
              <a:t> </a:t>
            </a:r>
            <a:r>
              <a:rPr dirty="0" spc="-484"/>
              <a:t>핵심</a:t>
            </a:r>
            <a:r>
              <a:rPr dirty="0" spc="-265"/>
              <a:t> </a:t>
            </a:r>
            <a:r>
              <a:rPr dirty="0" spc="-555"/>
              <a:t>기술</a:t>
            </a:r>
            <a:r>
              <a:rPr dirty="0" spc="-555">
                <a:latin typeface="Calibri"/>
                <a:cs typeface="Calibri"/>
              </a:rPr>
              <a:t>②</a:t>
            </a:r>
            <a:r>
              <a:rPr dirty="0" sz="2500" spc="-555">
                <a:latin typeface="Noto Sans JP"/>
                <a:cs typeface="Noto Sans JP"/>
              </a:rPr>
              <a:t>:</a:t>
            </a:r>
            <a:r>
              <a:rPr dirty="0" sz="2500" spc="55">
                <a:latin typeface="Noto Sans JP"/>
                <a:cs typeface="Noto Sans JP"/>
              </a:rPr>
              <a:t> </a:t>
            </a:r>
            <a:r>
              <a:rPr dirty="0" sz="2500" spc="-160">
                <a:latin typeface="Noto Sans JP"/>
                <a:cs typeface="Noto Sans JP"/>
              </a:rPr>
              <a:t>NLP</a:t>
            </a:r>
            <a:r>
              <a:rPr dirty="0" sz="2500" spc="20">
                <a:latin typeface="Noto Sans JP"/>
                <a:cs typeface="Noto Sans JP"/>
              </a:rPr>
              <a:t> </a:t>
            </a:r>
            <a:r>
              <a:rPr dirty="0" sz="2500">
                <a:latin typeface="Noto Sans JP"/>
                <a:cs typeface="Noto Sans JP"/>
              </a:rPr>
              <a:t>&amp;</a:t>
            </a:r>
            <a:r>
              <a:rPr dirty="0" sz="2500" spc="-100">
                <a:latin typeface="Noto Sans JP"/>
                <a:cs typeface="Noto Sans JP"/>
              </a:rPr>
              <a:t> </a:t>
            </a:r>
            <a:r>
              <a:rPr dirty="0" spc="-505"/>
              <a:t>자동분류</a:t>
            </a:r>
            <a:endParaRPr sz="2500">
              <a:latin typeface="Noto Sans JP"/>
              <a:cs typeface="Noto Sans JP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914399" y="1638299"/>
            <a:ext cx="10363200" cy="4457700"/>
            <a:chOff x="914399" y="1638299"/>
            <a:chExt cx="10363200" cy="4457700"/>
          </a:xfrm>
        </p:grpSpPr>
        <p:sp>
          <p:nvSpPr>
            <p:cNvPr id="8" name="object 8" descr=""/>
            <p:cNvSpPr/>
            <p:nvPr/>
          </p:nvSpPr>
          <p:spPr>
            <a:xfrm>
              <a:off x="919162" y="5281611"/>
              <a:ext cx="10353675" cy="809625"/>
            </a:xfrm>
            <a:custGeom>
              <a:avLst/>
              <a:gdLst/>
              <a:ahLst/>
              <a:cxnLst/>
              <a:rect l="l" t="t" r="r" b="b"/>
              <a:pathLst>
                <a:path w="10353675" h="809625">
                  <a:moveTo>
                    <a:pt x="10304725" y="809624"/>
                  </a:moveTo>
                  <a:lnTo>
                    <a:pt x="48947" y="809624"/>
                  </a:lnTo>
                  <a:lnTo>
                    <a:pt x="45540" y="809289"/>
                  </a:lnTo>
                  <a:lnTo>
                    <a:pt x="10739" y="789201"/>
                  </a:lnTo>
                  <a:lnTo>
                    <a:pt x="0" y="760677"/>
                  </a:lnTo>
                  <a:lnTo>
                    <a:pt x="0" y="757237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10304725" y="0"/>
                  </a:lnTo>
                  <a:lnTo>
                    <a:pt x="10340762" y="17775"/>
                  </a:lnTo>
                  <a:lnTo>
                    <a:pt x="10353673" y="48947"/>
                  </a:lnTo>
                  <a:lnTo>
                    <a:pt x="10353673" y="760677"/>
                  </a:lnTo>
                  <a:lnTo>
                    <a:pt x="10335896" y="796712"/>
                  </a:lnTo>
                  <a:lnTo>
                    <a:pt x="10308132" y="809289"/>
                  </a:lnTo>
                  <a:lnTo>
                    <a:pt x="10304725" y="809624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919162" y="5281611"/>
              <a:ext cx="10353675" cy="809625"/>
            </a:xfrm>
            <a:custGeom>
              <a:avLst/>
              <a:gdLst/>
              <a:ahLst/>
              <a:cxnLst/>
              <a:rect l="l" t="t" r="r" b="b"/>
              <a:pathLst>
                <a:path w="10353675" h="809625">
                  <a:moveTo>
                    <a:pt x="0" y="757237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5343" y="15343"/>
                  </a:lnTo>
                  <a:lnTo>
                    <a:pt x="17776" y="12911"/>
                  </a:lnTo>
                  <a:lnTo>
                    <a:pt x="42167" y="1006"/>
                  </a:lnTo>
                  <a:lnTo>
                    <a:pt x="45540" y="335"/>
                  </a:lnTo>
                  <a:lnTo>
                    <a:pt x="48947" y="0"/>
                  </a:lnTo>
                  <a:lnTo>
                    <a:pt x="52387" y="0"/>
                  </a:lnTo>
                  <a:lnTo>
                    <a:pt x="10301286" y="0"/>
                  </a:lnTo>
                  <a:lnTo>
                    <a:pt x="10304725" y="0"/>
                  </a:lnTo>
                  <a:lnTo>
                    <a:pt x="10308132" y="335"/>
                  </a:lnTo>
                  <a:lnTo>
                    <a:pt x="10311505" y="1006"/>
                  </a:lnTo>
                  <a:lnTo>
                    <a:pt x="10314878" y="1677"/>
                  </a:lnTo>
                  <a:lnTo>
                    <a:pt x="10318155" y="2671"/>
                  </a:lnTo>
                  <a:lnTo>
                    <a:pt x="10321333" y="3987"/>
                  </a:lnTo>
                  <a:lnTo>
                    <a:pt x="10324510" y="5303"/>
                  </a:lnTo>
                  <a:lnTo>
                    <a:pt x="10351001" y="35517"/>
                  </a:lnTo>
                  <a:lnTo>
                    <a:pt x="10353674" y="52387"/>
                  </a:lnTo>
                  <a:lnTo>
                    <a:pt x="10353674" y="757237"/>
                  </a:lnTo>
                  <a:lnTo>
                    <a:pt x="10338329" y="794281"/>
                  </a:lnTo>
                  <a:lnTo>
                    <a:pt x="10330389" y="800795"/>
                  </a:lnTo>
                  <a:lnTo>
                    <a:pt x="10327530" y="802706"/>
                  </a:lnTo>
                  <a:lnTo>
                    <a:pt x="10304725" y="809624"/>
                  </a:lnTo>
                  <a:lnTo>
                    <a:pt x="10301286" y="809624"/>
                  </a:lnTo>
                  <a:lnTo>
                    <a:pt x="52387" y="809624"/>
                  </a:lnTo>
                  <a:lnTo>
                    <a:pt x="48947" y="809624"/>
                  </a:lnTo>
                  <a:lnTo>
                    <a:pt x="45540" y="809289"/>
                  </a:lnTo>
                  <a:lnTo>
                    <a:pt x="10739" y="789201"/>
                  </a:lnTo>
                  <a:lnTo>
                    <a:pt x="0" y="760677"/>
                  </a:lnTo>
                  <a:lnTo>
                    <a:pt x="0" y="757237"/>
                  </a:lnTo>
                  <a:close/>
                </a:path>
              </a:pathLst>
            </a:custGeom>
            <a:ln w="9524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933449" y="1638299"/>
              <a:ext cx="5067300" cy="1123950"/>
            </a:xfrm>
            <a:custGeom>
              <a:avLst/>
              <a:gdLst/>
              <a:ahLst/>
              <a:cxnLst/>
              <a:rect l="l" t="t" r="r" b="b"/>
              <a:pathLst>
                <a:path w="5067300" h="1123950">
                  <a:moveTo>
                    <a:pt x="5034251" y="1123949"/>
                  </a:moveTo>
                  <a:lnTo>
                    <a:pt x="16523" y="1123949"/>
                  </a:lnTo>
                  <a:lnTo>
                    <a:pt x="14093" y="1122982"/>
                  </a:lnTo>
                  <a:lnTo>
                    <a:pt x="0" y="1090902"/>
                  </a:lnTo>
                  <a:lnTo>
                    <a:pt x="0" y="1085849"/>
                  </a:lnTo>
                  <a:lnTo>
                    <a:pt x="0" y="33047"/>
                  </a:lnTo>
                  <a:lnTo>
                    <a:pt x="16523" y="0"/>
                  </a:lnTo>
                  <a:lnTo>
                    <a:pt x="5034251" y="0"/>
                  </a:lnTo>
                  <a:lnTo>
                    <a:pt x="5066332" y="28187"/>
                  </a:lnTo>
                  <a:lnTo>
                    <a:pt x="5067299" y="33047"/>
                  </a:lnTo>
                  <a:lnTo>
                    <a:pt x="5067299" y="1090902"/>
                  </a:lnTo>
                  <a:lnTo>
                    <a:pt x="5039111" y="1122982"/>
                  </a:lnTo>
                  <a:lnTo>
                    <a:pt x="5034251" y="11239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914399" y="1638299"/>
              <a:ext cx="38100" cy="1123950"/>
            </a:xfrm>
            <a:custGeom>
              <a:avLst/>
              <a:gdLst/>
              <a:ahLst/>
              <a:cxnLst/>
              <a:rect l="l" t="t" r="r" b="b"/>
              <a:pathLst>
                <a:path w="38100" h="1123950">
                  <a:moveTo>
                    <a:pt x="38099" y="1123949"/>
                  </a:moveTo>
                  <a:lnTo>
                    <a:pt x="2789" y="1100475"/>
                  </a:lnTo>
                  <a:lnTo>
                    <a:pt x="0" y="1085849"/>
                  </a:lnTo>
                  <a:lnTo>
                    <a:pt x="0" y="38099"/>
                  </a:lnTo>
                  <a:lnTo>
                    <a:pt x="23473" y="2789"/>
                  </a:lnTo>
                  <a:lnTo>
                    <a:pt x="38099" y="0"/>
                  </a:lnTo>
                  <a:lnTo>
                    <a:pt x="38099" y="112394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4483" y="1828799"/>
              <a:ext cx="191303" cy="152399"/>
            </a:xfrm>
            <a:prstGeom prst="rect">
              <a:avLst/>
            </a:prstGeom>
          </p:spPr>
        </p:pic>
      </p:grpSp>
      <p:sp>
        <p:nvSpPr>
          <p:cNvPr id="13" name="object 13" descr=""/>
          <p:cNvSpPr txBox="1"/>
          <p:nvPr/>
        </p:nvSpPr>
        <p:spPr>
          <a:xfrm>
            <a:off x="901700" y="1238885"/>
            <a:ext cx="1882775" cy="2838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700" spc="-325" b="1">
                <a:solidFill>
                  <a:srgbClr val="2562EB"/>
                </a:solidFill>
                <a:latin typeface="Malgun Gothic"/>
                <a:cs typeface="Malgun Gothic"/>
              </a:rPr>
              <a:t>자연어</a:t>
            </a:r>
            <a:r>
              <a:rPr dirty="0" sz="1700" spc="-160" b="1">
                <a:solidFill>
                  <a:srgbClr val="2562EB"/>
                </a:solidFill>
                <a:latin typeface="Malgun Gothic"/>
                <a:cs typeface="Malgun Gothic"/>
              </a:rPr>
              <a:t> 처리</a:t>
            </a:r>
            <a:r>
              <a:rPr dirty="0" sz="1650" spc="-160" b="1">
                <a:solidFill>
                  <a:srgbClr val="2562EB"/>
                </a:solidFill>
                <a:latin typeface="Noto Sans JP"/>
                <a:cs typeface="Noto Sans JP"/>
              </a:rPr>
              <a:t>(NLP)</a:t>
            </a:r>
            <a:r>
              <a:rPr dirty="0" sz="1650" spc="70" b="1">
                <a:solidFill>
                  <a:srgbClr val="2562EB"/>
                </a:solidFill>
                <a:latin typeface="Noto Sans JP"/>
                <a:cs typeface="Noto Sans JP"/>
              </a:rPr>
              <a:t> </a:t>
            </a:r>
            <a:r>
              <a:rPr dirty="0" sz="1700" spc="-360" b="1">
                <a:solidFill>
                  <a:srgbClr val="2562EB"/>
                </a:solidFill>
                <a:latin typeface="Malgun Gothic"/>
                <a:cs typeface="Malgun Gothic"/>
              </a:rPr>
              <a:t>기술</a:t>
            </a:r>
            <a:endParaRPr sz="1700">
              <a:latin typeface="Malgun Gothic"/>
              <a:cs typeface="Malgun Gothic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358899" y="1786763"/>
            <a:ext cx="138303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260">
                <a:latin typeface="Dotum"/>
                <a:cs typeface="Dotum"/>
              </a:rPr>
              <a:t>텍스트</a:t>
            </a:r>
            <a:r>
              <a:rPr dirty="0" sz="1350" spc="-114">
                <a:latin typeface="Dotum"/>
                <a:cs typeface="Dotum"/>
              </a:rPr>
              <a:t> </a:t>
            </a:r>
            <a:r>
              <a:rPr dirty="0" sz="1350" spc="-260">
                <a:latin typeface="Dotum"/>
                <a:cs typeface="Dotum"/>
              </a:rPr>
              <a:t>전처리</a:t>
            </a:r>
            <a:r>
              <a:rPr dirty="0" sz="1350" spc="-114">
                <a:latin typeface="Dotum"/>
                <a:cs typeface="Dotum"/>
              </a:rPr>
              <a:t> </a:t>
            </a:r>
            <a:r>
              <a:rPr dirty="0" sz="1300" b="0">
                <a:latin typeface="Noto Sans JP Medium"/>
                <a:cs typeface="Noto Sans JP Medium"/>
              </a:rPr>
              <a:t>&amp;</a:t>
            </a:r>
            <a:r>
              <a:rPr dirty="0" sz="1300" spc="-15" b="0">
                <a:latin typeface="Noto Sans JP Medium"/>
                <a:cs typeface="Noto Sans JP Medium"/>
              </a:rPr>
              <a:t> </a:t>
            </a:r>
            <a:r>
              <a:rPr dirty="0" sz="1350" spc="-285">
                <a:latin typeface="Dotum"/>
                <a:cs typeface="Dotum"/>
              </a:rPr>
              <a:t>이해</a:t>
            </a:r>
            <a:endParaRPr sz="1350">
              <a:latin typeface="Dotum"/>
              <a:cs typeface="Dotum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1123937" y="2381249"/>
            <a:ext cx="1895475" cy="209550"/>
          </a:xfrm>
          <a:custGeom>
            <a:avLst/>
            <a:gdLst/>
            <a:ahLst/>
            <a:cxnLst/>
            <a:rect l="l" t="t" r="r" b="b"/>
            <a:pathLst>
              <a:path w="1895475" h="209550">
                <a:moveTo>
                  <a:pt x="438150" y="33058"/>
                </a:moveTo>
                <a:lnTo>
                  <a:pt x="409968" y="977"/>
                </a:lnTo>
                <a:lnTo>
                  <a:pt x="405104" y="0"/>
                </a:lnTo>
                <a:lnTo>
                  <a:pt x="33058" y="0"/>
                </a:lnTo>
                <a:lnTo>
                  <a:pt x="977" y="28194"/>
                </a:lnTo>
                <a:lnTo>
                  <a:pt x="0" y="33058"/>
                </a:lnTo>
                <a:lnTo>
                  <a:pt x="0" y="171450"/>
                </a:lnTo>
                <a:lnTo>
                  <a:pt x="0" y="176504"/>
                </a:lnTo>
                <a:lnTo>
                  <a:pt x="28194" y="208584"/>
                </a:lnTo>
                <a:lnTo>
                  <a:pt x="33058" y="209550"/>
                </a:lnTo>
                <a:lnTo>
                  <a:pt x="405104" y="209550"/>
                </a:lnTo>
                <a:lnTo>
                  <a:pt x="437184" y="181368"/>
                </a:lnTo>
                <a:lnTo>
                  <a:pt x="438150" y="176504"/>
                </a:lnTo>
                <a:lnTo>
                  <a:pt x="438150" y="33058"/>
                </a:lnTo>
                <a:close/>
              </a:path>
              <a:path w="1895475" h="209550">
                <a:moveTo>
                  <a:pt x="1047750" y="33058"/>
                </a:moveTo>
                <a:lnTo>
                  <a:pt x="1019568" y="977"/>
                </a:lnTo>
                <a:lnTo>
                  <a:pt x="1014704" y="0"/>
                </a:lnTo>
                <a:lnTo>
                  <a:pt x="509308" y="0"/>
                </a:lnTo>
                <a:lnTo>
                  <a:pt x="477227" y="28194"/>
                </a:lnTo>
                <a:lnTo>
                  <a:pt x="476250" y="33058"/>
                </a:lnTo>
                <a:lnTo>
                  <a:pt x="476250" y="171450"/>
                </a:lnTo>
                <a:lnTo>
                  <a:pt x="476250" y="176504"/>
                </a:lnTo>
                <a:lnTo>
                  <a:pt x="504444" y="208584"/>
                </a:lnTo>
                <a:lnTo>
                  <a:pt x="509308" y="209550"/>
                </a:lnTo>
                <a:lnTo>
                  <a:pt x="1014704" y="209550"/>
                </a:lnTo>
                <a:lnTo>
                  <a:pt x="1046784" y="181368"/>
                </a:lnTo>
                <a:lnTo>
                  <a:pt x="1047750" y="176504"/>
                </a:lnTo>
                <a:lnTo>
                  <a:pt x="1047750" y="33058"/>
                </a:lnTo>
                <a:close/>
              </a:path>
              <a:path w="1895475" h="209550">
                <a:moveTo>
                  <a:pt x="1895475" y="33058"/>
                </a:moveTo>
                <a:lnTo>
                  <a:pt x="1867293" y="977"/>
                </a:lnTo>
                <a:lnTo>
                  <a:pt x="1862429" y="0"/>
                </a:lnTo>
                <a:lnTo>
                  <a:pt x="1118908" y="0"/>
                </a:lnTo>
                <a:lnTo>
                  <a:pt x="1086827" y="28194"/>
                </a:lnTo>
                <a:lnTo>
                  <a:pt x="1085850" y="33058"/>
                </a:lnTo>
                <a:lnTo>
                  <a:pt x="1085850" y="171450"/>
                </a:lnTo>
                <a:lnTo>
                  <a:pt x="1085850" y="176504"/>
                </a:lnTo>
                <a:lnTo>
                  <a:pt x="1114044" y="208584"/>
                </a:lnTo>
                <a:lnTo>
                  <a:pt x="1118908" y="209550"/>
                </a:lnTo>
                <a:lnTo>
                  <a:pt x="1862429" y="209550"/>
                </a:lnTo>
                <a:lnTo>
                  <a:pt x="1894509" y="181368"/>
                </a:lnTo>
                <a:lnTo>
                  <a:pt x="1895475" y="176504"/>
                </a:lnTo>
                <a:lnTo>
                  <a:pt x="1895475" y="33058"/>
                </a:lnTo>
                <a:close/>
              </a:path>
            </a:pathLst>
          </a:custGeom>
          <a:solidFill>
            <a:srgbClr val="3B81F5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1092200" y="2084514"/>
            <a:ext cx="2937510" cy="48704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문자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데이터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55">
                <a:solidFill>
                  <a:srgbClr val="4A5462"/>
                </a:solidFill>
                <a:latin typeface="Dotum"/>
                <a:cs typeface="Dotum"/>
              </a:rPr>
              <a:t>정규화</a:t>
            </a:r>
            <a:r>
              <a:rPr dirty="0" sz="1150" spc="-155">
                <a:solidFill>
                  <a:srgbClr val="4A5462"/>
                </a:solidFill>
                <a:latin typeface="Futura Lt BT"/>
                <a:cs typeface="Futura Lt BT"/>
              </a:rPr>
              <a:t>,</a:t>
            </a:r>
            <a:r>
              <a:rPr dirty="0" sz="1150" spc="-20">
                <a:solidFill>
                  <a:srgbClr val="4A5462"/>
                </a:solidFill>
                <a:latin typeface="Futura Lt BT"/>
                <a:cs typeface="Futura Lt BT"/>
              </a:rPr>
              <a:t> </a:t>
            </a:r>
            <a:r>
              <a:rPr dirty="0" sz="1150" spc="-155">
                <a:solidFill>
                  <a:srgbClr val="4A5462"/>
                </a:solidFill>
                <a:latin typeface="Dotum"/>
                <a:cs typeface="Dotum"/>
              </a:rPr>
              <a:t>토큰화</a:t>
            </a:r>
            <a:r>
              <a:rPr dirty="0" sz="1150" spc="-155">
                <a:solidFill>
                  <a:srgbClr val="4A5462"/>
                </a:solidFill>
                <a:latin typeface="Futura Lt BT"/>
                <a:cs typeface="Futura Lt BT"/>
              </a:rPr>
              <a:t>,</a:t>
            </a:r>
            <a:r>
              <a:rPr dirty="0" sz="1150" spc="-20">
                <a:solidFill>
                  <a:srgbClr val="4A5462"/>
                </a:solidFill>
                <a:latin typeface="Futura Lt BT"/>
                <a:cs typeface="Futura Lt BT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품사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태깅을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통한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80">
                <a:solidFill>
                  <a:srgbClr val="4A5462"/>
                </a:solidFill>
                <a:latin typeface="Dotum"/>
                <a:cs typeface="Dotum"/>
              </a:rPr>
              <a:t>구조화</a:t>
            </a:r>
            <a:endParaRPr sz="1150">
              <a:latin typeface="Dotum"/>
              <a:cs typeface="Dotum"/>
            </a:endParaRPr>
          </a:p>
          <a:p>
            <a:pPr marL="107314">
              <a:lnSpc>
                <a:spcPct val="100000"/>
              </a:lnSpc>
              <a:spcBef>
                <a:spcPts val="1070"/>
              </a:spcBef>
              <a:tabLst>
                <a:tab pos="579755" algn="l"/>
                <a:tab pos="1193165" algn="l"/>
              </a:tabLst>
            </a:pPr>
            <a:r>
              <a:rPr dirty="0" sz="950" spc="-20">
                <a:solidFill>
                  <a:srgbClr val="3B81F5"/>
                </a:solidFill>
                <a:latin typeface="Noto Sans JP"/>
                <a:cs typeface="Noto Sans JP"/>
              </a:rPr>
              <a:t>BERT</a:t>
            </a:r>
            <a:r>
              <a:rPr dirty="0" sz="950">
                <a:solidFill>
                  <a:srgbClr val="3B81F5"/>
                </a:solidFill>
                <a:latin typeface="Noto Sans JP"/>
                <a:cs typeface="Noto Sans JP"/>
              </a:rPr>
              <a:t>	</a:t>
            </a:r>
            <a:r>
              <a:rPr dirty="0" sz="950" spc="-10">
                <a:solidFill>
                  <a:srgbClr val="3B81F5"/>
                </a:solidFill>
                <a:latin typeface="Noto Sans JP"/>
                <a:cs typeface="Noto Sans JP"/>
              </a:rPr>
              <a:t>KoBERT</a:t>
            </a:r>
            <a:r>
              <a:rPr dirty="0" sz="950">
                <a:solidFill>
                  <a:srgbClr val="3B81F5"/>
                </a:solidFill>
                <a:latin typeface="Noto Sans JP"/>
                <a:cs typeface="Noto Sans JP"/>
              </a:rPr>
              <a:t>	</a:t>
            </a:r>
            <a:r>
              <a:rPr dirty="0" sz="950" spc="-10">
                <a:solidFill>
                  <a:srgbClr val="3B81F5"/>
                </a:solidFill>
                <a:latin typeface="Noto Sans JP"/>
                <a:cs typeface="Noto Sans JP"/>
              </a:rPr>
              <a:t>Transformer</a:t>
            </a:r>
            <a:endParaRPr sz="950">
              <a:latin typeface="Noto Sans JP"/>
              <a:cs typeface="Noto Sans JP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6191249" y="1638299"/>
            <a:ext cx="5086350" cy="1123950"/>
            <a:chOff x="6191249" y="1638299"/>
            <a:chExt cx="5086350" cy="1123950"/>
          </a:xfrm>
        </p:grpSpPr>
        <p:sp>
          <p:nvSpPr>
            <p:cNvPr id="18" name="object 18" descr=""/>
            <p:cNvSpPr/>
            <p:nvPr/>
          </p:nvSpPr>
          <p:spPr>
            <a:xfrm>
              <a:off x="6210298" y="1638299"/>
              <a:ext cx="5067300" cy="1123950"/>
            </a:xfrm>
            <a:custGeom>
              <a:avLst/>
              <a:gdLst/>
              <a:ahLst/>
              <a:cxnLst/>
              <a:rect l="l" t="t" r="r" b="b"/>
              <a:pathLst>
                <a:path w="5067300" h="1123950">
                  <a:moveTo>
                    <a:pt x="5034252" y="1123949"/>
                  </a:moveTo>
                  <a:lnTo>
                    <a:pt x="16523" y="1123949"/>
                  </a:lnTo>
                  <a:lnTo>
                    <a:pt x="14093" y="1122982"/>
                  </a:lnTo>
                  <a:lnTo>
                    <a:pt x="0" y="1090902"/>
                  </a:lnTo>
                  <a:lnTo>
                    <a:pt x="0" y="1085849"/>
                  </a:lnTo>
                  <a:lnTo>
                    <a:pt x="0" y="33047"/>
                  </a:lnTo>
                  <a:lnTo>
                    <a:pt x="16523" y="0"/>
                  </a:lnTo>
                  <a:lnTo>
                    <a:pt x="5034252" y="0"/>
                  </a:lnTo>
                  <a:lnTo>
                    <a:pt x="5066332" y="28187"/>
                  </a:lnTo>
                  <a:lnTo>
                    <a:pt x="5067299" y="33047"/>
                  </a:lnTo>
                  <a:lnTo>
                    <a:pt x="5067299" y="1090902"/>
                  </a:lnTo>
                  <a:lnTo>
                    <a:pt x="5039111" y="1122982"/>
                  </a:lnTo>
                  <a:lnTo>
                    <a:pt x="5034252" y="11239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6191249" y="1638299"/>
              <a:ext cx="38100" cy="1123950"/>
            </a:xfrm>
            <a:custGeom>
              <a:avLst/>
              <a:gdLst/>
              <a:ahLst/>
              <a:cxnLst/>
              <a:rect l="l" t="t" r="r" b="b"/>
              <a:pathLst>
                <a:path w="38100" h="1123950">
                  <a:moveTo>
                    <a:pt x="38099" y="1123949"/>
                  </a:moveTo>
                  <a:lnTo>
                    <a:pt x="2789" y="1100475"/>
                  </a:lnTo>
                  <a:lnTo>
                    <a:pt x="0" y="1085849"/>
                  </a:lnTo>
                  <a:lnTo>
                    <a:pt x="0" y="38099"/>
                  </a:lnTo>
                  <a:lnTo>
                    <a:pt x="23473" y="2789"/>
                  </a:lnTo>
                  <a:lnTo>
                    <a:pt x="38099" y="0"/>
                  </a:lnTo>
                  <a:lnTo>
                    <a:pt x="38099" y="112394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81749" y="1828799"/>
              <a:ext cx="114299" cy="152399"/>
            </a:xfrm>
            <a:prstGeom prst="rect">
              <a:avLst/>
            </a:prstGeom>
          </p:spPr>
        </p:pic>
      </p:grpSp>
      <p:sp>
        <p:nvSpPr>
          <p:cNvPr id="21" name="object 21" descr=""/>
          <p:cNvSpPr txBox="1"/>
          <p:nvPr/>
        </p:nvSpPr>
        <p:spPr>
          <a:xfrm>
            <a:off x="6559550" y="1786763"/>
            <a:ext cx="87630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260">
                <a:latin typeface="Dotum"/>
                <a:cs typeface="Dotum"/>
              </a:rPr>
              <a:t>정보</a:t>
            </a:r>
            <a:r>
              <a:rPr dirty="0" sz="1350" spc="-110">
                <a:latin typeface="Dotum"/>
                <a:cs typeface="Dotum"/>
              </a:rPr>
              <a:t> </a:t>
            </a:r>
            <a:r>
              <a:rPr dirty="0" sz="1350" spc="-105">
                <a:latin typeface="Dotum"/>
                <a:cs typeface="Dotum"/>
              </a:rPr>
              <a:t>추출</a:t>
            </a:r>
            <a:r>
              <a:rPr dirty="0" sz="1300" spc="-105" b="0">
                <a:latin typeface="Noto Sans JP Medium"/>
                <a:cs typeface="Noto Sans JP Medium"/>
              </a:rPr>
              <a:t>(IE)</a:t>
            </a:r>
            <a:endParaRPr sz="1300">
              <a:latin typeface="Noto Sans JP Medium"/>
              <a:cs typeface="Noto Sans JP Medium"/>
            </a:endParaRPr>
          </a:p>
        </p:txBody>
      </p:sp>
      <p:sp>
        <p:nvSpPr>
          <p:cNvPr id="22" name="object 22" descr=""/>
          <p:cNvSpPr/>
          <p:nvPr/>
        </p:nvSpPr>
        <p:spPr>
          <a:xfrm>
            <a:off x="6400787" y="2381249"/>
            <a:ext cx="1790700" cy="209550"/>
          </a:xfrm>
          <a:custGeom>
            <a:avLst/>
            <a:gdLst/>
            <a:ahLst/>
            <a:cxnLst/>
            <a:rect l="l" t="t" r="r" b="b"/>
            <a:pathLst>
              <a:path w="1790700" h="209550">
                <a:moveTo>
                  <a:pt x="1143000" y="33058"/>
                </a:moveTo>
                <a:lnTo>
                  <a:pt x="1114818" y="977"/>
                </a:lnTo>
                <a:lnTo>
                  <a:pt x="1109954" y="0"/>
                </a:lnTo>
                <a:lnTo>
                  <a:pt x="33058" y="0"/>
                </a:lnTo>
                <a:lnTo>
                  <a:pt x="977" y="28194"/>
                </a:lnTo>
                <a:lnTo>
                  <a:pt x="0" y="33058"/>
                </a:lnTo>
                <a:lnTo>
                  <a:pt x="0" y="171450"/>
                </a:lnTo>
                <a:lnTo>
                  <a:pt x="0" y="176504"/>
                </a:lnTo>
                <a:lnTo>
                  <a:pt x="28194" y="208584"/>
                </a:lnTo>
                <a:lnTo>
                  <a:pt x="33058" y="209550"/>
                </a:lnTo>
                <a:lnTo>
                  <a:pt x="1109954" y="209550"/>
                </a:lnTo>
                <a:lnTo>
                  <a:pt x="1142034" y="181368"/>
                </a:lnTo>
                <a:lnTo>
                  <a:pt x="1143000" y="176504"/>
                </a:lnTo>
                <a:lnTo>
                  <a:pt x="1143000" y="33058"/>
                </a:lnTo>
                <a:close/>
              </a:path>
              <a:path w="1790700" h="209550">
                <a:moveTo>
                  <a:pt x="1790700" y="33058"/>
                </a:moveTo>
                <a:lnTo>
                  <a:pt x="1762518" y="977"/>
                </a:lnTo>
                <a:lnTo>
                  <a:pt x="1757654" y="0"/>
                </a:lnTo>
                <a:lnTo>
                  <a:pt x="1214158" y="0"/>
                </a:lnTo>
                <a:lnTo>
                  <a:pt x="1182077" y="28194"/>
                </a:lnTo>
                <a:lnTo>
                  <a:pt x="1181100" y="33058"/>
                </a:lnTo>
                <a:lnTo>
                  <a:pt x="1181100" y="171450"/>
                </a:lnTo>
                <a:lnTo>
                  <a:pt x="1181100" y="176504"/>
                </a:lnTo>
                <a:lnTo>
                  <a:pt x="1209294" y="208584"/>
                </a:lnTo>
                <a:lnTo>
                  <a:pt x="1214158" y="209550"/>
                </a:lnTo>
                <a:lnTo>
                  <a:pt x="1757654" y="209550"/>
                </a:lnTo>
                <a:lnTo>
                  <a:pt x="1789734" y="181368"/>
                </a:lnTo>
                <a:lnTo>
                  <a:pt x="1790700" y="176504"/>
                </a:lnTo>
                <a:lnTo>
                  <a:pt x="1790700" y="33058"/>
                </a:lnTo>
                <a:close/>
              </a:path>
            </a:pathLst>
          </a:custGeom>
          <a:solidFill>
            <a:srgbClr val="3B81F5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 txBox="1"/>
          <p:nvPr/>
        </p:nvSpPr>
        <p:spPr>
          <a:xfrm>
            <a:off x="6369049" y="2084514"/>
            <a:ext cx="3592829" cy="48768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75">
                <a:solidFill>
                  <a:srgbClr val="4A5462"/>
                </a:solidFill>
                <a:latin typeface="Dotum"/>
                <a:cs typeface="Dotum"/>
              </a:rPr>
              <a:t>영수증</a:t>
            </a:r>
            <a:r>
              <a:rPr dirty="0" sz="1150" spc="-175">
                <a:solidFill>
                  <a:srgbClr val="4A5462"/>
                </a:solidFill>
                <a:latin typeface="Futura Lt BT"/>
                <a:cs typeface="Futura Lt BT"/>
              </a:rPr>
              <a:t>/</a:t>
            </a:r>
            <a:r>
              <a:rPr dirty="0" sz="1150" spc="-175">
                <a:solidFill>
                  <a:srgbClr val="4A5462"/>
                </a:solidFill>
                <a:latin typeface="Dotum"/>
                <a:cs typeface="Dotum"/>
              </a:rPr>
              <a:t>문자에서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55">
                <a:solidFill>
                  <a:srgbClr val="4A5462"/>
                </a:solidFill>
                <a:latin typeface="Dotum"/>
                <a:cs typeface="Dotum"/>
              </a:rPr>
              <a:t>거래처</a:t>
            </a:r>
            <a:r>
              <a:rPr dirty="0" sz="1150" spc="-155">
                <a:solidFill>
                  <a:srgbClr val="4A5462"/>
                </a:solidFill>
                <a:latin typeface="Futura Lt BT"/>
                <a:cs typeface="Futura Lt BT"/>
              </a:rPr>
              <a:t>,</a:t>
            </a:r>
            <a:r>
              <a:rPr dirty="0" sz="1150" spc="-20">
                <a:solidFill>
                  <a:srgbClr val="4A5462"/>
                </a:solidFill>
                <a:latin typeface="Futura Lt BT"/>
                <a:cs typeface="Futura Lt BT"/>
              </a:rPr>
              <a:t> </a:t>
            </a:r>
            <a:r>
              <a:rPr dirty="0" sz="1150" spc="-145">
                <a:solidFill>
                  <a:srgbClr val="4A5462"/>
                </a:solidFill>
                <a:latin typeface="Dotum"/>
                <a:cs typeface="Dotum"/>
              </a:rPr>
              <a:t>금액</a:t>
            </a:r>
            <a:r>
              <a:rPr dirty="0" sz="1150" spc="-145">
                <a:solidFill>
                  <a:srgbClr val="4A5462"/>
                </a:solidFill>
                <a:latin typeface="Futura Lt BT"/>
                <a:cs typeface="Futura Lt BT"/>
              </a:rPr>
              <a:t>,</a:t>
            </a:r>
            <a:r>
              <a:rPr dirty="0" sz="1150" spc="-15">
                <a:solidFill>
                  <a:srgbClr val="4A5462"/>
                </a:solidFill>
                <a:latin typeface="Futura Lt BT"/>
                <a:cs typeface="Futura Lt BT"/>
              </a:rPr>
              <a:t> </a:t>
            </a:r>
            <a:r>
              <a:rPr dirty="0" sz="1150" spc="-145">
                <a:solidFill>
                  <a:srgbClr val="4A5462"/>
                </a:solidFill>
                <a:latin typeface="Dotum"/>
                <a:cs typeface="Dotum"/>
              </a:rPr>
              <a:t>날짜</a:t>
            </a:r>
            <a:r>
              <a:rPr dirty="0" sz="1150" spc="-145">
                <a:solidFill>
                  <a:srgbClr val="4A5462"/>
                </a:solidFill>
                <a:latin typeface="Futura Lt BT"/>
                <a:cs typeface="Futura Lt BT"/>
              </a:rPr>
              <a:t>,</a:t>
            </a:r>
            <a:r>
              <a:rPr dirty="0" sz="1150" spc="-15">
                <a:solidFill>
                  <a:srgbClr val="4A5462"/>
                </a:solidFill>
                <a:latin typeface="Futura Lt BT"/>
                <a:cs typeface="Futura Lt BT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항목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등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핵심</a:t>
            </a:r>
            <a:r>
              <a:rPr dirty="0" sz="1150" spc="-7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정보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자동</a:t>
            </a:r>
            <a:r>
              <a:rPr dirty="0" sz="1150" spc="-7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75">
                <a:solidFill>
                  <a:srgbClr val="4A5462"/>
                </a:solidFill>
                <a:latin typeface="Dotum"/>
                <a:cs typeface="Dotum"/>
              </a:rPr>
              <a:t>추출</a:t>
            </a:r>
            <a:endParaRPr sz="1150">
              <a:latin typeface="Dotum"/>
              <a:cs typeface="Dotum"/>
            </a:endParaRPr>
          </a:p>
          <a:p>
            <a:pPr marL="107314">
              <a:lnSpc>
                <a:spcPct val="100000"/>
              </a:lnSpc>
              <a:spcBef>
                <a:spcPts val="1019"/>
              </a:spcBef>
              <a:tabLst>
                <a:tab pos="1292860" algn="l"/>
              </a:tabLst>
            </a:pPr>
            <a:r>
              <a:rPr dirty="0" sz="1000" spc="-180">
                <a:solidFill>
                  <a:srgbClr val="3B81F5"/>
                </a:solidFill>
                <a:latin typeface="Dotum"/>
                <a:cs typeface="Dotum"/>
              </a:rPr>
              <a:t>명명</a:t>
            </a:r>
            <a:r>
              <a:rPr dirty="0" sz="1000" spc="-85">
                <a:solidFill>
                  <a:srgbClr val="3B81F5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3B81F5"/>
                </a:solidFill>
                <a:latin typeface="Dotum"/>
                <a:cs typeface="Dotum"/>
              </a:rPr>
              <a:t>개체</a:t>
            </a:r>
            <a:r>
              <a:rPr dirty="0" sz="1000" spc="-85">
                <a:solidFill>
                  <a:srgbClr val="3B81F5"/>
                </a:solidFill>
                <a:latin typeface="Dotum"/>
                <a:cs typeface="Dotum"/>
              </a:rPr>
              <a:t> </a:t>
            </a:r>
            <a:r>
              <a:rPr dirty="0" sz="1000" spc="-10">
                <a:solidFill>
                  <a:srgbClr val="3B81F5"/>
                </a:solidFill>
                <a:latin typeface="Dotum"/>
                <a:cs typeface="Dotum"/>
              </a:rPr>
              <a:t>인식</a:t>
            </a:r>
            <a:r>
              <a:rPr dirty="0" sz="950" spc="-10">
                <a:solidFill>
                  <a:srgbClr val="3B81F5"/>
                </a:solidFill>
                <a:latin typeface="Noto Sans JP"/>
                <a:cs typeface="Noto Sans JP"/>
              </a:rPr>
              <a:t>(NER)</a:t>
            </a:r>
            <a:r>
              <a:rPr dirty="0" sz="950">
                <a:solidFill>
                  <a:srgbClr val="3B81F5"/>
                </a:solidFill>
                <a:latin typeface="Noto Sans JP"/>
                <a:cs typeface="Noto Sans JP"/>
              </a:rPr>
              <a:t>	</a:t>
            </a:r>
            <a:r>
              <a:rPr dirty="0" sz="1000" spc="-180">
                <a:solidFill>
                  <a:srgbClr val="3B81F5"/>
                </a:solidFill>
                <a:latin typeface="Dotum"/>
                <a:cs typeface="Dotum"/>
              </a:rPr>
              <a:t>관계</a:t>
            </a:r>
            <a:r>
              <a:rPr dirty="0" sz="1000" spc="-85">
                <a:solidFill>
                  <a:srgbClr val="3B81F5"/>
                </a:solidFill>
                <a:latin typeface="Dotum"/>
                <a:cs typeface="Dotum"/>
              </a:rPr>
              <a:t> </a:t>
            </a:r>
            <a:r>
              <a:rPr dirty="0" sz="1000" spc="-35">
                <a:solidFill>
                  <a:srgbClr val="3B81F5"/>
                </a:solidFill>
                <a:latin typeface="Dotum"/>
                <a:cs typeface="Dotum"/>
              </a:rPr>
              <a:t>추출</a:t>
            </a:r>
            <a:endParaRPr sz="1000">
              <a:latin typeface="Dotum"/>
              <a:cs typeface="Dotum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914400" y="3409949"/>
            <a:ext cx="190500" cy="1362075"/>
            <a:chOff x="914400" y="3409949"/>
            <a:chExt cx="190500" cy="1362075"/>
          </a:xfrm>
        </p:grpSpPr>
        <p:pic>
          <p:nvPicPr>
            <p:cNvPr id="25" name="object 2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400" y="3409949"/>
              <a:ext cx="190499" cy="152399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4400" y="4019549"/>
              <a:ext cx="152399" cy="152399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4400" y="4638674"/>
              <a:ext cx="152399" cy="133349"/>
            </a:xfrm>
            <a:prstGeom prst="rect">
              <a:avLst/>
            </a:prstGeom>
          </p:spPr>
        </p:pic>
      </p:grpSp>
      <p:sp>
        <p:nvSpPr>
          <p:cNvPr id="28" name="object 28" descr=""/>
          <p:cNvSpPr txBox="1"/>
          <p:nvPr/>
        </p:nvSpPr>
        <p:spPr>
          <a:xfrm>
            <a:off x="901700" y="2972434"/>
            <a:ext cx="6104890" cy="26949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R="4017645">
              <a:lnSpc>
                <a:spcPct val="100000"/>
              </a:lnSpc>
              <a:spcBef>
                <a:spcPts val="95"/>
              </a:spcBef>
            </a:pPr>
            <a:r>
              <a:rPr dirty="0" sz="1700" spc="-325" b="1">
                <a:solidFill>
                  <a:srgbClr val="2562EB"/>
                </a:solidFill>
                <a:latin typeface="Malgun Gothic"/>
                <a:cs typeface="Malgun Gothic"/>
              </a:rPr>
              <a:t>텍스트</a:t>
            </a:r>
            <a:r>
              <a:rPr dirty="0" sz="1700" spc="-180" b="1">
                <a:solidFill>
                  <a:srgbClr val="2562EB"/>
                </a:solidFill>
                <a:latin typeface="Malgun Gothic"/>
                <a:cs typeface="Malgun Gothic"/>
              </a:rPr>
              <a:t> </a:t>
            </a:r>
            <a:r>
              <a:rPr dirty="0" sz="1700" spc="-325" b="1">
                <a:solidFill>
                  <a:srgbClr val="2562EB"/>
                </a:solidFill>
                <a:latin typeface="Malgun Gothic"/>
                <a:cs typeface="Malgun Gothic"/>
              </a:rPr>
              <a:t>마이닝</a:t>
            </a:r>
            <a:r>
              <a:rPr dirty="0" sz="1700" spc="-180" b="1">
                <a:solidFill>
                  <a:srgbClr val="2562EB"/>
                </a:solidFill>
                <a:latin typeface="Malgun Gothic"/>
                <a:cs typeface="Malgun Gothic"/>
              </a:rPr>
              <a:t> </a:t>
            </a:r>
            <a:r>
              <a:rPr dirty="0" sz="1650" b="1">
                <a:solidFill>
                  <a:srgbClr val="2562EB"/>
                </a:solidFill>
                <a:latin typeface="Noto Sans JP"/>
                <a:cs typeface="Noto Sans JP"/>
              </a:rPr>
              <a:t>&amp;</a:t>
            </a:r>
            <a:r>
              <a:rPr dirty="0" sz="1650" spc="-70" b="1">
                <a:solidFill>
                  <a:srgbClr val="2562EB"/>
                </a:solidFill>
                <a:latin typeface="Noto Sans JP"/>
                <a:cs typeface="Noto Sans JP"/>
              </a:rPr>
              <a:t> </a:t>
            </a:r>
            <a:r>
              <a:rPr dirty="0" sz="1700" spc="-345" b="1">
                <a:solidFill>
                  <a:srgbClr val="2562EB"/>
                </a:solidFill>
                <a:latin typeface="Malgun Gothic"/>
                <a:cs typeface="Malgun Gothic"/>
              </a:rPr>
              <a:t>자동분류</a:t>
            </a:r>
            <a:endParaRPr sz="1700">
              <a:latin typeface="Malgun Gothic"/>
              <a:cs typeface="Malgun Gothic"/>
            </a:endParaRPr>
          </a:p>
          <a:p>
            <a:pPr marL="316865">
              <a:lnSpc>
                <a:spcPct val="100000"/>
              </a:lnSpc>
              <a:spcBef>
                <a:spcPts val="1085"/>
              </a:spcBef>
            </a:pPr>
            <a:r>
              <a:rPr dirty="0" sz="1350" spc="-260">
                <a:latin typeface="Dotum"/>
                <a:cs typeface="Dotum"/>
              </a:rPr>
              <a:t>자동분류</a:t>
            </a:r>
            <a:r>
              <a:rPr dirty="0" sz="1350" spc="-105">
                <a:latin typeface="Dotum"/>
                <a:cs typeface="Dotum"/>
              </a:rPr>
              <a:t> </a:t>
            </a:r>
            <a:r>
              <a:rPr dirty="0" sz="1350" spc="-280">
                <a:latin typeface="Dotum"/>
                <a:cs typeface="Dotum"/>
              </a:rPr>
              <a:t>알고리즘</a:t>
            </a:r>
            <a:endParaRPr sz="1350">
              <a:latin typeface="Dotum"/>
              <a:cs typeface="Dotum"/>
            </a:endParaRPr>
          </a:p>
          <a:p>
            <a:pPr marL="316865">
              <a:lnSpc>
                <a:spcPct val="100000"/>
              </a:lnSpc>
              <a:spcBef>
                <a:spcPts val="80"/>
              </a:spcBef>
            </a:pP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머신러닝</a:t>
            </a:r>
            <a:r>
              <a:rPr dirty="0" sz="1350" spc="-9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기반</a:t>
            </a:r>
            <a:r>
              <a:rPr dirty="0" sz="1350" spc="-9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195">
                <a:solidFill>
                  <a:srgbClr val="4A5462"/>
                </a:solidFill>
                <a:latin typeface="Dotum"/>
                <a:cs typeface="Dotum"/>
              </a:rPr>
              <a:t>분류모델</a:t>
            </a:r>
            <a:r>
              <a:rPr dirty="0" sz="1450" spc="-195">
                <a:solidFill>
                  <a:srgbClr val="4A5462"/>
                </a:solidFill>
                <a:latin typeface="Noto Sans JP"/>
                <a:cs typeface="Noto Sans JP"/>
              </a:rPr>
              <a:t>(SVM,</a:t>
            </a:r>
            <a:r>
              <a:rPr dirty="0" sz="1450" spc="40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z="1450" spc="-180">
                <a:solidFill>
                  <a:srgbClr val="4A5462"/>
                </a:solidFill>
                <a:latin typeface="Noto Sans JP"/>
                <a:cs typeface="Noto Sans JP"/>
              </a:rPr>
              <a:t>Random</a:t>
            </a:r>
            <a:r>
              <a:rPr dirty="0" sz="1450" spc="35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z="1450" spc="-135">
                <a:solidFill>
                  <a:srgbClr val="4A5462"/>
                </a:solidFill>
                <a:latin typeface="Noto Sans JP"/>
                <a:cs typeface="Noto Sans JP"/>
              </a:rPr>
              <a:t>Forest,</a:t>
            </a:r>
            <a:r>
              <a:rPr dirty="0" sz="1450" spc="40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z="1350" spc="-229">
                <a:solidFill>
                  <a:srgbClr val="4A5462"/>
                </a:solidFill>
                <a:latin typeface="Dotum"/>
                <a:cs typeface="Dotum"/>
              </a:rPr>
              <a:t>딥러닝</a:t>
            </a:r>
            <a:r>
              <a:rPr dirty="0" sz="1450" spc="-229">
                <a:solidFill>
                  <a:srgbClr val="4A5462"/>
                </a:solidFill>
                <a:latin typeface="Noto Sans JP"/>
                <a:cs typeface="Noto Sans JP"/>
              </a:rPr>
              <a:t>)</a:t>
            </a:r>
            <a:r>
              <a:rPr dirty="0" sz="1350" spc="-229">
                <a:solidFill>
                  <a:srgbClr val="4A5462"/>
                </a:solidFill>
                <a:latin typeface="Dotum"/>
                <a:cs typeface="Dotum"/>
              </a:rPr>
              <a:t>을</a:t>
            </a:r>
            <a:r>
              <a:rPr dirty="0" sz="1350" spc="-9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활용해</a:t>
            </a:r>
            <a:r>
              <a:rPr dirty="0" sz="1350" spc="-8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회계</a:t>
            </a:r>
            <a:r>
              <a:rPr dirty="0" sz="1350" spc="-9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항목별로</a:t>
            </a:r>
            <a:r>
              <a:rPr dirty="0" sz="1350" spc="-8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자동</a:t>
            </a:r>
            <a:r>
              <a:rPr dirty="0" sz="1350" spc="-9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4A5462"/>
                </a:solidFill>
                <a:latin typeface="Dotum"/>
                <a:cs typeface="Dotum"/>
              </a:rPr>
              <a:t>분류</a:t>
            </a:r>
            <a:endParaRPr sz="1350">
              <a:latin typeface="Dotum"/>
              <a:cs typeface="Dotum"/>
            </a:endParaRPr>
          </a:p>
          <a:p>
            <a:pPr marL="278765">
              <a:lnSpc>
                <a:spcPct val="100000"/>
              </a:lnSpc>
              <a:spcBef>
                <a:spcPts val="1360"/>
              </a:spcBef>
            </a:pPr>
            <a:r>
              <a:rPr dirty="0" sz="1350" spc="-260">
                <a:latin typeface="Dotum"/>
                <a:cs typeface="Dotum"/>
              </a:rPr>
              <a:t>학습</a:t>
            </a:r>
            <a:r>
              <a:rPr dirty="0" sz="1350" spc="-110">
                <a:latin typeface="Dotum"/>
                <a:cs typeface="Dotum"/>
              </a:rPr>
              <a:t> </a:t>
            </a:r>
            <a:r>
              <a:rPr dirty="0" sz="1350" spc="-285">
                <a:latin typeface="Dotum"/>
                <a:cs typeface="Dotum"/>
              </a:rPr>
              <a:t>최적화</a:t>
            </a:r>
            <a:endParaRPr sz="1350">
              <a:latin typeface="Dotum"/>
              <a:cs typeface="Dotum"/>
            </a:endParaRPr>
          </a:p>
          <a:p>
            <a:pPr marL="278765">
              <a:lnSpc>
                <a:spcPct val="100000"/>
              </a:lnSpc>
              <a:spcBef>
                <a:spcPts val="80"/>
              </a:spcBef>
            </a:pPr>
            <a:r>
              <a:rPr dirty="0" sz="1350" spc="-235">
                <a:solidFill>
                  <a:srgbClr val="4A5462"/>
                </a:solidFill>
                <a:latin typeface="Dotum"/>
                <a:cs typeface="Dotum"/>
              </a:rPr>
              <a:t>회계</a:t>
            </a:r>
            <a:r>
              <a:rPr dirty="0" sz="1450" spc="-235">
                <a:solidFill>
                  <a:srgbClr val="4A5462"/>
                </a:solidFill>
                <a:latin typeface="Noto Sans JP"/>
                <a:cs typeface="Noto Sans JP"/>
              </a:rPr>
              <a:t>/</a:t>
            </a:r>
            <a:r>
              <a:rPr dirty="0" sz="1350" spc="-235">
                <a:solidFill>
                  <a:srgbClr val="4A5462"/>
                </a:solidFill>
                <a:latin typeface="Dotum"/>
                <a:cs typeface="Dotum"/>
              </a:rPr>
              <a:t>세무</a:t>
            </a:r>
            <a:r>
              <a:rPr dirty="0" sz="1350" spc="-8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도메인</a:t>
            </a:r>
            <a:r>
              <a:rPr dirty="0" sz="13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특화</a:t>
            </a:r>
            <a:r>
              <a:rPr dirty="0" sz="1350" spc="-8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데이터를</a:t>
            </a:r>
            <a:r>
              <a:rPr dirty="0" sz="1350" spc="-8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활용한</a:t>
            </a:r>
            <a:r>
              <a:rPr dirty="0" sz="13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180">
                <a:solidFill>
                  <a:srgbClr val="4A5462"/>
                </a:solidFill>
                <a:latin typeface="Dotum"/>
                <a:cs typeface="Dotum"/>
              </a:rPr>
              <a:t>전이학습</a:t>
            </a:r>
            <a:r>
              <a:rPr dirty="0" sz="1450" spc="-180">
                <a:solidFill>
                  <a:srgbClr val="4A5462"/>
                </a:solidFill>
                <a:latin typeface="Noto Sans JP"/>
                <a:cs typeface="Noto Sans JP"/>
              </a:rPr>
              <a:t>(Transfer</a:t>
            </a:r>
            <a:r>
              <a:rPr dirty="0" sz="1450" spc="40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z="1450" spc="-160">
                <a:solidFill>
                  <a:srgbClr val="4A5462"/>
                </a:solidFill>
                <a:latin typeface="Noto Sans JP"/>
                <a:cs typeface="Noto Sans JP"/>
              </a:rPr>
              <a:t>Learning)</a:t>
            </a:r>
            <a:r>
              <a:rPr dirty="0" sz="1350" spc="-160">
                <a:solidFill>
                  <a:srgbClr val="4A5462"/>
                </a:solidFill>
                <a:latin typeface="Dotum"/>
                <a:cs typeface="Dotum"/>
              </a:rPr>
              <a:t>으로</a:t>
            </a:r>
            <a:r>
              <a:rPr dirty="0" sz="13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인식</a:t>
            </a:r>
            <a:r>
              <a:rPr dirty="0" sz="1350" spc="-8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정확도</a:t>
            </a:r>
            <a:r>
              <a:rPr dirty="0" sz="13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4A5462"/>
                </a:solidFill>
                <a:latin typeface="Dotum"/>
                <a:cs typeface="Dotum"/>
              </a:rPr>
              <a:t>향상</a:t>
            </a:r>
            <a:endParaRPr sz="1350">
              <a:latin typeface="Dotum"/>
              <a:cs typeface="Dotum"/>
            </a:endParaRPr>
          </a:p>
          <a:p>
            <a:pPr marL="278765">
              <a:lnSpc>
                <a:spcPct val="100000"/>
              </a:lnSpc>
              <a:spcBef>
                <a:spcPts val="1360"/>
              </a:spcBef>
            </a:pPr>
            <a:r>
              <a:rPr dirty="0" sz="1350" spc="-260">
                <a:latin typeface="Dotum"/>
                <a:cs typeface="Dotum"/>
              </a:rPr>
              <a:t>점진적</a:t>
            </a:r>
            <a:r>
              <a:rPr dirty="0" sz="1350" spc="-110">
                <a:latin typeface="Dotum"/>
                <a:cs typeface="Dotum"/>
              </a:rPr>
              <a:t> </a:t>
            </a:r>
            <a:r>
              <a:rPr dirty="0" sz="1350" spc="-260">
                <a:latin typeface="Dotum"/>
                <a:cs typeface="Dotum"/>
              </a:rPr>
              <a:t>학습</a:t>
            </a:r>
            <a:r>
              <a:rPr dirty="0" sz="1350" spc="-105">
                <a:latin typeface="Dotum"/>
                <a:cs typeface="Dotum"/>
              </a:rPr>
              <a:t> </a:t>
            </a:r>
            <a:r>
              <a:rPr dirty="0" sz="1350" spc="-285">
                <a:latin typeface="Dotum"/>
                <a:cs typeface="Dotum"/>
              </a:rPr>
              <a:t>시스템</a:t>
            </a:r>
            <a:endParaRPr sz="1350">
              <a:latin typeface="Dotum"/>
              <a:cs typeface="Dotum"/>
            </a:endParaRPr>
          </a:p>
          <a:p>
            <a:pPr marL="278765">
              <a:lnSpc>
                <a:spcPct val="100000"/>
              </a:lnSpc>
              <a:spcBef>
                <a:spcPts val="80"/>
              </a:spcBef>
            </a:pP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사용자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피드백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기반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지속적인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모델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개선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및</a:t>
            </a:r>
            <a:r>
              <a:rPr dirty="0" sz="1350" spc="-10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카테고리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정교화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450" spc="-220">
                <a:solidFill>
                  <a:srgbClr val="4A5462"/>
                </a:solidFill>
                <a:latin typeface="Noto Sans JP"/>
                <a:cs typeface="Noto Sans JP"/>
              </a:rPr>
              <a:t>(</a:t>
            </a:r>
            <a:r>
              <a:rPr dirty="0" sz="1350" spc="-220">
                <a:solidFill>
                  <a:srgbClr val="4A5462"/>
                </a:solidFill>
                <a:latin typeface="Dotum"/>
                <a:cs typeface="Dotum"/>
              </a:rPr>
              <a:t>정확도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최대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450" spc="-20">
                <a:solidFill>
                  <a:srgbClr val="4A5462"/>
                </a:solidFill>
                <a:latin typeface="Noto Sans JP"/>
                <a:cs typeface="Noto Sans JP"/>
              </a:rPr>
              <a:t>95%)</a:t>
            </a:r>
            <a:endParaRPr sz="1450">
              <a:latin typeface="Noto Sans JP"/>
              <a:cs typeface="Noto Sans JP"/>
            </a:endParaRPr>
          </a:p>
          <a:p>
            <a:pPr>
              <a:lnSpc>
                <a:spcPct val="100000"/>
              </a:lnSpc>
              <a:spcBef>
                <a:spcPts val="975"/>
              </a:spcBef>
            </a:pPr>
            <a:endParaRPr sz="1200">
              <a:latin typeface="Noto Sans JP"/>
              <a:cs typeface="Noto Sans JP"/>
            </a:endParaRPr>
          </a:p>
          <a:p>
            <a:pPr algn="ctr" marR="4076700">
              <a:lnSpc>
                <a:spcPct val="100000"/>
              </a:lnSpc>
            </a:pPr>
            <a:r>
              <a:rPr dirty="0" sz="1350" spc="-260">
                <a:solidFill>
                  <a:srgbClr val="1F2937"/>
                </a:solidFill>
                <a:latin typeface="Dotum"/>
                <a:cs typeface="Dotum"/>
              </a:rPr>
              <a:t>간편장부</a:t>
            </a:r>
            <a:r>
              <a:rPr dirty="0" sz="1350" spc="-105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F2937"/>
                </a:solidFill>
                <a:latin typeface="Dotum"/>
                <a:cs typeface="Dotum"/>
              </a:rPr>
              <a:t>시스템</a:t>
            </a:r>
            <a:r>
              <a:rPr dirty="0" sz="1350" spc="-105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F2937"/>
                </a:solidFill>
                <a:latin typeface="Dotum"/>
                <a:cs typeface="Dotum"/>
              </a:rPr>
              <a:t>적용</a:t>
            </a:r>
            <a:r>
              <a:rPr dirty="0" sz="1350" spc="-105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1F2937"/>
                </a:solidFill>
                <a:latin typeface="Dotum"/>
                <a:cs typeface="Dotum"/>
              </a:rPr>
              <a:t>사례</a:t>
            </a:r>
            <a:endParaRPr sz="1350">
              <a:latin typeface="Dotum"/>
              <a:cs typeface="Dotum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1076325" y="5762059"/>
            <a:ext cx="5172075" cy="153670"/>
            <a:chOff x="1076325" y="5762059"/>
            <a:chExt cx="5172075" cy="153670"/>
          </a:xfrm>
        </p:grpSpPr>
        <p:pic>
          <p:nvPicPr>
            <p:cNvPr id="30" name="object 3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76325" y="5762059"/>
              <a:ext cx="114299" cy="153471"/>
            </a:xfrm>
            <a:prstGeom prst="rect">
              <a:avLst/>
            </a:prstGeom>
          </p:spPr>
        </p:pic>
        <p:pic>
          <p:nvPicPr>
            <p:cNvPr id="31" name="object 3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95612" y="5772149"/>
              <a:ext cx="152786" cy="133379"/>
            </a:xfrm>
            <a:prstGeom prst="rect">
              <a:avLst/>
            </a:prstGeom>
          </p:spPr>
        </p:pic>
      </p:grpSp>
      <p:sp>
        <p:nvSpPr>
          <p:cNvPr id="32" name="object 32" descr=""/>
          <p:cNvSpPr txBox="1"/>
          <p:nvPr/>
        </p:nvSpPr>
        <p:spPr>
          <a:xfrm>
            <a:off x="1254124" y="5731522"/>
            <a:ext cx="2820035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50" spc="-190">
                <a:latin typeface="Dotum"/>
                <a:cs typeface="Dotum"/>
              </a:rPr>
              <a:t>영수증</a:t>
            </a:r>
            <a:r>
              <a:rPr dirty="0" sz="1150" spc="-80">
                <a:latin typeface="Dotum"/>
                <a:cs typeface="Dotum"/>
              </a:rPr>
              <a:t> </a:t>
            </a:r>
            <a:r>
              <a:rPr dirty="0" sz="1150" spc="-190">
                <a:latin typeface="Dotum"/>
                <a:cs typeface="Dotum"/>
              </a:rPr>
              <a:t>인식</a:t>
            </a:r>
            <a:r>
              <a:rPr dirty="0" sz="1150" spc="-80">
                <a:latin typeface="Dotum"/>
                <a:cs typeface="Dotum"/>
              </a:rPr>
              <a:t> </a:t>
            </a:r>
            <a:r>
              <a:rPr dirty="0" sz="1150" spc="-190">
                <a:latin typeface="Dotum"/>
                <a:cs typeface="Dotum"/>
              </a:rPr>
              <a:t>후</a:t>
            </a:r>
            <a:r>
              <a:rPr dirty="0" sz="1150" spc="-75">
                <a:latin typeface="Dotum"/>
                <a:cs typeface="Dotum"/>
              </a:rPr>
              <a:t> </a:t>
            </a:r>
            <a:r>
              <a:rPr dirty="0" sz="1150" spc="-190">
                <a:latin typeface="Dotum"/>
                <a:cs typeface="Dotum"/>
              </a:rPr>
              <a:t>자동</a:t>
            </a:r>
            <a:r>
              <a:rPr dirty="0" sz="1150" spc="-80">
                <a:latin typeface="Dotum"/>
                <a:cs typeface="Dotum"/>
              </a:rPr>
              <a:t> </a:t>
            </a:r>
            <a:r>
              <a:rPr dirty="0" sz="1150" spc="-190">
                <a:latin typeface="Dotum"/>
                <a:cs typeface="Dotum"/>
              </a:rPr>
              <a:t>분류</a:t>
            </a:r>
            <a:r>
              <a:rPr dirty="0" sz="1150" spc="-80">
                <a:latin typeface="Dotum"/>
                <a:cs typeface="Dotum"/>
              </a:rPr>
              <a:t> </a:t>
            </a:r>
            <a:r>
              <a:rPr dirty="0" sz="1200" spc="-120">
                <a:latin typeface="Microsoft Sans Serif"/>
                <a:cs typeface="Microsoft Sans Serif"/>
              </a:rPr>
              <a:t>(</a:t>
            </a:r>
            <a:r>
              <a:rPr dirty="0" sz="1150" spc="-120">
                <a:latin typeface="Dotum"/>
                <a:cs typeface="Dotum"/>
              </a:rPr>
              <a:t>식비</a:t>
            </a:r>
            <a:r>
              <a:rPr dirty="0" sz="1200" spc="-120">
                <a:latin typeface="Microsoft Sans Serif"/>
                <a:cs typeface="Microsoft Sans Serif"/>
              </a:rPr>
              <a:t>,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150" spc="-155">
                <a:latin typeface="Dotum"/>
                <a:cs typeface="Dotum"/>
              </a:rPr>
              <a:t>교통비</a:t>
            </a:r>
            <a:r>
              <a:rPr dirty="0" sz="1200" spc="-155">
                <a:latin typeface="Microsoft Sans Serif"/>
                <a:cs typeface="Microsoft Sans Serif"/>
              </a:rPr>
              <a:t>,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150" spc="-190">
                <a:latin typeface="Dotum"/>
                <a:cs typeface="Dotum"/>
              </a:rPr>
              <a:t>통신비</a:t>
            </a:r>
            <a:r>
              <a:rPr dirty="0" sz="1150" spc="-75">
                <a:latin typeface="Dotum"/>
                <a:cs typeface="Dotum"/>
              </a:rPr>
              <a:t> </a:t>
            </a:r>
            <a:r>
              <a:rPr dirty="0" sz="1150" spc="-105">
                <a:latin typeface="Dotum"/>
                <a:cs typeface="Dotum"/>
              </a:rPr>
              <a:t>등</a:t>
            </a:r>
            <a:r>
              <a:rPr dirty="0" sz="1200" spc="-105">
                <a:latin typeface="Microsoft Sans Serif"/>
                <a:cs typeface="Microsoft Sans Serif"/>
              </a:rPr>
              <a:t>)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901700" y="6118351"/>
            <a:ext cx="1607185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 sz="1150" spc="-100">
                <a:solidFill>
                  <a:srgbClr val="6A7280"/>
                </a:solidFill>
                <a:latin typeface="Noto Sans JP"/>
                <a:cs typeface="Noto Sans JP"/>
              </a:rPr>
              <a:t>AI</a:t>
            </a:r>
            <a:r>
              <a:rPr dirty="0" sz="1150" spc="-100">
                <a:solidFill>
                  <a:srgbClr val="6A7280"/>
                </a:solidFill>
                <a:latin typeface="Dotum"/>
                <a:cs typeface="Dotum"/>
              </a:rPr>
              <a:t>를</a:t>
            </a:r>
            <a:r>
              <a:rPr dirty="0" sz="1150" spc="-80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6A7280"/>
                </a:solidFill>
                <a:latin typeface="Dotum"/>
                <a:cs typeface="Dotum"/>
              </a:rPr>
              <a:t>이용한</a:t>
            </a:r>
            <a:r>
              <a:rPr dirty="0" sz="1150" spc="-7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6A7280"/>
                </a:solidFill>
                <a:latin typeface="Dotum"/>
                <a:cs typeface="Dotum"/>
              </a:rPr>
              <a:t>간편장부</a:t>
            </a:r>
            <a:r>
              <a:rPr dirty="0" sz="1150" spc="-7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170">
                <a:solidFill>
                  <a:srgbClr val="6A7280"/>
                </a:solidFill>
                <a:latin typeface="Dotum"/>
                <a:cs typeface="Dotum"/>
              </a:rPr>
              <a:t>시스템</a:t>
            </a:r>
            <a:endParaRPr sz="1150">
              <a:latin typeface="Dotum"/>
              <a:cs typeface="Dotum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10816380" y="6118351"/>
            <a:ext cx="474345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 sz="1150" spc="-30">
                <a:solidFill>
                  <a:srgbClr val="6A7280"/>
                </a:solidFill>
                <a:latin typeface="Noto Sans JP"/>
                <a:cs typeface="Noto Sans JP"/>
              </a:rPr>
              <a:t>14</a:t>
            </a:fld>
            <a:r>
              <a:rPr dirty="0" sz="1150" spc="-20">
                <a:solidFill>
                  <a:srgbClr val="6A7280"/>
                </a:solidFill>
                <a:latin typeface="Noto Sans JP"/>
                <a:cs typeface="Noto Sans JP"/>
              </a:rPr>
              <a:t> </a:t>
            </a:r>
            <a:r>
              <a:rPr dirty="0" sz="1150">
                <a:solidFill>
                  <a:srgbClr val="6A7280"/>
                </a:solidFill>
                <a:latin typeface="Noto Sans JP"/>
                <a:cs typeface="Noto Sans JP"/>
              </a:rPr>
              <a:t>/</a:t>
            </a:r>
            <a:r>
              <a:rPr dirty="0" sz="1150" spc="-20">
                <a:solidFill>
                  <a:srgbClr val="6A7280"/>
                </a:solidFill>
                <a:latin typeface="Noto Sans JP"/>
                <a:cs typeface="Noto Sans JP"/>
              </a:rPr>
              <a:t> </a:t>
            </a:r>
            <a:r>
              <a:rPr dirty="0" sz="1150" spc="-35">
                <a:solidFill>
                  <a:srgbClr val="6A7280"/>
                </a:solidFill>
                <a:latin typeface="Noto Sans JP"/>
                <a:cs typeface="Noto Sans JP"/>
              </a:rPr>
              <a:t>20</a:t>
            </a:r>
            <a:endParaRPr sz="1150">
              <a:latin typeface="Noto Sans JP"/>
              <a:cs typeface="Noto Sans JP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6311899" y="5732589"/>
            <a:ext cx="2420620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90">
                <a:latin typeface="Dotum"/>
                <a:cs typeface="Dotum"/>
              </a:rPr>
              <a:t>카드사</a:t>
            </a:r>
            <a:r>
              <a:rPr dirty="0" sz="1150" spc="-80">
                <a:latin typeface="Dotum"/>
                <a:cs typeface="Dotum"/>
              </a:rPr>
              <a:t> </a:t>
            </a:r>
            <a:r>
              <a:rPr dirty="0" sz="1150" spc="-190">
                <a:latin typeface="Dotum"/>
                <a:cs typeface="Dotum"/>
              </a:rPr>
              <a:t>문자</a:t>
            </a:r>
            <a:r>
              <a:rPr dirty="0" sz="1150" spc="-80">
                <a:latin typeface="Dotum"/>
                <a:cs typeface="Dotum"/>
              </a:rPr>
              <a:t> </a:t>
            </a:r>
            <a:r>
              <a:rPr dirty="0" sz="1150" spc="-190">
                <a:latin typeface="Dotum"/>
                <a:cs typeface="Dotum"/>
              </a:rPr>
              <a:t>분석으로</a:t>
            </a:r>
            <a:r>
              <a:rPr dirty="0" sz="1150" spc="-80">
                <a:latin typeface="Dotum"/>
                <a:cs typeface="Dotum"/>
              </a:rPr>
              <a:t> </a:t>
            </a:r>
            <a:r>
              <a:rPr dirty="0" sz="1150" spc="-190">
                <a:latin typeface="Dotum"/>
                <a:cs typeface="Dotum"/>
              </a:rPr>
              <a:t>지출</a:t>
            </a:r>
            <a:r>
              <a:rPr dirty="0" sz="1150" spc="-80">
                <a:latin typeface="Dotum"/>
                <a:cs typeface="Dotum"/>
              </a:rPr>
              <a:t> </a:t>
            </a:r>
            <a:r>
              <a:rPr dirty="0" sz="1150" spc="-190">
                <a:latin typeface="Dotum"/>
                <a:cs typeface="Dotum"/>
              </a:rPr>
              <a:t>자동</a:t>
            </a:r>
            <a:r>
              <a:rPr dirty="0" sz="1150" spc="-80">
                <a:latin typeface="Dotum"/>
                <a:cs typeface="Dotum"/>
              </a:rPr>
              <a:t> </a:t>
            </a:r>
            <a:r>
              <a:rPr dirty="0" sz="1150" spc="-180">
                <a:latin typeface="Dotum"/>
                <a:cs typeface="Dotum"/>
              </a:rPr>
              <a:t>카테고리화</a:t>
            </a:r>
            <a:endParaRPr sz="1150">
              <a:latin typeface="Dotum"/>
              <a:cs typeface="Dotum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7839075"/>
            <a:chOff x="0" y="0"/>
            <a:chExt cx="12192000" cy="7839075"/>
          </a:xfrm>
        </p:grpSpPr>
        <p:sp>
          <p:nvSpPr>
            <p:cNvPr id="3" name="object 3" descr=""/>
            <p:cNvSpPr/>
            <p:nvPr/>
          </p:nvSpPr>
          <p:spPr>
            <a:xfrm>
              <a:off x="95249" y="95249"/>
              <a:ext cx="12096750" cy="7743825"/>
            </a:xfrm>
            <a:custGeom>
              <a:avLst/>
              <a:gdLst/>
              <a:ahLst/>
              <a:cxnLst/>
              <a:rect l="l" t="t" r="r" b="b"/>
              <a:pathLst>
                <a:path w="12096750" h="7743825">
                  <a:moveTo>
                    <a:pt x="0" y="7743824"/>
                  </a:moveTo>
                  <a:lnTo>
                    <a:pt x="12096749" y="7743824"/>
                  </a:lnTo>
                  <a:lnTo>
                    <a:pt x="12096749" y="0"/>
                  </a:lnTo>
                  <a:lnTo>
                    <a:pt x="0" y="0"/>
                  </a:lnTo>
                  <a:lnTo>
                    <a:pt x="0" y="7743824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0"/>
              <a:ext cx="12192000" cy="7839075"/>
            </a:xfrm>
            <a:custGeom>
              <a:avLst/>
              <a:gdLst/>
              <a:ahLst/>
              <a:cxnLst/>
              <a:rect l="l" t="t" r="r" b="b"/>
              <a:pathLst>
                <a:path w="12192000" h="7839075">
                  <a:moveTo>
                    <a:pt x="12191987" y="0"/>
                  </a:moveTo>
                  <a:lnTo>
                    <a:pt x="95237" y="0"/>
                  </a:lnTo>
                  <a:lnTo>
                    <a:pt x="0" y="0"/>
                  </a:lnTo>
                  <a:lnTo>
                    <a:pt x="0" y="95250"/>
                  </a:lnTo>
                  <a:lnTo>
                    <a:pt x="0" y="7839075"/>
                  </a:lnTo>
                  <a:lnTo>
                    <a:pt x="95237" y="7839075"/>
                  </a:lnTo>
                  <a:lnTo>
                    <a:pt x="95237" y="95250"/>
                  </a:lnTo>
                  <a:lnTo>
                    <a:pt x="12191987" y="95250"/>
                  </a:lnTo>
                  <a:lnTo>
                    <a:pt x="12191987" y="0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9524987" y="6029325"/>
              <a:ext cx="2190750" cy="1333500"/>
            </a:xfrm>
            <a:custGeom>
              <a:avLst/>
              <a:gdLst/>
              <a:ahLst/>
              <a:cxnLst/>
              <a:rect l="l" t="t" r="r" b="b"/>
              <a:pathLst>
                <a:path w="2190750" h="1333500">
                  <a:moveTo>
                    <a:pt x="762000" y="285750"/>
                  </a:moveTo>
                  <a:lnTo>
                    <a:pt x="0" y="285750"/>
                  </a:lnTo>
                  <a:lnTo>
                    <a:pt x="0" y="1047750"/>
                  </a:lnTo>
                  <a:lnTo>
                    <a:pt x="762000" y="1047750"/>
                  </a:lnTo>
                  <a:lnTo>
                    <a:pt x="762000" y="285750"/>
                  </a:lnTo>
                  <a:close/>
                </a:path>
                <a:path w="2190750" h="1333500">
                  <a:moveTo>
                    <a:pt x="2190750" y="666750"/>
                  </a:moveTo>
                  <a:lnTo>
                    <a:pt x="2188946" y="617715"/>
                  </a:lnTo>
                  <a:lnTo>
                    <a:pt x="2183536" y="568921"/>
                  </a:lnTo>
                  <a:lnTo>
                    <a:pt x="2174557" y="520661"/>
                  </a:lnTo>
                  <a:lnTo>
                    <a:pt x="2162048" y="473214"/>
                  </a:lnTo>
                  <a:lnTo>
                    <a:pt x="2146084" y="426796"/>
                  </a:lnTo>
                  <a:lnTo>
                    <a:pt x="2126742" y="381685"/>
                  </a:lnTo>
                  <a:lnTo>
                    <a:pt x="2104136" y="338112"/>
                  </a:lnTo>
                  <a:lnTo>
                    <a:pt x="2078393" y="296329"/>
                  </a:lnTo>
                  <a:lnTo>
                    <a:pt x="2049640" y="256552"/>
                  </a:lnTo>
                  <a:lnTo>
                    <a:pt x="2018030" y="218998"/>
                  </a:lnTo>
                  <a:lnTo>
                    <a:pt x="1983752" y="183857"/>
                  </a:lnTo>
                  <a:lnTo>
                    <a:pt x="1946986" y="151345"/>
                  </a:lnTo>
                  <a:lnTo>
                    <a:pt x="1907933" y="121627"/>
                  </a:lnTo>
                  <a:lnTo>
                    <a:pt x="1866785" y="94869"/>
                  </a:lnTo>
                  <a:lnTo>
                    <a:pt x="1823783" y="71196"/>
                  </a:lnTo>
                  <a:lnTo>
                    <a:pt x="1779155" y="50761"/>
                  </a:lnTo>
                  <a:lnTo>
                    <a:pt x="1733156" y="33655"/>
                  </a:lnTo>
                  <a:lnTo>
                    <a:pt x="1686013" y="19989"/>
                  </a:lnTo>
                  <a:lnTo>
                    <a:pt x="1637995" y="9817"/>
                  </a:lnTo>
                  <a:lnTo>
                    <a:pt x="1589354" y="3213"/>
                  </a:lnTo>
                  <a:lnTo>
                    <a:pt x="1540370" y="203"/>
                  </a:lnTo>
                  <a:lnTo>
                    <a:pt x="1524000" y="0"/>
                  </a:lnTo>
                  <a:lnTo>
                    <a:pt x="1507642" y="203"/>
                  </a:lnTo>
                  <a:lnTo>
                    <a:pt x="1458658" y="3213"/>
                  </a:lnTo>
                  <a:lnTo>
                    <a:pt x="1410017" y="9817"/>
                  </a:lnTo>
                  <a:lnTo>
                    <a:pt x="1361998" y="19989"/>
                  </a:lnTo>
                  <a:lnTo>
                    <a:pt x="1314856" y="33655"/>
                  </a:lnTo>
                  <a:lnTo>
                    <a:pt x="1268857" y="50761"/>
                  </a:lnTo>
                  <a:lnTo>
                    <a:pt x="1224229" y="71196"/>
                  </a:lnTo>
                  <a:lnTo>
                    <a:pt x="1181227" y="94869"/>
                  </a:lnTo>
                  <a:lnTo>
                    <a:pt x="1140079" y="121627"/>
                  </a:lnTo>
                  <a:lnTo>
                    <a:pt x="1117066" y="138645"/>
                  </a:lnTo>
                  <a:lnTo>
                    <a:pt x="1047750" y="0"/>
                  </a:lnTo>
                  <a:lnTo>
                    <a:pt x="809625" y="476250"/>
                  </a:lnTo>
                  <a:lnTo>
                    <a:pt x="885075" y="476250"/>
                  </a:lnTo>
                  <a:lnTo>
                    <a:pt x="881405" y="488924"/>
                  </a:lnTo>
                  <a:lnTo>
                    <a:pt x="870064" y="536676"/>
                  </a:lnTo>
                  <a:lnTo>
                    <a:pt x="862266" y="585139"/>
                  </a:lnTo>
                  <a:lnTo>
                    <a:pt x="858062" y="634034"/>
                  </a:lnTo>
                  <a:lnTo>
                    <a:pt x="857250" y="666750"/>
                  </a:lnTo>
                  <a:lnTo>
                    <a:pt x="857453" y="683120"/>
                  </a:lnTo>
                  <a:lnTo>
                    <a:pt x="860463" y="732104"/>
                  </a:lnTo>
                  <a:lnTo>
                    <a:pt x="867067" y="780745"/>
                  </a:lnTo>
                  <a:lnTo>
                    <a:pt x="877239" y="828763"/>
                  </a:lnTo>
                  <a:lnTo>
                    <a:pt x="890905" y="875906"/>
                  </a:lnTo>
                  <a:lnTo>
                    <a:pt x="908011" y="921905"/>
                  </a:lnTo>
                  <a:lnTo>
                    <a:pt x="928446" y="966533"/>
                  </a:lnTo>
                  <a:lnTo>
                    <a:pt x="952119" y="1009535"/>
                  </a:lnTo>
                  <a:lnTo>
                    <a:pt x="978877" y="1050683"/>
                  </a:lnTo>
                  <a:lnTo>
                    <a:pt x="1008595" y="1089736"/>
                  </a:lnTo>
                  <a:lnTo>
                    <a:pt x="1041107" y="1126502"/>
                  </a:lnTo>
                  <a:lnTo>
                    <a:pt x="1076248" y="1160780"/>
                  </a:lnTo>
                  <a:lnTo>
                    <a:pt x="1113802" y="1192390"/>
                  </a:lnTo>
                  <a:lnTo>
                    <a:pt x="1153579" y="1221143"/>
                  </a:lnTo>
                  <a:lnTo>
                    <a:pt x="1195362" y="1246886"/>
                  </a:lnTo>
                  <a:lnTo>
                    <a:pt x="1238935" y="1269492"/>
                  </a:lnTo>
                  <a:lnTo>
                    <a:pt x="1284046" y="1288834"/>
                  </a:lnTo>
                  <a:lnTo>
                    <a:pt x="1330464" y="1304798"/>
                  </a:lnTo>
                  <a:lnTo>
                    <a:pt x="1377911" y="1317307"/>
                  </a:lnTo>
                  <a:lnTo>
                    <a:pt x="1426171" y="1326286"/>
                  </a:lnTo>
                  <a:lnTo>
                    <a:pt x="1474965" y="1331696"/>
                  </a:lnTo>
                  <a:lnTo>
                    <a:pt x="1524000" y="1333500"/>
                  </a:lnTo>
                  <a:lnTo>
                    <a:pt x="1540370" y="1333309"/>
                  </a:lnTo>
                  <a:lnTo>
                    <a:pt x="1589354" y="1330299"/>
                  </a:lnTo>
                  <a:lnTo>
                    <a:pt x="1637995" y="1323695"/>
                  </a:lnTo>
                  <a:lnTo>
                    <a:pt x="1686013" y="1313522"/>
                  </a:lnTo>
                  <a:lnTo>
                    <a:pt x="1733156" y="1299857"/>
                  </a:lnTo>
                  <a:lnTo>
                    <a:pt x="1779155" y="1282750"/>
                  </a:lnTo>
                  <a:lnTo>
                    <a:pt x="1823783" y="1262316"/>
                  </a:lnTo>
                  <a:lnTo>
                    <a:pt x="1866785" y="1238643"/>
                  </a:lnTo>
                  <a:lnTo>
                    <a:pt x="1907933" y="1211872"/>
                  </a:lnTo>
                  <a:lnTo>
                    <a:pt x="1946986" y="1182166"/>
                  </a:lnTo>
                  <a:lnTo>
                    <a:pt x="1983752" y="1149654"/>
                  </a:lnTo>
                  <a:lnTo>
                    <a:pt x="2018030" y="1114513"/>
                  </a:lnTo>
                  <a:lnTo>
                    <a:pt x="2049640" y="1076960"/>
                  </a:lnTo>
                  <a:lnTo>
                    <a:pt x="2078393" y="1037183"/>
                  </a:lnTo>
                  <a:lnTo>
                    <a:pt x="2104136" y="995400"/>
                  </a:lnTo>
                  <a:lnTo>
                    <a:pt x="2126742" y="951826"/>
                  </a:lnTo>
                  <a:lnTo>
                    <a:pt x="2146084" y="906716"/>
                  </a:lnTo>
                  <a:lnTo>
                    <a:pt x="2162048" y="860298"/>
                  </a:lnTo>
                  <a:lnTo>
                    <a:pt x="2174557" y="812850"/>
                  </a:lnTo>
                  <a:lnTo>
                    <a:pt x="2183536" y="764590"/>
                  </a:lnTo>
                  <a:lnTo>
                    <a:pt x="2188946" y="715797"/>
                  </a:lnTo>
                  <a:lnTo>
                    <a:pt x="2190559" y="683120"/>
                  </a:lnTo>
                  <a:lnTo>
                    <a:pt x="2190750" y="666750"/>
                  </a:lnTo>
                  <a:close/>
                </a:path>
              </a:pathLst>
            </a:custGeom>
            <a:solidFill>
              <a:srgbClr val="3B81F5">
                <a:alpha val="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90"/>
              </a:spcBef>
            </a:pPr>
            <a:r>
              <a:rPr dirty="0" spc="-484"/>
              <a:t>필요한</a:t>
            </a:r>
            <a:r>
              <a:rPr dirty="0" spc="-270"/>
              <a:t> </a:t>
            </a:r>
            <a:r>
              <a:rPr dirty="0" sz="2450">
                <a:latin typeface="Noto Sans JP"/>
                <a:cs typeface="Noto Sans JP"/>
              </a:rPr>
              <a:t>AI</a:t>
            </a:r>
            <a:r>
              <a:rPr dirty="0" sz="2450" spc="-100">
                <a:latin typeface="Noto Sans JP"/>
                <a:cs typeface="Noto Sans JP"/>
              </a:rPr>
              <a:t> </a:t>
            </a:r>
            <a:r>
              <a:rPr dirty="0" spc="-484"/>
              <a:t>핵심</a:t>
            </a:r>
            <a:r>
              <a:rPr dirty="0" spc="-270"/>
              <a:t> </a:t>
            </a:r>
            <a:r>
              <a:rPr dirty="0" spc="-550"/>
              <a:t>기술</a:t>
            </a:r>
            <a:r>
              <a:rPr dirty="0" spc="-550">
                <a:latin typeface="Calibri"/>
                <a:cs typeface="Calibri"/>
              </a:rPr>
              <a:t>③</a:t>
            </a:r>
            <a:r>
              <a:rPr dirty="0" sz="2450" spc="-550">
                <a:latin typeface="Noto Sans JP"/>
                <a:cs typeface="Noto Sans JP"/>
              </a:rPr>
              <a:t>:</a:t>
            </a:r>
            <a:r>
              <a:rPr dirty="0" sz="2450" spc="70">
                <a:latin typeface="Noto Sans JP"/>
                <a:cs typeface="Noto Sans JP"/>
              </a:rPr>
              <a:t> </a:t>
            </a:r>
            <a:r>
              <a:rPr dirty="0" spc="-434"/>
              <a:t>머신러닝</a:t>
            </a:r>
            <a:r>
              <a:rPr dirty="0" sz="2450" spc="-434">
                <a:latin typeface="Noto Sans JP"/>
                <a:cs typeface="Noto Sans JP"/>
              </a:rPr>
              <a:t>/</a:t>
            </a:r>
            <a:r>
              <a:rPr dirty="0" spc="-434"/>
              <a:t>딥러닝</a:t>
            </a:r>
            <a:r>
              <a:rPr dirty="0" spc="-270"/>
              <a:t> </a:t>
            </a:r>
            <a:r>
              <a:rPr dirty="0" spc="-509"/>
              <a:t>구조</a:t>
            </a:r>
            <a:endParaRPr sz="2450">
              <a:latin typeface="Noto Sans JP"/>
              <a:cs typeface="Noto Sans JP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914399" y="1409699"/>
            <a:ext cx="10363200" cy="4371975"/>
            <a:chOff x="914399" y="1409699"/>
            <a:chExt cx="10363200" cy="4371975"/>
          </a:xfrm>
        </p:grpSpPr>
        <p:sp>
          <p:nvSpPr>
            <p:cNvPr id="8" name="object 8" descr=""/>
            <p:cNvSpPr/>
            <p:nvPr/>
          </p:nvSpPr>
          <p:spPr>
            <a:xfrm>
              <a:off x="914399" y="4333874"/>
              <a:ext cx="10363200" cy="1447800"/>
            </a:xfrm>
            <a:custGeom>
              <a:avLst/>
              <a:gdLst/>
              <a:ahLst/>
              <a:cxnLst/>
              <a:rect l="l" t="t" r="r" b="b"/>
              <a:pathLst>
                <a:path w="10363200" h="1447800">
                  <a:moveTo>
                    <a:pt x="10309801" y="1447799"/>
                  </a:moveTo>
                  <a:lnTo>
                    <a:pt x="53397" y="1447799"/>
                  </a:lnTo>
                  <a:lnTo>
                    <a:pt x="49680" y="1447433"/>
                  </a:lnTo>
                  <a:lnTo>
                    <a:pt x="14085" y="1428406"/>
                  </a:lnTo>
                  <a:lnTo>
                    <a:pt x="0" y="1394401"/>
                  </a:lnTo>
                  <a:lnTo>
                    <a:pt x="0" y="1390649"/>
                  </a:lnTo>
                  <a:lnTo>
                    <a:pt x="0" y="53397"/>
                  </a:lnTo>
                  <a:lnTo>
                    <a:pt x="19392" y="14085"/>
                  </a:lnTo>
                  <a:lnTo>
                    <a:pt x="53397" y="0"/>
                  </a:lnTo>
                  <a:lnTo>
                    <a:pt x="10309801" y="0"/>
                  </a:lnTo>
                  <a:lnTo>
                    <a:pt x="10349111" y="19391"/>
                  </a:lnTo>
                  <a:lnTo>
                    <a:pt x="10363198" y="53397"/>
                  </a:lnTo>
                  <a:lnTo>
                    <a:pt x="10363198" y="1394401"/>
                  </a:lnTo>
                  <a:lnTo>
                    <a:pt x="10343806" y="1433714"/>
                  </a:lnTo>
                  <a:lnTo>
                    <a:pt x="10313517" y="1447433"/>
                  </a:lnTo>
                  <a:lnTo>
                    <a:pt x="10309801" y="14477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399" y="1409699"/>
              <a:ext cx="10363199" cy="2619374"/>
            </a:xfrm>
            <a:prstGeom prst="rect">
              <a:avLst/>
            </a:prstGeom>
          </p:spPr>
        </p:pic>
      </p:grpSp>
      <p:sp>
        <p:nvSpPr>
          <p:cNvPr id="10" name="object 10" descr=""/>
          <p:cNvSpPr txBox="1"/>
          <p:nvPr/>
        </p:nvSpPr>
        <p:spPr>
          <a:xfrm>
            <a:off x="1561901" y="2289111"/>
            <a:ext cx="1067435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00" spc="-30" b="1">
                <a:latin typeface="Noto Sans JP"/>
                <a:cs typeface="Noto Sans JP"/>
              </a:rPr>
              <a:t>1.</a:t>
            </a:r>
            <a:r>
              <a:rPr dirty="0" sz="1500" spc="-55" b="1">
                <a:latin typeface="Noto Sans JP"/>
                <a:cs typeface="Noto Sans JP"/>
              </a:rPr>
              <a:t> </a:t>
            </a:r>
            <a:r>
              <a:rPr dirty="0" sz="1500" spc="-270" b="1">
                <a:latin typeface="Malgun Gothic"/>
                <a:cs typeface="Malgun Gothic"/>
              </a:rPr>
              <a:t>데이터</a:t>
            </a:r>
            <a:r>
              <a:rPr dirty="0" sz="1500" spc="-150" b="1">
                <a:latin typeface="Malgun Gothic"/>
                <a:cs typeface="Malgun Gothic"/>
              </a:rPr>
              <a:t> </a:t>
            </a:r>
            <a:r>
              <a:rPr dirty="0" sz="1500" spc="-295" b="1">
                <a:latin typeface="Malgun Gothic"/>
                <a:cs typeface="Malgun Gothic"/>
              </a:rPr>
              <a:t>수집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063625" y="2610615"/>
            <a:ext cx="2052320" cy="120015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algn="just" marL="12700" marR="5080">
              <a:lnSpc>
                <a:spcPts val="1500"/>
              </a:lnSpc>
              <a:spcBef>
                <a:spcPts val="140"/>
              </a:spcBef>
            </a:pPr>
            <a:r>
              <a:rPr dirty="0" sz="1150" spc="-155">
                <a:solidFill>
                  <a:srgbClr val="4A5462"/>
                </a:solidFill>
                <a:latin typeface="Dotum"/>
                <a:cs typeface="Dotum"/>
              </a:rPr>
              <a:t>영수증</a:t>
            </a:r>
            <a:r>
              <a:rPr dirty="0" sz="1250" spc="-155">
                <a:solidFill>
                  <a:srgbClr val="4A5462"/>
                </a:solidFill>
                <a:latin typeface="Noto Sans JP"/>
                <a:cs typeface="Noto Sans JP"/>
              </a:rPr>
              <a:t>,</a:t>
            </a:r>
            <a:r>
              <a:rPr dirty="0" sz="1250" spc="10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z="1150" spc="-165">
                <a:solidFill>
                  <a:srgbClr val="4A5462"/>
                </a:solidFill>
                <a:latin typeface="Dotum"/>
                <a:cs typeface="Dotum"/>
              </a:rPr>
              <a:t>문자메시지</a:t>
            </a:r>
            <a:r>
              <a:rPr dirty="0" sz="1250" spc="-165">
                <a:solidFill>
                  <a:srgbClr val="4A5462"/>
                </a:solidFill>
                <a:latin typeface="Noto Sans JP"/>
                <a:cs typeface="Noto Sans JP"/>
              </a:rPr>
              <a:t>,</a:t>
            </a:r>
            <a:r>
              <a:rPr dirty="0" sz="1250" spc="10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z="1150" spc="-185">
                <a:solidFill>
                  <a:srgbClr val="4A5462"/>
                </a:solidFill>
                <a:latin typeface="Dotum"/>
                <a:cs typeface="Dotum"/>
              </a:rPr>
              <a:t>금융거래</a:t>
            </a:r>
            <a:r>
              <a:rPr dirty="0" sz="1150" spc="-9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85">
                <a:solidFill>
                  <a:srgbClr val="4A5462"/>
                </a:solidFill>
                <a:latin typeface="Dotum"/>
                <a:cs typeface="Dotum"/>
              </a:rPr>
              <a:t>데이터</a:t>
            </a:r>
            <a:r>
              <a:rPr dirty="0" sz="1150" spc="-6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85">
                <a:solidFill>
                  <a:srgbClr val="4A5462"/>
                </a:solidFill>
                <a:latin typeface="Dotum"/>
                <a:cs typeface="Dotum"/>
              </a:rPr>
              <a:t>등</a:t>
            </a:r>
            <a:r>
              <a:rPr dirty="0" sz="1150" spc="-9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85">
                <a:solidFill>
                  <a:srgbClr val="4A5462"/>
                </a:solidFill>
                <a:latin typeface="Dotum"/>
                <a:cs typeface="Dotum"/>
              </a:rPr>
              <a:t>다양한</a:t>
            </a:r>
            <a:r>
              <a:rPr dirty="0" sz="1150" spc="-9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85">
                <a:solidFill>
                  <a:srgbClr val="4A5462"/>
                </a:solidFill>
                <a:latin typeface="Dotum"/>
                <a:cs typeface="Dotum"/>
              </a:rPr>
              <a:t>소스에서</a:t>
            </a:r>
            <a:r>
              <a:rPr dirty="0" sz="1150" spc="-9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85">
                <a:solidFill>
                  <a:srgbClr val="4A5462"/>
                </a:solidFill>
                <a:latin typeface="Dotum"/>
                <a:cs typeface="Dotum"/>
              </a:rPr>
              <a:t>회계</a:t>
            </a:r>
            <a:r>
              <a:rPr dirty="0" sz="1150" spc="-9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85">
                <a:solidFill>
                  <a:srgbClr val="4A5462"/>
                </a:solidFill>
                <a:latin typeface="Dotum"/>
                <a:cs typeface="Dotum"/>
              </a:rPr>
              <a:t>관련</a:t>
            </a:r>
            <a:r>
              <a:rPr dirty="0" sz="1150" spc="-9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85">
                <a:solidFill>
                  <a:srgbClr val="4A5462"/>
                </a:solidFill>
                <a:latin typeface="Dotum"/>
                <a:cs typeface="Dotum"/>
              </a:rPr>
              <a:t>데이터</a:t>
            </a:r>
            <a:r>
              <a:rPr dirty="0" sz="1150" spc="-6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85">
                <a:solidFill>
                  <a:srgbClr val="4A5462"/>
                </a:solidFill>
                <a:latin typeface="Dotum"/>
                <a:cs typeface="Dotum"/>
              </a:rPr>
              <a:t>를</a:t>
            </a:r>
            <a:r>
              <a:rPr dirty="0" sz="1150" spc="-9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85">
                <a:solidFill>
                  <a:srgbClr val="4A5462"/>
                </a:solidFill>
                <a:latin typeface="Dotum"/>
                <a:cs typeface="Dotum"/>
              </a:rPr>
              <a:t>수집</a:t>
            </a:r>
            <a:endParaRPr sz="1150">
              <a:latin typeface="Dotum"/>
              <a:cs typeface="Dotum"/>
            </a:endParaRPr>
          </a:p>
          <a:p>
            <a:pPr marL="802005" marR="314325" indent="-507365">
              <a:lnSpc>
                <a:spcPct val="181300"/>
              </a:lnSpc>
              <a:spcBef>
                <a:spcPts val="350"/>
              </a:spcBef>
              <a:tabLst>
                <a:tab pos="1153160" algn="l"/>
              </a:tabLst>
            </a:pPr>
            <a:r>
              <a:rPr dirty="0" sz="1000" spc="-180">
                <a:solidFill>
                  <a:srgbClr val="4A5467"/>
                </a:solidFill>
                <a:latin typeface="Dotum"/>
                <a:cs typeface="Dotum"/>
              </a:rPr>
              <a:t>영수증</a:t>
            </a:r>
            <a:r>
              <a:rPr dirty="0" sz="1000" spc="-85">
                <a:solidFill>
                  <a:srgbClr val="4A5467"/>
                </a:solidFill>
                <a:latin typeface="Dotum"/>
                <a:cs typeface="Dotum"/>
              </a:rPr>
              <a:t> </a:t>
            </a:r>
            <a:r>
              <a:rPr dirty="0" sz="1000" spc="-25">
                <a:solidFill>
                  <a:srgbClr val="4A5467"/>
                </a:solidFill>
                <a:latin typeface="Dotum"/>
                <a:cs typeface="Dotum"/>
              </a:rPr>
              <a:t>이미지</a:t>
            </a:r>
            <a:r>
              <a:rPr dirty="0" sz="1000">
                <a:solidFill>
                  <a:srgbClr val="4A5467"/>
                </a:solidFill>
                <a:latin typeface="Dotum"/>
                <a:cs typeface="Dotum"/>
              </a:rPr>
              <a:t>	</a:t>
            </a:r>
            <a:r>
              <a:rPr dirty="0" sz="1000" spc="-75">
                <a:solidFill>
                  <a:srgbClr val="4A5467"/>
                </a:solidFill>
                <a:latin typeface="Noto Sans JP"/>
                <a:cs typeface="Noto Sans JP"/>
              </a:rPr>
              <a:t>SMS</a:t>
            </a:r>
            <a:r>
              <a:rPr dirty="0" sz="1000" spc="35">
                <a:solidFill>
                  <a:srgbClr val="4A5467"/>
                </a:solidFill>
                <a:latin typeface="Noto Sans JP"/>
                <a:cs typeface="Noto Sans JP"/>
              </a:rPr>
              <a:t> </a:t>
            </a:r>
            <a:r>
              <a:rPr dirty="0" sz="1000" spc="-190">
                <a:solidFill>
                  <a:srgbClr val="4A5467"/>
                </a:solidFill>
                <a:latin typeface="Dotum"/>
                <a:cs typeface="Dotum"/>
              </a:rPr>
              <a:t>텍스트</a:t>
            </a:r>
            <a:r>
              <a:rPr dirty="0" sz="1000" spc="-20">
                <a:solidFill>
                  <a:srgbClr val="4A5467"/>
                </a:solidFill>
                <a:latin typeface="Dotum"/>
                <a:cs typeface="Dotum"/>
              </a:rPr>
              <a:t> 거래내역</a:t>
            </a:r>
            <a:endParaRPr sz="1000">
              <a:latin typeface="Dotum"/>
              <a:cs typeface="Dotum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489499" y="2431986"/>
            <a:ext cx="546100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00" spc="-30" b="1">
                <a:latin typeface="Noto Sans JP"/>
                <a:cs typeface="Noto Sans JP"/>
              </a:rPr>
              <a:t>2.</a:t>
            </a:r>
            <a:r>
              <a:rPr dirty="0" sz="1500" spc="-55" b="1">
                <a:latin typeface="Noto Sans JP"/>
                <a:cs typeface="Noto Sans JP"/>
              </a:rPr>
              <a:t> </a:t>
            </a:r>
            <a:r>
              <a:rPr dirty="0" sz="1500" spc="-295" b="1">
                <a:latin typeface="Malgun Gothic"/>
                <a:cs typeface="Malgun Gothic"/>
              </a:rPr>
              <a:t>학습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730625" y="2753490"/>
            <a:ext cx="2004695" cy="923925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algn="just" marL="12700" marR="5080">
              <a:lnSpc>
                <a:spcPct val="103299"/>
              </a:lnSpc>
              <a:spcBef>
                <a:spcPts val="45"/>
              </a:spcBef>
            </a:pPr>
            <a:r>
              <a:rPr dirty="0" sz="1150" spc="-185">
                <a:solidFill>
                  <a:srgbClr val="4A5462"/>
                </a:solidFill>
                <a:latin typeface="Dotum"/>
                <a:cs typeface="Dotum"/>
              </a:rPr>
              <a:t>수집된</a:t>
            </a:r>
            <a:r>
              <a:rPr dirty="0" sz="1150" spc="-9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85">
                <a:solidFill>
                  <a:srgbClr val="4A5462"/>
                </a:solidFill>
                <a:latin typeface="Dotum"/>
                <a:cs typeface="Dotum"/>
              </a:rPr>
              <a:t>데이터로</a:t>
            </a:r>
            <a:r>
              <a:rPr dirty="0" sz="1150" spc="-9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250" spc="-120">
                <a:solidFill>
                  <a:srgbClr val="4A5462"/>
                </a:solidFill>
                <a:latin typeface="Noto Sans JP"/>
                <a:cs typeface="Noto Sans JP"/>
              </a:rPr>
              <a:t>OCR,</a:t>
            </a:r>
            <a:r>
              <a:rPr dirty="0" sz="1250" spc="10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z="1250" spc="-135">
                <a:solidFill>
                  <a:srgbClr val="4A5462"/>
                </a:solidFill>
                <a:latin typeface="Noto Sans JP"/>
                <a:cs typeface="Noto Sans JP"/>
              </a:rPr>
              <a:t>NLP</a:t>
            </a:r>
            <a:r>
              <a:rPr dirty="0" sz="1250" spc="10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z="1150" spc="-185">
                <a:solidFill>
                  <a:srgbClr val="4A5462"/>
                </a:solidFill>
                <a:latin typeface="Dotum"/>
                <a:cs typeface="Dotum"/>
              </a:rPr>
              <a:t>모델</a:t>
            </a:r>
            <a:r>
              <a:rPr dirty="0" sz="1150" spc="-9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85">
                <a:solidFill>
                  <a:srgbClr val="4A5462"/>
                </a:solidFill>
                <a:latin typeface="Dotum"/>
                <a:cs typeface="Dotum"/>
              </a:rPr>
              <a:t>학</a:t>
            </a:r>
            <a:r>
              <a:rPr dirty="0" sz="1150" spc="-6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85">
                <a:solidFill>
                  <a:srgbClr val="4A5462"/>
                </a:solidFill>
                <a:latin typeface="Dotum"/>
                <a:cs typeface="Dotum"/>
              </a:rPr>
              <a:t>습</a:t>
            </a:r>
            <a:r>
              <a:rPr dirty="0" sz="1150" spc="-9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85">
                <a:solidFill>
                  <a:srgbClr val="4A5462"/>
                </a:solidFill>
                <a:latin typeface="Dotum"/>
                <a:cs typeface="Dotum"/>
              </a:rPr>
              <a:t>및</a:t>
            </a:r>
            <a:r>
              <a:rPr dirty="0" sz="1150" spc="-9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85">
                <a:solidFill>
                  <a:srgbClr val="4A5462"/>
                </a:solidFill>
                <a:latin typeface="Dotum"/>
                <a:cs typeface="Dotum"/>
              </a:rPr>
              <a:t>최적화</a:t>
            </a:r>
            <a:r>
              <a:rPr dirty="0" sz="1150" spc="-9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45">
                <a:solidFill>
                  <a:srgbClr val="4A5462"/>
                </a:solidFill>
                <a:latin typeface="Dotum"/>
                <a:cs typeface="Dotum"/>
              </a:rPr>
              <a:t>진행</a:t>
            </a:r>
            <a:r>
              <a:rPr dirty="0" sz="1250" spc="-145">
                <a:solidFill>
                  <a:srgbClr val="4A5462"/>
                </a:solidFill>
                <a:latin typeface="Noto Sans JP"/>
                <a:cs typeface="Noto Sans JP"/>
              </a:rPr>
              <a:t>,</a:t>
            </a:r>
            <a:r>
              <a:rPr dirty="0" sz="1250" spc="10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z="1150" spc="-185">
                <a:solidFill>
                  <a:srgbClr val="4A5462"/>
                </a:solidFill>
                <a:latin typeface="Dotum"/>
                <a:cs typeface="Dotum"/>
              </a:rPr>
              <a:t>정확도</a:t>
            </a:r>
            <a:r>
              <a:rPr dirty="0" sz="1150" spc="-9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85">
                <a:solidFill>
                  <a:srgbClr val="4A5462"/>
                </a:solidFill>
                <a:latin typeface="Dotum"/>
                <a:cs typeface="Dotum"/>
              </a:rPr>
              <a:t>향상을</a:t>
            </a:r>
            <a:r>
              <a:rPr dirty="0" sz="1150" spc="-9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85">
                <a:solidFill>
                  <a:srgbClr val="4A5462"/>
                </a:solidFill>
                <a:latin typeface="Dotum"/>
                <a:cs typeface="Dotum"/>
              </a:rPr>
              <a:t>위</a:t>
            </a:r>
            <a:r>
              <a:rPr dirty="0" sz="1150" spc="-6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85">
                <a:solidFill>
                  <a:srgbClr val="4A5462"/>
                </a:solidFill>
                <a:latin typeface="Dotum"/>
                <a:cs typeface="Dotum"/>
              </a:rPr>
              <a:t>한</a:t>
            </a:r>
            <a:r>
              <a:rPr dirty="0" sz="1150" spc="-9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85">
                <a:solidFill>
                  <a:srgbClr val="4A5462"/>
                </a:solidFill>
                <a:latin typeface="Dotum"/>
                <a:cs typeface="Dotum"/>
              </a:rPr>
              <a:t>반복</a:t>
            </a:r>
            <a:r>
              <a:rPr dirty="0" sz="1150" spc="-9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85">
                <a:solidFill>
                  <a:srgbClr val="4A5462"/>
                </a:solidFill>
                <a:latin typeface="Dotum"/>
                <a:cs typeface="Dotum"/>
              </a:rPr>
              <a:t>학습</a:t>
            </a:r>
            <a:endParaRPr sz="1150">
              <a:latin typeface="Dotum"/>
              <a:cs typeface="Dotum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Dotum"/>
              <a:cs typeface="Dotum"/>
            </a:endParaRPr>
          </a:p>
          <a:p>
            <a:pPr marL="149225">
              <a:lnSpc>
                <a:spcPct val="100000"/>
              </a:lnSpc>
              <a:spcBef>
                <a:spcPts val="5"/>
              </a:spcBef>
              <a:tabLst>
                <a:tab pos="937894" algn="l"/>
                <a:tab pos="1659255" algn="l"/>
              </a:tabLst>
            </a:pPr>
            <a:r>
              <a:rPr dirty="0" sz="1000" spc="-10">
                <a:solidFill>
                  <a:srgbClr val="4A5467"/>
                </a:solidFill>
                <a:latin typeface="Noto Sans JP"/>
                <a:cs typeface="Noto Sans JP"/>
              </a:rPr>
              <a:t>CNN/CRNN</a:t>
            </a:r>
            <a:r>
              <a:rPr dirty="0" sz="1000">
                <a:solidFill>
                  <a:srgbClr val="4A5467"/>
                </a:solidFill>
                <a:latin typeface="Noto Sans JP"/>
                <a:cs typeface="Noto Sans JP"/>
              </a:rPr>
              <a:t>	</a:t>
            </a:r>
            <a:r>
              <a:rPr dirty="0" sz="1000" spc="-10">
                <a:solidFill>
                  <a:srgbClr val="4A5467"/>
                </a:solidFill>
                <a:latin typeface="Dotum"/>
                <a:cs typeface="Dotum"/>
              </a:rPr>
              <a:t>트랜스포머</a:t>
            </a:r>
            <a:r>
              <a:rPr dirty="0" sz="1000">
                <a:solidFill>
                  <a:srgbClr val="4A5467"/>
                </a:solidFill>
                <a:latin typeface="Dotum"/>
                <a:cs typeface="Dotum"/>
              </a:rPr>
              <a:t>	</a:t>
            </a:r>
            <a:r>
              <a:rPr dirty="0" sz="1000" spc="-25">
                <a:solidFill>
                  <a:srgbClr val="4A5467"/>
                </a:solidFill>
                <a:latin typeface="Noto Sans JP"/>
                <a:cs typeface="Noto Sans JP"/>
              </a:rPr>
              <a:t>LLM</a:t>
            </a:r>
            <a:endParaRPr sz="1000">
              <a:latin typeface="Noto Sans JP"/>
              <a:cs typeface="Noto Sans JP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6965255" y="2289111"/>
            <a:ext cx="928369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00" spc="-30" b="1">
                <a:latin typeface="Noto Sans JP"/>
                <a:cs typeface="Noto Sans JP"/>
              </a:rPr>
              <a:t>3.</a:t>
            </a:r>
            <a:r>
              <a:rPr dirty="0" sz="1500" spc="-55" b="1">
                <a:latin typeface="Noto Sans JP"/>
                <a:cs typeface="Noto Sans JP"/>
              </a:rPr>
              <a:t> </a:t>
            </a:r>
            <a:r>
              <a:rPr dirty="0" sz="1500" spc="-210" b="1">
                <a:latin typeface="Malgun Gothic"/>
                <a:cs typeface="Malgun Gothic"/>
              </a:rPr>
              <a:t>분류</a:t>
            </a:r>
            <a:r>
              <a:rPr dirty="0" sz="1500" spc="-210" b="1">
                <a:latin typeface="Noto Sans JP"/>
                <a:cs typeface="Noto Sans JP"/>
              </a:rPr>
              <a:t>/</a:t>
            </a:r>
            <a:r>
              <a:rPr dirty="0" sz="1500" spc="-210" b="1">
                <a:latin typeface="Malgun Gothic"/>
                <a:cs typeface="Malgun Gothic"/>
              </a:rPr>
              <a:t>파싱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6397624" y="2608237"/>
            <a:ext cx="2015489" cy="12026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>
              <a:lnSpc>
                <a:spcPct val="108700"/>
              </a:lnSpc>
              <a:spcBef>
                <a:spcPts val="90"/>
              </a:spcBef>
            </a:pPr>
            <a:r>
              <a:rPr dirty="0" sz="1150" spc="-185">
                <a:solidFill>
                  <a:srgbClr val="4A5462"/>
                </a:solidFill>
                <a:latin typeface="Dotum"/>
                <a:cs typeface="Dotum"/>
              </a:rPr>
              <a:t>추출된</a:t>
            </a:r>
            <a:r>
              <a:rPr dirty="0" sz="1150" spc="-9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85">
                <a:solidFill>
                  <a:srgbClr val="4A5462"/>
                </a:solidFill>
                <a:latin typeface="Dotum"/>
                <a:cs typeface="Dotum"/>
              </a:rPr>
              <a:t>정보를</a:t>
            </a:r>
            <a:r>
              <a:rPr dirty="0" sz="1150" spc="-9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85">
                <a:solidFill>
                  <a:srgbClr val="4A5462"/>
                </a:solidFill>
                <a:latin typeface="Dotum"/>
                <a:cs typeface="Dotum"/>
              </a:rPr>
              <a:t>항목별로</a:t>
            </a:r>
            <a:r>
              <a:rPr dirty="0" sz="1150" spc="-9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85">
                <a:solidFill>
                  <a:srgbClr val="4A5462"/>
                </a:solidFill>
                <a:latin typeface="Dotum"/>
                <a:cs typeface="Dotum"/>
              </a:rPr>
              <a:t>분류하고</a:t>
            </a:r>
            <a:r>
              <a:rPr dirty="0" sz="1150" spc="-9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85">
                <a:solidFill>
                  <a:srgbClr val="4A5462"/>
                </a:solidFill>
                <a:latin typeface="Dotum"/>
                <a:cs typeface="Dotum"/>
              </a:rPr>
              <a:t>회</a:t>
            </a:r>
            <a:r>
              <a:rPr dirty="0" sz="1150" spc="-6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85">
                <a:solidFill>
                  <a:srgbClr val="4A5462"/>
                </a:solidFill>
                <a:latin typeface="Dotum"/>
                <a:cs typeface="Dotum"/>
              </a:rPr>
              <a:t>계</a:t>
            </a:r>
            <a:r>
              <a:rPr dirty="0" sz="1150" spc="-9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85">
                <a:solidFill>
                  <a:srgbClr val="4A5462"/>
                </a:solidFill>
                <a:latin typeface="Dotum"/>
                <a:cs typeface="Dotum"/>
              </a:rPr>
              <a:t>카테고리에</a:t>
            </a:r>
            <a:r>
              <a:rPr dirty="0" sz="1150" spc="-9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85">
                <a:solidFill>
                  <a:srgbClr val="4A5462"/>
                </a:solidFill>
                <a:latin typeface="Dotum"/>
                <a:cs typeface="Dotum"/>
              </a:rPr>
              <a:t>맞게</a:t>
            </a:r>
            <a:r>
              <a:rPr dirty="0" sz="1150" spc="-9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85">
                <a:solidFill>
                  <a:srgbClr val="4A5462"/>
                </a:solidFill>
                <a:latin typeface="Dotum"/>
                <a:cs typeface="Dotum"/>
              </a:rPr>
              <a:t>구조화된</a:t>
            </a:r>
            <a:r>
              <a:rPr dirty="0" sz="1150" spc="-9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85">
                <a:solidFill>
                  <a:srgbClr val="4A5462"/>
                </a:solidFill>
                <a:latin typeface="Dotum"/>
                <a:cs typeface="Dotum"/>
              </a:rPr>
              <a:t>데이터</a:t>
            </a:r>
            <a:r>
              <a:rPr dirty="0" sz="1150" spc="-6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85">
                <a:solidFill>
                  <a:srgbClr val="4A5462"/>
                </a:solidFill>
                <a:latin typeface="Dotum"/>
                <a:cs typeface="Dotum"/>
              </a:rPr>
              <a:t>로</a:t>
            </a:r>
            <a:r>
              <a:rPr dirty="0" sz="1150" spc="-9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85">
                <a:solidFill>
                  <a:srgbClr val="4A5462"/>
                </a:solidFill>
                <a:latin typeface="Dotum"/>
                <a:cs typeface="Dotum"/>
              </a:rPr>
              <a:t>변환</a:t>
            </a:r>
            <a:endParaRPr sz="1150">
              <a:latin typeface="Dotum"/>
              <a:cs typeface="Dotum"/>
            </a:endParaRPr>
          </a:p>
          <a:p>
            <a:pPr algn="just" marL="749300" marR="354965" indent="-376555">
              <a:lnSpc>
                <a:spcPct val="181300"/>
              </a:lnSpc>
              <a:spcBef>
                <a:spcPts val="420"/>
              </a:spcBef>
            </a:pPr>
            <a:r>
              <a:rPr dirty="0" sz="1000" spc="-245">
                <a:solidFill>
                  <a:srgbClr val="4A5467"/>
                </a:solidFill>
                <a:latin typeface="Dotum"/>
                <a:cs typeface="Dotum"/>
              </a:rPr>
              <a:t>카테고리</a:t>
            </a:r>
            <a:r>
              <a:rPr dirty="0" sz="1000" spc="160">
                <a:solidFill>
                  <a:srgbClr val="4A5467"/>
                </a:solidFill>
                <a:latin typeface="Dotum"/>
                <a:cs typeface="Dotum"/>
              </a:rPr>
              <a:t> </a:t>
            </a:r>
            <a:r>
              <a:rPr dirty="0" sz="1000">
                <a:solidFill>
                  <a:srgbClr val="4A5467"/>
                </a:solidFill>
                <a:latin typeface="Dotum"/>
                <a:cs typeface="Dotum"/>
              </a:rPr>
              <a:t>분류</a:t>
            </a:r>
            <a:r>
              <a:rPr dirty="0" sz="1000" spc="265">
                <a:solidFill>
                  <a:srgbClr val="4A5467"/>
                </a:solidFill>
                <a:latin typeface="Dotum"/>
                <a:cs typeface="Dotum"/>
              </a:rPr>
              <a:t>  </a:t>
            </a:r>
            <a:r>
              <a:rPr dirty="0" sz="1000" spc="-180">
                <a:solidFill>
                  <a:srgbClr val="4A5467"/>
                </a:solidFill>
                <a:latin typeface="Dotum"/>
                <a:cs typeface="Dotum"/>
              </a:rPr>
              <a:t>정보추출</a:t>
            </a:r>
            <a:r>
              <a:rPr dirty="0" sz="1000" spc="-10">
                <a:solidFill>
                  <a:srgbClr val="4A5467"/>
                </a:solidFill>
                <a:latin typeface="Dotum"/>
                <a:cs typeface="Dotum"/>
              </a:rPr>
              <a:t> 데이터정제</a:t>
            </a:r>
            <a:endParaRPr sz="1000">
              <a:latin typeface="Dotum"/>
              <a:cs typeface="Dotum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9562900" y="2431986"/>
            <a:ext cx="1067435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00" spc="-30" b="1">
                <a:latin typeface="Noto Sans JP"/>
                <a:cs typeface="Noto Sans JP"/>
              </a:rPr>
              <a:t>4.</a:t>
            </a:r>
            <a:r>
              <a:rPr dirty="0" sz="1500" spc="-55" b="1">
                <a:latin typeface="Noto Sans JP"/>
                <a:cs typeface="Noto Sans JP"/>
              </a:rPr>
              <a:t> </a:t>
            </a:r>
            <a:r>
              <a:rPr dirty="0" sz="1500" spc="-270" b="1">
                <a:latin typeface="Malgun Gothic"/>
                <a:cs typeface="Malgun Gothic"/>
              </a:rPr>
              <a:t>입력</a:t>
            </a:r>
            <a:r>
              <a:rPr dirty="0" sz="1500" spc="-150" b="1">
                <a:latin typeface="Malgun Gothic"/>
                <a:cs typeface="Malgun Gothic"/>
              </a:rPr>
              <a:t> </a:t>
            </a:r>
            <a:r>
              <a:rPr dirty="0" sz="1500" spc="-295" b="1">
                <a:latin typeface="Malgun Gothic"/>
                <a:cs typeface="Malgun Gothic"/>
              </a:rPr>
              <a:t>자동화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9064625" y="2760789"/>
            <a:ext cx="2015489" cy="91630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algn="just" marL="12700" marR="5080">
              <a:lnSpc>
                <a:spcPct val="104099"/>
              </a:lnSpc>
              <a:spcBef>
                <a:spcPts val="80"/>
              </a:spcBef>
            </a:pPr>
            <a:r>
              <a:rPr dirty="0" sz="1150" spc="-185">
                <a:solidFill>
                  <a:srgbClr val="4A5462"/>
                </a:solidFill>
                <a:latin typeface="Dotum"/>
                <a:cs typeface="Dotum"/>
              </a:rPr>
              <a:t>분류된</a:t>
            </a:r>
            <a:r>
              <a:rPr dirty="0" sz="1150" spc="-9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85">
                <a:solidFill>
                  <a:srgbClr val="4A5462"/>
                </a:solidFill>
                <a:latin typeface="Dotum"/>
                <a:cs typeface="Dotum"/>
              </a:rPr>
              <a:t>데이터를</a:t>
            </a:r>
            <a:r>
              <a:rPr dirty="0" sz="1150" spc="-9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85">
                <a:solidFill>
                  <a:srgbClr val="4A5462"/>
                </a:solidFill>
                <a:latin typeface="Dotum"/>
                <a:cs typeface="Dotum"/>
              </a:rPr>
              <a:t>장부에</a:t>
            </a:r>
            <a:r>
              <a:rPr dirty="0" sz="1150" spc="-9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85">
                <a:solidFill>
                  <a:srgbClr val="4A5462"/>
                </a:solidFill>
                <a:latin typeface="Dotum"/>
                <a:cs typeface="Dotum"/>
              </a:rPr>
              <a:t>자동</a:t>
            </a:r>
            <a:r>
              <a:rPr dirty="0" sz="1150" spc="-9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85">
                <a:solidFill>
                  <a:srgbClr val="4A5462"/>
                </a:solidFill>
                <a:latin typeface="Dotum"/>
                <a:cs typeface="Dotum"/>
              </a:rPr>
              <a:t>입력하</a:t>
            </a:r>
            <a:r>
              <a:rPr dirty="0" sz="1150" spc="-6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85">
                <a:solidFill>
                  <a:srgbClr val="4A5462"/>
                </a:solidFill>
                <a:latin typeface="Dotum"/>
                <a:cs typeface="Dotum"/>
              </a:rPr>
              <a:t>고</a:t>
            </a:r>
            <a:r>
              <a:rPr dirty="0" sz="1150" spc="-9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85">
                <a:solidFill>
                  <a:srgbClr val="4A5462"/>
                </a:solidFill>
                <a:latin typeface="Dotum"/>
                <a:cs typeface="Dotum"/>
              </a:rPr>
              <a:t>보고서</a:t>
            </a:r>
            <a:r>
              <a:rPr dirty="0" sz="1150" spc="-9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45">
                <a:solidFill>
                  <a:srgbClr val="4A5462"/>
                </a:solidFill>
                <a:latin typeface="Dotum"/>
                <a:cs typeface="Dotum"/>
              </a:rPr>
              <a:t>생성</a:t>
            </a:r>
            <a:r>
              <a:rPr dirty="0" sz="1250" spc="-145">
                <a:solidFill>
                  <a:srgbClr val="4A5462"/>
                </a:solidFill>
                <a:latin typeface="Noto Sans JP"/>
                <a:cs typeface="Noto Sans JP"/>
              </a:rPr>
              <a:t>,</a:t>
            </a:r>
            <a:r>
              <a:rPr dirty="0" sz="1250" spc="10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z="1150" spc="-185">
                <a:solidFill>
                  <a:srgbClr val="4A5462"/>
                </a:solidFill>
                <a:latin typeface="Dotum"/>
                <a:cs typeface="Dotum"/>
              </a:rPr>
              <a:t>인사이트</a:t>
            </a:r>
            <a:r>
              <a:rPr dirty="0" sz="1150" spc="-9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45">
                <a:solidFill>
                  <a:srgbClr val="4A5462"/>
                </a:solidFill>
                <a:latin typeface="Dotum"/>
                <a:cs typeface="Dotum"/>
              </a:rPr>
              <a:t>도출</a:t>
            </a:r>
            <a:r>
              <a:rPr dirty="0" sz="1250" spc="-145">
                <a:solidFill>
                  <a:srgbClr val="4A5462"/>
                </a:solidFill>
                <a:latin typeface="Noto Sans JP"/>
                <a:cs typeface="Noto Sans JP"/>
              </a:rPr>
              <a:t>,</a:t>
            </a:r>
            <a:r>
              <a:rPr dirty="0" sz="1250" spc="10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z="1150" spc="-185">
                <a:solidFill>
                  <a:srgbClr val="4A5462"/>
                </a:solidFill>
                <a:latin typeface="Dotum"/>
                <a:cs typeface="Dotum"/>
              </a:rPr>
              <a:t>알림</a:t>
            </a:r>
            <a:r>
              <a:rPr dirty="0" sz="1150" spc="-6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85">
                <a:solidFill>
                  <a:srgbClr val="4A5462"/>
                </a:solidFill>
                <a:latin typeface="Dotum"/>
                <a:cs typeface="Dotum"/>
              </a:rPr>
              <a:t>제공</a:t>
            </a:r>
            <a:endParaRPr sz="1150">
              <a:latin typeface="Dotum"/>
              <a:cs typeface="Dotum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Dotum"/>
              <a:cs typeface="Dotum"/>
            </a:endParaRPr>
          </a:p>
          <a:p>
            <a:pPr marL="133985">
              <a:lnSpc>
                <a:spcPct val="100000"/>
              </a:lnSpc>
              <a:spcBef>
                <a:spcPts val="5"/>
              </a:spcBef>
              <a:tabLst>
                <a:tab pos="749300" algn="l"/>
                <a:tab pos="1470660" algn="l"/>
              </a:tabLst>
            </a:pPr>
            <a:r>
              <a:rPr dirty="0" sz="1000" spc="-20">
                <a:solidFill>
                  <a:srgbClr val="4A5467"/>
                </a:solidFill>
                <a:latin typeface="Dotum"/>
                <a:cs typeface="Dotum"/>
              </a:rPr>
              <a:t>자동기장</a:t>
            </a:r>
            <a:r>
              <a:rPr dirty="0" sz="1000">
                <a:solidFill>
                  <a:srgbClr val="4A5467"/>
                </a:solidFill>
                <a:latin typeface="Dotum"/>
                <a:cs typeface="Dotum"/>
              </a:rPr>
              <a:t>	</a:t>
            </a:r>
            <a:r>
              <a:rPr dirty="0" sz="1000" spc="-10">
                <a:solidFill>
                  <a:srgbClr val="4A5467"/>
                </a:solidFill>
                <a:latin typeface="Dotum"/>
                <a:cs typeface="Dotum"/>
              </a:rPr>
              <a:t>보고서생성</a:t>
            </a:r>
            <a:r>
              <a:rPr dirty="0" sz="1000">
                <a:solidFill>
                  <a:srgbClr val="4A5467"/>
                </a:solidFill>
                <a:latin typeface="Dotum"/>
                <a:cs typeface="Dotum"/>
              </a:rPr>
              <a:t>	</a:t>
            </a:r>
            <a:r>
              <a:rPr dirty="0" sz="1000" spc="-20">
                <a:solidFill>
                  <a:srgbClr val="4A5467"/>
                </a:solidFill>
                <a:latin typeface="Dotum"/>
                <a:cs typeface="Dotum"/>
              </a:rPr>
              <a:t>인사이트</a:t>
            </a:r>
            <a:endParaRPr sz="1000">
              <a:latin typeface="Dotum"/>
              <a:cs typeface="Dotum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1104900" y="4876799"/>
            <a:ext cx="152400" cy="647700"/>
            <a:chOff x="1104900" y="4876799"/>
            <a:chExt cx="152400" cy="647700"/>
          </a:xfrm>
        </p:grpSpPr>
        <p:pic>
          <p:nvPicPr>
            <p:cNvPr id="19" name="object 1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4900" y="4876799"/>
              <a:ext cx="152399" cy="152399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4900" y="5372099"/>
              <a:ext cx="152399" cy="152399"/>
            </a:xfrm>
            <a:prstGeom prst="rect">
              <a:avLst/>
            </a:prstGeom>
          </p:spPr>
        </p:pic>
      </p:grpSp>
      <p:sp>
        <p:nvSpPr>
          <p:cNvPr id="21" name="object 21" descr=""/>
          <p:cNvSpPr txBox="1"/>
          <p:nvPr/>
        </p:nvSpPr>
        <p:spPr>
          <a:xfrm>
            <a:off x="1092200" y="4422292"/>
            <a:ext cx="4843780" cy="1130300"/>
          </a:xfrm>
          <a:prstGeom prst="rect">
            <a:avLst/>
          </a:prstGeom>
        </p:spPr>
        <p:txBody>
          <a:bodyPr wrap="square" lIns="0" tIns="1111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dirty="0" sz="1350" spc="-240" b="1">
                <a:solidFill>
                  <a:srgbClr val="1D40AF"/>
                </a:solidFill>
                <a:latin typeface="Malgun Gothic"/>
                <a:cs typeface="Malgun Gothic"/>
              </a:rPr>
              <a:t>머신러닝</a:t>
            </a:r>
            <a:r>
              <a:rPr dirty="0" sz="1350" spc="-240" b="1">
                <a:solidFill>
                  <a:srgbClr val="1D40AF"/>
                </a:solidFill>
                <a:latin typeface="Trebuchet MS"/>
                <a:cs typeface="Trebuchet MS"/>
              </a:rPr>
              <a:t>/</a:t>
            </a:r>
            <a:r>
              <a:rPr dirty="0" sz="1350" spc="-240" b="1">
                <a:solidFill>
                  <a:srgbClr val="1D40AF"/>
                </a:solidFill>
                <a:latin typeface="Malgun Gothic"/>
                <a:cs typeface="Malgun Gothic"/>
              </a:rPr>
              <a:t>딥러닝</a:t>
            </a:r>
            <a:r>
              <a:rPr dirty="0" sz="1350" spc="-105" b="1">
                <a:solidFill>
                  <a:srgbClr val="1D40AF"/>
                </a:solidFill>
                <a:latin typeface="Malgun Gothic"/>
                <a:cs typeface="Malgun Gothic"/>
              </a:rPr>
              <a:t> </a:t>
            </a:r>
            <a:r>
              <a:rPr dirty="0" sz="1350" spc="-260" b="1">
                <a:solidFill>
                  <a:srgbClr val="1D40AF"/>
                </a:solidFill>
                <a:latin typeface="Malgun Gothic"/>
                <a:cs typeface="Malgun Gothic"/>
              </a:rPr>
              <a:t>적용</a:t>
            </a:r>
            <a:r>
              <a:rPr dirty="0" sz="1350" spc="-105" b="1">
                <a:solidFill>
                  <a:srgbClr val="1D40AF"/>
                </a:solidFill>
                <a:latin typeface="Malgun Gothic"/>
                <a:cs typeface="Malgun Gothic"/>
              </a:rPr>
              <a:t> </a:t>
            </a:r>
            <a:r>
              <a:rPr dirty="0" sz="1350" spc="-280" b="1">
                <a:solidFill>
                  <a:srgbClr val="1D40AF"/>
                </a:solidFill>
                <a:latin typeface="Malgun Gothic"/>
                <a:cs typeface="Malgun Gothic"/>
              </a:rPr>
              <a:t>프로세스</a:t>
            </a:r>
            <a:endParaRPr sz="1350">
              <a:latin typeface="Malgun Gothic"/>
              <a:cs typeface="Malgun Gothic"/>
            </a:endParaRPr>
          </a:p>
          <a:p>
            <a:pPr marL="12700" marR="47625" indent="233045">
              <a:lnSpc>
                <a:spcPct val="111100"/>
              </a:lnSpc>
              <a:spcBef>
                <a:spcPts val="600"/>
              </a:spcBef>
            </a:pPr>
            <a:r>
              <a:rPr dirty="0" sz="1350" spc="-260" b="1">
                <a:solidFill>
                  <a:srgbClr val="1C4ED8"/>
                </a:solidFill>
                <a:latin typeface="Malgun Gothic"/>
                <a:cs typeface="Malgun Gothic"/>
              </a:rPr>
              <a:t>데이터</a:t>
            </a:r>
            <a:r>
              <a:rPr dirty="0" sz="1350" spc="-130" b="1">
                <a:solidFill>
                  <a:srgbClr val="1C4ED8"/>
                </a:solidFill>
                <a:latin typeface="Malgun Gothic"/>
                <a:cs typeface="Malgun Gothic"/>
              </a:rPr>
              <a:t> </a:t>
            </a:r>
            <a:r>
              <a:rPr dirty="0" sz="1350" spc="-260" b="1">
                <a:solidFill>
                  <a:srgbClr val="1C4ED8"/>
                </a:solidFill>
                <a:latin typeface="Malgun Gothic"/>
                <a:cs typeface="Malgun Gothic"/>
              </a:rPr>
              <a:t>다양성</a:t>
            </a:r>
            <a:r>
              <a:rPr dirty="0" sz="1350" spc="-125" b="1">
                <a:solidFill>
                  <a:srgbClr val="1C4ED8"/>
                </a:solidFill>
                <a:latin typeface="Malgun Gothic"/>
                <a:cs typeface="Malgun Gothic"/>
              </a:rPr>
              <a:t> </a:t>
            </a:r>
            <a:r>
              <a:rPr dirty="0" sz="1350" spc="-200" b="1">
                <a:solidFill>
                  <a:srgbClr val="1C4ED8"/>
                </a:solidFill>
                <a:latin typeface="Malgun Gothic"/>
                <a:cs typeface="Malgun Gothic"/>
              </a:rPr>
              <a:t>확보</a:t>
            </a:r>
            <a:r>
              <a:rPr dirty="0" sz="1350" spc="-200" b="1">
                <a:solidFill>
                  <a:srgbClr val="1C4ED8"/>
                </a:solidFill>
                <a:latin typeface="Arial"/>
                <a:cs typeface="Arial"/>
              </a:rPr>
              <a:t>:</a:t>
            </a:r>
            <a:r>
              <a:rPr dirty="0" sz="1350" spc="-25" b="1">
                <a:solidFill>
                  <a:srgbClr val="1C4ED8"/>
                </a:solidFill>
                <a:latin typeface="Arial"/>
                <a:cs typeface="Arial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다양한</a:t>
            </a:r>
            <a:r>
              <a:rPr dirty="0" sz="1350" spc="-100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형태의</a:t>
            </a:r>
            <a:r>
              <a:rPr dirty="0" sz="1350" spc="-100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10">
                <a:solidFill>
                  <a:srgbClr val="1C4ED8"/>
                </a:solidFill>
                <a:latin typeface="Dotum"/>
                <a:cs typeface="Dotum"/>
              </a:rPr>
              <a:t>영수증</a:t>
            </a:r>
            <a:r>
              <a:rPr dirty="0" sz="1350" spc="-210">
                <a:solidFill>
                  <a:srgbClr val="1C4ED8"/>
                </a:solidFill>
                <a:latin typeface="Microsoft Sans Serif"/>
                <a:cs typeface="Microsoft Sans Serif"/>
              </a:rPr>
              <a:t>,</a:t>
            </a:r>
            <a:r>
              <a:rPr dirty="0" sz="1350" spc="-10">
                <a:solidFill>
                  <a:srgbClr val="1C4ED8"/>
                </a:solidFill>
                <a:latin typeface="Microsoft Sans Serif"/>
                <a:cs typeface="Microsoft Sans Serif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문자메시지</a:t>
            </a:r>
            <a:r>
              <a:rPr dirty="0" sz="1350" spc="-100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패턴</a:t>
            </a:r>
            <a:r>
              <a:rPr dirty="0" sz="1350" spc="-100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수집으로</a:t>
            </a:r>
            <a:r>
              <a:rPr dirty="0" sz="1350" spc="-100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310">
                <a:solidFill>
                  <a:srgbClr val="1C4ED8"/>
                </a:solidFill>
                <a:latin typeface="Dotum"/>
                <a:cs typeface="Dotum"/>
              </a:rPr>
              <a:t>정</a:t>
            </a:r>
            <a:r>
              <a:rPr dirty="0" sz="1350" spc="500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확도</a:t>
            </a:r>
            <a:r>
              <a:rPr dirty="0" sz="1350" spc="-110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95">
                <a:solidFill>
                  <a:srgbClr val="1C4ED8"/>
                </a:solidFill>
                <a:latin typeface="Dotum"/>
                <a:cs typeface="Dotum"/>
              </a:rPr>
              <a:t>향상</a:t>
            </a:r>
            <a:endParaRPr sz="1350">
              <a:latin typeface="Dotum"/>
              <a:cs typeface="Dotum"/>
            </a:endParaRPr>
          </a:p>
          <a:p>
            <a:pPr marL="245745">
              <a:lnSpc>
                <a:spcPct val="100000"/>
              </a:lnSpc>
              <a:spcBef>
                <a:spcPts val="480"/>
              </a:spcBef>
            </a:pPr>
            <a:r>
              <a:rPr dirty="0" sz="1350" spc="-260" b="1">
                <a:solidFill>
                  <a:srgbClr val="1C4ED8"/>
                </a:solidFill>
                <a:latin typeface="Malgun Gothic"/>
                <a:cs typeface="Malgun Gothic"/>
              </a:rPr>
              <a:t>자가</a:t>
            </a:r>
            <a:r>
              <a:rPr dirty="0" sz="1350" spc="-130" b="1">
                <a:solidFill>
                  <a:srgbClr val="1C4ED8"/>
                </a:solidFill>
                <a:latin typeface="Malgun Gothic"/>
                <a:cs typeface="Malgun Gothic"/>
              </a:rPr>
              <a:t> </a:t>
            </a:r>
            <a:r>
              <a:rPr dirty="0" sz="1350" spc="-260" b="1">
                <a:solidFill>
                  <a:srgbClr val="1C4ED8"/>
                </a:solidFill>
                <a:latin typeface="Malgun Gothic"/>
                <a:cs typeface="Malgun Gothic"/>
              </a:rPr>
              <a:t>학습</a:t>
            </a:r>
            <a:r>
              <a:rPr dirty="0" sz="1350" spc="-130" b="1">
                <a:solidFill>
                  <a:srgbClr val="1C4ED8"/>
                </a:solidFill>
                <a:latin typeface="Malgun Gothic"/>
                <a:cs typeface="Malgun Gothic"/>
              </a:rPr>
              <a:t> </a:t>
            </a:r>
            <a:r>
              <a:rPr dirty="0" sz="1350" spc="-215" b="1">
                <a:solidFill>
                  <a:srgbClr val="1C4ED8"/>
                </a:solidFill>
                <a:latin typeface="Malgun Gothic"/>
                <a:cs typeface="Malgun Gothic"/>
              </a:rPr>
              <a:t>시스템</a:t>
            </a:r>
            <a:r>
              <a:rPr dirty="0" sz="1350" spc="-215" b="1">
                <a:solidFill>
                  <a:srgbClr val="1C4ED8"/>
                </a:solidFill>
                <a:latin typeface="Arial"/>
                <a:cs typeface="Arial"/>
              </a:rPr>
              <a:t>:</a:t>
            </a:r>
            <a:r>
              <a:rPr dirty="0" sz="1350" spc="-30" b="1">
                <a:solidFill>
                  <a:srgbClr val="1C4ED8"/>
                </a:solidFill>
                <a:latin typeface="Arial"/>
                <a:cs typeface="Arial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사용자</a:t>
            </a:r>
            <a:r>
              <a:rPr dirty="0" sz="1350" spc="-105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피드백을</a:t>
            </a:r>
            <a:r>
              <a:rPr dirty="0" sz="1350" spc="-105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통한</a:t>
            </a:r>
            <a:r>
              <a:rPr dirty="0" sz="1350" spc="-105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지속적</a:t>
            </a:r>
            <a:r>
              <a:rPr dirty="0" sz="1350" spc="-105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모델</a:t>
            </a:r>
            <a:r>
              <a:rPr dirty="0" sz="1350" spc="-105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개선</a:t>
            </a:r>
            <a:r>
              <a:rPr dirty="0" sz="1350" spc="-105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및</a:t>
            </a:r>
            <a:r>
              <a:rPr dirty="0" sz="1350" spc="-105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정확도</a:t>
            </a:r>
            <a:r>
              <a:rPr dirty="0" sz="1350" spc="-105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1C4ED8"/>
                </a:solidFill>
                <a:latin typeface="Dotum"/>
                <a:cs typeface="Dotum"/>
              </a:rPr>
              <a:t>향상</a:t>
            </a:r>
            <a:endParaRPr sz="1350">
              <a:latin typeface="Dotum"/>
              <a:cs typeface="Dotum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914399" y="4876799"/>
            <a:ext cx="5410200" cy="2009775"/>
            <a:chOff x="914399" y="4876799"/>
            <a:chExt cx="5410200" cy="2009775"/>
          </a:xfrm>
        </p:grpSpPr>
        <p:pic>
          <p:nvPicPr>
            <p:cNvPr id="23" name="object 2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72199" y="4876799"/>
              <a:ext cx="152399" cy="152399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72199" y="5143499"/>
              <a:ext cx="152399" cy="152399"/>
            </a:xfrm>
            <a:prstGeom prst="rect">
              <a:avLst/>
            </a:prstGeom>
          </p:spPr>
        </p:pic>
        <p:sp>
          <p:nvSpPr>
            <p:cNvPr id="25" name="object 25" descr=""/>
            <p:cNvSpPr/>
            <p:nvPr/>
          </p:nvSpPr>
          <p:spPr>
            <a:xfrm>
              <a:off x="914399" y="6010274"/>
              <a:ext cx="5067300" cy="876300"/>
            </a:xfrm>
            <a:custGeom>
              <a:avLst/>
              <a:gdLst/>
              <a:ahLst/>
              <a:cxnLst/>
              <a:rect l="l" t="t" r="r" b="b"/>
              <a:pathLst>
                <a:path w="5067300" h="876300">
                  <a:moveTo>
                    <a:pt x="5013902" y="876299"/>
                  </a:moveTo>
                  <a:lnTo>
                    <a:pt x="53397" y="876299"/>
                  </a:lnTo>
                  <a:lnTo>
                    <a:pt x="49680" y="875933"/>
                  </a:lnTo>
                  <a:lnTo>
                    <a:pt x="14085" y="856906"/>
                  </a:lnTo>
                  <a:lnTo>
                    <a:pt x="0" y="822902"/>
                  </a:lnTo>
                  <a:lnTo>
                    <a:pt x="0" y="819149"/>
                  </a:lnTo>
                  <a:lnTo>
                    <a:pt x="0" y="53397"/>
                  </a:lnTo>
                  <a:lnTo>
                    <a:pt x="19392" y="14084"/>
                  </a:lnTo>
                  <a:lnTo>
                    <a:pt x="53397" y="0"/>
                  </a:lnTo>
                  <a:lnTo>
                    <a:pt x="5013902" y="0"/>
                  </a:lnTo>
                  <a:lnTo>
                    <a:pt x="5053213" y="19391"/>
                  </a:lnTo>
                  <a:lnTo>
                    <a:pt x="5067299" y="53397"/>
                  </a:lnTo>
                  <a:lnTo>
                    <a:pt x="5067299" y="822902"/>
                  </a:lnTo>
                  <a:lnTo>
                    <a:pt x="5047906" y="862213"/>
                  </a:lnTo>
                  <a:lnTo>
                    <a:pt x="5017618" y="875933"/>
                  </a:lnTo>
                  <a:lnTo>
                    <a:pt x="5013902" y="876299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 descr=""/>
          <p:cNvSpPr txBox="1"/>
          <p:nvPr/>
        </p:nvSpPr>
        <p:spPr>
          <a:xfrm>
            <a:off x="6392713" y="4765192"/>
            <a:ext cx="4202430" cy="558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9600"/>
              </a:lnSpc>
              <a:spcBef>
                <a:spcPts val="100"/>
              </a:spcBef>
            </a:pPr>
            <a:r>
              <a:rPr dirty="0" sz="1350" spc="-260" b="1">
                <a:solidFill>
                  <a:srgbClr val="1C4ED8"/>
                </a:solidFill>
                <a:latin typeface="Malgun Gothic"/>
                <a:cs typeface="Malgun Gothic"/>
              </a:rPr>
              <a:t>실시간</a:t>
            </a:r>
            <a:r>
              <a:rPr dirty="0" sz="1350" spc="-130" b="1">
                <a:solidFill>
                  <a:srgbClr val="1C4ED8"/>
                </a:solidFill>
                <a:latin typeface="Malgun Gothic"/>
                <a:cs typeface="Malgun Gothic"/>
              </a:rPr>
              <a:t> </a:t>
            </a:r>
            <a:r>
              <a:rPr dirty="0" sz="1350" spc="-225" b="1">
                <a:solidFill>
                  <a:srgbClr val="1C4ED8"/>
                </a:solidFill>
                <a:latin typeface="Malgun Gothic"/>
                <a:cs typeface="Malgun Gothic"/>
              </a:rPr>
              <a:t>업데이트</a:t>
            </a:r>
            <a:r>
              <a:rPr dirty="0" sz="1350" spc="-225" b="1">
                <a:solidFill>
                  <a:srgbClr val="1C4ED8"/>
                </a:solidFill>
                <a:latin typeface="Arial"/>
                <a:cs typeface="Arial"/>
              </a:rPr>
              <a:t>:</a:t>
            </a:r>
            <a:r>
              <a:rPr dirty="0" sz="1350" spc="-25" b="1">
                <a:solidFill>
                  <a:srgbClr val="1C4ED8"/>
                </a:solidFill>
                <a:latin typeface="Arial"/>
                <a:cs typeface="Arial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새로운</a:t>
            </a:r>
            <a:r>
              <a:rPr dirty="0" sz="1350" spc="-105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데이터</a:t>
            </a:r>
            <a:r>
              <a:rPr dirty="0" sz="1350" spc="-100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패턴에</a:t>
            </a:r>
            <a:r>
              <a:rPr dirty="0" sz="1350" spc="-105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맞게</a:t>
            </a:r>
            <a:r>
              <a:rPr dirty="0" sz="1350" spc="-100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모델</a:t>
            </a:r>
            <a:r>
              <a:rPr dirty="0" sz="1350" spc="-105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실시간</a:t>
            </a:r>
            <a:r>
              <a:rPr dirty="0" sz="1350" spc="-100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80">
                <a:solidFill>
                  <a:srgbClr val="1C4ED8"/>
                </a:solidFill>
                <a:latin typeface="Dotum"/>
                <a:cs typeface="Dotum"/>
              </a:rPr>
              <a:t>업데이트</a:t>
            </a:r>
            <a:r>
              <a:rPr dirty="0" sz="1350" spc="500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60" b="1">
                <a:solidFill>
                  <a:srgbClr val="1C4ED8"/>
                </a:solidFill>
                <a:latin typeface="Malgun Gothic"/>
                <a:cs typeface="Malgun Gothic"/>
              </a:rPr>
              <a:t>맞춤형</a:t>
            </a:r>
            <a:r>
              <a:rPr dirty="0" sz="1350" spc="-130" b="1">
                <a:solidFill>
                  <a:srgbClr val="1C4ED8"/>
                </a:solidFill>
                <a:latin typeface="Malgun Gothic"/>
                <a:cs typeface="Malgun Gothic"/>
              </a:rPr>
              <a:t> </a:t>
            </a:r>
            <a:r>
              <a:rPr dirty="0" sz="1350" spc="-225" b="1">
                <a:solidFill>
                  <a:srgbClr val="1C4ED8"/>
                </a:solidFill>
                <a:latin typeface="Malgun Gothic"/>
                <a:cs typeface="Malgun Gothic"/>
              </a:rPr>
              <a:t>인사이트</a:t>
            </a:r>
            <a:r>
              <a:rPr dirty="0" sz="1350" spc="-225" b="1">
                <a:solidFill>
                  <a:srgbClr val="1C4ED8"/>
                </a:solidFill>
                <a:latin typeface="Arial"/>
                <a:cs typeface="Arial"/>
              </a:rPr>
              <a:t>:</a:t>
            </a:r>
            <a:r>
              <a:rPr dirty="0" sz="1350" spc="-25" b="1">
                <a:solidFill>
                  <a:srgbClr val="1C4ED8"/>
                </a:solidFill>
                <a:latin typeface="Arial"/>
                <a:cs typeface="Arial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사용자</a:t>
            </a:r>
            <a:r>
              <a:rPr dirty="0" sz="1350" spc="-100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패턴에</a:t>
            </a:r>
            <a:r>
              <a:rPr dirty="0" sz="1350" spc="-105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따른</a:t>
            </a:r>
            <a:r>
              <a:rPr dirty="0" sz="1350" spc="-100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개인화된</a:t>
            </a:r>
            <a:r>
              <a:rPr dirty="0" sz="1350" spc="-100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회계</a:t>
            </a:r>
            <a:r>
              <a:rPr dirty="0" sz="1350" spc="-100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인사이트</a:t>
            </a:r>
            <a:r>
              <a:rPr dirty="0" sz="1350" spc="-105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1C4ED8"/>
                </a:solidFill>
                <a:latin typeface="Dotum"/>
                <a:cs typeface="Dotum"/>
              </a:rPr>
              <a:t>제공</a:t>
            </a:r>
            <a:endParaRPr sz="1350">
              <a:latin typeface="Dotum"/>
              <a:cs typeface="Dotum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1016000" y="6070824"/>
            <a:ext cx="4560570" cy="708025"/>
          </a:xfrm>
          <a:prstGeom prst="rect">
            <a:avLst/>
          </a:prstGeom>
        </p:spPr>
        <p:txBody>
          <a:bodyPr wrap="square" lIns="0" tIns="628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dirty="0" sz="1350" spc="-260" b="1">
                <a:solidFill>
                  <a:srgbClr val="374050"/>
                </a:solidFill>
                <a:latin typeface="Malgun Gothic"/>
                <a:cs typeface="Malgun Gothic"/>
              </a:rPr>
              <a:t>핵심</a:t>
            </a:r>
            <a:r>
              <a:rPr dirty="0" sz="1350" spc="-135" b="1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dirty="0" sz="1350" spc="-260" b="1">
                <a:solidFill>
                  <a:srgbClr val="374050"/>
                </a:solidFill>
                <a:latin typeface="Malgun Gothic"/>
                <a:cs typeface="Malgun Gothic"/>
              </a:rPr>
              <a:t>기술</a:t>
            </a:r>
            <a:r>
              <a:rPr dirty="0" sz="1350" spc="-135" b="1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dirty="0" sz="1350" spc="-285" b="1">
                <a:solidFill>
                  <a:srgbClr val="374050"/>
                </a:solidFill>
                <a:latin typeface="Malgun Gothic"/>
                <a:cs typeface="Malgun Gothic"/>
              </a:rPr>
              <a:t>스택</a:t>
            </a:r>
            <a:endParaRPr sz="1350">
              <a:latin typeface="Malgun Gothic"/>
              <a:cs typeface="Malgun Gothic"/>
            </a:endParaRPr>
          </a:p>
          <a:p>
            <a:pPr marL="12700" marR="5080">
              <a:lnSpc>
                <a:spcPct val="100000"/>
              </a:lnSpc>
              <a:spcBef>
                <a:spcPts val="355"/>
              </a:spcBef>
            </a:pPr>
            <a:r>
              <a:rPr dirty="0" sz="1250" spc="-130">
                <a:solidFill>
                  <a:srgbClr val="4A5462"/>
                </a:solidFill>
                <a:latin typeface="Noto Sans JP"/>
                <a:cs typeface="Noto Sans JP"/>
              </a:rPr>
              <a:t>TensorFlow/PyTorch</a:t>
            </a:r>
            <a:r>
              <a:rPr dirty="0" sz="1250" spc="35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기반</a:t>
            </a:r>
            <a:r>
              <a:rPr dirty="0" sz="1150" spc="-7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딥러닝</a:t>
            </a:r>
            <a:r>
              <a:rPr dirty="0" sz="1150" spc="-6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50">
                <a:solidFill>
                  <a:srgbClr val="4A5462"/>
                </a:solidFill>
                <a:latin typeface="Dotum"/>
                <a:cs typeface="Dotum"/>
              </a:rPr>
              <a:t>모델</a:t>
            </a:r>
            <a:r>
              <a:rPr dirty="0" sz="1250" spc="-150">
                <a:solidFill>
                  <a:srgbClr val="4A5462"/>
                </a:solidFill>
                <a:latin typeface="Noto Sans JP"/>
                <a:cs typeface="Noto Sans JP"/>
              </a:rPr>
              <a:t>,</a:t>
            </a:r>
            <a:r>
              <a:rPr dirty="0" sz="1250" spc="35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문서</a:t>
            </a:r>
            <a:r>
              <a:rPr dirty="0" sz="1150" spc="-6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이미지</a:t>
            </a:r>
            <a:r>
              <a:rPr dirty="0" sz="1150" spc="-7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분석용</a:t>
            </a:r>
            <a:r>
              <a:rPr dirty="0" sz="1150" spc="-6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250" spc="-130">
                <a:solidFill>
                  <a:srgbClr val="4A5462"/>
                </a:solidFill>
                <a:latin typeface="Noto Sans JP"/>
                <a:cs typeface="Noto Sans JP"/>
              </a:rPr>
              <a:t>CNN,</a:t>
            </a:r>
            <a:r>
              <a:rPr dirty="0" sz="1250" spc="35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텍스트</a:t>
            </a:r>
            <a:r>
              <a:rPr dirty="0" sz="1150" spc="-6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55">
                <a:solidFill>
                  <a:srgbClr val="4A5462"/>
                </a:solidFill>
                <a:latin typeface="Dotum"/>
                <a:cs typeface="Dotum"/>
              </a:rPr>
              <a:t>분석용 </a:t>
            </a:r>
            <a:r>
              <a:rPr dirty="0" sz="1250" spc="-130">
                <a:solidFill>
                  <a:srgbClr val="4A5462"/>
                </a:solidFill>
                <a:latin typeface="Noto Sans JP"/>
                <a:cs typeface="Noto Sans JP"/>
              </a:rPr>
              <a:t>Transformer</a:t>
            </a:r>
            <a:r>
              <a:rPr dirty="0" sz="1250" spc="45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z="1150" spc="-150">
                <a:solidFill>
                  <a:srgbClr val="4A5462"/>
                </a:solidFill>
                <a:latin typeface="Dotum"/>
                <a:cs typeface="Dotum"/>
              </a:rPr>
              <a:t>모델</a:t>
            </a:r>
            <a:r>
              <a:rPr dirty="0" sz="1250" spc="-150">
                <a:solidFill>
                  <a:srgbClr val="4A5462"/>
                </a:solidFill>
                <a:latin typeface="Noto Sans JP"/>
                <a:cs typeface="Noto Sans JP"/>
              </a:rPr>
              <a:t>,</a:t>
            </a:r>
            <a:r>
              <a:rPr dirty="0" sz="1250" spc="50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데이터</a:t>
            </a:r>
            <a:r>
              <a:rPr dirty="0" sz="1150" spc="-5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파이프라인</a:t>
            </a:r>
            <a:r>
              <a:rPr dirty="0" sz="1150" spc="-6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자동화</a:t>
            </a:r>
            <a:r>
              <a:rPr dirty="0" sz="1150" spc="-5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4A5462"/>
                </a:solidFill>
                <a:latin typeface="Dotum"/>
                <a:cs typeface="Dotum"/>
              </a:rPr>
              <a:t>시스템</a:t>
            </a:r>
            <a:endParaRPr sz="1150">
              <a:latin typeface="Dotum"/>
              <a:cs typeface="Dotum"/>
            </a:endParaRPr>
          </a:p>
        </p:txBody>
      </p:sp>
      <p:sp>
        <p:nvSpPr>
          <p:cNvPr id="28" name="object 28" descr=""/>
          <p:cNvSpPr/>
          <p:nvPr/>
        </p:nvSpPr>
        <p:spPr>
          <a:xfrm>
            <a:off x="6210298" y="6010274"/>
            <a:ext cx="5067300" cy="876300"/>
          </a:xfrm>
          <a:custGeom>
            <a:avLst/>
            <a:gdLst/>
            <a:ahLst/>
            <a:cxnLst/>
            <a:rect l="l" t="t" r="r" b="b"/>
            <a:pathLst>
              <a:path w="5067300" h="876300">
                <a:moveTo>
                  <a:pt x="5013902" y="876299"/>
                </a:moveTo>
                <a:lnTo>
                  <a:pt x="53397" y="876299"/>
                </a:lnTo>
                <a:lnTo>
                  <a:pt x="49680" y="875933"/>
                </a:lnTo>
                <a:lnTo>
                  <a:pt x="14084" y="856906"/>
                </a:lnTo>
                <a:lnTo>
                  <a:pt x="0" y="822902"/>
                </a:lnTo>
                <a:lnTo>
                  <a:pt x="0" y="819149"/>
                </a:lnTo>
                <a:lnTo>
                  <a:pt x="0" y="53397"/>
                </a:lnTo>
                <a:lnTo>
                  <a:pt x="19392" y="14084"/>
                </a:lnTo>
                <a:lnTo>
                  <a:pt x="53397" y="0"/>
                </a:lnTo>
                <a:lnTo>
                  <a:pt x="5013902" y="0"/>
                </a:lnTo>
                <a:lnTo>
                  <a:pt x="5053212" y="19391"/>
                </a:lnTo>
                <a:lnTo>
                  <a:pt x="5067299" y="53397"/>
                </a:lnTo>
                <a:lnTo>
                  <a:pt x="5067299" y="822902"/>
                </a:lnTo>
                <a:lnTo>
                  <a:pt x="5047907" y="862213"/>
                </a:lnTo>
                <a:lnTo>
                  <a:pt x="5017618" y="875933"/>
                </a:lnTo>
                <a:lnTo>
                  <a:pt x="5013902" y="876299"/>
                </a:lnTo>
                <a:close/>
              </a:path>
            </a:pathLst>
          </a:custGeom>
          <a:solidFill>
            <a:srgbClr val="F9FA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 txBox="1"/>
          <p:nvPr/>
        </p:nvSpPr>
        <p:spPr>
          <a:xfrm>
            <a:off x="6311899" y="6070824"/>
            <a:ext cx="4795520" cy="708025"/>
          </a:xfrm>
          <a:prstGeom prst="rect">
            <a:avLst/>
          </a:prstGeom>
        </p:spPr>
        <p:txBody>
          <a:bodyPr wrap="square" lIns="0" tIns="628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dirty="0" sz="1350" spc="-260" b="1">
                <a:solidFill>
                  <a:srgbClr val="374050"/>
                </a:solidFill>
                <a:latin typeface="Malgun Gothic"/>
                <a:cs typeface="Malgun Gothic"/>
              </a:rPr>
              <a:t>정확도</a:t>
            </a:r>
            <a:r>
              <a:rPr dirty="0" sz="1350" spc="-135" b="1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dirty="0" sz="1350" spc="-260" b="1">
                <a:solidFill>
                  <a:srgbClr val="374050"/>
                </a:solidFill>
                <a:latin typeface="Malgun Gothic"/>
                <a:cs typeface="Malgun Gothic"/>
              </a:rPr>
              <a:t>및</a:t>
            </a:r>
            <a:r>
              <a:rPr dirty="0" sz="1350" spc="-135" b="1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dirty="0" sz="1350" spc="-285" b="1">
                <a:solidFill>
                  <a:srgbClr val="374050"/>
                </a:solidFill>
                <a:latin typeface="Malgun Gothic"/>
                <a:cs typeface="Malgun Gothic"/>
              </a:rPr>
              <a:t>성능</a:t>
            </a:r>
            <a:endParaRPr sz="1350">
              <a:latin typeface="Malgun Gothic"/>
              <a:cs typeface="Malgun Gothic"/>
            </a:endParaRPr>
          </a:p>
          <a:p>
            <a:pPr marL="12700" marR="5080">
              <a:lnSpc>
                <a:spcPct val="100000"/>
              </a:lnSpc>
              <a:spcBef>
                <a:spcPts val="355"/>
              </a:spcBef>
            </a:pP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영수증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인식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정확도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250" spc="-125">
                <a:solidFill>
                  <a:srgbClr val="4A5462"/>
                </a:solidFill>
                <a:latin typeface="Noto Sans JP"/>
                <a:cs typeface="Noto Sans JP"/>
              </a:rPr>
              <a:t>99%,</a:t>
            </a:r>
            <a:r>
              <a:rPr dirty="0" sz="1250" spc="30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문자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자동분류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정확도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250" spc="-125">
                <a:solidFill>
                  <a:srgbClr val="4A5462"/>
                </a:solidFill>
                <a:latin typeface="Noto Sans JP"/>
                <a:cs typeface="Noto Sans JP"/>
              </a:rPr>
              <a:t>97%,</a:t>
            </a:r>
            <a:r>
              <a:rPr dirty="0" sz="1250" spc="30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거래내역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자동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분류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250" spc="-150">
                <a:solidFill>
                  <a:srgbClr val="4A5462"/>
                </a:solidFill>
                <a:latin typeface="Noto Sans JP"/>
                <a:cs typeface="Noto Sans JP"/>
              </a:rPr>
              <a:t>95%</a:t>
            </a:r>
            <a:r>
              <a:rPr dirty="0" sz="1250" spc="25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이상의</a:t>
            </a:r>
            <a:r>
              <a:rPr dirty="0" sz="1150" spc="50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정확도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50">
                <a:solidFill>
                  <a:srgbClr val="4A5462"/>
                </a:solidFill>
                <a:latin typeface="Dotum"/>
                <a:cs typeface="Dotum"/>
              </a:rPr>
              <a:t>달성</a:t>
            </a:r>
            <a:r>
              <a:rPr dirty="0" sz="1250" spc="-150">
                <a:solidFill>
                  <a:srgbClr val="4A5462"/>
                </a:solidFill>
                <a:latin typeface="Noto Sans JP"/>
                <a:cs typeface="Noto Sans JP"/>
              </a:rPr>
              <a:t>,</a:t>
            </a:r>
            <a:r>
              <a:rPr dirty="0" sz="1250" spc="30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처리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속도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250" spc="-160">
                <a:solidFill>
                  <a:srgbClr val="4A5462"/>
                </a:solidFill>
                <a:latin typeface="Noto Sans JP"/>
                <a:cs typeface="Noto Sans JP"/>
              </a:rPr>
              <a:t>2</a:t>
            </a:r>
            <a:r>
              <a:rPr dirty="0" sz="1150" spc="-160">
                <a:solidFill>
                  <a:srgbClr val="4A5462"/>
                </a:solidFill>
                <a:latin typeface="Dotum"/>
                <a:cs typeface="Dotum"/>
              </a:rPr>
              <a:t>초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4A5462"/>
                </a:solidFill>
                <a:latin typeface="Dotum"/>
                <a:cs typeface="Dotum"/>
              </a:rPr>
              <a:t>이내</a:t>
            </a:r>
            <a:endParaRPr sz="1150">
              <a:latin typeface="Dotum"/>
              <a:cs typeface="Dotum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901700" y="7061326"/>
            <a:ext cx="1607185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 sz="1150" spc="-100">
                <a:solidFill>
                  <a:srgbClr val="6A7280"/>
                </a:solidFill>
                <a:latin typeface="Noto Sans JP"/>
                <a:cs typeface="Noto Sans JP"/>
              </a:rPr>
              <a:t>AI</a:t>
            </a:r>
            <a:r>
              <a:rPr dirty="0" sz="1150" spc="-100">
                <a:solidFill>
                  <a:srgbClr val="6A7280"/>
                </a:solidFill>
                <a:latin typeface="Dotum"/>
                <a:cs typeface="Dotum"/>
              </a:rPr>
              <a:t>를</a:t>
            </a:r>
            <a:r>
              <a:rPr dirty="0" sz="1150" spc="-80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6A7280"/>
                </a:solidFill>
                <a:latin typeface="Dotum"/>
                <a:cs typeface="Dotum"/>
              </a:rPr>
              <a:t>이용한</a:t>
            </a:r>
            <a:r>
              <a:rPr dirty="0" sz="1150" spc="-7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6A7280"/>
                </a:solidFill>
                <a:latin typeface="Dotum"/>
                <a:cs typeface="Dotum"/>
              </a:rPr>
              <a:t>간편장부</a:t>
            </a:r>
            <a:r>
              <a:rPr dirty="0" sz="1150" spc="-7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170">
                <a:solidFill>
                  <a:srgbClr val="6A7280"/>
                </a:solidFill>
                <a:latin typeface="Dotum"/>
                <a:cs typeface="Dotum"/>
              </a:rPr>
              <a:t>시스템</a:t>
            </a:r>
            <a:endParaRPr sz="1150">
              <a:latin typeface="Dotum"/>
              <a:cs typeface="Dotum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10816380" y="7061326"/>
            <a:ext cx="474345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 sz="1150" spc="-30">
                <a:solidFill>
                  <a:srgbClr val="6A7280"/>
                </a:solidFill>
                <a:latin typeface="Noto Sans JP"/>
                <a:cs typeface="Noto Sans JP"/>
              </a:rPr>
              <a:t>15</a:t>
            </a:fld>
            <a:r>
              <a:rPr dirty="0" sz="1150" spc="-20">
                <a:solidFill>
                  <a:srgbClr val="6A7280"/>
                </a:solidFill>
                <a:latin typeface="Noto Sans JP"/>
                <a:cs typeface="Noto Sans JP"/>
              </a:rPr>
              <a:t> </a:t>
            </a:r>
            <a:r>
              <a:rPr dirty="0" sz="1150">
                <a:solidFill>
                  <a:srgbClr val="6A7280"/>
                </a:solidFill>
                <a:latin typeface="Noto Sans JP"/>
                <a:cs typeface="Noto Sans JP"/>
              </a:rPr>
              <a:t>/</a:t>
            </a:r>
            <a:r>
              <a:rPr dirty="0" sz="1150" spc="-20">
                <a:solidFill>
                  <a:srgbClr val="6A7280"/>
                </a:solidFill>
                <a:latin typeface="Noto Sans JP"/>
                <a:cs typeface="Noto Sans JP"/>
              </a:rPr>
              <a:t> </a:t>
            </a:r>
            <a:r>
              <a:rPr dirty="0" sz="1150" spc="-35">
                <a:solidFill>
                  <a:srgbClr val="6A7280"/>
                </a:solidFill>
                <a:latin typeface="Noto Sans JP"/>
                <a:cs typeface="Noto Sans JP"/>
              </a:rPr>
              <a:t>20</a:t>
            </a:r>
            <a:endParaRPr sz="1150">
              <a:latin typeface="Noto Sans JP"/>
              <a:cs typeface="Noto Sans JP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524987" y="5048250"/>
            <a:ext cx="2190750" cy="1333500"/>
          </a:xfrm>
          <a:custGeom>
            <a:avLst/>
            <a:gdLst/>
            <a:ahLst/>
            <a:cxnLst/>
            <a:rect l="l" t="t" r="r" b="b"/>
            <a:pathLst>
              <a:path w="2190750" h="1333500">
                <a:moveTo>
                  <a:pt x="762000" y="285750"/>
                </a:moveTo>
                <a:lnTo>
                  <a:pt x="0" y="285750"/>
                </a:lnTo>
                <a:lnTo>
                  <a:pt x="0" y="1047750"/>
                </a:lnTo>
                <a:lnTo>
                  <a:pt x="762000" y="1047750"/>
                </a:lnTo>
                <a:lnTo>
                  <a:pt x="762000" y="285750"/>
                </a:lnTo>
                <a:close/>
              </a:path>
              <a:path w="2190750" h="1333500">
                <a:moveTo>
                  <a:pt x="2190750" y="666750"/>
                </a:moveTo>
                <a:lnTo>
                  <a:pt x="2188946" y="617715"/>
                </a:lnTo>
                <a:lnTo>
                  <a:pt x="2183536" y="568921"/>
                </a:lnTo>
                <a:lnTo>
                  <a:pt x="2174557" y="520661"/>
                </a:lnTo>
                <a:lnTo>
                  <a:pt x="2162048" y="473214"/>
                </a:lnTo>
                <a:lnTo>
                  <a:pt x="2146084" y="426796"/>
                </a:lnTo>
                <a:lnTo>
                  <a:pt x="2126742" y="381685"/>
                </a:lnTo>
                <a:lnTo>
                  <a:pt x="2104136" y="338112"/>
                </a:lnTo>
                <a:lnTo>
                  <a:pt x="2078393" y="296329"/>
                </a:lnTo>
                <a:lnTo>
                  <a:pt x="2049640" y="256552"/>
                </a:lnTo>
                <a:lnTo>
                  <a:pt x="2018030" y="218998"/>
                </a:lnTo>
                <a:lnTo>
                  <a:pt x="1983752" y="183857"/>
                </a:lnTo>
                <a:lnTo>
                  <a:pt x="1946986" y="151345"/>
                </a:lnTo>
                <a:lnTo>
                  <a:pt x="1907933" y="121627"/>
                </a:lnTo>
                <a:lnTo>
                  <a:pt x="1866785" y="94869"/>
                </a:lnTo>
                <a:lnTo>
                  <a:pt x="1823783" y="71196"/>
                </a:lnTo>
                <a:lnTo>
                  <a:pt x="1779155" y="50761"/>
                </a:lnTo>
                <a:lnTo>
                  <a:pt x="1733156" y="33655"/>
                </a:lnTo>
                <a:lnTo>
                  <a:pt x="1686013" y="19989"/>
                </a:lnTo>
                <a:lnTo>
                  <a:pt x="1637995" y="9817"/>
                </a:lnTo>
                <a:lnTo>
                  <a:pt x="1589354" y="3213"/>
                </a:lnTo>
                <a:lnTo>
                  <a:pt x="1540370" y="203"/>
                </a:lnTo>
                <a:lnTo>
                  <a:pt x="1524000" y="0"/>
                </a:lnTo>
                <a:lnTo>
                  <a:pt x="1507642" y="203"/>
                </a:lnTo>
                <a:lnTo>
                  <a:pt x="1458658" y="3213"/>
                </a:lnTo>
                <a:lnTo>
                  <a:pt x="1410017" y="9817"/>
                </a:lnTo>
                <a:lnTo>
                  <a:pt x="1361998" y="19989"/>
                </a:lnTo>
                <a:lnTo>
                  <a:pt x="1314856" y="33655"/>
                </a:lnTo>
                <a:lnTo>
                  <a:pt x="1268857" y="50761"/>
                </a:lnTo>
                <a:lnTo>
                  <a:pt x="1224229" y="71196"/>
                </a:lnTo>
                <a:lnTo>
                  <a:pt x="1181227" y="94869"/>
                </a:lnTo>
                <a:lnTo>
                  <a:pt x="1140079" y="121627"/>
                </a:lnTo>
                <a:lnTo>
                  <a:pt x="1117066" y="138645"/>
                </a:lnTo>
                <a:lnTo>
                  <a:pt x="1047750" y="0"/>
                </a:lnTo>
                <a:lnTo>
                  <a:pt x="809625" y="476250"/>
                </a:lnTo>
                <a:lnTo>
                  <a:pt x="885075" y="476250"/>
                </a:lnTo>
                <a:lnTo>
                  <a:pt x="881405" y="488924"/>
                </a:lnTo>
                <a:lnTo>
                  <a:pt x="870064" y="536676"/>
                </a:lnTo>
                <a:lnTo>
                  <a:pt x="862266" y="585139"/>
                </a:lnTo>
                <a:lnTo>
                  <a:pt x="858062" y="634034"/>
                </a:lnTo>
                <a:lnTo>
                  <a:pt x="857250" y="666750"/>
                </a:lnTo>
                <a:lnTo>
                  <a:pt x="857453" y="683120"/>
                </a:lnTo>
                <a:lnTo>
                  <a:pt x="860463" y="732104"/>
                </a:lnTo>
                <a:lnTo>
                  <a:pt x="867067" y="780745"/>
                </a:lnTo>
                <a:lnTo>
                  <a:pt x="877239" y="828763"/>
                </a:lnTo>
                <a:lnTo>
                  <a:pt x="890905" y="875906"/>
                </a:lnTo>
                <a:lnTo>
                  <a:pt x="908011" y="921905"/>
                </a:lnTo>
                <a:lnTo>
                  <a:pt x="928446" y="966533"/>
                </a:lnTo>
                <a:lnTo>
                  <a:pt x="952119" y="1009535"/>
                </a:lnTo>
                <a:lnTo>
                  <a:pt x="978877" y="1050683"/>
                </a:lnTo>
                <a:lnTo>
                  <a:pt x="1008595" y="1089736"/>
                </a:lnTo>
                <a:lnTo>
                  <a:pt x="1041107" y="1126502"/>
                </a:lnTo>
                <a:lnTo>
                  <a:pt x="1076248" y="1160780"/>
                </a:lnTo>
                <a:lnTo>
                  <a:pt x="1113802" y="1192390"/>
                </a:lnTo>
                <a:lnTo>
                  <a:pt x="1153579" y="1221143"/>
                </a:lnTo>
                <a:lnTo>
                  <a:pt x="1195362" y="1246886"/>
                </a:lnTo>
                <a:lnTo>
                  <a:pt x="1238935" y="1269492"/>
                </a:lnTo>
                <a:lnTo>
                  <a:pt x="1284046" y="1288834"/>
                </a:lnTo>
                <a:lnTo>
                  <a:pt x="1330464" y="1304798"/>
                </a:lnTo>
                <a:lnTo>
                  <a:pt x="1377911" y="1317307"/>
                </a:lnTo>
                <a:lnTo>
                  <a:pt x="1426171" y="1326286"/>
                </a:lnTo>
                <a:lnTo>
                  <a:pt x="1474965" y="1331696"/>
                </a:lnTo>
                <a:lnTo>
                  <a:pt x="1524000" y="1333500"/>
                </a:lnTo>
                <a:lnTo>
                  <a:pt x="1540370" y="1333309"/>
                </a:lnTo>
                <a:lnTo>
                  <a:pt x="1589354" y="1330299"/>
                </a:lnTo>
                <a:lnTo>
                  <a:pt x="1637995" y="1323695"/>
                </a:lnTo>
                <a:lnTo>
                  <a:pt x="1686013" y="1313522"/>
                </a:lnTo>
                <a:lnTo>
                  <a:pt x="1733156" y="1299857"/>
                </a:lnTo>
                <a:lnTo>
                  <a:pt x="1779155" y="1282750"/>
                </a:lnTo>
                <a:lnTo>
                  <a:pt x="1823783" y="1262316"/>
                </a:lnTo>
                <a:lnTo>
                  <a:pt x="1866785" y="1238643"/>
                </a:lnTo>
                <a:lnTo>
                  <a:pt x="1907933" y="1211872"/>
                </a:lnTo>
                <a:lnTo>
                  <a:pt x="1946986" y="1182166"/>
                </a:lnTo>
                <a:lnTo>
                  <a:pt x="1983752" y="1149654"/>
                </a:lnTo>
                <a:lnTo>
                  <a:pt x="2018030" y="1114513"/>
                </a:lnTo>
                <a:lnTo>
                  <a:pt x="2049640" y="1076960"/>
                </a:lnTo>
                <a:lnTo>
                  <a:pt x="2078393" y="1037183"/>
                </a:lnTo>
                <a:lnTo>
                  <a:pt x="2104136" y="995400"/>
                </a:lnTo>
                <a:lnTo>
                  <a:pt x="2126742" y="951826"/>
                </a:lnTo>
                <a:lnTo>
                  <a:pt x="2146084" y="906716"/>
                </a:lnTo>
                <a:lnTo>
                  <a:pt x="2162048" y="860298"/>
                </a:lnTo>
                <a:lnTo>
                  <a:pt x="2174557" y="812850"/>
                </a:lnTo>
                <a:lnTo>
                  <a:pt x="2183536" y="764590"/>
                </a:lnTo>
                <a:lnTo>
                  <a:pt x="2188946" y="715797"/>
                </a:lnTo>
                <a:lnTo>
                  <a:pt x="2190559" y="683120"/>
                </a:lnTo>
                <a:lnTo>
                  <a:pt x="2190750" y="666750"/>
                </a:lnTo>
                <a:close/>
              </a:path>
            </a:pathLst>
          </a:custGeom>
          <a:solidFill>
            <a:srgbClr val="3B81F5">
              <a:alpha val="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90"/>
              </a:spcBef>
            </a:pPr>
            <a:r>
              <a:rPr dirty="0" spc="-484"/>
              <a:t>시스템</a:t>
            </a:r>
            <a:r>
              <a:rPr dirty="0" spc="-265"/>
              <a:t> </a:t>
            </a:r>
            <a:r>
              <a:rPr dirty="0" spc="-484"/>
              <a:t>구조</a:t>
            </a:r>
            <a:r>
              <a:rPr dirty="0" spc="-270"/>
              <a:t> </a:t>
            </a:r>
            <a:r>
              <a:rPr dirty="0" spc="-220">
                <a:latin typeface="Arial"/>
                <a:cs typeface="Arial"/>
              </a:rPr>
              <a:t>–</a:t>
            </a:r>
            <a:r>
              <a:rPr dirty="0" spc="-75">
                <a:latin typeface="Arial"/>
                <a:cs typeface="Arial"/>
              </a:rPr>
              <a:t> </a:t>
            </a:r>
            <a:r>
              <a:rPr dirty="0" spc="-505"/>
              <a:t>아키텍처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914399" y="3886199"/>
            <a:ext cx="2476500" cy="1104900"/>
            <a:chOff x="914399" y="3886199"/>
            <a:chExt cx="2476500" cy="1104900"/>
          </a:xfrm>
        </p:grpSpPr>
        <p:sp>
          <p:nvSpPr>
            <p:cNvPr id="5" name="object 5" descr=""/>
            <p:cNvSpPr/>
            <p:nvPr/>
          </p:nvSpPr>
          <p:spPr>
            <a:xfrm>
              <a:off x="914399" y="3886199"/>
              <a:ext cx="2476500" cy="1104900"/>
            </a:xfrm>
            <a:custGeom>
              <a:avLst/>
              <a:gdLst/>
              <a:ahLst/>
              <a:cxnLst/>
              <a:rect l="l" t="t" r="r" b="b"/>
              <a:pathLst>
                <a:path w="2476500" h="1104900">
                  <a:moveTo>
                    <a:pt x="2405303" y="1104899"/>
                  </a:moveTo>
                  <a:lnTo>
                    <a:pt x="71196" y="1104899"/>
                  </a:lnTo>
                  <a:lnTo>
                    <a:pt x="66241" y="1104411"/>
                  </a:lnTo>
                  <a:lnTo>
                    <a:pt x="29705" y="1089277"/>
                  </a:lnTo>
                  <a:lnTo>
                    <a:pt x="3885" y="1053237"/>
                  </a:lnTo>
                  <a:lnTo>
                    <a:pt x="0" y="1033703"/>
                  </a:lnTo>
                  <a:lnTo>
                    <a:pt x="0" y="10286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2405303" y="0"/>
                  </a:lnTo>
                  <a:lnTo>
                    <a:pt x="2446793" y="15621"/>
                  </a:lnTo>
                  <a:lnTo>
                    <a:pt x="2472613" y="51661"/>
                  </a:lnTo>
                  <a:lnTo>
                    <a:pt x="2476499" y="71196"/>
                  </a:lnTo>
                  <a:lnTo>
                    <a:pt x="2476499" y="1033703"/>
                  </a:lnTo>
                  <a:lnTo>
                    <a:pt x="2460877" y="1075194"/>
                  </a:lnTo>
                  <a:lnTo>
                    <a:pt x="2424837" y="1101013"/>
                  </a:lnTo>
                  <a:lnTo>
                    <a:pt x="2410258" y="1104411"/>
                  </a:lnTo>
                  <a:lnTo>
                    <a:pt x="2405303" y="1104899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8699" y="4048124"/>
              <a:ext cx="152399" cy="152399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/>
          <p:nvPr/>
        </p:nvSpPr>
        <p:spPr>
          <a:xfrm>
            <a:off x="1249172" y="3996562"/>
            <a:ext cx="629285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260" b="1">
                <a:solidFill>
                  <a:srgbClr val="374050"/>
                </a:solidFill>
                <a:latin typeface="Malgun Gothic"/>
                <a:cs typeface="Malgun Gothic"/>
              </a:rPr>
              <a:t>입력</a:t>
            </a:r>
            <a:r>
              <a:rPr dirty="0" sz="1350" spc="-135" b="1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dirty="0" sz="1350" spc="-295" b="1">
                <a:solidFill>
                  <a:srgbClr val="374050"/>
                </a:solidFill>
                <a:latin typeface="Malgun Gothic"/>
                <a:cs typeface="Malgun Gothic"/>
              </a:rPr>
              <a:t>처리</a:t>
            </a:r>
            <a:endParaRPr sz="1350">
              <a:latin typeface="Malgun Gothic"/>
              <a:cs typeface="Malgun Gothic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1028687" y="4391025"/>
            <a:ext cx="47625" cy="428625"/>
          </a:xfrm>
          <a:custGeom>
            <a:avLst/>
            <a:gdLst/>
            <a:ahLst/>
            <a:cxnLst/>
            <a:rect l="l" t="t" r="r" b="b"/>
            <a:pathLst>
              <a:path w="47625" h="428625">
                <a:moveTo>
                  <a:pt x="47625" y="401662"/>
                </a:moveTo>
                <a:lnTo>
                  <a:pt x="26974" y="381000"/>
                </a:lnTo>
                <a:lnTo>
                  <a:pt x="20662" y="381000"/>
                </a:lnTo>
                <a:lnTo>
                  <a:pt x="0" y="401662"/>
                </a:lnTo>
                <a:lnTo>
                  <a:pt x="0" y="407974"/>
                </a:lnTo>
                <a:lnTo>
                  <a:pt x="20662" y="428625"/>
                </a:lnTo>
                <a:lnTo>
                  <a:pt x="26974" y="428625"/>
                </a:lnTo>
                <a:lnTo>
                  <a:pt x="47625" y="407974"/>
                </a:lnTo>
                <a:lnTo>
                  <a:pt x="47625" y="404812"/>
                </a:lnTo>
                <a:lnTo>
                  <a:pt x="47625" y="401662"/>
                </a:lnTo>
                <a:close/>
              </a:path>
              <a:path w="47625" h="428625">
                <a:moveTo>
                  <a:pt x="47625" y="211162"/>
                </a:moveTo>
                <a:lnTo>
                  <a:pt x="26974" y="190500"/>
                </a:lnTo>
                <a:lnTo>
                  <a:pt x="20662" y="190500"/>
                </a:lnTo>
                <a:lnTo>
                  <a:pt x="0" y="211162"/>
                </a:lnTo>
                <a:lnTo>
                  <a:pt x="0" y="217474"/>
                </a:lnTo>
                <a:lnTo>
                  <a:pt x="20662" y="238125"/>
                </a:lnTo>
                <a:lnTo>
                  <a:pt x="26974" y="238125"/>
                </a:lnTo>
                <a:lnTo>
                  <a:pt x="47625" y="217474"/>
                </a:lnTo>
                <a:lnTo>
                  <a:pt x="47625" y="214312"/>
                </a:lnTo>
                <a:lnTo>
                  <a:pt x="47625" y="211162"/>
                </a:lnTo>
                <a:close/>
              </a:path>
              <a:path w="47625" h="428625">
                <a:moveTo>
                  <a:pt x="47625" y="20662"/>
                </a:moveTo>
                <a:lnTo>
                  <a:pt x="26974" y="0"/>
                </a:lnTo>
                <a:lnTo>
                  <a:pt x="20662" y="0"/>
                </a:lnTo>
                <a:lnTo>
                  <a:pt x="0" y="20662"/>
                </a:lnTo>
                <a:lnTo>
                  <a:pt x="0" y="26974"/>
                </a:lnTo>
                <a:lnTo>
                  <a:pt x="20662" y="47625"/>
                </a:lnTo>
                <a:lnTo>
                  <a:pt x="26974" y="47625"/>
                </a:lnTo>
                <a:lnTo>
                  <a:pt x="47625" y="26974"/>
                </a:lnTo>
                <a:lnTo>
                  <a:pt x="47625" y="23812"/>
                </a:lnTo>
                <a:lnTo>
                  <a:pt x="47625" y="20662"/>
                </a:lnTo>
                <a:close/>
              </a:path>
            </a:pathLst>
          </a:custGeom>
          <a:solidFill>
            <a:srgbClr val="4A54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1206499" y="4284636"/>
            <a:ext cx="1364615" cy="5969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0"/>
              </a:spcBef>
            </a:pP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카메라로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영수증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4A5462"/>
                </a:solidFill>
                <a:latin typeface="Dotum"/>
                <a:cs typeface="Dotum"/>
              </a:rPr>
              <a:t>촬영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문자메시지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자동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4A5462"/>
                </a:solidFill>
                <a:latin typeface="Dotum"/>
                <a:cs typeface="Dotum"/>
              </a:rPr>
              <a:t>추출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클라우드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연동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자료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210">
                <a:solidFill>
                  <a:srgbClr val="4A5462"/>
                </a:solidFill>
                <a:latin typeface="Dotum"/>
                <a:cs typeface="Dotum"/>
              </a:rPr>
              <a:t>수집</a:t>
            </a:r>
            <a:endParaRPr sz="1150">
              <a:latin typeface="Dotum"/>
              <a:cs typeface="Dotum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3543299" y="3886199"/>
            <a:ext cx="2476500" cy="1104900"/>
            <a:chOff x="3543299" y="3886199"/>
            <a:chExt cx="2476500" cy="1104900"/>
          </a:xfrm>
        </p:grpSpPr>
        <p:sp>
          <p:nvSpPr>
            <p:cNvPr id="11" name="object 11" descr=""/>
            <p:cNvSpPr/>
            <p:nvPr/>
          </p:nvSpPr>
          <p:spPr>
            <a:xfrm>
              <a:off x="3562349" y="3886199"/>
              <a:ext cx="2457450" cy="1104900"/>
            </a:xfrm>
            <a:custGeom>
              <a:avLst/>
              <a:gdLst/>
              <a:ahLst/>
              <a:cxnLst/>
              <a:rect l="l" t="t" r="r" b="b"/>
              <a:pathLst>
                <a:path w="2457450" h="1104900">
                  <a:moveTo>
                    <a:pt x="2386253" y="1104899"/>
                  </a:moveTo>
                  <a:lnTo>
                    <a:pt x="53397" y="1104899"/>
                  </a:lnTo>
                  <a:lnTo>
                    <a:pt x="49680" y="1104411"/>
                  </a:lnTo>
                  <a:lnTo>
                    <a:pt x="14085" y="1079043"/>
                  </a:lnTo>
                  <a:lnTo>
                    <a:pt x="365" y="1038658"/>
                  </a:lnTo>
                  <a:lnTo>
                    <a:pt x="0" y="1033703"/>
                  </a:lnTo>
                  <a:lnTo>
                    <a:pt x="0" y="1028699"/>
                  </a:lnTo>
                  <a:lnTo>
                    <a:pt x="0" y="71196"/>
                  </a:lnTo>
                  <a:lnTo>
                    <a:pt x="11716" y="29705"/>
                  </a:lnTo>
                  <a:lnTo>
                    <a:pt x="42320" y="2440"/>
                  </a:lnTo>
                  <a:lnTo>
                    <a:pt x="53397" y="0"/>
                  </a:lnTo>
                  <a:lnTo>
                    <a:pt x="2386253" y="0"/>
                  </a:lnTo>
                  <a:lnTo>
                    <a:pt x="2427743" y="15621"/>
                  </a:lnTo>
                  <a:lnTo>
                    <a:pt x="2453563" y="51661"/>
                  </a:lnTo>
                  <a:lnTo>
                    <a:pt x="2457449" y="71196"/>
                  </a:lnTo>
                  <a:lnTo>
                    <a:pt x="2457449" y="1033703"/>
                  </a:lnTo>
                  <a:lnTo>
                    <a:pt x="2441827" y="1075194"/>
                  </a:lnTo>
                  <a:lnTo>
                    <a:pt x="2405786" y="1101013"/>
                  </a:lnTo>
                  <a:lnTo>
                    <a:pt x="2391208" y="1104411"/>
                  </a:lnTo>
                  <a:lnTo>
                    <a:pt x="2386253" y="11048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543299" y="3886477"/>
              <a:ext cx="70485" cy="1104900"/>
            </a:xfrm>
            <a:custGeom>
              <a:avLst/>
              <a:gdLst/>
              <a:ahLst/>
              <a:cxnLst/>
              <a:rect l="l" t="t" r="r" b="b"/>
              <a:pathLst>
                <a:path w="70485" h="1104900">
                  <a:moveTo>
                    <a:pt x="70449" y="1104344"/>
                  </a:moveTo>
                  <a:lnTo>
                    <a:pt x="33857" y="1091791"/>
                  </a:lnTo>
                  <a:lnTo>
                    <a:pt x="5800" y="1057582"/>
                  </a:lnTo>
                  <a:lnTo>
                    <a:pt x="0" y="1028422"/>
                  </a:lnTo>
                  <a:lnTo>
                    <a:pt x="0" y="75922"/>
                  </a:lnTo>
                  <a:lnTo>
                    <a:pt x="12829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0999" y="46760"/>
                  </a:lnTo>
                  <a:lnTo>
                    <a:pt x="38100" y="75922"/>
                  </a:lnTo>
                  <a:lnTo>
                    <a:pt x="38100" y="1028422"/>
                  </a:lnTo>
                  <a:lnTo>
                    <a:pt x="44514" y="1070763"/>
                  </a:lnTo>
                  <a:lnTo>
                    <a:pt x="66287" y="1102688"/>
                  </a:lnTo>
                  <a:lnTo>
                    <a:pt x="70449" y="1104344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95699" y="4048124"/>
              <a:ext cx="190499" cy="152399"/>
            </a:xfrm>
            <a:prstGeom prst="rect">
              <a:avLst/>
            </a:prstGeom>
          </p:spPr>
        </p:pic>
      </p:grpSp>
      <p:sp>
        <p:nvSpPr>
          <p:cNvPr id="14" name="object 14" descr=""/>
          <p:cNvSpPr txBox="1"/>
          <p:nvPr/>
        </p:nvSpPr>
        <p:spPr>
          <a:xfrm>
            <a:off x="3954271" y="3996562"/>
            <a:ext cx="819785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00" b="1">
                <a:solidFill>
                  <a:srgbClr val="1C4ED8"/>
                </a:solidFill>
                <a:latin typeface="Noto Sans JP"/>
                <a:cs typeface="Noto Sans JP"/>
              </a:rPr>
              <a:t>AI</a:t>
            </a:r>
            <a:r>
              <a:rPr dirty="0" sz="1300" spc="-70" b="1">
                <a:solidFill>
                  <a:srgbClr val="1C4ED8"/>
                </a:solidFill>
                <a:latin typeface="Noto Sans JP"/>
                <a:cs typeface="Noto Sans JP"/>
              </a:rPr>
              <a:t> </a:t>
            </a:r>
            <a:r>
              <a:rPr dirty="0" sz="1350" spc="-260" b="1">
                <a:solidFill>
                  <a:srgbClr val="1C4ED8"/>
                </a:solidFill>
                <a:latin typeface="Malgun Gothic"/>
                <a:cs typeface="Malgun Gothic"/>
              </a:rPr>
              <a:t>처리</a:t>
            </a:r>
            <a:r>
              <a:rPr dirty="0" sz="1350" spc="-140" b="1">
                <a:solidFill>
                  <a:srgbClr val="1C4ED8"/>
                </a:solidFill>
                <a:latin typeface="Malgun Gothic"/>
                <a:cs typeface="Malgun Gothic"/>
              </a:rPr>
              <a:t> </a:t>
            </a:r>
            <a:r>
              <a:rPr dirty="0" sz="1350" spc="-295" b="1">
                <a:solidFill>
                  <a:srgbClr val="1C4ED8"/>
                </a:solidFill>
                <a:latin typeface="Malgun Gothic"/>
                <a:cs typeface="Malgun Gothic"/>
              </a:rPr>
              <a:t>과정</a:t>
            </a:r>
            <a:endParaRPr sz="1350">
              <a:latin typeface="Malgun Gothic"/>
              <a:cs typeface="Malgun Gothic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3695687" y="4391025"/>
            <a:ext cx="47625" cy="428625"/>
          </a:xfrm>
          <a:custGeom>
            <a:avLst/>
            <a:gdLst/>
            <a:ahLst/>
            <a:cxnLst/>
            <a:rect l="l" t="t" r="r" b="b"/>
            <a:pathLst>
              <a:path w="47625" h="428625">
                <a:moveTo>
                  <a:pt x="47625" y="401662"/>
                </a:moveTo>
                <a:lnTo>
                  <a:pt x="26974" y="381000"/>
                </a:lnTo>
                <a:lnTo>
                  <a:pt x="20662" y="381000"/>
                </a:lnTo>
                <a:lnTo>
                  <a:pt x="0" y="401662"/>
                </a:lnTo>
                <a:lnTo>
                  <a:pt x="0" y="407974"/>
                </a:lnTo>
                <a:lnTo>
                  <a:pt x="20662" y="428625"/>
                </a:lnTo>
                <a:lnTo>
                  <a:pt x="26974" y="428625"/>
                </a:lnTo>
                <a:lnTo>
                  <a:pt x="47625" y="407974"/>
                </a:lnTo>
                <a:lnTo>
                  <a:pt x="47625" y="404812"/>
                </a:lnTo>
                <a:lnTo>
                  <a:pt x="47625" y="401662"/>
                </a:lnTo>
                <a:close/>
              </a:path>
              <a:path w="47625" h="428625">
                <a:moveTo>
                  <a:pt x="47625" y="211162"/>
                </a:moveTo>
                <a:lnTo>
                  <a:pt x="26974" y="190500"/>
                </a:lnTo>
                <a:lnTo>
                  <a:pt x="20662" y="190500"/>
                </a:lnTo>
                <a:lnTo>
                  <a:pt x="0" y="211162"/>
                </a:lnTo>
                <a:lnTo>
                  <a:pt x="0" y="217474"/>
                </a:lnTo>
                <a:lnTo>
                  <a:pt x="20662" y="238125"/>
                </a:lnTo>
                <a:lnTo>
                  <a:pt x="26974" y="238125"/>
                </a:lnTo>
                <a:lnTo>
                  <a:pt x="47625" y="217474"/>
                </a:lnTo>
                <a:lnTo>
                  <a:pt x="47625" y="214312"/>
                </a:lnTo>
                <a:lnTo>
                  <a:pt x="47625" y="211162"/>
                </a:lnTo>
                <a:close/>
              </a:path>
              <a:path w="47625" h="428625">
                <a:moveTo>
                  <a:pt x="47625" y="20662"/>
                </a:moveTo>
                <a:lnTo>
                  <a:pt x="26974" y="0"/>
                </a:lnTo>
                <a:lnTo>
                  <a:pt x="20662" y="0"/>
                </a:lnTo>
                <a:lnTo>
                  <a:pt x="0" y="20662"/>
                </a:lnTo>
                <a:lnTo>
                  <a:pt x="0" y="26974"/>
                </a:lnTo>
                <a:lnTo>
                  <a:pt x="20662" y="47625"/>
                </a:lnTo>
                <a:lnTo>
                  <a:pt x="26974" y="47625"/>
                </a:lnTo>
                <a:lnTo>
                  <a:pt x="47625" y="26974"/>
                </a:lnTo>
                <a:lnTo>
                  <a:pt x="47625" y="23812"/>
                </a:lnTo>
                <a:lnTo>
                  <a:pt x="47625" y="20662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3873500" y="4284636"/>
            <a:ext cx="1457325" cy="5969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0"/>
              </a:spcBef>
            </a:pPr>
            <a:r>
              <a:rPr dirty="0" sz="1150" spc="-60">
                <a:solidFill>
                  <a:srgbClr val="2562EB"/>
                </a:solidFill>
                <a:latin typeface="Noto Sans JP"/>
                <a:cs typeface="Noto Sans JP"/>
              </a:rPr>
              <a:t>Deep</a:t>
            </a:r>
            <a:r>
              <a:rPr dirty="0" sz="1150">
                <a:solidFill>
                  <a:srgbClr val="2562EB"/>
                </a:solidFill>
                <a:latin typeface="Noto Sans JP"/>
                <a:cs typeface="Noto Sans JP"/>
              </a:rPr>
              <a:t> </a:t>
            </a:r>
            <a:r>
              <a:rPr dirty="0" sz="1150" spc="-60">
                <a:solidFill>
                  <a:srgbClr val="2562EB"/>
                </a:solidFill>
                <a:latin typeface="Noto Sans JP"/>
                <a:cs typeface="Noto Sans JP"/>
              </a:rPr>
              <a:t>OCR</a:t>
            </a:r>
            <a:r>
              <a:rPr dirty="0" sz="1150">
                <a:solidFill>
                  <a:srgbClr val="2562EB"/>
                </a:solidFill>
                <a:latin typeface="Noto Sans JP"/>
                <a:cs typeface="Noto Sans JP"/>
              </a:rPr>
              <a:t> </a:t>
            </a:r>
            <a:r>
              <a:rPr dirty="0" sz="1150" spc="-55">
                <a:solidFill>
                  <a:srgbClr val="2562EB"/>
                </a:solidFill>
                <a:latin typeface="Noto Sans JP"/>
                <a:cs typeface="Noto Sans JP"/>
              </a:rPr>
              <a:t>(99%</a:t>
            </a:r>
            <a:r>
              <a:rPr dirty="0" sz="1150" spc="5">
                <a:solidFill>
                  <a:srgbClr val="2562EB"/>
                </a:solidFill>
                <a:latin typeface="Noto Sans JP"/>
                <a:cs typeface="Noto Sans JP"/>
              </a:rPr>
              <a:t> </a:t>
            </a:r>
            <a:r>
              <a:rPr dirty="0" sz="1150" spc="-150">
                <a:solidFill>
                  <a:srgbClr val="2562EB"/>
                </a:solidFill>
                <a:latin typeface="Dotum"/>
                <a:cs typeface="Dotum"/>
              </a:rPr>
              <a:t>인식률</a:t>
            </a:r>
            <a:r>
              <a:rPr dirty="0" sz="1150" spc="-150">
                <a:solidFill>
                  <a:srgbClr val="2562EB"/>
                </a:solidFill>
                <a:latin typeface="Noto Sans JP"/>
                <a:cs typeface="Noto Sans JP"/>
              </a:rPr>
              <a:t>)</a:t>
            </a:r>
            <a:r>
              <a:rPr dirty="0" sz="1150" spc="500">
                <a:solidFill>
                  <a:srgbClr val="2562EB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2562EB"/>
                </a:solidFill>
                <a:latin typeface="Dotum"/>
                <a:cs typeface="Dotum"/>
              </a:rPr>
              <a:t>자연어</a:t>
            </a:r>
            <a:r>
              <a:rPr dirty="0" sz="1150" spc="-90">
                <a:solidFill>
                  <a:srgbClr val="2562EB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2562EB"/>
                </a:solidFill>
                <a:latin typeface="Dotum"/>
                <a:cs typeface="Dotum"/>
              </a:rPr>
              <a:t>처리</a:t>
            </a:r>
            <a:r>
              <a:rPr dirty="0" sz="1150" spc="-80">
                <a:solidFill>
                  <a:srgbClr val="2562EB"/>
                </a:solidFill>
                <a:latin typeface="Dotum"/>
                <a:cs typeface="Dotum"/>
              </a:rPr>
              <a:t> </a:t>
            </a:r>
            <a:r>
              <a:rPr dirty="0" sz="1150" spc="-35">
                <a:solidFill>
                  <a:srgbClr val="2562EB"/>
                </a:solidFill>
                <a:latin typeface="Dotum"/>
                <a:cs typeface="Dotum"/>
              </a:rPr>
              <a:t>분석 </a:t>
            </a:r>
            <a:r>
              <a:rPr dirty="0" sz="1150" spc="-190">
                <a:solidFill>
                  <a:srgbClr val="2562EB"/>
                </a:solidFill>
                <a:latin typeface="Dotum"/>
                <a:cs typeface="Dotum"/>
              </a:rPr>
              <a:t>머신러닝</a:t>
            </a:r>
            <a:r>
              <a:rPr dirty="0" sz="1150" spc="-80">
                <a:solidFill>
                  <a:srgbClr val="2562EB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2562EB"/>
                </a:solidFill>
                <a:latin typeface="Dotum"/>
                <a:cs typeface="Dotum"/>
              </a:rPr>
              <a:t>자동</a:t>
            </a:r>
            <a:r>
              <a:rPr dirty="0" sz="1150" spc="-75">
                <a:solidFill>
                  <a:srgbClr val="2562EB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2562EB"/>
                </a:solidFill>
                <a:latin typeface="Dotum"/>
                <a:cs typeface="Dotum"/>
              </a:rPr>
              <a:t>분류</a:t>
            </a:r>
            <a:endParaRPr sz="1150">
              <a:latin typeface="Dotum"/>
              <a:cs typeface="Dotum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6172199" y="3886199"/>
            <a:ext cx="2476500" cy="1104900"/>
            <a:chOff x="6172199" y="3886199"/>
            <a:chExt cx="2476500" cy="1104900"/>
          </a:xfrm>
        </p:grpSpPr>
        <p:sp>
          <p:nvSpPr>
            <p:cNvPr id="18" name="object 18" descr=""/>
            <p:cNvSpPr/>
            <p:nvPr/>
          </p:nvSpPr>
          <p:spPr>
            <a:xfrm>
              <a:off x="6172199" y="3886199"/>
              <a:ext cx="2476500" cy="1104900"/>
            </a:xfrm>
            <a:custGeom>
              <a:avLst/>
              <a:gdLst/>
              <a:ahLst/>
              <a:cxnLst/>
              <a:rect l="l" t="t" r="r" b="b"/>
              <a:pathLst>
                <a:path w="2476500" h="1104900">
                  <a:moveTo>
                    <a:pt x="2405302" y="1104899"/>
                  </a:moveTo>
                  <a:lnTo>
                    <a:pt x="71196" y="1104899"/>
                  </a:lnTo>
                  <a:lnTo>
                    <a:pt x="66241" y="1104411"/>
                  </a:lnTo>
                  <a:lnTo>
                    <a:pt x="29705" y="1089277"/>
                  </a:lnTo>
                  <a:lnTo>
                    <a:pt x="3885" y="1053237"/>
                  </a:lnTo>
                  <a:lnTo>
                    <a:pt x="0" y="1033703"/>
                  </a:lnTo>
                  <a:lnTo>
                    <a:pt x="0" y="10286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2405302" y="0"/>
                  </a:lnTo>
                  <a:lnTo>
                    <a:pt x="2446794" y="15621"/>
                  </a:lnTo>
                  <a:lnTo>
                    <a:pt x="2472612" y="51661"/>
                  </a:lnTo>
                  <a:lnTo>
                    <a:pt x="2476499" y="71196"/>
                  </a:lnTo>
                  <a:lnTo>
                    <a:pt x="2476499" y="1033703"/>
                  </a:lnTo>
                  <a:lnTo>
                    <a:pt x="2460876" y="1075194"/>
                  </a:lnTo>
                  <a:lnTo>
                    <a:pt x="2424837" y="1101013"/>
                  </a:lnTo>
                  <a:lnTo>
                    <a:pt x="2410257" y="1104411"/>
                  </a:lnTo>
                  <a:lnTo>
                    <a:pt x="2405302" y="1104899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86499" y="4057649"/>
              <a:ext cx="152399" cy="133349"/>
            </a:xfrm>
            <a:prstGeom prst="rect">
              <a:avLst/>
            </a:prstGeom>
          </p:spPr>
        </p:pic>
      </p:grpSp>
      <p:sp>
        <p:nvSpPr>
          <p:cNvPr id="20" name="object 20" descr=""/>
          <p:cNvSpPr txBox="1"/>
          <p:nvPr/>
        </p:nvSpPr>
        <p:spPr>
          <a:xfrm>
            <a:off x="6506971" y="3996562"/>
            <a:ext cx="76962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260" b="1">
                <a:solidFill>
                  <a:srgbClr val="374050"/>
                </a:solidFill>
                <a:latin typeface="Malgun Gothic"/>
                <a:cs typeface="Malgun Gothic"/>
              </a:rPr>
              <a:t>데이터</a:t>
            </a:r>
            <a:r>
              <a:rPr dirty="0" sz="1350" spc="-130" b="1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dirty="0" sz="1350" spc="-295" b="1">
                <a:solidFill>
                  <a:srgbClr val="374050"/>
                </a:solidFill>
                <a:latin typeface="Malgun Gothic"/>
                <a:cs typeface="Malgun Gothic"/>
              </a:rPr>
              <a:t>관리</a:t>
            </a:r>
            <a:endParaRPr sz="1350">
              <a:latin typeface="Malgun Gothic"/>
              <a:cs typeface="Malgun Gothic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6286487" y="4391025"/>
            <a:ext cx="47625" cy="428625"/>
          </a:xfrm>
          <a:custGeom>
            <a:avLst/>
            <a:gdLst/>
            <a:ahLst/>
            <a:cxnLst/>
            <a:rect l="l" t="t" r="r" b="b"/>
            <a:pathLst>
              <a:path w="47625" h="428625">
                <a:moveTo>
                  <a:pt x="47625" y="401662"/>
                </a:moveTo>
                <a:lnTo>
                  <a:pt x="26974" y="381000"/>
                </a:lnTo>
                <a:lnTo>
                  <a:pt x="20662" y="381000"/>
                </a:lnTo>
                <a:lnTo>
                  <a:pt x="0" y="401662"/>
                </a:lnTo>
                <a:lnTo>
                  <a:pt x="0" y="407974"/>
                </a:lnTo>
                <a:lnTo>
                  <a:pt x="20662" y="428625"/>
                </a:lnTo>
                <a:lnTo>
                  <a:pt x="26974" y="428625"/>
                </a:lnTo>
                <a:lnTo>
                  <a:pt x="47625" y="407974"/>
                </a:lnTo>
                <a:lnTo>
                  <a:pt x="47625" y="404812"/>
                </a:lnTo>
                <a:lnTo>
                  <a:pt x="47625" y="401662"/>
                </a:lnTo>
                <a:close/>
              </a:path>
              <a:path w="47625" h="428625">
                <a:moveTo>
                  <a:pt x="47625" y="211162"/>
                </a:moveTo>
                <a:lnTo>
                  <a:pt x="26974" y="190500"/>
                </a:lnTo>
                <a:lnTo>
                  <a:pt x="20662" y="190500"/>
                </a:lnTo>
                <a:lnTo>
                  <a:pt x="0" y="211162"/>
                </a:lnTo>
                <a:lnTo>
                  <a:pt x="0" y="217474"/>
                </a:lnTo>
                <a:lnTo>
                  <a:pt x="20662" y="238125"/>
                </a:lnTo>
                <a:lnTo>
                  <a:pt x="26974" y="238125"/>
                </a:lnTo>
                <a:lnTo>
                  <a:pt x="47625" y="217474"/>
                </a:lnTo>
                <a:lnTo>
                  <a:pt x="47625" y="214312"/>
                </a:lnTo>
                <a:lnTo>
                  <a:pt x="47625" y="211162"/>
                </a:lnTo>
                <a:close/>
              </a:path>
              <a:path w="47625" h="428625">
                <a:moveTo>
                  <a:pt x="47625" y="20662"/>
                </a:moveTo>
                <a:lnTo>
                  <a:pt x="26974" y="0"/>
                </a:lnTo>
                <a:lnTo>
                  <a:pt x="20662" y="0"/>
                </a:lnTo>
                <a:lnTo>
                  <a:pt x="0" y="20662"/>
                </a:lnTo>
                <a:lnTo>
                  <a:pt x="0" y="26974"/>
                </a:lnTo>
                <a:lnTo>
                  <a:pt x="20662" y="47625"/>
                </a:lnTo>
                <a:lnTo>
                  <a:pt x="26974" y="47625"/>
                </a:lnTo>
                <a:lnTo>
                  <a:pt x="47625" y="26974"/>
                </a:lnTo>
                <a:lnTo>
                  <a:pt x="47625" y="23812"/>
                </a:lnTo>
                <a:lnTo>
                  <a:pt x="47625" y="20662"/>
                </a:lnTo>
                <a:close/>
              </a:path>
            </a:pathLst>
          </a:custGeom>
          <a:solidFill>
            <a:srgbClr val="4A54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 txBox="1"/>
          <p:nvPr/>
        </p:nvSpPr>
        <p:spPr>
          <a:xfrm>
            <a:off x="6464299" y="4284636"/>
            <a:ext cx="1204595" cy="5969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0"/>
              </a:spcBef>
            </a:pP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보안</a:t>
            </a:r>
            <a:r>
              <a:rPr dirty="0" sz="1150" spc="-9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암호화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35">
                <a:solidFill>
                  <a:srgbClr val="4A5462"/>
                </a:solidFill>
                <a:latin typeface="Dotum"/>
                <a:cs typeface="Dotum"/>
              </a:rPr>
              <a:t>저장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실시간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데이터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204">
                <a:solidFill>
                  <a:srgbClr val="4A5462"/>
                </a:solidFill>
                <a:latin typeface="Dotum"/>
                <a:cs typeface="Dotum"/>
              </a:rPr>
              <a:t>동기화</a:t>
            </a:r>
            <a:r>
              <a:rPr dirty="0" sz="1150" spc="50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자동</a:t>
            </a:r>
            <a:r>
              <a:rPr dirty="0" sz="1150" spc="-8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백업</a:t>
            </a:r>
            <a:r>
              <a:rPr dirty="0" sz="1150" spc="-8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및</a:t>
            </a:r>
            <a:r>
              <a:rPr dirty="0" sz="1150" spc="-8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4A5462"/>
                </a:solidFill>
                <a:latin typeface="Dotum"/>
                <a:cs typeface="Dotum"/>
              </a:rPr>
              <a:t>복구</a:t>
            </a:r>
            <a:endParaRPr sz="1150">
              <a:latin typeface="Dotum"/>
              <a:cs typeface="Dotum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8801099" y="3886199"/>
            <a:ext cx="2476500" cy="1104900"/>
            <a:chOff x="8801099" y="3886199"/>
            <a:chExt cx="2476500" cy="1104900"/>
          </a:xfrm>
        </p:grpSpPr>
        <p:sp>
          <p:nvSpPr>
            <p:cNvPr id="24" name="object 24" descr=""/>
            <p:cNvSpPr/>
            <p:nvPr/>
          </p:nvSpPr>
          <p:spPr>
            <a:xfrm>
              <a:off x="8801099" y="3886199"/>
              <a:ext cx="2476500" cy="1104900"/>
            </a:xfrm>
            <a:custGeom>
              <a:avLst/>
              <a:gdLst/>
              <a:ahLst/>
              <a:cxnLst/>
              <a:rect l="l" t="t" r="r" b="b"/>
              <a:pathLst>
                <a:path w="2476500" h="1104900">
                  <a:moveTo>
                    <a:pt x="2405303" y="1104899"/>
                  </a:moveTo>
                  <a:lnTo>
                    <a:pt x="71196" y="1104899"/>
                  </a:lnTo>
                  <a:lnTo>
                    <a:pt x="66240" y="1104411"/>
                  </a:lnTo>
                  <a:lnTo>
                    <a:pt x="29704" y="1089277"/>
                  </a:lnTo>
                  <a:lnTo>
                    <a:pt x="3884" y="1053237"/>
                  </a:lnTo>
                  <a:lnTo>
                    <a:pt x="0" y="1033703"/>
                  </a:lnTo>
                  <a:lnTo>
                    <a:pt x="0" y="10286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0" y="3885"/>
                  </a:lnTo>
                  <a:lnTo>
                    <a:pt x="71196" y="0"/>
                  </a:lnTo>
                  <a:lnTo>
                    <a:pt x="2405303" y="0"/>
                  </a:lnTo>
                  <a:lnTo>
                    <a:pt x="2446791" y="15621"/>
                  </a:lnTo>
                  <a:lnTo>
                    <a:pt x="2472612" y="51661"/>
                  </a:lnTo>
                  <a:lnTo>
                    <a:pt x="2476498" y="71196"/>
                  </a:lnTo>
                  <a:lnTo>
                    <a:pt x="2476498" y="1033703"/>
                  </a:lnTo>
                  <a:lnTo>
                    <a:pt x="2460876" y="1075194"/>
                  </a:lnTo>
                  <a:lnTo>
                    <a:pt x="2424836" y="1101013"/>
                  </a:lnTo>
                  <a:lnTo>
                    <a:pt x="2410257" y="1104411"/>
                  </a:lnTo>
                  <a:lnTo>
                    <a:pt x="2405303" y="1104899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15399" y="4048124"/>
              <a:ext cx="173027" cy="152399"/>
            </a:xfrm>
            <a:prstGeom prst="rect">
              <a:avLst/>
            </a:prstGeom>
          </p:spPr>
        </p:pic>
      </p:grpSp>
      <p:sp>
        <p:nvSpPr>
          <p:cNvPr id="26" name="object 26" descr=""/>
          <p:cNvSpPr txBox="1"/>
          <p:nvPr/>
        </p:nvSpPr>
        <p:spPr>
          <a:xfrm>
            <a:off x="9154921" y="3996562"/>
            <a:ext cx="76962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260" b="1">
                <a:solidFill>
                  <a:srgbClr val="374050"/>
                </a:solidFill>
                <a:latin typeface="Malgun Gothic"/>
                <a:cs typeface="Malgun Gothic"/>
              </a:rPr>
              <a:t>서비스</a:t>
            </a:r>
            <a:r>
              <a:rPr dirty="0" sz="1350" spc="-130" b="1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dirty="0" sz="1350" spc="-295" b="1">
                <a:solidFill>
                  <a:srgbClr val="374050"/>
                </a:solidFill>
                <a:latin typeface="Malgun Gothic"/>
                <a:cs typeface="Malgun Gothic"/>
              </a:rPr>
              <a:t>제공</a:t>
            </a:r>
            <a:endParaRPr sz="1350">
              <a:latin typeface="Malgun Gothic"/>
              <a:cs typeface="Malgun Gothic"/>
            </a:endParaRPr>
          </a:p>
        </p:txBody>
      </p:sp>
      <p:sp>
        <p:nvSpPr>
          <p:cNvPr id="27" name="object 27" descr=""/>
          <p:cNvSpPr/>
          <p:nvPr/>
        </p:nvSpPr>
        <p:spPr>
          <a:xfrm>
            <a:off x="8915387" y="4391025"/>
            <a:ext cx="47625" cy="428625"/>
          </a:xfrm>
          <a:custGeom>
            <a:avLst/>
            <a:gdLst/>
            <a:ahLst/>
            <a:cxnLst/>
            <a:rect l="l" t="t" r="r" b="b"/>
            <a:pathLst>
              <a:path w="47625" h="428625">
                <a:moveTo>
                  <a:pt x="47625" y="401662"/>
                </a:moveTo>
                <a:lnTo>
                  <a:pt x="26974" y="381000"/>
                </a:lnTo>
                <a:lnTo>
                  <a:pt x="20662" y="381000"/>
                </a:lnTo>
                <a:lnTo>
                  <a:pt x="0" y="401662"/>
                </a:lnTo>
                <a:lnTo>
                  <a:pt x="0" y="407974"/>
                </a:lnTo>
                <a:lnTo>
                  <a:pt x="20662" y="428625"/>
                </a:lnTo>
                <a:lnTo>
                  <a:pt x="26974" y="428625"/>
                </a:lnTo>
                <a:lnTo>
                  <a:pt x="47625" y="407974"/>
                </a:lnTo>
                <a:lnTo>
                  <a:pt x="47625" y="404812"/>
                </a:lnTo>
                <a:lnTo>
                  <a:pt x="47625" y="401662"/>
                </a:lnTo>
                <a:close/>
              </a:path>
              <a:path w="47625" h="428625">
                <a:moveTo>
                  <a:pt x="47625" y="211162"/>
                </a:moveTo>
                <a:lnTo>
                  <a:pt x="26974" y="190500"/>
                </a:lnTo>
                <a:lnTo>
                  <a:pt x="20662" y="190500"/>
                </a:lnTo>
                <a:lnTo>
                  <a:pt x="0" y="211162"/>
                </a:lnTo>
                <a:lnTo>
                  <a:pt x="0" y="217474"/>
                </a:lnTo>
                <a:lnTo>
                  <a:pt x="20662" y="238125"/>
                </a:lnTo>
                <a:lnTo>
                  <a:pt x="26974" y="238125"/>
                </a:lnTo>
                <a:lnTo>
                  <a:pt x="47625" y="217474"/>
                </a:lnTo>
                <a:lnTo>
                  <a:pt x="47625" y="214312"/>
                </a:lnTo>
                <a:lnTo>
                  <a:pt x="47625" y="211162"/>
                </a:lnTo>
                <a:close/>
              </a:path>
              <a:path w="47625" h="428625">
                <a:moveTo>
                  <a:pt x="47625" y="20662"/>
                </a:moveTo>
                <a:lnTo>
                  <a:pt x="26974" y="0"/>
                </a:lnTo>
                <a:lnTo>
                  <a:pt x="20662" y="0"/>
                </a:lnTo>
                <a:lnTo>
                  <a:pt x="0" y="20662"/>
                </a:lnTo>
                <a:lnTo>
                  <a:pt x="0" y="26974"/>
                </a:lnTo>
                <a:lnTo>
                  <a:pt x="20662" y="47625"/>
                </a:lnTo>
                <a:lnTo>
                  <a:pt x="26974" y="47625"/>
                </a:lnTo>
                <a:lnTo>
                  <a:pt x="47625" y="26974"/>
                </a:lnTo>
                <a:lnTo>
                  <a:pt x="47625" y="23812"/>
                </a:lnTo>
                <a:lnTo>
                  <a:pt x="47625" y="20662"/>
                </a:lnTo>
                <a:close/>
              </a:path>
            </a:pathLst>
          </a:custGeom>
          <a:solidFill>
            <a:srgbClr val="4A546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 txBox="1"/>
          <p:nvPr/>
        </p:nvSpPr>
        <p:spPr>
          <a:xfrm>
            <a:off x="9093200" y="4284636"/>
            <a:ext cx="1219835" cy="5969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0"/>
              </a:spcBef>
            </a:pP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맞춤형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리포트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4A5462"/>
                </a:solidFill>
                <a:latin typeface="Dotum"/>
                <a:cs typeface="Dotum"/>
              </a:rPr>
              <a:t>생성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세무</a:t>
            </a:r>
            <a:r>
              <a:rPr dirty="0" sz="1150" spc="-8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일정</a:t>
            </a:r>
            <a:r>
              <a:rPr dirty="0" sz="1150" spc="-8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자동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4A5462"/>
                </a:solidFill>
                <a:latin typeface="Dotum"/>
                <a:cs typeface="Dotum"/>
              </a:rPr>
              <a:t>알림 </a:t>
            </a:r>
            <a:r>
              <a:rPr dirty="0" sz="1150" spc="-170">
                <a:solidFill>
                  <a:srgbClr val="4A5462"/>
                </a:solidFill>
                <a:latin typeface="Dotum"/>
                <a:cs typeface="Dotum"/>
              </a:rPr>
              <a:t>장부</a:t>
            </a:r>
            <a:r>
              <a:rPr dirty="0" sz="1150" spc="-170">
                <a:solidFill>
                  <a:srgbClr val="4A5462"/>
                </a:solidFill>
                <a:latin typeface="Calibri"/>
                <a:cs typeface="Calibri"/>
              </a:rPr>
              <a:t>/</a:t>
            </a:r>
            <a:r>
              <a:rPr dirty="0" sz="1150" spc="-170">
                <a:solidFill>
                  <a:srgbClr val="4A5462"/>
                </a:solidFill>
                <a:latin typeface="Dotum"/>
                <a:cs typeface="Dotum"/>
              </a:rPr>
              <a:t>세금계산서</a:t>
            </a:r>
            <a:r>
              <a:rPr dirty="0" sz="1150" spc="-6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215">
                <a:solidFill>
                  <a:srgbClr val="4A5462"/>
                </a:solidFill>
                <a:latin typeface="Dotum"/>
                <a:cs typeface="Dotum"/>
              </a:rPr>
              <a:t>연동</a:t>
            </a:r>
            <a:endParaRPr sz="1150">
              <a:latin typeface="Dotum"/>
              <a:cs typeface="Dotum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914399" y="5143499"/>
            <a:ext cx="10363200" cy="685800"/>
            <a:chOff x="914399" y="5143499"/>
            <a:chExt cx="10363200" cy="685800"/>
          </a:xfrm>
        </p:grpSpPr>
        <p:sp>
          <p:nvSpPr>
            <p:cNvPr id="30" name="object 30" descr=""/>
            <p:cNvSpPr/>
            <p:nvPr/>
          </p:nvSpPr>
          <p:spPr>
            <a:xfrm>
              <a:off x="933449" y="5143499"/>
              <a:ext cx="10344150" cy="685800"/>
            </a:xfrm>
            <a:custGeom>
              <a:avLst/>
              <a:gdLst/>
              <a:ahLst/>
              <a:cxnLst/>
              <a:rect l="l" t="t" r="r" b="b"/>
              <a:pathLst>
                <a:path w="10344150" h="685800">
                  <a:moveTo>
                    <a:pt x="10290751" y="685799"/>
                  </a:moveTo>
                  <a:lnTo>
                    <a:pt x="33047" y="685799"/>
                  </a:lnTo>
                  <a:lnTo>
                    <a:pt x="28187" y="684349"/>
                  </a:lnTo>
                  <a:lnTo>
                    <a:pt x="966" y="643517"/>
                  </a:lnTo>
                  <a:lnTo>
                    <a:pt x="0" y="636227"/>
                  </a:lnTo>
                  <a:lnTo>
                    <a:pt x="0" y="628649"/>
                  </a:lnTo>
                  <a:lnTo>
                    <a:pt x="0" y="49570"/>
                  </a:lnTo>
                  <a:lnTo>
                    <a:pt x="14731" y="11379"/>
                  </a:lnTo>
                  <a:lnTo>
                    <a:pt x="33047" y="0"/>
                  </a:lnTo>
                  <a:lnTo>
                    <a:pt x="10290751" y="0"/>
                  </a:lnTo>
                  <a:lnTo>
                    <a:pt x="10330061" y="19391"/>
                  </a:lnTo>
                  <a:lnTo>
                    <a:pt x="10344148" y="53397"/>
                  </a:lnTo>
                  <a:lnTo>
                    <a:pt x="10344148" y="632402"/>
                  </a:lnTo>
                  <a:lnTo>
                    <a:pt x="10324756" y="671713"/>
                  </a:lnTo>
                  <a:lnTo>
                    <a:pt x="10294467" y="685433"/>
                  </a:lnTo>
                  <a:lnTo>
                    <a:pt x="10290751" y="6857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914399" y="5143499"/>
              <a:ext cx="52069" cy="685800"/>
            </a:xfrm>
            <a:custGeom>
              <a:avLst/>
              <a:gdLst/>
              <a:ahLst/>
              <a:cxnLst/>
              <a:rect l="l" t="t" r="r" b="b"/>
              <a:pathLst>
                <a:path w="52069" h="685800">
                  <a:moveTo>
                    <a:pt x="51889" y="685799"/>
                  </a:moveTo>
                  <a:lnTo>
                    <a:pt x="49571" y="685799"/>
                  </a:lnTo>
                  <a:lnTo>
                    <a:pt x="42281" y="684349"/>
                  </a:lnTo>
                  <a:lnTo>
                    <a:pt x="7250" y="657521"/>
                  </a:lnTo>
                  <a:lnTo>
                    <a:pt x="0" y="636228"/>
                  </a:lnTo>
                  <a:lnTo>
                    <a:pt x="0" y="49571"/>
                  </a:lnTo>
                  <a:lnTo>
                    <a:pt x="22097" y="11379"/>
                  </a:lnTo>
                  <a:lnTo>
                    <a:pt x="49571" y="0"/>
                  </a:lnTo>
                  <a:lnTo>
                    <a:pt x="51889" y="0"/>
                  </a:lnTo>
                  <a:lnTo>
                    <a:pt x="47399" y="5579"/>
                  </a:lnTo>
                  <a:lnTo>
                    <a:pt x="43679" y="16738"/>
                  </a:lnTo>
                  <a:lnTo>
                    <a:pt x="41238" y="25541"/>
                  </a:lnTo>
                  <a:lnTo>
                    <a:pt x="39494" y="35211"/>
                  </a:lnTo>
                  <a:lnTo>
                    <a:pt x="38448" y="45747"/>
                  </a:lnTo>
                  <a:lnTo>
                    <a:pt x="38100" y="57150"/>
                  </a:lnTo>
                  <a:lnTo>
                    <a:pt x="38100" y="628650"/>
                  </a:lnTo>
                  <a:lnTo>
                    <a:pt x="43679" y="669061"/>
                  </a:lnTo>
                  <a:lnTo>
                    <a:pt x="47399" y="680220"/>
                  </a:lnTo>
                  <a:lnTo>
                    <a:pt x="51889" y="6857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 descr=""/>
          <p:cNvSpPr txBox="1"/>
          <p:nvPr/>
        </p:nvSpPr>
        <p:spPr>
          <a:xfrm>
            <a:off x="1054100" y="5231917"/>
            <a:ext cx="10048875" cy="482600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1350" spc="-260">
                <a:solidFill>
                  <a:srgbClr val="1D40AF"/>
                </a:solidFill>
                <a:latin typeface="Dotum"/>
                <a:cs typeface="Dotum"/>
              </a:rPr>
              <a:t>아키텍처</a:t>
            </a:r>
            <a:r>
              <a:rPr dirty="0" sz="1350" spc="-105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D40AF"/>
                </a:solidFill>
                <a:latin typeface="Dotum"/>
                <a:cs typeface="Dotum"/>
              </a:rPr>
              <a:t>핵심</a:t>
            </a:r>
            <a:r>
              <a:rPr dirty="0" sz="1350" spc="-105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350" spc="-25">
                <a:solidFill>
                  <a:srgbClr val="1D40AF"/>
                </a:solidFill>
                <a:latin typeface="Dotum"/>
                <a:cs typeface="Dotum"/>
              </a:rPr>
              <a:t>가치</a:t>
            </a:r>
            <a:r>
              <a:rPr dirty="0" sz="1350" spc="-25">
                <a:solidFill>
                  <a:srgbClr val="1D40AF"/>
                </a:solidFill>
                <a:latin typeface="Comic Sans MS"/>
                <a:cs typeface="Comic Sans MS"/>
              </a:rPr>
              <a:t>:</a:t>
            </a:r>
            <a:endParaRPr sz="13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300">
                <a:solidFill>
                  <a:srgbClr val="1C4ED8"/>
                </a:solidFill>
                <a:latin typeface="Noto Sans JP"/>
                <a:cs typeface="Noto Sans JP"/>
              </a:rPr>
              <a:t>AI</a:t>
            </a:r>
            <a:r>
              <a:rPr dirty="0" sz="1300" spc="40">
                <a:solidFill>
                  <a:srgbClr val="1C4ED8"/>
                </a:solidFill>
                <a:latin typeface="Noto Sans JP"/>
                <a:cs typeface="Noto Sans JP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기반</a:t>
            </a:r>
            <a:r>
              <a:rPr dirty="0" sz="1350" spc="-110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핵심</a:t>
            </a:r>
            <a:r>
              <a:rPr dirty="0" sz="1350" spc="-110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프로세스를</a:t>
            </a:r>
            <a:r>
              <a:rPr dirty="0" sz="1350" spc="-110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통해</a:t>
            </a:r>
            <a:r>
              <a:rPr dirty="0" sz="1350" spc="-114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기존</a:t>
            </a:r>
            <a:r>
              <a:rPr dirty="0" sz="1350" spc="-110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시스템</a:t>
            </a:r>
            <a:r>
              <a:rPr dirty="0" sz="1350" spc="-110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대비</a:t>
            </a:r>
            <a:r>
              <a:rPr dirty="0" sz="1350" spc="-110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00" spc="-60">
                <a:solidFill>
                  <a:srgbClr val="1C4ED8"/>
                </a:solidFill>
                <a:latin typeface="Noto Sans JP"/>
                <a:cs typeface="Noto Sans JP"/>
              </a:rPr>
              <a:t>90%</a:t>
            </a:r>
            <a:r>
              <a:rPr dirty="0" sz="1300" spc="40">
                <a:solidFill>
                  <a:srgbClr val="1C4ED8"/>
                </a:solidFill>
                <a:latin typeface="Noto Sans JP"/>
                <a:cs typeface="Noto Sans JP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이상</a:t>
            </a:r>
            <a:r>
              <a:rPr dirty="0" sz="1350" spc="-110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자동화된</a:t>
            </a:r>
            <a:r>
              <a:rPr dirty="0" sz="1350" spc="-110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데이터</a:t>
            </a:r>
            <a:r>
              <a:rPr dirty="0" sz="1350" spc="-110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처리</a:t>
            </a:r>
            <a:r>
              <a:rPr dirty="0" sz="1350" spc="-110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190">
                <a:solidFill>
                  <a:srgbClr val="1C4ED8"/>
                </a:solidFill>
                <a:latin typeface="Dotum"/>
                <a:cs typeface="Dotum"/>
              </a:rPr>
              <a:t>가능</a:t>
            </a:r>
            <a:r>
              <a:rPr dirty="0" sz="1300" spc="-190">
                <a:solidFill>
                  <a:srgbClr val="1C4ED8"/>
                </a:solidFill>
                <a:latin typeface="Noto Sans JP"/>
                <a:cs typeface="Noto Sans JP"/>
              </a:rPr>
              <a:t>.</a:t>
            </a:r>
            <a:r>
              <a:rPr dirty="0" sz="1300" spc="40">
                <a:solidFill>
                  <a:srgbClr val="1C4ED8"/>
                </a:solidFill>
                <a:latin typeface="Noto Sans JP"/>
                <a:cs typeface="Noto Sans JP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사용자는</a:t>
            </a:r>
            <a:r>
              <a:rPr dirty="0" sz="1350" spc="-110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결과</a:t>
            </a:r>
            <a:r>
              <a:rPr dirty="0" sz="1350" spc="-110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확인과</a:t>
            </a:r>
            <a:r>
              <a:rPr dirty="0" sz="1350" spc="-110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최종</a:t>
            </a:r>
            <a:r>
              <a:rPr dirty="0" sz="1350" spc="-114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승인만</a:t>
            </a:r>
            <a:r>
              <a:rPr dirty="0" sz="1350" spc="-110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수행하여</a:t>
            </a:r>
            <a:r>
              <a:rPr dirty="0" sz="1350" spc="-110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업무</a:t>
            </a:r>
            <a:r>
              <a:rPr dirty="0" sz="1350" spc="-110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효율성을</a:t>
            </a:r>
            <a:r>
              <a:rPr dirty="0" sz="1350" spc="-114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125">
                <a:solidFill>
                  <a:srgbClr val="1C4ED8"/>
                </a:solidFill>
                <a:latin typeface="Dotum"/>
                <a:cs typeface="Dotum"/>
              </a:rPr>
              <a:t>극대화합니다</a:t>
            </a:r>
            <a:r>
              <a:rPr dirty="0" sz="1300" spc="-125">
                <a:solidFill>
                  <a:srgbClr val="1C4ED8"/>
                </a:solidFill>
                <a:latin typeface="Noto Sans JP"/>
                <a:cs typeface="Noto Sans JP"/>
              </a:rPr>
              <a:t>.</a:t>
            </a:r>
            <a:endParaRPr sz="1300">
              <a:latin typeface="Noto Sans JP"/>
              <a:cs typeface="Noto Sans JP"/>
            </a:endParaRPr>
          </a:p>
        </p:txBody>
      </p:sp>
      <p:grpSp>
        <p:nvGrpSpPr>
          <p:cNvPr id="33" name="object 33" descr=""/>
          <p:cNvGrpSpPr/>
          <p:nvPr/>
        </p:nvGrpSpPr>
        <p:grpSpPr>
          <a:xfrm>
            <a:off x="914399" y="1181099"/>
            <a:ext cx="2076450" cy="2324100"/>
            <a:chOff x="914399" y="1181099"/>
            <a:chExt cx="2076450" cy="2324100"/>
          </a:xfrm>
        </p:grpSpPr>
        <p:sp>
          <p:nvSpPr>
            <p:cNvPr id="34" name="object 34" descr=""/>
            <p:cNvSpPr/>
            <p:nvPr/>
          </p:nvSpPr>
          <p:spPr>
            <a:xfrm>
              <a:off x="923924" y="1190624"/>
              <a:ext cx="2057400" cy="2305050"/>
            </a:xfrm>
            <a:custGeom>
              <a:avLst/>
              <a:gdLst/>
              <a:ahLst/>
              <a:cxnLst/>
              <a:rect l="l" t="t" r="r" b="b"/>
              <a:pathLst>
                <a:path w="2057400" h="2305050">
                  <a:moveTo>
                    <a:pt x="1995102" y="2305049"/>
                  </a:moveTo>
                  <a:lnTo>
                    <a:pt x="62296" y="2305049"/>
                  </a:lnTo>
                  <a:lnTo>
                    <a:pt x="57961" y="2304622"/>
                  </a:lnTo>
                  <a:lnTo>
                    <a:pt x="22624" y="2288616"/>
                  </a:lnTo>
                  <a:lnTo>
                    <a:pt x="2135" y="2255676"/>
                  </a:lnTo>
                  <a:lnTo>
                    <a:pt x="0" y="2242752"/>
                  </a:lnTo>
                  <a:lnTo>
                    <a:pt x="0" y="2238374"/>
                  </a:lnTo>
                  <a:lnTo>
                    <a:pt x="0" y="62296"/>
                  </a:lnTo>
                  <a:lnTo>
                    <a:pt x="13668" y="25991"/>
                  </a:lnTo>
                  <a:lnTo>
                    <a:pt x="45204" y="3399"/>
                  </a:lnTo>
                  <a:lnTo>
                    <a:pt x="62296" y="0"/>
                  </a:lnTo>
                  <a:lnTo>
                    <a:pt x="1995102" y="0"/>
                  </a:lnTo>
                  <a:lnTo>
                    <a:pt x="2031407" y="13668"/>
                  </a:lnTo>
                  <a:lnTo>
                    <a:pt x="2053999" y="45203"/>
                  </a:lnTo>
                  <a:lnTo>
                    <a:pt x="2057400" y="62296"/>
                  </a:lnTo>
                  <a:lnTo>
                    <a:pt x="2057400" y="2242752"/>
                  </a:lnTo>
                  <a:lnTo>
                    <a:pt x="2043730" y="2279057"/>
                  </a:lnTo>
                  <a:lnTo>
                    <a:pt x="2012195" y="2301649"/>
                  </a:lnTo>
                  <a:lnTo>
                    <a:pt x="1999438" y="2304622"/>
                  </a:lnTo>
                  <a:lnTo>
                    <a:pt x="1995102" y="23050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923924" y="1190624"/>
              <a:ext cx="2057400" cy="2305050"/>
            </a:xfrm>
            <a:custGeom>
              <a:avLst/>
              <a:gdLst/>
              <a:ahLst/>
              <a:cxnLst/>
              <a:rect l="l" t="t" r="r" b="b"/>
              <a:pathLst>
                <a:path w="2057400" h="2305050">
                  <a:moveTo>
                    <a:pt x="0" y="2238374"/>
                  </a:moveTo>
                  <a:lnTo>
                    <a:pt x="0" y="66674"/>
                  </a:lnTo>
                  <a:lnTo>
                    <a:pt x="0" y="62297"/>
                  </a:lnTo>
                  <a:lnTo>
                    <a:pt x="427" y="57961"/>
                  </a:lnTo>
                  <a:lnTo>
                    <a:pt x="1281" y="53667"/>
                  </a:lnTo>
                  <a:lnTo>
                    <a:pt x="2135" y="49373"/>
                  </a:lnTo>
                  <a:lnTo>
                    <a:pt x="3399" y="45204"/>
                  </a:lnTo>
                  <a:lnTo>
                    <a:pt x="5075" y="41159"/>
                  </a:lnTo>
                  <a:lnTo>
                    <a:pt x="6750" y="37114"/>
                  </a:lnTo>
                  <a:lnTo>
                    <a:pt x="8804" y="33272"/>
                  </a:lnTo>
                  <a:lnTo>
                    <a:pt x="11236" y="29632"/>
                  </a:lnTo>
                  <a:lnTo>
                    <a:pt x="13668" y="25991"/>
                  </a:lnTo>
                  <a:lnTo>
                    <a:pt x="16432" y="22624"/>
                  </a:lnTo>
                  <a:lnTo>
                    <a:pt x="19528" y="19528"/>
                  </a:lnTo>
                  <a:lnTo>
                    <a:pt x="22624" y="16432"/>
                  </a:lnTo>
                  <a:lnTo>
                    <a:pt x="53667" y="1281"/>
                  </a:lnTo>
                  <a:lnTo>
                    <a:pt x="57961" y="427"/>
                  </a:lnTo>
                  <a:lnTo>
                    <a:pt x="62296" y="0"/>
                  </a:lnTo>
                  <a:lnTo>
                    <a:pt x="66674" y="0"/>
                  </a:lnTo>
                  <a:lnTo>
                    <a:pt x="1990724" y="0"/>
                  </a:lnTo>
                  <a:lnTo>
                    <a:pt x="1995102" y="0"/>
                  </a:lnTo>
                  <a:lnTo>
                    <a:pt x="1999438" y="427"/>
                  </a:lnTo>
                  <a:lnTo>
                    <a:pt x="2003732" y="1281"/>
                  </a:lnTo>
                  <a:lnTo>
                    <a:pt x="2008026" y="2135"/>
                  </a:lnTo>
                  <a:lnTo>
                    <a:pt x="2012195" y="3399"/>
                  </a:lnTo>
                  <a:lnTo>
                    <a:pt x="2016239" y="5075"/>
                  </a:lnTo>
                  <a:lnTo>
                    <a:pt x="2020284" y="6750"/>
                  </a:lnTo>
                  <a:lnTo>
                    <a:pt x="2037870" y="19528"/>
                  </a:lnTo>
                  <a:lnTo>
                    <a:pt x="2040966" y="22624"/>
                  </a:lnTo>
                  <a:lnTo>
                    <a:pt x="2043730" y="25992"/>
                  </a:lnTo>
                  <a:lnTo>
                    <a:pt x="2046162" y="29632"/>
                  </a:lnTo>
                  <a:lnTo>
                    <a:pt x="2048595" y="33272"/>
                  </a:lnTo>
                  <a:lnTo>
                    <a:pt x="2050649" y="37114"/>
                  </a:lnTo>
                  <a:lnTo>
                    <a:pt x="2052324" y="41159"/>
                  </a:lnTo>
                  <a:lnTo>
                    <a:pt x="2053999" y="45204"/>
                  </a:lnTo>
                  <a:lnTo>
                    <a:pt x="2055264" y="49373"/>
                  </a:lnTo>
                  <a:lnTo>
                    <a:pt x="2056118" y="53667"/>
                  </a:lnTo>
                  <a:lnTo>
                    <a:pt x="2056972" y="57961"/>
                  </a:lnTo>
                  <a:lnTo>
                    <a:pt x="2057400" y="62297"/>
                  </a:lnTo>
                  <a:lnTo>
                    <a:pt x="2057399" y="66674"/>
                  </a:lnTo>
                  <a:lnTo>
                    <a:pt x="2057399" y="2238374"/>
                  </a:lnTo>
                  <a:lnTo>
                    <a:pt x="2057400" y="2242752"/>
                  </a:lnTo>
                  <a:lnTo>
                    <a:pt x="2056972" y="2247088"/>
                  </a:lnTo>
                  <a:lnTo>
                    <a:pt x="2056118" y="2251382"/>
                  </a:lnTo>
                  <a:lnTo>
                    <a:pt x="2055264" y="2255676"/>
                  </a:lnTo>
                  <a:lnTo>
                    <a:pt x="2053999" y="2259845"/>
                  </a:lnTo>
                  <a:lnTo>
                    <a:pt x="2052324" y="2263889"/>
                  </a:lnTo>
                  <a:lnTo>
                    <a:pt x="2050649" y="2267934"/>
                  </a:lnTo>
                  <a:lnTo>
                    <a:pt x="2048595" y="2271776"/>
                  </a:lnTo>
                  <a:lnTo>
                    <a:pt x="2046162" y="2275417"/>
                  </a:lnTo>
                  <a:lnTo>
                    <a:pt x="2043730" y="2279057"/>
                  </a:lnTo>
                  <a:lnTo>
                    <a:pt x="2040966" y="2282425"/>
                  </a:lnTo>
                  <a:lnTo>
                    <a:pt x="2037870" y="2285520"/>
                  </a:lnTo>
                  <a:lnTo>
                    <a:pt x="2034775" y="2288616"/>
                  </a:lnTo>
                  <a:lnTo>
                    <a:pt x="2031407" y="2291380"/>
                  </a:lnTo>
                  <a:lnTo>
                    <a:pt x="2027767" y="2293812"/>
                  </a:lnTo>
                  <a:lnTo>
                    <a:pt x="2024126" y="2296244"/>
                  </a:lnTo>
                  <a:lnTo>
                    <a:pt x="2020284" y="2298298"/>
                  </a:lnTo>
                  <a:lnTo>
                    <a:pt x="2016239" y="2299973"/>
                  </a:lnTo>
                  <a:lnTo>
                    <a:pt x="2012195" y="2301649"/>
                  </a:lnTo>
                  <a:lnTo>
                    <a:pt x="1990724" y="2305049"/>
                  </a:lnTo>
                  <a:lnTo>
                    <a:pt x="66674" y="2305049"/>
                  </a:lnTo>
                  <a:lnTo>
                    <a:pt x="41159" y="2299973"/>
                  </a:lnTo>
                  <a:lnTo>
                    <a:pt x="37114" y="2298298"/>
                  </a:lnTo>
                  <a:lnTo>
                    <a:pt x="33272" y="2296244"/>
                  </a:lnTo>
                  <a:lnTo>
                    <a:pt x="29632" y="2293812"/>
                  </a:lnTo>
                  <a:lnTo>
                    <a:pt x="25992" y="2291380"/>
                  </a:lnTo>
                  <a:lnTo>
                    <a:pt x="22624" y="2288616"/>
                  </a:lnTo>
                  <a:lnTo>
                    <a:pt x="19528" y="2285520"/>
                  </a:lnTo>
                  <a:lnTo>
                    <a:pt x="16432" y="2282425"/>
                  </a:lnTo>
                  <a:lnTo>
                    <a:pt x="5075" y="2263889"/>
                  </a:lnTo>
                  <a:lnTo>
                    <a:pt x="3399" y="2259845"/>
                  </a:lnTo>
                  <a:lnTo>
                    <a:pt x="2135" y="2255676"/>
                  </a:lnTo>
                  <a:lnTo>
                    <a:pt x="1281" y="2251382"/>
                  </a:lnTo>
                  <a:lnTo>
                    <a:pt x="427" y="2247088"/>
                  </a:lnTo>
                  <a:lnTo>
                    <a:pt x="0" y="2242752"/>
                  </a:lnTo>
                  <a:lnTo>
                    <a:pt x="0" y="2238374"/>
                  </a:lnTo>
                  <a:close/>
                </a:path>
              </a:pathLst>
            </a:custGeom>
            <a:ln w="19049">
              <a:solidFill>
                <a:srgbClr val="E2E7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1809749" y="1504949"/>
              <a:ext cx="285750" cy="381000"/>
            </a:xfrm>
            <a:custGeom>
              <a:avLst/>
              <a:gdLst/>
              <a:ahLst/>
              <a:cxnLst/>
              <a:rect l="l" t="t" r="r" b="b"/>
              <a:pathLst>
                <a:path w="285750" h="381000">
                  <a:moveTo>
                    <a:pt x="238125" y="381000"/>
                  </a:moveTo>
                  <a:lnTo>
                    <a:pt x="47625" y="381000"/>
                  </a:lnTo>
                  <a:lnTo>
                    <a:pt x="29101" y="377252"/>
                  </a:lnTo>
                  <a:lnTo>
                    <a:pt x="13961" y="367038"/>
                  </a:lnTo>
                  <a:lnTo>
                    <a:pt x="3747" y="351898"/>
                  </a:lnTo>
                  <a:lnTo>
                    <a:pt x="0" y="333375"/>
                  </a:lnTo>
                  <a:lnTo>
                    <a:pt x="0" y="47625"/>
                  </a:lnTo>
                  <a:lnTo>
                    <a:pt x="3747" y="29101"/>
                  </a:lnTo>
                  <a:lnTo>
                    <a:pt x="13961" y="13961"/>
                  </a:lnTo>
                  <a:lnTo>
                    <a:pt x="29101" y="3747"/>
                  </a:lnTo>
                  <a:lnTo>
                    <a:pt x="47625" y="0"/>
                  </a:lnTo>
                  <a:lnTo>
                    <a:pt x="166687" y="0"/>
                  </a:lnTo>
                  <a:lnTo>
                    <a:pt x="166687" y="47625"/>
                  </a:lnTo>
                  <a:lnTo>
                    <a:pt x="52982" y="47625"/>
                  </a:lnTo>
                  <a:lnTo>
                    <a:pt x="47625" y="52982"/>
                  </a:lnTo>
                  <a:lnTo>
                    <a:pt x="47625" y="66079"/>
                  </a:lnTo>
                  <a:lnTo>
                    <a:pt x="52982" y="71437"/>
                  </a:lnTo>
                  <a:lnTo>
                    <a:pt x="166687" y="71437"/>
                  </a:lnTo>
                  <a:lnTo>
                    <a:pt x="166687" y="95250"/>
                  </a:lnTo>
                  <a:lnTo>
                    <a:pt x="52982" y="95250"/>
                  </a:lnTo>
                  <a:lnTo>
                    <a:pt x="47625" y="100607"/>
                  </a:lnTo>
                  <a:lnTo>
                    <a:pt x="47625" y="113704"/>
                  </a:lnTo>
                  <a:lnTo>
                    <a:pt x="52982" y="119062"/>
                  </a:lnTo>
                  <a:lnTo>
                    <a:pt x="285750" y="119062"/>
                  </a:lnTo>
                  <a:lnTo>
                    <a:pt x="285750" y="166687"/>
                  </a:lnTo>
                  <a:lnTo>
                    <a:pt x="71437" y="166687"/>
                  </a:lnTo>
                  <a:lnTo>
                    <a:pt x="62160" y="168555"/>
                  </a:lnTo>
                  <a:lnTo>
                    <a:pt x="54592" y="173654"/>
                  </a:lnTo>
                  <a:lnTo>
                    <a:pt x="49493" y="181222"/>
                  </a:lnTo>
                  <a:lnTo>
                    <a:pt x="47625" y="190500"/>
                  </a:lnTo>
                  <a:lnTo>
                    <a:pt x="47625" y="238125"/>
                  </a:lnTo>
                  <a:lnTo>
                    <a:pt x="49493" y="247402"/>
                  </a:lnTo>
                  <a:lnTo>
                    <a:pt x="54592" y="254970"/>
                  </a:lnTo>
                  <a:lnTo>
                    <a:pt x="62160" y="260069"/>
                  </a:lnTo>
                  <a:lnTo>
                    <a:pt x="71437" y="261937"/>
                  </a:lnTo>
                  <a:lnTo>
                    <a:pt x="285750" y="261937"/>
                  </a:lnTo>
                  <a:lnTo>
                    <a:pt x="285750" y="309562"/>
                  </a:lnTo>
                  <a:lnTo>
                    <a:pt x="172045" y="309562"/>
                  </a:lnTo>
                  <a:lnTo>
                    <a:pt x="166687" y="314920"/>
                  </a:lnTo>
                  <a:lnTo>
                    <a:pt x="166687" y="328017"/>
                  </a:lnTo>
                  <a:lnTo>
                    <a:pt x="172045" y="333375"/>
                  </a:lnTo>
                  <a:lnTo>
                    <a:pt x="285750" y="333375"/>
                  </a:lnTo>
                  <a:lnTo>
                    <a:pt x="282002" y="351898"/>
                  </a:lnTo>
                  <a:lnTo>
                    <a:pt x="271788" y="367038"/>
                  </a:lnTo>
                  <a:lnTo>
                    <a:pt x="256648" y="377252"/>
                  </a:lnTo>
                  <a:lnTo>
                    <a:pt x="238125" y="381000"/>
                  </a:lnTo>
                  <a:close/>
                </a:path>
                <a:path w="285750" h="381000">
                  <a:moveTo>
                    <a:pt x="285750" y="95250"/>
                  </a:moveTo>
                  <a:lnTo>
                    <a:pt x="190500" y="95250"/>
                  </a:lnTo>
                  <a:lnTo>
                    <a:pt x="190500" y="0"/>
                  </a:lnTo>
                  <a:lnTo>
                    <a:pt x="285750" y="95250"/>
                  </a:lnTo>
                  <a:close/>
                </a:path>
                <a:path w="285750" h="381000">
                  <a:moveTo>
                    <a:pt x="166687" y="71437"/>
                  </a:moveTo>
                  <a:lnTo>
                    <a:pt x="113704" y="71437"/>
                  </a:lnTo>
                  <a:lnTo>
                    <a:pt x="119062" y="66079"/>
                  </a:lnTo>
                  <a:lnTo>
                    <a:pt x="119062" y="52982"/>
                  </a:lnTo>
                  <a:lnTo>
                    <a:pt x="113704" y="47625"/>
                  </a:lnTo>
                  <a:lnTo>
                    <a:pt x="166687" y="47625"/>
                  </a:lnTo>
                  <a:lnTo>
                    <a:pt x="166687" y="71437"/>
                  </a:lnTo>
                  <a:close/>
                </a:path>
                <a:path w="285750" h="381000">
                  <a:moveTo>
                    <a:pt x="190500" y="119062"/>
                  </a:moveTo>
                  <a:lnTo>
                    <a:pt x="113704" y="119062"/>
                  </a:lnTo>
                  <a:lnTo>
                    <a:pt x="119062" y="113704"/>
                  </a:lnTo>
                  <a:lnTo>
                    <a:pt x="119062" y="100607"/>
                  </a:lnTo>
                  <a:lnTo>
                    <a:pt x="113704" y="95250"/>
                  </a:lnTo>
                  <a:lnTo>
                    <a:pt x="166687" y="95250"/>
                  </a:lnTo>
                  <a:lnTo>
                    <a:pt x="168555" y="104527"/>
                  </a:lnTo>
                  <a:lnTo>
                    <a:pt x="173654" y="112095"/>
                  </a:lnTo>
                  <a:lnTo>
                    <a:pt x="181222" y="117194"/>
                  </a:lnTo>
                  <a:lnTo>
                    <a:pt x="190500" y="119062"/>
                  </a:lnTo>
                  <a:close/>
                </a:path>
                <a:path w="285750" h="381000">
                  <a:moveTo>
                    <a:pt x="285750" y="261937"/>
                  </a:moveTo>
                  <a:lnTo>
                    <a:pt x="214312" y="261937"/>
                  </a:lnTo>
                  <a:lnTo>
                    <a:pt x="223589" y="260069"/>
                  </a:lnTo>
                  <a:lnTo>
                    <a:pt x="231157" y="254970"/>
                  </a:lnTo>
                  <a:lnTo>
                    <a:pt x="236256" y="247402"/>
                  </a:lnTo>
                  <a:lnTo>
                    <a:pt x="238125" y="238125"/>
                  </a:lnTo>
                  <a:lnTo>
                    <a:pt x="238125" y="190500"/>
                  </a:lnTo>
                  <a:lnTo>
                    <a:pt x="236256" y="181222"/>
                  </a:lnTo>
                  <a:lnTo>
                    <a:pt x="231157" y="173654"/>
                  </a:lnTo>
                  <a:lnTo>
                    <a:pt x="223589" y="168555"/>
                  </a:lnTo>
                  <a:lnTo>
                    <a:pt x="214312" y="166687"/>
                  </a:lnTo>
                  <a:lnTo>
                    <a:pt x="285750" y="166687"/>
                  </a:lnTo>
                  <a:lnTo>
                    <a:pt x="285750" y="261937"/>
                  </a:lnTo>
                  <a:close/>
                </a:path>
                <a:path w="285750" h="381000">
                  <a:moveTo>
                    <a:pt x="214312" y="238125"/>
                  </a:moveTo>
                  <a:lnTo>
                    <a:pt x="71437" y="238125"/>
                  </a:lnTo>
                  <a:lnTo>
                    <a:pt x="71437" y="190500"/>
                  </a:lnTo>
                  <a:lnTo>
                    <a:pt x="214312" y="190500"/>
                  </a:lnTo>
                  <a:lnTo>
                    <a:pt x="214312" y="238125"/>
                  </a:lnTo>
                  <a:close/>
                </a:path>
                <a:path w="285750" h="381000">
                  <a:moveTo>
                    <a:pt x="285750" y="333375"/>
                  </a:moveTo>
                  <a:lnTo>
                    <a:pt x="232767" y="333375"/>
                  </a:lnTo>
                  <a:lnTo>
                    <a:pt x="238125" y="328017"/>
                  </a:lnTo>
                  <a:lnTo>
                    <a:pt x="238125" y="314920"/>
                  </a:lnTo>
                  <a:lnTo>
                    <a:pt x="232767" y="309562"/>
                  </a:lnTo>
                  <a:lnTo>
                    <a:pt x="285750" y="309562"/>
                  </a:lnTo>
                  <a:lnTo>
                    <a:pt x="285750" y="333375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 descr=""/>
          <p:cNvSpPr txBox="1"/>
          <p:nvPr/>
        </p:nvSpPr>
        <p:spPr>
          <a:xfrm>
            <a:off x="1519634" y="2117661"/>
            <a:ext cx="862330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00" spc="-270" b="1">
                <a:latin typeface="Malgun Gothic"/>
                <a:cs typeface="Malgun Gothic"/>
              </a:rPr>
              <a:t>입력</a:t>
            </a:r>
            <a:r>
              <a:rPr dirty="0" sz="1500" spc="-150" b="1">
                <a:latin typeface="Malgun Gothic"/>
                <a:cs typeface="Malgun Gothic"/>
              </a:rPr>
              <a:t> </a:t>
            </a:r>
            <a:r>
              <a:rPr dirty="0" sz="1500" spc="-295" b="1">
                <a:latin typeface="Malgun Gothic"/>
                <a:cs typeface="Malgun Gothic"/>
              </a:rPr>
              <a:t>데이터</a:t>
            </a:r>
            <a:endParaRPr sz="1500">
              <a:latin typeface="Malgun Gothic"/>
              <a:cs typeface="Malgun Gothic"/>
            </a:endParaRPr>
          </a:p>
        </p:txBody>
      </p:sp>
      <p:grpSp>
        <p:nvGrpSpPr>
          <p:cNvPr id="38" name="object 38" descr=""/>
          <p:cNvGrpSpPr/>
          <p:nvPr/>
        </p:nvGrpSpPr>
        <p:grpSpPr>
          <a:xfrm>
            <a:off x="1485513" y="2504509"/>
            <a:ext cx="267335" cy="753110"/>
            <a:chOff x="1485513" y="2504509"/>
            <a:chExt cx="267335" cy="753110"/>
          </a:xfrm>
        </p:grpSpPr>
        <p:pic>
          <p:nvPicPr>
            <p:cNvPr id="39" name="object 3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38299" y="2504509"/>
              <a:ext cx="114299" cy="153471"/>
            </a:xfrm>
            <a:prstGeom prst="rect">
              <a:avLst/>
            </a:prstGeom>
          </p:spPr>
        </p:pic>
        <p:pic>
          <p:nvPicPr>
            <p:cNvPr id="40" name="object 4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85513" y="2819399"/>
              <a:ext cx="152786" cy="133379"/>
            </a:xfrm>
            <a:prstGeom prst="rect">
              <a:avLst/>
            </a:prstGeom>
          </p:spPr>
        </p:pic>
        <p:pic>
          <p:nvPicPr>
            <p:cNvPr id="41" name="object 4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33524" y="3124199"/>
              <a:ext cx="152399" cy="133349"/>
            </a:xfrm>
            <a:prstGeom prst="rect">
              <a:avLst/>
            </a:prstGeom>
          </p:spPr>
        </p:pic>
      </p:grpSp>
      <p:sp>
        <p:nvSpPr>
          <p:cNvPr id="42" name="object 42" descr=""/>
          <p:cNvSpPr txBox="1"/>
          <p:nvPr/>
        </p:nvSpPr>
        <p:spPr>
          <a:xfrm>
            <a:off x="1825136" y="2453513"/>
            <a:ext cx="446405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285">
                <a:solidFill>
                  <a:srgbClr val="4A5462"/>
                </a:solidFill>
                <a:latin typeface="Dotum"/>
                <a:cs typeface="Dotum"/>
              </a:rPr>
              <a:t>영수증</a:t>
            </a:r>
            <a:endParaRPr sz="1350">
              <a:latin typeface="Dotum"/>
              <a:cs typeface="Dotum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1703990" y="2758313"/>
            <a:ext cx="72644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270">
                <a:solidFill>
                  <a:srgbClr val="4A5462"/>
                </a:solidFill>
                <a:latin typeface="Dotum"/>
                <a:cs typeface="Dotum"/>
              </a:rPr>
              <a:t>문자메시지</a:t>
            </a:r>
            <a:endParaRPr sz="1350">
              <a:latin typeface="Dotum"/>
              <a:cs typeface="Dotum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1752806" y="3063113"/>
            <a:ext cx="629285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사진</a:t>
            </a:r>
            <a:r>
              <a:rPr dirty="0" sz="135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95">
                <a:solidFill>
                  <a:srgbClr val="4A5462"/>
                </a:solidFill>
                <a:latin typeface="Dotum"/>
                <a:cs typeface="Dotum"/>
              </a:rPr>
              <a:t>촬영</a:t>
            </a:r>
            <a:endParaRPr sz="1350">
              <a:latin typeface="Dotum"/>
              <a:cs typeface="Dotum"/>
            </a:endParaRPr>
          </a:p>
        </p:txBody>
      </p:sp>
      <p:sp>
        <p:nvSpPr>
          <p:cNvPr id="45" name="object 45" descr=""/>
          <p:cNvSpPr/>
          <p:nvPr/>
        </p:nvSpPr>
        <p:spPr>
          <a:xfrm>
            <a:off x="3181349" y="2246828"/>
            <a:ext cx="304800" cy="193040"/>
          </a:xfrm>
          <a:custGeom>
            <a:avLst/>
            <a:gdLst/>
            <a:ahLst/>
            <a:cxnLst/>
            <a:rect l="l" t="t" r="r" b="b"/>
            <a:pathLst>
              <a:path w="304800" h="193039">
                <a:moveTo>
                  <a:pt x="204370" y="192643"/>
                </a:moveTo>
                <a:lnTo>
                  <a:pt x="199132" y="190380"/>
                </a:lnTo>
                <a:lnTo>
                  <a:pt x="193893" y="188118"/>
                </a:lnTo>
                <a:lnTo>
                  <a:pt x="190499" y="182999"/>
                </a:lnTo>
                <a:lnTo>
                  <a:pt x="190499" y="134421"/>
                </a:lnTo>
                <a:lnTo>
                  <a:pt x="19049" y="134421"/>
                </a:lnTo>
                <a:lnTo>
                  <a:pt x="11628" y="132926"/>
                </a:lnTo>
                <a:lnTo>
                  <a:pt x="5573" y="128847"/>
                </a:lnTo>
                <a:lnTo>
                  <a:pt x="1494" y="122793"/>
                </a:lnTo>
                <a:lnTo>
                  <a:pt x="0" y="115371"/>
                </a:lnTo>
                <a:lnTo>
                  <a:pt x="0" y="77271"/>
                </a:lnTo>
                <a:lnTo>
                  <a:pt x="1494" y="69849"/>
                </a:lnTo>
                <a:lnTo>
                  <a:pt x="5573" y="63795"/>
                </a:lnTo>
                <a:lnTo>
                  <a:pt x="11628" y="59716"/>
                </a:lnTo>
                <a:lnTo>
                  <a:pt x="19049" y="58221"/>
                </a:lnTo>
                <a:lnTo>
                  <a:pt x="190499" y="58221"/>
                </a:lnTo>
                <a:lnTo>
                  <a:pt x="190499" y="9703"/>
                </a:lnTo>
                <a:lnTo>
                  <a:pt x="193893" y="4524"/>
                </a:lnTo>
                <a:lnTo>
                  <a:pt x="204370" y="0"/>
                </a:lnTo>
                <a:lnTo>
                  <a:pt x="210442" y="1071"/>
                </a:lnTo>
                <a:lnTo>
                  <a:pt x="300335" y="85963"/>
                </a:lnTo>
                <a:lnTo>
                  <a:pt x="303192" y="88642"/>
                </a:lnTo>
                <a:lnTo>
                  <a:pt x="304799" y="92392"/>
                </a:lnTo>
                <a:lnTo>
                  <a:pt x="304799" y="100250"/>
                </a:lnTo>
                <a:lnTo>
                  <a:pt x="303192" y="104001"/>
                </a:lnTo>
                <a:lnTo>
                  <a:pt x="300335" y="106679"/>
                </a:lnTo>
                <a:lnTo>
                  <a:pt x="210442" y="191571"/>
                </a:lnTo>
                <a:lnTo>
                  <a:pt x="204370" y="192643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6" name="object 46" descr=""/>
          <p:cNvGrpSpPr/>
          <p:nvPr/>
        </p:nvGrpSpPr>
        <p:grpSpPr>
          <a:xfrm>
            <a:off x="3676649" y="1181099"/>
            <a:ext cx="2076450" cy="2324100"/>
            <a:chOff x="3676649" y="1181099"/>
            <a:chExt cx="2076450" cy="2324100"/>
          </a:xfrm>
        </p:grpSpPr>
        <p:sp>
          <p:nvSpPr>
            <p:cNvPr id="47" name="object 47" descr=""/>
            <p:cNvSpPr/>
            <p:nvPr/>
          </p:nvSpPr>
          <p:spPr>
            <a:xfrm>
              <a:off x="3686174" y="1190624"/>
              <a:ext cx="2057400" cy="2305050"/>
            </a:xfrm>
            <a:custGeom>
              <a:avLst/>
              <a:gdLst/>
              <a:ahLst/>
              <a:cxnLst/>
              <a:rect l="l" t="t" r="r" b="b"/>
              <a:pathLst>
                <a:path w="2057400" h="2305050">
                  <a:moveTo>
                    <a:pt x="1995102" y="2305049"/>
                  </a:moveTo>
                  <a:lnTo>
                    <a:pt x="62297" y="2305049"/>
                  </a:lnTo>
                  <a:lnTo>
                    <a:pt x="57960" y="2304622"/>
                  </a:lnTo>
                  <a:lnTo>
                    <a:pt x="22624" y="2288616"/>
                  </a:lnTo>
                  <a:lnTo>
                    <a:pt x="2135" y="2255676"/>
                  </a:lnTo>
                  <a:lnTo>
                    <a:pt x="0" y="2242752"/>
                  </a:lnTo>
                  <a:lnTo>
                    <a:pt x="0" y="2238374"/>
                  </a:lnTo>
                  <a:lnTo>
                    <a:pt x="0" y="62296"/>
                  </a:lnTo>
                  <a:lnTo>
                    <a:pt x="13668" y="25991"/>
                  </a:lnTo>
                  <a:lnTo>
                    <a:pt x="45204" y="3399"/>
                  </a:lnTo>
                  <a:lnTo>
                    <a:pt x="62297" y="0"/>
                  </a:lnTo>
                  <a:lnTo>
                    <a:pt x="1995102" y="0"/>
                  </a:lnTo>
                  <a:lnTo>
                    <a:pt x="2031407" y="13668"/>
                  </a:lnTo>
                  <a:lnTo>
                    <a:pt x="2053999" y="45203"/>
                  </a:lnTo>
                  <a:lnTo>
                    <a:pt x="2057399" y="62296"/>
                  </a:lnTo>
                  <a:lnTo>
                    <a:pt x="2057399" y="2242752"/>
                  </a:lnTo>
                  <a:lnTo>
                    <a:pt x="2043730" y="2279057"/>
                  </a:lnTo>
                  <a:lnTo>
                    <a:pt x="2012195" y="2301649"/>
                  </a:lnTo>
                  <a:lnTo>
                    <a:pt x="1999438" y="2304622"/>
                  </a:lnTo>
                  <a:lnTo>
                    <a:pt x="1995102" y="2305049"/>
                  </a:lnTo>
                  <a:close/>
                </a:path>
              </a:pathLst>
            </a:custGeom>
            <a:solidFill>
              <a:srgbClr val="3B81F5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3686174" y="1190624"/>
              <a:ext cx="2057400" cy="2305050"/>
            </a:xfrm>
            <a:custGeom>
              <a:avLst/>
              <a:gdLst/>
              <a:ahLst/>
              <a:cxnLst/>
              <a:rect l="l" t="t" r="r" b="b"/>
              <a:pathLst>
                <a:path w="2057400" h="2305050">
                  <a:moveTo>
                    <a:pt x="0" y="2238374"/>
                  </a:moveTo>
                  <a:lnTo>
                    <a:pt x="0" y="66674"/>
                  </a:lnTo>
                  <a:lnTo>
                    <a:pt x="0" y="62297"/>
                  </a:lnTo>
                  <a:lnTo>
                    <a:pt x="427" y="57961"/>
                  </a:lnTo>
                  <a:lnTo>
                    <a:pt x="1281" y="53667"/>
                  </a:lnTo>
                  <a:lnTo>
                    <a:pt x="2135" y="49373"/>
                  </a:lnTo>
                  <a:lnTo>
                    <a:pt x="3399" y="45204"/>
                  </a:lnTo>
                  <a:lnTo>
                    <a:pt x="5075" y="41159"/>
                  </a:lnTo>
                  <a:lnTo>
                    <a:pt x="6750" y="37114"/>
                  </a:lnTo>
                  <a:lnTo>
                    <a:pt x="8804" y="33272"/>
                  </a:lnTo>
                  <a:lnTo>
                    <a:pt x="11236" y="29632"/>
                  </a:lnTo>
                  <a:lnTo>
                    <a:pt x="13668" y="25991"/>
                  </a:lnTo>
                  <a:lnTo>
                    <a:pt x="16433" y="22624"/>
                  </a:lnTo>
                  <a:lnTo>
                    <a:pt x="19528" y="19528"/>
                  </a:lnTo>
                  <a:lnTo>
                    <a:pt x="22624" y="16432"/>
                  </a:lnTo>
                  <a:lnTo>
                    <a:pt x="53667" y="1281"/>
                  </a:lnTo>
                  <a:lnTo>
                    <a:pt x="57960" y="427"/>
                  </a:lnTo>
                  <a:lnTo>
                    <a:pt x="62297" y="0"/>
                  </a:lnTo>
                  <a:lnTo>
                    <a:pt x="66675" y="0"/>
                  </a:lnTo>
                  <a:lnTo>
                    <a:pt x="1990725" y="0"/>
                  </a:lnTo>
                  <a:lnTo>
                    <a:pt x="1995102" y="0"/>
                  </a:lnTo>
                  <a:lnTo>
                    <a:pt x="1999438" y="427"/>
                  </a:lnTo>
                  <a:lnTo>
                    <a:pt x="2003732" y="1281"/>
                  </a:lnTo>
                  <a:lnTo>
                    <a:pt x="2008026" y="2135"/>
                  </a:lnTo>
                  <a:lnTo>
                    <a:pt x="2040966" y="22624"/>
                  </a:lnTo>
                  <a:lnTo>
                    <a:pt x="2046163" y="29632"/>
                  </a:lnTo>
                  <a:lnTo>
                    <a:pt x="2048595" y="33272"/>
                  </a:lnTo>
                  <a:lnTo>
                    <a:pt x="2050649" y="37114"/>
                  </a:lnTo>
                  <a:lnTo>
                    <a:pt x="2052324" y="41159"/>
                  </a:lnTo>
                  <a:lnTo>
                    <a:pt x="2053999" y="45204"/>
                  </a:lnTo>
                  <a:lnTo>
                    <a:pt x="2057400" y="66674"/>
                  </a:lnTo>
                  <a:lnTo>
                    <a:pt x="2057400" y="2238374"/>
                  </a:lnTo>
                  <a:lnTo>
                    <a:pt x="2057399" y="2242752"/>
                  </a:lnTo>
                  <a:lnTo>
                    <a:pt x="2056972" y="2247088"/>
                  </a:lnTo>
                  <a:lnTo>
                    <a:pt x="2056118" y="2251382"/>
                  </a:lnTo>
                  <a:lnTo>
                    <a:pt x="2055264" y="2255676"/>
                  </a:lnTo>
                  <a:lnTo>
                    <a:pt x="2053999" y="2259845"/>
                  </a:lnTo>
                  <a:lnTo>
                    <a:pt x="2052324" y="2263889"/>
                  </a:lnTo>
                  <a:lnTo>
                    <a:pt x="2050649" y="2267934"/>
                  </a:lnTo>
                  <a:lnTo>
                    <a:pt x="2037871" y="2285520"/>
                  </a:lnTo>
                  <a:lnTo>
                    <a:pt x="2034775" y="2288616"/>
                  </a:lnTo>
                  <a:lnTo>
                    <a:pt x="2016240" y="2299973"/>
                  </a:lnTo>
                  <a:lnTo>
                    <a:pt x="2012195" y="2301649"/>
                  </a:lnTo>
                  <a:lnTo>
                    <a:pt x="1990725" y="2305049"/>
                  </a:lnTo>
                  <a:lnTo>
                    <a:pt x="66675" y="2305049"/>
                  </a:lnTo>
                  <a:lnTo>
                    <a:pt x="41159" y="2299973"/>
                  </a:lnTo>
                  <a:lnTo>
                    <a:pt x="37114" y="2298298"/>
                  </a:lnTo>
                  <a:lnTo>
                    <a:pt x="33272" y="2296244"/>
                  </a:lnTo>
                  <a:lnTo>
                    <a:pt x="29632" y="2293812"/>
                  </a:lnTo>
                  <a:lnTo>
                    <a:pt x="25992" y="2291380"/>
                  </a:lnTo>
                  <a:lnTo>
                    <a:pt x="22624" y="2288616"/>
                  </a:lnTo>
                  <a:lnTo>
                    <a:pt x="19528" y="2285520"/>
                  </a:lnTo>
                  <a:lnTo>
                    <a:pt x="16433" y="2282425"/>
                  </a:lnTo>
                  <a:lnTo>
                    <a:pt x="1281" y="2251382"/>
                  </a:lnTo>
                  <a:lnTo>
                    <a:pt x="427" y="2247088"/>
                  </a:lnTo>
                  <a:lnTo>
                    <a:pt x="0" y="2242752"/>
                  </a:lnTo>
                  <a:lnTo>
                    <a:pt x="0" y="2238374"/>
                  </a:lnTo>
                  <a:close/>
                </a:path>
              </a:pathLst>
            </a:custGeom>
            <a:ln w="19049">
              <a:solidFill>
                <a:srgbClr val="E2E7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4524375" y="150494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87510" y="345281"/>
                  </a:moveTo>
                  <a:lnTo>
                    <a:pt x="83343" y="345281"/>
                  </a:lnTo>
                  <a:lnTo>
                    <a:pt x="64820" y="341533"/>
                  </a:lnTo>
                  <a:lnTo>
                    <a:pt x="49680" y="331319"/>
                  </a:lnTo>
                  <a:lnTo>
                    <a:pt x="39466" y="316179"/>
                  </a:lnTo>
                  <a:lnTo>
                    <a:pt x="35718" y="297656"/>
                  </a:lnTo>
                  <a:lnTo>
                    <a:pt x="35718" y="292149"/>
                  </a:lnTo>
                  <a:lnTo>
                    <a:pt x="36686" y="286791"/>
                  </a:lnTo>
                  <a:lnTo>
                    <a:pt x="38397" y="281880"/>
                  </a:lnTo>
                  <a:lnTo>
                    <a:pt x="22917" y="273183"/>
                  </a:lnTo>
                  <a:lnTo>
                    <a:pt x="10771" y="260412"/>
                  </a:lnTo>
                  <a:lnTo>
                    <a:pt x="2839" y="244459"/>
                  </a:lnTo>
                  <a:lnTo>
                    <a:pt x="0" y="226218"/>
                  </a:lnTo>
                  <a:lnTo>
                    <a:pt x="2489" y="209137"/>
                  </a:lnTo>
                  <a:lnTo>
                    <a:pt x="9478" y="193988"/>
                  </a:lnTo>
                  <a:lnTo>
                    <a:pt x="20248" y="181504"/>
                  </a:lnTo>
                  <a:lnTo>
                    <a:pt x="34081" y="172417"/>
                  </a:lnTo>
                  <a:lnTo>
                    <a:pt x="29745" y="165949"/>
                  </a:lnTo>
                  <a:lnTo>
                    <a:pt x="26519" y="158790"/>
                  </a:lnTo>
                  <a:lnTo>
                    <a:pt x="24506" y="151059"/>
                  </a:lnTo>
                  <a:lnTo>
                    <a:pt x="23812" y="142875"/>
                  </a:lnTo>
                  <a:lnTo>
                    <a:pt x="26658" y="126617"/>
                  </a:lnTo>
                  <a:lnTo>
                    <a:pt x="34528" y="112774"/>
                  </a:lnTo>
                  <a:lnTo>
                    <a:pt x="46415" y="102335"/>
                  </a:lnTo>
                  <a:lnTo>
                    <a:pt x="61317" y="96291"/>
                  </a:lnTo>
                  <a:lnTo>
                    <a:pt x="60126" y="92199"/>
                  </a:lnTo>
                  <a:lnTo>
                    <a:pt x="59531" y="87808"/>
                  </a:lnTo>
                  <a:lnTo>
                    <a:pt x="59531" y="83343"/>
                  </a:lnTo>
                  <a:lnTo>
                    <a:pt x="62248" y="67469"/>
                  </a:lnTo>
                  <a:lnTo>
                    <a:pt x="69772" y="53847"/>
                  </a:lnTo>
                  <a:lnTo>
                    <a:pt x="81161" y="43421"/>
                  </a:lnTo>
                  <a:lnTo>
                    <a:pt x="95473" y="37132"/>
                  </a:lnTo>
                  <a:lnTo>
                    <a:pt x="99867" y="22540"/>
                  </a:lnTo>
                  <a:lnTo>
                    <a:pt x="108970" y="10752"/>
                  </a:lnTo>
                  <a:lnTo>
                    <a:pt x="121686" y="2871"/>
                  </a:lnTo>
                  <a:lnTo>
                    <a:pt x="136921" y="0"/>
                  </a:lnTo>
                  <a:lnTo>
                    <a:pt x="153133" y="3277"/>
                  </a:lnTo>
                  <a:lnTo>
                    <a:pt x="166380" y="12213"/>
                  </a:lnTo>
                  <a:lnTo>
                    <a:pt x="175316" y="25460"/>
                  </a:lnTo>
                  <a:lnTo>
                    <a:pt x="178593" y="41671"/>
                  </a:lnTo>
                  <a:lnTo>
                    <a:pt x="178593" y="339328"/>
                  </a:lnTo>
                  <a:lnTo>
                    <a:pt x="177706" y="343718"/>
                  </a:lnTo>
                  <a:lnTo>
                    <a:pt x="95473" y="343718"/>
                  </a:lnTo>
                  <a:lnTo>
                    <a:pt x="91603" y="344760"/>
                  </a:lnTo>
                  <a:lnTo>
                    <a:pt x="87510" y="345281"/>
                  </a:lnTo>
                  <a:close/>
                </a:path>
                <a:path w="381000" h="381000">
                  <a:moveTo>
                    <a:pt x="136921" y="381000"/>
                  </a:moveTo>
                  <a:lnTo>
                    <a:pt x="121686" y="378125"/>
                  </a:lnTo>
                  <a:lnTo>
                    <a:pt x="108970" y="370228"/>
                  </a:lnTo>
                  <a:lnTo>
                    <a:pt x="99867" y="358396"/>
                  </a:lnTo>
                  <a:lnTo>
                    <a:pt x="95473" y="343718"/>
                  </a:lnTo>
                  <a:lnTo>
                    <a:pt x="177706" y="343718"/>
                  </a:lnTo>
                  <a:lnTo>
                    <a:pt x="175316" y="355539"/>
                  </a:lnTo>
                  <a:lnTo>
                    <a:pt x="166380" y="368786"/>
                  </a:lnTo>
                  <a:lnTo>
                    <a:pt x="153133" y="377722"/>
                  </a:lnTo>
                  <a:lnTo>
                    <a:pt x="136921" y="381000"/>
                  </a:lnTo>
                  <a:close/>
                </a:path>
                <a:path w="381000" h="381000">
                  <a:moveTo>
                    <a:pt x="244078" y="381000"/>
                  </a:moveTo>
                  <a:lnTo>
                    <a:pt x="227866" y="377722"/>
                  </a:lnTo>
                  <a:lnTo>
                    <a:pt x="214619" y="368786"/>
                  </a:lnTo>
                  <a:lnTo>
                    <a:pt x="205683" y="355539"/>
                  </a:lnTo>
                  <a:lnTo>
                    <a:pt x="202406" y="339328"/>
                  </a:lnTo>
                  <a:lnTo>
                    <a:pt x="202406" y="41671"/>
                  </a:lnTo>
                  <a:lnTo>
                    <a:pt x="205683" y="25460"/>
                  </a:lnTo>
                  <a:lnTo>
                    <a:pt x="214619" y="12213"/>
                  </a:lnTo>
                  <a:lnTo>
                    <a:pt x="227866" y="3277"/>
                  </a:lnTo>
                  <a:lnTo>
                    <a:pt x="244078" y="0"/>
                  </a:lnTo>
                  <a:lnTo>
                    <a:pt x="259302" y="2871"/>
                  </a:lnTo>
                  <a:lnTo>
                    <a:pt x="272002" y="10752"/>
                  </a:lnTo>
                  <a:lnTo>
                    <a:pt x="281101" y="22540"/>
                  </a:lnTo>
                  <a:lnTo>
                    <a:pt x="285526" y="37132"/>
                  </a:lnTo>
                  <a:lnTo>
                    <a:pt x="299870" y="43411"/>
                  </a:lnTo>
                  <a:lnTo>
                    <a:pt x="311255" y="53819"/>
                  </a:lnTo>
                  <a:lnTo>
                    <a:pt x="318761" y="67437"/>
                  </a:lnTo>
                  <a:lnTo>
                    <a:pt x="321468" y="83343"/>
                  </a:lnTo>
                  <a:lnTo>
                    <a:pt x="321468" y="87808"/>
                  </a:lnTo>
                  <a:lnTo>
                    <a:pt x="320873" y="92199"/>
                  </a:lnTo>
                  <a:lnTo>
                    <a:pt x="319682" y="96291"/>
                  </a:lnTo>
                  <a:lnTo>
                    <a:pt x="334584" y="102304"/>
                  </a:lnTo>
                  <a:lnTo>
                    <a:pt x="346471" y="112746"/>
                  </a:lnTo>
                  <a:lnTo>
                    <a:pt x="354341" y="126607"/>
                  </a:lnTo>
                  <a:lnTo>
                    <a:pt x="357187" y="142875"/>
                  </a:lnTo>
                  <a:lnTo>
                    <a:pt x="356493" y="151059"/>
                  </a:lnTo>
                  <a:lnTo>
                    <a:pt x="354480" y="158790"/>
                  </a:lnTo>
                  <a:lnTo>
                    <a:pt x="351254" y="165949"/>
                  </a:lnTo>
                  <a:lnTo>
                    <a:pt x="346918" y="172417"/>
                  </a:lnTo>
                  <a:lnTo>
                    <a:pt x="360751" y="181504"/>
                  </a:lnTo>
                  <a:lnTo>
                    <a:pt x="371521" y="193988"/>
                  </a:lnTo>
                  <a:lnTo>
                    <a:pt x="378510" y="209137"/>
                  </a:lnTo>
                  <a:lnTo>
                    <a:pt x="381000" y="226218"/>
                  </a:lnTo>
                  <a:lnTo>
                    <a:pt x="378160" y="244459"/>
                  </a:lnTo>
                  <a:lnTo>
                    <a:pt x="370228" y="260412"/>
                  </a:lnTo>
                  <a:lnTo>
                    <a:pt x="358082" y="273183"/>
                  </a:lnTo>
                  <a:lnTo>
                    <a:pt x="342602" y="281880"/>
                  </a:lnTo>
                  <a:lnTo>
                    <a:pt x="344313" y="286791"/>
                  </a:lnTo>
                  <a:lnTo>
                    <a:pt x="345281" y="292149"/>
                  </a:lnTo>
                  <a:lnTo>
                    <a:pt x="345281" y="297656"/>
                  </a:lnTo>
                  <a:lnTo>
                    <a:pt x="341533" y="316179"/>
                  </a:lnTo>
                  <a:lnTo>
                    <a:pt x="331319" y="331319"/>
                  </a:lnTo>
                  <a:lnTo>
                    <a:pt x="316179" y="341533"/>
                  </a:lnTo>
                  <a:lnTo>
                    <a:pt x="305380" y="343718"/>
                  </a:lnTo>
                  <a:lnTo>
                    <a:pt x="285526" y="343718"/>
                  </a:lnTo>
                  <a:lnTo>
                    <a:pt x="281132" y="358396"/>
                  </a:lnTo>
                  <a:lnTo>
                    <a:pt x="272029" y="370228"/>
                  </a:lnTo>
                  <a:lnTo>
                    <a:pt x="259313" y="378125"/>
                  </a:lnTo>
                  <a:lnTo>
                    <a:pt x="244078" y="381000"/>
                  </a:lnTo>
                  <a:close/>
                </a:path>
                <a:path w="381000" h="381000">
                  <a:moveTo>
                    <a:pt x="297656" y="345281"/>
                  </a:moveTo>
                  <a:lnTo>
                    <a:pt x="293489" y="345281"/>
                  </a:lnTo>
                  <a:lnTo>
                    <a:pt x="289396" y="344760"/>
                  </a:lnTo>
                  <a:lnTo>
                    <a:pt x="285526" y="343718"/>
                  </a:lnTo>
                  <a:lnTo>
                    <a:pt x="305380" y="343718"/>
                  </a:lnTo>
                  <a:lnTo>
                    <a:pt x="297656" y="345281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 descr=""/>
          <p:cNvSpPr txBox="1"/>
          <p:nvPr/>
        </p:nvSpPr>
        <p:spPr>
          <a:xfrm>
            <a:off x="4436367" y="2117661"/>
            <a:ext cx="555625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50" b="1">
                <a:latin typeface="Noto Sans JP"/>
                <a:cs typeface="Noto Sans JP"/>
              </a:rPr>
              <a:t>AI</a:t>
            </a:r>
            <a:r>
              <a:rPr dirty="0" sz="1450" spc="-60" b="1">
                <a:latin typeface="Noto Sans JP"/>
                <a:cs typeface="Noto Sans JP"/>
              </a:rPr>
              <a:t> </a:t>
            </a:r>
            <a:r>
              <a:rPr dirty="0" sz="1500" spc="-295" b="1">
                <a:latin typeface="Malgun Gothic"/>
                <a:cs typeface="Malgun Gothic"/>
              </a:rPr>
              <a:t>엔진</a:t>
            </a:r>
            <a:endParaRPr sz="1500">
              <a:latin typeface="Malgun Gothic"/>
              <a:cs typeface="Malgun Gothic"/>
            </a:endParaRPr>
          </a:p>
        </p:txBody>
      </p:sp>
      <p:grpSp>
        <p:nvGrpSpPr>
          <p:cNvPr id="51" name="object 51" descr=""/>
          <p:cNvGrpSpPr/>
          <p:nvPr/>
        </p:nvGrpSpPr>
        <p:grpSpPr>
          <a:xfrm>
            <a:off x="4276486" y="2514599"/>
            <a:ext cx="191135" cy="744220"/>
            <a:chOff x="4276486" y="2514599"/>
            <a:chExt cx="191135" cy="744220"/>
          </a:xfrm>
        </p:grpSpPr>
        <p:pic>
          <p:nvPicPr>
            <p:cNvPr id="52" name="object 52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76486" y="2514599"/>
              <a:ext cx="171955" cy="133349"/>
            </a:xfrm>
            <a:prstGeom prst="rect">
              <a:avLst/>
            </a:prstGeom>
          </p:spPr>
        </p:pic>
        <p:pic>
          <p:nvPicPr>
            <p:cNvPr id="53" name="object 53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76724" y="2828924"/>
              <a:ext cx="190499" cy="114299"/>
            </a:xfrm>
            <a:prstGeom prst="rect">
              <a:avLst/>
            </a:prstGeom>
          </p:spPr>
        </p:pic>
        <p:pic>
          <p:nvPicPr>
            <p:cNvPr id="54" name="object 54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95774" y="3123515"/>
              <a:ext cx="152426" cy="134719"/>
            </a:xfrm>
            <a:prstGeom prst="rect">
              <a:avLst/>
            </a:prstGeom>
          </p:spPr>
        </p:pic>
      </p:grpSp>
      <p:sp>
        <p:nvSpPr>
          <p:cNvPr id="55" name="object 55" descr=""/>
          <p:cNvSpPr txBox="1"/>
          <p:nvPr/>
        </p:nvSpPr>
        <p:spPr>
          <a:xfrm>
            <a:off x="4512377" y="2453513"/>
            <a:ext cx="655955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00" spc="-50">
                <a:solidFill>
                  <a:srgbClr val="4A5462"/>
                </a:solidFill>
                <a:latin typeface="Noto Sans JP"/>
                <a:cs typeface="Noto Sans JP"/>
              </a:rPr>
              <a:t>OCR</a:t>
            </a:r>
            <a:r>
              <a:rPr dirty="0" sz="1300" spc="-20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z="1350" spc="-285">
                <a:solidFill>
                  <a:srgbClr val="4A5462"/>
                </a:solidFill>
                <a:latin typeface="Dotum"/>
                <a:cs typeface="Dotum"/>
              </a:rPr>
              <a:t>인식</a:t>
            </a:r>
            <a:endParaRPr sz="1350">
              <a:latin typeface="Dotum"/>
              <a:cs typeface="Dotum"/>
            </a:endParaRPr>
          </a:p>
        </p:txBody>
      </p:sp>
      <p:sp>
        <p:nvSpPr>
          <p:cNvPr id="56" name="object 56" descr=""/>
          <p:cNvSpPr txBox="1"/>
          <p:nvPr/>
        </p:nvSpPr>
        <p:spPr>
          <a:xfrm>
            <a:off x="4530683" y="2758313"/>
            <a:ext cx="638175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00" spc="-50">
                <a:solidFill>
                  <a:srgbClr val="4A5462"/>
                </a:solidFill>
                <a:latin typeface="Noto Sans JP"/>
                <a:cs typeface="Noto Sans JP"/>
              </a:rPr>
              <a:t>NLP</a:t>
            </a:r>
            <a:r>
              <a:rPr dirty="0" sz="1300" spc="-20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z="1350" spc="-285">
                <a:solidFill>
                  <a:srgbClr val="4A5462"/>
                </a:solidFill>
                <a:latin typeface="Dotum"/>
                <a:cs typeface="Dotum"/>
              </a:rPr>
              <a:t>처리</a:t>
            </a:r>
            <a:endParaRPr sz="1350">
              <a:latin typeface="Dotum"/>
              <a:cs typeface="Dotum"/>
            </a:endParaRPr>
          </a:p>
        </p:txBody>
      </p:sp>
      <p:sp>
        <p:nvSpPr>
          <p:cNvPr id="57" name="object 57" descr=""/>
          <p:cNvSpPr txBox="1"/>
          <p:nvPr/>
        </p:nvSpPr>
        <p:spPr>
          <a:xfrm>
            <a:off x="4516246" y="3063113"/>
            <a:ext cx="629285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자동</a:t>
            </a:r>
            <a:r>
              <a:rPr dirty="0" sz="135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95">
                <a:solidFill>
                  <a:srgbClr val="4A5462"/>
                </a:solidFill>
                <a:latin typeface="Dotum"/>
                <a:cs typeface="Dotum"/>
              </a:rPr>
              <a:t>분류</a:t>
            </a:r>
            <a:endParaRPr sz="1350">
              <a:latin typeface="Dotum"/>
              <a:cs typeface="Dotum"/>
            </a:endParaRPr>
          </a:p>
        </p:txBody>
      </p:sp>
      <p:sp>
        <p:nvSpPr>
          <p:cNvPr id="58" name="object 58" descr=""/>
          <p:cNvSpPr/>
          <p:nvPr/>
        </p:nvSpPr>
        <p:spPr>
          <a:xfrm>
            <a:off x="5943599" y="2246828"/>
            <a:ext cx="304800" cy="193040"/>
          </a:xfrm>
          <a:custGeom>
            <a:avLst/>
            <a:gdLst/>
            <a:ahLst/>
            <a:cxnLst/>
            <a:rect l="l" t="t" r="r" b="b"/>
            <a:pathLst>
              <a:path w="304800" h="193039">
                <a:moveTo>
                  <a:pt x="204370" y="192643"/>
                </a:moveTo>
                <a:lnTo>
                  <a:pt x="199132" y="190380"/>
                </a:lnTo>
                <a:lnTo>
                  <a:pt x="193893" y="188118"/>
                </a:lnTo>
                <a:lnTo>
                  <a:pt x="190499" y="182999"/>
                </a:lnTo>
                <a:lnTo>
                  <a:pt x="190499" y="134421"/>
                </a:lnTo>
                <a:lnTo>
                  <a:pt x="19049" y="134421"/>
                </a:lnTo>
                <a:lnTo>
                  <a:pt x="11628" y="132926"/>
                </a:lnTo>
                <a:lnTo>
                  <a:pt x="5573" y="128847"/>
                </a:lnTo>
                <a:lnTo>
                  <a:pt x="1494" y="122793"/>
                </a:lnTo>
                <a:lnTo>
                  <a:pt x="0" y="115371"/>
                </a:lnTo>
                <a:lnTo>
                  <a:pt x="0" y="77271"/>
                </a:lnTo>
                <a:lnTo>
                  <a:pt x="1494" y="69849"/>
                </a:lnTo>
                <a:lnTo>
                  <a:pt x="5573" y="63795"/>
                </a:lnTo>
                <a:lnTo>
                  <a:pt x="11628" y="59716"/>
                </a:lnTo>
                <a:lnTo>
                  <a:pt x="19049" y="58221"/>
                </a:lnTo>
                <a:lnTo>
                  <a:pt x="190499" y="58221"/>
                </a:lnTo>
                <a:lnTo>
                  <a:pt x="190499" y="9703"/>
                </a:lnTo>
                <a:lnTo>
                  <a:pt x="193893" y="4524"/>
                </a:lnTo>
                <a:lnTo>
                  <a:pt x="204370" y="0"/>
                </a:lnTo>
                <a:lnTo>
                  <a:pt x="210442" y="1071"/>
                </a:lnTo>
                <a:lnTo>
                  <a:pt x="300335" y="85963"/>
                </a:lnTo>
                <a:lnTo>
                  <a:pt x="303192" y="88642"/>
                </a:lnTo>
                <a:lnTo>
                  <a:pt x="304799" y="92392"/>
                </a:lnTo>
                <a:lnTo>
                  <a:pt x="304799" y="100250"/>
                </a:lnTo>
                <a:lnTo>
                  <a:pt x="303192" y="104001"/>
                </a:lnTo>
                <a:lnTo>
                  <a:pt x="300335" y="106679"/>
                </a:lnTo>
                <a:lnTo>
                  <a:pt x="210442" y="191571"/>
                </a:lnTo>
                <a:lnTo>
                  <a:pt x="204370" y="192643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9" name="object 59" descr=""/>
          <p:cNvGrpSpPr/>
          <p:nvPr/>
        </p:nvGrpSpPr>
        <p:grpSpPr>
          <a:xfrm>
            <a:off x="6438898" y="1181099"/>
            <a:ext cx="2076450" cy="2324100"/>
            <a:chOff x="6438898" y="1181099"/>
            <a:chExt cx="2076450" cy="2324100"/>
          </a:xfrm>
        </p:grpSpPr>
        <p:sp>
          <p:nvSpPr>
            <p:cNvPr id="60" name="object 60" descr=""/>
            <p:cNvSpPr/>
            <p:nvPr/>
          </p:nvSpPr>
          <p:spPr>
            <a:xfrm>
              <a:off x="6448423" y="1190624"/>
              <a:ext cx="2057400" cy="2305050"/>
            </a:xfrm>
            <a:custGeom>
              <a:avLst/>
              <a:gdLst/>
              <a:ahLst/>
              <a:cxnLst/>
              <a:rect l="l" t="t" r="r" b="b"/>
              <a:pathLst>
                <a:path w="2057400" h="2305050">
                  <a:moveTo>
                    <a:pt x="1995103" y="2305049"/>
                  </a:moveTo>
                  <a:lnTo>
                    <a:pt x="62297" y="2305049"/>
                  </a:lnTo>
                  <a:lnTo>
                    <a:pt x="57961" y="2304622"/>
                  </a:lnTo>
                  <a:lnTo>
                    <a:pt x="22624" y="2288616"/>
                  </a:lnTo>
                  <a:lnTo>
                    <a:pt x="2135" y="2255676"/>
                  </a:lnTo>
                  <a:lnTo>
                    <a:pt x="0" y="2242752"/>
                  </a:lnTo>
                  <a:lnTo>
                    <a:pt x="0" y="2238374"/>
                  </a:lnTo>
                  <a:lnTo>
                    <a:pt x="0" y="62296"/>
                  </a:lnTo>
                  <a:lnTo>
                    <a:pt x="13668" y="25991"/>
                  </a:lnTo>
                  <a:lnTo>
                    <a:pt x="45204" y="3399"/>
                  </a:lnTo>
                  <a:lnTo>
                    <a:pt x="62297" y="0"/>
                  </a:lnTo>
                  <a:lnTo>
                    <a:pt x="1995103" y="0"/>
                  </a:lnTo>
                  <a:lnTo>
                    <a:pt x="2031406" y="13668"/>
                  </a:lnTo>
                  <a:lnTo>
                    <a:pt x="2053999" y="45203"/>
                  </a:lnTo>
                  <a:lnTo>
                    <a:pt x="2057400" y="62296"/>
                  </a:lnTo>
                  <a:lnTo>
                    <a:pt x="2057400" y="2242752"/>
                  </a:lnTo>
                  <a:lnTo>
                    <a:pt x="2043730" y="2279057"/>
                  </a:lnTo>
                  <a:lnTo>
                    <a:pt x="2012195" y="2301649"/>
                  </a:lnTo>
                  <a:lnTo>
                    <a:pt x="1999438" y="2304622"/>
                  </a:lnTo>
                  <a:lnTo>
                    <a:pt x="1995103" y="23050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6448423" y="1190624"/>
              <a:ext cx="2057400" cy="2305050"/>
            </a:xfrm>
            <a:custGeom>
              <a:avLst/>
              <a:gdLst/>
              <a:ahLst/>
              <a:cxnLst/>
              <a:rect l="l" t="t" r="r" b="b"/>
              <a:pathLst>
                <a:path w="2057400" h="2305050">
                  <a:moveTo>
                    <a:pt x="0" y="2238374"/>
                  </a:moveTo>
                  <a:lnTo>
                    <a:pt x="0" y="66674"/>
                  </a:lnTo>
                  <a:lnTo>
                    <a:pt x="0" y="62297"/>
                  </a:lnTo>
                  <a:lnTo>
                    <a:pt x="426" y="57961"/>
                  </a:lnTo>
                  <a:lnTo>
                    <a:pt x="16432" y="22624"/>
                  </a:lnTo>
                  <a:lnTo>
                    <a:pt x="19529" y="19528"/>
                  </a:lnTo>
                  <a:lnTo>
                    <a:pt x="22624" y="16432"/>
                  </a:lnTo>
                  <a:lnTo>
                    <a:pt x="57961" y="427"/>
                  </a:lnTo>
                  <a:lnTo>
                    <a:pt x="66675" y="0"/>
                  </a:lnTo>
                  <a:lnTo>
                    <a:pt x="1990725" y="0"/>
                  </a:lnTo>
                  <a:lnTo>
                    <a:pt x="1995103" y="0"/>
                  </a:lnTo>
                  <a:lnTo>
                    <a:pt x="1999438" y="427"/>
                  </a:lnTo>
                  <a:lnTo>
                    <a:pt x="2003732" y="1281"/>
                  </a:lnTo>
                  <a:lnTo>
                    <a:pt x="2008026" y="2135"/>
                  </a:lnTo>
                  <a:lnTo>
                    <a:pt x="2040966" y="22624"/>
                  </a:lnTo>
                  <a:lnTo>
                    <a:pt x="2046162" y="29632"/>
                  </a:lnTo>
                  <a:lnTo>
                    <a:pt x="2048594" y="33272"/>
                  </a:lnTo>
                  <a:lnTo>
                    <a:pt x="2050648" y="37114"/>
                  </a:lnTo>
                  <a:lnTo>
                    <a:pt x="2052323" y="41159"/>
                  </a:lnTo>
                  <a:lnTo>
                    <a:pt x="2053999" y="45204"/>
                  </a:lnTo>
                  <a:lnTo>
                    <a:pt x="2055264" y="49373"/>
                  </a:lnTo>
                  <a:lnTo>
                    <a:pt x="2056118" y="53667"/>
                  </a:lnTo>
                  <a:lnTo>
                    <a:pt x="2056973" y="57961"/>
                  </a:lnTo>
                  <a:lnTo>
                    <a:pt x="2057400" y="62297"/>
                  </a:lnTo>
                  <a:lnTo>
                    <a:pt x="2057400" y="66674"/>
                  </a:lnTo>
                  <a:lnTo>
                    <a:pt x="2057400" y="2238374"/>
                  </a:lnTo>
                  <a:lnTo>
                    <a:pt x="2057400" y="2242752"/>
                  </a:lnTo>
                  <a:lnTo>
                    <a:pt x="2056973" y="2247088"/>
                  </a:lnTo>
                  <a:lnTo>
                    <a:pt x="2056119" y="2251382"/>
                  </a:lnTo>
                  <a:lnTo>
                    <a:pt x="2055265" y="2255676"/>
                  </a:lnTo>
                  <a:lnTo>
                    <a:pt x="2054000" y="2259845"/>
                  </a:lnTo>
                  <a:lnTo>
                    <a:pt x="2052323" y="2263889"/>
                  </a:lnTo>
                  <a:lnTo>
                    <a:pt x="2050648" y="2267934"/>
                  </a:lnTo>
                  <a:lnTo>
                    <a:pt x="2048594" y="2271776"/>
                  </a:lnTo>
                  <a:lnTo>
                    <a:pt x="2046162" y="2275417"/>
                  </a:lnTo>
                  <a:lnTo>
                    <a:pt x="2043730" y="2279057"/>
                  </a:lnTo>
                  <a:lnTo>
                    <a:pt x="2040966" y="2282425"/>
                  </a:lnTo>
                  <a:lnTo>
                    <a:pt x="2037870" y="2285520"/>
                  </a:lnTo>
                  <a:lnTo>
                    <a:pt x="2034775" y="2288616"/>
                  </a:lnTo>
                  <a:lnTo>
                    <a:pt x="2016239" y="2299973"/>
                  </a:lnTo>
                  <a:lnTo>
                    <a:pt x="2012195" y="2301649"/>
                  </a:lnTo>
                  <a:lnTo>
                    <a:pt x="1990725" y="2305049"/>
                  </a:lnTo>
                  <a:lnTo>
                    <a:pt x="66675" y="2305049"/>
                  </a:lnTo>
                  <a:lnTo>
                    <a:pt x="41159" y="2299973"/>
                  </a:lnTo>
                  <a:lnTo>
                    <a:pt x="37115" y="2298298"/>
                  </a:lnTo>
                  <a:lnTo>
                    <a:pt x="33272" y="2296244"/>
                  </a:lnTo>
                  <a:lnTo>
                    <a:pt x="29632" y="2293812"/>
                  </a:lnTo>
                  <a:lnTo>
                    <a:pt x="25992" y="2291380"/>
                  </a:lnTo>
                  <a:lnTo>
                    <a:pt x="22624" y="2288616"/>
                  </a:lnTo>
                  <a:lnTo>
                    <a:pt x="19529" y="2285520"/>
                  </a:lnTo>
                  <a:lnTo>
                    <a:pt x="16432" y="2282425"/>
                  </a:lnTo>
                  <a:lnTo>
                    <a:pt x="426" y="2247088"/>
                  </a:lnTo>
                  <a:lnTo>
                    <a:pt x="0" y="2242752"/>
                  </a:lnTo>
                  <a:lnTo>
                    <a:pt x="0" y="2238374"/>
                  </a:lnTo>
                  <a:close/>
                </a:path>
              </a:pathLst>
            </a:custGeom>
            <a:ln w="19049">
              <a:solidFill>
                <a:srgbClr val="E2E7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7315199" y="1504949"/>
              <a:ext cx="333375" cy="381000"/>
            </a:xfrm>
            <a:custGeom>
              <a:avLst/>
              <a:gdLst/>
              <a:ahLst/>
              <a:cxnLst/>
              <a:rect l="l" t="t" r="r" b="b"/>
              <a:pathLst>
                <a:path w="333375" h="381000">
                  <a:moveTo>
                    <a:pt x="166687" y="154781"/>
                  </a:moveTo>
                  <a:lnTo>
                    <a:pt x="101808" y="150104"/>
                  </a:lnTo>
                  <a:lnTo>
                    <a:pt x="48824" y="137349"/>
                  </a:lnTo>
                  <a:lnTo>
                    <a:pt x="13100" y="118427"/>
                  </a:lnTo>
                  <a:lnTo>
                    <a:pt x="0" y="95250"/>
                  </a:lnTo>
                  <a:lnTo>
                    <a:pt x="0" y="59531"/>
                  </a:lnTo>
                  <a:lnTo>
                    <a:pt x="13100" y="36353"/>
                  </a:lnTo>
                  <a:lnTo>
                    <a:pt x="48824" y="17431"/>
                  </a:lnTo>
                  <a:lnTo>
                    <a:pt x="101808" y="4676"/>
                  </a:lnTo>
                  <a:lnTo>
                    <a:pt x="166687" y="0"/>
                  </a:lnTo>
                  <a:lnTo>
                    <a:pt x="231566" y="4676"/>
                  </a:lnTo>
                  <a:lnTo>
                    <a:pt x="284550" y="17431"/>
                  </a:lnTo>
                  <a:lnTo>
                    <a:pt x="320274" y="36353"/>
                  </a:lnTo>
                  <a:lnTo>
                    <a:pt x="333375" y="59531"/>
                  </a:lnTo>
                  <a:lnTo>
                    <a:pt x="333375" y="95250"/>
                  </a:lnTo>
                  <a:lnTo>
                    <a:pt x="320274" y="118427"/>
                  </a:lnTo>
                  <a:lnTo>
                    <a:pt x="284550" y="137349"/>
                  </a:lnTo>
                  <a:lnTo>
                    <a:pt x="231566" y="150104"/>
                  </a:lnTo>
                  <a:lnTo>
                    <a:pt x="166687" y="154781"/>
                  </a:lnTo>
                  <a:close/>
                </a:path>
                <a:path w="333375" h="381000">
                  <a:moveTo>
                    <a:pt x="166687" y="273843"/>
                  </a:moveTo>
                  <a:lnTo>
                    <a:pt x="101808" y="269167"/>
                  </a:lnTo>
                  <a:lnTo>
                    <a:pt x="48824" y="256412"/>
                  </a:lnTo>
                  <a:lnTo>
                    <a:pt x="13100" y="237490"/>
                  </a:lnTo>
                  <a:lnTo>
                    <a:pt x="0" y="214312"/>
                  </a:lnTo>
                  <a:lnTo>
                    <a:pt x="0" y="138484"/>
                  </a:lnTo>
                  <a:lnTo>
                    <a:pt x="8828" y="144708"/>
                  </a:lnTo>
                  <a:lnTo>
                    <a:pt x="18693" y="150325"/>
                  </a:lnTo>
                  <a:lnTo>
                    <a:pt x="67798" y="167731"/>
                  </a:lnTo>
                  <a:lnTo>
                    <a:pt x="131464" y="177326"/>
                  </a:lnTo>
                  <a:lnTo>
                    <a:pt x="166687" y="178593"/>
                  </a:lnTo>
                  <a:lnTo>
                    <a:pt x="333375" y="178593"/>
                  </a:lnTo>
                  <a:lnTo>
                    <a:pt x="333375" y="214312"/>
                  </a:lnTo>
                  <a:lnTo>
                    <a:pt x="320274" y="237490"/>
                  </a:lnTo>
                  <a:lnTo>
                    <a:pt x="284550" y="256412"/>
                  </a:lnTo>
                  <a:lnTo>
                    <a:pt x="231566" y="269167"/>
                  </a:lnTo>
                  <a:lnTo>
                    <a:pt x="166687" y="273843"/>
                  </a:lnTo>
                  <a:close/>
                </a:path>
                <a:path w="333375" h="381000">
                  <a:moveTo>
                    <a:pt x="333375" y="178593"/>
                  </a:moveTo>
                  <a:lnTo>
                    <a:pt x="166687" y="178593"/>
                  </a:lnTo>
                  <a:lnTo>
                    <a:pt x="201910" y="177326"/>
                  </a:lnTo>
                  <a:lnTo>
                    <a:pt x="235111" y="173645"/>
                  </a:lnTo>
                  <a:lnTo>
                    <a:pt x="292596" y="159767"/>
                  </a:lnTo>
                  <a:lnTo>
                    <a:pt x="333375" y="138484"/>
                  </a:lnTo>
                  <a:lnTo>
                    <a:pt x="333375" y="178593"/>
                  </a:lnTo>
                  <a:close/>
                </a:path>
                <a:path w="333375" h="381000">
                  <a:moveTo>
                    <a:pt x="166687" y="381000"/>
                  </a:moveTo>
                  <a:lnTo>
                    <a:pt x="101808" y="376323"/>
                  </a:lnTo>
                  <a:lnTo>
                    <a:pt x="48824" y="363568"/>
                  </a:lnTo>
                  <a:lnTo>
                    <a:pt x="13100" y="344646"/>
                  </a:lnTo>
                  <a:lnTo>
                    <a:pt x="0" y="321468"/>
                  </a:lnTo>
                  <a:lnTo>
                    <a:pt x="0" y="257547"/>
                  </a:lnTo>
                  <a:lnTo>
                    <a:pt x="8828" y="263771"/>
                  </a:lnTo>
                  <a:lnTo>
                    <a:pt x="18693" y="269388"/>
                  </a:lnTo>
                  <a:lnTo>
                    <a:pt x="67798" y="286794"/>
                  </a:lnTo>
                  <a:lnTo>
                    <a:pt x="131464" y="296388"/>
                  </a:lnTo>
                  <a:lnTo>
                    <a:pt x="166687" y="297656"/>
                  </a:lnTo>
                  <a:lnTo>
                    <a:pt x="333375" y="297656"/>
                  </a:lnTo>
                  <a:lnTo>
                    <a:pt x="333375" y="321468"/>
                  </a:lnTo>
                  <a:lnTo>
                    <a:pt x="320274" y="344646"/>
                  </a:lnTo>
                  <a:lnTo>
                    <a:pt x="284550" y="363568"/>
                  </a:lnTo>
                  <a:lnTo>
                    <a:pt x="231566" y="376323"/>
                  </a:lnTo>
                  <a:lnTo>
                    <a:pt x="166687" y="381000"/>
                  </a:lnTo>
                  <a:close/>
                </a:path>
                <a:path w="333375" h="381000">
                  <a:moveTo>
                    <a:pt x="333375" y="297656"/>
                  </a:moveTo>
                  <a:lnTo>
                    <a:pt x="166687" y="297656"/>
                  </a:lnTo>
                  <a:lnTo>
                    <a:pt x="201910" y="296388"/>
                  </a:lnTo>
                  <a:lnTo>
                    <a:pt x="235111" y="292707"/>
                  </a:lnTo>
                  <a:lnTo>
                    <a:pt x="292596" y="278829"/>
                  </a:lnTo>
                  <a:lnTo>
                    <a:pt x="333375" y="257547"/>
                  </a:lnTo>
                  <a:lnTo>
                    <a:pt x="333375" y="297656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3" name="object 63" descr=""/>
          <p:cNvSpPr txBox="1"/>
          <p:nvPr/>
        </p:nvSpPr>
        <p:spPr>
          <a:xfrm>
            <a:off x="6991598" y="2117661"/>
            <a:ext cx="972185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00" spc="-280" b="1">
                <a:latin typeface="Malgun Gothic"/>
                <a:cs typeface="Malgun Gothic"/>
              </a:rPr>
              <a:t>데이터베이스</a:t>
            </a:r>
            <a:endParaRPr sz="1500">
              <a:latin typeface="Malgun Gothic"/>
              <a:cs typeface="Malgun Gothic"/>
            </a:endParaRPr>
          </a:p>
        </p:txBody>
      </p:sp>
      <p:grpSp>
        <p:nvGrpSpPr>
          <p:cNvPr id="64" name="object 64" descr=""/>
          <p:cNvGrpSpPr/>
          <p:nvPr/>
        </p:nvGrpSpPr>
        <p:grpSpPr>
          <a:xfrm>
            <a:off x="6991350" y="2514599"/>
            <a:ext cx="219075" cy="752475"/>
            <a:chOff x="6991350" y="2514599"/>
            <a:chExt cx="219075" cy="752475"/>
          </a:xfrm>
        </p:grpSpPr>
        <p:pic>
          <p:nvPicPr>
            <p:cNvPr id="65" name="object 65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991350" y="2514599"/>
              <a:ext cx="152399" cy="133349"/>
            </a:xfrm>
            <a:prstGeom prst="rect">
              <a:avLst/>
            </a:prstGeom>
          </p:spPr>
        </p:pic>
        <p:pic>
          <p:nvPicPr>
            <p:cNvPr id="66" name="object 66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058025" y="2809874"/>
              <a:ext cx="152399" cy="152399"/>
            </a:xfrm>
            <a:prstGeom prst="rect">
              <a:avLst/>
            </a:prstGeom>
          </p:spPr>
        </p:pic>
        <p:pic>
          <p:nvPicPr>
            <p:cNvPr id="67" name="object 67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067549" y="3114674"/>
              <a:ext cx="133349" cy="152399"/>
            </a:xfrm>
            <a:prstGeom prst="rect">
              <a:avLst/>
            </a:prstGeom>
          </p:spPr>
        </p:pic>
      </p:grpSp>
      <p:sp>
        <p:nvSpPr>
          <p:cNvPr id="68" name="object 68" descr=""/>
          <p:cNvSpPr txBox="1"/>
          <p:nvPr/>
        </p:nvSpPr>
        <p:spPr>
          <a:xfrm>
            <a:off x="7209589" y="2453513"/>
            <a:ext cx="76962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회계</a:t>
            </a:r>
            <a:r>
              <a:rPr dirty="0" sz="135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4A5462"/>
                </a:solidFill>
                <a:latin typeface="Dotum"/>
                <a:cs typeface="Dotum"/>
              </a:rPr>
              <a:t>데이터</a:t>
            </a:r>
            <a:endParaRPr sz="1350">
              <a:latin typeface="Dotum"/>
              <a:cs typeface="Dotum"/>
            </a:endParaRPr>
          </a:p>
        </p:txBody>
      </p:sp>
      <p:sp>
        <p:nvSpPr>
          <p:cNvPr id="69" name="object 69" descr=""/>
          <p:cNvSpPr txBox="1"/>
          <p:nvPr/>
        </p:nvSpPr>
        <p:spPr>
          <a:xfrm>
            <a:off x="7279687" y="2758313"/>
            <a:ext cx="629285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거래</a:t>
            </a:r>
            <a:r>
              <a:rPr dirty="0" sz="135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95">
                <a:solidFill>
                  <a:srgbClr val="4A5462"/>
                </a:solidFill>
                <a:latin typeface="Dotum"/>
                <a:cs typeface="Dotum"/>
              </a:rPr>
              <a:t>내역</a:t>
            </a:r>
            <a:endParaRPr sz="1350">
              <a:latin typeface="Dotum"/>
              <a:cs typeface="Dotum"/>
            </a:endParaRPr>
          </a:p>
        </p:txBody>
      </p:sp>
      <p:sp>
        <p:nvSpPr>
          <p:cNvPr id="70" name="object 70" descr=""/>
          <p:cNvSpPr txBox="1"/>
          <p:nvPr/>
        </p:nvSpPr>
        <p:spPr>
          <a:xfrm>
            <a:off x="7270162" y="3063113"/>
            <a:ext cx="629285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일정</a:t>
            </a:r>
            <a:r>
              <a:rPr dirty="0" sz="135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95">
                <a:solidFill>
                  <a:srgbClr val="4A5462"/>
                </a:solidFill>
                <a:latin typeface="Dotum"/>
                <a:cs typeface="Dotum"/>
              </a:rPr>
              <a:t>정보</a:t>
            </a:r>
            <a:endParaRPr sz="1350">
              <a:latin typeface="Dotum"/>
              <a:cs typeface="Dotum"/>
            </a:endParaRPr>
          </a:p>
        </p:txBody>
      </p:sp>
      <p:sp>
        <p:nvSpPr>
          <p:cNvPr id="71" name="object 71" descr=""/>
          <p:cNvSpPr/>
          <p:nvPr/>
        </p:nvSpPr>
        <p:spPr>
          <a:xfrm>
            <a:off x="8705850" y="2246828"/>
            <a:ext cx="304800" cy="193040"/>
          </a:xfrm>
          <a:custGeom>
            <a:avLst/>
            <a:gdLst/>
            <a:ahLst/>
            <a:cxnLst/>
            <a:rect l="l" t="t" r="r" b="b"/>
            <a:pathLst>
              <a:path w="304800" h="193039">
                <a:moveTo>
                  <a:pt x="204370" y="192643"/>
                </a:moveTo>
                <a:lnTo>
                  <a:pt x="199132" y="190380"/>
                </a:lnTo>
                <a:lnTo>
                  <a:pt x="193893" y="188118"/>
                </a:lnTo>
                <a:lnTo>
                  <a:pt x="190499" y="182999"/>
                </a:lnTo>
                <a:lnTo>
                  <a:pt x="190499" y="134421"/>
                </a:lnTo>
                <a:lnTo>
                  <a:pt x="19049" y="134421"/>
                </a:lnTo>
                <a:lnTo>
                  <a:pt x="11628" y="132926"/>
                </a:lnTo>
                <a:lnTo>
                  <a:pt x="5573" y="128847"/>
                </a:lnTo>
                <a:lnTo>
                  <a:pt x="1494" y="122793"/>
                </a:lnTo>
                <a:lnTo>
                  <a:pt x="0" y="115371"/>
                </a:lnTo>
                <a:lnTo>
                  <a:pt x="0" y="77271"/>
                </a:lnTo>
                <a:lnTo>
                  <a:pt x="1494" y="69849"/>
                </a:lnTo>
                <a:lnTo>
                  <a:pt x="5573" y="63795"/>
                </a:lnTo>
                <a:lnTo>
                  <a:pt x="11628" y="59716"/>
                </a:lnTo>
                <a:lnTo>
                  <a:pt x="19049" y="58221"/>
                </a:lnTo>
                <a:lnTo>
                  <a:pt x="190499" y="58221"/>
                </a:lnTo>
                <a:lnTo>
                  <a:pt x="190499" y="9703"/>
                </a:lnTo>
                <a:lnTo>
                  <a:pt x="193893" y="4524"/>
                </a:lnTo>
                <a:lnTo>
                  <a:pt x="204370" y="0"/>
                </a:lnTo>
                <a:lnTo>
                  <a:pt x="210442" y="1071"/>
                </a:lnTo>
                <a:lnTo>
                  <a:pt x="300335" y="85963"/>
                </a:lnTo>
                <a:lnTo>
                  <a:pt x="303192" y="88642"/>
                </a:lnTo>
                <a:lnTo>
                  <a:pt x="304799" y="92392"/>
                </a:lnTo>
                <a:lnTo>
                  <a:pt x="304799" y="100250"/>
                </a:lnTo>
                <a:lnTo>
                  <a:pt x="303192" y="104001"/>
                </a:lnTo>
                <a:lnTo>
                  <a:pt x="300335" y="106679"/>
                </a:lnTo>
                <a:lnTo>
                  <a:pt x="210442" y="191571"/>
                </a:lnTo>
                <a:lnTo>
                  <a:pt x="204370" y="192643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2" name="object 72" descr=""/>
          <p:cNvGrpSpPr/>
          <p:nvPr/>
        </p:nvGrpSpPr>
        <p:grpSpPr>
          <a:xfrm>
            <a:off x="9201148" y="1181099"/>
            <a:ext cx="2076450" cy="2324100"/>
            <a:chOff x="9201148" y="1181099"/>
            <a:chExt cx="2076450" cy="2324100"/>
          </a:xfrm>
        </p:grpSpPr>
        <p:sp>
          <p:nvSpPr>
            <p:cNvPr id="73" name="object 73" descr=""/>
            <p:cNvSpPr/>
            <p:nvPr/>
          </p:nvSpPr>
          <p:spPr>
            <a:xfrm>
              <a:off x="9210673" y="1190624"/>
              <a:ext cx="2057400" cy="2305050"/>
            </a:xfrm>
            <a:custGeom>
              <a:avLst/>
              <a:gdLst/>
              <a:ahLst/>
              <a:cxnLst/>
              <a:rect l="l" t="t" r="r" b="b"/>
              <a:pathLst>
                <a:path w="2057400" h="2305050">
                  <a:moveTo>
                    <a:pt x="1995103" y="2305049"/>
                  </a:moveTo>
                  <a:lnTo>
                    <a:pt x="62297" y="2305049"/>
                  </a:lnTo>
                  <a:lnTo>
                    <a:pt x="57961" y="2304622"/>
                  </a:lnTo>
                  <a:lnTo>
                    <a:pt x="22624" y="2288616"/>
                  </a:lnTo>
                  <a:lnTo>
                    <a:pt x="2134" y="2255676"/>
                  </a:lnTo>
                  <a:lnTo>
                    <a:pt x="0" y="2242752"/>
                  </a:lnTo>
                  <a:lnTo>
                    <a:pt x="0" y="2238374"/>
                  </a:lnTo>
                  <a:lnTo>
                    <a:pt x="0" y="62296"/>
                  </a:lnTo>
                  <a:lnTo>
                    <a:pt x="13668" y="25991"/>
                  </a:lnTo>
                  <a:lnTo>
                    <a:pt x="45203" y="3399"/>
                  </a:lnTo>
                  <a:lnTo>
                    <a:pt x="62297" y="0"/>
                  </a:lnTo>
                  <a:lnTo>
                    <a:pt x="1995103" y="0"/>
                  </a:lnTo>
                  <a:lnTo>
                    <a:pt x="2031407" y="13668"/>
                  </a:lnTo>
                  <a:lnTo>
                    <a:pt x="2053999" y="45203"/>
                  </a:lnTo>
                  <a:lnTo>
                    <a:pt x="2057400" y="62296"/>
                  </a:lnTo>
                  <a:lnTo>
                    <a:pt x="2057400" y="2242752"/>
                  </a:lnTo>
                  <a:lnTo>
                    <a:pt x="2043730" y="2279057"/>
                  </a:lnTo>
                  <a:lnTo>
                    <a:pt x="2012195" y="2301649"/>
                  </a:lnTo>
                  <a:lnTo>
                    <a:pt x="1999438" y="2304622"/>
                  </a:lnTo>
                  <a:lnTo>
                    <a:pt x="1995103" y="23050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 descr=""/>
            <p:cNvSpPr/>
            <p:nvPr/>
          </p:nvSpPr>
          <p:spPr>
            <a:xfrm>
              <a:off x="9210673" y="1190624"/>
              <a:ext cx="2057400" cy="2305050"/>
            </a:xfrm>
            <a:custGeom>
              <a:avLst/>
              <a:gdLst/>
              <a:ahLst/>
              <a:cxnLst/>
              <a:rect l="l" t="t" r="r" b="b"/>
              <a:pathLst>
                <a:path w="2057400" h="2305050">
                  <a:moveTo>
                    <a:pt x="0" y="2238374"/>
                  </a:moveTo>
                  <a:lnTo>
                    <a:pt x="0" y="66674"/>
                  </a:lnTo>
                  <a:lnTo>
                    <a:pt x="0" y="62297"/>
                  </a:lnTo>
                  <a:lnTo>
                    <a:pt x="426" y="57961"/>
                  </a:lnTo>
                  <a:lnTo>
                    <a:pt x="16432" y="22624"/>
                  </a:lnTo>
                  <a:lnTo>
                    <a:pt x="19528" y="19528"/>
                  </a:lnTo>
                  <a:lnTo>
                    <a:pt x="22624" y="16432"/>
                  </a:lnTo>
                  <a:lnTo>
                    <a:pt x="57960" y="427"/>
                  </a:lnTo>
                  <a:lnTo>
                    <a:pt x="66675" y="0"/>
                  </a:lnTo>
                  <a:lnTo>
                    <a:pt x="1990725" y="0"/>
                  </a:lnTo>
                  <a:lnTo>
                    <a:pt x="2027767" y="11236"/>
                  </a:lnTo>
                  <a:lnTo>
                    <a:pt x="2046162" y="29632"/>
                  </a:lnTo>
                  <a:lnTo>
                    <a:pt x="2048595" y="33272"/>
                  </a:lnTo>
                  <a:lnTo>
                    <a:pt x="2050648" y="37114"/>
                  </a:lnTo>
                  <a:lnTo>
                    <a:pt x="2052323" y="41159"/>
                  </a:lnTo>
                  <a:lnTo>
                    <a:pt x="2053999" y="45204"/>
                  </a:lnTo>
                  <a:lnTo>
                    <a:pt x="2055263" y="49373"/>
                  </a:lnTo>
                  <a:lnTo>
                    <a:pt x="2056117" y="53667"/>
                  </a:lnTo>
                  <a:lnTo>
                    <a:pt x="2056972" y="57961"/>
                  </a:lnTo>
                  <a:lnTo>
                    <a:pt x="2057400" y="62297"/>
                  </a:lnTo>
                  <a:lnTo>
                    <a:pt x="2057400" y="66674"/>
                  </a:lnTo>
                  <a:lnTo>
                    <a:pt x="2057400" y="2238374"/>
                  </a:lnTo>
                  <a:lnTo>
                    <a:pt x="2057400" y="2242752"/>
                  </a:lnTo>
                  <a:lnTo>
                    <a:pt x="2056972" y="2247088"/>
                  </a:lnTo>
                  <a:lnTo>
                    <a:pt x="2056117" y="2251382"/>
                  </a:lnTo>
                  <a:lnTo>
                    <a:pt x="2055263" y="2255676"/>
                  </a:lnTo>
                  <a:lnTo>
                    <a:pt x="2053999" y="2259845"/>
                  </a:lnTo>
                  <a:lnTo>
                    <a:pt x="2052323" y="2263889"/>
                  </a:lnTo>
                  <a:lnTo>
                    <a:pt x="2050648" y="2267934"/>
                  </a:lnTo>
                  <a:lnTo>
                    <a:pt x="2027767" y="2293812"/>
                  </a:lnTo>
                  <a:lnTo>
                    <a:pt x="2024126" y="2296244"/>
                  </a:lnTo>
                  <a:lnTo>
                    <a:pt x="2020285" y="2298298"/>
                  </a:lnTo>
                  <a:lnTo>
                    <a:pt x="2016240" y="2299973"/>
                  </a:lnTo>
                  <a:lnTo>
                    <a:pt x="2012195" y="2301649"/>
                  </a:lnTo>
                  <a:lnTo>
                    <a:pt x="1990725" y="2305049"/>
                  </a:lnTo>
                  <a:lnTo>
                    <a:pt x="66675" y="2305049"/>
                  </a:lnTo>
                  <a:lnTo>
                    <a:pt x="41158" y="2299973"/>
                  </a:lnTo>
                  <a:lnTo>
                    <a:pt x="37113" y="2298298"/>
                  </a:lnTo>
                  <a:lnTo>
                    <a:pt x="33271" y="2296244"/>
                  </a:lnTo>
                  <a:lnTo>
                    <a:pt x="29631" y="2293812"/>
                  </a:lnTo>
                  <a:lnTo>
                    <a:pt x="25991" y="2291380"/>
                  </a:lnTo>
                  <a:lnTo>
                    <a:pt x="22624" y="2288616"/>
                  </a:lnTo>
                  <a:lnTo>
                    <a:pt x="19528" y="2285520"/>
                  </a:lnTo>
                  <a:lnTo>
                    <a:pt x="16432" y="2282425"/>
                  </a:lnTo>
                  <a:lnTo>
                    <a:pt x="5074" y="2263889"/>
                  </a:lnTo>
                  <a:lnTo>
                    <a:pt x="3399" y="2259845"/>
                  </a:lnTo>
                  <a:lnTo>
                    <a:pt x="2134" y="2255676"/>
                  </a:lnTo>
                  <a:lnTo>
                    <a:pt x="1280" y="2251382"/>
                  </a:lnTo>
                  <a:lnTo>
                    <a:pt x="426" y="2247088"/>
                  </a:lnTo>
                  <a:lnTo>
                    <a:pt x="0" y="2242752"/>
                  </a:lnTo>
                  <a:lnTo>
                    <a:pt x="0" y="2238374"/>
                  </a:lnTo>
                  <a:close/>
                </a:path>
              </a:pathLst>
            </a:custGeom>
            <a:ln w="19049">
              <a:solidFill>
                <a:srgbClr val="E2E7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 descr=""/>
            <p:cNvSpPr/>
            <p:nvPr/>
          </p:nvSpPr>
          <p:spPr>
            <a:xfrm>
              <a:off x="10029824" y="1504949"/>
              <a:ext cx="428625" cy="381000"/>
            </a:xfrm>
            <a:custGeom>
              <a:avLst/>
              <a:gdLst/>
              <a:ahLst/>
              <a:cxnLst/>
              <a:rect l="l" t="t" r="r" b="b"/>
              <a:pathLst>
                <a:path w="428625" h="381000">
                  <a:moveTo>
                    <a:pt x="381000" y="309562"/>
                  </a:moveTo>
                  <a:lnTo>
                    <a:pt x="47625" y="309562"/>
                  </a:lnTo>
                  <a:lnTo>
                    <a:pt x="29101" y="305815"/>
                  </a:lnTo>
                  <a:lnTo>
                    <a:pt x="13961" y="295600"/>
                  </a:lnTo>
                  <a:lnTo>
                    <a:pt x="3747" y="280460"/>
                  </a:lnTo>
                  <a:lnTo>
                    <a:pt x="0" y="261937"/>
                  </a:lnTo>
                  <a:lnTo>
                    <a:pt x="0" y="47625"/>
                  </a:lnTo>
                  <a:lnTo>
                    <a:pt x="3747" y="29101"/>
                  </a:lnTo>
                  <a:lnTo>
                    <a:pt x="13961" y="13961"/>
                  </a:lnTo>
                  <a:lnTo>
                    <a:pt x="29101" y="3747"/>
                  </a:lnTo>
                  <a:lnTo>
                    <a:pt x="47625" y="0"/>
                  </a:lnTo>
                  <a:lnTo>
                    <a:pt x="381000" y="0"/>
                  </a:lnTo>
                  <a:lnTo>
                    <a:pt x="399523" y="3747"/>
                  </a:lnTo>
                  <a:lnTo>
                    <a:pt x="414663" y="13961"/>
                  </a:lnTo>
                  <a:lnTo>
                    <a:pt x="424877" y="29101"/>
                  </a:lnTo>
                  <a:lnTo>
                    <a:pt x="428625" y="47625"/>
                  </a:lnTo>
                  <a:lnTo>
                    <a:pt x="47625" y="47625"/>
                  </a:lnTo>
                  <a:lnTo>
                    <a:pt x="47625" y="214312"/>
                  </a:lnTo>
                  <a:lnTo>
                    <a:pt x="428625" y="214312"/>
                  </a:lnTo>
                  <a:lnTo>
                    <a:pt x="428625" y="261937"/>
                  </a:lnTo>
                  <a:lnTo>
                    <a:pt x="424877" y="280460"/>
                  </a:lnTo>
                  <a:lnTo>
                    <a:pt x="414663" y="295600"/>
                  </a:lnTo>
                  <a:lnTo>
                    <a:pt x="399523" y="305815"/>
                  </a:lnTo>
                  <a:lnTo>
                    <a:pt x="381000" y="309562"/>
                  </a:lnTo>
                  <a:close/>
                </a:path>
                <a:path w="428625" h="381000">
                  <a:moveTo>
                    <a:pt x="428625" y="214312"/>
                  </a:moveTo>
                  <a:lnTo>
                    <a:pt x="381000" y="214312"/>
                  </a:lnTo>
                  <a:lnTo>
                    <a:pt x="381000" y="47625"/>
                  </a:lnTo>
                  <a:lnTo>
                    <a:pt x="428625" y="47625"/>
                  </a:lnTo>
                  <a:lnTo>
                    <a:pt x="428625" y="214312"/>
                  </a:lnTo>
                  <a:close/>
                </a:path>
                <a:path w="428625" h="381000">
                  <a:moveTo>
                    <a:pt x="257993" y="333375"/>
                  </a:moveTo>
                  <a:lnTo>
                    <a:pt x="170631" y="333375"/>
                  </a:lnTo>
                  <a:lnTo>
                    <a:pt x="178593" y="309562"/>
                  </a:lnTo>
                  <a:lnTo>
                    <a:pt x="250031" y="309562"/>
                  </a:lnTo>
                  <a:lnTo>
                    <a:pt x="257993" y="333375"/>
                  </a:lnTo>
                  <a:close/>
                </a:path>
                <a:path w="428625" h="381000">
                  <a:moveTo>
                    <a:pt x="309562" y="381000"/>
                  </a:moveTo>
                  <a:lnTo>
                    <a:pt x="119062" y="381000"/>
                  </a:lnTo>
                  <a:lnTo>
                    <a:pt x="109785" y="379131"/>
                  </a:lnTo>
                  <a:lnTo>
                    <a:pt x="102217" y="374033"/>
                  </a:lnTo>
                  <a:lnTo>
                    <a:pt x="97118" y="366464"/>
                  </a:lnTo>
                  <a:lnTo>
                    <a:pt x="95250" y="357187"/>
                  </a:lnTo>
                  <a:lnTo>
                    <a:pt x="97118" y="347910"/>
                  </a:lnTo>
                  <a:lnTo>
                    <a:pt x="102217" y="340342"/>
                  </a:lnTo>
                  <a:lnTo>
                    <a:pt x="109785" y="335243"/>
                  </a:lnTo>
                  <a:lnTo>
                    <a:pt x="119062" y="333375"/>
                  </a:lnTo>
                  <a:lnTo>
                    <a:pt x="309562" y="333375"/>
                  </a:lnTo>
                  <a:lnTo>
                    <a:pt x="318839" y="335243"/>
                  </a:lnTo>
                  <a:lnTo>
                    <a:pt x="326408" y="340342"/>
                  </a:lnTo>
                  <a:lnTo>
                    <a:pt x="331506" y="347910"/>
                  </a:lnTo>
                  <a:lnTo>
                    <a:pt x="333375" y="357187"/>
                  </a:lnTo>
                  <a:lnTo>
                    <a:pt x="331506" y="366464"/>
                  </a:lnTo>
                  <a:lnTo>
                    <a:pt x="326408" y="374033"/>
                  </a:lnTo>
                  <a:lnTo>
                    <a:pt x="318839" y="379131"/>
                  </a:lnTo>
                  <a:lnTo>
                    <a:pt x="309562" y="381000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6" name="object 76" descr=""/>
          <p:cNvSpPr txBox="1"/>
          <p:nvPr/>
        </p:nvSpPr>
        <p:spPr>
          <a:xfrm>
            <a:off x="9731076" y="2117661"/>
            <a:ext cx="1019810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00" spc="-270" b="1">
                <a:latin typeface="Malgun Gothic"/>
                <a:cs typeface="Malgun Gothic"/>
              </a:rPr>
              <a:t>사용자</a:t>
            </a:r>
            <a:r>
              <a:rPr dirty="0" sz="1500" spc="-150" b="1">
                <a:latin typeface="Malgun Gothic"/>
                <a:cs typeface="Malgun Gothic"/>
              </a:rPr>
              <a:t> </a:t>
            </a:r>
            <a:r>
              <a:rPr dirty="0" sz="1500" spc="-295" b="1">
                <a:latin typeface="Malgun Gothic"/>
                <a:cs typeface="Malgun Gothic"/>
              </a:rPr>
              <a:t>서비스</a:t>
            </a:r>
            <a:endParaRPr sz="1500">
              <a:latin typeface="Malgun Gothic"/>
              <a:cs typeface="Malgun Gothic"/>
            </a:endParaRPr>
          </a:p>
        </p:txBody>
      </p:sp>
      <p:grpSp>
        <p:nvGrpSpPr>
          <p:cNvPr id="77" name="object 77" descr=""/>
          <p:cNvGrpSpPr/>
          <p:nvPr/>
        </p:nvGrpSpPr>
        <p:grpSpPr>
          <a:xfrm>
            <a:off x="9601199" y="2505074"/>
            <a:ext cx="525145" cy="762000"/>
            <a:chOff x="9601199" y="2505074"/>
            <a:chExt cx="525145" cy="762000"/>
          </a:xfrm>
        </p:grpSpPr>
        <p:pic>
          <p:nvPicPr>
            <p:cNvPr id="78" name="object 78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915524" y="2505074"/>
              <a:ext cx="161627" cy="152399"/>
            </a:xfrm>
            <a:prstGeom prst="rect">
              <a:avLst/>
            </a:prstGeom>
          </p:spPr>
        </p:pic>
        <p:pic>
          <p:nvPicPr>
            <p:cNvPr id="79" name="object 79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991039" y="2809874"/>
              <a:ext cx="134748" cy="152399"/>
            </a:xfrm>
            <a:prstGeom prst="rect">
              <a:avLst/>
            </a:prstGeom>
          </p:spPr>
        </p:pic>
        <p:pic>
          <p:nvPicPr>
            <p:cNvPr id="80" name="object 80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601199" y="3114674"/>
              <a:ext cx="172164" cy="152399"/>
            </a:xfrm>
            <a:prstGeom prst="rect">
              <a:avLst/>
            </a:prstGeom>
          </p:spPr>
        </p:pic>
      </p:grpSp>
      <p:sp>
        <p:nvSpPr>
          <p:cNvPr id="81" name="object 81" descr=""/>
          <p:cNvSpPr txBox="1"/>
          <p:nvPr/>
        </p:nvSpPr>
        <p:spPr>
          <a:xfrm>
            <a:off x="10144033" y="2453513"/>
            <a:ext cx="446405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285">
                <a:solidFill>
                  <a:srgbClr val="4A5462"/>
                </a:solidFill>
                <a:latin typeface="Dotum"/>
                <a:cs typeface="Dotum"/>
              </a:rPr>
              <a:t>보고서</a:t>
            </a:r>
            <a:endParaRPr sz="1350">
              <a:latin typeface="Dotum"/>
              <a:cs typeface="Dotum"/>
            </a:endParaRPr>
          </a:p>
        </p:txBody>
      </p:sp>
      <p:sp>
        <p:nvSpPr>
          <p:cNvPr id="84" name="object 84" descr=""/>
          <p:cNvSpPr txBox="1"/>
          <p:nvPr/>
        </p:nvSpPr>
        <p:spPr>
          <a:xfrm>
            <a:off x="901700" y="6004051"/>
            <a:ext cx="1607185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 sz="1150" spc="-100">
                <a:solidFill>
                  <a:srgbClr val="6A7280"/>
                </a:solidFill>
                <a:latin typeface="Noto Sans JP"/>
                <a:cs typeface="Noto Sans JP"/>
              </a:rPr>
              <a:t>AI</a:t>
            </a:r>
            <a:r>
              <a:rPr dirty="0" sz="1150" spc="-100">
                <a:solidFill>
                  <a:srgbClr val="6A7280"/>
                </a:solidFill>
                <a:latin typeface="Dotum"/>
                <a:cs typeface="Dotum"/>
              </a:rPr>
              <a:t>를</a:t>
            </a:r>
            <a:r>
              <a:rPr dirty="0" sz="1150" spc="-80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6A7280"/>
                </a:solidFill>
                <a:latin typeface="Dotum"/>
                <a:cs typeface="Dotum"/>
              </a:rPr>
              <a:t>이용한</a:t>
            </a:r>
            <a:r>
              <a:rPr dirty="0" sz="1150" spc="-7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6A7280"/>
                </a:solidFill>
                <a:latin typeface="Dotum"/>
                <a:cs typeface="Dotum"/>
              </a:rPr>
              <a:t>간편장부</a:t>
            </a:r>
            <a:r>
              <a:rPr dirty="0" sz="1150" spc="-7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170">
                <a:solidFill>
                  <a:srgbClr val="6A7280"/>
                </a:solidFill>
                <a:latin typeface="Dotum"/>
                <a:cs typeface="Dotum"/>
              </a:rPr>
              <a:t>시스템</a:t>
            </a:r>
            <a:endParaRPr sz="1150">
              <a:latin typeface="Dotum"/>
              <a:cs typeface="Dotum"/>
            </a:endParaRPr>
          </a:p>
        </p:txBody>
      </p:sp>
      <p:sp>
        <p:nvSpPr>
          <p:cNvPr id="85" name="object 85" descr=""/>
          <p:cNvSpPr txBox="1"/>
          <p:nvPr/>
        </p:nvSpPr>
        <p:spPr>
          <a:xfrm>
            <a:off x="10816380" y="6004051"/>
            <a:ext cx="474345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 sz="1150" spc="-30">
                <a:solidFill>
                  <a:srgbClr val="6A7280"/>
                </a:solidFill>
                <a:latin typeface="Noto Sans JP"/>
                <a:cs typeface="Noto Sans JP"/>
              </a:rPr>
              <a:t>16</a:t>
            </a:fld>
            <a:r>
              <a:rPr dirty="0" sz="1150" spc="-20">
                <a:solidFill>
                  <a:srgbClr val="6A7280"/>
                </a:solidFill>
                <a:latin typeface="Noto Sans JP"/>
                <a:cs typeface="Noto Sans JP"/>
              </a:rPr>
              <a:t> </a:t>
            </a:r>
            <a:r>
              <a:rPr dirty="0" sz="1150">
                <a:solidFill>
                  <a:srgbClr val="6A7280"/>
                </a:solidFill>
                <a:latin typeface="Noto Sans JP"/>
                <a:cs typeface="Noto Sans JP"/>
              </a:rPr>
              <a:t>/</a:t>
            </a:r>
            <a:r>
              <a:rPr dirty="0" sz="1150" spc="-20">
                <a:solidFill>
                  <a:srgbClr val="6A7280"/>
                </a:solidFill>
                <a:latin typeface="Noto Sans JP"/>
                <a:cs typeface="Noto Sans JP"/>
              </a:rPr>
              <a:t> </a:t>
            </a:r>
            <a:r>
              <a:rPr dirty="0" sz="1150" spc="-35">
                <a:solidFill>
                  <a:srgbClr val="6A7280"/>
                </a:solidFill>
                <a:latin typeface="Noto Sans JP"/>
                <a:cs typeface="Noto Sans JP"/>
              </a:rPr>
              <a:t>20</a:t>
            </a:r>
            <a:endParaRPr sz="1150">
              <a:latin typeface="Noto Sans JP"/>
              <a:cs typeface="Noto Sans JP"/>
            </a:endParaRPr>
          </a:p>
        </p:txBody>
      </p:sp>
      <p:sp>
        <p:nvSpPr>
          <p:cNvPr id="82" name="object 82" descr=""/>
          <p:cNvSpPr txBox="1"/>
          <p:nvPr/>
        </p:nvSpPr>
        <p:spPr>
          <a:xfrm>
            <a:off x="10195081" y="2758313"/>
            <a:ext cx="30607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285">
                <a:solidFill>
                  <a:srgbClr val="4A5462"/>
                </a:solidFill>
                <a:latin typeface="Dotum"/>
                <a:cs typeface="Dotum"/>
              </a:rPr>
              <a:t>알림</a:t>
            </a:r>
            <a:endParaRPr sz="1350">
              <a:latin typeface="Dotum"/>
              <a:cs typeface="Dotum"/>
            </a:endParaRPr>
          </a:p>
        </p:txBody>
      </p:sp>
      <p:sp>
        <p:nvSpPr>
          <p:cNvPr id="83" name="object 83" descr=""/>
          <p:cNvSpPr txBox="1"/>
          <p:nvPr/>
        </p:nvSpPr>
        <p:spPr>
          <a:xfrm>
            <a:off x="9842210" y="3063113"/>
            <a:ext cx="1049655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데이터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80">
                <a:solidFill>
                  <a:srgbClr val="4A5462"/>
                </a:solidFill>
                <a:latin typeface="Dotum"/>
                <a:cs typeface="Dotum"/>
              </a:rPr>
              <a:t>내보내기</a:t>
            </a:r>
            <a:endParaRPr sz="1350">
              <a:latin typeface="Dotum"/>
              <a:cs typeface="Dotum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524987" y="5048250"/>
            <a:ext cx="2190750" cy="1333500"/>
          </a:xfrm>
          <a:custGeom>
            <a:avLst/>
            <a:gdLst/>
            <a:ahLst/>
            <a:cxnLst/>
            <a:rect l="l" t="t" r="r" b="b"/>
            <a:pathLst>
              <a:path w="2190750" h="1333500">
                <a:moveTo>
                  <a:pt x="762000" y="285750"/>
                </a:moveTo>
                <a:lnTo>
                  <a:pt x="0" y="285750"/>
                </a:lnTo>
                <a:lnTo>
                  <a:pt x="0" y="1047750"/>
                </a:lnTo>
                <a:lnTo>
                  <a:pt x="762000" y="1047750"/>
                </a:lnTo>
                <a:lnTo>
                  <a:pt x="762000" y="285750"/>
                </a:lnTo>
                <a:close/>
              </a:path>
              <a:path w="2190750" h="1333500">
                <a:moveTo>
                  <a:pt x="2190750" y="666750"/>
                </a:moveTo>
                <a:lnTo>
                  <a:pt x="2188946" y="617715"/>
                </a:lnTo>
                <a:lnTo>
                  <a:pt x="2183536" y="568921"/>
                </a:lnTo>
                <a:lnTo>
                  <a:pt x="2174557" y="520661"/>
                </a:lnTo>
                <a:lnTo>
                  <a:pt x="2162048" y="473214"/>
                </a:lnTo>
                <a:lnTo>
                  <a:pt x="2146084" y="426796"/>
                </a:lnTo>
                <a:lnTo>
                  <a:pt x="2126742" y="381685"/>
                </a:lnTo>
                <a:lnTo>
                  <a:pt x="2104136" y="338112"/>
                </a:lnTo>
                <a:lnTo>
                  <a:pt x="2078393" y="296329"/>
                </a:lnTo>
                <a:lnTo>
                  <a:pt x="2049640" y="256552"/>
                </a:lnTo>
                <a:lnTo>
                  <a:pt x="2018030" y="218998"/>
                </a:lnTo>
                <a:lnTo>
                  <a:pt x="1983752" y="183857"/>
                </a:lnTo>
                <a:lnTo>
                  <a:pt x="1946986" y="151345"/>
                </a:lnTo>
                <a:lnTo>
                  <a:pt x="1907933" y="121627"/>
                </a:lnTo>
                <a:lnTo>
                  <a:pt x="1866785" y="94869"/>
                </a:lnTo>
                <a:lnTo>
                  <a:pt x="1823783" y="71196"/>
                </a:lnTo>
                <a:lnTo>
                  <a:pt x="1779155" y="50761"/>
                </a:lnTo>
                <a:lnTo>
                  <a:pt x="1733156" y="33655"/>
                </a:lnTo>
                <a:lnTo>
                  <a:pt x="1686013" y="19989"/>
                </a:lnTo>
                <a:lnTo>
                  <a:pt x="1637995" y="9817"/>
                </a:lnTo>
                <a:lnTo>
                  <a:pt x="1589354" y="3213"/>
                </a:lnTo>
                <a:lnTo>
                  <a:pt x="1540370" y="203"/>
                </a:lnTo>
                <a:lnTo>
                  <a:pt x="1524000" y="0"/>
                </a:lnTo>
                <a:lnTo>
                  <a:pt x="1507642" y="203"/>
                </a:lnTo>
                <a:lnTo>
                  <a:pt x="1458658" y="3213"/>
                </a:lnTo>
                <a:lnTo>
                  <a:pt x="1410017" y="9817"/>
                </a:lnTo>
                <a:lnTo>
                  <a:pt x="1361998" y="19989"/>
                </a:lnTo>
                <a:lnTo>
                  <a:pt x="1314856" y="33655"/>
                </a:lnTo>
                <a:lnTo>
                  <a:pt x="1268857" y="50761"/>
                </a:lnTo>
                <a:lnTo>
                  <a:pt x="1224229" y="71196"/>
                </a:lnTo>
                <a:lnTo>
                  <a:pt x="1181227" y="94869"/>
                </a:lnTo>
                <a:lnTo>
                  <a:pt x="1140079" y="121627"/>
                </a:lnTo>
                <a:lnTo>
                  <a:pt x="1117066" y="138645"/>
                </a:lnTo>
                <a:lnTo>
                  <a:pt x="1047750" y="0"/>
                </a:lnTo>
                <a:lnTo>
                  <a:pt x="809625" y="476250"/>
                </a:lnTo>
                <a:lnTo>
                  <a:pt x="885075" y="476250"/>
                </a:lnTo>
                <a:lnTo>
                  <a:pt x="881405" y="488924"/>
                </a:lnTo>
                <a:lnTo>
                  <a:pt x="870064" y="536676"/>
                </a:lnTo>
                <a:lnTo>
                  <a:pt x="862266" y="585139"/>
                </a:lnTo>
                <a:lnTo>
                  <a:pt x="858062" y="634034"/>
                </a:lnTo>
                <a:lnTo>
                  <a:pt x="857250" y="666750"/>
                </a:lnTo>
                <a:lnTo>
                  <a:pt x="857453" y="683120"/>
                </a:lnTo>
                <a:lnTo>
                  <a:pt x="860463" y="732104"/>
                </a:lnTo>
                <a:lnTo>
                  <a:pt x="867067" y="780745"/>
                </a:lnTo>
                <a:lnTo>
                  <a:pt x="877239" y="828763"/>
                </a:lnTo>
                <a:lnTo>
                  <a:pt x="890905" y="875906"/>
                </a:lnTo>
                <a:lnTo>
                  <a:pt x="908011" y="921905"/>
                </a:lnTo>
                <a:lnTo>
                  <a:pt x="928446" y="966533"/>
                </a:lnTo>
                <a:lnTo>
                  <a:pt x="952119" y="1009535"/>
                </a:lnTo>
                <a:lnTo>
                  <a:pt x="978877" y="1050683"/>
                </a:lnTo>
                <a:lnTo>
                  <a:pt x="1008595" y="1089736"/>
                </a:lnTo>
                <a:lnTo>
                  <a:pt x="1041107" y="1126502"/>
                </a:lnTo>
                <a:lnTo>
                  <a:pt x="1076248" y="1160780"/>
                </a:lnTo>
                <a:lnTo>
                  <a:pt x="1113802" y="1192390"/>
                </a:lnTo>
                <a:lnTo>
                  <a:pt x="1153579" y="1221143"/>
                </a:lnTo>
                <a:lnTo>
                  <a:pt x="1195362" y="1246886"/>
                </a:lnTo>
                <a:lnTo>
                  <a:pt x="1238935" y="1269492"/>
                </a:lnTo>
                <a:lnTo>
                  <a:pt x="1284046" y="1288834"/>
                </a:lnTo>
                <a:lnTo>
                  <a:pt x="1330464" y="1304798"/>
                </a:lnTo>
                <a:lnTo>
                  <a:pt x="1377911" y="1317307"/>
                </a:lnTo>
                <a:lnTo>
                  <a:pt x="1426171" y="1326286"/>
                </a:lnTo>
                <a:lnTo>
                  <a:pt x="1474965" y="1331696"/>
                </a:lnTo>
                <a:lnTo>
                  <a:pt x="1524000" y="1333500"/>
                </a:lnTo>
                <a:lnTo>
                  <a:pt x="1540370" y="1333309"/>
                </a:lnTo>
                <a:lnTo>
                  <a:pt x="1589354" y="1330299"/>
                </a:lnTo>
                <a:lnTo>
                  <a:pt x="1637995" y="1323695"/>
                </a:lnTo>
                <a:lnTo>
                  <a:pt x="1686013" y="1313522"/>
                </a:lnTo>
                <a:lnTo>
                  <a:pt x="1733156" y="1299857"/>
                </a:lnTo>
                <a:lnTo>
                  <a:pt x="1779155" y="1282750"/>
                </a:lnTo>
                <a:lnTo>
                  <a:pt x="1823783" y="1262316"/>
                </a:lnTo>
                <a:lnTo>
                  <a:pt x="1866785" y="1238643"/>
                </a:lnTo>
                <a:lnTo>
                  <a:pt x="1907933" y="1211872"/>
                </a:lnTo>
                <a:lnTo>
                  <a:pt x="1946986" y="1182166"/>
                </a:lnTo>
                <a:lnTo>
                  <a:pt x="1983752" y="1149654"/>
                </a:lnTo>
                <a:lnTo>
                  <a:pt x="2018030" y="1114513"/>
                </a:lnTo>
                <a:lnTo>
                  <a:pt x="2049640" y="1076960"/>
                </a:lnTo>
                <a:lnTo>
                  <a:pt x="2078393" y="1037183"/>
                </a:lnTo>
                <a:lnTo>
                  <a:pt x="2104136" y="995400"/>
                </a:lnTo>
                <a:lnTo>
                  <a:pt x="2126742" y="951826"/>
                </a:lnTo>
                <a:lnTo>
                  <a:pt x="2146084" y="906716"/>
                </a:lnTo>
                <a:lnTo>
                  <a:pt x="2162048" y="860298"/>
                </a:lnTo>
                <a:lnTo>
                  <a:pt x="2174557" y="812850"/>
                </a:lnTo>
                <a:lnTo>
                  <a:pt x="2183536" y="764590"/>
                </a:lnTo>
                <a:lnTo>
                  <a:pt x="2188946" y="715797"/>
                </a:lnTo>
                <a:lnTo>
                  <a:pt x="2190559" y="683120"/>
                </a:lnTo>
                <a:lnTo>
                  <a:pt x="2190750" y="666750"/>
                </a:lnTo>
                <a:close/>
              </a:path>
            </a:pathLst>
          </a:custGeom>
          <a:solidFill>
            <a:srgbClr val="3B81F5">
              <a:alpha val="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90"/>
              </a:spcBef>
            </a:pPr>
            <a:r>
              <a:rPr dirty="0" spc="-505"/>
              <a:t>기대효과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914399" y="1257299"/>
            <a:ext cx="5067300" cy="1028700"/>
            <a:chOff x="914399" y="1257299"/>
            <a:chExt cx="5067300" cy="1028700"/>
          </a:xfrm>
        </p:grpSpPr>
        <p:sp>
          <p:nvSpPr>
            <p:cNvPr id="5" name="object 5" descr=""/>
            <p:cNvSpPr/>
            <p:nvPr/>
          </p:nvSpPr>
          <p:spPr>
            <a:xfrm>
              <a:off x="933449" y="1257299"/>
              <a:ext cx="5048250" cy="1028700"/>
            </a:xfrm>
            <a:custGeom>
              <a:avLst/>
              <a:gdLst/>
              <a:ahLst/>
              <a:cxnLst/>
              <a:rect l="l" t="t" r="r" b="b"/>
              <a:pathLst>
                <a:path w="5048250" h="1028700">
                  <a:moveTo>
                    <a:pt x="5015201" y="1028699"/>
                  </a:moveTo>
                  <a:lnTo>
                    <a:pt x="16523" y="1028699"/>
                  </a:lnTo>
                  <a:lnTo>
                    <a:pt x="14093" y="1027732"/>
                  </a:lnTo>
                  <a:lnTo>
                    <a:pt x="0" y="995652"/>
                  </a:lnTo>
                  <a:lnTo>
                    <a:pt x="0" y="990599"/>
                  </a:lnTo>
                  <a:lnTo>
                    <a:pt x="0" y="33047"/>
                  </a:lnTo>
                  <a:lnTo>
                    <a:pt x="16523" y="0"/>
                  </a:lnTo>
                  <a:lnTo>
                    <a:pt x="5015201" y="0"/>
                  </a:lnTo>
                  <a:lnTo>
                    <a:pt x="5047282" y="28187"/>
                  </a:lnTo>
                  <a:lnTo>
                    <a:pt x="5048249" y="33047"/>
                  </a:lnTo>
                  <a:lnTo>
                    <a:pt x="5048249" y="995652"/>
                  </a:lnTo>
                  <a:lnTo>
                    <a:pt x="5020061" y="1027732"/>
                  </a:lnTo>
                  <a:lnTo>
                    <a:pt x="5015201" y="1028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14399" y="1257299"/>
              <a:ext cx="38100" cy="1028700"/>
            </a:xfrm>
            <a:custGeom>
              <a:avLst/>
              <a:gdLst/>
              <a:ahLst/>
              <a:cxnLst/>
              <a:rect l="l" t="t" r="r" b="b"/>
              <a:pathLst>
                <a:path w="38100" h="1028700">
                  <a:moveTo>
                    <a:pt x="38099" y="1028699"/>
                  </a:moveTo>
                  <a:lnTo>
                    <a:pt x="2789" y="1005225"/>
                  </a:lnTo>
                  <a:lnTo>
                    <a:pt x="0" y="990599"/>
                  </a:lnTo>
                  <a:lnTo>
                    <a:pt x="0" y="38099"/>
                  </a:lnTo>
                  <a:lnTo>
                    <a:pt x="23473" y="2789"/>
                  </a:lnTo>
                  <a:lnTo>
                    <a:pt x="38099" y="0"/>
                  </a:lnTo>
                  <a:lnTo>
                    <a:pt x="38099" y="10286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1092200" y="1398714"/>
            <a:ext cx="1257935" cy="7448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90">
                <a:solidFill>
                  <a:srgbClr val="6A7280"/>
                </a:solidFill>
                <a:latin typeface="Dotum"/>
                <a:cs typeface="Dotum"/>
              </a:rPr>
              <a:t>회계처리</a:t>
            </a:r>
            <a:r>
              <a:rPr dirty="0" sz="1150" spc="-80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6A7280"/>
                </a:solidFill>
                <a:latin typeface="Dotum"/>
                <a:cs typeface="Dotum"/>
              </a:rPr>
              <a:t>시간</a:t>
            </a:r>
            <a:r>
              <a:rPr dirty="0" sz="1150" spc="-7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6A7280"/>
                </a:solidFill>
                <a:latin typeface="Dotum"/>
                <a:cs typeface="Dotum"/>
              </a:rPr>
              <a:t>단축</a:t>
            </a:r>
            <a:endParaRPr sz="1150">
              <a:latin typeface="Dotum"/>
              <a:cs typeface="Dotum"/>
            </a:endParaRPr>
          </a:p>
          <a:p>
            <a:pPr marL="12700">
              <a:lnSpc>
                <a:spcPts val="2980"/>
              </a:lnSpc>
              <a:spcBef>
                <a:spcPts val="145"/>
              </a:spcBef>
            </a:pPr>
            <a:r>
              <a:rPr dirty="0" sz="2500" spc="-210" b="1">
                <a:solidFill>
                  <a:srgbClr val="2562EB"/>
                </a:solidFill>
                <a:latin typeface="Cambria"/>
                <a:cs typeface="Cambria"/>
              </a:rPr>
              <a:t>70%</a:t>
            </a:r>
            <a:r>
              <a:rPr dirty="0" sz="2500" spc="85" b="1">
                <a:solidFill>
                  <a:srgbClr val="2562EB"/>
                </a:solidFill>
                <a:latin typeface="Cambria"/>
                <a:cs typeface="Cambria"/>
              </a:rPr>
              <a:t> </a:t>
            </a:r>
            <a:r>
              <a:rPr dirty="0" sz="2550" spc="-509" b="1">
                <a:solidFill>
                  <a:srgbClr val="2562EB"/>
                </a:solidFill>
                <a:latin typeface="Malgun Gothic"/>
                <a:cs typeface="Malgun Gothic"/>
              </a:rPr>
              <a:t>감소</a:t>
            </a:r>
            <a:endParaRPr sz="2550">
              <a:latin typeface="Malgun Gothic"/>
              <a:cs typeface="Malgun Gothic"/>
            </a:endParaRPr>
          </a:p>
          <a:p>
            <a:pPr marL="12700">
              <a:lnSpc>
                <a:spcPts val="1120"/>
              </a:lnSpc>
            </a:pPr>
            <a:r>
              <a:rPr dirty="0" sz="1000" spc="-180">
                <a:solidFill>
                  <a:srgbClr val="6A7280"/>
                </a:solidFill>
                <a:latin typeface="Dotum"/>
                <a:cs typeface="Dotum"/>
              </a:rPr>
              <a:t>월평균</a:t>
            </a:r>
            <a:r>
              <a:rPr dirty="0" sz="1000" spc="-7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000" spc="-130">
                <a:solidFill>
                  <a:srgbClr val="6A7280"/>
                </a:solidFill>
                <a:latin typeface="Noto Sans JP"/>
                <a:cs typeface="Noto Sans JP"/>
              </a:rPr>
              <a:t>15</a:t>
            </a:r>
            <a:r>
              <a:rPr dirty="0" sz="1000" spc="-130">
                <a:solidFill>
                  <a:srgbClr val="6A7280"/>
                </a:solidFill>
                <a:latin typeface="Dotum"/>
                <a:cs typeface="Dotum"/>
              </a:rPr>
              <a:t>시간</a:t>
            </a:r>
            <a:r>
              <a:rPr dirty="0" sz="1000" spc="-70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000" spc="-100">
                <a:solidFill>
                  <a:srgbClr val="6A7280"/>
                </a:solidFill>
                <a:latin typeface="Arial"/>
                <a:cs typeface="Arial"/>
              </a:rPr>
              <a:t>→</a:t>
            </a:r>
            <a:r>
              <a:rPr dirty="0" sz="1000" spc="-20">
                <a:solidFill>
                  <a:srgbClr val="6A7280"/>
                </a:solidFill>
                <a:latin typeface="Arial"/>
                <a:cs typeface="Arial"/>
              </a:rPr>
              <a:t> </a:t>
            </a:r>
            <a:r>
              <a:rPr dirty="0" sz="1000" spc="-75">
                <a:solidFill>
                  <a:srgbClr val="6A7280"/>
                </a:solidFill>
                <a:latin typeface="Noto Sans JP"/>
                <a:cs typeface="Noto Sans JP"/>
              </a:rPr>
              <a:t>4.5</a:t>
            </a:r>
            <a:r>
              <a:rPr dirty="0" sz="1000" spc="-75">
                <a:solidFill>
                  <a:srgbClr val="6A7280"/>
                </a:solidFill>
                <a:latin typeface="Dotum"/>
                <a:cs typeface="Dotum"/>
              </a:rPr>
              <a:t>시간</a:t>
            </a:r>
            <a:endParaRPr sz="1000">
              <a:latin typeface="Dotum"/>
              <a:cs typeface="Dotum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6210299" y="1257299"/>
            <a:ext cx="5067300" cy="1028700"/>
            <a:chOff x="6210299" y="1257299"/>
            <a:chExt cx="5067300" cy="1028700"/>
          </a:xfrm>
        </p:grpSpPr>
        <p:sp>
          <p:nvSpPr>
            <p:cNvPr id="9" name="object 9" descr=""/>
            <p:cNvSpPr/>
            <p:nvPr/>
          </p:nvSpPr>
          <p:spPr>
            <a:xfrm>
              <a:off x="6229348" y="1257299"/>
              <a:ext cx="5048250" cy="1028700"/>
            </a:xfrm>
            <a:custGeom>
              <a:avLst/>
              <a:gdLst/>
              <a:ahLst/>
              <a:cxnLst/>
              <a:rect l="l" t="t" r="r" b="b"/>
              <a:pathLst>
                <a:path w="5048250" h="1028700">
                  <a:moveTo>
                    <a:pt x="5015202" y="1028699"/>
                  </a:moveTo>
                  <a:lnTo>
                    <a:pt x="16523" y="1028699"/>
                  </a:lnTo>
                  <a:lnTo>
                    <a:pt x="14093" y="1027732"/>
                  </a:lnTo>
                  <a:lnTo>
                    <a:pt x="0" y="995652"/>
                  </a:lnTo>
                  <a:lnTo>
                    <a:pt x="0" y="990599"/>
                  </a:lnTo>
                  <a:lnTo>
                    <a:pt x="0" y="33047"/>
                  </a:lnTo>
                  <a:lnTo>
                    <a:pt x="16523" y="0"/>
                  </a:lnTo>
                  <a:lnTo>
                    <a:pt x="5015202" y="0"/>
                  </a:lnTo>
                  <a:lnTo>
                    <a:pt x="5047282" y="28187"/>
                  </a:lnTo>
                  <a:lnTo>
                    <a:pt x="5048249" y="33047"/>
                  </a:lnTo>
                  <a:lnTo>
                    <a:pt x="5048249" y="995652"/>
                  </a:lnTo>
                  <a:lnTo>
                    <a:pt x="5020061" y="1027732"/>
                  </a:lnTo>
                  <a:lnTo>
                    <a:pt x="5015202" y="1028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6210299" y="1257299"/>
              <a:ext cx="38100" cy="1028700"/>
            </a:xfrm>
            <a:custGeom>
              <a:avLst/>
              <a:gdLst/>
              <a:ahLst/>
              <a:cxnLst/>
              <a:rect l="l" t="t" r="r" b="b"/>
              <a:pathLst>
                <a:path w="38100" h="1028700">
                  <a:moveTo>
                    <a:pt x="38099" y="1028699"/>
                  </a:moveTo>
                  <a:lnTo>
                    <a:pt x="2789" y="1005225"/>
                  </a:lnTo>
                  <a:lnTo>
                    <a:pt x="0" y="990599"/>
                  </a:lnTo>
                  <a:lnTo>
                    <a:pt x="0" y="38099"/>
                  </a:lnTo>
                  <a:lnTo>
                    <a:pt x="23473" y="2789"/>
                  </a:lnTo>
                  <a:lnTo>
                    <a:pt x="38099" y="0"/>
                  </a:lnTo>
                  <a:lnTo>
                    <a:pt x="38099" y="10286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6388099" y="1398714"/>
            <a:ext cx="1360170" cy="7448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90">
                <a:solidFill>
                  <a:srgbClr val="6A7280"/>
                </a:solidFill>
                <a:latin typeface="Dotum"/>
                <a:cs typeface="Dotum"/>
              </a:rPr>
              <a:t>데이터</a:t>
            </a:r>
            <a:r>
              <a:rPr dirty="0" sz="1150" spc="-80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6A7280"/>
                </a:solidFill>
                <a:latin typeface="Dotum"/>
                <a:cs typeface="Dotum"/>
              </a:rPr>
              <a:t>정확도</a:t>
            </a:r>
            <a:r>
              <a:rPr dirty="0" sz="1150" spc="-7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6A7280"/>
                </a:solidFill>
                <a:latin typeface="Dotum"/>
                <a:cs typeface="Dotum"/>
              </a:rPr>
              <a:t>향상</a:t>
            </a:r>
            <a:endParaRPr sz="1150">
              <a:latin typeface="Dotum"/>
              <a:cs typeface="Dotum"/>
            </a:endParaRPr>
          </a:p>
          <a:p>
            <a:pPr marL="12700">
              <a:lnSpc>
                <a:spcPts val="2980"/>
              </a:lnSpc>
              <a:spcBef>
                <a:spcPts val="145"/>
              </a:spcBef>
            </a:pPr>
            <a:r>
              <a:rPr dirty="0" sz="2550" spc="-484" b="1">
                <a:solidFill>
                  <a:srgbClr val="2562EB"/>
                </a:solidFill>
                <a:latin typeface="Malgun Gothic"/>
                <a:cs typeface="Malgun Gothic"/>
              </a:rPr>
              <a:t>최대</a:t>
            </a:r>
            <a:r>
              <a:rPr dirty="0" sz="2550" spc="-270" b="1">
                <a:solidFill>
                  <a:srgbClr val="2562EB"/>
                </a:solidFill>
                <a:latin typeface="Malgun Gothic"/>
                <a:cs typeface="Malgun Gothic"/>
              </a:rPr>
              <a:t> </a:t>
            </a:r>
            <a:r>
              <a:rPr dirty="0" sz="2500" spc="-25" b="1">
                <a:solidFill>
                  <a:srgbClr val="2562EB"/>
                </a:solidFill>
                <a:latin typeface="Cambria"/>
                <a:cs typeface="Cambria"/>
              </a:rPr>
              <a:t>99%</a:t>
            </a:r>
            <a:endParaRPr sz="2500">
              <a:latin typeface="Cambria"/>
              <a:cs typeface="Cambria"/>
            </a:endParaRPr>
          </a:p>
          <a:p>
            <a:pPr marL="12700">
              <a:lnSpc>
                <a:spcPts val="1120"/>
              </a:lnSpc>
            </a:pPr>
            <a:r>
              <a:rPr dirty="0" sz="1000" spc="-20">
                <a:solidFill>
                  <a:srgbClr val="6A7280"/>
                </a:solidFill>
                <a:latin typeface="Noto Sans JP"/>
                <a:cs typeface="Noto Sans JP"/>
              </a:rPr>
              <a:t>AI</a:t>
            </a:r>
            <a:r>
              <a:rPr dirty="0" sz="1000" spc="-15">
                <a:solidFill>
                  <a:srgbClr val="6A7280"/>
                </a:solidFill>
                <a:latin typeface="Noto Sans JP"/>
                <a:cs typeface="Noto Sans JP"/>
              </a:rPr>
              <a:t> </a:t>
            </a:r>
            <a:r>
              <a:rPr dirty="0" sz="1000" spc="-75">
                <a:solidFill>
                  <a:srgbClr val="6A7280"/>
                </a:solidFill>
                <a:latin typeface="Noto Sans JP"/>
                <a:cs typeface="Noto Sans JP"/>
              </a:rPr>
              <a:t>OCR</a:t>
            </a:r>
            <a:r>
              <a:rPr dirty="0" sz="1000" spc="15">
                <a:solidFill>
                  <a:srgbClr val="6A7280"/>
                </a:solidFill>
                <a:latin typeface="Noto Sans JP"/>
                <a:cs typeface="Noto Sans JP"/>
              </a:rPr>
              <a:t> </a:t>
            </a:r>
            <a:r>
              <a:rPr dirty="0" sz="1000" spc="-180">
                <a:solidFill>
                  <a:srgbClr val="6A7280"/>
                </a:solidFill>
                <a:latin typeface="Dotum"/>
                <a:cs typeface="Dotum"/>
              </a:rPr>
              <a:t>기술</a:t>
            </a:r>
            <a:r>
              <a:rPr dirty="0" sz="1000" spc="-8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6A7280"/>
                </a:solidFill>
                <a:latin typeface="Dotum"/>
                <a:cs typeface="Dotum"/>
              </a:rPr>
              <a:t>기반</a:t>
            </a:r>
            <a:r>
              <a:rPr dirty="0" sz="1000" spc="-8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6A7280"/>
                </a:solidFill>
                <a:latin typeface="Dotum"/>
                <a:cs typeface="Dotum"/>
              </a:rPr>
              <a:t>자동</a:t>
            </a:r>
            <a:r>
              <a:rPr dirty="0" sz="1000" spc="-8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000" spc="-114">
                <a:solidFill>
                  <a:srgbClr val="6A7280"/>
                </a:solidFill>
                <a:latin typeface="Dotum"/>
                <a:cs typeface="Dotum"/>
              </a:rPr>
              <a:t>인식</a:t>
            </a:r>
            <a:endParaRPr sz="1000">
              <a:latin typeface="Dotum"/>
              <a:cs typeface="Dotum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914400" y="2638424"/>
            <a:ext cx="190500" cy="1971675"/>
            <a:chOff x="914400" y="2638424"/>
            <a:chExt cx="190500" cy="1971675"/>
          </a:xfrm>
        </p:grpSpPr>
        <p:pic>
          <p:nvPicPr>
            <p:cNvPr id="13" name="object 1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00" y="2638424"/>
              <a:ext cx="152399" cy="133349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400" y="3238499"/>
              <a:ext cx="190499" cy="152399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9132" y="3848099"/>
              <a:ext cx="142934" cy="152161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4400" y="4457699"/>
              <a:ext cx="152399" cy="152399"/>
            </a:xfrm>
            <a:prstGeom prst="rect">
              <a:avLst/>
            </a:prstGeom>
          </p:spPr>
        </p:pic>
      </p:grpSp>
      <p:sp>
        <p:nvSpPr>
          <p:cNvPr id="17" name="object 17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34925" rIns="0" bIns="0" rtlCol="0" vert="horz">
            <a:spAutoFit/>
          </a:bodyPr>
          <a:lstStyle/>
          <a:p>
            <a:pPr marL="50165">
              <a:lnSpc>
                <a:spcPct val="100000"/>
              </a:lnSpc>
              <a:spcBef>
                <a:spcPts val="275"/>
              </a:spcBef>
            </a:pPr>
            <a:r>
              <a:rPr dirty="0" spc="-260"/>
              <a:t>업무</a:t>
            </a:r>
            <a:r>
              <a:rPr dirty="0" spc="-110"/>
              <a:t> </a:t>
            </a:r>
            <a:r>
              <a:rPr dirty="0" spc="-260"/>
              <a:t>효율성</a:t>
            </a:r>
            <a:r>
              <a:rPr dirty="0" spc="-105"/>
              <a:t> </a:t>
            </a:r>
            <a:r>
              <a:rPr dirty="0" spc="-260"/>
              <a:t>획기적</a:t>
            </a:r>
            <a:r>
              <a:rPr dirty="0" spc="-105"/>
              <a:t> </a:t>
            </a:r>
            <a:r>
              <a:rPr dirty="0" spc="-285"/>
              <a:t>향상</a:t>
            </a:r>
          </a:p>
          <a:p>
            <a:pPr marL="50165">
              <a:lnSpc>
                <a:spcPct val="100000"/>
              </a:lnSpc>
              <a:spcBef>
                <a:spcPts val="180"/>
              </a:spcBef>
            </a:pPr>
            <a:r>
              <a:rPr dirty="0" spc="-260">
                <a:solidFill>
                  <a:srgbClr val="4A5462"/>
                </a:solidFill>
              </a:rPr>
              <a:t>영수증</a:t>
            </a:r>
            <a:r>
              <a:rPr dirty="0" spc="-110">
                <a:solidFill>
                  <a:srgbClr val="4A5462"/>
                </a:solidFill>
              </a:rPr>
              <a:t> </a:t>
            </a:r>
            <a:r>
              <a:rPr dirty="0" spc="-260">
                <a:solidFill>
                  <a:srgbClr val="4A5462"/>
                </a:solidFill>
              </a:rPr>
              <a:t>수동</a:t>
            </a:r>
            <a:r>
              <a:rPr dirty="0" spc="-110">
                <a:solidFill>
                  <a:srgbClr val="4A5462"/>
                </a:solidFill>
              </a:rPr>
              <a:t> </a:t>
            </a:r>
            <a:r>
              <a:rPr dirty="0" spc="-260">
                <a:solidFill>
                  <a:srgbClr val="4A5462"/>
                </a:solidFill>
              </a:rPr>
              <a:t>정리</a:t>
            </a:r>
            <a:r>
              <a:rPr dirty="0" spc="-110">
                <a:solidFill>
                  <a:srgbClr val="4A5462"/>
                </a:solidFill>
              </a:rPr>
              <a:t> </a:t>
            </a:r>
            <a:r>
              <a:rPr dirty="0" spc="-260">
                <a:solidFill>
                  <a:srgbClr val="4A5462"/>
                </a:solidFill>
              </a:rPr>
              <a:t>시간</a:t>
            </a:r>
            <a:r>
              <a:rPr dirty="0" spc="-110">
                <a:solidFill>
                  <a:srgbClr val="4A5462"/>
                </a:solidFill>
              </a:rPr>
              <a:t> </a:t>
            </a:r>
            <a:r>
              <a:rPr dirty="0" sz="1300" spc="-60">
                <a:solidFill>
                  <a:srgbClr val="4A5462"/>
                </a:solidFill>
                <a:latin typeface="Noto Sans JP"/>
                <a:cs typeface="Noto Sans JP"/>
              </a:rPr>
              <a:t>90%</a:t>
            </a:r>
            <a:r>
              <a:rPr dirty="0" sz="1300" spc="50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pc="-190">
                <a:solidFill>
                  <a:srgbClr val="4A5462"/>
                </a:solidFill>
              </a:rPr>
              <a:t>감소</a:t>
            </a:r>
            <a:r>
              <a:rPr dirty="0" sz="1300" spc="-190">
                <a:solidFill>
                  <a:srgbClr val="4A5462"/>
                </a:solidFill>
                <a:latin typeface="Noto Sans JP"/>
                <a:cs typeface="Noto Sans JP"/>
              </a:rPr>
              <a:t>,</a:t>
            </a:r>
            <a:r>
              <a:rPr dirty="0" sz="1300" spc="45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pc="-260">
                <a:solidFill>
                  <a:srgbClr val="4A5462"/>
                </a:solidFill>
              </a:rPr>
              <a:t>일상</a:t>
            </a:r>
            <a:r>
              <a:rPr dirty="0" spc="-110">
                <a:solidFill>
                  <a:srgbClr val="4A5462"/>
                </a:solidFill>
              </a:rPr>
              <a:t> </a:t>
            </a:r>
            <a:r>
              <a:rPr dirty="0" spc="-260">
                <a:solidFill>
                  <a:srgbClr val="4A5462"/>
                </a:solidFill>
              </a:rPr>
              <a:t>회계</a:t>
            </a:r>
            <a:r>
              <a:rPr dirty="0" spc="-110">
                <a:solidFill>
                  <a:srgbClr val="4A5462"/>
                </a:solidFill>
              </a:rPr>
              <a:t> </a:t>
            </a:r>
            <a:r>
              <a:rPr dirty="0" spc="-260">
                <a:solidFill>
                  <a:srgbClr val="4A5462"/>
                </a:solidFill>
              </a:rPr>
              <a:t>업무</a:t>
            </a:r>
            <a:r>
              <a:rPr dirty="0" spc="-110">
                <a:solidFill>
                  <a:srgbClr val="4A5462"/>
                </a:solidFill>
              </a:rPr>
              <a:t> </a:t>
            </a:r>
            <a:r>
              <a:rPr dirty="0" spc="-260">
                <a:solidFill>
                  <a:srgbClr val="4A5462"/>
                </a:solidFill>
              </a:rPr>
              <a:t>자동화로</a:t>
            </a:r>
            <a:r>
              <a:rPr dirty="0" spc="-105">
                <a:solidFill>
                  <a:srgbClr val="4A5462"/>
                </a:solidFill>
              </a:rPr>
              <a:t> </a:t>
            </a:r>
            <a:r>
              <a:rPr dirty="0" spc="-260">
                <a:solidFill>
                  <a:srgbClr val="4A5462"/>
                </a:solidFill>
              </a:rPr>
              <a:t>본업</a:t>
            </a:r>
            <a:r>
              <a:rPr dirty="0" spc="-110">
                <a:solidFill>
                  <a:srgbClr val="4A5462"/>
                </a:solidFill>
              </a:rPr>
              <a:t> </a:t>
            </a:r>
            <a:r>
              <a:rPr dirty="0" spc="-260">
                <a:solidFill>
                  <a:srgbClr val="4A5462"/>
                </a:solidFill>
              </a:rPr>
              <a:t>집중</a:t>
            </a:r>
            <a:r>
              <a:rPr dirty="0" spc="-110">
                <a:solidFill>
                  <a:srgbClr val="4A5462"/>
                </a:solidFill>
              </a:rPr>
              <a:t> </a:t>
            </a:r>
            <a:r>
              <a:rPr dirty="0" spc="-285">
                <a:solidFill>
                  <a:srgbClr val="4A5462"/>
                </a:solidFill>
              </a:rPr>
              <a:t>가능</a:t>
            </a:r>
            <a:endParaRPr sz="1300">
              <a:latin typeface="Noto Sans JP"/>
              <a:cs typeface="Noto Sans JP"/>
            </a:endParaRPr>
          </a:p>
          <a:p>
            <a:pPr marL="87630">
              <a:lnSpc>
                <a:spcPct val="100000"/>
              </a:lnSpc>
              <a:spcBef>
                <a:spcPts val="1380"/>
              </a:spcBef>
            </a:pPr>
            <a:r>
              <a:rPr dirty="0" spc="-260"/>
              <a:t>인력</a:t>
            </a:r>
            <a:r>
              <a:rPr dirty="0" spc="-110"/>
              <a:t> </a:t>
            </a:r>
            <a:r>
              <a:rPr dirty="0" spc="-260"/>
              <a:t>및</a:t>
            </a:r>
            <a:r>
              <a:rPr dirty="0" spc="-110"/>
              <a:t> </a:t>
            </a:r>
            <a:r>
              <a:rPr dirty="0" spc="-260"/>
              <a:t>비용</a:t>
            </a:r>
            <a:r>
              <a:rPr dirty="0" spc="-110"/>
              <a:t> </a:t>
            </a:r>
            <a:r>
              <a:rPr dirty="0" spc="-285"/>
              <a:t>절감</a:t>
            </a:r>
          </a:p>
          <a:p>
            <a:pPr marL="87630">
              <a:lnSpc>
                <a:spcPct val="100000"/>
              </a:lnSpc>
              <a:spcBef>
                <a:spcPts val="180"/>
              </a:spcBef>
            </a:pPr>
            <a:r>
              <a:rPr dirty="0" spc="-260">
                <a:solidFill>
                  <a:srgbClr val="4A5462"/>
                </a:solidFill>
              </a:rPr>
              <a:t>세무대리인</a:t>
            </a:r>
            <a:r>
              <a:rPr dirty="0" spc="-110">
                <a:solidFill>
                  <a:srgbClr val="4A5462"/>
                </a:solidFill>
              </a:rPr>
              <a:t> </a:t>
            </a:r>
            <a:r>
              <a:rPr dirty="0" spc="-260">
                <a:solidFill>
                  <a:srgbClr val="4A5462"/>
                </a:solidFill>
              </a:rPr>
              <a:t>비용</a:t>
            </a:r>
            <a:r>
              <a:rPr dirty="0" spc="-110">
                <a:solidFill>
                  <a:srgbClr val="4A5462"/>
                </a:solidFill>
              </a:rPr>
              <a:t> </a:t>
            </a:r>
            <a:r>
              <a:rPr dirty="0" spc="-260">
                <a:solidFill>
                  <a:srgbClr val="4A5462"/>
                </a:solidFill>
              </a:rPr>
              <a:t>최대</a:t>
            </a:r>
            <a:r>
              <a:rPr dirty="0" spc="-105">
                <a:solidFill>
                  <a:srgbClr val="4A5462"/>
                </a:solidFill>
              </a:rPr>
              <a:t> </a:t>
            </a:r>
            <a:r>
              <a:rPr dirty="0" sz="1300" spc="-60">
                <a:solidFill>
                  <a:srgbClr val="4A5462"/>
                </a:solidFill>
                <a:latin typeface="Noto Sans JP"/>
                <a:cs typeface="Noto Sans JP"/>
              </a:rPr>
              <a:t>30%</a:t>
            </a:r>
            <a:r>
              <a:rPr dirty="0" sz="1300" spc="45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pc="-260">
                <a:solidFill>
                  <a:srgbClr val="4A5462"/>
                </a:solidFill>
              </a:rPr>
              <a:t>절감</a:t>
            </a:r>
            <a:r>
              <a:rPr dirty="0" spc="-110">
                <a:solidFill>
                  <a:srgbClr val="4A5462"/>
                </a:solidFill>
              </a:rPr>
              <a:t> </a:t>
            </a:r>
            <a:r>
              <a:rPr dirty="0" spc="-190">
                <a:solidFill>
                  <a:srgbClr val="4A5462"/>
                </a:solidFill>
              </a:rPr>
              <a:t>가능</a:t>
            </a:r>
            <a:r>
              <a:rPr dirty="0" sz="1300" spc="-190">
                <a:solidFill>
                  <a:srgbClr val="4A5462"/>
                </a:solidFill>
                <a:latin typeface="Noto Sans JP"/>
                <a:cs typeface="Noto Sans JP"/>
              </a:rPr>
              <a:t>,</a:t>
            </a:r>
            <a:r>
              <a:rPr dirty="0" sz="1300" spc="50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pc="-260">
                <a:solidFill>
                  <a:srgbClr val="4A5462"/>
                </a:solidFill>
              </a:rPr>
              <a:t>전문</a:t>
            </a:r>
            <a:r>
              <a:rPr dirty="0" spc="-110">
                <a:solidFill>
                  <a:srgbClr val="4A5462"/>
                </a:solidFill>
              </a:rPr>
              <a:t> </a:t>
            </a:r>
            <a:r>
              <a:rPr dirty="0" spc="-260">
                <a:solidFill>
                  <a:srgbClr val="4A5462"/>
                </a:solidFill>
              </a:rPr>
              <a:t>회계인력</a:t>
            </a:r>
            <a:r>
              <a:rPr dirty="0" spc="-105">
                <a:solidFill>
                  <a:srgbClr val="4A5462"/>
                </a:solidFill>
              </a:rPr>
              <a:t> </a:t>
            </a:r>
            <a:r>
              <a:rPr dirty="0" spc="-260">
                <a:solidFill>
                  <a:srgbClr val="4A5462"/>
                </a:solidFill>
              </a:rPr>
              <a:t>고용</a:t>
            </a:r>
            <a:r>
              <a:rPr dirty="0" spc="-110">
                <a:solidFill>
                  <a:srgbClr val="4A5462"/>
                </a:solidFill>
              </a:rPr>
              <a:t> </a:t>
            </a:r>
            <a:r>
              <a:rPr dirty="0" spc="-260">
                <a:solidFill>
                  <a:srgbClr val="4A5462"/>
                </a:solidFill>
              </a:rPr>
              <a:t>없이도</a:t>
            </a:r>
            <a:r>
              <a:rPr dirty="0" spc="-110">
                <a:solidFill>
                  <a:srgbClr val="4A5462"/>
                </a:solidFill>
              </a:rPr>
              <a:t> </a:t>
            </a:r>
            <a:r>
              <a:rPr dirty="0" spc="-260">
                <a:solidFill>
                  <a:srgbClr val="4A5462"/>
                </a:solidFill>
              </a:rPr>
              <a:t>장부</a:t>
            </a:r>
            <a:r>
              <a:rPr dirty="0" spc="-105">
                <a:solidFill>
                  <a:srgbClr val="4A5462"/>
                </a:solidFill>
              </a:rPr>
              <a:t> </a:t>
            </a:r>
            <a:r>
              <a:rPr dirty="0" spc="-260">
                <a:solidFill>
                  <a:srgbClr val="4A5462"/>
                </a:solidFill>
              </a:rPr>
              <a:t>관리</a:t>
            </a:r>
            <a:r>
              <a:rPr dirty="0" spc="-110">
                <a:solidFill>
                  <a:srgbClr val="4A5462"/>
                </a:solidFill>
              </a:rPr>
              <a:t> </a:t>
            </a:r>
            <a:r>
              <a:rPr dirty="0" spc="-285">
                <a:solidFill>
                  <a:srgbClr val="4A5462"/>
                </a:solidFill>
              </a:rPr>
              <a:t>가능</a:t>
            </a:r>
            <a:endParaRPr sz="1300">
              <a:latin typeface="Noto Sans JP"/>
              <a:cs typeface="Noto Sans JP"/>
            </a:endParaRPr>
          </a:p>
          <a:p>
            <a:pPr marL="50165">
              <a:lnSpc>
                <a:spcPct val="100000"/>
              </a:lnSpc>
              <a:spcBef>
                <a:spcPts val="1380"/>
              </a:spcBef>
            </a:pPr>
            <a:r>
              <a:rPr dirty="0" spc="-260"/>
              <a:t>세무</a:t>
            </a:r>
            <a:r>
              <a:rPr dirty="0" spc="-110"/>
              <a:t> </a:t>
            </a:r>
            <a:r>
              <a:rPr dirty="0" spc="-260"/>
              <a:t>오류</a:t>
            </a:r>
            <a:r>
              <a:rPr dirty="0" spc="-110"/>
              <a:t> </a:t>
            </a:r>
            <a:r>
              <a:rPr dirty="0" spc="-260"/>
              <a:t>및</a:t>
            </a:r>
            <a:r>
              <a:rPr dirty="0" spc="-110"/>
              <a:t> </a:t>
            </a:r>
            <a:r>
              <a:rPr dirty="0" spc="-260"/>
              <a:t>누락</a:t>
            </a:r>
            <a:r>
              <a:rPr dirty="0" spc="-110"/>
              <a:t> </a:t>
            </a:r>
            <a:r>
              <a:rPr dirty="0" spc="-285"/>
              <a:t>방지</a:t>
            </a:r>
          </a:p>
          <a:p>
            <a:pPr marL="50165">
              <a:lnSpc>
                <a:spcPct val="100000"/>
              </a:lnSpc>
              <a:spcBef>
                <a:spcPts val="180"/>
              </a:spcBef>
            </a:pPr>
            <a:r>
              <a:rPr dirty="0" spc="-260">
                <a:solidFill>
                  <a:srgbClr val="4A5462"/>
                </a:solidFill>
              </a:rPr>
              <a:t>자동</a:t>
            </a:r>
            <a:r>
              <a:rPr dirty="0" spc="-110">
                <a:solidFill>
                  <a:srgbClr val="4A5462"/>
                </a:solidFill>
              </a:rPr>
              <a:t> </a:t>
            </a:r>
            <a:r>
              <a:rPr dirty="0" spc="-260">
                <a:solidFill>
                  <a:srgbClr val="4A5462"/>
                </a:solidFill>
              </a:rPr>
              <a:t>분류</a:t>
            </a:r>
            <a:r>
              <a:rPr dirty="0" spc="-110">
                <a:solidFill>
                  <a:srgbClr val="4A5462"/>
                </a:solidFill>
              </a:rPr>
              <a:t> </a:t>
            </a:r>
            <a:r>
              <a:rPr dirty="0" spc="-260">
                <a:solidFill>
                  <a:srgbClr val="4A5462"/>
                </a:solidFill>
              </a:rPr>
              <a:t>및</a:t>
            </a:r>
            <a:r>
              <a:rPr dirty="0" spc="-110">
                <a:solidFill>
                  <a:srgbClr val="4A5462"/>
                </a:solidFill>
              </a:rPr>
              <a:t> </a:t>
            </a:r>
            <a:r>
              <a:rPr dirty="0" spc="-260">
                <a:solidFill>
                  <a:srgbClr val="4A5462"/>
                </a:solidFill>
              </a:rPr>
              <a:t>알림</a:t>
            </a:r>
            <a:r>
              <a:rPr dirty="0" spc="-110">
                <a:solidFill>
                  <a:srgbClr val="4A5462"/>
                </a:solidFill>
              </a:rPr>
              <a:t> </a:t>
            </a:r>
            <a:r>
              <a:rPr dirty="0" spc="-260">
                <a:solidFill>
                  <a:srgbClr val="4A5462"/>
                </a:solidFill>
              </a:rPr>
              <a:t>기능으로</a:t>
            </a:r>
            <a:r>
              <a:rPr dirty="0" spc="-110">
                <a:solidFill>
                  <a:srgbClr val="4A5462"/>
                </a:solidFill>
              </a:rPr>
              <a:t> </a:t>
            </a:r>
            <a:r>
              <a:rPr dirty="0" spc="-260">
                <a:solidFill>
                  <a:srgbClr val="4A5462"/>
                </a:solidFill>
              </a:rPr>
              <a:t>신고</a:t>
            </a:r>
            <a:r>
              <a:rPr dirty="0" spc="-105">
                <a:solidFill>
                  <a:srgbClr val="4A5462"/>
                </a:solidFill>
              </a:rPr>
              <a:t> </a:t>
            </a:r>
            <a:r>
              <a:rPr dirty="0" spc="-260">
                <a:solidFill>
                  <a:srgbClr val="4A5462"/>
                </a:solidFill>
              </a:rPr>
              <a:t>누락</a:t>
            </a:r>
            <a:r>
              <a:rPr dirty="0" spc="-110">
                <a:solidFill>
                  <a:srgbClr val="4A5462"/>
                </a:solidFill>
              </a:rPr>
              <a:t> </a:t>
            </a:r>
            <a:r>
              <a:rPr dirty="0" spc="-260">
                <a:solidFill>
                  <a:srgbClr val="4A5462"/>
                </a:solidFill>
              </a:rPr>
              <a:t>사전</a:t>
            </a:r>
            <a:r>
              <a:rPr dirty="0" spc="-110">
                <a:solidFill>
                  <a:srgbClr val="4A5462"/>
                </a:solidFill>
              </a:rPr>
              <a:t> </a:t>
            </a:r>
            <a:r>
              <a:rPr dirty="0" spc="-190">
                <a:solidFill>
                  <a:srgbClr val="4A5462"/>
                </a:solidFill>
              </a:rPr>
              <a:t>예방</a:t>
            </a:r>
            <a:r>
              <a:rPr dirty="0" sz="1300" spc="-190">
                <a:solidFill>
                  <a:srgbClr val="4A5462"/>
                </a:solidFill>
                <a:latin typeface="Noto Sans JP"/>
                <a:cs typeface="Noto Sans JP"/>
              </a:rPr>
              <a:t>,</a:t>
            </a:r>
            <a:r>
              <a:rPr dirty="0" sz="1300" spc="45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pc="-260">
                <a:solidFill>
                  <a:srgbClr val="4A5462"/>
                </a:solidFill>
              </a:rPr>
              <a:t>세금</a:t>
            </a:r>
            <a:r>
              <a:rPr dirty="0" spc="-110">
                <a:solidFill>
                  <a:srgbClr val="4A5462"/>
                </a:solidFill>
              </a:rPr>
              <a:t> </a:t>
            </a:r>
            <a:r>
              <a:rPr dirty="0" spc="-260">
                <a:solidFill>
                  <a:srgbClr val="4A5462"/>
                </a:solidFill>
              </a:rPr>
              <a:t>관련</a:t>
            </a:r>
            <a:r>
              <a:rPr dirty="0" spc="-110">
                <a:solidFill>
                  <a:srgbClr val="4A5462"/>
                </a:solidFill>
              </a:rPr>
              <a:t> </a:t>
            </a:r>
            <a:r>
              <a:rPr dirty="0" spc="-260">
                <a:solidFill>
                  <a:srgbClr val="4A5462"/>
                </a:solidFill>
              </a:rPr>
              <a:t>리스크</a:t>
            </a:r>
            <a:r>
              <a:rPr dirty="0" spc="-105">
                <a:solidFill>
                  <a:srgbClr val="4A5462"/>
                </a:solidFill>
              </a:rPr>
              <a:t> </a:t>
            </a:r>
            <a:r>
              <a:rPr dirty="0" sz="1300" spc="-60">
                <a:solidFill>
                  <a:srgbClr val="4A5462"/>
                </a:solidFill>
                <a:latin typeface="Noto Sans JP"/>
                <a:cs typeface="Noto Sans JP"/>
              </a:rPr>
              <a:t>80%</a:t>
            </a:r>
            <a:r>
              <a:rPr dirty="0" sz="1300" spc="45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pc="-285">
                <a:solidFill>
                  <a:srgbClr val="4A5462"/>
                </a:solidFill>
              </a:rPr>
              <a:t>감소</a:t>
            </a:r>
            <a:endParaRPr sz="1300">
              <a:latin typeface="Noto Sans JP"/>
              <a:cs typeface="Noto Sans JP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901700" y="4393717"/>
            <a:ext cx="5168265" cy="678815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278765">
              <a:lnSpc>
                <a:spcPct val="100000"/>
              </a:lnSpc>
              <a:spcBef>
                <a:spcPts val="275"/>
              </a:spcBef>
            </a:pPr>
            <a:r>
              <a:rPr dirty="0" sz="1300" b="0">
                <a:latin typeface="Noto Sans JP Medium"/>
                <a:cs typeface="Noto Sans JP Medium"/>
              </a:rPr>
              <a:t>AI</a:t>
            </a:r>
            <a:r>
              <a:rPr dirty="0" sz="1300" spc="-30" b="0">
                <a:latin typeface="Noto Sans JP Medium"/>
                <a:cs typeface="Noto Sans JP Medium"/>
              </a:rPr>
              <a:t> </a:t>
            </a:r>
            <a:r>
              <a:rPr dirty="0" sz="1350" spc="-260">
                <a:latin typeface="Dotum"/>
                <a:cs typeface="Dotum"/>
              </a:rPr>
              <a:t>학습을</a:t>
            </a:r>
            <a:r>
              <a:rPr dirty="0" sz="1350" spc="-114">
                <a:latin typeface="Dotum"/>
                <a:cs typeface="Dotum"/>
              </a:rPr>
              <a:t> </a:t>
            </a:r>
            <a:r>
              <a:rPr dirty="0" sz="1350" spc="-260">
                <a:latin typeface="Dotum"/>
                <a:cs typeface="Dotum"/>
              </a:rPr>
              <a:t>통한</a:t>
            </a:r>
            <a:r>
              <a:rPr dirty="0" sz="1350" spc="-114">
                <a:latin typeface="Dotum"/>
                <a:cs typeface="Dotum"/>
              </a:rPr>
              <a:t> </a:t>
            </a:r>
            <a:r>
              <a:rPr dirty="0" sz="1350" spc="-260">
                <a:latin typeface="Dotum"/>
                <a:cs typeface="Dotum"/>
              </a:rPr>
              <a:t>지속적인</a:t>
            </a:r>
            <a:r>
              <a:rPr dirty="0" sz="1350" spc="-114">
                <a:latin typeface="Dotum"/>
                <a:cs typeface="Dotum"/>
              </a:rPr>
              <a:t> </a:t>
            </a:r>
            <a:r>
              <a:rPr dirty="0" sz="1350" spc="-260">
                <a:latin typeface="Dotum"/>
                <a:cs typeface="Dotum"/>
              </a:rPr>
              <a:t>정확도</a:t>
            </a:r>
            <a:r>
              <a:rPr dirty="0" sz="1350" spc="-114">
                <a:latin typeface="Dotum"/>
                <a:cs typeface="Dotum"/>
              </a:rPr>
              <a:t> </a:t>
            </a:r>
            <a:r>
              <a:rPr dirty="0" sz="1350" spc="-285">
                <a:latin typeface="Dotum"/>
                <a:cs typeface="Dotum"/>
              </a:rPr>
              <a:t>향상</a:t>
            </a:r>
            <a:endParaRPr sz="1350">
              <a:latin typeface="Dotum"/>
              <a:cs typeface="Dotum"/>
            </a:endParaRPr>
          </a:p>
          <a:p>
            <a:pPr marL="278765">
              <a:lnSpc>
                <a:spcPct val="100000"/>
              </a:lnSpc>
              <a:spcBef>
                <a:spcPts val="180"/>
              </a:spcBef>
            </a:pP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사용자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패턴</a:t>
            </a:r>
            <a:r>
              <a:rPr dirty="0" sz="1350" spc="-10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학습으로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20">
                <a:solidFill>
                  <a:srgbClr val="4A5462"/>
                </a:solidFill>
                <a:latin typeface="Dotum"/>
                <a:cs typeface="Dotum"/>
              </a:rPr>
              <a:t>인식</a:t>
            </a:r>
            <a:r>
              <a:rPr dirty="0" sz="1300" spc="-220">
                <a:solidFill>
                  <a:srgbClr val="4A5462"/>
                </a:solidFill>
                <a:latin typeface="Noto Sans JP"/>
                <a:cs typeface="Noto Sans JP"/>
              </a:rPr>
              <a:t>/</a:t>
            </a:r>
            <a:r>
              <a:rPr dirty="0" sz="1350" spc="-220">
                <a:solidFill>
                  <a:srgbClr val="4A5462"/>
                </a:solidFill>
                <a:latin typeface="Dotum"/>
                <a:cs typeface="Dotum"/>
              </a:rPr>
              <a:t>분류</a:t>
            </a:r>
            <a:r>
              <a:rPr dirty="0" sz="1350" spc="-10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정확도</a:t>
            </a:r>
            <a:r>
              <a:rPr dirty="0" sz="1350" spc="-10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지속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190">
                <a:solidFill>
                  <a:srgbClr val="4A5462"/>
                </a:solidFill>
                <a:latin typeface="Dotum"/>
                <a:cs typeface="Dotum"/>
              </a:rPr>
              <a:t>향상</a:t>
            </a:r>
            <a:r>
              <a:rPr dirty="0" sz="1300" spc="-190">
                <a:solidFill>
                  <a:srgbClr val="4A5462"/>
                </a:solidFill>
                <a:latin typeface="Noto Sans JP"/>
                <a:cs typeface="Noto Sans JP"/>
              </a:rPr>
              <a:t>,</a:t>
            </a:r>
            <a:r>
              <a:rPr dirty="0" sz="1300" spc="55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맞춤형</a:t>
            </a:r>
            <a:r>
              <a:rPr dirty="0" sz="1350" spc="-10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회계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인사이트</a:t>
            </a:r>
            <a:r>
              <a:rPr dirty="0" sz="1350" spc="-10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4A5462"/>
                </a:solidFill>
                <a:latin typeface="Dotum"/>
                <a:cs typeface="Dotum"/>
              </a:rPr>
              <a:t>제공</a:t>
            </a:r>
            <a:endParaRPr sz="135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150" spc="-100">
                <a:solidFill>
                  <a:srgbClr val="6A7280"/>
                </a:solidFill>
                <a:latin typeface="Noto Sans JP"/>
                <a:cs typeface="Noto Sans JP"/>
              </a:rPr>
              <a:t>AI</a:t>
            </a:r>
            <a:r>
              <a:rPr dirty="0" sz="1150" spc="-100">
                <a:solidFill>
                  <a:srgbClr val="6A7280"/>
                </a:solidFill>
                <a:latin typeface="Dotum"/>
                <a:cs typeface="Dotum"/>
              </a:rPr>
              <a:t>를</a:t>
            </a:r>
            <a:r>
              <a:rPr dirty="0" sz="1150" spc="-80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6A7280"/>
                </a:solidFill>
                <a:latin typeface="Dotum"/>
                <a:cs typeface="Dotum"/>
              </a:rPr>
              <a:t>이용한</a:t>
            </a:r>
            <a:r>
              <a:rPr dirty="0" sz="1150" spc="-7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6A7280"/>
                </a:solidFill>
                <a:latin typeface="Dotum"/>
                <a:cs typeface="Dotum"/>
              </a:rPr>
              <a:t>간편장부</a:t>
            </a:r>
            <a:r>
              <a:rPr dirty="0" sz="1150" spc="-7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6A7280"/>
                </a:solidFill>
                <a:latin typeface="Dotum"/>
                <a:cs typeface="Dotum"/>
              </a:rPr>
              <a:t>시스템</a:t>
            </a:r>
            <a:endParaRPr sz="1150">
              <a:latin typeface="Dotum"/>
              <a:cs typeface="Dotum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10841780" y="4868698"/>
            <a:ext cx="448945" cy="2032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50" spc="-30">
                <a:solidFill>
                  <a:srgbClr val="6A7280"/>
                </a:solidFill>
                <a:latin typeface="Noto Sans JP"/>
                <a:cs typeface="Noto Sans JP"/>
              </a:rPr>
              <a:t>17</a:t>
            </a:r>
            <a:r>
              <a:rPr dirty="0" sz="1150" spc="-20">
                <a:solidFill>
                  <a:srgbClr val="6A7280"/>
                </a:solidFill>
                <a:latin typeface="Noto Sans JP"/>
                <a:cs typeface="Noto Sans JP"/>
              </a:rPr>
              <a:t> </a:t>
            </a:r>
            <a:r>
              <a:rPr dirty="0" sz="1150">
                <a:solidFill>
                  <a:srgbClr val="6A7280"/>
                </a:solidFill>
                <a:latin typeface="Noto Sans JP"/>
                <a:cs typeface="Noto Sans JP"/>
              </a:rPr>
              <a:t>/</a:t>
            </a:r>
            <a:r>
              <a:rPr dirty="0" sz="1150" spc="-20">
                <a:solidFill>
                  <a:srgbClr val="6A7280"/>
                </a:solidFill>
                <a:latin typeface="Noto Sans JP"/>
                <a:cs typeface="Noto Sans JP"/>
              </a:rPr>
              <a:t> </a:t>
            </a:r>
            <a:r>
              <a:rPr dirty="0" sz="1150" spc="-35">
                <a:solidFill>
                  <a:srgbClr val="6A7280"/>
                </a:solidFill>
                <a:latin typeface="Noto Sans JP"/>
                <a:cs typeface="Noto Sans JP"/>
              </a:rPr>
              <a:t>20</a:t>
            </a:r>
            <a:endParaRPr sz="1150">
              <a:latin typeface="Noto Sans JP"/>
              <a:cs typeface="Noto Sans JP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10096500"/>
            <a:chOff x="0" y="0"/>
            <a:chExt cx="12192000" cy="10096500"/>
          </a:xfrm>
        </p:grpSpPr>
        <p:sp>
          <p:nvSpPr>
            <p:cNvPr id="3" name="object 3" descr=""/>
            <p:cNvSpPr/>
            <p:nvPr/>
          </p:nvSpPr>
          <p:spPr>
            <a:xfrm>
              <a:off x="95249" y="95249"/>
              <a:ext cx="12096750" cy="10001250"/>
            </a:xfrm>
            <a:custGeom>
              <a:avLst/>
              <a:gdLst/>
              <a:ahLst/>
              <a:cxnLst/>
              <a:rect l="l" t="t" r="r" b="b"/>
              <a:pathLst>
                <a:path w="12096750" h="10001250">
                  <a:moveTo>
                    <a:pt x="0" y="10001249"/>
                  </a:moveTo>
                  <a:lnTo>
                    <a:pt x="12096749" y="10001249"/>
                  </a:lnTo>
                  <a:lnTo>
                    <a:pt x="12096749" y="0"/>
                  </a:lnTo>
                  <a:lnTo>
                    <a:pt x="0" y="0"/>
                  </a:lnTo>
                  <a:lnTo>
                    <a:pt x="0" y="10001249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11"/>
              <a:ext cx="12192000" cy="10096500"/>
            </a:xfrm>
            <a:custGeom>
              <a:avLst/>
              <a:gdLst/>
              <a:ahLst/>
              <a:cxnLst/>
              <a:rect l="l" t="t" r="r" b="b"/>
              <a:pathLst>
                <a:path w="12192000" h="10096500">
                  <a:moveTo>
                    <a:pt x="12191987" y="0"/>
                  </a:moveTo>
                  <a:lnTo>
                    <a:pt x="95237" y="0"/>
                  </a:lnTo>
                  <a:lnTo>
                    <a:pt x="0" y="0"/>
                  </a:lnTo>
                  <a:lnTo>
                    <a:pt x="0" y="95250"/>
                  </a:lnTo>
                  <a:lnTo>
                    <a:pt x="0" y="10096487"/>
                  </a:lnTo>
                  <a:lnTo>
                    <a:pt x="95237" y="10096487"/>
                  </a:lnTo>
                  <a:lnTo>
                    <a:pt x="95237" y="95250"/>
                  </a:lnTo>
                  <a:lnTo>
                    <a:pt x="12191987" y="95250"/>
                  </a:lnTo>
                  <a:lnTo>
                    <a:pt x="12191987" y="0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9524987" y="8286762"/>
              <a:ext cx="2190750" cy="1333500"/>
            </a:xfrm>
            <a:custGeom>
              <a:avLst/>
              <a:gdLst/>
              <a:ahLst/>
              <a:cxnLst/>
              <a:rect l="l" t="t" r="r" b="b"/>
              <a:pathLst>
                <a:path w="2190750" h="1333500">
                  <a:moveTo>
                    <a:pt x="762000" y="285750"/>
                  </a:moveTo>
                  <a:lnTo>
                    <a:pt x="0" y="285750"/>
                  </a:lnTo>
                  <a:lnTo>
                    <a:pt x="0" y="1047750"/>
                  </a:lnTo>
                  <a:lnTo>
                    <a:pt x="762000" y="1047750"/>
                  </a:lnTo>
                  <a:lnTo>
                    <a:pt x="762000" y="285750"/>
                  </a:lnTo>
                  <a:close/>
                </a:path>
                <a:path w="2190750" h="1333500">
                  <a:moveTo>
                    <a:pt x="2190750" y="666750"/>
                  </a:moveTo>
                  <a:lnTo>
                    <a:pt x="2188946" y="617702"/>
                  </a:lnTo>
                  <a:lnTo>
                    <a:pt x="2183536" y="568909"/>
                  </a:lnTo>
                  <a:lnTo>
                    <a:pt x="2174557" y="520649"/>
                  </a:lnTo>
                  <a:lnTo>
                    <a:pt x="2162048" y="473202"/>
                  </a:lnTo>
                  <a:lnTo>
                    <a:pt x="2146084" y="426783"/>
                  </a:lnTo>
                  <a:lnTo>
                    <a:pt x="2126742" y="381673"/>
                  </a:lnTo>
                  <a:lnTo>
                    <a:pt x="2104136" y="338099"/>
                  </a:lnTo>
                  <a:lnTo>
                    <a:pt x="2078393" y="296316"/>
                  </a:lnTo>
                  <a:lnTo>
                    <a:pt x="2049640" y="256540"/>
                  </a:lnTo>
                  <a:lnTo>
                    <a:pt x="2018030" y="218986"/>
                  </a:lnTo>
                  <a:lnTo>
                    <a:pt x="1983752" y="183845"/>
                  </a:lnTo>
                  <a:lnTo>
                    <a:pt x="1946986" y="151333"/>
                  </a:lnTo>
                  <a:lnTo>
                    <a:pt x="1907933" y="121627"/>
                  </a:lnTo>
                  <a:lnTo>
                    <a:pt x="1866785" y="94856"/>
                  </a:lnTo>
                  <a:lnTo>
                    <a:pt x="1823783" y="71183"/>
                  </a:lnTo>
                  <a:lnTo>
                    <a:pt x="1779155" y="50749"/>
                  </a:lnTo>
                  <a:lnTo>
                    <a:pt x="1733156" y="33642"/>
                  </a:lnTo>
                  <a:lnTo>
                    <a:pt x="1686013" y="19977"/>
                  </a:lnTo>
                  <a:lnTo>
                    <a:pt x="1637995" y="9804"/>
                  </a:lnTo>
                  <a:lnTo>
                    <a:pt x="1589354" y="3200"/>
                  </a:lnTo>
                  <a:lnTo>
                    <a:pt x="1540370" y="190"/>
                  </a:lnTo>
                  <a:lnTo>
                    <a:pt x="1524000" y="0"/>
                  </a:lnTo>
                  <a:lnTo>
                    <a:pt x="1507642" y="190"/>
                  </a:lnTo>
                  <a:lnTo>
                    <a:pt x="1458658" y="3200"/>
                  </a:lnTo>
                  <a:lnTo>
                    <a:pt x="1410017" y="9804"/>
                  </a:lnTo>
                  <a:lnTo>
                    <a:pt x="1361998" y="19977"/>
                  </a:lnTo>
                  <a:lnTo>
                    <a:pt x="1314856" y="33642"/>
                  </a:lnTo>
                  <a:lnTo>
                    <a:pt x="1268857" y="50749"/>
                  </a:lnTo>
                  <a:lnTo>
                    <a:pt x="1224229" y="71183"/>
                  </a:lnTo>
                  <a:lnTo>
                    <a:pt x="1181227" y="94856"/>
                  </a:lnTo>
                  <a:lnTo>
                    <a:pt x="1140079" y="121627"/>
                  </a:lnTo>
                  <a:lnTo>
                    <a:pt x="1117053" y="138633"/>
                  </a:lnTo>
                  <a:lnTo>
                    <a:pt x="1047750" y="0"/>
                  </a:lnTo>
                  <a:lnTo>
                    <a:pt x="809625" y="476250"/>
                  </a:lnTo>
                  <a:lnTo>
                    <a:pt x="885075" y="476250"/>
                  </a:lnTo>
                  <a:lnTo>
                    <a:pt x="881405" y="488911"/>
                  </a:lnTo>
                  <a:lnTo>
                    <a:pt x="870064" y="536663"/>
                  </a:lnTo>
                  <a:lnTo>
                    <a:pt x="862266" y="585127"/>
                  </a:lnTo>
                  <a:lnTo>
                    <a:pt x="858062" y="634022"/>
                  </a:lnTo>
                  <a:lnTo>
                    <a:pt x="857250" y="666750"/>
                  </a:lnTo>
                  <a:lnTo>
                    <a:pt x="857453" y="683107"/>
                  </a:lnTo>
                  <a:lnTo>
                    <a:pt x="860463" y="732091"/>
                  </a:lnTo>
                  <a:lnTo>
                    <a:pt x="867067" y="780732"/>
                  </a:lnTo>
                  <a:lnTo>
                    <a:pt x="877239" y="828751"/>
                  </a:lnTo>
                  <a:lnTo>
                    <a:pt x="890905" y="875893"/>
                  </a:lnTo>
                  <a:lnTo>
                    <a:pt x="908011" y="921893"/>
                  </a:lnTo>
                  <a:lnTo>
                    <a:pt x="928446" y="966520"/>
                  </a:lnTo>
                  <a:lnTo>
                    <a:pt x="952119" y="1009523"/>
                  </a:lnTo>
                  <a:lnTo>
                    <a:pt x="978877" y="1050671"/>
                  </a:lnTo>
                  <a:lnTo>
                    <a:pt x="1008595" y="1089723"/>
                  </a:lnTo>
                  <a:lnTo>
                    <a:pt x="1041107" y="1126490"/>
                  </a:lnTo>
                  <a:lnTo>
                    <a:pt x="1076248" y="1160767"/>
                  </a:lnTo>
                  <a:lnTo>
                    <a:pt x="1113802" y="1192377"/>
                  </a:lnTo>
                  <a:lnTo>
                    <a:pt x="1153579" y="1221130"/>
                  </a:lnTo>
                  <a:lnTo>
                    <a:pt x="1195362" y="1246873"/>
                  </a:lnTo>
                  <a:lnTo>
                    <a:pt x="1238935" y="1269479"/>
                  </a:lnTo>
                  <a:lnTo>
                    <a:pt x="1284046" y="1288821"/>
                  </a:lnTo>
                  <a:lnTo>
                    <a:pt x="1330464" y="1304785"/>
                  </a:lnTo>
                  <a:lnTo>
                    <a:pt x="1377911" y="1317294"/>
                  </a:lnTo>
                  <a:lnTo>
                    <a:pt x="1426171" y="1326273"/>
                  </a:lnTo>
                  <a:lnTo>
                    <a:pt x="1474965" y="1331683"/>
                  </a:lnTo>
                  <a:lnTo>
                    <a:pt x="1524000" y="1333500"/>
                  </a:lnTo>
                  <a:lnTo>
                    <a:pt x="1540370" y="1333296"/>
                  </a:lnTo>
                  <a:lnTo>
                    <a:pt x="1589354" y="1330286"/>
                  </a:lnTo>
                  <a:lnTo>
                    <a:pt x="1637995" y="1323682"/>
                  </a:lnTo>
                  <a:lnTo>
                    <a:pt x="1686013" y="1313510"/>
                  </a:lnTo>
                  <a:lnTo>
                    <a:pt x="1733156" y="1299845"/>
                  </a:lnTo>
                  <a:lnTo>
                    <a:pt x="1779155" y="1282738"/>
                  </a:lnTo>
                  <a:lnTo>
                    <a:pt x="1823783" y="1262303"/>
                  </a:lnTo>
                  <a:lnTo>
                    <a:pt x="1866785" y="1238631"/>
                  </a:lnTo>
                  <a:lnTo>
                    <a:pt x="1907933" y="1211872"/>
                  </a:lnTo>
                  <a:lnTo>
                    <a:pt x="1946986" y="1182154"/>
                  </a:lnTo>
                  <a:lnTo>
                    <a:pt x="1983752" y="1149642"/>
                  </a:lnTo>
                  <a:lnTo>
                    <a:pt x="2018030" y="1114501"/>
                  </a:lnTo>
                  <a:lnTo>
                    <a:pt x="2049640" y="1076947"/>
                  </a:lnTo>
                  <a:lnTo>
                    <a:pt x="2078393" y="1037170"/>
                  </a:lnTo>
                  <a:lnTo>
                    <a:pt x="2104136" y="995387"/>
                  </a:lnTo>
                  <a:lnTo>
                    <a:pt x="2126742" y="951814"/>
                  </a:lnTo>
                  <a:lnTo>
                    <a:pt x="2146084" y="906703"/>
                  </a:lnTo>
                  <a:lnTo>
                    <a:pt x="2162048" y="860285"/>
                  </a:lnTo>
                  <a:lnTo>
                    <a:pt x="2174557" y="812838"/>
                  </a:lnTo>
                  <a:lnTo>
                    <a:pt x="2183536" y="764578"/>
                  </a:lnTo>
                  <a:lnTo>
                    <a:pt x="2188946" y="715784"/>
                  </a:lnTo>
                  <a:lnTo>
                    <a:pt x="2190559" y="683107"/>
                  </a:lnTo>
                  <a:lnTo>
                    <a:pt x="2190750" y="666750"/>
                  </a:lnTo>
                  <a:close/>
                </a:path>
              </a:pathLst>
            </a:custGeom>
            <a:solidFill>
              <a:srgbClr val="3B81F5">
                <a:alpha val="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90"/>
              </a:spcBef>
            </a:pPr>
            <a:r>
              <a:rPr dirty="0" spc="-484"/>
              <a:t>경쟁사</a:t>
            </a:r>
            <a:r>
              <a:rPr dirty="0" spc="-280"/>
              <a:t> </a:t>
            </a:r>
            <a:r>
              <a:rPr dirty="0" spc="-484"/>
              <a:t>대비</a:t>
            </a:r>
            <a:r>
              <a:rPr dirty="0" spc="-265"/>
              <a:t> </a:t>
            </a:r>
            <a:r>
              <a:rPr dirty="0" spc="-484"/>
              <a:t>차별화</a:t>
            </a:r>
            <a:r>
              <a:rPr dirty="0" spc="-270"/>
              <a:t> </a:t>
            </a:r>
            <a:r>
              <a:rPr dirty="0" spc="-509"/>
              <a:t>포인트</a:t>
            </a:r>
          </a:p>
        </p:txBody>
      </p:sp>
      <p:sp>
        <p:nvSpPr>
          <p:cNvPr id="7" name="object 7" descr=""/>
          <p:cNvSpPr/>
          <p:nvPr/>
        </p:nvSpPr>
        <p:spPr>
          <a:xfrm>
            <a:off x="914387" y="1828811"/>
            <a:ext cx="2076450" cy="6210300"/>
          </a:xfrm>
          <a:custGeom>
            <a:avLst/>
            <a:gdLst/>
            <a:ahLst/>
            <a:cxnLst/>
            <a:rect l="l" t="t" r="r" b="b"/>
            <a:pathLst>
              <a:path w="2076450" h="6210300">
                <a:moveTo>
                  <a:pt x="2076450" y="0"/>
                </a:moveTo>
                <a:lnTo>
                  <a:pt x="0" y="0"/>
                </a:lnTo>
                <a:lnTo>
                  <a:pt x="0" y="1009650"/>
                </a:lnTo>
                <a:lnTo>
                  <a:pt x="0" y="2314575"/>
                </a:lnTo>
                <a:lnTo>
                  <a:pt x="0" y="3619500"/>
                </a:lnTo>
                <a:lnTo>
                  <a:pt x="0" y="4914887"/>
                </a:lnTo>
                <a:lnTo>
                  <a:pt x="0" y="6210287"/>
                </a:lnTo>
                <a:lnTo>
                  <a:pt x="2076450" y="6210287"/>
                </a:lnTo>
                <a:lnTo>
                  <a:pt x="2076450" y="4914887"/>
                </a:lnTo>
                <a:lnTo>
                  <a:pt x="2076450" y="3619500"/>
                </a:lnTo>
                <a:lnTo>
                  <a:pt x="2076450" y="2314575"/>
                </a:lnTo>
                <a:lnTo>
                  <a:pt x="2076450" y="1009650"/>
                </a:lnTo>
                <a:lnTo>
                  <a:pt x="2076450" y="0"/>
                </a:lnTo>
                <a:close/>
              </a:path>
            </a:pathLst>
          </a:custGeom>
          <a:solidFill>
            <a:srgbClr val="F9FAF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 descr=""/>
          <p:cNvGrpSpPr/>
          <p:nvPr/>
        </p:nvGrpSpPr>
        <p:grpSpPr>
          <a:xfrm>
            <a:off x="9201149" y="1828799"/>
            <a:ext cx="2076450" cy="6210300"/>
            <a:chOff x="9201149" y="1828799"/>
            <a:chExt cx="2076450" cy="6210300"/>
          </a:xfrm>
        </p:grpSpPr>
        <p:sp>
          <p:nvSpPr>
            <p:cNvPr id="9" name="object 9" descr=""/>
            <p:cNvSpPr/>
            <p:nvPr/>
          </p:nvSpPr>
          <p:spPr>
            <a:xfrm>
              <a:off x="9201137" y="1828811"/>
              <a:ext cx="2076450" cy="6210300"/>
            </a:xfrm>
            <a:custGeom>
              <a:avLst/>
              <a:gdLst/>
              <a:ahLst/>
              <a:cxnLst/>
              <a:rect l="l" t="t" r="r" b="b"/>
              <a:pathLst>
                <a:path w="2076450" h="6210300">
                  <a:moveTo>
                    <a:pt x="2076450" y="0"/>
                  </a:moveTo>
                  <a:lnTo>
                    <a:pt x="0" y="0"/>
                  </a:lnTo>
                  <a:lnTo>
                    <a:pt x="0" y="1009650"/>
                  </a:lnTo>
                  <a:lnTo>
                    <a:pt x="0" y="2314575"/>
                  </a:lnTo>
                  <a:lnTo>
                    <a:pt x="0" y="3619500"/>
                  </a:lnTo>
                  <a:lnTo>
                    <a:pt x="0" y="4914887"/>
                  </a:lnTo>
                  <a:lnTo>
                    <a:pt x="0" y="6210287"/>
                  </a:lnTo>
                  <a:lnTo>
                    <a:pt x="2076450" y="6210287"/>
                  </a:lnTo>
                  <a:lnTo>
                    <a:pt x="2076450" y="4914887"/>
                  </a:lnTo>
                  <a:lnTo>
                    <a:pt x="2076450" y="3619500"/>
                  </a:lnTo>
                  <a:lnTo>
                    <a:pt x="2076450" y="2314575"/>
                  </a:lnTo>
                  <a:lnTo>
                    <a:pt x="2076450" y="1009650"/>
                  </a:lnTo>
                  <a:lnTo>
                    <a:pt x="2076450" y="0"/>
                  </a:lnTo>
                  <a:close/>
                </a:path>
              </a:pathLst>
            </a:custGeom>
            <a:solidFill>
              <a:srgbClr val="3B81F5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9429737" y="2438411"/>
              <a:ext cx="1581150" cy="238125"/>
            </a:xfrm>
            <a:custGeom>
              <a:avLst/>
              <a:gdLst/>
              <a:ahLst/>
              <a:cxnLst/>
              <a:rect l="l" t="t" r="r" b="b"/>
              <a:pathLst>
                <a:path w="1581150" h="238125">
                  <a:moveTo>
                    <a:pt x="752475" y="33045"/>
                  </a:moveTo>
                  <a:lnTo>
                    <a:pt x="724293" y="965"/>
                  </a:lnTo>
                  <a:lnTo>
                    <a:pt x="719429" y="0"/>
                  </a:lnTo>
                  <a:lnTo>
                    <a:pt x="33058" y="0"/>
                  </a:lnTo>
                  <a:lnTo>
                    <a:pt x="965" y="28181"/>
                  </a:lnTo>
                  <a:lnTo>
                    <a:pt x="0" y="33045"/>
                  </a:lnTo>
                  <a:lnTo>
                    <a:pt x="0" y="200025"/>
                  </a:lnTo>
                  <a:lnTo>
                    <a:pt x="0" y="205066"/>
                  </a:lnTo>
                  <a:lnTo>
                    <a:pt x="28194" y="237147"/>
                  </a:lnTo>
                  <a:lnTo>
                    <a:pt x="33058" y="238125"/>
                  </a:lnTo>
                  <a:lnTo>
                    <a:pt x="719429" y="238125"/>
                  </a:lnTo>
                  <a:lnTo>
                    <a:pt x="751509" y="209931"/>
                  </a:lnTo>
                  <a:lnTo>
                    <a:pt x="752475" y="205066"/>
                  </a:lnTo>
                  <a:lnTo>
                    <a:pt x="752475" y="33045"/>
                  </a:lnTo>
                  <a:close/>
                </a:path>
                <a:path w="1581150" h="238125">
                  <a:moveTo>
                    <a:pt x="1581150" y="33045"/>
                  </a:moveTo>
                  <a:lnTo>
                    <a:pt x="1552968" y="965"/>
                  </a:lnTo>
                  <a:lnTo>
                    <a:pt x="1548104" y="0"/>
                  </a:lnTo>
                  <a:lnTo>
                    <a:pt x="861733" y="0"/>
                  </a:lnTo>
                  <a:lnTo>
                    <a:pt x="829640" y="28181"/>
                  </a:lnTo>
                  <a:lnTo>
                    <a:pt x="828675" y="33045"/>
                  </a:lnTo>
                  <a:lnTo>
                    <a:pt x="828675" y="200025"/>
                  </a:lnTo>
                  <a:lnTo>
                    <a:pt x="828675" y="205066"/>
                  </a:lnTo>
                  <a:lnTo>
                    <a:pt x="856869" y="237147"/>
                  </a:lnTo>
                  <a:lnTo>
                    <a:pt x="861733" y="238125"/>
                  </a:lnTo>
                  <a:lnTo>
                    <a:pt x="1548104" y="238125"/>
                  </a:lnTo>
                  <a:lnTo>
                    <a:pt x="1580184" y="209931"/>
                  </a:lnTo>
                  <a:lnTo>
                    <a:pt x="1581150" y="205066"/>
                  </a:lnTo>
                  <a:lnTo>
                    <a:pt x="1581150" y="33045"/>
                  </a:lnTo>
                  <a:close/>
                </a:path>
              </a:pathLst>
            </a:custGeom>
            <a:solidFill>
              <a:srgbClr val="FEF5E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9363062" y="3457586"/>
              <a:ext cx="1714500" cy="523875"/>
            </a:xfrm>
            <a:custGeom>
              <a:avLst/>
              <a:gdLst/>
              <a:ahLst/>
              <a:cxnLst/>
              <a:rect l="l" t="t" r="r" b="b"/>
              <a:pathLst>
                <a:path w="1714500" h="523875">
                  <a:moveTo>
                    <a:pt x="771525" y="33045"/>
                  </a:moveTo>
                  <a:lnTo>
                    <a:pt x="743343" y="965"/>
                  </a:lnTo>
                  <a:lnTo>
                    <a:pt x="738479" y="0"/>
                  </a:lnTo>
                  <a:lnTo>
                    <a:pt x="33058" y="0"/>
                  </a:lnTo>
                  <a:lnTo>
                    <a:pt x="965" y="28181"/>
                  </a:lnTo>
                  <a:lnTo>
                    <a:pt x="0" y="33045"/>
                  </a:lnTo>
                  <a:lnTo>
                    <a:pt x="0" y="200025"/>
                  </a:lnTo>
                  <a:lnTo>
                    <a:pt x="0" y="205066"/>
                  </a:lnTo>
                  <a:lnTo>
                    <a:pt x="28194" y="237147"/>
                  </a:lnTo>
                  <a:lnTo>
                    <a:pt x="33058" y="238112"/>
                  </a:lnTo>
                  <a:lnTo>
                    <a:pt x="738479" y="238112"/>
                  </a:lnTo>
                  <a:lnTo>
                    <a:pt x="770559" y="209931"/>
                  </a:lnTo>
                  <a:lnTo>
                    <a:pt x="771525" y="205066"/>
                  </a:lnTo>
                  <a:lnTo>
                    <a:pt x="771525" y="33045"/>
                  </a:lnTo>
                  <a:close/>
                </a:path>
                <a:path w="1714500" h="523875">
                  <a:moveTo>
                    <a:pt x="1285875" y="318795"/>
                  </a:moveTo>
                  <a:lnTo>
                    <a:pt x="1257693" y="286715"/>
                  </a:lnTo>
                  <a:lnTo>
                    <a:pt x="1252829" y="285750"/>
                  </a:lnTo>
                  <a:lnTo>
                    <a:pt x="461683" y="285750"/>
                  </a:lnTo>
                  <a:lnTo>
                    <a:pt x="429590" y="313931"/>
                  </a:lnTo>
                  <a:lnTo>
                    <a:pt x="428625" y="318795"/>
                  </a:lnTo>
                  <a:lnTo>
                    <a:pt x="428625" y="485775"/>
                  </a:lnTo>
                  <a:lnTo>
                    <a:pt x="428625" y="490816"/>
                  </a:lnTo>
                  <a:lnTo>
                    <a:pt x="456819" y="522897"/>
                  </a:lnTo>
                  <a:lnTo>
                    <a:pt x="461683" y="523862"/>
                  </a:lnTo>
                  <a:lnTo>
                    <a:pt x="1252829" y="523862"/>
                  </a:lnTo>
                  <a:lnTo>
                    <a:pt x="1284909" y="495681"/>
                  </a:lnTo>
                  <a:lnTo>
                    <a:pt x="1285875" y="490816"/>
                  </a:lnTo>
                  <a:lnTo>
                    <a:pt x="1285875" y="318795"/>
                  </a:lnTo>
                  <a:close/>
                </a:path>
                <a:path w="1714500" h="523875">
                  <a:moveTo>
                    <a:pt x="1714500" y="33045"/>
                  </a:moveTo>
                  <a:lnTo>
                    <a:pt x="1686318" y="965"/>
                  </a:lnTo>
                  <a:lnTo>
                    <a:pt x="1681454" y="0"/>
                  </a:lnTo>
                  <a:lnTo>
                    <a:pt x="890308" y="0"/>
                  </a:lnTo>
                  <a:lnTo>
                    <a:pt x="858215" y="28181"/>
                  </a:lnTo>
                  <a:lnTo>
                    <a:pt x="857250" y="33045"/>
                  </a:lnTo>
                  <a:lnTo>
                    <a:pt x="857250" y="200025"/>
                  </a:lnTo>
                  <a:lnTo>
                    <a:pt x="857250" y="205066"/>
                  </a:lnTo>
                  <a:lnTo>
                    <a:pt x="885444" y="237147"/>
                  </a:lnTo>
                  <a:lnTo>
                    <a:pt x="890308" y="238112"/>
                  </a:lnTo>
                  <a:lnTo>
                    <a:pt x="1681454" y="238112"/>
                  </a:lnTo>
                  <a:lnTo>
                    <a:pt x="1713534" y="209931"/>
                  </a:lnTo>
                  <a:lnTo>
                    <a:pt x="1714500" y="205066"/>
                  </a:lnTo>
                  <a:lnTo>
                    <a:pt x="1714500" y="33045"/>
                  </a:lnTo>
                  <a:close/>
                </a:path>
              </a:pathLst>
            </a:custGeom>
            <a:solidFill>
              <a:srgbClr val="E8F5F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9639287" y="4752986"/>
              <a:ext cx="1171575" cy="533400"/>
            </a:xfrm>
            <a:custGeom>
              <a:avLst/>
              <a:gdLst/>
              <a:ahLst/>
              <a:cxnLst/>
              <a:rect l="l" t="t" r="r" b="b"/>
              <a:pathLst>
                <a:path w="1171575" h="533400">
                  <a:moveTo>
                    <a:pt x="485775" y="33045"/>
                  </a:moveTo>
                  <a:lnTo>
                    <a:pt x="457593" y="965"/>
                  </a:lnTo>
                  <a:lnTo>
                    <a:pt x="452729" y="0"/>
                  </a:lnTo>
                  <a:lnTo>
                    <a:pt x="33058" y="0"/>
                  </a:lnTo>
                  <a:lnTo>
                    <a:pt x="965" y="28181"/>
                  </a:lnTo>
                  <a:lnTo>
                    <a:pt x="0" y="33045"/>
                  </a:lnTo>
                  <a:lnTo>
                    <a:pt x="0" y="200025"/>
                  </a:lnTo>
                  <a:lnTo>
                    <a:pt x="0" y="205066"/>
                  </a:lnTo>
                  <a:lnTo>
                    <a:pt x="28194" y="237147"/>
                  </a:lnTo>
                  <a:lnTo>
                    <a:pt x="33058" y="238112"/>
                  </a:lnTo>
                  <a:lnTo>
                    <a:pt x="452729" y="238112"/>
                  </a:lnTo>
                  <a:lnTo>
                    <a:pt x="484809" y="209931"/>
                  </a:lnTo>
                  <a:lnTo>
                    <a:pt x="485775" y="205066"/>
                  </a:lnTo>
                  <a:lnTo>
                    <a:pt x="485775" y="33045"/>
                  </a:lnTo>
                  <a:close/>
                </a:path>
                <a:path w="1171575" h="533400">
                  <a:moveTo>
                    <a:pt x="600075" y="318795"/>
                  </a:moveTo>
                  <a:lnTo>
                    <a:pt x="571893" y="286715"/>
                  </a:lnTo>
                  <a:lnTo>
                    <a:pt x="567029" y="285750"/>
                  </a:lnTo>
                  <a:lnTo>
                    <a:pt x="33058" y="285750"/>
                  </a:lnTo>
                  <a:lnTo>
                    <a:pt x="965" y="313931"/>
                  </a:lnTo>
                  <a:lnTo>
                    <a:pt x="0" y="318795"/>
                  </a:lnTo>
                  <a:lnTo>
                    <a:pt x="0" y="495300"/>
                  </a:lnTo>
                  <a:lnTo>
                    <a:pt x="0" y="500341"/>
                  </a:lnTo>
                  <a:lnTo>
                    <a:pt x="28194" y="532422"/>
                  </a:lnTo>
                  <a:lnTo>
                    <a:pt x="33058" y="533387"/>
                  </a:lnTo>
                  <a:lnTo>
                    <a:pt x="567029" y="533387"/>
                  </a:lnTo>
                  <a:lnTo>
                    <a:pt x="599109" y="505206"/>
                  </a:lnTo>
                  <a:lnTo>
                    <a:pt x="600075" y="500341"/>
                  </a:lnTo>
                  <a:lnTo>
                    <a:pt x="600075" y="318795"/>
                  </a:lnTo>
                  <a:close/>
                </a:path>
                <a:path w="1171575" h="533400">
                  <a:moveTo>
                    <a:pt x="1171575" y="318795"/>
                  </a:moveTo>
                  <a:lnTo>
                    <a:pt x="1143393" y="286715"/>
                  </a:lnTo>
                  <a:lnTo>
                    <a:pt x="1138529" y="285750"/>
                  </a:lnTo>
                  <a:lnTo>
                    <a:pt x="709333" y="285750"/>
                  </a:lnTo>
                  <a:lnTo>
                    <a:pt x="677240" y="313931"/>
                  </a:lnTo>
                  <a:lnTo>
                    <a:pt x="676275" y="318795"/>
                  </a:lnTo>
                  <a:lnTo>
                    <a:pt x="676275" y="495300"/>
                  </a:lnTo>
                  <a:lnTo>
                    <a:pt x="676275" y="500341"/>
                  </a:lnTo>
                  <a:lnTo>
                    <a:pt x="704469" y="532422"/>
                  </a:lnTo>
                  <a:lnTo>
                    <a:pt x="709333" y="533387"/>
                  </a:lnTo>
                  <a:lnTo>
                    <a:pt x="1138529" y="533387"/>
                  </a:lnTo>
                  <a:lnTo>
                    <a:pt x="1170609" y="505206"/>
                  </a:lnTo>
                  <a:lnTo>
                    <a:pt x="1171575" y="500341"/>
                  </a:lnTo>
                  <a:lnTo>
                    <a:pt x="1171575" y="318795"/>
                  </a:lnTo>
                  <a:close/>
                </a:path>
                <a:path w="1171575" h="533400">
                  <a:moveTo>
                    <a:pt x="1171575" y="33045"/>
                  </a:moveTo>
                  <a:lnTo>
                    <a:pt x="1143393" y="965"/>
                  </a:lnTo>
                  <a:lnTo>
                    <a:pt x="1138529" y="0"/>
                  </a:lnTo>
                  <a:lnTo>
                    <a:pt x="604558" y="0"/>
                  </a:lnTo>
                  <a:lnTo>
                    <a:pt x="572477" y="28181"/>
                  </a:lnTo>
                  <a:lnTo>
                    <a:pt x="571500" y="33045"/>
                  </a:lnTo>
                  <a:lnTo>
                    <a:pt x="571500" y="200025"/>
                  </a:lnTo>
                  <a:lnTo>
                    <a:pt x="571500" y="205066"/>
                  </a:lnTo>
                  <a:lnTo>
                    <a:pt x="599694" y="237147"/>
                  </a:lnTo>
                  <a:lnTo>
                    <a:pt x="604558" y="238112"/>
                  </a:lnTo>
                  <a:lnTo>
                    <a:pt x="1138529" y="238112"/>
                  </a:lnTo>
                  <a:lnTo>
                    <a:pt x="1170609" y="209931"/>
                  </a:lnTo>
                  <a:lnTo>
                    <a:pt x="1171575" y="205066"/>
                  </a:lnTo>
                  <a:lnTo>
                    <a:pt x="1171575" y="33045"/>
                  </a:lnTo>
                  <a:close/>
                </a:path>
              </a:pathLst>
            </a:custGeom>
            <a:solidFill>
              <a:srgbClr val="ECF1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9705962" y="6057911"/>
              <a:ext cx="1028700" cy="523875"/>
            </a:xfrm>
            <a:custGeom>
              <a:avLst/>
              <a:gdLst/>
              <a:ahLst/>
              <a:cxnLst/>
              <a:rect l="l" t="t" r="r" b="b"/>
              <a:pathLst>
                <a:path w="1028700" h="523875">
                  <a:moveTo>
                    <a:pt x="971550" y="318795"/>
                  </a:moveTo>
                  <a:lnTo>
                    <a:pt x="943368" y="286715"/>
                  </a:lnTo>
                  <a:lnTo>
                    <a:pt x="938504" y="285737"/>
                  </a:lnTo>
                  <a:lnTo>
                    <a:pt x="90208" y="285737"/>
                  </a:lnTo>
                  <a:lnTo>
                    <a:pt x="58115" y="313931"/>
                  </a:lnTo>
                  <a:lnTo>
                    <a:pt x="57150" y="318795"/>
                  </a:lnTo>
                  <a:lnTo>
                    <a:pt x="57150" y="485762"/>
                  </a:lnTo>
                  <a:lnTo>
                    <a:pt x="57150" y="490816"/>
                  </a:lnTo>
                  <a:lnTo>
                    <a:pt x="85344" y="522897"/>
                  </a:lnTo>
                  <a:lnTo>
                    <a:pt x="90208" y="523862"/>
                  </a:lnTo>
                  <a:lnTo>
                    <a:pt x="938504" y="523862"/>
                  </a:lnTo>
                  <a:lnTo>
                    <a:pt x="970584" y="495681"/>
                  </a:lnTo>
                  <a:lnTo>
                    <a:pt x="971550" y="490816"/>
                  </a:lnTo>
                  <a:lnTo>
                    <a:pt x="971550" y="318795"/>
                  </a:lnTo>
                  <a:close/>
                </a:path>
                <a:path w="1028700" h="523875">
                  <a:moveTo>
                    <a:pt x="1028700" y="33045"/>
                  </a:moveTo>
                  <a:lnTo>
                    <a:pt x="1000518" y="965"/>
                  </a:lnTo>
                  <a:lnTo>
                    <a:pt x="995654" y="0"/>
                  </a:lnTo>
                  <a:lnTo>
                    <a:pt x="33058" y="0"/>
                  </a:lnTo>
                  <a:lnTo>
                    <a:pt x="965" y="28181"/>
                  </a:lnTo>
                  <a:lnTo>
                    <a:pt x="0" y="33045"/>
                  </a:lnTo>
                  <a:lnTo>
                    <a:pt x="0" y="200012"/>
                  </a:lnTo>
                  <a:lnTo>
                    <a:pt x="0" y="205066"/>
                  </a:lnTo>
                  <a:lnTo>
                    <a:pt x="28194" y="237147"/>
                  </a:lnTo>
                  <a:lnTo>
                    <a:pt x="33058" y="238112"/>
                  </a:lnTo>
                  <a:lnTo>
                    <a:pt x="995654" y="238112"/>
                  </a:lnTo>
                  <a:lnTo>
                    <a:pt x="1027734" y="209931"/>
                  </a:lnTo>
                  <a:lnTo>
                    <a:pt x="1028700" y="205066"/>
                  </a:lnTo>
                  <a:lnTo>
                    <a:pt x="1028700" y="33045"/>
                  </a:lnTo>
                  <a:close/>
                </a:path>
              </a:pathLst>
            </a:custGeom>
            <a:solidFill>
              <a:srgbClr val="E8F5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9382112" y="7353299"/>
              <a:ext cx="1685925" cy="533400"/>
            </a:xfrm>
            <a:custGeom>
              <a:avLst/>
              <a:gdLst/>
              <a:ahLst/>
              <a:cxnLst/>
              <a:rect l="l" t="t" r="r" b="b"/>
              <a:pathLst>
                <a:path w="1685925" h="533400">
                  <a:moveTo>
                    <a:pt x="742950" y="33058"/>
                  </a:moveTo>
                  <a:lnTo>
                    <a:pt x="714768" y="977"/>
                  </a:lnTo>
                  <a:lnTo>
                    <a:pt x="709904" y="0"/>
                  </a:lnTo>
                  <a:lnTo>
                    <a:pt x="33058" y="0"/>
                  </a:lnTo>
                  <a:lnTo>
                    <a:pt x="977" y="28194"/>
                  </a:lnTo>
                  <a:lnTo>
                    <a:pt x="0" y="33058"/>
                  </a:lnTo>
                  <a:lnTo>
                    <a:pt x="0" y="200025"/>
                  </a:lnTo>
                  <a:lnTo>
                    <a:pt x="0" y="205079"/>
                  </a:lnTo>
                  <a:lnTo>
                    <a:pt x="28194" y="237159"/>
                  </a:lnTo>
                  <a:lnTo>
                    <a:pt x="33058" y="238125"/>
                  </a:lnTo>
                  <a:lnTo>
                    <a:pt x="709904" y="238125"/>
                  </a:lnTo>
                  <a:lnTo>
                    <a:pt x="741984" y="209943"/>
                  </a:lnTo>
                  <a:lnTo>
                    <a:pt x="742950" y="205079"/>
                  </a:lnTo>
                  <a:lnTo>
                    <a:pt x="742950" y="33058"/>
                  </a:lnTo>
                  <a:close/>
                </a:path>
                <a:path w="1685925" h="533400">
                  <a:moveTo>
                    <a:pt x="1323975" y="318808"/>
                  </a:moveTo>
                  <a:lnTo>
                    <a:pt x="1295793" y="286727"/>
                  </a:lnTo>
                  <a:lnTo>
                    <a:pt x="1290929" y="285750"/>
                  </a:lnTo>
                  <a:lnTo>
                    <a:pt x="385483" y="285750"/>
                  </a:lnTo>
                  <a:lnTo>
                    <a:pt x="353390" y="313944"/>
                  </a:lnTo>
                  <a:lnTo>
                    <a:pt x="352425" y="318808"/>
                  </a:lnTo>
                  <a:lnTo>
                    <a:pt x="352425" y="495300"/>
                  </a:lnTo>
                  <a:lnTo>
                    <a:pt x="352425" y="500354"/>
                  </a:lnTo>
                  <a:lnTo>
                    <a:pt x="380619" y="532434"/>
                  </a:lnTo>
                  <a:lnTo>
                    <a:pt x="385483" y="533400"/>
                  </a:lnTo>
                  <a:lnTo>
                    <a:pt x="1290929" y="533400"/>
                  </a:lnTo>
                  <a:lnTo>
                    <a:pt x="1323009" y="505218"/>
                  </a:lnTo>
                  <a:lnTo>
                    <a:pt x="1323975" y="500354"/>
                  </a:lnTo>
                  <a:lnTo>
                    <a:pt x="1323975" y="318808"/>
                  </a:lnTo>
                  <a:close/>
                </a:path>
                <a:path w="1685925" h="533400">
                  <a:moveTo>
                    <a:pt x="1685925" y="33058"/>
                  </a:moveTo>
                  <a:lnTo>
                    <a:pt x="1657743" y="977"/>
                  </a:lnTo>
                  <a:lnTo>
                    <a:pt x="1652879" y="0"/>
                  </a:lnTo>
                  <a:lnTo>
                    <a:pt x="861733" y="0"/>
                  </a:lnTo>
                  <a:lnTo>
                    <a:pt x="829652" y="28194"/>
                  </a:lnTo>
                  <a:lnTo>
                    <a:pt x="828675" y="33058"/>
                  </a:lnTo>
                  <a:lnTo>
                    <a:pt x="828675" y="200025"/>
                  </a:lnTo>
                  <a:lnTo>
                    <a:pt x="828675" y="205079"/>
                  </a:lnTo>
                  <a:lnTo>
                    <a:pt x="856869" y="237159"/>
                  </a:lnTo>
                  <a:lnTo>
                    <a:pt x="861733" y="238125"/>
                  </a:lnTo>
                  <a:lnTo>
                    <a:pt x="1652879" y="238125"/>
                  </a:lnTo>
                  <a:lnTo>
                    <a:pt x="1684959" y="209943"/>
                  </a:lnTo>
                  <a:lnTo>
                    <a:pt x="1685925" y="205079"/>
                  </a:lnTo>
                  <a:lnTo>
                    <a:pt x="1685925" y="33058"/>
                  </a:lnTo>
                  <a:close/>
                </a:path>
              </a:pathLst>
            </a:custGeom>
            <a:solidFill>
              <a:srgbClr val="ECF1F6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15" name="object 15" descr=""/>
          <p:cNvGraphicFramePr>
            <a:graphicFrameLocks noGrp="1"/>
          </p:cNvGraphicFramePr>
          <p:nvPr/>
        </p:nvGraphicFramePr>
        <p:xfrm>
          <a:off x="914399" y="1181099"/>
          <a:ext cx="10439400" cy="6854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91360"/>
                <a:gridCol w="2195830"/>
                <a:gridCol w="1991995"/>
                <a:gridCol w="2108200"/>
                <a:gridCol w="2076450"/>
              </a:tblGrid>
              <a:tr h="647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64210">
                        <a:lnSpc>
                          <a:spcPct val="100000"/>
                        </a:lnSpc>
                      </a:pPr>
                      <a:r>
                        <a:rPr dirty="0" sz="1350" spc="-260" b="1">
                          <a:latin typeface="Malgun Gothic"/>
                          <a:cs typeface="Malgun Gothic"/>
                        </a:rPr>
                        <a:t>차별화</a:t>
                      </a:r>
                      <a:r>
                        <a:rPr dirty="0" sz="1350" spc="-130" b="1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350" spc="-295" b="1">
                          <a:latin typeface="Malgun Gothic"/>
                          <a:cs typeface="Malgun Gothic"/>
                        </a:rPr>
                        <a:t>요소</a:t>
                      </a:r>
                      <a:endParaRPr sz="1350">
                        <a:latin typeface="Malgun Gothic"/>
                        <a:cs typeface="Malgun Gothic"/>
                      </a:endParaRPr>
                    </a:p>
                  </a:txBody>
                  <a:tcPr marL="0" marR="0" marB="0" marT="43815">
                    <a:solidFill>
                      <a:srgbClr val="ECF1F6"/>
                    </a:solidFill>
                  </a:tcPr>
                </a:tc>
                <a:tc>
                  <a:txBody>
                    <a:bodyPr/>
                    <a:lstStyle/>
                    <a:p>
                      <a:pPr marL="593090" marR="546100" indent="152400">
                        <a:lnSpc>
                          <a:spcPct val="111100"/>
                        </a:lnSpc>
                        <a:spcBef>
                          <a:spcPts val="645"/>
                        </a:spcBef>
                      </a:pPr>
                      <a:r>
                        <a:rPr dirty="0" sz="1350" spc="-260" b="1">
                          <a:latin typeface="Malgun Gothic"/>
                          <a:cs typeface="Malgun Gothic"/>
                        </a:rPr>
                        <a:t>기존</a:t>
                      </a:r>
                      <a:r>
                        <a:rPr dirty="0" sz="1350" spc="-135" b="1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350" spc="-285" b="1">
                          <a:latin typeface="Malgun Gothic"/>
                          <a:cs typeface="Malgun Gothic"/>
                        </a:rPr>
                        <a:t>솔루션</a:t>
                      </a:r>
                      <a:r>
                        <a:rPr dirty="0" sz="1350" spc="-150" b="1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300" spc="-150" b="1">
                          <a:latin typeface="Noto Sans JP"/>
                          <a:cs typeface="Noto Sans JP"/>
                        </a:rPr>
                        <a:t>(</a:t>
                      </a:r>
                      <a:r>
                        <a:rPr dirty="0" sz="1350" spc="-150" b="1">
                          <a:latin typeface="Malgun Gothic"/>
                          <a:cs typeface="Malgun Gothic"/>
                        </a:rPr>
                        <a:t>더존</a:t>
                      </a:r>
                      <a:r>
                        <a:rPr dirty="0" sz="1300" spc="-150" b="1">
                          <a:latin typeface="Noto Sans JP"/>
                          <a:cs typeface="Noto Sans JP"/>
                        </a:rPr>
                        <a:t>,</a:t>
                      </a:r>
                      <a:r>
                        <a:rPr dirty="0" sz="1300" spc="60" b="1">
                          <a:latin typeface="Noto Sans JP"/>
                          <a:cs typeface="Noto Sans JP"/>
                        </a:rPr>
                        <a:t> </a:t>
                      </a:r>
                      <a:r>
                        <a:rPr dirty="0" sz="1350" spc="-215" b="1">
                          <a:latin typeface="Malgun Gothic"/>
                          <a:cs typeface="Malgun Gothic"/>
                        </a:rPr>
                        <a:t>앤카운트</a:t>
                      </a:r>
                      <a:r>
                        <a:rPr dirty="0" sz="1300" spc="-215" b="1">
                          <a:latin typeface="Noto Sans JP"/>
                          <a:cs typeface="Noto Sans JP"/>
                        </a:rPr>
                        <a:t>)</a:t>
                      </a:r>
                      <a:endParaRPr sz="1300">
                        <a:latin typeface="Noto Sans JP"/>
                        <a:cs typeface="Noto Sans JP"/>
                      </a:endParaRPr>
                    </a:p>
                  </a:txBody>
                  <a:tcPr marL="0" marR="0" marB="0" marT="81915">
                    <a:solidFill>
                      <a:srgbClr val="ECF1F6"/>
                    </a:solidFill>
                  </a:tcPr>
                </a:tc>
                <a:tc>
                  <a:txBody>
                    <a:bodyPr/>
                    <a:lstStyle/>
                    <a:p>
                      <a:pPr marL="655955" marR="638810" indent="-12700">
                        <a:lnSpc>
                          <a:spcPct val="111100"/>
                        </a:lnSpc>
                        <a:spcBef>
                          <a:spcPts val="645"/>
                        </a:spcBef>
                      </a:pPr>
                      <a:r>
                        <a:rPr dirty="0" sz="1350" spc="-270" b="1">
                          <a:latin typeface="Malgun Gothic"/>
                          <a:cs typeface="Malgun Gothic"/>
                        </a:rPr>
                        <a:t>매장관리앱 </a:t>
                      </a:r>
                      <a:r>
                        <a:rPr dirty="0" sz="1300" spc="-170" b="1">
                          <a:latin typeface="Noto Sans JP"/>
                          <a:cs typeface="Noto Sans JP"/>
                        </a:rPr>
                        <a:t>(</a:t>
                      </a:r>
                      <a:r>
                        <a:rPr dirty="0" sz="1350" spc="-170" b="1">
                          <a:latin typeface="Malgun Gothic"/>
                          <a:cs typeface="Malgun Gothic"/>
                        </a:rPr>
                        <a:t>얼마에요</a:t>
                      </a:r>
                      <a:r>
                        <a:rPr dirty="0" sz="1300" spc="-170" b="1">
                          <a:latin typeface="Noto Sans JP"/>
                          <a:cs typeface="Noto Sans JP"/>
                        </a:rPr>
                        <a:t>)</a:t>
                      </a:r>
                      <a:endParaRPr sz="1300">
                        <a:latin typeface="Noto Sans JP"/>
                        <a:cs typeface="Noto Sans JP"/>
                      </a:endParaRPr>
                    </a:p>
                  </a:txBody>
                  <a:tcPr marL="0" marR="0" marB="0" marT="81915">
                    <a:solidFill>
                      <a:srgbClr val="ECF1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41910">
                        <a:lnSpc>
                          <a:spcPct val="100000"/>
                        </a:lnSpc>
                      </a:pPr>
                      <a:r>
                        <a:rPr dirty="0" sz="1350" spc="-260" b="1">
                          <a:latin typeface="Malgun Gothic"/>
                          <a:cs typeface="Malgun Gothic"/>
                        </a:rPr>
                        <a:t>세무대행</a:t>
                      </a:r>
                      <a:r>
                        <a:rPr dirty="0" sz="1350" spc="-130" b="1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350" spc="-285" b="1">
                          <a:latin typeface="Malgun Gothic"/>
                          <a:cs typeface="Malgun Gothic"/>
                        </a:rPr>
                        <a:t>서비스</a:t>
                      </a:r>
                      <a:endParaRPr sz="1350">
                        <a:latin typeface="Malgun Gothic"/>
                        <a:cs typeface="Malgun Gothic"/>
                      </a:endParaRPr>
                    </a:p>
                  </a:txBody>
                  <a:tcPr marL="0" marR="0" marB="0" marT="43815">
                    <a:solidFill>
                      <a:srgbClr val="ECF1F6"/>
                    </a:solidFill>
                  </a:tcPr>
                </a:tc>
                <a:tc>
                  <a:txBody>
                    <a:bodyPr/>
                    <a:lstStyle/>
                    <a:p>
                      <a:pPr marL="610235" marR="598805" indent="53340">
                        <a:lnSpc>
                          <a:spcPct val="111100"/>
                        </a:lnSpc>
                        <a:spcBef>
                          <a:spcPts val="645"/>
                        </a:spcBef>
                      </a:pPr>
                      <a:r>
                        <a:rPr dirty="0" sz="1300" b="1">
                          <a:latin typeface="Noto Sans JP"/>
                          <a:cs typeface="Noto Sans JP"/>
                        </a:rPr>
                        <a:t>AI</a:t>
                      </a:r>
                      <a:r>
                        <a:rPr dirty="0" sz="1300" spc="-75" b="1">
                          <a:latin typeface="Noto Sans JP"/>
                          <a:cs typeface="Noto Sans JP"/>
                        </a:rPr>
                        <a:t> </a:t>
                      </a:r>
                      <a:r>
                        <a:rPr dirty="0" sz="1350" spc="-280" b="1">
                          <a:latin typeface="Malgun Gothic"/>
                          <a:cs typeface="Malgun Gothic"/>
                        </a:rPr>
                        <a:t>간편장부</a:t>
                      </a:r>
                      <a:r>
                        <a:rPr dirty="0" sz="1350" spc="-190" b="1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300" spc="-190" b="1">
                          <a:latin typeface="Noto Sans JP"/>
                          <a:cs typeface="Noto Sans JP"/>
                        </a:rPr>
                        <a:t>(</a:t>
                      </a:r>
                      <a:r>
                        <a:rPr dirty="0" sz="1350" spc="-190" b="1">
                          <a:latin typeface="Malgun Gothic"/>
                          <a:cs typeface="Malgun Gothic"/>
                        </a:rPr>
                        <a:t>제안</a:t>
                      </a:r>
                      <a:r>
                        <a:rPr dirty="0" sz="1350" spc="-120" b="1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350" spc="-204" b="1">
                          <a:latin typeface="Malgun Gothic"/>
                          <a:cs typeface="Malgun Gothic"/>
                        </a:rPr>
                        <a:t>시스템</a:t>
                      </a:r>
                      <a:r>
                        <a:rPr dirty="0" sz="1300" spc="-204" b="1">
                          <a:latin typeface="Noto Sans JP"/>
                          <a:cs typeface="Noto Sans JP"/>
                        </a:rPr>
                        <a:t>)</a:t>
                      </a:r>
                      <a:endParaRPr sz="1300">
                        <a:latin typeface="Noto Sans JP"/>
                        <a:cs typeface="Noto Sans JP"/>
                      </a:endParaRPr>
                    </a:p>
                  </a:txBody>
                  <a:tcPr marL="0" marR="0" marB="0" marT="81915">
                    <a:solidFill>
                      <a:srgbClr val="ECF1F6"/>
                    </a:solidFill>
                  </a:tcPr>
                </a:tc>
              </a:tr>
              <a:tr h="1004569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dirty="0" sz="1300" spc="-55" b="0">
                          <a:latin typeface="Noto Sans JP Medium"/>
                          <a:cs typeface="Noto Sans JP Medium"/>
                        </a:rPr>
                        <a:t>UI/UX</a:t>
                      </a:r>
                      <a:r>
                        <a:rPr dirty="0" sz="1300" spc="5" b="0">
                          <a:latin typeface="Noto Sans JP Medium"/>
                          <a:cs typeface="Noto Sans JP Medium"/>
                        </a:rPr>
                        <a:t> </a:t>
                      </a:r>
                      <a:r>
                        <a:rPr dirty="0" sz="1350" spc="-285">
                          <a:latin typeface="Dotum"/>
                          <a:cs typeface="Dotum"/>
                        </a:rPr>
                        <a:t>직관성</a:t>
                      </a:r>
                      <a:endParaRPr sz="1350">
                        <a:latin typeface="Dotum"/>
                        <a:cs typeface="Dotum"/>
                      </a:endParaRPr>
                    </a:p>
                  </a:txBody>
                  <a:tcPr marL="0" marR="0" marB="0" marT="123825">
                    <a:lnB w="9525">
                      <a:solidFill>
                        <a:srgbClr val="E2E7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ctr" marL="38735">
                        <a:lnSpc>
                          <a:spcPct val="100000"/>
                        </a:lnSpc>
                      </a:pPr>
                      <a:r>
                        <a:rPr dirty="0" sz="1150" spc="-190">
                          <a:latin typeface="Dotum"/>
                          <a:cs typeface="Dotum"/>
                        </a:rPr>
                        <a:t>전문가용</a:t>
                      </a:r>
                      <a:r>
                        <a:rPr dirty="0" sz="1150" spc="-75"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150" spc="-190">
                          <a:latin typeface="Dotum"/>
                          <a:cs typeface="Dotum"/>
                        </a:rPr>
                        <a:t>복잡한</a:t>
                      </a:r>
                      <a:r>
                        <a:rPr dirty="0" sz="1150" spc="-75"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150" spc="-25">
                          <a:latin typeface="Noto Sans JP"/>
                          <a:cs typeface="Noto Sans JP"/>
                        </a:rPr>
                        <a:t>UI</a:t>
                      </a:r>
                      <a:endParaRPr sz="1150">
                        <a:latin typeface="Noto Sans JP"/>
                        <a:cs typeface="Noto Sans JP"/>
                      </a:endParaRPr>
                    </a:p>
                  </a:txBody>
                  <a:tcPr marL="0" marR="0" marB="0" marT="0">
                    <a:lnB w="9525">
                      <a:solidFill>
                        <a:srgbClr val="E2E7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150" spc="-190">
                          <a:latin typeface="Dotum"/>
                          <a:cs typeface="Dotum"/>
                        </a:rPr>
                        <a:t>중간</a:t>
                      </a:r>
                      <a:r>
                        <a:rPr dirty="0" sz="1150" spc="-85"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150" spc="-25">
                          <a:latin typeface="Dotum"/>
                          <a:cs typeface="Dotum"/>
                        </a:rPr>
                        <a:t>복잡도</a:t>
                      </a:r>
                      <a:endParaRPr sz="1150">
                        <a:latin typeface="Dotum"/>
                        <a:cs typeface="Dotum"/>
                      </a:endParaRPr>
                    </a:p>
                  </a:txBody>
                  <a:tcPr marL="0" marR="0" marB="0" marT="0">
                    <a:lnB w="9525">
                      <a:solidFill>
                        <a:srgbClr val="E2E7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ctr" marL="41910">
                        <a:lnSpc>
                          <a:spcPct val="100000"/>
                        </a:lnSpc>
                      </a:pPr>
                      <a:r>
                        <a:rPr dirty="0" sz="1150" spc="-190">
                          <a:latin typeface="Dotum"/>
                          <a:cs typeface="Dotum"/>
                        </a:rPr>
                        <a:t>서비스에</a:t>
                      </a:r>
                      <a:r>
                        <a:rPr dirty="0" sz="1150" spc="-80"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150" spc="-190">
                          <a:latin typeface="Dotum"/>
                          <a:cs typeface="Dotum"/>
                        </a:rPr>
                        <a:t>따라</a:t>
                      </a:r>
                      <a:r>
                        <a:rPr dirty="0" sz="1150" spc="-75"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150" spc="-25">
                          <a:latin typeface="Dotum"/>
                          <a:cs typeface="Dotum"/>
                        </a:rPr>
                        <a:t>상이</a:t>
                      </a:r>
                      <a:endParaRPr sz="1150">
                        <a:latin typeface="Dotum"/>
                        <a:cs typeface="Dotum"/>
                      </a:endParaRPr>
                    </a:p>
                  </a:txBody>
                  <a:tcPr marL="0" marR="0" marB="0" marT="0">
                    <a:lnB w="9525">
                      <a:solidFill>
                        <a:srgbClr val="E2E7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350520">
                        <a:lnSpc>
                          <a:spcPct val="100000"/>
                        </a:lnSpc>
                      </a:pPr>
                      <a:r>
                        <a:rPr dirty="0" sz="1150" spc="-190">
                          <a:latin typeface="Dotum"/>
                          <a:cs typeface="Dotum"/>
                        </a:rPr>
                        <a:t>최소</a:t>
                      </a:r>
                      <a:r>
                        <a:rPr dirty="0" sz="1150" spc="-80"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150" spc="-160">
                          <a:latin typeface="Dotum"/>
                          <a:cs typeface="Dotum"/>
                        </a:rPr>
                        <a:t>학습곡선</a:t>
                      </a:r>
                      <a:r>
                        <a:rPr dirty="0" sz="1150" spc="-160" b="0">
                          <a:latin typeface="Noto Sans JP Medium"/>
                          <a:cs typeface="Noto Sans JP Medium"/>
                        </a:rPr>
                        <a:t>,</a:t>
                      </a:r>
                      <a:r>
                        <a:rPr dirty="0" sz="1150" spc="55" b="0">
                          <a:latin typeface="Noto Sans JP Medium"/>
                          <a:cs typeface="Noto Sans JP Medium"/>
                        </a:rPr>
                        <a:t> </a:t>
                      </a:r>
                      <a:r>
                        <a:rPr dirty="0" sz="1150" spc="-190">
                          <a:latin typeface="Dotum"/>
                          <a:cs typeface="Dotum"/>
                        </a:rPr>
                        <a:t>즉시</a:t>
                      </a:r>
                      <a:r>
                        <a:rPr dirty="0" sz="1150" spc="-75"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150" spc="-25">
                          <a:latin typeface="Dotum"/>
                          <a:cs typeface="Dotum"/>
                        </a:rPr>
                        <a:t>사용</a:t>
                      </a:r>
                      <a:endParaRPr sz="1150">
                        <a:latin typeface="Dotum"/>
                        <a:cs typeface="Dotum"/>
                      </a:endParaRPr>
                    </a:p>
                    <a:p>
                      <a:pPr marL="309245">
                        <a:lnSpc>
                          <a:spcPct val="100000"/>
                        </a:lnSpc>
                        <a:spcBef>
                          <a:spcPts val="1045"/>
                        </a:spcBef>
                        <a:tabLst>
                          <a:tab pos="1137285" algn="l"/>
                        </a:tabLst>
                      </a:pPr>
                      <a:r>
                        <a:rPr dirty="0" sz="1050" spc="-180">
                          <a:solidFill>
                            <a:srgbClr val="DD6A20"/>
                          </a:solidFill>
                          <a:latin typeface="Dotum"/>
                          <a:cs typeface="Dotum"/>
                        </a:rPr>
                        <a:t>무형식</a:t>
                      </a:r>
                      <a:r>
                        <a:rPr dirty="0" sz="1050" spc="-60">
                          <a:solidFill>
                            <a:srgbClr val="DD6A2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050" spc="-35">
                          <a:solidFill>
                            <a:srgbClr val="DD6A20"/>
                          </a:solidFill>
                          <a:latin typeface="Dotum"/>
                          <a:cs typeface="Dotum"/>
                        </a:rPr>
                        <a:t>입력</a:t>
                      </a:r>
                      <a:r>
                        <a:rPr dirty="0" sz="1050">
                          <a:solidFill>
                            <a:srgbClr val="DD6A20"/>
                          </a:solidFill>
                          <a:latin typeface="Dotum"/>
                          <a:cs typeface="Dotum"/>
                        </a:rPr>
                        <a:t>	</a:t>
                      </a:r>
                      <a:r>
                        <a:rPr dirty="0" sz="1050" spc="-180">
                          <a:solidFill>
                            <a:srgbClr val="DD6A20"/>
                          </a:solidFill>
                          <a:latin typeface="Dotum"/>
                          <a:cs typeface="Dotum"/>
                        </a:rPr>
                        <a:t>직관적</a:t>
                      </a:r>
                      <a:r>
                        <a:rPr dirty="0" sz="1050" spc="-60">
                          <a:solidFill>
                            <a:srgbClr val="DD6A20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050" spc="-25">
                          <a:solidFill>
                            <a:srgbClr val="DD6A20"/>
                          </a:solidFill>
                          <a:latin typeface="Dotum"/>
                          <a:cs typeface="Dotum"/>
                        </a:rPr>
                        <a:t>탐색</a:t>
                      </a:r>
                      <a:endParaRPr sz="1050">
                        <a:latin typeface="Dotum"/>
                        <a:cs typeface="Dotum"/>
                      </a:endParaRPr>
                    </a:p>
                  </a:txBody>
                  <a:tcPr marL="0" marR="0" marB="0" marT="0">
                    <a:lnB w="9525">
                      <a:solidFill>
                        <a:srgbClr val="E2E7F0"/>
                      </a:solidFill>
                      <a:prstDash val="solid"/>
                    </a:lnB>
                  </a:tcPr>
                </a:tc>
              </a:tr>
              <a:tr h="130429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dirty="0" sz="1350" spc="-260">
                          <a:latin typeface="Dotum"/>
                          <a:cs typeface="Dotum"/>
                        </a:rPr>
                        <a:t>기능</a:t>
                      </a:r>
                      <a:r>
                        <a:rPr dirty="0" sz="1350" spc="-110"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350" spc="-285">
                          <a:latin typeface="Dotum"/>
                          <a:cs typeface="Dotum"/>
                        </a:rPr>
                        <a:t>자동화</a:t>
                      </a:r>
                      <a:endParaRPr sz="1350">
                        <a:latin typeface="Dotum"/>
                        <a:cs typeface="Dotum"/>
                      </a:endParaRPr>
                    </a:p>
                  </a:txBody>
                  <a:tcPr marL="0" marR="0" marB="0" marT="128270">
                    <a:lnT w="9525">
                      <a:solidFill>
                        <a:srgbClr val="E2E7F0"/>
                      </a:solidFill>
                      <a:prstDash val="solid"/>
                    </a:lnT>
                    <a:lnB w="9525">
                      <a:solidFill>
                        <a:srgbClr val="E2E7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ctr" marL="38735">
                        <a:lnSpc>
                          <a:spcPct val="100000"/>
                        </a:lnSpc>
                      </a:pPr>
                      <a:r>
                        <a:rPr dirty="0" sz="1150" spc="-190">
                          <a:latin typeface="Dotum"/>
                          <a:cs typeface="Dotum"/>
                        </a:rPr>
                        <a:t>제한적</a:t>
                      </a:r>
                      <a:r>
                        <a:rPr dirty="0" sz="1150" spc="-80"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150" spc="-25">
                          <a:latin typeface="Dotum"/>
                          <a:cs typeface="Dotum"/>
                        </a:rPr>
                        <a:t>자동화</a:t>
                      </a:r>
                      <a:endParaRPr sz="1150">
                        <a:latin typeface="Dotum"/>
                        <a:cs typeface="Dotum"/>
                      </a:endParaRPr>
                    </a:p>
                  </a:txBody>
                  <a:tcPr marL="0" marR="0" marB="0" marT="0">
                    <a:lnT w="9525">
                      <a:solidFill>
                        <a:srgbClr val="E2E7F0"/>
                      </a:solidFill>
                      <a:prstDash val="solid"/>
                    </a:lnT>
                    <a:lnB w="9525">
                      <a:solidFill>
                        <a:srgbClr val="E2E7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150" spc="-190">
                          <a:latin typeface="Dotum"/>
                          <a:cs typeface="Dotum"/>
                        </a:rPr>
                        <a:t>매출관리</a:t>
                      </a:r>
                      <a:r>
                        <a:rPr dirty="0" sz="1150" spc="-75"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150" spc="-25">
                          <a:latin typeface="Dotum"/>
                          <a:cs typeface="Dotum"/>
                        </a:rPr>
                        <a:t>중심</a:t>
                      </a:r>
                      <a:endParaRPr sz="1150">
                        <a:latin typeface="Dotum"/>
                        <a:cs typeface="Dotum"/>
                      </a:endParaRPr>
                    </a:p>
                  </a:txBody>
                  <a:tcPr marL="0" marR="0" marB="0" marT="0">
                    <a:lnT w="9525">
                      <a:solidFill>
                        <a:srgbClr val="E2E7F0"/>
                      </a:solidFill>
                      <a:prstDash val="solid"/>
                    </a:lnT>
                    <a:lnB w="9525">
                      <a:solidFill>
                        <a:srgbClr val="E2E7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ctr" marL="41910">
                        <a:lnSpc>
                          <a:spcPct val="100000"/>
                        </a:lnSpc>
                      </a:pPr>
                      <a:r>
                        <a:rPr dirty="0" sz="1150" spc="-190">
                          <a:latin typeface="Dotum"/>
                          <a:cs typeface="Dotum"/>
                        </a:rPr>
                        <a:t>인적</a:t>
                      </a:r>
                      <a:r>
                        <a:rPr dirty="0" sz="1150" spc="-90"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150" spc="-190">
                          <a:latin typeface="Dotum"/>
                          <a:cs typeface="Dotum"/>
                        </a:rPr>
                        <a:t>서비스</a:t>
                      </a:r>
                      <a:r>
                        <a:rPr dirty="0" sz="1150" spc="-80"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150" spc="-35">
                          <a:latin typeface="Dotum"/>
                          <a:cs typeface="Dotum"/>
                        </a:rPr>
                        <a:t>의존</a:t>
                      </a:r>
                      <a:endParaRPr sz="1150">
                        <a:latin typeface="Dotum"/>
                        <a:cs typeface="Dotum"/>
                      </a:endParaRPr>
                    </a:p>
                  </a:txBody>
                  <a:tcPr marL="0" marR="0" marB="0" marT="0">
                    <a:lnT w="9525">
                      <a:solidFill>
                        <a:srgbClr val="E2E7F0"/>
                      </a:solidFill>
                      <a:prstDash val="solid"/>
                    </a:lnT>
                    <a:lnB w="9525">
                      <a:solidFill>
                        <a:srgbClr val="E2E7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ctr" marL="242570" marR="269240" indent="37465">
                        <a:lnSpc>
                          <a:spcPct val="177100"/>
                        </a:lnSpc>
                        <a:tabLst>
                          <a:tab pos="1091565" algn="l"/>
                        </a:tabLst>
                      </a:pPr>
                      <a:r>
                        <a:rPr dirty="0" sz="1150" b="0">
                          <a:latin typeface="Noto Sans JP Medium"/>
                          <a:cs typeface="Noto Sans JP Medium"/>
                        </a:rPr>
                        <a:t>AI</a:t>
                      </a:r>
                      <a:r>
                        <a:rPr dirty="0" sz="1150" spc="-25" b="0">
                          <a:latin typeface="Noto Sans JP Medium"/>
                          <a:cs typeface="Noto Sans JP Medium"/>
                        </a:rPr>
                        <a:t> </a:t>
                      </a:r>
                      <a:r>
                        <a:rPr dirty="0" sz="1150" spc="-190">
                          <a:latin typeface="Dotum"/>
                          <a:cs typeface="Dotum"/>
                        </a:rPr>
                        <a:t>자동화</a:t>
                      </a:r>
                      <a:r>
                        <a:rPr dirty="0" sz="1150" spc="-95"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150" spc="-190">
                          <a:latin typeface="Dotum"/>
                          <a:cs typeface="Dotum"/>
                        </a:rPr>
                        <a:t>전</a:t>
                      </a:r>
                      <a:r>
                        <a:rPr dirty="0" sz="1150" spc="-95"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150" spc="-190">
                          <a:latin typeface="Dotum"/>
                          <a:cs typeface="Dotum"/>
                        </a:rPr>
                        <a:t>영역</a:t>
                      </a:r>
                      <a:r>
                        <a:rPr dirty="0" sz="1150" spc="-95"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150" spc="-25">
                          <a:latin typeface="Dotum"/>
                          <a:cs typeface="Dotum"/>
                        </a:rPr>
                        <a:t>적용 </a:t>
                      </a:r>
                      <a:r>
                        <a:rPr dirty="0" sz="1050" spc="-180">
                          <a:solidFill>
                            <a:srgbClr val="3181CD"/>
                          </a:solidFill>
                          <a:latin typeface="Dotum"/>
                          <a:cs typeface="Dotum"/>
                        </a:rPr>
                        <a:t>영수증</a:t>
                      </a:r>
                      <a:r>
                        <a:rPr dirty="0" sz="1050" spc="-60">
                          <a:solidFill>
                            <a:srgbClr val="3181CD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050" spc="-25">
                          <a:solidFill>
                            <a:srgbClr val="3181CD"/>
                          </a:solidFill>
                          <a:latin typeface="Noto Sans JP"/>
                          <a:cs typeface="Noto Sans JP"/>
                        </a:rPr>
                        <a:t>OCR</a:t>
                      </a:r>
                      <a:r>
                        <a:rPr dirty="0" sz="1050">
                          <a:solidFill>
                            <a:srgbClr val="3181CD"/>
                          </a:solidFill>
                          <a:latin typeface="Noto Sans JP"/>
                          <a:cs typeface="Noto Sans JP"/>
                        </a:rPr>
                        <a:t>	</a:t>
                      </a:r>
                      <a:r>
                        <a:rPr dirty="0" sz="1050" spc="-175">
                          <a:solidFill>
                            <a:srgbClr val="3181CD"/>
                          </a:solidFill>
                          <a:latin typeface="Dotum"/>
                          <a:cs typeface="Dotum"/>
                        </a:rPr>
                        <a:t>문자</a:t>
                      </a:r>
                      <a:r>
                        <a:rPr dirty="0" sz="1050" spc="-80">
                          <a:solidFill>
                            <a:srgbClr val="3181CD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050" spc="-180">
                          <a:solidFill>
                            <a:srgbClr val="3181CD"/>
                          </a:solidFill>
                          <a:latin typeface="Dotum"/>
                          <a:cs typeface="Dotum"/>
                        </a:rPr>
                        <a:t>자동인식</a:t>
                      </a:r>
                      <a:r>
                        <a:rPr dirty="0" sz="1050" spc="500">
                          <a:solidFill>
                            <a:srgbClr val="3181CD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050" spc="-175">
                          <a:solidFill>
                            <a:srgbClr val="3181CD"/>
                          </a:solidFill>
                          <a:latin typeface="Dotum"/>
                          <a:cs typeface="Dotum"/>
                        </a:rPr>
                        <a:t>일정</a:t>
                      </a:r>
                      <a:r>
                        <a:rPr dirty="0" sz="1050" spc="-80">
                          <a:solidFill>
                            <a:srgbClr val="3181CD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050" spc="-20">
                          <a:solidFill>
                            <a:srgbClr val="3181CD"/>
                          </a:solidFill>
                          <a:latin typeface="Dotum"/>
                          <a:cs typeface="Dotum"/>
                        </a:rPr>
                        <a:t>자동관리</a:t>
                      </a:r>
                      <a:endParaRPr sz="1050">
                        <a:latin typeface="Dotum"/>
                        <a:cs typeface="Dotum"/>
                      </a:endParaRPr>
                    </a:p>
                  </a:txBody>
                  <a:tcPr marL="0" marR="0" marB="0" marT="80010">
                    <a:lnT w="9525">
                      <a:solidFill>
                        <a:srgbClr val="E2E7F0"/>
                      </a:solidFill>
                      <a:prstDash val="solid"/>
                    </a:lnT>
                    <a:lnB w="9525">
                      <a:solidFill>
                        <a:srgbClr val="E2E7F0"/>
                      </a:solidFill>
                      <a:prstDash val="solid"/>
                    </a:lnB>
                  </a:tcPr>
                </a:tc>
              </a:tr>
              <a:tr h="130429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dirty="0" sz="1350" spc="-285">
                          <a:latin typeface="Dotum"/>
                          <a:cs typeface="Dotum"/>
                        </a:rPr>
                        <a:t>범용성</a:t>
                      </a:r>
                      <a:endParaRPr sz="1350">
                        <a:latin typeface="Dotum"/>
                        <a:cs typeface="Dotum"/>
                      </a:endParaRPr>
                    </a:p>
                  </a:txBody>
                  <a:tcPr marL="0" marR="0" marB="0" marT="128270">
                    <a:lnT w="9525">
                      <a:solidFill>
                        <a:srgbClr val="E2E7F0"/>
                      </a:solidFill>
                      <a:prstDash val="solid"/>
                    </a:lnT>
                    <a:lnB w="9525">
                      <a:solidFill>
                        <a:srgbClr val="E2E7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ctr" marL="38735">
                        <a:lnSpc>
                          <a:spcPct val="100000"/>
                        </a:lnSpc>
                      </a:pPr>
                      <a:r>
                        <a:rPr dirty="0" sz="1150" spc="-190">
                          <a:latin typeface="Dotum"/>
                          <a:cs typeface="Dotum"/>
                        </a:rPr>
                        <a:t>기업</a:t>
                      </a:r>
                      <a:r>
                        <a:rPr dirty="0" sz="1150" spc="-85"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150" spc="-25">
                          <a:latin typeface="Dotum"/>
                          <a:cs typeface="Dotum"/>
                        </a:rPr>
                        <a:t>중심</a:t>
                      </a:r>
                      <a:endParaRPr sz="1150">
                        <a:latin typeface="Dotum"/>
                        <a:cs typeface="Dotum"/>
                      </a:endParaRPr>
                    </a:p>
                  </a:txBody>
                  <a:tcPr marL="0" marR="0" marB="0" marT="0">
                    <a:lnT w="9525">
                      <a:solidFill>
                        <a:srgbClr val="E2E7F0"/>
                      </a:solidFill>
                      <a:prstDash val="solid"/>
                    </a:lnT>
                    <a:lnB w="9525">
                      <a:solidFill>
                        <a:srgbClr val="E2E7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150" spc="-190">
                          <a:latin typeface="Dotum"/>
                          <a:cs typeface="Dotum"/>
                        </a:rPr>
                        <a:t>매장</a:t>
                      </a:r>
                      <a:r>
                        <a:rPr dirty="0" sz="1150" spc="-85"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150" spc="-25">
                          <a:latin typeface="Dotum"/>
                          <a:cs typeface="Dotum"/>
                        </a:rPr>
                        <a:t>중심</a:t>
                      </a:r>
                      <a:endParaRPr sz="1150">
                        <a:latin typeface="Dotum"/>
                        <a:cs typeface="Dotum"/>
                      </a:endParaRPr>
                    </a:p>
                  </a:txBody>
                  <a:tcPr marL="0" marR="0" marB="0" marT="0">
                    <a:lnT w="9525">
                      <a:solidFill>
                        <a:srgbClr val="E2E7F0"/>
                      </a:solidFill>
                      <a:prstDash val="solid"/>
                    </a:lnT>
                    <a:lnB w="9525">
                      <a:solidFill>
                        <a:srgbClr val="E2E7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ctr" marL="41910">
                        <a:lnSpc>
                          <a:spcPct val="100000"/>
                        </a:lnSpc>
                      </a:pPr>
                      <a:r>
                        <a:rPr dirty="0" sz="1150" spc="-190">
                          <a:latin typeface="Dotum"/>
                          <a:cs typeface="Dotum"/>
                        </a:rPr>
                        <a:t>서비스</a:t>
                      </a:r>
                      <a:r>
                        <a:rPr dirty="0" sz="1150" spc="-80"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150" spc="-25">
                          <a:latin typeface="Dotum"/>
                          <a:cs typeface="Dotum"/>
                        </a:rPr>
                        <a:t>제한적</a:t>
                      </a:r>
                      <a:endParaRPr sz="1150">
                        <a:latin typeface="Dotum"/>
                        <a:cs typeface="Dotum"/>
                      </a:endParaRPr>
                    </a:p>
                  </a:txBody>
                  <a:tcPr marL="0" marR="0" marB="0" marT="0">
                    <a:lnT w="9525">
                      <a:solidFill>
                        <a:srgbClr val="E2E7F0"/>
                      </a:solidFill>
                      <a:prstDash val="solid"/>
                    </a:lnT>
                    <a:lnB w="9525">
                      <a:solidFill>
                        <a:srgbClr val="E2E7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ctr" marL="3175">
                        <a:lnSpc>
                          <a:spcPct val="100000"/>
                        </a:lnSpc>
                      </a:pPr>
                      <a:r>
                        <a:rPr dirty="0" sz="1150" spc="-190">
                          <a:latin typeface="Dotum"/>
                          <a:cs typeface="Dotum"/>
                        </a:rPr>
                        <a:t>다양한</a:t>
                      </a:r>
                      <a:r>
                        <a:rPr dirty="0" sz="1150" spc="-85"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150" spc="-190">
                          <a:latin typeface="Dotum"/>
                          <a:cs typeface="Dotum"/>
                        </a:rPr>
                        <a:t>업종</a:t>
                      </a:r>
                      <a:r>
                        <a:rPr dirty="0" sz="1150" spc="-80"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150" spc="-190">
                          <a:latin typeface="Dotum"/>
                          <a:cs typeface="Dotum"/>
                        </a:rPr>
                        <a:t>적용</a:t>
                      </a:r>
                      <a:r>
                        <a:rPr dirty="0" sz="1150" spc="-80"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150" spc="-25">
                          <a:latin typeface="Dotum"/>
                          <a:cs typeface="Dotum"/>
                        </a:rPr>
                        <a:t>가능</a:t>
                      </a:r>
                      <a:endParaRPr sz="1150">
                        <a:latin typeface="Dotum"/>
                        <a:cs typeface="Dotum"/>
                      </a:endParaRPr>
                    </a:p>
                    <a:p>
                      <a:pPr algn="ctr" marR="26670">
                        <a:lnSpc>
                          <a:spcPct val="100000"/>
                        </a:lnSpc>
                        <a:spcBef>
                          <a:spcPts val="1045"/>
                        </a:spcBef>
                        <a:tabLst>
                          <a:tab pos="569595" algn="l"/>
                        </a:tabLst>
                      </a:pPr>
                      <a:r>
                        <a:rPr dirty="0" sz="1050" spc="-25">
                          <a:solidFill>
                            <a:srgbClr val="4A5467"/>
                          </a:solidFill>
                          <a:latin typeface="Dotum"/>
                          <a:cs typeface="Dotum"/>
                        </a:rPr>
                        <a:t>소매업</a:t>
                      </a:r>
                      <a:r>
                        <a:rPr dirty="0" sz="1050">
                          <a:solidFill>
                            <a:srgbClr val="4A5467"/>
                          </a:solidFill>
                          <a:latin typeface="Dotum"/>
                          <a:cs typeface="Dotum"/>
                        </a:rPr>
                        <a:t>	</a:t>
                      </a:r>
                      <a:r>
                        <a:rPr dirty="0" sz="1050" spc="-20">
                          <a:solidFill>
                            <a:srgbClr val="4A5467"/>
                          </a:solidFill>
                          <a:latin typeface="Dotum"/>
                          <a:cs typeface="Dotum"/>
                        </a:rPr>
                        <a:t>서비스업</a:t>
                      </a:r>
                      <a:endParaRPr sz="1050">
                        <a:latin typeface="Dotum"/>
                        <a:cs typeface="Dotum"/>
                      </a:endParaRPr>
                    </a:p>
                    <a:p>
                      <a:pPr algn="ctr" marR="26670">
                        <a:lnSpc>
                          <a:spcPct val="100000"/>
                        </a:lnSpc>
                        <a:spcBef>
                          <a:spcPts val="990"/>
                        </a:spcBef>
                        <a:tabLst>
                          <a:tab pos="681355" algn="l"/>
                        </a:tabLst>
                      </a:pPr>
                      <a:r>
                        <a:rPr dirty="0" sz="1050" spc="-20">
                          <a:solidFill>
                            <a:srgbClr val="4A5467"/>
                          </a:solidFill>
                          <a:latin typeface="Dotum"/>
                          <a:cs typeface="Dotum"/>
                        </a:rPr>
                        <a:t>프리랜서</a:t>
                      </a:r>
                      <a:r>
                        <a:rPr dirty="0" sz="1050">
                          <a:solidFill>
                            <a:srgbClr val="4A5467"/>
                          </a:solidFill>
                          <a:latin typeface="Dotum"/>
                          <a:cs typeface="Dotum"/>
                        </a:rPr>
                        <a:t>	</a:t>
                      </a:r>
                      <a:r>
                        <a:rPr dirty="0" sz="1050" spc="-25">
                          <a:solidFill>
                            <a:srgbClr val="4A5467"/>
                          </a:solidFill>
                          <a:latin typeface="Dotum"/>
                          <a:cs typeface="Dotum"/>
                        </a:rPr>
                        <a:t>자영업</a:t>
                      </a:r>
                      <a:endParaRPr sz="1050">
                        <a:latin typeface="Dotum"/>
                        <a:cs typeface="Dotum"/>
                      </a:endParaRPr>
                    </a:p>
                  </a:txBody>
                  <a:tcPr marL="0" marR="0" marB="0" marT="0">
                    <a:lnT w="9525">
                      <a:solidFill>
                        <a:srgbClr val="E2E7F0"/>
                      </a:solidFill>
                      <a:prstDash val="solid"/>
                    </a:lnT>
                    <a:lnB w="9525">
                      <a:solidFill>
                        <a:srgbClr val="E2E7F0"/>
                      </a:solidFill>
                      <a:prstDash val="solid"/>
                    </a:lnB>
                  </a:tcPr>
                </a:tc>
              </a:tr>
              <a:tr h="1294765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dirty="0" sz="1350" spc="-260">
                          <a:latin typeface="Dotum"/>
                          <a:cs typeface="Dotum"/>
                        </a:rPr>
                        <a:t>비용</a:t>
                      </a:r>
                      <a:r>
                        <a:rPr dirty="0" sz="1350" spc="-110"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350" spc="-285">
                          <a:latin typeface="Dotum"/>
                          <a:cs typeface="Dotum"/>
                        </a:rPr>
                        <a:t>효율성</a:t>
                      </a:r>
                      <a:endParaRPr sz="1350">
                        <a:latin typeface="Dotum"/>
                        <a:cs typeface="Dotum"/>
                      </a:endParaRPr>
                    </a:p>
                  </a:txBody>
                  <a:tcPr marL="0" marR="0" marB="0" marT="128270">
                    <a:lnT w="9525">
                      <a:solidFill>
                        <a:srgbClr val="E2E7F0"/>
                      </a:solidFill>
                      <a:prstDash val="solid"/>
                    </a:lnT>
                    <a:lnB w="9525">
                      <a:solidFill>
                        <a:srgbClr val="E2E7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ctr" marL="38735">
                        <a:lnSpc>
                          <a:spcPct val="100000"/>
                        </a:lnSpc>
                      </a:pPr>
                      <a:r>
                        <a:rPr dirty="0" sz="1150" spc="-190">
                          <a:latin typeface="Dotum"/>
                          <a:cs typeface="Dotum"/>
                        </a:rPr>
                        <a:t>고가</a:t>
                      </a:r>
                      <a:r>
                        <a:rPr dirty="0" sz="1150" spc="-85"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150" spc="-114">
                          <a:latin typeface="Noto Sans JP"/>
                          <a:cs typeface="Noto Sans JP"/>
                        </a:rPr>
                        <a:t>(</a:t>
                      </a:r>
                      <a:r>
                        <a:rPr dirty="0" sz="1150" spc="-114">
                          <a:latin typeface="Dotum"/>
                          <a:cs typeface="Dotum"/>
                        </a:rPr>
                        <a:t>월</a:t>
                      </a:r>
                      <a:r>
                        <a:rPr dirty="0" sz="1150" spc="-80"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150" spc="-20">
                          <a:latin typeface="Noto Sans JP"/>
                          <a:cs typeface="Noto Sans JP"/>
                        </a:rPr>
                        <a:t>3</a:t>
                      </a:r>
                      <a:r>
                        <a:rPr dirty="0" sz="1150" spc="-20">
                          <a:latin typeface="Dotum"/>
                          <a:cs typeface="Dotum"/>
                        </a:rPr>
                        <a:t>만원</a:t>
                      </a:r>
                      <a:r>
                        <a:rPr dirty="0" sz="1150" spc="-20">
                          <a:latin typeface="Noto Sans JP"/>
                          <a:cs typeface="Noto Sans JP"/>
                        </a:rPr>
                        <a:t>~)</a:t>
                      </a:r>
                      <a:endParaRPr sz="1150">
                        <a:latin typeface="Noto Sans JP"/>
                        <a:cs typeface="Noto Sans JP"/>
                      </a:endParaRPr>
                    </a:p>
                  </a:txBody>
                  <a:tcPr marL="0" marR="0" marB="0" marT="0">
                    <a:lnT w="9525">
                      <a:solidFill>
                        <a:srgbClr val="E2E7F0"/>
                      </a:solidFill>
                      <a:prstDash val="solid"/>
                    </a:lnT>
                    <a:lnB w="9525">
                      <a:solidFill>
                        <a:srgbClr val="E2E7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150" spc="-190">
                          <a:latin typeface="Dotum"/>
                          <a:cs typeface="Dotum"/>
                        </a:rPr>
                        <a:t>기본</a:t>
                      </a:r>
                      <a:r>
                        <a:rPr dirty="0" sz="1150" spc="-85"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150" spc="-20">
                          <a:latin typeface="Dotum"/>
                          <a:cs typeface="Dotum"/>
                        </a:rPr>
                        <a:t>무료</a:t>
                      </a:r>
                      <a:r>
                        <a:rPr dirty="0" sz="1150" spc="-20">
                          <a:latin typeface="Noto Sans JP"/>
                          <a:cs typeface="Noto Sans JP"/>
                        </a:rPr>
                        <a:t>~</a:t>
                      </a:r>
                      <a:r>
                        <a:rPr dirty="0" sz="1150" spc="-20">
                          <a:latin typeface="Dotum"/>
                          <a:cs typeface="Dotum"/>
                        </a:rPr>
                        <a:t>유료</a:t>
                      </a:r>
                      <a:endParaRPr sz="1150">
                        <a:latin typeface="Dotum"/>
                        <a:cs typeface="Dotum"/>
                      </a:endParaRPr>
                    </a:p>
                  </a:txBody>
                  <a:tcPr marL="0" marR="0" marB="0" marT="0">
                    <a:lnT w="9525">
                      <a:solidFill>
                        <a:srgbClr val="E2E7F0"/>
                      </a:solidFill>
                      <a:prstDash val="solid"/>
                    </a:lnT>
                    <a:lnB w="9525">
                      <a:solidFill>
                        <a:srgbClr val="E2E7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ctr" marL="41910">
                        <a:lnSpc>
                          <a:spcPct val="100000"/>
                        </a:lnSpc>
                      </a:pPr>
                      <a:r>
                        <a:rPr dirty="0" sz="1150" spc="-190">
                          <a:latin typeface="Dotum"/>
                          <a:cs typeface="Dotum"/>
                        </a:rPr>
                        <a:t>고가</a:t>
                      </a:r>
                      <a:r>
                        <a:rPr dirty="0" sz="1150" spc="-85"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150" spc="-114">
                          <a:latin typeface="Noto Sans JP"/>
                          <a:cs typeface="Noto Sans JP"/>
                        </a:rPr>
                        <a:t>(</a:t>
                      </a:r>
                      <a:r>
                        <a:rPr dirty="0" sz="1150" spc="-114">
                          <a:latin typeface="Dotum"/>
                          <a:cs typeface="Dotum"/>
                        </a:rPr>
                        <a:t>월</a:t>
                      </a:r>
                      <a:r>
                        <a:rPr dirty="0" sz="1150" spc="-80"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150" spc="-10">
                          <a:latin typeface="Noto Sans JP"/>
                          <a:cs typeface="Noto Sans JP"/>
                        </a:rPr>
                        <a:t>10</a:t>
                      </a:r>
                      <a:r>
                        <a:rPr dirty="0" sz="1150" spc="-10">
                          <a:latin typeface="Dotum"/>
                          <a:cs typeface="Dotum"/>
                        </a:rPr>
                        <a:t>만원</a:t>
                      </a:r>
                      <a:r>
                        <a:rPr dirty="0" sz="1150" spc="-10">
                          <a:latin typeface="Noto Sans JP"/>
                          <a:cs typeface="Noto Sans JP"/>
                        </a:rPr>
                        <a:t>~)</a:t>
                      </a:r>
                      <a:endParaRPr sz="1150">
                        <a:latin typeface="Noto Sans JP"/>
                        <a:cs typeface="Noto Sans JP"/>
                      </a:endParaRPr>
                    </a:p>
                  </a:txBody>
                  <a:tcPr marL="0" marR="0" marB="0" marT="0">
                    <a:lnT w="9525">
                      <a:solidFill>
                        <a:srgbClr val="E2E7F0"/>
                      </a:solidFill>
                      <a:prstDash val="solid"/>
                    </a:lnT>
                    <a:lnB w="9525">
                      <a:solidFill>
                        <a:srgbClr val="E2E7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ctr" marL="3175">
                        <a:lnSpc>
                          <a:spcPct val="100000"/>
                        </a:lnSpc>
                      </a:pPr>
                      <a:r>
                        <a:rPr dirty="0" sz="1150" spc="-190">
                          <a:latin typeface="Dotum"/>
                          <a:cs typeface="Dotum"/>
                        </a:rPr>
                        <a:t>월</a:t>
                      </a:r>
                      <a:r>
                        <a:rPr dirty="0" sz="1150" spc="-75"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150" spc="-80" b="0">
                          <a:latin typeface="Noto Sans JP Medium"/>
                          <a:cs typeface="Noto Sans JP Medium"/>
                        </a:rPr>
                        <a:t>15,000</a:t>
                      </a:r>
                      <a:r>
                        <a:rPr dirty="0" sz="1150" spc="-80">
                          <a:latin typeface="Dotum"/>
                          <a:cs typeface="Dotum"/>
                        </a:rPr>
                        <a:t>원</a:t>
                      </a:r>
                      <a:r>
                        <a:rPr dirty="0" sz="1150" spc="-70"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150" spc="-140" b="0">
                          <a:latin typeface="Noto Sans JP Medium"/>
                          <a:cs typeface="Noto Sans JP Medium"/>
                        </a:rPr>
                        <a:t>(</a:t>
                      </a:r>
                      <a:r>
                        <a:rPr dirty="0" sz="1150" spc="-140">
                          <a:latin typeface="Dotum"/>
                          <a:cs typeface="Dotum"/>
                        </a:rPr>
                        <a:t>단일</a:t>
                      </a:r>
                      <a:r>
                        <a:rPr dirty="0" sz="1150" spc="-70"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150" spc="-25">
                          <a:latin typeface="Dotum"/>
                          <a:cs typeface="Dotum"/>
                        </a:rPr>
                        <a:t>요금</a:t>
                      </a:r>
                      <a:r>
                        <a:rPr dirty="0" sz="1150" spc="-25" b="0">
                          <a:latin typeface="Noto Sans JP Medium"/>
                          <a:cs typeface="Noto Sans JP Medium"/>
                        </a:rPr>
                        <a:t>)</a:t>
                      </a:r>
                      <a:endParaRPr sz="1150">
                        <a:latin typeface="Noto Sans JP Medium"/>
                        <a:cs typeface="Noto Sans JP Medium"/>
                      </a:endParaRPr>
                    </a:p>
                    <a:p>
                      <a:pPr algn="ctr" marR="26670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dirty="0" sz="1050" spc="-180">
                          <a:solidFill>
                            <a:srgbClr val="37A169"/>
                          </a:solidFill>
                          <a:latin typeface="Dotum"/>
                          <a:cs typeface="Dotum"/>
                        </a:rPr>
                        <a:t>인건비</a:t>
                      </a:r>
                      <a:r>
                        <a:rPr dirty="0" sz="1050" spc="-80">
                          <a:solidFill>
                            <a:srgbClr val="37A169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050" spc="-65">
                          <a:solidFill>
                            <a:srgbClr val="37A169"/>
                          </a:solidFill>
                          <a:latin typeface="Noto Sans JP"/>
                          <a:cs typeface="Noto Sans JP"/>
                        </a:rPr>
                        <a:t>80%</a:t>
                      </a:r>
                      <a:r>
                        <a:rPr dirty="0" sz="1050" spc="40">
                          <a:solidFill>
                            <a:srgbClr val="37A169"/>
                          </a:solidFill>
                          <a:latin typeface="Noto Sans JP"/>
                          <a:cs typeface="Noto Sans JP"/>
                        </a:rPr>
                        <a:t> </a:t>
                      </a:r>
                      <a:r>
                        <a:rPr dirty="0" sz="1050" spc="-25">
                          <a:solidFill>
                            <a:srgbClr val="37A169"/>
                          </a:solidFill>
                          <a:latin typeface="Dotum"/>
                          <a:cs typeface="Dotum"/>
                        </a:rPr>
                        <a:t>절감</a:t>
                      </a:r>
                      <a:endParaRPr sz="1050">
                        <a:latin typeface="Dotum"/>
                        <a:cs typeface="Dotum"/>
                      </a:endParaRPr>
                    </a:p>
                    <a:p>
                      <a:pPr algn="ctr" marR="26670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dirty="0" sz="1050" spc="-175">
                          <a:solidFill>
                            <a:srgbClr val="37A169"/>
                          </a:solidFill>
                          <a:latin typeface="Dotum"/>
                          <a:cs typeface="Dotum"/>
                        </a:rPr>
                        <a:t>시간</a:t>
                      </a:r>
                      <a:r>
                        <a:rPr dirty="0" sz="1050" spc="-85">
                          <a:solidFill>
                            <a:srgbClr val="37A169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050" spc="-65">
                          <a:solidFill>
                            <a:srgbClr val="37A169"/>
                          </a:solidFill>
                          <a:latin typeface="Noto Sans JP"/>
                          <a:cs typeface="Noto Sans JP"/>
                        </a:rPr>
                        <a:t>75%</a:t>
                      </a:r>
                      <a:r>
                        <a:rPr dirty="0" sz="1050" spc="30">
                          <a:solidFill>
                            <a:srgbClr val="37A169"/>
                          </a:solidFill>
                          <a:latin typeface="Noto Sans JP"/>
                          <a:cs typeface="Noto Sans JP"/>
                        </a:rPr>
                        <a:t> </a:t>
                      </a:r>
                      <a:r>
                        <a:rPr dirty="0" sz="1050" spc="-25">
                          <a:solidFill>
                            <a:srgbClr val="37A169"/>
                          </a:solidFill>
                          <a:latin typeface="Dotum"/>
                          <a:cs typeface="Dotum"/>
                        </a:rPr>
                        <a:t>단축</a:t>
                      </a:r>
                      <a:endParaRPr sz="1050">
                        <a:latin typeface="Dotum"/>
                        <a:cs typeface="Dotum"/>
                      </a:endParaRPr>
                    </a:p>
                  </a:txBody>
                  <a:tcPr marL="0" marR="0" marB="0" marT="0">
                    <a:lnT w="9525">
                      <a:solidFill>
                        <a:srgbClr val="E2E7F0"/>
                      </a:solidFill>
                      <a:prstDash val="solid"/>
                    </a:lnT>
                    <a:lnB w="9525">
                      <a:solidFill>
                        <a:srgbClr val="E2E7F0"/>
                      </a:solidFill>
                      <a:prstDash val="solid"/>
                    </a:lnB>
                  </a:tcPr>
                </a:tc>
              </a:tr>
              <a:tr h="1299845">
                <a:tc>
                  <a:txBody>
                    <a:bodyPr/>
                    <a:lstStyle/>
                    <a:p>
                      <a:pPr marL="95250" marR="1327150">
                        <a:lnSpc>
                          <a:spcPct val="111100"/>
                        </a:lnSpc>
                        <a:spcBef>
                          <a:spcPts val="830"/>
                        </a:spcBef>
                      </a:pPr>
                      <a:r>
                        <a:rPr dirty="0" sz="1350" spc="-280">
                          <a:latin typeface="Dotum"/>
                          <a:cs typeface="Dotum"/>
                        </a:rPr>
                        <a:t>소상공인</a:t>
                      </a:r>
                      <a:r>
                        <a:rPr dirty="0" sz="1350" spc="500"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350" spc="-285">
                          <a:latin typeface="Dotum"/>
                          <a:cs typeface="Dotum"/>
                        </a:rPr>
                        <a:t>맞춤형</a:t>
                      </a:r>
                      <a:endParaRPr sz="1350">
                        <a:latin typeface="Dotum"/>
                        <a:cs typeface="Dotum"/>
                      </a:endParaRPr>
                    </a:p>
                  </a:txBody>
                  <a:tcPr marL="0" marR="0" marB="0" marT="105410">
                    <a:lnT w="9525">
                      <a:solidFill>
                        <a:srgbClr val="E2E7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ctr" marL="38735">
                        <a:lnSpc>
                          <a:spcPct val="100000"/>
                        </a:lnSpc>
                      </a:pPr>
                      <a:r>
                        <a:rPr dirty="0" sz="1150" spc="-25">
                          <a:latin typeface="Dotum"/>
                          <a:cs typeface="Dotum"/>
                        </a:rPr>
                        <a:t>낮음</a:t>
                      </a:r>
                      <a:endParaRPr sz="1150">
                        <a:latin typeface="Dotum"/>
                        <a:cs typeface="Dotum"/>
                      </a:endParaRPr>
                    </a:p>
                  </a:txBody>
                  <a:tcPr marL="0" marR="0" marB="0" marT="0">
                    <a:lnT w="9525">
                      <a:solidFill>
                        <a:srgbClr val="E2E7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150" spc="-190">
                          <a:latin typeface="Dotum"/>
                          <a:cs typeface="Dotum"/>
                        </a:rPr>
                        <a:t>중간</a:t>
                      </a:r>
                      <a:r>
                        <a:rPr dirty="0" sz="1150" spc="-80"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150" spc="-140">
                          <a:latin typeface="Noto Sans JP"/>
                          <a:cs typeface="Noto Sans JP"/>
                        </a:rPr>
                        <a:t>(</a:t>
                      </a:r>
                      <a:r>
                        <a:rPr dirty="0" sz="1150" spc="-140">
                          <a:latin typeface="Dotum"/>
                          <a:cs typeface="Dotum"/>
                        </a:rPr>
                        <a:t>매장</a:t>
                      </a:r>
                      <a:r>
                        <a:rPr dirty="0" sz="1150" spc="-80"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150" spc="-25">
                          <a:latin typeface="Dotum"/>
                          <a:cs typeface="Dotum"/>
                        </a:rPr>
                        <a:t>중심</a:t>
                      </a:r>
                      <a:r>
                        <a:rPr dirty="0" sz="1150" spc="-25">
                          <a:latin typeface="Noto Sans JP"/>
                          <a:cs typeface="Noto Sans JP"/>
                        </a:rPr>
                        <a:t>)</a:t>
                      </a:r>
                      <a:endParaRPr sz="1150">
                        <a:latin typeface="Noto Sans JP"/>
                        <a:cs typeface="Noto Sans JP"/>
                      </a:endParaRPr>
                    </a:p>
                  </a:txBody>
                  <a:tcPr marL="0" marR="0" marB="0" marT="0">
                    <a:lnT w="9525">
                      <a:solidFill>
                        <a:srgbClr val="E2E7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ctr" marL="41910">
                        <a:lnSpc>
                          <a:spcPct val="100000"/>
                        </a:lnSpc>
                      </a:pPr>
                      <a:r>
                        <a:rPr dirty="0" sz="1150" spc="-25">
                          <a:latin typeface="Dotum"/>
                          <a:cs typeface="Dotum"/>
                        </a:rPr>
                        <a:t>중간</a:t>
                      </a:r>
                      <a:endParaRPr sz="1150">
                        <a:latin typeface="Dotum"/>
                        <a:cs typeface="Dotum"/>
                      </a:endParaRPr>
                    </a:p>
                  </a:txBody>
                  <a:tcPr marL="0" marR="0" marB="0" marT="0">
                    <a:lnT w="9525">
                      <a:solidFill>
                        <a:srgbClr val="E2E7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algn="ctr" marL="3175">
                        <a:lnSpc>
                          <a:spcPct val="100000"/>
                        </a:lnSpc>
                      </a:pPr>
                      <a:r>
                        <a:rPr dirty="0" sz="1150" spc="-20">
                          <a:latin typeface="Dotum"/>
                          <a:cs typeface="Dotum"/>
                        </a:rPr>
                        <a:t>최적화됨</a:t>
                      </a:r>
                      <a:endParaRPr sz="1150">
                        <a:latin typeface="Dotum"/>
                        <a:cs typeface="Dotum"/>
                      </a:endParaRPr>
                    </a:p>
                    <a:p>
                      <a:pPr algn="ctr" marL="252729" marR="280035">
                        <a:lnSpc>
                          <a:spcPct val="178600"/>
                        </a:lnSpc>
                        <a:spcBef>
                          <a:spcPts val="55"/>
                        </a:spcBef>
                        <a:tabLst>
                          <a:tab pos="1080770" algn="l"/>
                        </a:tabLst>
                      </a:pPr>
                      <a:r>
                        <a:rPr dirty="0" sz="1050" spc="-180">
                          <a:solidFill>
                            <a:srgbClr val="4A5467"/>
                          </a:solidFill>
                          <a:latin typeface="Dotum"/>
                          <a:cs typeface="Dotum"/>
                        </a:rPr>
                        <a:t>간편한</a:t>
                      </a:r>
                      <a:r>
                        <a:rPr dirty="0" sz="1050" spc="-60">
                          <a:solidFill>
                            <a:srgbClr val="4A5467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050" spc="-35">
                          <a:solidFill>
                            <a:srgbClr val="4A5467"/>
                          </a:solidFill>
                          <a:latin typeface="Dotum"/>
                          <a:cs typeface="Dotum"/>
                        </a:rPr>
                        <a:t>조작</a:t>
                      </a:r>
                      <a:r>
                        <a:rPr dirty="0" sz="1050">
                          <a:solidFill>
                            <a:srgbClr val="4A5467"/>
                          </a:solidFill>
                          <a:latin typeface="Dotum"/>
                          <a:cs typeface="Dotum"/>
                        </a:rPr>
                        <a:t>	</a:t>
                      </a:r>
                      <a:r>
                        <a:rPr dirty="0" sz="1050" spc="-175">
                          <a:solidFill>
                            <a:srgbClr val="4A5467"/>
                          </a:solidFill>
                          <a:latin typeface="Dotum"/>
                          <a:cs typeface="Dotum"/>
                        </a:rPr>
                        <a:t>최소</a:t>
                      </a:r>
                      <a:r>
                        <a:rPr dirty="0" sz="1050" spc="-80">
                          <a:solidFill>
                            <a:srgbClr val="4A5467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050" spc="-180">
                          <a:solidFill>
                            <a:srgbClr val="4A5467"/>
                          </a:solidFill>
                          <a:latin typeface="Dotum"/>
                          <a:cs typeface="Dotum"/>
                        </a:rPr>
                        <a:t>학습시간</a:t>
                      </a:r>
                      <a:r>
                        <a:rPr dirty="0" sz="1050" spc="500">
                          <a:solidFill>
                            <a:srgbClr val="4A5467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050" spc="-180">
                          <a:solidFill>
                            <a:srgbClr val="4A5467"/>
                          </a:solidFill>
                          <a:latin typeface="Dotum"/>
                          <a:cs typeface="Dotum"/>
                        </a:rPr>
                        <a:t>세무지식</a:t>
                      </a:r>
                      <a:r>
                        <a:rPr dirty="0" sz="1050" spc="-55">
                          <a:solidFill>
                            <a:srgbClr val="4A5467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050" spc="-25">
                          <a:solidFill>
                            <a:srgbClr val="4A5467"/>
                          </a:solidFill>
                          <a:latin typeface="Dotum"/>
                          <a:cs typeface="Dotum"/>
                        </a:rPr>
                        <a:t>불필요</a:t>
                      </a:r>
                      <a:endParaRPr sz="1050">
                        <a:latin typeface="Dotum"/>
                        <a:cs typeface="Dotum"/>
                      </a:endParaRPr>
                    </a:p>
                  </a:txBody>
                  <a:tcPr marL="0" marR="0" marB="0" marT="0">
                    <a:lnT w="9525">
                      <a:solidFill>
                        <a:srgbClr val="E2E7F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pic>
        <p:nvPicPr>
          <p:cNvPr id="16" name="object 1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74949" y="1943132"/>
            <a:ext cx="189974" cy="183408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03549" y="1943132"/>
            <a:ext cx="189974" cy="183408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32149" y="1943132"/>
            <a:ext cx="189974" cy="183408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51224" y="1943132"/>
            <a:ext cx="189974" cy="183408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79824" y="1943132"/>
            <a:ext cx="189974" cy="183408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51399" y="1943132"/>
            <a:ext cx="189974" cy="183408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79999" y="1943132"/>
            <a:ext cx="189974" cy="183408"/>
          </a:xfrm>
          <a:prstGeom prst="rect">
            <a:avLst/>
          </a:prstGeom>
        </p:spPr>
      </p:pic>
      <p:pic>
        <p:nvPicPr>
          <p:cNvPr id="23" name="object 2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99074" y="1943132"/>
            <a:ext cx="189974" cy="183408"/>
          </a:xfrm>
          <a:prstGeom prst="rect">
            <a:avLst/>
          </a:prstGeom>
        </p:spPr>
      </p:pic>
      <p:pic>
        <p:nvPicPr>
          <p:cNvPr id="24" name="object 2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27674" y="1943132"/>
            <a:ext cx="189974" cy="183408"/>
          </a:xfrm>
          <a:prstGeom prst="rect">
            <a:avLst/>
          </a:prstGeom>
        </p:spPr>
      </p:pic>
      <p:pic>
        <p:nvPicPr>
          <p:cNvPr id="25" name="object 2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46749" y="1943132"/>
            <a:ext cx="189974" cy="183408"/>
          </a:xfrm>
          <a:prstGeom prst="rect">
            <a:avLst/>
          </a:prstGeom>
        </p:spPr>
      </p:pic>
      <p:pic>
        <p:nvPicPr>
          <p:cNvPr id="26" name="object 2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7849" y="1943132"/>
            <a:ext cx="189974" cy="183408"/>
          </a:xfrm>
          <a:prstGeom prst="rect">
            <a:avLst/>
          </a:prstGeom>
        </p:spPr>
      </p:pic>
      <p:pic>
        <p:nvPicPr>
          <p:cNvPr id="27" name="object 2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46924" y="1943132"/>
            <a:ext cx="189974" cy="183408"/>
          </a:xfrm>
          <a:prstGeom prst="rect">
            <a:avLst/>
          </a:prstGeom>
        </p:spPr>
      </p:pic>
      <p:pic>
        <p:nvPicPr>
          <p:cNvPr id="28" name="object 2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75524" y="1943132"/>
            <a:ext cx="189974" cy="183408"/>
          </a:xfrm>
          <a:prstGeom prst="rect">
            <a:avLst/>
          </a:prstGeom>
        </p:spPr>
      </p:pic>
      <p:pic>
        <p:nvPicPr>
          <p:cNvPr id="29" name="object 2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94599" y="1943132"/>
            <a:ext cx="189974" cy="183408"/>
          </a:xfrm>
          <a:prstGeom prst="rect">
            <a:avLst/>
          </a:prstGeom>
        </p:spPr>
      </p:pic>
      <p:pic>
        <p:nvPicPr>
          <p:cNvPr id="30" name="object 3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23199" y="1943132"/>
            <a:ext cx="189974" cy="183408"/>
          </a:xfrm>
          <a:prstGeom prst="rect">
            <a:avLst/>
          </a:prstGeom>
        </p:spPr>
      </p:pic>
      <p:grpSp>
        <p:nvGrpSpPr>
          <p:cNvPr id="31" name="object 31" descr=""/>
          <p:cNvGrpSpPr/>
          <p:nvPr/>
        </p:nvGrpSpPr>
        <p:grpSpPr>
          <a:xfrm>
            <a:off x="9694774" y="1943132"/>
            <a:ext cx="1095375" cy="183515"/>
            <a:chOff x="9694774" y="1943132"/>
            <a:chExt cx="1095375" cy="183515"/>
          </a:xfrm>
        </p:grpSpPr>
        <p:pic>
          <p:nvPicPr>
            <p:cNvPr id="32" name="object 32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94774" y="1943132"/>
              <a:ext cx="189974" cy="183408"/>
            </a:xfrm>
            <a:prstGeom prst="rect">
              <a:avLst/>
            </a:prstGeom>
          </p:spPr>
        </p:pic>
        <p:pic>
          <p:nvPicPr>
            <p:cNvPr id="33" name="object 3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23374" y="1943132"/>
              <a:ext cx="189974" cy="183408"/>
            </a:xfrm>
            <a:prstGeom prst="rect">
              <a:avLst/>
            </a:prstGeom>
          </p:spPr>
        </p:pic>
        <p:pic>
          <p:nvPicPr>
            <p:cNvPr id="34" name="object 3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42449" y="1943132"/>
              <a:ext cx="189974" cy="183408"/>
            </a:xfrm>
            <a:prstGeom prst="rect">
              <a:avLst/>
            </a:prstGeom>
          </p:spPr>
        </p:pic>
        <p:pic>
          <p:nvPicPr>
            <p:cNvPr id="35" name="object 3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71049" y="1943132"/>
              <a:ext cx="189974" cy="183408"/>
            </a:xfrm>
            <a:prstGeom prst="rect">
              <a:avLst/>
            </a:prstGeom>
          </p:spPr>
        </p:pic>
        <p:pic>
          <p:nvPicPr>
            <p:cNvPr id="36" name="object 3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99649" y="1943132"/>
              <a:ext cx="189974" cy="183408"/>
            </a:xfrm>
            <a:prstGeom prst="rect">
              <a:avLst/>
            </a:prstGeom>
          </p:spPr>
        </p:pic>
      </p:grpSp>
      <p:pic>
        <p:nvPicPr>
          <p:cNvPr id="37" name="object 3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74949" y="2952782"/>
            <a:ext cx="189974" cy="183408"/>
          </a:xfrm>
          <a:prstGeom prst="rect">
            <a:avLst/>
          </a:prstGeom>
        </p:spPr>
      </p:pic>
      <p:pic>
        <p:nvPicPr>
          <p:cNvPr id="38" name="object 3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03549" y="2952782"/>
            <a:ext cx="189974" cy="183408"/>
          </a:xfrm>
          <a:prstGeom prst="rect">
            <a:avLst/>
          </a:prstGeom>
        </p:spPr>
      </p:pic>
      <p:pic>
        <p:nvPicPr>
          <p:cNvPr id="39" name="object 3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32149" y="2952782"/>
            <a:ext cx="189974" cy="183408"/>
          </a:xfrm>
          <a:prstGeom prst="rect">
            <a:avLst/>
          </a:prstGeom>
        </p:spPr>
      </p:pic>
      <p:pic>
        <p:nvPicPr>
          <p:cNvPr id="40" name="object 4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51224" y="2952782"/>
            <a:ext cx="189974" cy="183408"/>
          </a:xfrm>
          <a:prstGeom prst="rect">
            <a:avLst/>
          </a:prstGeom>
        </p:spPr>
      </p:pic>
      <p:pic>
        <p:nvPicPr>
          <p:cNvPr id="41" name="object 4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79824" y="2952782"/>
            <a:ext cx="189974" cy="183408"/>
          </a:xfrm>
          <a:prstGeom prst="rect">
            <a:avLst/>
          </a:prstGeom>
        </p:spPr>
      </p:pic>
      <p:pic>
        <p:nvPicPr>
          <p:cNvPr id="42" name="object 4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51399" y="2952782"/>
            <a:ext cx="189974" cy="183408"/>
          </a:xfrm>
          <a:prstGeom prst="rect">
            <a:avLst/>
          </a:prstGeom>
        </p:spPr>
      </p:pic>
      <p:pic>
        <p:nvPicPr>
          <p:cNvPr id="43" name="object 4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79999" y="2952782"/>
            <a:ext cx="189974" cy="183408"/>
          </a:xfrm>
          <a:prstGeom prst="rect">
            <a:avLst/>
          </a:prstGeom>
        </p:spPr>
      </p:pic>
      <p:pic>
        <p:nvPicPr>
          <p:cNvPr id="44" name="object 4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99074" y="2952782"/>
            <a:ext cx="189974" cy="183408"/>
          </a:xfrm>
          <a:prstGeom prst="rect">
            <a:avLst/>
          </a:prstGeom>
        </p:spPr>
      </p:pic>
      <p:pic>
        <p:nvPicPr>
          <p:cNvPr id="45" name="object 4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27674" y="2952782"/>
            <a:ext cx="189974" cy="183408"/>
          </a:xfrm>
          <a:prstGeom prst="rect">
            <a:avLst/>
          </a:prstGeom>
        </p:spPr>
      </p:pic>
      <p:pic>
        <p:nvPicPr>
          <p:cNvPr id="46" name="object 4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46749" y="2952782"/>
            <a:ext cx="189974" cy="183408"/>
          </a:xfrm>
          <a:prstGeom prst="rect">
            <a:avLst/>
          </a:prstGeom>
        </p:spPr>
      </p:pic>
      <p:pic>
        <p:nvPicPr>
          <p:cNvPr id="47" name="object 4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7849" y="2952782"/>
            <a:ext cx="189974" cy="183408"/>
          </a:xfrm>
          <a:prstGeom prst="rect">
            <a:avLst/>
          </a:prstGeom>
        </p:spPr>
      </p:pic>
      <p:pic>
        <p:nvPicPr>
          <p:cNvPr id="48" name="object 4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46924" y="2952782"/>
            <a:ext cx="189974" cy="183408"/>
          </a:xfrm>
          <a:prstGeom prst="rect">
            <a:avLst/>
          </a:prstGeom>
        </p:spPr>
      </p:pic>
      <p:pic>
        <p:nvPicPr>
          <p:cNvPr id="49" name="object 4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75524" y="2952782"/>
            <a:ext cx="189974" cy="183408"/>
          </a:xfrm>
          <a:prstGeom prst="rect">
            <a:avLst/>
          </a:prstGeom>
        </p:spPr>
      </p:pic>
      <p:pic>
        <p:nvPicPr>
          <p:cNvPr id="50" name="object 5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94599" y="2952782"/>
            <a:ext cx="189974" cy="183408"/>
          </a:xfrm>
          <a:prstGeom prst="rect">
            <a:avLst/>
          </a:prstGeom>
        </p:spPr>
      </p:pic>
      <p:pic>
        <p:nvPicPr>
          <p:cNvPr id="51" name="object 5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23199" y="2952782"/>
            <a:ext cx="189974" cy="183408"/>
          </a:xfrm>
          <a:prstGeom prst="rect">
            <a:avLst/>
          </a:prstGeom>
        </p:spPr>
      </p:pic>
      <p:grpSp>
        <p:nvGrpSpPr>
          <p:cNvPr id="52" name="object 52" descr=""/>
          <p:cNvGrpSpPr/>
          <p:nvPr/>
        </p:nvGrpSpPr>
        <p:grpSpPr>
          <a:xfrm>
            <a:off x="9694774" y="2952782"/>
            <a:ext cx="1095375" cy="183515"/>
            <a:chOff x="9694774" y="2952782"/>
            <a:chExt cx="1095375" cy="183515"/>
          </a:xfrm>
        </p:grpSpPr>
        <p:pic>
          <p:nvPicPr>
            <p:cNvPr id="53" name="object 5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94774" y="2952782"/>
              <a:ext cx="189974" cy="183408"/>
            </a:xfrm>
            <a:prstGeom prst="rect">
              <a:avLst/>
            </a:prstGeom>
          </p:spPr>
        </p:pic>
        <p:pic>
          <p:nvPicPr>
            <p:cNvPr id="54" name="object 5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23374" y="2952782"/>
              <a:ext cx="189974" cy="183408"/>
            </a:xfrm>
            <a:prstGeom prst="rect">
              <a:avLst/>
            </a:prstGeom>
          </p:spPr>
        </p:pic>
        <p:pic>
          <p:nvPicPr>
            <p:cNvPr id="55" name="object 5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71049" y="2952782"/>
              <a:ext cx="189974" cy="183408"/>
            </a:xfrm>
            <a:prstGeom prst="rect">
              <a:avLst/>
            </a:prstGeom>
          </p:spPr>
        </p:pic>
        <p:pic>
          <p:nvPicPr>
            <p:cNvPr id="56" name="object 5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42449" y="2952782"/>
              <a:ext cx="189974" cy="183408"/>
            </a:xfrm>
            <a:prstGeom prst="rect">
              <a:avLst/>
            </a:prstGeom>
          </p:spPr>
        </p:pic>
        <p:pic>
          <p:nvPicPr>
            <p:cNvPr id="57" name="object 5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99649" y="2952782"/>
              <a:ext cx="189974" cy="183408"/>
            </a:xfrm>
            <a:prstGeom prst="rect">
              <a:avLst/>
            </a:prstGeom>
          </p:spPr>
        </p:pic>
      </p:grpSp>
      <p:pic>
        <p:nvPicPr>
          <p:cNvPr id="58" name="object 5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74949" y="4257707"/>
            <a:ext cx="189974" cy="183408"/>
          </a:xfrm>
          <a:prstGeom prst="rect">
            <a:avLst/>
          </a:prstGeom>
        </p:spPr>
      </p:pic>
      <p:pic>
        <p:nvPicPr>
          <p:cNvPr id="59" name="object 5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32149" y="4257707"/>
            <a:ext cx="189974" cy="183408"/>
          </a:xfrm>
          <a:prstGeom prst="rect">
            <a:avLst/>
          </a:prstGeom>
        </p:spPr>
      </p:pic>
      <p:pic>
        <p:nvPicPr>
          <p:cNvPr id="60" name="object 6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03549" y="4257707"/>
            <a:ext cx="189974" cy="183408"/>
          </a:xfrm>
          <a:prstGeom prst="rect">
            <a:avLst/>
          </a:prstGeom>
        </p:spPr>
      </p:pic>
      <p:pic>
        <p:nvPicPr>
          <p:cNvPr id="61" name="object 61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51224" y="4257707"/>
            <a:ext cx="189974" cy="183408"/>
          </a:xfrm>
          <a:prstGeom prst="rect">
            <a:avLst/>
          </a:prstGeom>
        </p:spPr>
      </p:pic>
      <p:pic>
        <p:nvPicPr>
          <p:cNvPr id="62" name="object 6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79824" y="4257707"/>
            <a:ext cx="189974" cy="183408"/>
          </a:xfrm>
          <a:prstGeom prst="rect">
            <a:avLst/>
          </a:prstGeom>
        </p:spPr>
      </p:pic>
      <p:pic>
        <p:nvPicPr>
          <p:cNvPr id="63" name="object 6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51399" y="4257707"/>
            <a:ext cx="189974" cy="183408"/>
          </a:xfrm>
          <a:prstGeom prst="rect">
            <a:avLst/>
          </a:prstGeom>
        </p:spPr>
      </p:pic>
      <p:pic>
        <p:nvPicPr>
          <p:cNvPr id="64" name="object 6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79999" y="4257707"/>
            <a:ext cx="189974" cy="183408"/>
          </a:xfrm>
          <a:prstGeom prst="rect">
            <a:avLst/>
          </a:prstGeom>
        </p:spPr>
      </p:pic>
      <p:pic>
        <p:nvPicPr>
          <p:cNvPr id="65" name="object 6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99074" y="4257707"/>
            <a:ext cx="189974" cy="183408"/>
          </a:xfrm>
          <a:prstGeom prst="rect">
            <a:avLst/>
          </a:prstGeom>
        </p:spPr>
      </p:pic>
      <p:pic>
        <p:nvPicPr>
          <p:cNvPr id="66" name="object 6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27674" y="4257707"/>
            <a:ext cx="189974" cy="183408"/>
          </a:xfrm>
          <a:prstGeom prst="rect">
            <a:avLst/>
          </a:prstGeom>
        </p:spPr>
      </p:pic>
      <p:pic>
        <p:nvPicPr>
          <p:cNvPr id="67" name="object 6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46749" y="4257707"/>
            <a:ext cx="189974" cy="183408"/>
          </a:xfrm>
          <a:prstGeom prst="rect">
            <a:avLst/>
          </a:prstGeom>
        </p:spPr>
      </p:pic>
      <p:pic>
        <p:nvPicPr>
          <p:cNvPr id="68" name="object 6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7849" y="4257707"/>
            <a:ext cx="189974" cy="183408"/>
          </a:xfrm>
          <a:prstGeom prst="rect">
            <a:avLst/>
          </a:prstGeom>
        </p:spPr>
      </p:pic>
      <p:pic>
        <p:nvPicPr>
          <p:cNvPr id="69" name="object 6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46924" y="4257707"/>
            <a:ext cx="189974" cy="183408"/>
          </a:xfrm>
          <a:prstGeom prst="rect">
            <a:avLst/>
          </a:prstGeom>
        </p:spPr>
      </p:pic>
      <p:pic>
        <p:nvPicPr>
          <p:cNvPr id="70" name="object 7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75524" y="4257707"/>
            <a:ext cx="189974" cy="183408"/>
          </a:xfrm>
          <a:prstGeom prst="rect">
            <a:avLst/>
          </a:prstGeom>
        </p:spPr>
      </p:pic>
      <p:pic>
        <p:nvPicPr>
          <p:cNvPr id="71" name="object 7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94599" y="4257707"/>
            <a:ext cx="189974" cy="183408"/>
          </a:xfrm>
          <a:prstGeom prst="rect">
            <a:avLst/>
          </a:prstGeom>
        </p:spPr>
      </p:pic>
      <p:pic>
        <p:nvPicPr>
          <p:cNvPr id="72" name="object 7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23199" y="4257707"/>
            <a:ext cx="189974" cy="183408"/>
          </a:xfrm>
          <a:prstGeom prst="rect">
            <a:avLst/>
          </a:prstGeom>
        </p:spPr>
      </p:pic>
      <p:grpSp>
        <p:nvGrpSpPr>
          <p:cNvPr id="73" name="object 73" descr=""/>
          <p:cNvGrpSpPr/>
          <p:nvPr/>
        </p:nvGrpSpPr>
        <p:grpSpPr>
          <a:xfrm>
            <a:off x="9694774" y="4257707"/>
            <a:ext cx="1095375" cy="183515"/>
            <a:chOff x="9694774" y="4257707"/>
            <a:chExt cx="1095375" cy="183515"/>
          </a:xfrm>
        </p:grpSpPr>
        <p:pic>
          <p:nvPicPr>
            <p:cNvPr id="74" name="object 7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94774" y="4257707"/>
              <a:ext cx="189974" cy="183408"/>
            </a:xfrm>
            <a:prstGeom prst="rect">
              <a:avLst/>
            </a:prstGeom>
          </p:spPr>
        </p:pic>
        <p:pic>
          <p:nvPicPr>
            <p:cNvPr id="75" name="object 7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23374" y="4257707"/>
              <a:ext cx="189974" cy="183408"/>
            </a:xfrm>
            <a:prstGeom prst="rect">
              <a:avLst/>
            </a:prstGeom>
          </p:spPr>
        </p:pic>
        <p:pic>
          <p:nvPicPr>
            <p:cNvPr id="76" name="object 7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42449" y="4257707"/>
              <a:ext cx="189974" cy="183408"/>
            </a:xfrm>
            <a:prstGeom prst="rect">
              <a:avLst/>
            </a:prstGeom>
          </p:spPr>
        </p:pic>
        <p:pic>
          <p:nvPicPr>
            <p:cNvPr id="77" name="object 7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71049" y="4257707"/>
              <a:ext cx="189974" cy="183408"/>
            </a:xfrm>
            <a:prstGeom prst="rect">
              <a:avLst/>
            </a:prstGeom>
          </p:spPr>
        </p:pic>
        <p:pic>
          <p:nvPicPr>
            <p:cNvPr id="78" name="object 7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99649" y="4257707"/>
              <a:ext cx="189974" cy="183408"/>
            </a:xfrm>
            <a:prstGeom prst="rect">
              <a:avLst/>
            </a:prstGeom>
          </p:spPr>
        </p:pic>
      </p:grpSp>
      <p:pic>
        <p:nvPicPr>
          <p:cNvPr id="79" name="object 7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74949" y="5562632"/>
            <a:ext cx="189974" cy="183408"/>
          </a:xfrm>
          <a:prstGeom prst="rect">
            <a:avLst/>
          </a:prstGeom>
        </p:spPr>
      </p:pic>
      <p:pic>
        <p:nvPicPr>
          <p:cNvPr id="80" name="object 8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03549" y="5562632"/>
            <a:ext cx="189974" cy="183408"/>
          </a:xfrm>
          <a:prstGeom prst="rect">
            <a:avLst/>
          </a:prstGeom>
        </p:spPr>
      </p:pic>
      <p:pic>
        <p:nvPicPr>
          <p:cNvPr id="81" name="object 8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32149" y="5562632"/>
            <a:ext cx="189974" cy="183408"/>
          </a:xfrm>
          <a:prstGeom prst="rect">
            <a:avLst/>
          </a:prstGeom>
        </p:spPr>
      </p:pic>
      <p:pic>
        <p:nvPicPr>
          <p:cNvPr id="82" name="object 8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51224" y="5562632"/>
            <a:ext cx="189974" cy="183408"/>
          </a:xfrm>
          <a:prstGeom prst="rect">
            <a:avLst/>
          </a:prstGeom>
        </p:spPr>
      </p:pic>
      <p:pic>
        <p:nvPicPr>
          <p:cNvPr id="83" name="object 8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79824" y="5562632"/>
            <a:ext cx="189974" cy="183408"/>
          </a:xfrm>
          <a:prstGeom prst="rect">
            <a:avLst/>
          </a:prstGeom>
        </p:spPr>
      </p:pic>
      <p:pic>
        <p:nvPicPr>
          <p:cNvPr id="84" name="object 8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79999" y="5562632"/>
            <a:ext cx="189974" cy="183408"/>
          </a:xfrm>
          <a:prstGeom prst="rect">
            <a:avLst/>
          </a:prstGeom>
        </p:spPr>
      </p:pic>
      <p:pic>
        <p:nvPicPr>
          <p:cNvPr id="85" name="object 8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51399" y="5562632"/>
            <a:ext cx="189974" cy="183408"/>
          </a:xfrm>
          <a:prstGeom prst="rect">
            <a:avLst/>
          </a:prstGeom>
        </p:spPr>
      </p:pic>
      <p:pic>
        <p:nvPicPr>
          <p:cNvPr id="86" name="object 8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99074" y="5562632"/>
            <a:ext cx="189974" cy="183408"/>
          </a:xfrm>
          <a:prstGeom prst="rect">
            <a:avLst/>
          </a:prstGeom>
        </p:spPr>
      </p:pic>
      <p:pic>
        <p:nvPicPr>
          <p:cNvPr id="87" name="object 8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27674" y="5562632"/>
            <a:ext cx="189974" cy="183408"/>
          </a:xfrm>
          <a:prstGeom prst="rect">
            <a:avLst/>
          </a:prstGeom>
        </p:spPr>
      </p:pic>
      <p:pic>
        <p:nvPicPr>
          <p:cNvPr id="88" name="object 8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46749" y="5562632"/>
            <a:ext cx="189974" cy="183408"/>
          </a:xfrm>
          <a:prstGeom prst="rect">
            <a:avLst/>
          </a:prstGeom>
        </p:spPr>
      </p:pic>
      <p:pic>
        <p:nvPicPr>
          <p:cNvPr id="89" name="object 8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7849" y="5562632"/>
            <a:ext cx="189974" cy="183408"/>
          </a:xfrm>
          <a:prstGeom prst="rect">
            <a:avLst/>
          </a:prstGeom>
        </p:spPr>
      </p:pic>
      <p:pic>
        <p:nvPicPr>
          <p:cNvPr id="90" name="object 9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46924" y="5562632"/>
            <a:ext cx="189974" cy="183408"/>
          </a:xfrm>
          <a:prstGeom prst="rect">
            <a:avLst/>
          </a:prstGeom>
        </p:spPr>
      </p:pic>
      <p:pic>
        <p:nvPicPr>
          <p:cNvPr id="91" name="object 9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75524" y="5562632"/>
            <a:ext cx="189974" cy="183408"/>
          </a:xfrm>
          <a:prstGeom prst="rect">
            <a:avLst/>
          </a:prstGeom>
        </p:spPr>
      </p:pic>
      <p:pic>
        <p:nvPicPr>
          <p:cNvPr id="92" name="object 9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94599" y="5562632"/>
            <a:ext cx="189974" cy="183408"/>
          </a:xfrm>
          <a:prstGeom prst="rect">
            <a:avLst/>
          </a:prstGeom>
        </p:spPr>
      </p:pic>
      <p:pic>
        <p:nvPicPr>
          <p:cNvPr id="93" name="object 9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23199" y="5562632"/>
            <a:ext cx="189974" cy="183408"/>
          </a:xfrm>
          <a:prstGeom prst="rect">
            <a:avLst/>
          </a:prstGeom>
        </p:spPr>
      </p:pic>
      <p:grpSp>
        <p:nvGrpSpPr>
          <p:cNvPr id="94" name="object 94" descr=""/>
          <p:cNvGrpSpPr/>
          <p:nvPr/>
        </p:nvGrpSpPr>
        <p:grpSpPr>
          <a:xfrm>
            <a:off x="9694774" y="5562632"/>
            <a:ext cx="1095375" cy="183515"/>
            <a:chOff x="9694774" y="5562632"/>
            <a:chExt cx="1095375" cy="183515"/>
          </a:xfrm>
        </p:grpSpPr>
        <p:pic>
          <p:nvPicPr>
            <p:cNvPr id="95" name="object 9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94774" y="5562632"/>
              <a:ext cx="189974" cy="183408"/>
            </a:xfrm>
            <a:prstGeom prst="rect">
              <a:avLst/>
            </a:prstGeom>
          </p:spPr>
        </p:pic>
        <p:pic>
          <p:nvPicPr>
            <p:cNvPr id="96" name="object 9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23374" y="5562632"/>
              <a:ext cx="189974" cy="183408"/>
            </a:xfrm>
            <a:prstGeom prst="rect">
              <a:avLst/>
            </a:prstGeom>
          </p:spPr>
        </p:pic>
        <p:pic>
          <p:nvPicPr>
            <p:cNvPr id="97" name="object 9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42449" y="5562632"/>
              <a:ext cx="189974" cy="183408"/>
            </a:xfrm>
            <a:prstGeom prst="rect">
              <a:avLst/>
            </a:prstGeom>
          </p:spPr>
        </p:pic>
        <p:pic>
          <p:nvPicPr>
            <p:cNvPr id="98" name="object 9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71049" y="5562632"/>
              <a:ext cx="189974" cy="183408"/>
            </a:xfrm>
            <a:prstGeom prst="rect">
              <a:avLst/>
            </a:prstGeom>
          </p:spPr>
        </p:pic>
        <p:pic>
          <p:nvPicPr>
            <p:cNvPr id="99" name="object 9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99649" y="5562632"/>
              <a:ext cx="189974" cy="183408"/>
            </a:xfrm>
            <a:prstGeom prst="rect">
              <a:avLst/>
            </a:prstGeom>
          </p:spPr>
        </p:pic>
      </p:grpSp>
      <p:pic>
        <p:nvPicPr>
          <p:cNvPr id="100" name="object 10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74949" y="6858033"/>
            <a:ext cx="189974" cy="183408"/>
          </a:xfrm>
          <a:prstGeom prst="rect">
            <a:avLst/>
          </a:prstGeom>
        </p:spPr>
      </p:pic>
      <p:pic>
        <p:nvPicPr>
          <p:cNvPr id="101" name="object 10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03549" y="6858033"/>
            <a:ext cx="189974" cy="183408"/>
          </a:xfrm>
          <a:prstGeom prst="rect">
            <a:avLst/>
          </a:prstGeom>
        </p:spPr>
      </p:pic>
      <p:pic>
        <p:nvPicPr>
          <p:cNvPr id="102" name="object 10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32149" y="6858033"/>
            <a:ext cx="189974" cy="183408"/>
          </a:xfrm>
          <a:prstGeom prst="rect">
            <a:avLst/>
          </a:prstGeom>
        </p:spPr>
      </p:pic>
      <p:pic>
        <p:nvPicPr>
          <p:cNvPr id="103" name="object 10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51224" y="6858033"/>
            <a:ext cx="189974" cy="183408"/>
          </a:xfrm>
          <a:prstGeom prst="rect">
            <a:avLst/>
          </a:prstGeom>
        </p:spPr>
      </p:pic>
      <p:pic>
        <p:nvPicPr>
          <p:cNvPr id="104" name="object 10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79824" y="6858033"/>
            <a:ext cx="189974" cy="183408"/>
          </a:xfrm>
          <a:prstGeom prst="rect">
            <a:avLst/>
          </a:prstGeom>
        </p:spPr>
      </p:pic>
      <p:pic>
        <p:nvPicPr>
          <p:cNvPr id="105" name="object 10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51399" y="6858033"/>
            <a:ext cx="189974" cy="183408"/>
          </a:xfrm>
          <a:prstGeom prst="rect">
            <a:avLst/>
          </a:prstGeom>
        </p:spPr>
      </p:pic>
      <p:pic>
        <p:nvPicPr>
          <p:cNvPr id="106" name="object 10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79999" y="6858033"/>
            <a:ext cx="189974" cy="183408"/>
          </a:xfrm>
          <a:prstGeom prst="rect">
            <a:avLst/>
          </a:prstGeom>
        </p:spPr>
      </p:pic>
      <p:pic>
        <p:nvPicPr>
          <p:cNvPr id="107" name="object 10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99074" y="6858033"/>
            <a:ext cx="189974" cy="183408"/>
          </a:xfrm>
          <a:prstGeom prst="rect">
            <a:avLst/>
          </a:prstGeom>
        </p:spPr>
      </p:pic>
      <p:pic>
        <p:nvPicPr>
          <p:cNvPr id="108" name="object 10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27674" y="6858033"/>
            <a:ext cx="189974" cy="183408"/>
          </a:xfrm>
          <a:prstGeom prst="rect">
            <a:avLst/>
          </a:prstGeom>
        </p:spPr>
      </p:pic>
      <p:pic>
        <p:nvPicPr>
          <p:cNvPr id="109" name="object 10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46749" y="6858033"/>
            <a:ext cx="189974" cy="183408"/>
          </a:xfrm>
          <a:prstGeom prst="rect">
            <a:avLst/>
          </a:prstGeom>
        </p:spPr>
      </p:pic>
      <p:pic>
        <p:nvPicPr>
          <p:cNvPr id="110" name="object 11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46924" y="6858033"/>
            <a:ext cx="189974" cy="183408"/>
          </a:xfrm>
          <a:prstGeom prst="rect">
            <a:avLst/>
          </a:prstGeom>
        </p:spPr>
      </p:pic>
      <p:pic>
        <p:nvPicPr>
          <p:cNvPr id="111" name="object 111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7849" y="6858033"/>
            <a:ext cx="189974" cy="183408"/>
          </a:xfrm>
          <a:prstGeom prst="rect">
            <a:avLst/>
          </a:prstGeom>
        </p:spPr>
      </p:pic>
      <p:pic>
        <p:nvPicPr>
          <p:cNvPr id="112" name="object 11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75524" y="6858033"/>
            <a:ext cx="189974" cy="183408"/>
          </a:xfrm>
          <a:prstGeom prst="rect">
            <a:avLst/>
          </a:prstGeom>
        </p:spPr>
      </p:pic>
      <p:pic>
        <p:nvPicPr>
          <p:cNvPr id="113" name="object 11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94599" y="6858033"/>
            <a:ext cx="189974" cy="183408"/>
          </a:xfrm>
          <a:prstGeom prst="rect">
            <a:avLst/>
          </a:prstGeom>
        </p:spPr>
      </p:pic>
      <p:pic>
        <p:nvPicPr>
          <p:cNvPr id="114" name="object 11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23199" y="6858033"/>
            <a:ext cx="189974" cy="183408"/>
          </a:xfrm>
          <a:prstGeom prst="rect">
            <a:avLst/>
          </a:prstGeom>
        </p:spPr>
      </p:pic>
      <p:grpSp>
        <p:nvGrpSpPr>
          <p:cNvPr id="115" name="object 115" descr=""/>
          <p:cNvGrpSpPr/>
          <p:nvPr/>
        </p:nvGrpSpPr>
        <p:grpSpPr>
          <a:xfrm>
            <a:off x="9694774" y="6858033"/>
            <a:ext cx="1095375" cy="183515"/>
            <a:chOff x="9694774" y="6858033"/>
            <a:chExt cx="1095375" cy="183515"/>
          </a:xfrm>
        </p:grpSpPr>
        <p:pic>
          <p:nvPicPr>
            <p:cNvPr id="116" name="object 11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94774" y="6858033"/>
              <a:ext cx="189974" cy="183408"/>
            </a:xfrm>
            <a:prstGeom prst="rect">
              <a:avLst/>
            </a:prstGeom>
          </p:spPr>
        </p:pic>
        <p:pic>
          <p:nvPicPr>
            <p:cNvPr id="117" name="object 11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23374" y="6858033"/>
              <a:ext cx="189974" cy="183408"/>
            </a:xfrm>
            <a:prstGeom prst="rect">
              <a:avLst/>
            </a:prstGeom>
          </p:spPr>
        </p:pic>
        <p:pic>
          <p:nvPicPr>
            <p:cNvPr id="118" name="object 11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42449" y="6858033"/>
              <a:ext cx="189974" cy="183408"/>
            </a:xfrm>
            <a:prstGeom prst="rect">
              <a:avLst/>
            </a:prstGeom>
          </p:spPr>
        </p:pic>
        <p:pic>
          <p:nvPicPr>
            <p:cNvPr id="119" name="object 11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99649" y="6858033"/>
              <a:ext cx="189974" cy="183408"/>
            </a:xfrm>
            <a:prstGeom prst="rect">
              <a:avLst/>
            </a:prstGeom>
          </p:spPr>
        </p:pic>
        <p:pic>
          <p:nvPicPr>
            <p:cNvPr id="120" name="object 12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71049" y="6858033"/>
              <a:ext cx="189974" cy="183408"/>
            </a:xfrm>
            <a:prstGeom prst="rect">
              <a:avLst/>
            </a:prstGeom>
          </p:spPr>
        </p:pic>
      </p:grpSp>
      <p:grpSp>
        <p:nvGrpSpPr>
          <p:cNvPr id="121" name="object 121" descr=""/>
          <p:cNvGrpSpPr/>
          <p:nvPr/>
        </p:nvGrpSpPr>
        <p:grpSpPr>
          <a:xfrm>
            <a:off x="914399" y="8229599"/>
            <a:ext cx="10363200" cy="914400"/>
            <a:chOff x="914399" y="8229599"/>
            <a:chExt cx="10363200" cy="914400"/>
          </a:xfrm>
        </p:grpSpPr>
        <p:sp>
          <p:nvSpPr>
            <p:cNvPr id="122" name="object 122" descr=""/>
            <p:cNvSpPr/>
            <p:nvPr/>
          </p:nvSpPr>
          <p:spPr>
            <a:xfrm>
              <a:off x="933449" y="8229599"/>
              <a:ext cx="10344150" cy="914400"/>
            </a:xfrm>
            <a:custGeom>
              <a:avLst/>
              <a:gdLst/>
              <a:ahLst/>
              <a:cxnLst/>
              <a:rect l="l" t="t" r="r" b="b"/>
              <a:pathLst>
                <a:path w="10344150" h="914400">
                  <a:moveTo>
                    <a:pt x="10290751" y="914399"/>
                  </a:moveTo>
                  <a:lnTo>
                    <a:pt x="33047" y="914399"/>
                  </a:lnTo>
                  <a:lnTo>
                    <a:pt x="28187" y="912948"/>
                  </a:lnTo>
                  <a:lnTo>
                    <a:pt x="966" y="872118"/>
                  </a:lnTo>
                  <a:lnTo>
                    <a:pt x="0" y="864827"/>
                  </a:lnTo>
                  <a:lnTo>
                    <a:pt x="0" y="857249"/>
                  </a:lnTo>
                  <a:lnTo>
                    <a:pt x="0" y="49570"/>
                  </a:lnTo>
                  <a:lnTo>
                    <a:pt x="14731" y="11379"/>
                  </a:lnTo>
                  <a:lnTo>
                    <a:pt x="33047" y="0"/>
                  </a:lnTo>
                  <a:lnTo>
                    <a:pt x="10290751" y="0"/>
                  </a:lnTo>
                  <a:lnTo>
                    <a:pt x="10330061" y="19391"/>
                  </a:lnTo>
                  <a:lnTo>
                    <a:pt x="10344148" y="53397"/>
                  </a:lnTo>
                  <a:lnTo>
                    <a:pt x="10344148" y="861002"/>
                  </a:lnTo>
                  <a:lnTo>
                    <a:pt x="10324756" y="900313"/>
                  </a:lnTo>
                  <a:lnTo>
                    <a:pt x="10294467" y="914033"/>
                  </a:lnTo>
                  <a:lnTo>
                    <a:pt x="10290751" y="9143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3" name="object 123" descr=""/>
            <p:cNvSpPr/>
            <p:nvPr/>
          </p:nvSpPr>
          <p:spPr>
            <a:xfrm>
              <a:off x="914399" y="8229599"/>
              <a:ext cx="52069" cy="914400"/>
            </a:xfrm>
            <a:custGeom>
              <a:avLst/>
              <a:gdLst/>
              <a:ahLst/>
              <a:cxnLst/>
              <a:rect l="l" t="t" r="r" b="b"/>
              <a:pathLst>
                <a:path w="52069" h="914400">
                  <a:moveTo>
                    <a:pt x="51890" y="914399"/>
                  </a:moveTo>
                  <a:lnTo>
                    <a:pt x="49571" y="914399"/>
                  </a:lnTo>
                  <a:lnTo>
                    <a:pt x="42281" y="912949"/>
                  </a:lnTo>
                  <a:lnTo>
                    <a:pt x="7250" y="886121"/>
                  </a:lnTo>
                  <a:lnTo>
                    <a:pt x="0" y="864828"/>
                  </a:lnTo>
                  <a:lnTo>
                    <a:pt x="0" y="49571"/>
                  </a:lnTo>
                  <a:lnTo>
                    <a:pt x="22097" y="11380"/>
                  </a:lnTo>
                  <a:lnTo>
                    <a:pt x="49571" y="0"/>
                  </a:lnTo>
                  <a:lnTo>
                    <a:pt x="51889" y="0"/>
                  </a:lnTo>
                  <a:lnTo>
                    <a:pt x="47399" y="5580"/>
                  </a:lnTo>
                  <a:lnTo>
                    <a:pt x="43679" y="16739"/>
                  </a:lnTo>
                  <a:lnTo>
                    <a:pt x="41238" y="25541"/>
                  </a:lnTo>
                  <a:lnTo>
                    <a:pt x="39494" y="35211"/>
                  </a:lnTo>
                  <a:lnTo>
                    <a:pt x="38448" y="45747"/>
                  </a:lnTo>
                  <a:lnTo>
                    <a:pt x="38100" y="57150"/>
                  </a:lnTo>
                  <a:lnTo>
                    <a:pt x="38100" y="857250"/>
                  </a:lnTo>
                  <a:lnTo>
                    <a:pt x="43679" y="897661"/>
                  </a:lnTo>
                  <a:lnTo>
                    <a:pt x="47399" y="908820"/>
                  </a:lnTo>
                  <a:lnTo>
                    <a:pt x="51890" y="9143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4" name="object 124" descr=""/>
          <p:cNvSpPr txBox="1"/>
          <p:nvPr/>
        </p:nvSpPr>
        <p:spPr>
          <a:xfrm>
            <a:off x="1054100" y="8318017"/>
            <a:ext cx="10090785" cy="711200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1350" spc="-260">
                <a:solidFill>
                  <a:srgbClr val="1D40AF"/>
                </a:solidFill>
                <a:latin typeface="Dotum"/>
                <a:cs typeface="Dotum"/>
              </a:rPr>
              <a:t>핵심</a:t>
            </a:r>
            <a:r>
              <a:rPr dirty="0" sz="1350" spc="-110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D40AF"/>
                </a:solidFill>
                <a:latin typeface="Dotum"/>
                <a:cs typeface="Dotum"/>
              </a:rPr>
              <a:t>차별화</a:t>
            </a:r>
            <a:r>
              <a:rPr dirty="0" sz="1350" spc="-105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350" spc="-20">
                <a:solidFill>
                  <a:srgbClr val="1D40AF"/>
                </a:solidFill>
                <a:latin typeface="Dotum"/>
                <a:cs typeface="Dotum"/>
              </a:rPr>
              <a:t>포인트</a:t>
            </a:r>
            <a:r>
              <a:rPr dirty="0" sz="1350" spc="-20">
                <a:solidFill>
                  <a:srgbClr val="1D40AF"/>
                </a:solidFill>
                <a:latin typeface="Comic Sans MS"/>
                <a:cs typeface="Comic Sans MS"/>
              </a:rPr>
              <a:t>:</a:t>
            </a:r>
            <a:endParaRPr sz="1350">
              <a:latin typeface="Comic Sans MS"/>
              <a:cs typeface="Comic Sans MS"/>
            </a:endParaRPr>
          </a:p>
          <a:p>
            <a:pPr marL="12700" marR="5080">
              <a:lnSpc>
                <a:spcPct val="111100"/>
              </a:lnSpc>
            </a:pP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기존</a:t>
            </a:r>
            <a:r>
              <a:rPr dirty="0" sz="1350" spc="-114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시장의</a:t>
            </a:r>
            <a:r>
              <a:rPr dirty="0" sz="1350" spc="-110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회계</a:t>
            </a:r>
            <a:r>
              <a:rPr dirty="0" sz="1350" spc="-110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솔루션들이</a:t>
            </a:r>
            <a:r>
              <a:rPr dirty="0" sz="1350" spc="-114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각각</a:t>
            </a:r>
            <a:r>
              <a:rPr dirty="0" sz="1350" spc="-110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특정</a:t>
            </a:r>
            <a:r>
              <a:rPr dirty="0" sz="1350" spc="-110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영역에</a:t>
            </a:r>
            <a:r>
              <a:rPr dirty="0" sz="1350" spc="-110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집중되어</a:t>
            </a:r>
            <a:r>
              <a:rPr dirty="0" sz="1350" spc="-114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있는</a:t>
            </a:r>
            <a:r>
              <a:rPr dirty="0" sz="1350" spc="-110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190">
                <a:solidFill>
                  <a:srgbClr val="1C4ED8"/>
                </a:solidFill>
                <a:latin typeface="Dotum"/>
                <a:cs typeface="Dotum"/>
              </a:rPr>
              <a:t>반면</a:t>
            </a:r>
            <a:r>
              <a:rPr dirty="0" sz="1300" spc="-190">
                <a:solidFill>
                  <a:srgbClr val="1C4ED8"/>
                </a:solidFill>
                <a:latin typeface="Noto Sans JP"/>
                <a:cs typeface="Noto Sans JP"/>
              </a:rPr>
              <a:t>,</a:t>
            </a:r>
            <a:r>
              <a:rPr dirty="0" sz="1300" spc="45">
                <a:solidFill>
                  <a:srgbClr val="1C4ED8"/>
                </a:solidFill>
                <a:latin typeface="Noto Sans JP"/>
                <a:cs typeface="Noto Sans JP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제안하는</a:t>
            </a:r>
            <a:r>
              <a:rPr dirty="0" sz="1350" spc="-110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00">
                <a:solidFill>
                  <a:srgbClr val="1C4ED8"/>
                </a:solidFill>
                <a:latin typeface="Noto Sans JP"/>
                <a:cs typeface="Noto Sans JP"/>
              </a:rPr>
              <a:t>AI</a:t>
            </a:r>
            <a:r>
              <a:rPr dirty="0" sz="1300" spc="40">
                <a:solidFill>
                  <a:srgbClr val="1C4ED8"/>
                </a:solidFill>
                <a:latin typeface="Noto Sans JP"/>
                <a:cs typeface="Noto Sans JP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간편장부</a:t>
            </a:r>
            <a:r>
              <a:rPr dirty="0" sz="1350" spc="-110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시스템은</a:t>
            </a:r>
            <a:r>
              <a:rPr dirty="0" sz="1350" spc="-110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직관적</a:t>
            </a:r>
            <a:r>
              <a:rPr dirty="0" sz="1350" spc="-110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00" spc="-55">
                <a:solidFill>
                  <a:srgbClr val="1C4ED8"/>
                </a:solidFill>
                <a:latin typeface="Noto Sans JP"/>
                <a:cs typeface="Noto Sans JP"/>
              </a:rPr>
              <a:t>UI/UX,</a:t>
            </a:r>
            <a:r>
              <a:rPr dirty="0" sz="1300" spc="40">
                <a:solidFill>
                  <a:srgbClr val="1C4ED8"/>
                </a:solidFill>
                <a:latin typeface="Noto Sans JP"/>
                <a:cs typeface="Noto Sans JP"/>
              </a:rPr>
              <a:t> </a:t>
            </a:r>
            <a:r>
              <a:rPr dirty="0" sz="1300">
                <a:solidFill>
                  <a:srgbClr val="1C4ED8"/>
                </a:solidFill>
                <a:latin typeface="Noto Sans JP"/>
                <a:cs typeface="Noto Sans JP"/>
              </a:rPr>
              <a:t>AI</a:t>
            </a:r>
            <a:r>
              <a:rPr dirty="0" sz="1300" spc="45">
                <a:solidFill>
                  <a:srgbClr val="1C4ED8"/>
                </a:solidFill>
                <a:latin typeface="Noto Sans JP"/>
                <a:cs typeface="Noto Sans JP"/>
              </a:rPr>
              <a:t> </a:t>
            </a:r>
            <a:r>
              <a:rPr dirty="0" sz="1350" spc="-210">
                <a:solidFill>
                  <a:srgbClr val="1C4ED8"/>
                </a:solidFill>
                <a:latin typeface="Dotum"/>
                <a:cs typeface="Dotum"/>
              </a:rPr>
              <a:t>자동화</a:t>
            </a:r>
            <a:r>
              <a:rPr dirty="0" sz="1300" spc="-210">
                <a:solidFill>
                  <a:srgbClr val="1C4ED8"/>
                </a:solidFill>
                <a:latin typeface="Noto Sans JP"/>
                <a:cs typeface="Noto Sans JP"/>
              </a:rPr>
              <a:t>,</a:t>
            </a:r>
            <a:r>
              <a:rPr dirty="0" sz="1300" spc="45">
                <a:solidFill>
                  <a:srgbClr val="1C4ED8"/>
                </a:solidFill>
                <a:latin typeface="Noto Sans JP"/>
                <a:cs typeface="Noto Sans JP"/>
              </a:rPr>
              <a:t> </a:t>
            </a:r>
            <a:r>
              <a:rPr dirty="0" sz="1350" spc="-210">
                <a:solidFill>
                  <a:srgbClr val="1C4ED8"/>
                </a:solidFill>
                <a:latin typeface="Dotum"/>
                <a:cs typeface="Dotum"/>
              </a:rPr>
              <a:t>범용성</a:t>
            </a:r>
            <a:r>
              <a:rPr dirty="0" sz="1300" spc="-210">
                <a:solidFill>
                  <a:srgbClr val="1C4ED8"/>
                </a:solidFill>
                <a:latin typeface="Noto Sans JP"/>
                <a:cs typeface="Noto Sans JP"/>
              </a:rPr>
              <a:t>,</a:t>
            </a:r>
            <a:r>
              <a:rPr dirty="0" sz="1300" spc="40">
                <a:solidFill>
                  <a:srgbClr val="1C4ED8"/>
                </a:solidFill>
                <a:latin typeface="Noto Sans JP"/>
                <a:cs typeface="Noto Sans JP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비용효율성</a:t>
            </a:r>
            <a:r>
              <a:rPr dirty="0" sz="1350" spc="-110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및</a:t>
            </a:r>
            <a:r>
              <a:rPr dirty="0" sz="1350" spc="-110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소상공인</a:t>
            </a:r>
            <a:r>
              <a:rPr dirty="0" sz="1350" spc="-110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310">
                <a:solidFill>
                  <a:srgbClr val="1C4ED8"/>
                </a:solidFill>
                <a:latin typeface="Dotum"/>
                <a:cs typeface="Dotum"/>
              </a:rPr>
              <a:t>맞</a:t>
            </a:r>
            <a:r>
              <a:rPr dirty="0" sz="1350" spc="500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춤형</a:t>
            </a:r>
            <a:r>
              <a:rPr dirty="0" sz="1350" spc="-110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디자인을</a:t>
            </a:r>
            <a:r>
              <a:rPr dirty="0" sz="1350" spc="-105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모두</a:t>
            </a:r>
            <a:r>
              <a:rPr dirty="0" sz="1350" spc="-105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갖춘</a:t>
            </a:r>
            <a:r>
              <a:rPr dirty="0" sz="1350" spc="-110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통합</a:t>
            </a:r>
            <a:r>
              <a:rPr dirty="0" sz="1350" spc="-105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70">
                <a:solidFill>
                  <a:srgbClr val="1C4ED8"/>
                </a:solidFill>
                <a:latin typeface="Dotum"/>
                <a:cs typeface="Dotum"/>
              </a:rPr>
              <a:t>솔루션입니다</a:t>
            </a:r>
            <a:r>
              <a:rPr dirty="0" sz="1300" spc="-70">
                <a:solidFill>
                  <a:srgbClr val="1C4ED8"/>
                </a:solidFill>
                <a:latin typeface="Noto Sans JP"/>
                <a:cs typeface="Noto Sans JP"/>
              </a:rPr>
              <a:t>.</a:t>
            </a:r>
            <a:endParaRPr sz="1300">
              <a:latin typeface="Noto Sans JP"/>
              <a:cs typeface="Noto Sans JP"/>
            </a:endParaRPr>
          </a:p>
        </p:txBody>
      </p:sp>
      <p:sp>
        <p:nvSpPr>
          <p:cNvPr id="125" name="object 125" descr=""/>
          <p:cNvSpPr txBox="1"/>
          <p:nvPr/>
        </p:nvSpPr>
        <p:spPr>
          <a:xfrm>
            <a:off x="901700" y="9318751"/>
            <a:ext cx="1607185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 sz="1150" spc="-100">
                <a:solidFill>
                  <a:srgbClr val="6A7280"/>
                </a:solidFill>
                <a:latin typeface="Noto Sans JP"/>
                <a:cs typeface="Noto Sans JP"/>
              </a:rPr>
              <a:t>AI</a:t>
            </a:r>
            <a:r>
              <a:rPr dirty="0" sz="1150" spc="-100">
                <a:solidFill>
                  <a:srgbClr val="6A7280"/>
                </a:solidFill>
                <a:latin typeface="Dotum"/>
                <a:cs typeface="Dotum"/>
              </a:rPr>
              <a:t>를</a:t>
            </a:r>
            <a:r>
              <a:rPr dirty="0" sz="1150" spc="-80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6A7280"/>
                </a:solidFill>
                <a:latin typeface="Dotum"/>
                <a:cs typeface="Dotum"/>
              </a:rPr>
              <a:t>이용한</a:t>
            </a:r>
            <a:r>
              <a:rPr dirty="0" sz="1150" spc="-7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6A7280"/>
                </a:solidFill>
                <a:latin typeface="Dotum"/>
                <a:cs typeface="Dotum"/>
              </a:rPr>
              <a:t>간편장부</a:t>
            </a:r>
            <a:r>
              <a:rPr dirty="0" sz="1150" spc="-7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170">
                <a:solidFill>
                  <a:srgbClr val="6A7280"/>
                </a:solidFill>
                <a:latin typeface="Dotum"/>
                <a:cs typeface="Dotum"/>
              </a:rPr>
              <a:t>시스템</a:t>
            </a:r>
            <a:endParaRPr sz="1150">
              <a:latin typeface="Dotum"/>
              <a:cs typeface="Dotum"/>
            </a:endParaRPr>
          </a:p>
        </p:txBody>
      </p:sp>
      <p:sp>
        <p:nvSpPr>
          <p:cNvPr id="126" name="object 126" descr=""/>
          <p:cNvSpPr txBox="1"/>
          <p:nvPr/>
        </p:nvSpPr>
        <p:spPr>
          <a:xfrm>
            <a:off x="10816380" y="9318751"/>
            <a:ext cx="474345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 sz="1150" spc="-30">
                <a:solidFill>
                  <a:srgbClr val="6A7280"/>
                </a:solidFill>
                <a:latin typeface="Noto Sans JP"/>
                <a:cs typeface="Noto Sans JP"/>
              </a:rPr>
              <a:t>18</a:t>
            </a:fld>
            <a:r>
              <a:rPr dirty="0" sz="1150" spc="-20">
                <a:solidFill>
                  <a:srgbClr val="6A7280"/>
                </a:solidFill>
                <a:latin typeface="Noto Sans JP"/>
                <a:cs typeface="Noto Sans JP"/>
              </a:rPr>
              <a:t> </a:t>
            </a:r>
            <a:r>
              <a:rPr dirty="0" sz="1150">
                <a:solidFill>
                  <a:srgbClr val="6A7280"/>
                </a:solidFill>
                <a:latin typeface="Noto Sans JP"/>
                <a:cs typeface="Noto Sans JP"/>
              </a:rPr>
              <a:t>/</a:t>
            </a:r>
            <a:r>
              <a:rPr dirty="0" sz="1150" spc="-20">
                <a:solidFill>
                  <a:srgbClr val="6A7280"/>
                </a:solidFill>
                <a:latin typeface="Noto Sans JP"/>
                <a:cs typeface="Noto Sans JP"/>
              </a:rPr>
              <a:t> </a:t>
            </a:r>
            <a:r>
              <a:rPr dirty="0" sz="1150" spc="-35">
                <a:solidFill>
                  <a:srgbClr val="6A7280"/>
                </a:solidFill>
                <a:latin typeface="Noto Sans JP"/>
                <a:cs typeface="Noto Sans JP"/>
              </a:rPr>
              <a:t>20</a:t>
            </a:r>
            <a:endParaRPr sz="1150">
              <a:latin typeface="Noto Sans JP"/>
              <a:cs typeface="Noto Sans JP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8572500"/>
            <a:chOff x="0" y="0"/>
            <a:chExt cx="12192000" cy="8572500"/>
          </a:xfrm>
        </p:grpSpPr>
        <p:sp>
          <p:nvSpPr>
            <p:cNvPr id="3" name="object 3" descr=""/>
            <p:cNvSpPr/>
            <p:nvPr/>
          </p:nvSpPr>
          <p:spPr>
            <a:xfrm>
              <a:off x="95249" y="95249"/>
              <a:ext cx="12096750" cy="8477250"/>
            </a:xfrm>
            <a:custGeom>
              <a:avLst/>
              <a:gdLst/>
              <a:ahLst/>
              <a:cxnLst/>
              <a:rect l="l" t="t" r="r" b="b"/>
              <a:pathLst>
                <a:path w="12096750" h="8477250">
                  <a:moveTo>
                    <a:pt x="0" y="8477249"/>
                  </a:moveTo>
                  <a:lnTo>
                    <a:pt x="12096749" y="8477249"/>
                  </a:lnTo>
                  <a:lnTo>
                    <a:pt x="12096749" y="0"/>
                  </a:lnTo>
                  <a:lnTo>
                    <a:pt x="0" y="0"/>
                  </a:lnTo>
                  <a:lnTo>
                    <a:pt x="0" y="8477249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0"/>
              <a:ext cx="12192000" cy="8572500"/>
            </a:xfrm>
            <a:custGeom>
              <a:avLst/>
              <a:gdLst/>
              <a:ahLst/>
              <a:cxnLst/>
              <a:rect l="l" t="t" r="r" b="b"/>
              <a:pathLst>
                <a:path w="12192000" h="8572500">
                  <a:moveTo>
                    <a:pt x="12191987" y="0"/>
                  </a:moveTo>
                  <a:lnTo>
                    <a:pt x="95237" y="0"/>
                  </a:lnTo>
                  <a:lnTo>
                    <a:pt x="0" y="0"/>
                  </a:lnTo>
                  <a:lnTo>
                    <a:pt x="0" y="95250"/>
                  </a:lnTo>
                  <a:lnTo>
                    <a:pt x="0" y="8572500"/>
                  </a:lnTo>
                  <a:lnTo>
                    <a:pt x="95237" y="8572500"/>
                  </a:lnTo>
                  <a:lnTo>
                    <a:pt x="95237" y="95250"/>
                  </a:lnTo>
                  <a:lnTo>
                    <a:pt x="12191987" y="95250"/>
                  </a:lnTo>
                  <a:lnTo>
                    <a:pt x="12191987" y="0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9524987" y="6762749"/>
              <a:ext cx="2190750" cy="1333500"/>
            </a:xfrm>
            <a:custGeom>
              <a:avLst/>
              <a:gdLst/>
              <a:ahLst/>
              <a:cxnLst/>
              <a:rect l="l" t="t" r="r" b="b"/>
              <a:pathLst>
                <a:path w="2190750" h="1333500">
                  <a:moveTo>
                    <a:pt x="762000" y="285750"/>
                  </a:moveTo>
                  <a:lnTo>
                    <a:pt x="0" y="285750"/>
                  </a:lnTo>
                  <a:lnTo>
                    <a:pt x="0" y="1047750"/>
                  </a:lnTo>
                  <a:lnTo>
                    <a:pt x="762000" y="1047750"/>
                  </a:lnTo>
                  <a:lnTo>
                    <a:pt x="762000" y="285750"/>
                  </a:lnTo>
                  <a:close/>
                </a:path>
                <a:path w="2190750" h="1333500">
                  <a:moveTo>
                    <a:pt x="2190750" y="666750"/>
                  </a:moveTo>
                  <a:lnTo>
                    <a:pt x="2188946" y="617715"/>
                  </a:lnTo>
                  <a:lnTo>
                    <a:pt x="2183536" y="568921"/>
                  </a:lnTo>
                  <a:lnTo>
                    <a:pt x="2174557" y="520661"/>
                  </a:lnTo>
                  <a:lnTo>
                    <a:pt x="2162048" y="473214"/>
                  </a:lnTo>
                  <a:lnTo>
                    <a:pt x="2146084" y="426796"/>
                  </a:lnTo>
                  <a:lnTo>
                    <a:pt x="2126742" y="381685"/>
                  </a:lnTo>
                  <a:lnTo>
                    <a:pt x="2104136" y="338112"/>
                  </a:lnTo>
                  <a:lnTo>
                    <a:pt x="2078393" y="296329"/>
                  </a:lnTo>
                  <a:lnTo>
                    <a:pt x="2049640" y="256552"/>
                  </a:lnTo>
                  <a:lnTo>
                    <a:pt x="2018030" y="218998"/>
                  </a:lnTo>
                  <a:lnTo>
                    <a:pt x="1983752" y="183857"/>
                  </a:lnTo>
                  <a:lnTo>
                    <a:pt x="1946986" y="151345"/>
                  </a:lnTo>
                  <a:lnTo>
                    <a:pt x="1907933" y="121627"/>
                  </a:lnTo>
                  <a:lnTo>
                    <a:pt x="1866785" y="94869"/>
                  </a:lnTo>
                  <a:lnTo>
                    <a:pt x="1823783" y="71196"/>
                  </a:lnTo>
                  <a:lnTo>
                    <a:pt x="1779155" y="50761"/>
                  </a:lnTo>
                  <a:lnTo>
                    <a:pt x="1733156" y="33655"/>
                  </a:lnTo>
                  <a:lnTo>
                    <a:pt x="1686013" y="19989"/>
                  </a:lnTo>
                  <a:lnTo>
                    <a:pt x="1637995" y="9817"/>
                  </a:lnTo>
                  <a:lnTo>
                    <a:pt x="1589354" y="3213"/>
                  </a:lnTo>
                  <a:lnTo>
                    <a:pt x="1540370" y="203"/>
                  </a:lnTo>
                  <a:lnTo>
                    <a:pt x="1524000" y="0"/>
                  </a:lnTo>
                  <a:lnTo>
                    <a:pt x="1507642" y="203"/>
                  </a:lnTo>
                  <a:lnTo>
                    <a:pt x="1458658" y="3213"/>
                  </a:lnTo>
                  <a:lnTo>
                    <a:pt x="1410017" y="9817"/>
                  </a:lnTo>
                  <a:lnTo>
                    <a:pt x="1361998" y="19989"/>
                  </a:lnTo>
                  <a:lnTo>
                    <a:pt x="1314856" y="33655"/>
                  </a:lnTo>
                  <a:lnTo>
                    <a:pt x="1268857" y="50761"/>
                  </a:lnTo>
                  <a:lnTo>
                    <a:pt x="1224229" y="71196"/>
                  </a:lnTo>
                  <a:lnTo>
                    <a:pt x="1181227" y="94869"/>
                  </a:lnTo>
                  <a:lnTo>
                    <a:pt x="1140079" y="121627"/>
                  </a:lnTo>
                  <a:lnTo>
                    <a:pt x="1117066" y="138645"/>
                  </a:lnTo>
                  <a:lnTo>
                    <a:pt x="1047750" y="0"/>
                  </a:lnTo>
                  <a:lnTo>
                    <a:pt x="809625" y="476250"/>
                  </a:lnTo>
                  <a:lnTo>
                    <a:pt x="885075" y="476250"/>
                  </a:lnTo>
                  <a:lnTo>
                    <a:pt x="881405" y="488924"/>
                  </a:lnTo>
                  <a:lnTo>
                    <a:pt x="870064" y="536676"/>
                  </a:lnTo>
                  <a:lnTo>
                    <a:pt x="862266" y="585139"/>
                  </a:lnTo>
                  <a:lnTo>
                    <a:pt x="858062" y="634034"/>
                  </a:lnTo>
                  <a:lnTo>
                    <a:pt x="857250" y="666750"/>
                  </a:lnTo>
                  <a:lnTo>
                    <a:pt x="857453" y="683120"/>
                  </a:lnTo>
                  <a:lnTo>
                    <a:pt x="860463" y="732104"/>
                  </a:lnTo>
                  <a:lnTo>
                    <a:pt x="867067" y="780745"/>
                  </a:lnTo>
                  <a:lnTo>
                    <a:pt x="877239" y="828763"/>
                  </a:lnTo>
                  <a:lnTo>
                    <a:pt x="890905" y="875906"/>
                  </a:lnTo>
                  <a:lnTo>
                    <a:pt x="908011" y="921905"/>
                  </a:lnTo>
                  <a:lnTo>
                    <a:pt x="928446" y="966533"/>
                  </a:lnTo>
                  <a:lnTo>
                    <a:pt x="952119" y="1009535"/>
                  </a:lnTo>
                  <a:lnTo>
                    <a:pt x="978877" y="1050683"/>
                  </a:lnTo>
                  <a:lnTo>
                    <a:pt x="1008595" y="1089736"/>
                  </a:lnTo>
                  <a:lnTo>
                    <a:pt x="1041107" y="1126502"/>
                  </a:lnTo>
                  <a:lnTo>
                    <a:pt x="1076248" y="1160780"/>
                  </a:lnTo>
                  <a:lnTo>
                    <a:pt x="1113802" y="1192390"/>
                  </a:lnTo>
                  <a:lnTo>
                    <a:pt x="1153579" y="1221143"/>
                  </a:lnTo>
                  <a:lnTo>
                    <a:pt x="1195362" y="1246886"/>
                  </a:lnTo>
                  <a:lnTo>
                    <a:pt x="1238935" y="1269492"/>
                  </a:lnTo>
                  <a:lnTo>
                    <a:pt x="1284046" y="1288834"/>
                  </a:lnTo>
                  <a:lnTo>
                    <a:pt x="1330464" y="1304798"/>
                  </a:lnTo>
                  <a:lnTo>
                    <a:pt x="1377911" y="1317307"/>
                  </a:lnTo>
                  <a:lnTo>
                    <a:pt x="1426171" y="1326286"/>
                  </a:lnTo>
                  <a:lnTo>
                    <a:pt x="1474965" y="1331696"/>
                  </a:lnTo>
                  <a:lnTo>
                    <a:pt x="1524000" y="1333500"/>
                  </a:lnTo>
                  <a:lnTo>
                    <a:pt x="1540370" y="1333309"/>
                  </a:lnTo>
                  <a:lnTo>
                    <a:pt x="1589354" y="1330299"/>
                  </a:lnTo>
                  <a:lnTo>
                    <a:pt x="1637995" y="1323695"/>
                  </a:lnTo>
                  <a:lnTo>
                    <a:pt x="1686013" y="1313522"/>
                  </a:lnTo>
                  <a:lnTo>
                    <a:pt x="1733156" y="1299857"/>
                  </a:lnTo>
                  <a:lnTo>
                    <a:pt x="1779155" y="1282750"/>
                  </a:lnTo>
                  <a:lnTo>
                    <a:pt x="1823783" y="1262316"/>
                  </a:lnTo>
                  <a:lnTo>
                    <a:pt x="1866785" y="1238643"/>
                  </a:lnTo>
                  <a:lnTo>
                    <a:pt x="1907933" y="1211872"/>
                  </a:lnTo>
                  <a:lnTo>
                    <a:pt x="1946986" y="1182166"/>
                  </a:lnTo>
                  <a:lnTo>
                    <a:pt x="1983752" y="1149654"/>
                  </a:lnTo>
                  <a:lnTo>
                    <a:pt x="2018030" y="1114513"/>
                  </a:lnTo>
                  <a:lnTo>
                    <a:pt x="2049640" y="1076960"/>
                  </a:lnTo>
                  <a:lnTo>
                    <a:pt x="2078393" y="1037183"/>
                  </a:lnTo>
                  <a:lnTo>
                    <a:pt x="2104136" y="995400"/>
                  </a:lnTo>
                  <a:lnTo>
                    <a:pt x="2126742" y="951826"/>
                  </a:lnTo>
                  <a:lnTo>
                    <a:pt x="2146084" y="906716"/>
                  </a:lnTo>
                  <a:lnTo>
                    <a:pt x="2162048" y="860298"/>
                  </a:lnTo>
                  <a:lnTo>
                    <a:pt x="2174557" y="812850"/>
                  </a:lnTo>
                  <a:lnTo>
                    <a:pt x="2183536" y="764590"/>
                  </a:lnTo>
                  <a:lnTo>
                    <a:pt x="2188946" y="715797"/>
                  </a:lnTo>
                  <a:lnTo>
                    <a:pt x="2190559" y="683120"/>
                  </a:lnTo>
                  <a:lnTo>
                    <a:pt x="2190750" y="666750"/>
                  </a:lnTo>
                  <a:close/>
                </a:path>
              </a:pathLst>
            </a:custGeom>
            <a:solidFill>
              <a:srgbClr val="3B81F5">
                <a:alpha val="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90"/>
              </a:spcBef>
            </a:pPr>
            <a:r>
              <a:rPr dirty="0" spc="-484"/>
              <a:t>향후</a:t>
            </a:r>
            <a:r>
              <a:rPr dirty="0" spc="-270"/>
              <a:t> </a:t>
            </a:r>
            <a:r>
              <a:rPr dirty="0" spc="-484"/>
              <a:t>개발</a:t>
            </a:r>
            <a:r>
              <a:rPr dirty="0" spc="-270"/>
              <a:t> </a:t>
            </a:r>
            <a:r>
              <a:rPr dirty="0" spc="-509"/>
              <a:t>방향</a:t>
            </a:r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304924"/>
            <a:ext cx="166687" cy="190499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3564730"/>
            <a:ext cx="190499" cy="166687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4400" y="5800724"/>
            <a:ext cx="190499" cy="190499"/>
          </a:xfrm>
          <a:prstGeom prst="rect">
            <a:avLst/>
          </a:prstGeom>
        </p:spPr>
      </p:pic>
      <p:grpSp>
        <p:nvGrpSpPr>
          <p:cNvPr id="10" name="object 10" descr=""/>
          <p:cNvGrpSpPr/>
          <p:nvPr/>
        </p:nvGrpSpPr>
        <p:grpSpPr>
          <a:xfrm>
            <a:off x="914399" y="1638299"/>
            <a:ext cx="10363200" cy="1638300"/>
            <a:chOff x="914399" y="1638299"/>
            <a:chExt cx="10363200" cy="1638300"/>
          </a:xfrm>
        </p:grpSpPr>
        <p:sp>
          <p:nvSpPr>
            <p:cNvPr id="11" name="object 11" descr=""/>
            <p:cNvSpPr/>
            <p:nvPr/>
          </p:nvSpPr>
          <p:spPr>
            <a:xfrm>
              <a:off x="933449" y="1638299"/>
              <a:ext cx="10344150" cy="762000"/>
            </a:xfrm>
            <a:custGeom>
              <a:avLst/>
              <a:gdLst/>
              <a:ahLst/>
              <a:cxnLst/>
              <a:rect l="l" t="t" r="r" b="b"/>
              <a:pathLst>
                <a:path w="10344150" h="762000">
                  <a:moveTo>
                    <a:pt x="10311101" y="761999"/>
                  </a:moveTo>
                  <a:lnTo>
                    <a:pt x="16523" y="761999"/>
                  </a:lnTo>
                  <a:lnTo>
                    <a:pt x="14093" y="761032"/>
                  </a:lnTo>
                  <a:lnTo>
                    <a:pt x="0" y="728952"/>
                  </a:lnTo>
                  <a:lnTo>
                    <a:pt x="0" y="723899"/>
                  </a:lnTo>
                  <a:lnTo>
                    <a:pt x="0" y="33047"/>
                  </a:lnTo>
                  <a:lnTo>
                    <a:pt x="16523" y="0"/>
                  </a:lnTo>
                  <a:lnTo>
                    <a:pt x="10311101" y="0"/>
                  </a:lnTo>
                  <a:lnTo>
                    <a:pt x="10343181" y="28187"/>
                  </a:lnTo>
                  <a:lnTo>
                    <a:pt x="10344148" y="33047"/>
                  </a:lnTo>
                  <a:lnTo>
                    <a:pt x="10344148" y="728952"/>
                  </a:lnTo>
                  <a:lnTo>
                    <a:pt x="10315960" y="761032"/>
                  </a:lnTo>
                  <a:lnTo>
                    <a:pt x="10311101" y="761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914387" y="1638299"/>
              <a:ext cx="38100" cy="952500"/>
            </a:xfrm>
            <a:custGeom>
              <a:avLst/>
              <a:gdLst/>
              <a:ahLst/>
              <a:cxnLst/>
              <a:rect l="l" t="t" r="r" b="b"/>
              <a:pathLst>
                <a:path w="38100" h="952500">
                  <a:moveTo>
                    <a:pt x="38100" y="762000"/>
                  </a:moveTo>
                  <a:lnTo>
                    <a:pt x="19050" y="762000"/>
                  </a:lnTo>
                  <a:lnTo>
                    <a:pt x="19050" y="952500"/>
                  </a:lnTo>
                  <a:lnTo>
                    <a:pt x="38100" y="952500"/>
                  </a:lnTo>
                  <a:lnTo>
                    <a:pt x="38100" y="762000"/>
                  </a:lnTo>
                  <a:close/>
                </a:path>
                <a:path w="38100" h="952500">
                  <a:moveTo>
                    <a:pt x="38100" y="0"/>
                  </a:moveTo>
                  <a:lnTo>
                    <a:pt x="2794" y="23482"/>
                  </a:lnTo>
                  <a:lnTo>
                    <a:pt x="0" y="38100"/>
                  </a:lnTo>
                  <a:lnTo>
                    <a:pt x="0" y="723900"/>
                  </a:lnTo>
                  <a:lnTo>
                    <a:pt x="23482" y="759218"/>
                  </a:lnTo>
                  <a:lnTo>
                    <a:pt x="38100" y="7620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933449" y="2514599"/>
              <a:ext cx="10344150" cy="762000"/>
            </a:xfrm>
            <a:custGeom>
              <a:avLst/>
              <a:gdLst/>
              <a:ahLst/>
              <a:cxnLst/>
              <a:rect l="l" t="t" r="r" b="b"/>
              <a:pathLst>
                <a:path w="10344150" h="762000">
                  <a:moveTo>
                    <a:pt x="10311101" y="761999"/>
                  </a:moveTo>
                  <a:lnTo>
                    <a:pt x="16523" y="761999"/>
                  </a:lnTo>
                  <a:lnTo>
                    <a:pt x="14093" y="761032"/>
                  </a:lnTo>
                  <a:lnTo>
                    <a:pt x="0" y="728952"/>
                  </a:lnTo>
                  <a:lnTo>
                    <a:pt x="0" y="723899"/>
                  </a:lnTo>
                  <a:lnTo>
                    <a:pt x="0" y="33047"/>
                  </a:lnTo>
                  <a:lnTo>
                    <a:pt x="16523" y="0"/>
                  </a:lnTo>
                  <a:lnTo>
                    <a:pt x="10311101" y="0"/>
                  </a:lnTo>
                  <a:lnTo>
                    <a:pt x="10343181" y="28187"/>
                  </a:lnTo>
                  <a:lnTo>
                    <a:pt x="10344148" y="33047"/>
                  </a:lnTo>
                  <a:lnTo>
                    <a:pt x="10344148" y="728952"/>
                  </a:lnTo>
                  <a:lnTo>
                    <a:pt x="10315960" y="761032"/>
                  </a:lnTo>
                  <a:lnTo>
                    <a:pt x="10311101" y="761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914399" y="2514599"/>
              <a:ext cx="38100" cy="762000"/>
            </a:xfrm>
            <a:custGeom>
              <a:avLst/>
              <a:gdLst/>
              <a:ahLst/>
              <a:cxnLst/>
              <a:rect l="l" t="t" r="r" b="b"/>
              <a:pathLst>
                <a:path w="38100" h="762000">
                  <a:moveTo>
                    <a:pt x="38099" y="761999"/>
                  </a:moveTo>
                  <a:lnTo>
                    <a:pt x="2789" y="738525"/>
                  </a:lnTo>
                  <a:lnTo>
                    <a:pt x="0" y="723899"/>
                  </a:lnTo>
                  <a:lnTo>
                    <a:pt x="0" y="38099"/>
                  </a:lnTo>
                  <a:lnTo>
                    <a:pt x="23473" y="2789"/>
                  </a:lnTo>
                  <a:lnTo>
                    <a:pt x="38099" y="0"/>
                  </a:lnTo>
                  <a:lnTo>
                    <a:pt x="38099" y="7619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 descr=""/>
          <p:cNvGrpSpPr/>
          <p:nvPr/>
        </p:nvGrpSpPr>
        <p:grpSpPr>
          <a:xfrm>
            <a:off x="914399" y="3886199"/>
            <a:ext cx="10363200" cy="1638300"/>
            <a:chOff x="914399" y="3886199"/>
            <a:chExt cx="10363200" cy="1638300"/>
          </a:xfrm>
        </p:grpSpPr>
        <p:sp>
          <p:nvSpPr>
            <p:cNvPr id="16" name="object 16" descr=""/>
            <p:cNvSpPr/>
            <p:nvPr/>
          </p:nvSpPr>
          <p:spPr>
            <a:xfrm>
              <a:off x="933449" y="3886199"/>
              <a:ext cx="10344150" cy="762000"/>
            </a:xfrm>
            <a:custGeom>
              <a:avLst/>
              <a:gdLst/>
              <a:ahLst/>
              <a:cxnLst/>
              <a:rect l="l" t="t" r="r" b="b"/>
              <a:pathLst>
                <a:path w="10344150" h="762000">
                  <a:moveTo>
                    <a:pt x="10311101" y="761999"/>
                  </a:moveTo>
                  <a:lnTo>
                    <a:pt x="16523" y="761999"/>
                  </a:lnTo>
                  <a:lnTo>
                    <a:pt x="14093" y="761032"/>
                  </a:lnTo>
                  <a:lnTo>
                    <a:pt x="0" y="728952"/>
                  </a:lnTo>
                  <a:lnTo>
                    <a:pt x="0" y="723899"/>
                  </a:lnTo>
                  <a:lnTo>
                    <a:pt x="0" y="33047"/>
                  </a:lnTo>
                  <a:lnTo>
                    <a:pt x="16523" y="0"/>
                  </a:lnTo>
                  <a:lnTo>
                    <a:pt x="10311101" y="0"/>
                  </a:lnTo>
                  <a:lnTo>
                    <a:pt x="10343181" y="28187"/>
                  </a:lnTo>
                  <a:lnTo>
                    <a:pt x="10344148" y="33047"/>
                  </a:lnTo>
                  <a:lnTo>
                    <a:pt x="10344148" y="728952"/>
                  </a:lnTo>
                  <a:lnTo>
                    <a:pt x="10315960" y="761032"/>
                  </a:lnTo>
                  <a:lnTo>
                    <a:pt x="10311101" y="761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914387" y="3886199"/>
              <a:ext cx="38100" cy="952500"/>
            </a:xfrm>
            <a:custGeom>
              <a:avLst/>
              <a:gdLst/>
              <a:ahLst/>
              <a:cxnLst/>
              <a:rect l="l" t="t" r="r" b="b"/>
              <a:pathLst>
                <a:path w="38100" h="952500">
                  <a:moveTo>
                    <a:pt x="38100" y="762000"/>
                  </a:moveTo>
                  <a:lnTo>
                    <a:pt x="19050" y="762000"/>
                  </a:lnTo>
                  <a:lnTo>
                    <a:pt x="19050" y="952500"/>
                  </a:lnTo>
                  <a:lnTo>
                    <a:pt x="38100" y="952500"/>
                  </a:lnTo>
                  <a:lnTo>
                    <a:pt x="38100" y="762000"/>
                  </a:lnTo>
                  <a:close/>
                </a:path>
                <a:path w="38100" h="952500">
                  <a:moveTo>
                    <a:pt x="38100" y="0"/>
                  </a:moveTo>
                  <a:lnTo>
                    <a:pt x="2794" y="23482"/>
                  </a:lnTo>
                  <a:lnTo>
                    <a:pt x="0" y="38100"/>
                  </a:lnTo>
                  <a:lnTo>
                    <a:pt x="0" y="723900"/>
                  </a:lnTo>
                  <a:lnTo>
                    <a:pt x="23482" y="759218"/>
                  </a:lnTo>
                  <a:lnTo>
                    <a:pt x="38100" y="7620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933449" y="4762499"/>
              <a:ext cx="10344150" cy="762000"/>
            </a:xfrm>
            <a:custGeom>
              <a:avLst/>
              <a:gdLst/>
              <a:ahLst/>
              <a:cxnLst/>
              <a:rect l="l" t="t" r="r" b="b"/>
              <a:pathLst>
                <a:path w="10344150" h="762000">
                  <a:moveTo>
                    <a:pt x="10311101" y="761999"/>
                  </a:moveTo>
                  <a:lnTo>
                    <a:pt x="16523" y="761999"/>
                  </a:lnTo>
                  <a:lnTo>
                    <a:pt x="14093" y="761032"/>
                  </a:lnTo>
                  <a:lnTo>
                    <a:pt x="0" y="728952"/>
                  </a:lnTo>
                  <a:lnTo>
                    <a:pt x="0" y="723899"/>
                  </a:lnTo>
                  <a:lnTo>
                    <a:pt x="0" y="33047"/>
                  </a:lnTo>
                  <a:lnTo>
                    <a:pt x="16523" y="0"/>
                  </a:lnTo>
                  <a:lnTo>
                    <a:pt x="10311101" y="0"/>
                  </a:lnTo>
                  <a:lnTo>
                    <a:pt x="10343181" y="28186"/>
                  </a:lnTo>
                  <a:lnTo>
                    <a:pt x="10344148" y="33047"/>
                  </a:lnTo>
                  <a:lnTo>
                    <a:pt x="10344148" y="728952"/>
                  </a:lnTo>
                  <a:lnTo>
                    <a:pt x="10315960" y="761032"/>
                  </a:lnTo>
                  <a:lnTo>
                    <a:pt x="10311101" y="761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914399" y="4762499"/>
              <a:ext cx="38100" cy="762000"/>
            </a:xfrm>
            <a:custGeom>
              <a:avLst/>
              <a:gdLst/>
              <a:ahLst/>
              <a:cxnLst/>
              <a:rect l="l" t="t" r="r" b="b"/>
              <a:pathLst>
                <a:path w="38100" h="762000">
                  <a:moveTo>
                    <a:pt x="38099" y="761999"/>
                  </a:moveTo>
                  <a:lnTo>
                    <a:pt x="2789" y="738525"/>
                  </a:lnTo>
                  <a:lnTo>
                    <a:pt x="0" y="723899"/>
                  </a:lnTo>
                  <a:lnTo>
                    <a:pt x="0" y="38099"/>
                  </a:lnTo>
                  <a:lnTo>
                    <a:pt x="23473" y="2789"/>
                  </a:lnTo>
                  <a:lnTo>
                    <a:pt x="38099" y="0"/>
                  </a:lnTo>
                  <a:lnTo>
                    <a:pt x="38099" y="7619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 descr=""/>
          <p:cNvGrpSpPr/>
          <p:nvPr/>
        </p:nvGrpSpPr>
        <p:grpSpPr>
          <a:xfrm>
            <a:off x="914399" y="6134099"/>
            <a:ext cx="10363200" cy="1638300"/>
            <a:chOff x="914399" y="6134099"/>
            <a:chExt cx="10363200" cy="1638300"/>
          </a:xfrm>
        </p:grpSpPr>
        <p:sp>
          <p:nvSpPr>
            <p:cNvPr id="21" name="object 21" descr=""/>
            <p:cNvSpPr/>
            <p:nvPr/>
          </p:nvSpPr>
          <p:spPr>
            <a:xfrm>
              <a:off x="933449" y="6134099"/>
              <a:ext cx="10344150" cy="762000"/>
            </a:xfrm>
            <a:custGeom>
              <a:avLst/>
              <a:gdLst/>
              <a:ahLst/>
              <a:cxnLst/>
              <a:rect l="l" t="t" r="r" b="b"/>
              <a:pathLst>
                <a:path w="10344150" h="762000">
                  <a:moveTo>
                    <a:pt x="10311101" y="761999"/>
                  </a:moveTo>
                  <a:lnTo>
                    <a:pt x="16523" y="761999"/>
                  </a:lnTo>
                  <a:lnTo>
                    <a:pt x="14093" y="761032"/>
                  </a:lnTo>
                  <a:lnTo>
                    <a:pt x="0" y="728952"/>
                  </a:lnTo>
                  <a:lnTo>
                    <a:pt x="0" y="723899"/>
                  </a:lnTo>
                  <a:lnTo>
                    <a:pt x="0" y="33047"/>
                  </a:lnTo>
                  <a:lnTo>
                    <a:pt x="16523" y="0"/>
                  </a:lnTo>
                  <a:lnTo>
                    <a:pt x="10311101" y="0"/>
                  </a:lnTo>
                  <a:lnTo>
                    <a:pt x="10343181" y="28187"/>
                  </a:lnTo>
                  <a:lnTo>
                    <a:pt x="10344148" y="33047"/>
                  </a:lnTo>
                  <a:lnTo>
                    <a:pt x="10344148" y="728952"/>
                  </a:lnTo>
                  <a:lnTo>
                    <a:pt x="10315960" y="761032"/>
                  </a:lnTo>
                  <a:lnTo>
                    <a:pt x="10311101" y="761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914387" y="6134099"/>
              <a:ext cx="38100" cy="952500"/>
            </a:xfrm>
            <a:custGeom>
              <a:avLst/>
              <a:gdLst/>
              <a:ahLst/>
              <a:cxnLst/>
              <a:rect l="l" t="t" r="r" b="b"/>
              <a:pathLst>
                <a:path w="38100" h="952500">
                  <a:moveTo>
                    <a:pt x="38100" y="762000"/>
                  </a:moveTo>
                  <a:lnTo>
                    <a:pt x="19050" y="762000"/>
                  </a:lnTo>
                  <a:lnTo>
                    <a:pt x="19050" y="952500"/>
                  </a:lnTo>
                  <a:lnTo>
                    <a:pt x="38100" y="952500"/>
                  </a:lnTo>
                  <a:lnTo>
                    <a:pt x="38100" y="762000"/>
                  </a:lnTo>
                  <a:close/>
                </a:path>
                <a:path w="38100" h="952500">
                  <a:moveTo>
                    <a:pt x="38100" y="0"/>
                  </a:moveTo>
                  <a:lnTo>
                    <a:pt x="2794" y="23482"/>
                  </a:lnTo>
                  <a:lnTo>
                    <a:pt x="0" y="38100"/>
                  </a:lnTo>
                  <a:lnTo>
                    <a:pt x="0" y="723900"/>
                  </a:lnTo>
                  <a:lnTo>
                    <a:pt x="23482" y="759218"/>
                  </a:lnTo>
                  <a:lnTo>
                    <a:pt x="38100" y="7620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933449" y="7010399"/>
              <a:ext cx="10344150" cy="762000"/>
            </a:xfrm>
            <a:custGeom>
              <a:avLst/>
              <a:gdLst/>
              <a:ahLst/>
              <a:cxnLst/>
              <a:rect l="l" t="t" r="r" b="b"/>
              <a:pathLst>
                <a:path w="10344150" h="762000">
                  <a:moveTo>
                    <a:pt x="10311101" y="761999"/>
                  </a:moveTo>
                  <a:lnTo>
                    <a:pt x="16523" y="761999"/>
                  </a:lnTo>
                  <a:lnTo>
                    <a:pt x="14093" y="761032"/>
                  </a:lnTo>
                  <a:lnTo>
                    <a:pt x="0" y="728952"/>
                  </a:lnTo>
                  <a:lnTo>
                    <a:pt x="0" y="723899"/>
                  </a:lnTo>
                  <a:lnTo>
                    <a:pt x="0" y="33047"/>
                  </a:lnTo>
                  <a:lnTo>
                    <a:pt x="16523" y="0"/>
                  </a:lnTo>
                  <a:lnTo>
                    <a:pt x="10311101" y="0"/>
                  </a:lnTo>
                  <a:lnTo>
                    <a:pt x="10343181" y="28187"/>
                  </a:lnTo>
                  <a:lnTo>
                    <a:pt x="10344148" y="33047"/>
                  </a:lnTo>
                  <a:lnTo>
                    <a:pt x="10344148" y="728952"/>
                  </a:lnTo>
                  <a:lnTo>
                    <a:pt x="10315960" y="761032"/>
                  </a:lnTo>
                  <a:lnTo>
                    <a:pt x="10311101" y="761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914399" y="7010399"/>
              <a:ext cx="38100" cy="762000"/>
            </a:xfrm>
            <a:custGeom>
              <a:avLst/>
              <a:gdLst/>
              <a:ahLst/>
              <a:cxnLst/>
              <a:rect l="l" t="t" r="r" b="b"/>
              <a:pathLst>
                <a:path w="38100" h="762000">
                  <a:moveTo>
                    <a:pt x="38099" y="761999"/>
                  </a:moveTo>
                  <a:lnTo>
                    <a:pt x="2789" y="738525"/>
                  </a:lnTo>
                  <a:lnTo>
                    <a:pt x="0" y="723899"/>
                  </a:lnTo>
                  <a:lnTo>
                    <a:pt x="0" y="38099"/>
                  </a:lnTo>
                  <a:lnTo>
                    <a:pt x="23473" y="2789"/>
                  </a:lnTo>
                  <a:lnTo>
                    <a:pt x="38099" y="0"/>
                  </a:lnTo>
                  <a:lnTo>
                    <a:pt x="38099" y="7619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1092200" y="1231966"/>
            <a:ext cx="5364480" cy="6388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8110">
              <a:lnSpc>
                <a:spcPct val="100000"/>
              </a:lnSpc>
              <a:spcBef>
                <a:spcPts val="100"/>
              </a:spcBef>
            </a:pPr>
            <a:r>
              <a:rPr dirty="0" sz="1750" spc="-160" b="0">
                <a:solidFill>
                  <a:srgbClr val="2562EB"/>
                </a:solidFill>
                <a:latin typeface="Noto Sans JP Medium"/>
                <a:cs typeface="Noto Sans JP Medium"/>
              </a:rPr>
              <a:t>Phase</a:t>
            </a:r>
            <a:r>
              <a:rPr dirty="0" sz="1750" spc="35" b="0">
                <a:solidFill>
                  <a:srgbClr val="2562EB"/>
                </a:solidFill>
                <a:latin typeface="Noto Sans JP Medium"/>
                <a:cs typeface="Noto Sans JP Medium"/>
              </a:rPr>
              <a:t> </a:t>
            </a:r>
            <a:r>
              <a:rPr dirty="0" sz="1750" spc="-95" b="0">
                <a:solidFill>
                  <a:srgbClr val="2562EB"/>
                </a:solidFill>
                <a:latin typeface="Noto Sans JP Medium"/>
                <a:cs typeface="Noto Sans JP Medium"/>
              </a:rPr>
              <a:t>1:</a:t>
            </a:r>
            <a:r>
              <a:rPr dirty="0" sz="1750" spc="35" b="0">
                <a:solidFill>
                  <a:srgbClr val="2562EB"/>
                </a:solidFill>
                <a:latin typeface="Noto Sans JP Medium"/>
                <a:cs typeface="Noto Sans JP Medium"/>
              </a:rPr>
              <a:t> </a:t>
            </a:r>
            <a:r>
              <a:rPr dirty="0" sz="1700" spc="-325">
                <a:solidFill>
                  <a:srgbClr val="2562EB"/>
                </a:solidFill>
                <a:latin typeface="Dotum"/>
                <a:cs typeface="Dotum"/>
              </a:rPr>
              <a:t>기능</a:t>
            </a:r>
            <a:r>
              <a:rPr dirty="0" sz="1700" spc="-140">
                <a:solidFill>
                  <a:srgbClr val="2562EB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2562EB"/>
                </a:solidFill>
                <a:latin typeface="Dotum"/>
                <a:cs typeface="Dotum"/>
              </a:rPr>
              <a:t>고도화</a:t>
            </a:r>
            <a:r>
              <a:rPr dirty="0" sz="1700" spc="-140">
                <a:solidFill>
                  <a:srgbClr val="2562EB"/>
                </a:solidFill>
                <a:latin typeface="Dotum"/>
                <a:cs typeface="Dotum"/>
              </a:rPr>
              <a:t> </a:t>
            </a:r>
            <a:r>
              <a:rPr dirty="0" sz="1750" spc="-195" b="0">
                <a:solidFill>
                  <a:srgbClr val="2562EB"/>
                </a:solidFill>
                <a:latin typeface="Noto Sans JP Medium"/>
                <a:cs typeface="Noto Sans JP Medium"/>
              </a:rPr>
              <a:t>(1</a:t>
            </a:r>
            <a:r>
              <a:rPr dirty="0" sz="1700" spc="-195">
                <a:solidFill>
                  <a:srgbClr val="2562EB"/>
                </a:solidFill>
                <a:latin typeface="Dotum"/>
                <a:cs typeface="Dotum"/>
              </a:rPr>
              <a:t>년</a:t>
            </a:r>
            <a:r>
              <a:rPr dirty="0" sz="1700" spc="-140">
                <a:solidFill>
                  <a:srgbClr val="2562EB"/>
                </a:solidFill>
                <a:latin typeface="Dotum"/>
                <a:cs typeface="Dotum"/>
              </a:rPr>
              <a:t> </a:t>
            </a:r>
            <a:r>
              <a:rPr dirty="0" sz="1700" spc="-25">
                <a:solidFill>
                  <a:srgbClr val="2562EB"/>
                </a:solidFill>
                <a:latin typeface="Dotum"/>
                <a:cs typeface="Dotum"/>
              </a:rPr>
              <a:t>내</a:t>
            </a:r>
            <a:r>
              <a:rPr dirty="0" sz="1750" spc="-25" b="0">
                <a:solidFill>
                  <a:srgbClr val="2562EB"/>
                </a:solidFill>
                <a:latin typeface="Noto Sans JP Medium"/>
                <a:cs typeface="Noto Sans JP Medium"/>
              </a:rPr>
              <a:t>)</a:t>
            </a:r>
            <a:endParaRPr sz="1750">
              <a:latin typeface="Noto Sans JP Medium"/>
              <a:cs typeface="Noto Sans JP Medium"/>
            </a:endParaRPr>
          </a:p>
          <a:p>
            <a:pPr marL="12700">
              <a:lnSpc>
                <a:spcPct val="100000"/>
              </a:lnSpc>
              <a:spcBef>
                <a:spcPts val="2275"/>
              </a:spcBef>
            </a:pPr>
            <a:r>
              <a:rPr dirty="0" sz="1350" spc="-220">
                <a:solidFill>
                  <a:srgbClr val="1F2937"/>
                </a:solidFill>
                <a:latin typeface="Dotum"/>
                <a:cs typeface="Dotum"/>
              </a:rPr>
              <a:t>금융</a:t>
            </a:r>
            <a:r>
              <a:rPr dirty="0" sz="1300" spc="-220" b="0">
                <a:solidFill>
                  <a:srgbClr val="1F2937"/>
                </a:solidFill>
                <a:latin typeface="Noto Sans JP Medium"/>
                <a:cs typeface="Noto Sans JP Medium"/>
              </a:rPr>
              <a:t>/</a:t>
            </a:r>
            <a:r>
              <a:rPr dirty="0" sz="1350" spc="-220">
                <a:solidFill>
                  <a:srgbClr val="1F2937"/>
                </a:solidFill>
                <a:latin typeface="Dotum"/>
                <a:cs typeface="Dotum"/>
              </a:rPr>
              <a:t>세무</a:t>
            </a:r>
            <a:r>
              <a:rPr dirty="0" sz="1350" spc="-100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F2937"/>
                </a:solidFill>
                <a:latin typeface="Dotum"/>
                <a:cs typeface="Dotum"/>
              </a:rPr>
              <a:t>데이터</a:t>
            </a:r>
            <a:r>
              <a:rPr dirty="0" sz="1350" spc="-95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F2937"/>
                </a:solidFill>
                <a:latin typeface="Dotum"/>
                <a:cs typeface="Dotum"/>
              </a:rPr>
              <a:t>연계</a:t>
            </a:r>
            <a:r>
              <a:rPr dirty="0" sz="1350" spc="-95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1F2937"/>
                </a:solidFill>
                <a:latin typeface="Dotum"/>
                <a:cs typeface="Dotum"/>
              </a:rPr>
              <a:t>확장</a:t>
            </a:r>
            <a:endParaRPr sz="135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국세청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10">
                <a:solidFill>
                  <a:srgbClr val="4A5462"/>
                </a:solidFill>
                <a:latin typeface="Dotum"/>
                <a:cs typeface="Dotum"/>
              </a:rPr>
              <a:t>홈택스</a:t>
            </a:r>
            <a:r>
              <a:rPr dirty="0" sz="1300" spc="-210">
                <a:solidFill>
                  <a:srgbClr val="4A5462"/>
                </a:solidFill>
                <a:latin typeface="Noto Sans JP"/>
                <a:cs typeface="Noto Sans JP"/>
              </a:rPr>
              <a:t>,</a:t>
            </a:r>
            <a:r>
              <a:rPr dirty="0" sz="1300" spc="45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주요</a:t>
            </a:r>
            <a:r>
              <a:rPr dirty="0" sz="135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은행</a:t>
            </a:r>
            <a:r>
              <a:rPr dirty="0" sz="135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및</a:t>
            </a:r>
            <a:r>
              <a:rPr dirty="0" sz="135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카드사</a:t>
            </a:r>
            <a:r>
              <a:rPr dirty="0" sz="135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00" spc="-35">
                <a:solidFill>
                  <a:srgbClr val="4A5462"/>
                </a:solidFill>
                <a:latin typeface="Noto Sans JP"/>
                <a:cs typeface="Noto Sans JP"/>
              </a:rPr>
              <a:t>API</a:t>
            </a:r>
            <a:r>
              <a:rPr dirty="0" sz="1300" spc="45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연동을</a:t>
            </a:r>
            <a:r>
              <a:rPr dirty="0" sz="135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통한</a:t>
            </a:r>
            <a:r>
              <a:rPr dirty="0" sz="135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자동</a:t>
            </a:r>
            <a:r>
              <a:rPr dirty="0" sz="135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데이터</a:t>
            </a:r>
            <a:r>
              <a:rPr dirty="0" sz="135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수집</a:t>
            </a:r>
            <a:r>
              <a:rPr dirty="0" sz="135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4A5462"/>
                </a:solidFill>
                <a:latin typeface="Dotum"/>
                <a:cs typeface="Dotum"/>
              </a:rPr>
              <a:t>고도화</a:t>
            </a:r>
            <a:endParaRPr sz="1350">
              <a:latin typeface="Dotum"/>
              <a:cs typeface="Dotum"/>
            </a:endParaRPr>
          </a:p>
          <a:p>
            <a:pPr>
              <a:lnSpc>
                <a:spcPct val="100000"/>
              </a:lnSpc>
            </a:pPr>
            <a:endParaRPr sz="1200">
              <a:latin typeface="Dotum"/>
              <a:cs typeface="Dotum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endParaRPr sz="120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300" b="0">
                <a:solidFill>
                  <a:srgbClr val="1F2937"/>
                </a:solidFill>
                <a:latin typeface="Noto Sans JP Medium"/>
                <a:cs typeface="Noto Sans JP Medium"/>
              </a:rPr>
              <a:t>AI</a:t>
            </a:r>
            <a:r>
              <a:rPr dirty="0" sz="1300" spc="-50" b="0">
                <a:solidFill>
                  <a:srgbClr val="1F2937"/>
                </a:solidFill>
                <a:latin typeface="Noto Sans JP Medium"/>
                <a:cs typeface="Noto Sans JP Medium"/>
              </a:rPr>
              <a:t> </a:t>
            </a:r>
            <a:r>
              <a:rPr dirty="0" sz="1300" spc="-60" b="0">
                <a:solidFill>
                  <a:srgbClr val="1F2937"/>
                </a:solidFill>
                <a:latin typeface="Noto Sans JP Medium"/>
                <a:cs typeface="Noto Sans JP Medium"/>
              </a:rPr>
              <a:t>OCR</a:t>
            </a:r>
            <a:r>
              <a:rPr dirty="0" sz="1300" spc="-5" b="0">
                <a:solidFill>
                  <a:srgbClr val="1F2937"/>
                </a:solidFill>
                <a:latin typeface="Noto Sans JP Medium"/>
                <a:cs typeface="Noto Sans JP Medium"/>
              </a:rPr>
              <a:t> </a:t>
            </a:r>
            <a:r>
              <a:rPr dirty="0" sz="1350" spc="-260">
                <a:solidFill>
                  <a:srgbClr val="1F2937"/>
                </a:solidFill>
                <a:latin typeface="Dotum"/>
                <a:cs typeface="Dotum"/>
              </a:rPr>
              <a:t>정확도</a:t>
            </a:r>
            <a:r>
              <a:rPr dirty="0" sz="1350" spc="-114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1F2937"/>
                </a:solidFill>
                <a:latin typeface="Dotum"/>
                <a:cs typeface="Dotum"/>
              </a:rPr>
              <a:t>향상</a:t>
            </a:r>
            <a:endParaRPr sz="135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다양한</a:t>
            </a:r>
            <a:r>
              <a:rPr dirty="0" sz="135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영수증</a:t>
            </a:r>
            <a:r>
              <a:rPr dirty="0" sz="135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및</a:t>
            </a:r>
            <a:r>
              <a:rPr dirty="0" sz="135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세금계산서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양식에</a:t>
            </a:r>
            <a:r>
              <a:rPr dirty="0" sz="135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대한</a:t>
            </a:r>
            <a:r>
              <a:rPr dirty="0" sz="135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인식률</a:t>
            </a:r>
            <a:r>
              <a:rPr dirty="0" sz="135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00" spc="-55">
                <a:solidFill>
                  <a:srgbClr val="4A5462"/>
                </a:solidFill>
                <a:latin typeface="Noto Sans JP"/>
                <a:cs typeface="Noto Sans JP"/>
              </a:rPr>
              <a:t>99.5%</a:t>
            </a:r>
            <a:r>
              <a:rPr dirty="0" sz="1300" spc="50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이상으로</a:t>
            </a:r>
            <a:r>
              <a:rPr dirty="0" sz="135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4A5462"/>
                </a:solidFill>
                <a:latin typeface="Dotum"/>
                <a:cs typeface="Dotum"/>
              </a:rPr>
              <a:t>개선</a:t>
            </a:r>
            <a:endParaRPr sz="1350">
              <a:latin typeface="Dotum"/>
              <a:cs typeface="Dotum"/>
            </a:endParaRPr>
          </a:p>
          <a:p>
            <a:pPr>
              <a:lnSpc>
                <a:spcPct val="100000"/>
              </a:lnSpc>
              <a:spcBef>
                <a:spcPts val="1440"/>
              </a:spcBef>
            </a:pPr>
            <a:endParaRPr sz="1200">
              <a:latin typeface="Dotum"/>
              <a:cs typeface="Dotum"/>
            </a:endParaRPr>
          </a:p>
          <a:p>
            <a:pPr marL="141605">
              <a:lnSpc>
                <a:spcPct val="100000"/>
              </a:lnSpc>
              <a:spcBef>
                <a:spcPts val="5"/>
              </a:spcBef>
            </a:pPr>
            <a:r>
              <a:rPr dirty="0" sz="1750" spc="-160" b="0">
                <a:solidFill>
                  <a:srgbClr val="2562EB"/>
                </a:solidFill>
                <a:latin typeface="Noto Sans JP Medium"/>
                <a:cs typeface="Noto Sans JP Medium"/>
              </a:rPr>
              <a:t>Phase</a:t>
            </a:r>
            <a:r>
              <a:rPr dirty="0" sz="1750" spc="35" b="0">
                <a:solidFill>
                  <a:srgbClr val="2562EB"/>
                </a:solidFill>
                <a:latin typeface="Noto Sans JP Medium"/>
                <a:cs typeface="Noto Sans JP Medium"/>
              </a:rPr>
              <a:t> </a:t>
            </a:r>
            <a:r>
              <a:rPr dirty="0" sz="1750" spc="-95" b="0">
                <a:solidFill>
                  <a:srgbClr val="2562EB"/>
                </a:solidFill>
                <a:latin typeface="Noto Sans JP Medium"/>
                <a:cs typeface="Noto Sans JP Medium"/>
              </a:rPr>
              <a:t>2:</a:t>
            </a:r>
            <a:r>
              <a:rPr dirty="0" sz="1750" spc="35" b="0">
                <a:solidFill>
                  <a:srgbClr val="2562EB"/>
                </a:solidFill>
                <a:latin typeface="Noto Sans JP Medium"/>
                <a:cs typeface="Noto Sans JP Medium"/>
              </a:rPr>
              <a:t> </a:t>
            </a:r>
            <a:r>
              <a:rPr dirty="0" sz="1700" spc="-325">
                <a:solidFill>
                  <a:srgbClr val="2562EB"/>
                </a:solidFill>
                <a:latin typeface="Dotum"/>
                <a:cs typeface="Dotum"/>
              </a:rPr>
              <a:t>지능형</a:t>
            </a:r>
            <a:r>
              <a:rPr dirty="0" sz="1700" spc="-140">
                <a:solidFill>
                  <a:srgbClr val="2562EB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2562EB"/>
                </a:solidFill>
                <a:latin typeface="Dotum"/>
                <a:cs typeface="Dotum"/>
              </a:rPr>
              <a:t>서비스</a:t>
            </a:r>
            <a:r>
              <a:rPr dirty="0" sz="1700" spc="-140">
                <a:solidFill>
                  <a:srgbClr val="2562EB"/>
                </a:solidFill>
                <a:latin typeface="Dotum"/>
                <a:cs typeface="Dotum"/>
              </a:rPr>
              <a:t> </a:t>
            </a:r>
            <a:r>
              <a:rPr dirty="0" sz="1750" spc="-114" b="0">
                <a:solidFill>
                  <a:srgbClr val="2562EB"/>
                </a:solidFill>
                <a:latin typeface="Noto Sans JP Medium"/>
                <a:cs typeface="Noto Sans JP Medium"/>
              </a:rPr>
              <a:t>(2-</a:t>
            </a:r>
            <a:r>
              <a:rPr dirty="0" sz="1750" spc="-25" b="0">
                <a:solidFill>
                  <a:srgbClr val="2562EB"/>
                </a:solidFill>
                <a:latin typeface="Noto Sans JP Medium"/>
                <a:cs typeface="Noto Sans JP Medium"/>
              </a:rPr>
              <a:t>3</a:t>
            </a:r>
            <a:r>
              <a:rPr dirty="0" sz="1700" spc="-25">
                <a:solidFill>
                  <a:srgbClr val="2562EB"/>
                </a:solidFill>
                <a:latin typeface="Dotum"/>
                <a:cs typeface="Dotum"/>
              </a:rPr>
              <a:t>년</a:t>
            </a:r>
            <a:r>
              <a:rPr dirty="0" sz="1750" spc="-25" b="0">
                <a:solidFill>
                  <a:srgbClr val="2562EB"/>
                </a:solidFill>
                <a:latin typeface="Noto Sans JP Medium"/>
                <a:cs typeface="Noto Sans JP Medium"/>
              </a:rPr>
              <a:t>)</a:t>
            </a:r>
            <a:endParaRPr sz="1750">
              <a:latin typeface="Noto Sans JP Medium"/>
              <a:cs typeface="Noto Sans JP Medium"/>
            </a:endParaRPr>
          </a:p>
          <a:p>
            <a:pPr marL="12700">
              <a:lnSpc>
                <a:spcPct val="100000"/>
              </a:lnSpc>
              <a:spcBef>
                <a:spcPts val="2275"/>
              </a:spcBef>
            </a:pPr>
            <a:r>
              <a:rPr dirty="0" sz="1350" spc="-260">
                <a:solidFill>
                  <a:srgbClr val="1F2937"/>
                </a:solidFill>
                <a:latin typeface="Dotum"/>
                <a:cs typeface="Dotum"/>
              </a:rPr>
              <a:t>맞춤형</a:t>
            </a:r>
            <a:r>
              <a:rPr dirty="0" sz="1350" spc="-105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F2937"/>
                </a:solidFill>
                <a:latin typeface="Dotum"/>
                <a:cs typeface="Dotum"/>
              </a:rPr>
              <a:t>인사이트</a:t>
            </a:r>
            <a:r>
              <a:rPr dirty="0" sz="1350" spc="-105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1F2937"/>
                </a:solidFill>
                <a:latin typeface="Dotum"/>
                <a:cs typeface="Dotum"/>
              </a:rPr>
              <a:t>제공</a:t>
            </a:r>
            <a:endParaRPr sz="135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350" spc="-229">
                <a:solidFill>
                  <a:srgbClr val="4A5462"/>
                </a:solidFill>
                <a:latin typeface="Dotum"/>
                <a:cs typeface="Dotum"/>
              </a:rPr>
              <a:t>개인</a:t>
            </a:r>
            <a:r>
              <a:rPr dirty="0" sz="1300" spc="-229">
                <a:solidFill>
                  <a:srgbClr val="4A5462"/>
                </a:solidFill>
                <a:latin typeface="Noto Sans JP"/>
                <a:cs typeface="Noto Sans JP"/>
              </a:rPr>
              <a:t>/</a:t>
            </a:r>
            <a:r>
              <a:rPr dirty="0" sz="1350" spc="-229">
                <a:solidFill>
                  <a:srgbClr val="4A5462"/>
                </a:solidFill>
                <a:latin typeface="Dotum"/>
                <a:cs typeface="Dotum"/>
              </a:rPr>
              <a:t>업종별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맞춤</a:t>
            </a:r>
            <a:r>
              <a:rPr dirty="0" sz="135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절세</a:t>
            </a:r>
            <a:r>
              <a:rPr dirty="0" sz="135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190">
                <a:solidFill>
                  <a:srgbClr val="4A5462"/>
                </a:solidFill>
                <a:latin typeface="Dotum"/>
                <a:cs typeface="Dotum"/>
              </a:rPr>
              <a:t>전략</a:t>
            </a:r>
            <a:r>
              <a:rPr dirty="0" sz="1300" spc="-190">
                <a:solidFill>
                  <a:srgbClr val="4A5462"/>
                </a:solidFill>
                <a:latin typeface="Noto Sans JP"/>
                <a:cs typeface="Noto Sans JP"/>
              </a:rPr>
              <a:t>,</a:t>
            </a:r>
            <a:r>
              <a:rPr dirty="0" sz="1300" spc="45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지출</a:t>
            </a:r>
            <a:r>
              <a:rPr dirty="0" sz="135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패턴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분석</a:t>
            </a:r>
            <a:r>
              <a:rPr dirty="0" sz="135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및</a:t>
            </a:r>
            <a:r>
              <a:rPr dirty="0" sz="135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최적화</a:t>
            </a:r>
            <a:r>
              <a:rPr dirty="0" sz="135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제안</a:t>
            </a:r>
            <a:r>
              <a:rPr dirty="0" sz="135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00">
                <a:solidFill>
                  <a:srgbClr val="4A5462"/>
                </a:solidFill>
                <a:latin typeface="Noto Sans JP"/>
                <a:cs typeface="Noto Sans JP"/>
              </a:rPr>
              <a:t>AI</a:t>
            </a:r>
            <a:r>
              <a:rPr dirty="0" sz="1300" spc="45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서비스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4A5462"/>
                </a:solidFill>
                <a:latin typeface="Dotum"/>
                <a:cs typeface="Dotum"/>
              </a:rPr>
              <a:t>구현</a:t>
            </a:r>
            <a:endParaRPr sz="1350">
              <a:latin typeface="Dotum"/>
              <a:cs typeface="Dotum"/>
            </a:endParaRPr>
          </a:p>
          <a:p>
            <a:pPr>
              <a:lnSpc>
                <a:spcPct val="100000"/>
              </a:lnSpc>
            </a:pPr>
            <a:endParaRPr sz="1200">
              <a:latin typeface="Dotum"/>
              <a:cs typeface="Dotum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endParaRPr sz="120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300" b="0">
                <a:solidFill>
                  <a:srgbClr val="1F2937"/>
                </a:solidFill>
                <a:latin typeface="Noto Sans JP Medium"/>
                <a:cs typeface="Noto Sans JP Medium"/>
              </a:rPr>
              <a:t>AI</a:t>
            </a:r>
            <a:r>
              <a:rPr dirty="0" sz="1300" spc="-65" b="0">
                <a:solidFill>
                  <a:srgbClr val="1F2937"/>
                </a:solidFill>
                <a:latin typeface="Noto Sans JP Medium"/>
                <a:cs typeface="Noto Sans JP Medium"/>
              </a:rPr>
              <a:t> </a:t>
            </a:r>
            <a:r>
              <a:rPr dirty="0" sz="1350" spc="-260">
                <a:solidFill>
                  <a:srgbClr val="1F2937"/>
                </a:solidFill>
                <a:latin typeface="Dotum"/>
                <a:cs typeface="Dotum"/>
              </a:rPr>
              <a:t>학습</a:t>
            </a:r>
            <a:r>
              <a:rPr dirty="0" sz="1350" spc="-114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1F2937"/>
                </a:solidFill>
                <a:latin typeface="Dotum"/>
                <a:cs typeface="Dotum"/>
              </a:rPr>
              <a:t>고도화</a:t>
            </a:r>
            <a:endParaRPr sz="135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머신러닝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기반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예측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모델로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향후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20">
                <a:solidFill>
                  <a:srgbClr val="4A5462"/>
                </a:solidFill>
                <a:latin typeface="Dotum"/>
                <a:cs typeface="Dotum"/>
              </a:rPr>
              <a:t>수입</a:t>
            </a:r>
            <a:r>
              <a:rPr dirty="0" sz="1300" spc="-220">
                <a:solidFill>
                  <a:srgbClr val="4A5462"/>
                </a:solidFill>
                <a:latin typeface="Noto Sans JP"/>
                <a:cs typeface="Noto Sans JP"/>
              </a:rPr>
              <a:t>/</a:t>
            </a:r>
            <a:r>
              <a:rPr dirty="0" sz="1350" spc="-220">
                <a:solidFill>
                  <a:srgbClr val="4A5462"/>
                </a:solidFill>
                <a:latin typeface="Dotum"/>
                <a:cs typeface="Dotum"/>
              </a:rPr>
              <a:t>지출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예측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및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비즈니스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의사결정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지원</a:t>
            </a:r>
            <a:r>
              <a:rPr dirty="0" sz="1350" spc="-10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기능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4A5462"/>
                </a:solidFill>
                <a:latin typeface="Dotum"/>
                <a:cs typeface="Dotum"/>
              </a:rPr>
              <a:t>추가</a:t>
            </a:r>
            <a:endParaRPr sz="1350">
              <a:latin typeface="Dotum"/>
              <a:cs typeface="Dotum"/>
            </a:endParaRPr>
          </a:p>
          <a:p>
            <a:pPr>
              <a:lnSpc>
                <a:spcPct val="100000"/>
              </a:lnSpc>
              <a:spcBef>
                <a:spcPts val="1440"/>
              </a:spcBef>
            </a:pPr>
            <a:endParaRPr sz="1200">
              <a:latin typeface="Dotum"/>
              <a:cs typeface="Dotum"/>
            </a:endParaRPr>
          </a:p>
          <a:p>
            <a:pPr marL="141605">
              <a:lnSpc>
                <a:spcPct val="100000"/>
              </a:lnSpc>
              <a:spcBef>
                <a:spcPts val="5"/>
              </a:spcBef>
            </a:pPr>
            <a:r>
              <a:rPr dirty="0" sz="1750" spc="-160" b="0">
                <a:solidFill>
                  <a:srgbClr val="2562EB"/>
                </a:solidFill>
                <a:latin typeface="Noto Sans JP Medium"/>
                <a:cs typeface="Noto Sans JP Medium"/>
              </a:rPr>
              <a:t>Phase</a:t>
            </a:r>
            <a:r>
              <a:rPr dirty="0" sz="1750" spc="35" b="0">
                <a:solidFill>
                  <a:srgbClr val="2562EB"/>
                </a:solidFill>
                <a:latin typeface="Noto Sans JP Medium"/>
                <a:cs typeface="Noto Sans JP Medium"/>
              </a:rPr>
              <a:t> </a:t>
            </a:r>
            <a:r>
              <a:rPr dirty="0" sz="1750" spc="-95" b="0">
                <a:solidFill>
                  <a:srgbClr val="2562EB"/>
                </a:solidFill>
                <a:latin typeface="Noto Sans JP Medium"/>
                <a:cs typeface="Noto Sans JP Medium"/>
              </a:rPr>
              <a:t>3:</a:t>
            </a:r>
            <a:r>
              <a:rPr dirty="0" sz="1750" spc="35" b="0">
                <a:solidFill>
                  <a:srgbClr val="2562EB"/>
                </a:solidFill>
                <a:latin typeface="Noto Sans JP Medium"/>
                <a:cs typeface="Noto Sans JP Medium"/>
              </a:rPr>
              <a:t> </a:t>
            </a:r>
            <a:r>
              <a:rPr dirty="0" sz="1700" spc="-325">
                <a:solidFill>
                  <a:srgbClr val="2562EB"/>
                </a:solidFill>
                <a:latin typeface="Dotum"/>
                <a:cs typeface="Dotum"/>
              </a:rPr>
              <a:t>플랫폼</a:t>
            </a:r>
            <a:r>
              <a:rPr dirty="0" sz="1700" spc="-140">
                <a:solidFill>
                  <a:srgbClr val="2562EB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2562EB"/>
                </a:solidFill>
                <a:latin typeface="Dotum"/>
                <a:cs typeface="Dotum"/>
              </a:rPr>
              <a:t>확장</a:t>
            </a:r>
            <a:r>
              <a:rPr dirty="0" sz="1700" spc="-140">
                <a:solidFill>
                  <a:srgbClr val="2562EB"/>
                </a:solidFill>
                <a:latin typeface="Dotum"/>
                <a:cs typeface="Dotum"/>
              </a:rPr>
              <a:t> </a:t>
            </a:r>
            <a:r>
              <a:rPr dirty="0" sz="1750" spc="-195" b="0">
                <a:solidFill>
                  <a:srgbClr val="2562EB"/>
                </a:solidFill>
                <a:latin typeface="Noto Sans JP Medium"/>
                <a:cs typeface="Noto Sans JP Medium"/>
              </a:rPr>
              <a:t>(3</a:t>
            </a:r>
            <a:r>
              <a:rPr dirty="0" sz="1700" spc="-195">
                <a:solidFill>
                  <a:srgbClr val="2562EB"/>
                </a:solidFill>
                <a:latin typeface="Dotum"/>
                <a:cs typeface="Dotum"/>
              </a:rPr>
              <a:t>년</a:t>
            </a:r>
            <a:r>
              <a:rPr dirty="0" sz="1700" spc="-140">
                <a:solidFill>
                  <a:srgbClr val="2562EB"/>
                </a:solidFill>
                <a:latin typeface="Dotum"/>
                <a:cs typeface="Dotum"/>
              </a:rPr>
              <a:t> </a:t>
            </a:r>
            <a:r>
              <a:rPr dirty="0" sz="1700" spc="-25">
                <a:solidFill>
                  <a:srgbClr val="2562EB"/>
                </a:solidFill>
                <a:latin typeface="Dotum"/>
                <a:cs typeface="Dotum"/>
              </a:rPr>
              <a:t>이상</a:t>
            </a:r>
            <a:r>
              <a:rPr dirty="0" sz="1750" spc="-25" b="0">
                <a:solidFill>
                  <a:srgbClr val="2562EB"/>
                </a:solidFill>
                <a:latin typeface="Noto Sans JP Medium"/>
                <a:cs typeface="Noto Sans JP Medium"/>
              </a:rPr>
              <a:t>)</a:t>
            </a:r>
            <a:endParaRPr sz="1750">
              <a:latin typeface="Noto Sans JP Medium"/>
              <a:cs typeface="Noto Sans JP Medium"/>
            </a:endParaRPr>
          </a:p>
          <a:p>
            <a:pPr marL="12700">
              <a:lnSpc>
                <a:spcPct val="100000"/>
              </a:lnSpc>
              <a:spcBef>
                <a:spcPts val="2275"/>
              </a:spcBef>
            </a:pPr>
            <a:r>
              <a:rPr dirty="0" sz="1350" spc="-260">
                <a:solidFill>
                  <a:srgbClr val="1F2937"/>
                </a:solidFill>
                <a:latin typeface="Dotum"/>
                <a:cs typeface="Dotum"/>
              </a:rPr>
              <a:t>글로벌</a:t>
            </a:r>
            <a:r>
              <a:rPr dirty="0" sz="1350" spc="-110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F2937"/>
                </a:solidFill>
                <a:latin typeface="Dotum"/>
                <a:cs typeface="Dotum"/>
              </a:rPr>
              <a:t>시장</a:t>
            </a:r>
            <a:r>
              <a:rPr dirty="0" sz="1350" spc="-105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1F2937"/>
                </a:solidFill>
                <a:latin typeface="Dotum"/>
                <a:cs typeface="Dotum"/>
              </a:rPr>
              <a:t>진출</a:t>
            </a:r>
            <a:endParaRPr sz="135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다국어</a:t>
            </a:r>
            <a:r>
              <a:rPr dirty="0" sz="135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지원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및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각국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세법</a:t>
            </a:r>
            <a:r>
              <a:rPr dirty="0" sz="135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맞춤형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서비스로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해외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소상공인</a:t>
            </a:r>
            <a:r>
              <a:rPr dirty="0" sz="135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시장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4A5462"/>
                </a:solidFill>
                <a:latin typeface="Dotum"/>
                <a:cs typeface="Dotum"/>
              </a:rPr>
              <a:t>공략</a:t>
            </a:r>
            <a:endParaRPr sz="1350">
              <a:latin typeface="Dotum"/>
              <a:cs typeface="Dotum"/>
            </a:endParaRPr>
          </a:p>
          <a:p>
            <a:pPr>
              <a:lnSpc>
                <a:spcPct val="100000"/>
              </a:lnSpc>
            </a:pPr>
            <a:endParaRPr sz="1200">
              <a:latin typeface="Dotum"/>
              <a:cs typeface="Dotum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endParaRPr sz="120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350" spc="-260">
                <a:solidFill>
                  <a:srgbClr val="1F2937"/>
                </a:solidFill>
                <a:latin typeface="Dotum"/>
                <a:cs typeface="Dotum"/>
              </a:rPr>
              <a:t>오픈</a:t>
            </a:r>
            <a:r>
              <a:rPr dirty="0" sz="1350" spc="-114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300" spc="-40" b="0">
                <a:solidFill>
                  <a:srgbClr val="1F2937"/>
                </a:solidFill>
                <a:latin typeface="Noto Sans JP Medium"/>
                <a:cs typeface="Noto Sans JP Medium"/>
              </a:rPr>
              <a:t>API</a:t>
            </a:r>
            <a:r>
              <a:rPr dirty="0" sz="1300" b="0">
                <a:solidFill>
                  <a:srgbClr val="1F2937"/>
                </a:solidFill>
                <a:latin typeface="Noto Sans JP Medium"/>
                <a:cs typeface="Noto Sans JP Medium"/>
              </a:rPr>
              <a:t> </a:t>
            </a:r>
            <a:r>
              <a:rPr dirty="0" sz="1350" spc="-260">
                <a:solidFill>
                  <a:srgbClr val="1F2937"/>
                </a:solidFill>
                <a:latin typeface="Dotum"/>
                <a:cs typeface="Dotum"/>
              </a:rPr>
              <a:t>생태계</a:t>
            </a:r>
            <a:r>
              <a:rPr dirty="0" sz="1350" spc="-114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1F2937"/>
                </a:solidFill>
                <a:latin typeface="Dotum"/>
                <a:cs typeface="Dotum"/>
              </a:rPr>
              <a:t>구축</a:t>
            </a:r>
            <a:endParaRPr sz="135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타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서비스와의</a:t>
            </a:r>
            <a:r>
              <a:rPr dirty="0" sz="135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연동을</a:t>
            </a:r>
            <a:r>
              <a:rPr dirty="0" sz="135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위한</a:t>
            </a:r>
            <a:r>
              <a:rPr dirty="0" sz="135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00" spc="-35">
                <a:solidFill>
                  <a:srgbClr val="4A5462"/>
                </a:solidFill>
                <a:latin typeface="Noto Sans JP"/>
                <a:cs typeface="Noto Sans JP"/>
              </a:rPr>
              <a:t>API</a:t>
            </a:r>
            <a:r>
              <a:rPr dirty="0" sz="1300" spc="45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제공으로</a:t>
            </a:r>
            <a:r>
              <a:rPr dirty="0" sz="135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20">
                <a:solidFill>
                  <a:srgbClr val="4A5462"/>
                </a:solidFill>
                <a:latin typeface="Dotum"/>
                <a:cs typeface="Dotum"/>
              </a:rPr>
              <a:t>회계</a:t>
            </a:r>
            <a:r>
              <a:rPr dirty="0" sz="1300" spc="-220">
                <a:solidFill>
                  <a:srgbClr val="4A5462"/>
                </a:solidFill>
                <a:latin typeface="Noto Sans JP"/>
                <a:cs typeface="Noto Sans JP"/>
              </a:rPr>
              <a:t>/</a:t>
            </a:r>
            <a:r>
              <a:rPr dirty="0" sz="1350" spc="-220">
                <a:solidFill>
                  <a:srgbClr val="4A5462"/>
                </a:solidFill>
                <a:latin typeface="Dotum"/>
                <a:cs typeface="Dotum"/>
              </a:rPr>
              <a:t>세무</a:t>
            </a:r>
            <a:r>
              <a:rPr dirty="0" sz="135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생태계</a:t>
            </a:r>
            <a:r>
              <a:rPr dirty="0" sz="135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확장</a:t>
            </a:r>
            <a:r>
              <a:rPr dirty="0" sz="135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및</a:t>
            </a:r>
            <a:r>
              <a:rPr dirty="0" sz="135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시장</a:t>
            </a:r>
            <a:r>
              <a:rPr dirty="0" sz="135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주도권</a:t>
            </a:r>
            <a:r>
              <a:rPr dirty="0" sz="135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4A5462"/>
                </a:solidFill>
                <a:latin typeface="Dotum"/>
                <a:cs typeface="Dotum"/>
              </a:rPr>
              <a:t>확보</a:t>
            </a:r>
            <a:endParaRPr sz="1350">
              <a:latin typeface="Dotum"/>
              <a:cs typeface="Dotum"/>
            </a:endParaRPr>
          </a:p>
        </p:txBody>
      </p:sp>
      <p:sp>
        <p:nvSpPr>
          <p:cNvPr id="26" name="object 2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 spc="-100">
                <a:latin typeface="Noto Sans JP"/>
                <a:cs typeface="Noto Sans JP"/>
              </a:rPr>
              <a:t>AI</a:t>
            </a:r>
            <a:r>
              <a:rPr dirty="0" spc="-100"/>
              <a:t>를</a:t>
            </a:r>
            <a:r>
              <a:rPr dirty="0" spc="-80"/>
              <a:t> </a:t>
            </a:r>
            <a:r>
              <a:rPr dirty="0" spc="-190"/>
              <a:t>이용한</a:t>
            </a:r>
            <a:r>
              <a:rPr dirty="0" spc="-75"/>
              <a:t> </a:t>
            </a:r>
            <a:r>
              <a:rPr dirty="0" spc="-190"/>
              <a:t>간편장부</a:t>
            </a:r>
            <a:r>
              <a:rPr dirty="0" spc="-75"/>
              <a:t> </a:t>
            </a:r>
            <a:r>
              <a:rPr dirty="0" spc="-170"/>
              <a:t>시스템</a:t>
            </a:r>
          </a:p>
        </p:txBody>
      </p:sp>
      <p:sp>
        <p:nvSpPr>
          <p:cNvPr id="27" name="object 2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 spc="-30"/>
              <a:t>19</a:t>
            </a:fld>
            <a:r>
              <a:rPr dirty="0" spc="-20"/>
              <a:t> </a:t>
            </a:r>
            <a:r>
              <a:rPr dirty="0"/>
              <a:t>/</a:t>
            </a:r>
            <a:r>
              <a:rPr dirty="0" spc="-20"/>
              <a:t> </a:t>
            </a:r>
            <a:r>
              <a:rPr dirty="0" spc="-35"/>
              <a:t>20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524987" y="5048250"/>
            <a:ext cx="2238375" cy="1333500"/>
          </a:xfrm>
          <a:custGeom>
            <a:avLst/>
            <a:gdLst/>
            <a:ahLst/>
            <a:cxnLst/>
            <a:rect l="l" t="t" r="r" b="b"/>
            <a:pathLst>
              <a:path w="2238375" h="1333500">
                <a:moveTo>
                  <a:pt x="762000" y="285750"/>
                </a:moveTo>
                <a:lnTo>
                  <a:pt x="0" y="285750"/>
                </a:lnTo>
                <a:lnTo>
                  <a:pt x="0" y="1047750"/>
                </a:lnTo>
                <a:lnTo>
                  <a:pt x="762000" y="1047750"/>
                </a:lnTo>
                <a:lnTo>
                  <a:pt x="762000" y="285750"/>
                </a:lnTo>
                <a:close/>
              </a:path>
              <a:path w="2238375" h="1333500">
                <a:moveTo>
                  <a:pt x="2238375" y="666750"/>
                </a:moveTo>
                <a:lnTo>
                  <a:pt x="2180679" y="551383"/>
                </a:lnTo>
                <a:lnTo>
                  <a:pt x="2177948" y="536676"/>
                </a:lnTo>
                <a:lnTo>
                  <a:pt x="2174557" y="520661"/>
                </a:lnTo>
                <a:lnTo>
                  <a:pt x="2162048" y="473214"/>
                </a:lnTo>
                <a:lnTo>
                  <a:pt x="2146084" y="426796"/>
                </a:lnTo>
                <a:lnTo>
                  <a:pt x="2126742" y="381685"/>
                </a:lnTo>
                <a:lnTo>
                  <a:pt x="2104136" y="338112"/>
                </a:lnTo>
                <a:lnTo>
                  <a:pt x="2078393" y="296329"/>
                </a:lnTo>
                <a:lnTo>
                  <a:pt x="2049640" y="256552"/>
                </a:lnTo>
                <a:lnTo>
                  <a:pt x="2018030" y="218998"/>
                </a:lnTo>
                <a:lnTo>
                  <a:pt x="2010371" y="210756"/>
                </a:lnTo>
                <a:lnTo>
                  <a:pt x="2000250" y="190500"/>
                </a:lnTo>
                <a:lnTo>
                  <a:pt x="1997036" y="196913"/>
                </a:lnTo>
                <a:lnTo>
                  <a:pt x="1995474" y="195287"/>
                </a:lnTo>
                <a:lnTo>
                  <a:pt x="1983752" y="183857"/>
                </a:lnTo>
                <a:lnTo>
                  <a:pt x="1946986" y="151345"/>
                </a:lnTo>
                <a:lnTo>
                  <a:pt x="1907933" y="121627"/>
                </a:lnTo>
                <a:lnTo>
                  <a:pt x="1866785" y="94869"/>
                </a:lnTo>
                <a:lnTo>
                  <a:pt x="1823783" y="71196"/>
                </a:lnTo>
                <a:lnTo>
                  <a:pt x="1779155" y="50761"/>
                </a:lnTo>
                <a:lnTo>
                  <a:pt x="1733156" y="33655"/>
                </a:lnTo>
                <a:lnTo>
                  <a:pt x="1686013" y="19989"/>
                </a:lnTo>
                <a:lnTo>
                  <a:pt x="1637995" y="9817"/>
                </a:lnTo>
                <a:lnTo>
                  <a:pt x="1589354" y="3213"/>
                </a:lnTo>
                <a:lnTo>
                  <a:pt x="1540370" y="203"/>
                </a:lnTo>
                <a:lnTo>
                  <a:pt x="1524000" y="0"/>
                </a:lnTo>
                <a:lnTo>
                  <a:pt x="1507642" y="203"/>
                </a:lnTo>
                <a:lnTo>
                  <a:pt x="1458658" y="3213"/>
                </a:lnTo>
                <a:lnTo>
                  <a:pt x="1410017" y="9817"/>
                </a:lnTo>
                <a:lnTo>
                  <a:pt x="1361998" y="19989"/>
                </a:lnTo>
                <a:lnTo>
                  <a:pt x="1314856" y="33655"/>
                </a:lnTo>
                <a:lnTo>
                  <a:pt x="1268857" y="50761"/>
                </a:lnTo>
                <a:lnTo>
                  <a:pt x="1224229" y="71196"/>
                </a:lnTo>
                <a:lnTo>
                  <a:pt x="1181227" y="94869"/>
                </a:lnTo>
                <a:lnTo>
                  <a:pt x="1140079" y="121627"/>
                </a:lnTo>
                <a:lnTo>
                  <a:pt x="1101026" y="151345"/>
                </a:lnTo>
                <a:lnTo>
                  <a:pt x="1064260" y="183857"/>
                </a:lnTo>
                <a:lnTo>
                  <a:pt x="1029970" y="218998"/>
                </a:lnTo>
                <a:lnTo>
                  <a:pt x="998372" y="256552"/>
                </a:lnTo>
                <a:lnTo>
                  <a:pt x="969619" y="296329"/>
                </a:lnTo>
                <a:lnTo>
                  <a:pt x="943876" y="338112"/>
                </a:lnTo>
                <a:lnTo>
                  <a:pt x="921270" y="381685"/>
                </a:lnTo>
                <a:lnTo>
                  <a:pt x="901928" y="426796"/>
                </a:lnTo>
                <a:lnTo>
                  <a:pt x="885964" y="473214"/>
                </a:lnTo>
                <a:lnTo>
                  <a:pt x="873455" y="520661"/>
                </a:lnTo>
                <a:lnTo>
                  <a:pt x="864476" y="568921"/>
                </a:lnTo>
                <a:lnTo>
                  <a:pt x="859066" y="617715"/>
                </a:lnTo>
                <a:lnTo>
                  <a:pt x="857250" y="666750"/>
                </a:lnTo>
                <a:lnTo>
                  <a:pt x="857453" y="683120"/>
                </a:lnTo>
                <a:lnTo>
                  <a:pt x="860463" y="732104"/>
                </a:lnTo>
                <a:lnTo>
                  <a:pt x="867067" y="780745"/>
                </a:lnTo>
                <a:lnTo>
                  <a:pt x="877239" y="828763"/>
                </a:lnTo>
                <a:lnTo>
                  <a:pt x="890905" y="875906"/>
                </a:lnTo>
                <a:lnTo>
                  <a:pt x="908011" y="921905"/>
                </a:lnTo>
                <a:lnTo>
                  <a:pt x="928446" y="966533"/>
                </a:lnTo>
                <a:lnTo>
                  <a:pt x="952119" y="1009535"/>
                </a:lnTo>
                <a:lnTo>
                  <a:pt x="978877" y="1050683"/>
                </a:lnTo>
                <a:lnTo>
                  <a:pt x="1008595" y="1089736"/>
                </a:lnTo>
                <a:lnTo>
                  <a:pt x="1041107" y="1126502"/>
                </a:lnTo>
                <a:lnTo>
                  <a:pt x="1076248" y="1160780"/>
                </a:lnTo>
                <a:lnTo>
                  <a:pt x="1113802" y="1192390"/>
                </a:lnTo>
                <a:lnTo>
                  <a:pt x="1153579" y="1221143"/>
                </a:lnTo>
                <a:lnTo>
                  <a:pt x="1195362" y="1246886"/>
                </a:lnTo>
                <a:lnTo>
                  <a:pt x="1238935" y="1269492"/>
                </a:lnTo>
                <a:lnTo>
                  <a:pt x="1284046" y="1288834"/>
                </a:lnTo>
                <a:lnTo>
                  <a:pt x="1330464" y="1304798"/>
                </a:lnTo>
                <a:lnTo>
                  <a:pt x="1377911" y="1317307"/>
                </a:lnTo>
                <a:lnTo>
                  <a:pt x="1426171" y="1326286"/>
                </a:lnTo>
                <a:lnTo>
                  <a:pt x="1474965" y="1331696"/>
                </a:lnTo>
                <a:lnTo>
                  <a:pt x="1524000" y="1333500"/>
                </a:lnTo>
                <a:lnTo>
                  <a:pt x="1540370" y="1333309"/>
                </a:lnTo>
                <a:lnTo>
                  <a:pt x="1589354" y="1330299"/>
                </a:lnTo>
                <a:lnTo>
                  <a:pt x="1637995" y="1323695"/>
                </a:lnTo>
                <a:lnTo>
                  <a:pt x="1686013" y="1313522"/>
                </a:lnTo>
                <a:lnTo>
                  <a:pt x="1733156" y="1299857"/>
                </a:lnTo>
                <a:lnTo>
                  <a:pt x="1779155" y="1282750"/>
                </a:lnTo>
                <a:lnTo>
                  <a:pt x="1823783" y="1262316"/>
                </a:lnTo>
                <a:lnTo>
                  <a:pt x="1866785" y="1238643"/>
                </a:lnTo>
                <a:lnTo>
                  <a:pt x="1907933" y="1211872"/>
                </a:lnTo>
                <a:lnTo>
                  <a:pt x="1946986" y="1182166"/>
                </a:lnTo>
                <a:lnTo>
                  <a:pt x="1983752" y="1149654"/>
                </a:lnTo>
                <a:lnTo>
                  <a:pt x="2018030" y="1114513"/>
                </a:lnTo>
                <a:lnTo>
                  <a:pt x="2049640" y="1076960"/>
                </a:lnTo>
                <a:lnTo>
                  <a:pt x="2078393" y="1037183"/>
                </a:lnTo>
                <a:lnTo>
                  <a:pt x="2104136" y="995400"/>
                </a:lnTo>
                <a:lnTo>
                  <a:pt x="2126742" y="951826"/>
                </a:lnTo>
                <a:lnTo>
                  <a:pt x="2146084" y="906716"/>
                </a:lnTo>
                <a:lnTo>
                  <a:pt x="2162048" y="860298"/>
                </a:lnTo>
                <a:lnTo>
                  <a:pt x="2174557" y="812850"/>
                </a:lnTo>
                <a:lnTo>
                  <a:pt x="2183536" y="764590"/>
                </a:lnTo>
                <a:lnTo>
                  <a:pt x="2188946" y="715797"/>
                </a:lnTo>
                <a:lnTo>
                  <a:pt x="2190750" y="666750"/>
                </a:lnTo>
                <a:lnTo>
                  <a:pt x="2238375" y="666750"/>
                </a:lnTo>
                <a:close/>
              </a:path>
            </a:pathLst>
          </a:custGeom>
          <a:solidFill>
            <a:srgbClr val="3B81F5">
              <a:alpha val="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50" spc="-605"/>
              <a:t>목차</a:t>
            </a:r>
            <a:endParaRPr sz="3050"/>
          </a:p>
        </p:txBody>
      </p:sp>
      <p:sp>
        <p:nvSpPr>
          <p:cNvPr id="4" name="object 4" descr=""/>
          <p:cNvSpPr/>
          <p:nvPr/>
        </p:nvSpPr>
        <p:spPr>
          <a:xfrm>
            <a:off x="761999" y="1371599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142874" y="285749"/>
                </a:moveTo>
                <a:lnTo>
                  <a:pt x="101399" y="279599"/>
                </a:lnTo>
                <a:lnTo>
                  <a:pt x="63497" y="261670"/>
                </a:lnTo>
                <a:lnTo>
                  <a:pt x="32429" y="233514"/>
                </a:lnTo>
                <a:lnTo>
                  <a:pt x="10875" y="197550"/>
                </a:lnTo>
                <a:lnTo>
                  <a:pt x="686" y="156879"/>
                </a:lnTo>
                <a:lnTo>
                  <a:pt x="0" y="142874"/>
                </a:lnTo>
                <a:lnTo>
                  <a:pt x="171" y="135855"/>
                </a:lnTo>
                <a:lnTo>
                  <a:pt x="8348" y="94749"/>
                </a:lnTo>
                <a:lnTo>
                  <a:pt x="28120" y="57756"/>
                </a:lnTo>
                <a:lnTo>
                  <a:pt x="57756" y="28120"/>
                </a:lnTo>
                <a:lnTo>
                  <a:pt x="94749" y="8348"/>
                </a:lnTo>
                <a:lnTo>
                  <a:pt x="135855" y="171"/>
                </a:lnTo>
                <a:lnTo>
                  <a:pt x="142874" y="0"/>
                </a:lnTo>
                <a:lnTo>
                  <a:pt x="149894" y="171"/>
                </a:lnTo>
                <a:lnTo>
                  <a:pt x="191000" y="8348"/>
                </a:lnTo>
                <a:lnTo>
                  <a:pt x="227992" y="28120"/>
                </a:lnTo>
                <a:lnTo>
                  <a:pt x="257628" y="57756"/>
                </a:lnTo>
                <a:lnTo>
                  <a:pt x="277401" y="94749"/>
                </a:lnTo>
                <a:lnTo>
                  <a:pt x="285578" y="135855"/>
                </a:lnTo>
                <a:lnTo>
                  <a:pt x="285749" y="142874"/>
                </a:lnTo>
                <a:lnTo>
                  <a:pt x="285578" y="149894"/>
                </a:lnTo>
                <a:lnTo>
                  <a:pt x="277401" y="191000"/>
                </a:lnTo>
                <a:lnTo>
                  <a:pt x="257628" y="227992"/>
                </a:lnTo>
                <a:lnTo>
                  <a:pt x="227992" y="257628"/>
                </a:lnTo>
                <a:lnTo>
                  <a:pt x="191000" y="277401"/>
                </a:lnTo>
                <a:lnTo>
                  <a:pt x="149894" y="285578"/>
                </a:lnTo>
                <a:lnTo>
                  <a:pt x="142874" y="285749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848717" y="1398968"/>
            <a:ext cx="112395" cy="2292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300" spc="-50" b="0">
                <a:solidFill>
                  <a:srgbClr val="FFFFFF"/>
                </a:solidFill>
                <a:latin typeface="Lato Medium"/>
                <a:cs typeface="Lato Medium"/>
              </a:rPr>
              <a:t>1</a:t>
            </a:r>
            <a:endParaRPr sz="1300">
              <a:latin typeface="Lato Medium"/>
              <a:cs typeface="Lato Medium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149350" y="1384236"/>
            <a:ext cx="2631440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00" spc="-270">
                <a:latin typeface="Dotum"/>
                <a:cs typeface="Dotum"/>
              </a:rPr>
              <a:t>시장</a:t>
            </a:r>
            <a:r>
              <a:rPr dirty="0" sz="1500" spc="-125">
                <a:latin typeface="Dotum"/>
                <a:cs typeface="Dotum"/>
              </a:rPr>
              <a:t> </a:t>
            </a:r>
            <a:r>
              <a:rPr dirty="0" sz="1500" spc="-200">
                <a:latin typeface="Dotum"/>
                <a:cs typeface="Dotum"/>
              </a:rPr>
              <a:t>현황</a:t>
            </a:r>
            <a:r>
              <a:rPr dirty="0" sz="1500" spc="-200">
                <a:latin typeface="Noto Sans JP"/>
                <a:cs typeface="Noto Sans JP"/>
              </a:rPr>
              <a:t>:</a:t>
            </a:r>
            <a:r>
              <a:rPr dirty="0" sz="1500" spc="45">
                <a:latin typeface="Noto Sans JP"/>
                <a:cs typeface="Noto Sans JP"/>
              </a:rPr>
              <a:t> </a:t>
            </a:r>
            <a:r>
              <a:rPr dirty="0" sz="1500" spc="-270">
                <a:latin typeface="Dotum"/>
                <a:cs typeface="Dotum"/>
              </a:rPr>
              <a:t>소상공인</a:t>
            </a:r>
            <a:r>
              <a:rPr dirty="0" sz="1500" spc="-120">
                <a:latin typeface="Dotum"/>
                <a:cs typeface="Dotum"/>
              </a:rPr>
              <a:t> </a:t>
            </a:r>
            <a:r>
              <a:rPr dirty="0" sz="1500" spc="-270">
                <a:latin typeface="Dotum"/>
                <a:cs typeface="Dotum"/>
              </a:rPr>
              <a:t>회계관리의</a:t>
            </a:r>
            <a:r>
              <a:rPr dirty="0" sz="1500" spc="-120">
                <a:latin typeface="Dotum"/>
                <a:cs typeface="Dotum"/>
              </a:rPr>
              <a:t> </a:t>
            </a:r>
            <a:r>
              <a:rPr dirty="0" sz="1500" spc="-295">
                <a:latin typeface="Dotum"/>
                <a:cs typeface="Dotum"/>
              </a:rPr>
              <a:t>현실</a:t>
            </a:r>
            <a:endParaRPr sz="1500">
              <a:latin typeface="Dotum"/>
              <a:cs typeface="Dotum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761999" y="1809749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142874" y="285749"/>
                </a:moveTo>
                <a:lnTo>
                  <a:pt x="101399" y="279599"/>
                </a:lnTo>
                <a:lnTo>
                  <a:pt x="63497" y="261670"/>
                </a:lnTo>
                <a:lnTo>
                  <a:pt x="32429" y="233514"/>
                </a:lnTo>
                <a:lnTo>
                  <a:pt x="10875" y="197550"/>
                </a:lnTo>
                <a:lnTo>
                  <a:pt x="686" y="156879"/>
                </a:lnTo>
                <a:lnTo>
                  <a:pt x="0" y="142874"/>
                </a:lnTo>
                <a:lnTo>
                  <a:pt x="171" y="135855"/>
                </a:lnTo>
                <a:lnTo>
                  <a:pt x="8348" y="94749"/>
                </a:lnTo>
                <a:lnTo>
                  <a:pt x="28120" y="57756"/>
                </a:lnTo>
                <a:lnTo>
                  <a:pt x="57756" y="28120"/>
                </a:lnTo>
                <a:lnTo>
                  <a:pt x="94749" y="8348"/>
                </a:lnTo>
                <a:lnTo>
                  <a:pt x="135855" y="171"/>
                </a:lnTo>
                <a:lnTo>
                  <a:pt x="142874" y="0"/>
                </a:lnTo>
                <a:lnTo>
                  <a:pt x="149894" y="171"/>
                </a:lnTo>
                <a:lnTo>
                  <a:pt x="191000" y="8347"/>
                </a:lnTo>
                <a:lnTo>
                  <a:pt x="227992" y="28120"/>
                </a:lnTo>
                <a:lnTo>
                  <a:pt x="257628" y="57756"/>
                </a:lnTo>
                <a:lnTo>
                  <a:pt x="277401" y="94749"/>
                </a:lnTo>
                <a:lnTo>
                  <a:pt x="285578" y="135855"/>
                </a:lnTo>
                <a:lnTo>
                  <a:pt x="285749" y="142874"/>
                </a:lnTo>
                <a:lnTo>
                  <a:pt x="285578" y="149894"/>
                </a:lnTo>
                <a:lnTo>
                  <a:pt x="277401" y="191000"/>
                </a:lnTo>
                <a:lnTo>
                  <a:pt x="257628" y="227992"/>
                </a:lnTo>
                <a:lnTo>
                  <a:pt x="227992" y="257628"/>
                </a:lnTo>
                <a:lnTo>
                  <a:pt x="191000" y="277401"/>
                </a:lnTo>
                <a:lnTo>
                  <a:pt x="149894" y="285578"/>
                </a:lnTo>
                <a:lnTo>
                  <a:pt x="142874" y="285749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848717" y="1837117"/>
            <a:ext cx="112395" cy="2292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300" spc="-50" b="0">
                <a:solidFill>
                  <a:srgbClr val="FFFFFF"/>
                </a:solidFill>
                <a:latin typeface="Lato Medium"/>
                <a:cs typeface="Lato Medium"/>
              </a:rPr>
              <a:t>2</a:t>
            </a:r>
            <a:endParaRPr sz="1300">
              <a:latin typeface="Lato Medium"/>
              <a:cs typeface="Lato Medium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149350" y="1822386"/>
            <a:ext cx="1225550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00" spc="-270">
                <a:latin typeface="Dotum"/>
                <a:cs typeface="Dotum"/>
              </a:rPr>
              <a:t>문제점</a:t>
            </a:r>
            <a:r>
              <a:rPr dirty="0" sz="1500" spc="-125">
                <a:latin typeface="Dotum"/>
                <a:cs typeface="Dotum"/>
              </a:rPr>
              <a:t> </a:t>
            </a:r>
            <a:r>
              <a:rPr dirty="0" sz="1500" spc="-270">
                <a:latin typeface="Dotum"/>
                <a:cs typeface="Dotum"/>
              </a:rPr>
              <a:t>및</a:t>
            </a:r>
            <a:r>
              <a:rPr dirty="0" sz="1500" spc="-125">
                <a:latin typeface="Dotum"/>
                <a:cs typeface="Dotum"/>
              </a:rPr>
              <a:t> </a:t>
            </a:r>
            <a:r>
              <a:rPr dirty="0" sz="1500" spc="-295">
                <a:latin typeface="Dotum"/>
                <a:cs typeface="Dotum"/>
              </a:rPr>
              <a:t>필요성</a:t>
            </a:r>
            <a:endParaRPr sz="1500">
              <a:latin typeface="Dotum"/>
              <a:cs typeface="Dotum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761999" y="2247899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142874" y="285749"/>
                </a:moveTo>
                <a:lnTo>
                  <a:pt x="101399" y="279599"/>
                </a:lnTo>
                <a:lnTo>
                  <a:pt x="63497" y="261670"/>
                </a:lnTo>
                <a:lnTo>
                  <a:pt x="32429" y="233514"/>
                </a:lnTo>
                <a:lnTo>
                  <a:pt x="10875" y="197550"/>
                </a:lnTo>
                <a:lnTo>
                  <a:pt x="686" y="156879"/>
                </a:lnTo>
                <a:lnTo>
                  <a:pt x="0" y="142874"/>
                </a:lnTo>
                <a:lnTo>
                  <a:pt x="171" y="135855"/>
                </a:lnTo>
                <a:lnTo>
                  <a:pt x="8348" y="94749"/>
                </a:lnTo>
                <a:lnTo>
                  <a:pt x="28120" y="57756"/>
                </a:lnTo>
                <a:lnTo>
                  <a:pt x="57756" y="28120"/>
                </a:lnTo>
                <a:lnTo>
                  <a:pt x="94749" y="8347"/>
                </a:lnTo>
                <a:lnTo>
                  <a:pt x="135855" y="171"/>
                </a:lnTo>
                <a:lnTo>
                  <a:pt x="142874" y="0"/>
                </a:lnTo>
                <a:lnTo>
                  <a:pt x="149894" y="171"/>
                </a:lnTo>
                <a:lnTo>
                  <a:pt x="191000" y="8347"/>
                </a:lnTo>
                <a:lnTo>
                  <a:pt x="227992" y="28120"/>
                </a:lnTo>
                <a:lnTo>
                  <a:pt x="257628" y="57756"/>
                </a:lnTo>
                <a:lnTo>
                  <a:pt x="277401" y="94749"/>
                </a:lnTo>
                <a:lnTo>
                  <a:pt x="285578" y="135855"/>
                </a:lnTo>
                <a:lnTo>
                  <a:pt x="285749" y="142874"/>
                </a:lnTo>
                <a:lnTo>
                  <a:pt x="285578" y="149894"/>
                </a:lnTo>
                <a:lnTo>
                  <a:pt x="277401" y="191000"/>
                </a:lnTo>
                <a:lnTo>
                  <a:pt x="257628" y="227992"/>
                </a:lnTo>
                <a:lnTo>
                  <a:pt x="227992" y="257628"/>
                </a:lnTo>
                <a:lnTo>
                  <a:pt x="191000" y="277401"/>
                </a:lnTo>
                <a:lnTo>
                  <a:pt x="149894" y="285578"/>
                </a:lnTo>
                <a:lnTo>
                  <a:pt x="142874" y="285749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848717" y="2275267"/>
            <a:ext cx="112395" cy="2292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300" spc="-50" b="0">
                <a:solidFill>
                  <a:srgbClr val="FFFFFF"/>
                </a:solidFill>
                <a:latin typeface="Lato Medium"/>
                <a:cs typeface="Lato Medium"/>
              </a:rPr>
              <a:t>3</a:t>
            </a:r>
            <a:endParaRPr sz="1300">
              <a:latin typeface="Lato Medium"/>
              <a:cs typeface="Lato Medium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149350" y="2260536"/>
            <a:ext cx="1225550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00" spc="-270">
                <a:latin typeface="Dotum"/>
                <a:cs typeface="Dotum"/>
              </a:rPr>
              <a:t>기존</a:t>
            </a:r>
            <a:r>
              <a:rPr dirty="0" sz="1500" spc="-125">
                <a:latin typeface="Dotum"/>
                <a:cs typeface="Dotum"/>
              </a:rPr>
              <a:t> </a:t>
            </a:r>
            <a:r>
              <a:rPr dirty="0" sz="1500" spc="-270">
                <a:latin typeface="Dotum"/>
                <a:cs typeface="Dotum"/>
              </a:rPr>
              <a:t>솔루션</a:t>
            </a:r>
            <a:r>
              <a:rPr dirty="0" sz="1500" spc="-125">
                <a:latin typeface="Dotum"/>
                <a:cs typeface="Dotum"/>
              </a:rPr>
              <a:t> </a:t>
            </a:r>
            <a:r>
              <a:rPr dirty="0" sz="1500" spc="-295">
                <a:latin typeface="Dotum"/>
                <a:cs typeface="Dotum"/>
              </a:rPr>
              <a:t>한계</a:t>
            </a:r>
            <a:endParaRPr sz="1500">
              <a:latin typeface="Dotum"/>
              <a:cs typeface="Dotum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761999" y="2686049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142874" y="285749"/>
                </a:moveTo>
                <a:lnTo>
                  <a:pt x="101399" y="279598"/>
                </a:lnTo>
                <a:lnTo>
                  <a:pt x="63497" y="261670"/>
                </a:lnTo>
                <a:lnTo>
                  <a:pt x="32429" y="233514"/>
                </a:lnTo>
                <a:lnTo>
                  <a:pt x="10875" y="197550"/>
                </a:lnTo>
                <a:lnTo>
                  <a:pt x="686" y="156879"/>
                </a:lnTo>
                <a:lnTo>
                  <a:pt x="0" y="142874"/>
                </a:lnTo>
                <a:lnTo>
                  <a:pt x="171" y="135855"/>
                </a:lnTo>
                <a:lnTo>
                  <a:pt x="8348" y="94749"/>
                </a:lnTo>
                <a:lnTo>
                  <a:pt x="28120" y="57756"/>
                </a:lnTo>
                <a:lnTo>
                  <a:pt x="57756" y="28120"/>
                </a:lnTo>
                <a:lnTo>
                  <a:pt x="94749" y="8348"/>
                </a:lnTo>
                <a:lnTo>
                  <a:pt x="135855" y="171"/>
                </a:lnTo>
                <a:lnTo>
                  <a:pt x="142874" y="0"/>
                </a:lnTo>
                <a:lnTo>
                  <a:pt x="149894" y="171"/>
                </a:lnTo>
                <a:lnTo>
                  <a:pt x="191000" y="8348"/>
                </a:lnTo>
                <a:lnTo>
                  <a:pt x="227992" y="28120"/>
                </a:lnTo>
                <a:lnTo>
                  <a:pt x="257628" y="57756"/>
                </a:lnTo>
                <a:lnTo>
                  <a:pt x="277401" y="94749"/>
                </a:lnTo>
                <a:lnTo>
                  <a:pt x="285578" y="135855"/>
                </a:lnTo>
                <a:lnTo>
                  <a:pt x="285749" y="142874"/>
                </a:lnTo>
                <a:lnTo>
                  <a:pt x="285578" y="149893"/>
                </a:lnTo>
                <a:lnTo>
                  <a:pt x="277401" y="191000"/>
                </a:lnTo>
                <a:lnTo>
                  <a:pt x="257628" y="227992"/>
                </a:lnTo>
                <a:lnTo>
                  <a:pt x="227992" y="257628"/>
                </a:lnTo>
                <a:lnTo>
                  <a:pt x="191000" y="277401"/>
                </a:lnTo>
                <a:lnTo>
                  <a:pt x="149894" y="285578"/>
                </a:lnTo>
                <a:lnTo>
                  <a:pt x="142874" y="285749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848717" y="2713417"/>
            <a:ext cx="112395" cy="2292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300" spc="-50" b="0">
                <a:solidFill>
                  <a:srgbClr val="FFFFFF"/>
                </a:solidFill>
                <a:latin typeface="Lato Medium"/>
                <a:cs typeface="Lato Medium"/>
              </a:rPr>
              <a:t>4</a:t>
            </a:r>
            <a:endParaRPr sz="1300">
              <a:latin typeface="Lato Medium"/>
              <a:cs typeface="Lato Medium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149350" y="2698686"/>
            <a:ext cx="1795145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00" spc="-270">
                <a:latin typeface="Dotum"/>
                <a:cs typeface="Dotum"/>
              </a:rPr>
              <a:t>경쟁사</a:t>
            </a:r>
            <a:r>
              <a:rPr dirty="0" sz="1500" spc="-125">
                <a:latin typeface="Dotum"/>
                <a:cs typeface="Dotum"/>
              </a:rPr>
              <a:t> </a:t>
            </a:r>
            <a:r>
              <a:rPr dirty="0" sz="1500" spc="-270">
                <a:latin typeface="Dotum"/>
                <a:cs typeface="Dotum"/>
              </a:rPr>
              <a:t>분석</a:t>
            </a:r>
            <a:r>
              <a:rPr dirty="0" sz="1500" spc="-125">
                <a:latin typeface="Dotum"/>
                <a:cs typeface="Dotum"/>
              </a:rPr>
              <a:t> </a:t>
            </a:r>
            <a:r>
              <a:rPr dirty="0" sz="1500" spc="-270">
                <a:latin typeface="Dotum"/>
                <a:cs typeface="Dotum"/>
              </a:rPr>
              <a:t>및</a:t>
            </a:r>
            <a:r>
              <a:rPr dirty="0" sz="1500" spc="-125">
                <a:latin typeface="Dotum"/>
                <a:cs typeface="Dotum"/>
              </a:rPr>
              <a:t> </a:t>
            </a:r>
            <a:r>
              <a:rPr dirty="0" sz="1500" spc="-270">
                <a:latin typeface="Dotum"/>
                <a:cs typeface="Dotum"/>
              </a:rPr>
              <a:t>시장</a:t>
            </a:r>
            <a:r>
              <a:rPr dirty="0" sz="1500" spc="-125">
                <a:latin typeface="Dotum"/>
                <a:cs typeface="Dotum"/>
              </a:rPr>
              <a:t> </a:t>
            </a:r>
            <a:r>
              <a:rPr dirty="0" sz="1500" spc="-295">
                <a:latin typeface="Dotum"/>
                <a:cs typeface="Dotum"/>
              </a:rPr>
              <a:t>비교</a:t>
            </a:r>
            <a:endParaRPr sz="1500">
              <a:latin typeface="Dotum"/>
              <a:cs typeface="Dotum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761999" y="3124199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142874" y="285749"/>
                </a:moveTo>
                <a:lnTo>
                  <a:pt x="101399" y="279598"/>
                </a:lnTo>
                <a:lnTo>
                  <a:pt x="63497" y="261670"/>
                </a:lnTo>
                <a:lnTo>
                  <a:pt x="32429" y="233514"/>
                </a:lnTo>
                <a:lnTo>
                  <a:pt x="10875" y="197550"/>
                </a:lnTo>
                <a:lnTo>
                  <a:pt x="686" y="156879"/>
                </a:lnTo>
                <a:lnTo>
                  <a:pt x="0" y="142874"/>
                </a:lnTo>
                <a:lnTo>
                  <a:pt x="171" y="135855"/>
                </a:lnTo>
                <a:lnTo>
                  <a:pt x="8348" y="94749"/>
                </a:lnTo>
                <a:lnTo>
                  <a:pt x="28120" y="57756"/>
                </a:lnTo>
                <a:lnTo>
                  <a:pt x="57756" y="28120"/>
                </a:lnTo>
                <a:lnTo>
                  <a:pt x="94749" y="8347"/>
                </a:lnTo>
                <a:lnTo>
                  <a:pt x="135855" y="171"/>
                </a:lnTo>
                <a:lnTo>
                  <a:pt x="142874" y="0"/>
                </a:lnTo>
                <a:lnTo>
                  <a:pt x="149894" y="171"/>
                </a:lnTo>
                <a:lnTo>
                  <a:pt x="191000" y="8347"/>
                </a:lnTo>
                <a:lnTo>
                  <a:pt x="227992" y="28120"/>
                </a:lnTo>
                <a:lnTo>
                  <a:pt x="257628" y="57756"/>
                </a:lnTo>
                <a:lnTo>
                  <a:pt x="277401" y="94749"/>
                </a:lnTo>
                <a:lnTo>
                  <a:pt x="285578" y="135855"/>
                </a:lnTo>
                <a:lnTo>
                  <a:pt x="285749" y="142874"/>
                </a:lnTo>
                <a:lnTo>
                  <a:pt x="285578" y="149893"/>
                </a:lnTo>
                <a:lnTo>
                  <a:pt x="277401" y="190999"/>
                </a:lnTo>
                <a:lnTo>
                  <a:pt x="257628" y="227992"/>
                </a:lnTo>
                <a:lnTo>
                  <a:pt x="227992" y="257628"/>
                </a:lnTo>
                <a:lnTo>
                  <a:pt x="191000" y="277401"/>
                </a:lnTo>
                <a:lnTo>
                  <a:pt x="149894" y="285578"/>
                </a:lnTo>
                <a:lnTo>
                  <a:pt x="142874" y="285749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848717" y="3151567"/>
            <a:ext cx="112395" cy="2292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300" spc="-50" b="0">
                <a:solidFill>
                  <a:srgbClr val="FFFFFF"/>
                </a:solidFill>
                <a:latin typeface="Lato Medium"/>
                <a:cs typeface="Lato Medium"/>
              </a:rPr>
              <a:t>5</a:t>
            </a:r>
            <a:endParaRPr sz="1300">
              <a:latin typeface="Lato Medium"/>
              <a:cs typeface="Lato Medium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1149350" y="3136836"/>
            <a:ext cx="1891664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00" spc="-30">
                <a:latin typeface="Noto Sans JP"/>
                <a:cs typeface="Noto Sans JP"/>
              </a:rPr>
              <a:t>AI</a:t>
            </a:r>
            <a:r>
              <a:rPr dirty="0" sz="1500" spc="-25">
                <a:latin typeface="Noto Sans JP"/>
                <a:cs typeface="Noto Sans JP"/>
              </a:rPr>
              <a:t> </a:t>
            </a:r>
            <a:r>
              <a:rPr dirty="0" sz="1500" spc="-270">
                <a:latin typeface="Dotum"/>
                <a:cs typeface="Dotum"/>
              </a:rPr>
              <a:t>기술</a:t>
            </a:r>
            <a:r>
              <a:rPr dirty="0" sz="1500" spc="-125">
                <a:latin typeface="Dotum"/>
                <a:cs typeface="Dotum"/>
              </a:rPr>
              <a:t> </a:t>
            </a:r>
            <a:r>
              <a:rPr dirty="0" sz="1500" spc="-270">
                <a:latin typeface="Dotum"/>
                <a:cs typeface="Dotum"/>
              </a:rPr>
              <a:t>동향</a:t>
            </a:r>
            <a:r>
              <a:rPr dirty="0" sz="1500" spc="-125">
                <a:latin typeface="Dotum"/>
                <a:cs typeface="Dotum"/>
              </a:rPr>
              <a:t> </a:t>
            </a:r>
            <a:r>
              <a:rPr dirty="0" sz="1500" spc="-85">
                <a:latin typeface="Noto Sans JP"/>
                <a:cs typeface="Noto Sans JP"/>
              </a:rPr>
              <a:t>(2024-</a:t>
            </a:r>
            <a:r>
              <a:rPr dirty="0" sz="1500" spc="-60">
                <a:latin typeface="Noto Sans JP"/>
                <a:cs typeface="Noto Sans JP"/>
              </a:rPr>
              <a:t>2025)</a:t>
            </a:r>
            <a:endParaRPr sz="1500">
              <a:latin typeface="Noto Sans JP"/>
              <a:cs typeface="Noto Sans JP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761999" y="3562349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142874" y="285749"/>
                </a:moveTo>
                <a:lnTo>
                  <a:pt x="101399" y="279599"/>
                </a:lnTo>
                <a:lnTo>
                  <a:pt x="63497" y="261670"/>
                </a:lnTo>
                <a:lnTo>
                  <a:pt x="32429" y="233514"/>
                </a:lnTo>
                <a:lnTo>
                  <a:pt x="10875" y="197550"/>
                </a:lnTo>
                <a:lnTo>
                  <a:pt x="686" y="156879"/>
                </a:lnTo>
                <a:lnTo>
                  <a:pt x="0" y="142874"/>
                </a:lnTo>
                <a:lnTo>
                  <a:pt x="171" y="135855"/>
                </a:lnTo>
                <a:lnTo>
                  <a:pt x="8348" y="94749"/>
                </a:lnTo>
                <a:lnTo>
                  <a:pt x="28120" y="57756"/>
                </a:lnTo>
                <a:lnTo>
                  <a:pt x="57756" y="28120"/>
                </a:lnTo>
                <a:lnTo>
                  <a:pt x="94749" y="8348"/>
                </a:lnTo>
                <a:lnTo>
                  <a:pt x="135855" y="171"/>
                </a:lnTo>
                <a:lnTo>
                  <a:pt x="142874" y="0"/>
                </a:lnTo>
                <a:lnTo>
                  <a:pt x="149894" y="171"/>
                </a:lnTo>
                <a:lnTo>
                  <a:pt x="191000" y="8348"/>
                </a:lnTo>
                <a:lnTo>
                  <a:pt x="227992" y="28120"/>
                </a:lnTo>
                <a:lnTo>
                  <a:pt x="257628" y="57756"/>
                </a:lnTo>
                <a:lnTo>
                  <a:pt x="277401" y="94749"/>
                </a:lnTo>
                <a:lnTo>
                  <a:pt x="285578" y="135855"/>
                </a:lnTo>
                <a:lnTo>
                  <a:pt x="285749" y="142874"/>
                </a:lnTo>
                <a:lnTo>
                  <a:pt x="285578" y="149893"/>
                </a:lnTo>
                <a:lnTo>
                  <a:pt x="277401" y="190999"/>
                </a:lnTo>
                <a:lnTo>
                  <a:pt x="257628" y="227992"/>
                </a:lnTo>
                <a:lnTo>
                  <a:pt x="227992" y="257628"/>
                </a:lnTo>
                <a:lnTo>
                  <a:pt x="191000" y="277401"/>
                </a:lnTo>
                <a:lnTo>
                  <a:pt x="149894" y="285578"/>
                </a:lnTo>
                <a:lnTo>
                  <a:pt x="142874" y="285749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848717" y="3589717"/>
            <a:ext cx="112395" cy="2292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300" spc="-50" b="0">
                <a:solidFill>
                  <a:srgbClr val="FFFFFF"/>
                </a:solidFill>
                <a:latin typeface="Lato Medium"/>
                <a:cs typeface="Lato Medium"/>
              </a:rPr>
              <a:t>6</a:t>
            </a:r>
            <a:endParaRPr sz="1300">
              <a:latin typeface="Lato Medium"/>
              <a:cs typeface="Lato Medium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1149350" y="3574986"/>
            <a:ext cx="1225550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00" spc="-270">
                <a:latin typeface="Dotum"/>
                <a:cs typeface="Dotum"/>
              </a:rPr>
              <a:t>제안</a:t>
            </a:r>
            <a:r>
              <a:rPr dirty="0" sz="1500" spc="-125">
                <a:latin typeface="Dotum"/>
                <a:cs typeface="Dotum"/>
              </a:rPr>
              <a:t> </a:t>
            </a:r>
            <a:r>
              <a:rPr dirty="0" sz="1500" spc="-270">
                <a:latin typeface="Dotum"/>
                <a:cs typeface="Dotum"/>
              </a:rPr>
              <a:t>시스템</a:t>
            </a:r>
            <a:r>
              <a:rPr dirty="0" sz="1500" spc="-125">
                <a:latin typeface="Dotum"/>
                <a:cs typeface="Dotum"/>
              </a:rPr>
              <a:t> </a:t>
            </a:r>
            <a:r>
              <a:rPr dirty="0" sz="1500" spc="-295">
                <a:latin typeface="Dotum"/>
                <a:cs typeface="Dotum"/>
              </a:rPr>
              <a:t>개요</a:t>
            </a:r>
            <a:endParaRPr sz="1500">
              <a:latin typeface="Dotum"/>
              <a:cs typeface="Dotum"/>
            </a:endParaRPr>
          </a:p>
        </p:txBody>
      </p:sp>
      <p:sp>
        <p:nvSpPr>
          <p:cNvPr id="22" name="object 22" descr=""/>
          <p:cNvSpPr/>
          <p:nvPr/>
        </p:nvSpPr>
        <p:spPr>
          <a:xfrm>
            <a:off x="761999" y="4000499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142874" y="285749"/>
                </a:moveTo>
                <a:lnTo>
                  <a:pt x="101399" y="279599"/>
                </a:lnTo>
                <a:lnTo>
                  <a:pt x="63497" y="261670"/>
                </a:lnTo>
                <a:lnTo>
                  <a:pt x="32429" y="233514"/>
                </a:lnTo>
                <a:lnTo>
                  <a:pt x="10875" y="197550"/>
                </a:lnTo>
                <a:lnTo>
                  <a:pt x="686" y="156879"/>
                </a:lnTo>
                <a:lnTo>
                  <a:pt x="0" y="142874"/>
                </a:lnTo>
                <a:lnTo>
                  <a:pt x="171" y="135855"/>
                </a:lnTo>
                <a:lnTo>
                  <a:pt x="8348" y="94748"/>
                </a:lnTo>
                <a:lnTo>
                  <a:pt x="28120" y="57756"/>
                </a:lnTo>
                <a:lnTo>
                  <a:pt x="57756" y="28120"/>
                </a:lnTo>
                <a:lnTo>
                  <a:pt x="94749" y="8347"/>
                </a:lnTo>
                <a:lnTo>
                  <a:pt x="135855" y="171"/>
                </a:lnTo>
                <a:lnTo>
                  <a:pt x="142874" y="0"/>
                </a:lnTo>
                <a:lnTo>
                  <a:pt x="149894" y="171"/>
                </a:lnTo>
                <a:lnTo>
                  <a:pt x="191000" y="8347"/>
                </a:lnTo>
                <a:lnTo>
                  <a:pt x="227992" y="28120"/>
                </a:lnTo>
                <a:lnTo>
                  <a:pt x="257628" y="57756"/>
                </a:lnTo>
                <a:lnTo>
                  <a:pt x="277401" y="94748"/>
                </a:lnTo>
                <a:lnTo>
                  <a:pt x="285578" y="135855"/>
                </a:lnTo>
                <a:lnTo>
                  <a:pt x="285749" y="142874"/>
                </a:lnTo>
                <a:lnTo>
                  <a:pt x="285578" y="149894"/>
                </a:lnTo>
                <a:lnTo>
                  <a:pt x="277401" y="191000"/>
                </a:lnTo>
                <a:lnTo>
                  <a:pt x="257628" y="227992"/>
                </a:lnTo>
                <a:lnTo>
                  <a:pt x="227992" y="257628"/>
                </a:lnTo>
                <a:lnTo>
                  <a:pt x="191000" y="277401"/>
                </a:lnTo>
                <a:lnTo>
                  <a:pt x="149894" y="285578"/>
                </a:lnTo>
                <a:lnTo>
                  <a:pt x="142874" y="285749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 txBox="1"/>
          <p:nvPr/>
        </p:nvSpPr>
        <p:spPr>
          <a:xfrm>
            <a:off x="848717" y="4027867"/>
            <a:ext cx="112395" cy="2292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300" spc="-50" b="0">
                <a:solidFill>
                  <a:srgbClr val="FFFFFF"/>
                </a:solidFill>
                <a:latin typeface="Lato Medium"/>
                <a:cs typeface="Lato Medium"/>
              </a:rPr>
              <a:t>7</a:t>
            </a:r>
            <a:endParaRPr sz="1300">
              <a:latin typeface="Lato Medium"/>
              <a:cs typeface="Lato Medium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1149350" y="4013136"/>
            <a:ext cx="2741295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00" spc="-270">
                <a:latin typeface="Dotum"/>
                <a:cs typeface="Dotum"/>
              </a:rPr>
              <a:t>주요</a:t>
            </a:r>
            <a:r>
              <a:rPr dirty="0" sz="1500" spc="-125">
                <a:latin typeface="Dotum"/>
                <a:cs typeface="Dotum"/>
              </a:rPr>
              <a:t> </a:t>
            </a:r>
            <a:r>
              <a:rPr dirty="0" sz="1500" spc="-270">
                <a:latin typeface="Dotum"/>
                <a:cs typeface="Dotum"/>
              </a:rPr>
              <a:t>기능</a:t>
            </a:r>
            <a:r>
              <a:rPr dirty="0" sz="1500" spc="-125">
                <a:latin typeface="Dotum"/>
                <a:cs typeface="Dotum"/>
              </a:rPr>
              <a:t> </a:t>
            </a:r>
            <a:r>
              <a:rPr dirty="0" sz="1500" spc="-350">
                <a:latin typeface="Calibri"/>
                <a:cs typeface="Calibri"/>
              </a:rPr>
              <a:t>①</a:t>
            </a:r>
            <a:r>
              <a:rPr dirty="0" sz="1500" spc="-350">
                <a:latin typeface="Noto Sans JP"/>
                <a:cs typeface="Noto Sans JP"/>
              </a:rPr>
              <a:t>:</a:t>
            </a:r>
            <a:r>
              <a:rPr dirty="0" sz="1500" spc="40">
                <a:latin typeface="Noto Sans JP"/>
                <a:cs typeface="Noto Sans JP"/>
              </a:rPr>
              <a:t> </a:t>
            </a:r>
            <a:r>
              <a:rPr dirty="0" sz="1500" spc="-270">
                <a:latin typeface="Dotum"/>
                <a:cs typeface="Dotum"/>
              </a:rPr>
              <a:t>영수증</a:t>
            </a:r>
            <a:r>
              <a:rPr dirty="0" sz="1500" spc="-125">
                <a:latin typeface="Dotum"/>
                <a:cs typeface="Dotum"/>
              </a:rPr>
              <a:t> </a:t>
            </a:r>
            <a:r>
              <a:rPr dirty="0" sz="1500" spc="-270">
                <a:latin typeface="Dotum"/>
                <a:cs typeface="Dotum"/>
              </a:rPr>
              <a:t>자동인식</a:t>
            </a:r>
            <a:r>
              <a:rPr dirty="0" sz="1500" spc="-125">
                <a:latin typeface="Dotum"/>
                <a:cs typeface="Dotum"/>
              </a:rPr>
              <a:t> </a:t>
            </a:r>
            <a:r>
              <a:rPr dirty="0" sz="1500" spc="-270">
                <a:latin typeface="Dotum"/>
                <a:cs typeface="Dotum"/>
              </a:rPr>
              <a:t>및</a:t>
            </a:r>
            <a:r>
              <a:rPr dirty="0" sz="1500" spc="-125">
                <a:latin typeface="Dotum"/>
                <a:cs typeface="Dotum"/>
              </a:rPr>
              <a:t> </a:t>
            </a:r>
            <a:r>
              <a:rPr dirty="0" sz="1500" spc="-295">
                <a:latin typeface="Dotum"/>
                <a:cs typeface="Dotum"/>
              </a:rPr>
              <a:t>분류</a:t>
            </a:r>
            <a:endParaRPr sz="1500">
              <a:latin typeface="Dotum"/>
              <a:cs typeface="Dotum"/>
            </a:endParaRPr>
          </a:p>
        </p:txBody>
      </p:sp>
      <p:sp>
        <p:nvSpPr>
          <p:cNvPr id="25" name="object 25" descr=""/>
          <p:cNvSpPr/>
          <p:nvPr/>
        </p:nvSpPr>
        <p:spPr>
          <a:xfrm>
            <a:off x="761999" y="4438649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142874" y="285749"/>
                </a:moveTo>
                <a:lnTo>
                  <a:pt x="101399" y="279599"/>
                </a:lnTo>
                <a:lnTo>
                  <a:pt x="63497" y="261670"/>
                </a:lnTo>
                <a:lnTo>
                  <a:pt x="32429" y="233514"/>
                </a:lnTo>
                <a:lnTo>
                  <a:pt x="10875" y="197550"/>
                </a:lnTo>
                <a:lnTo>
                  <a:pt x="686" y="156879"/>
                </a:lnTo>
                <a:lnTo>
                  <a:pt x="0" y="142874"/>
                </a:lnTo>
                <a:lnTo>
                  <a:pt x="171" y="135855"/>
                </a:lnTo>
                <a:lnTo>
                  <a:pt x="8348" y="94748"/>
                </a:lnTo>
                <a:lnTo>
                  <a:pt x="28120" y="57756"/>
                </a:lnTo>
                <a:lnTo>
                  <a:pt x="57756" y="28120"/>
                </a:lnTo>
                <a:lnTo>
                  <a:pt x="94749" y="8347"/>
                </a:lnTo>
                <a:lnTo>
                  <a:pt x="135855" y="171"/>
                </a:lnTo>
                <a:lnTo>
                  <a:pt x="142874" y="0"/>
                </a:lnTo>
                <a:lnTo>
                  <a:pt x="149894" y="171"/>
                </a:lnTo>
                <a:lnTo>
                  <a:pt x="191000" y="8347"/>
                </a:lnTo>
                <a:lnTo>
                  <a:pt x="227992" y="28120"/>
                </a:lnTo>
                <a:lnTo>
                  <a:pt x="257628" y="57756"/>
                </a:lnTo>
                <a:lnTo>
                  <a:pt x="277401" y="94749"/>
                </a:lnTo>
                <a:lnTo>
                  <a:pt x="285578" y="135855"/>
                </a:lnTo>
                <a:lnTo>
                  <a:pt x="285749" y="142874"/>
                </a:lnTo>
                <a:lnTo>
                  <a:pt x="285578" y="149893"/>
                </a:lnTo>
                <a:lnTo>
                  <a:pt x="277401" y="191000"/>
                </a:lnTo>
                <a:lnTo>
                  <a:pt x="257628" y="227992"/>
                </a:lnTo>
                <a:lnTo>
                  <a:pt x="227992" y="257628"/>
                </a:lnTo>
                <a:lnTo>
                  <a:pt x="191000" y="277401"/>
                </a:lnTo>
                <a:lnTo>
                  <a:pt x="149894" y="285578"/>
                </a:lnTo>
                <a:lnTo>
                  <a:pt x="142874" y="285749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 txBox="1"/>
          <p:nvPr/>
        </p:nvSpPr>
        <p:spPr>
          <a:xfrm>
            <a:off x="848717" y="4466017"/>
            <a:ext cx="112395" cy="2292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300" spc="-50" b="0">
                <a:solidFill>
                  <a:srgbClr val="FFFFFF"/>
                </a:solidFill>
                <a:latin typeface="Lato Medium"/>
                <a:cs typeface="Lato Medium"/>
              </a:rPr>
              <a:t>8</a:t>
            </a:r>
            <a:endParaRPr sz="1300">
              <a:latin typeface="Lato Medium"/>
              <a:cs typeface="Lato Medium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1149350" y="4451286"/>
            <a:ext cx="2487295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00" spc="-270">
                <a:latin typeface="Dotum"/>
                <a:cs typeface="Dotum"/>
              </a:rPr>
              <a:t>주요</a:t>
            </a:r>
            <a:r>
              <a:rPr dirty="0" sz="1500" spc="-125">
                <a:latin typeface="Dotum"/>
                <a:cs typeface="Dotum"/>
              </a:rPr>
              <a:t> </a:t>
            </a:r>
            <a:r>
              <a:rPr dirty="0" sz="1500" spc="-270">
                <a:latin typeface="Dotum"/>
                <a:cs typeface="Dotum"/>
              </a:rPr>
              <a:t>기능</a:t>
            </a:r>
            <a:r>
              <a:rPr dirty="0" sz="1500" spc="-125">
                <a:latin typeface="Dotum"/>
                <a:cs typeface="Dotum"/>
              </a:rPr>
              <a:t> </a:t>
            </a:r>
            <a:r>
              <a:rPr dirty="0" sz="1500" spc="-350">
                <a:latin typeface="Calibri"/>
                <a:cs typeface="Calibri"/>
              </a:rPr>
              <a:t>②</a:t>
            </a:r>
            <a:r>
              <a:rPr dirty="0" sz="1500" spc="-350">
                <a:latin typeface="Noto Sans JP"/>
                <a:cs typeface="Noto Sans JP"/>
              </a:rPr>
              <a:t>:</a:t>
            </a:r>
            <a:r>
              <a:rPr dirty="0" sz="1500" spc="40">
                <a:latin typeface="Noto Sans JP"/>
                <a:cs typeface="Noto Sans JP"/>
              </a:rPr>
              <a:t> </a:t>
            </a:r>
            <a:r>
              <a:rPr dirty="0" sz="1500" spc="-270">
                <a:latin typeface="Dotum"/>
                <a:cs typeface="Dotum"/>
              </a:rPr>
              <a:t>문자메시지</a:t>
            </a:r>
            <a:r>
              <a:rPr dirty="0" sz="1500" spc="-125">
                <a:latin typeface="Dotum"/>
                <a:cs typeface="Dotum"/>
              </a:rPr>
              <a:t> </a:t>
            </a:r>
            <a:r>
              <a:rPr dirty="0" sz="1500" spc="-290">
                <a:latin typeface="Dotum"/>
                <a:cs typeface="Dotum"/>
              </a:rPr>
              <a:t>자동인식</a:t>
            </a:r>
            <a:endParaRPr sz="1500">
              <a:latin typeface="Dotum"/>
              <a:cs typeface="Dotum"/>
            </a:endParaRPr>
          </a:p>
        </p:txBody>
      </p:sp>
      <p:sp>
        <p:nvSpPr>
          <p:cNvPr id="28" name="object 28" descr=""/>
          <p:cNvSpPr/>
          <p:nvPr/>
        </p:nvSpPr>
        <p:spPr>
          <a:xfrm>
            <a:off x="761999" y="4876799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142874" y="285749"/>
                </a:moveTo>
                <a:lnTo>
                  <a:pt x="101399" y="279598"/>
                </a:lnTo>
                <a:lnTo>
                  <a:pt x="63497" y="261670"/>
                </a:lnTo>
                <a:lnTo>
                  <a:pt x="32429" y="233514"/>
                </a:lnTo>
                <a:lnTo>
                  <a:pt x="10875" y="197550"/>
                </a:lnTo>
                <a:lnTo>
                  <a:pt x="686" y="156879"/>
                </a:lnTo>
                <a:lnTo>
                  <a:pt x="0" y="142874"/>
                </a:lnTo>
                <a:lnTo>
                  <a:pt x="171" y="135855"/>
                </a:lnTo>
                <a:lnTo>
                  <a:pt x="8348" y="94749"/>
                </a:lnTo>
                <a:lnTo>
                  <a:pt x="28120" y="57756"/>
                </a:lnTo>
                <a:lnTo>
                  <a:pt x="57756" y="28120"/>
                </a:lnTo>
                <a:lnTo>
                  <a:pt x="94749" y="8347"/>
                </a:lnTo>
                <a:lnTo>
                  <a:pt x="135855" y="171"/>
                </a:lnTo>
                <a:lnTo>
                  <a:pt x="142874" y="0"/>
                </a:lnTo>
                <a:lnTo>
                  <a:pt x="149894" y="171"/>
                </a:lnTo>
                <a:lnTo>
                  <a:pt x="191000" y="8347"/>
                </a:lnTo>
                <a:lnTo>
                  <a:pt x="227992" y="28120"/>
                </a:lnTo>
                <a:lnTo>
                  <a:pt x="257628" y="57756"/>
                </a:lnTo>
                <a:lnTo>
                  <a:pt x="277401" y="94749"/>
                </a:lnTo>
                <a:lnTo>
                  <a:pt x="285578" y="135855"/>
                </a:lnTo>
                <a:lnTo>
                  <a:pt x="285749" y="142874"/>
                </a:lnTo>
                <a:lnTo>
                  <a:pt x="285578" y="149894"/>
                </a:lnTo>
                <a:lnTo>
                  <a:pt x="277401" y="190999"/>
                </a:lnTo>
                <a:lnTo>
                  <a:pt x="257628" y="227992"/>
                </a:lnTo>
                <a:lnTo>
                  <a:pt x="227992" y="257627"/>
                </a:lnTo>
                <a:lnTo>
                  <a:pt x="191000" y="277400"/>
                </a:lnTo>
                <a:lnTo>
                  <a:pt x="149894" y="285578"/>
                </a:lnTo>
                <a:lnTo>
                  <a:pt x="142874" y="285749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 txBox="1"/>
          <p:nvPr/>
        </p:nvSpPr>
        <p:spPr>
          <a:xfrm>
            <a:off x="848717" y="4904167"/>
            <a:ext cx="112395" cy="2292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300" spc="-50" b="0">
                <a:solidFill>
                  <a:srgbClr val="FFFFFF"/>
                </a:solidFill>
                <a:latin typeface="Lato Medium"/>
                <a:cs typeface="Lato Medium"/>
              </a:rPr>
              <a:t>9</a:t>
            </a:r>
            <a:endParaRPr sz="1300">
              <a:latin typeface="Lato Medium"/>
              <a:cs typeface="Lato Medium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1149350" y="4889436"/>
            <a:ext cx="2583815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00" spc="-270">
                <a:latin typeface="Dotum"/>
                <a:cs typeface="Dotum"/>
              </a:rPr>
              <a:t>주요</a:t>
            </a:r>
            <a:r>
              <a:rPr dirty="0" sz="1500" spc="-125">
                <a:latin typeface="Dotum"/>
                <a:cs typeface="Dotum"/>
              </a:rPr>
              <a:t> </a:t>
            </a:r>
            <a:r>
              <a:rPr dirty="0" sz="1500" spc="-270">
                <a:latin typeface="Dotum"/>
                <a:cs typeface="Dotum"/>
              </a:rPr>
              <a:t>기능</a:t>
            </a:r>
            <a:r>
              <a:rPr dirty="0" sz="1500" spc="-125">
                <a:latin typeface="Dotum"/>
                <a:cs typeface="Dotum"/>
              </a:rPr>
              <a:t> </a:t>
            </a:r>
            <a:r>
              <a:rPr dirty="0" sz="1500" spc="-350">
                <a:latin typeface="Calibri"/>
                <a:cs typeface="Calibri"/>
              </a:rPr>
              <a:t>③</a:t>
            </a:r>
            <a:r>
              <a:rPr dirty="0" sz="1500" spc="-350">
                <a:latin typeface="Noto Sans JP"/>
                <a:cs typeface="Noto Sans JP"/>
              </a:rPr>
              <a:t>:</a:t>
            </a:r>
            <a:r>
              <a:rPr dirty="0" sz="1500" spc="40">
                <a:latin typeface="Noto Sans JP"/>
                <a:cs typeface="Noto Sans JP"/>
              </a:rPr>
              <a:t> </a:t>
            </a:r>
            <a:r>
              <a:rPr dirty="0" sz="1500" spc="-270">
                <a:latin typeface="Dotum"/>
                <a:cs typeface="Dotum"/>
              </a:rPr>
              <a:t>일정관리</a:t>
            </a:r>
            <a:r>
              <a:rPr dirty="0" sz="1500" spc="-125">
                <a:latin typeface="Dotum"/>
                <a:cs typeface="Dotum"/>
              </a:rPr>
              <a:t> </a:t>
            </a:r>
            <a:r>
              <a:rPr dirty="0" sz="1500" spc="-270">
                <a:latin typeface="Dotum"/>
                <a:cs typeface="Dotum"/>
              </a:rPr>
              <a:t>및</a:t>
            </a:r>
            <a:r>
              <a:rPr dirty="0" sz="1500" spc="-125">
                <a:latin typeface="Dotum"/>
                <a:cs typeface="Dotum"/>
              </a:rPr>
              <a:t> </a:t>
            </a:r>
            <a:r>
              <a:rPr dirty="0" sz="1500" spc="-270">
                <a:latin typeface="Dotum"/>
                <a:cs typeface="Dotum"/>
              </a:rPr>
              <a:t>통합</a:t>
            </a:r>
            <a:r>
              <a:rPr dirty="0" sz="1500" spc="-125">
                <a:latin typeface="Dotum"/>
                <a:cs typeface="Dotum"/>
              </a:rPr>
              <a:t> </a:t>
            </a:r>
            <a:r>
              <a:rPr dirty="0" sz="1500" spc="-295">
                <a:latin typeface="Dotum"/>
                <a:cs typeface="Dotum"/>
              </a:rPr>
              <a:t>알림</a:t>
            </a:r>
            <a:endParaRPr sz="1500">
              <a:latin typeface="Dotum"/>
              <a:cs typeface="Dotum"/>
            </a:endParaRPr>
          </a:p>
        </p:txBody>
      </p:sp>
      <p:sp>
        <p:nvSpPr>
          <p:cNvPr id="31" name="object 31" descr=""/>
          <p:cNvSpPr/>
          <p:nvPr/>
        </p:nvSpPr>
        <p:spPr>
          <a:xfrm>
            <a:off x="761999" y="5314949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142874" y="285749"/>
                </a:moveTo>
                <a:lnTo>
                  <a:pt x="101399" y="279599"/>
                </a:lnTo>
                <a:lnTo>
                  <a:pt x="63497" y="261670"/>
                </a:lnTo>
                <a:lnTo>
                  <a:pt x="32429" y="233514"/>
                </a:lnTo>
                <a:lnTo>
                  <a:pt x="10875" y="197550"/>
                </a:lnTo>
                <a:lnTo>
                  <a:pt x="686" y="156879"/>
                </a:lnTo>
                <a:lnTo>
                  <a:pt x="0" y="142874"/>
                </a:lnTo>
                <a:lnTo>
                  <a:pt x="171" y="135855"/>
                </a:lnTo>
                <a:lnTo>
                  <a:pt x="8348" y="94748"/>
                </a:lnTo>
                <a:lnTo>
                  <a:pt x="28120" y="57756"/>
                </a:lnTo>
                <a:lnTo>
                  <a:pt x="57756" y="28120"/>
                </a:lnTo>
                <a:lnTo>
                  <a:pt x="94749" y="8347"/>
                </a:lnTo>
                <a:lnTo>
                  <a:pt x="135855" y="171"/>
                </a:lnTo>
                <a:lnTo>
                  <a:pt x="142874" y="0"/>
                </a:lnTo>
                <a:lnTo>
                  <a:pt x="149894" y="171"/>
                </a:lnTo>
                <a:lnTo>
                  <a:pt x="191000" y="8347"/>
                </a:lnTo>
                <a:lnTo>
                  <a:pt x="227992" y="28120"/>
                </a:lnTo>
                <a:lnTo>
                  <a:pt x="257628" y="57756"/>
                </a:lnTo>
                <a:lnTo>
                  <a:pt x="277401" y="94748"/>
                </a:lnTo>
                <a:lnTo>
                  <a:pt x="285578" y="135855"/>
                </a:lnTo>
                <a:lnTo>
                  <a:pt x="285749" y="142874"/>
                </a:lnTo>
                <a:lnTo>
                  <a:pt x="285578" y="149894"/>
                </a:lnTo>
                <a:lnTo>
                  <a:pt x="277401" y="190999"/>
                </a:lnTo>
                <a:lnTo>
                  <a:pt x="257628" y="227992"/>
                </a:lnTo>
                <a:lnTo>
                  <a:pt x="227992" y="257628"/>
                </a:lnTo>
                <a:lnTo>
                  <a:pt x="191000" y="277401"/>
                </a:lnTo>
                <a:lnTo>
                  <a:pt x="149894" y="285578"/>
                </a:lnTo>
                <a:lnTo>
                  <a:pt x="142874" y="285749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 txBox="1"/>
          <p:nvPr/>
        </p:nvSpPr>
        <p:spPr>
          <a:xfrm>
            <a:off x="805259" y="5342317"/>
            <a:ext cx="199390" cy="2292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300" spc="-40" b="0">
                <a:solidFill>
                  <a:srgbClr val="FFFFFF"/>
                </a:solidFill>
                <a:latin typeface="Lato Medium"/>
                <a:cs typeface="Lato Medium"/>
              </a:rPr>
              <a:t>10</a:t>
            </a:r>
            <a:endParaRPr sz="1300">
              <a:latin typeface="Lato Medium"/>
              <a:cs typeface="Lato Medium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1149350" y="5327586"/>
            <a:ext cx="1941195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00" spc="-270">
                <a:latin typeface="Dotum"/>
                <a:cs typeface="Dotum"/>
              </a:rPr>
              <a:t>주요</a:t>
            </a:r>
            <a:r>
              <a:rPr dirty="0" sz="1500" spc="-125">
                <a:latin typeface="Dotum"/>
                <a:cs typeface="Dotum"/>
              </a:rPr>
              <a:t> </a:t>
            </a:r>
            <a:r>
              <a:rPr dirty="0" sz="1500" spc="-270">
                <a:latin typeface="Dotum"/>
                <a:cs typeface="Dotum"/>
              </a:rPr>
              <a:t>기능</a:t>
            </a:r>
            <a:r>
              <a:rPr dirty="0" sz="1500" spc="-125">
                <a:latin typeface="Dotum"/>
                <a:cs typeface="Dotum"/>
              </a:rPr>
              <a:t> </a:t>
            </a:r>
            <a:r>
              <a:rPr dirty="0" sz="1500" spc="-350">
                <a:latin typeface="Calibri"/>
                <a:cs typeface="Calibri"/>
              </a:rPr>
              <a:t>④</a:t>
            </a:r>
            <a:r>
              <a:rPr dirty="0" sz="1500" spc="-350">
                <a:latin typeface="Noto Sans JP"/>
                <a:cs typeface="Noto Sans JP"/>
              </a:rPr>
              <a:t>:</a:t>
            </a:r>
            <a:r>
              <a:rPr dirty="0" sz="1500" spc="40">
                <a:latin typeface="Noto Sans JP"/>
                <a:cs typeface="Noto Sans JP"/>
              </a:rPr>
              <a:t> </a:t>
            </a:r>
            <a:r>
              <a:rPr dirty="0" sz="1500" spc="-270">
                <a:latin typeface="Dotum"/>
                <a:cs typeface="Dotum"/>
              </a:rPr>
              <a:t>무형식</a:t>
            </a:r>
            <a:r>
              <a:rPr dirty="0" sz="1500" spc="-125">
                <a:latin typeface="Dotum"/>
                <a:cs typeface="Dotum"/>
              </a:rPr>
              <a:t> </a:t>
            </a:r>
            <a:r>
              <a:rPr dirty="0" sz="1500" spc="-55">
                <a:latin typeface="Noto Sans JP"/>
                <a:cs typeface="Noto Sans JP"/>
              </a:rPr>
              <a:t>PIMS</a:t>
            </a:r>
            <a:endParaRPr sz="1500">
              <a:latin typeface="Noto Sans JP"/>
              <a:cs typeface="Noto Sans JP"/>
            </a:endParaRPr>
          </a:p>
        </p:txBody>
      </p:sp>
      <p:sp>
        <p:nvSpPr>
          <p:cNvPr id="34" name="object 34" descr=""/>
          <p:cNvSpPr/>
          <p:nvPr/>
        </p:nvSpPr>
        <p:spPr>
          <a:xfrm>
            <a:off x="6324599" y="1371599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142874" y="285749"/>
                </a:moveTo>
                <a:lnTo>
                  <a:pt x="101399" y="279599"/>
                </a:lnTo>
                <a:lnTo>
                  <a:pt x="63497" y="261670"/>
                </a:lnTo>
                <a:lnTo>
                  <a:pt x="32429" y="233514"/>
                </a:lnTo>
                <a:lnTo>
                  <a:pt x="10874" y="197550"/>
                </a:lnTo>
                <a:lnTo>
                  <a:pt x="686" y="156879"/>
                </a:lnTo>
                <a:lnTo>
                  <a:pt x="0" y="142874"/>
                </a:lnTo>
                <a:lnTo>
                  <a:pt x="171" y="135855"/>
                </a:lnTo>
                <a:lnTo>
                  <a:pt x="8347" y="94749"/>
                </a:lnTo>
                <a:lnTo>
                  <a:pt x="28120" y="57756"/>
                </a:lnTo>
                <a:lnTo>
                  <a:pt x="57756" y="28120"/>
                </a:lnTo>
                <a:lnTo>
                  <a:pt x="94749" y="8348"/>
                </a:lnTo>
                <a:lnTo>
                  <a:pt x="135855" y="171"/>
                </a:lnTo>
                <a:lnTo>
                  <a:pt x="142874" y="0"/>
                </a:lnTo>
                <a:lnTo>
                  <a:pt x="149894" y="171"/>
                </a:lnTo>
                <a:lnTo>
                  <a:pt x="190999" y="8348"/>
                </a:lnTo>
                <a:lnTo>
                  <a:pt x="227991" y="28120"/>
                </a:lnTo>
                <a:lnTo>
                  <a:pt x="257627" y="57756"/>
                </a:lnTo>
                <a:lnTo>
                  <a:pt x="277400" y="94749"/>
                </a:lnTo>
                <a:lnTo>
                  <a:pt x="285578" y="135855"/>
                </a:lnTo>
                <a:lnTo>
                  <a:pt x="285749" y="142874"/>
                </a:lnTo>
                <a:lnTo>
                  <a:pt x="285578" y="149894"/>
                </a:lnTo>
                <a:lnTo>
                  <a:pt x="277400" y="191000"/>
                </a:lnTo>
                <a:lnTo>
                  <a:pt x="257627" y="227992"/>
                </a:lnTo>
                <a:lnTo>
                  <a:pt x="227991" y="257628"/>
                </a:lnTo>
                <a:lnTo>
                  <a:pt x="190999" y="277401"/>
                </a:lnTo>
                <a:lnTo>
                  <a:pt x="149894" y="285578"/>
                </a:lnTo>
                <a:lnTo>
                  <a:pt x="142874" y="285749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 descr=""/>
          <p:cNvSpPr txBox="1"/>
          <p:nvPr/>
        </p:nvSpPr>
        <p:spPr>
          <a:xfrm>
            <a:off x="6367858" y="1398968"/>
            <a:ext cx="199390" cy="2292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300" spc="-40" b="0">
                <a:solidFill>
                  <a:srgbClr val="FFFFFF"/>
                </a:solidFill>
                <a:latin typeface="Lato Medium"/>
                <a:cs typeface="Lato Medium"/>
              </a:rPr>
              <a:t>11</a:t>
            </a:r>
            <a:endParaRPr sz="1300">
              <a:latin typeface="Lato Medium"/>
              <a:cs typeface="Lato Medium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6711950" y="1384236"/>
            <a:ext cx="2089150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00" spc="-270">
                <a:latin typeface="Dotum"/>
                <a:cs typeface="Dotum"/>
              </a:rPr>
              <a:t>필요한</a:t>
            </a:r>
            <a:r>
              <a:rPr dirty="0" sz="1500" spc="-125">
                <a:latin typeface="Dotum"/>
                <a:cs typeface="Dotum"/>
              </a:rPr>
              <a:t> </a:t>
            </a:r>
            <a:r>
              <a:rPr dirty="0" sz="1500" spc="-30">
                <a:latin typeface="Noto Sans JP"/>
                <a:cs typeface="Noto Sans JP"/>
              </a:rPr>
              <a:t>AI</a:t>
            </a:r>
            <a:r>
              <a:rPr dirty="0" sz="1500" spc="-50">
                <a:latin typeface="Noto Sans JP"/>
                <a:cs typeface="Noto Sans JP"/>
              </a:rPr>
              <a:t> </a:t>
            </a:r>
            <a:r>
              <a:rPr dirty="0" sz="1500" spc="-270">
                <a:latin typeface="Dotum"/>
                <a:cs typeface="Dotum"/>
              </a:rPr>
              <a:t>핵심</a:t>
            </a:r>
            <a:r>
              <a:rPr dirty="0" sz="1500" spc="-125">
                <a:latin typeface="Dotum"/>
                <a:cs typeface="Dotum"/>
              </a:rPr>
              <a:t> </a:t>
            </a:r>
            <a:r>
              <a:rPr dirty="0" sz="1500" spc="-270">
                <a:latin typeface="Dotum"/>
                <a:cs typeface="Dotum"/>
              </a:rPr>
              <a:t>기술</a:t>
            </a:r>
            <a:r>
              <a:rPr dirty="0" sz="1500" spc="-125">
                <a:latin typeface="Dotum"/>
                <a:cs typeface="Dotum"/>
              </a:rPr>
              <a:t> </a:t>
            </a:r>
            <a:r>
              <a:rPr dirty="0" sz="1500" spc="-350">
                <a:latin typeface="Calibri"/>
                <a:cs typeface="Calibri"/>
              </a:rPr>
              <a:t>①</a:t>
            </a:r>
            <a:r>
              <a:rPr dirty="0" sz="1500" spc="-350">
                <a:latin typeface="Noto Sans JP"/>
                <a:cs typeface="Noto Sans JP"/>
              </a:rPr>
              <a:t>:</a:t>
            </a:r>
            <a:r>
              <a:rPr dirty="0" sz="1500" spc="40">
                <a:latin typeface="Noto Sans JP"/>
                <a:cs typeface="Noto Sans JP"/>
              </a:rPr>
              <a:t> </a:t>
            </a:r>
            <a:r>
              <a:rPr dirty="0" sz="1500" spc="-45">
                <a:latin typeface="Noto Sans JP"/>
                <a:cs typeface="Noto Sans JP"/>
              </a:rPr>
              <a:t>OCR</a:t>
            </a:r>
            <a:endParaRPr sz="1500">
              <a:latin typeface="Noto Sans JP"/>
              <a:cs typeface="Noto Sans JP"/>
            </a:endParaRPr>
          </a:p>
        </p:txBody>
      </p:sp>
      <p:sp>
        <p:nvSpPr>
          <p:cNvPr id="37" name="object 37" descr=""/>
          <p:cNvSpPr/>
          <p:nvPr/>
        </p:nvSpPr>
        <p:spPr>
          <a:xfrm>
            <a:off x="6324599" y="1809749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142874" y="285749"/>
                </a:moveTo>
                <a:lnTo>
                  <a:pt x="101399" y="279599"/>
                </a:lnTo>
                <a:lnTo>
                  <a:pt x="63497" y="261670"/>
                </a:lnTo>
                <a:lnTo>
                  <a:pt x="32429" y="233514"/>
                </a:lnTo>
                <a:lnTo>
                  <a:pt x="10874" y="197550"/>
                </a:lnTo>
                <a:lnTo>
                  <a:pt x="686" y="156879"/>
                </a:lnTo>
                <a:lnTo>
                  <a:pt x="0" y="142874"/>
                </a:lnTo>
                <a:lnTo>
                  <a:pt x="171" y="135855"/>
                </a:lnTo>
                <a:lnTo>
                  <a:pt x="8347" y="94749"/>
                </a:lnTo>
                <a:lnTo>
                  <a:pt x="28120" y="57756"/>
                </a:lnTo>
                <a:lnTo>
                  <a:pt x="57756" y="28120"/>
                </a:lnTo>
                <a:lnTo>
                  <a:pt x="94749" y="8348"/>
                </a:lnTo>
                <a:lnTo>
                  <a:pt x="135855" y="171"/>
                </a:lnTo>
                <a:lnTo>
                  <a:pt x="142874" y="0"/>
                </a:lnTo>
                <a:lnTo>
                  <a:pt x="149894" y="171"/>
                </a:lnTo>
                <a:lnTo>
                  <a:pt x="190999" y="8347"/>
                </a:lnTo>
                <a:lnTo>
                  <a:pt x="227991" y="28120"/>
                </a:lnTo>
                <a:lnTo>
                  <a:pt x="257627" y="57756"/>
                </a:lnTo>
                <a:lnTo>
                  <a:pt x="277400" y="94749"/>
                </a:lnTo>
                <a:lnTo>
                  <a:pt x="285578" y="135855"/>
                </a:lnTo>
                <a:lnTo>
                  <a:pt x="285749" y="142874"/>
                </a:lnTo>
                <a:lnTo>
                  <a:pt x="285578" y="149894"/>
                </a:lnTo>
                <a:lnTo>
                  <a:pt x="277400" y="191000"/>
                </a:lnTo>
                <a:lnTo>
                  <a:pt x="257627" y="227992"/>
                </a:lnTo>
                <a:lnTo>
                  <a:pt x="227991" y="257628"/>
                </a:lnTo>
                <a:lnTo>
                  <a:pt x="190999" y="277401"/>
                </a:lnTo>
                <a:lnTo>
                  <a:pt x="149894" y="285578"/>
                </a:lnTo>
                <a:lnTo>
                  <a:pt x="142874" y="285749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 descr=""/>
          <p:cNvSpPr txBox="1"/>
          <p:nvPr/>
        </p:nvSpPr>
        <p:spPr>
          <a:xfrm>
            <a:off x="6367858" y="1837117"/>
            <a:ext cx="199390" cy="2292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300" spc="-40" b="0">
                <a:solidFill>
                  <a:srgbClr val="FFFFFF"/>
                </a:solidFill>
                <a:latin typeface="Lato Medium"/>
                <a:cs typeface="Lato Medium"/>
              </a:rPr>
              <a:t>12</a:t>
            </a:r>
            <a:endParaRPr sz="1300">
              <a:latin typeface="Lato Medium"/>
              <a:cs typeface="Lato Medium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6711950" y="1822386"/>
            <a:ext cx="2912745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00" spc="-270">
                <a:latin typeface="Dotum"/>
                <a:cs typeface="Dotum"/>
              </a:rPr>
              <a:t>필요한</a:t>
            </a:r>
            <a:r>
              <a:rPr dirty="0" sz="1500" spc="-125">
                <a:latin typeface="Dotum"/>
                <a:cs typeface="Dotum"/>
              </a:rPr>
              <a:t> </a:t>
            </a:r>
            <a:r>
              <a:rPr dirty="0" sz="1500" spc="-30">
                <a:latin typeface="Noto Sans JP"/>
                <a:cs typeface="Noto Sans JP"/>
              </a:rPr>
              <a:t>AI</a:t>
            </a:r>
            <a:r>
              <a:rPr dirty="0" sz="1500" spc="-55">
                <a:latin typeface="Noto Sans JP"/>
                <a:cs typeface="Noto Sans JP"/>
              </a:rPr>
              <a:t> </a:t>
            </a:r>
            <a:r>
              <a:rPr dirty="0" sz="1500" spc="-270">
                <a:latin typeface="Dotum"/>
                <a:cs typeface="Dotum"/>
              </a:rPr>
              <a:t>핵심</a:t>
            </a:r>
            <a:r>
              <a:rPr dirty="0" sz="1500" spc="-125">
                <a:latin typeface="Dotum"/>
                <a:cs typeface="Dotum"/>
              </a:rPr>
              <a:t> </a:t>
            </a:r>
            <a:r>
              <a:rPr dirty="0" sz="1500" spc="-270">
                <a:latin typeface="Dotum"/>
                <a:cs typeface="Dotum"/>
              </a:rPr>
              <a:t>기술</a:t>
            </a:r>
            <a:r>
              <a:rPr dirty="0" sz="1500" spc="-125">
                <a:latin typeface="Dotum"/>
                <a:cs typeface="Dotum"/>
              </a:rPr>
              <a:t> </a:t>
            </a:r>
            <a:r>
              <a:rPr dirty="0" sz="1500" spc="-350">
                <a:latin typeface="Calibri"/>
                <a:cs typeface="Calibri"/>
              </a:rPr>
              <a:t>②</a:t>
            </a:r>
            <a:r>
              <a:rPr dirty="0" sz="1500" spc="-350">
                <a:latin typeface="Noto Sans JP"/>
                <a:cs typeface="Noto Sans JP"/>
              </a:rPr>
              <a:t>:</a:t>
            </a:r>
            <a:r>
              <a:rPr dirty="0" sz="1500" spc="40">
                <a:latin typeface="Noto Sans JP"/>
                <a:cs typeface="Noto Sans JP"/>
              </a:rPr>
              <a:t> </a:t>
            </a:r>
            <a:r>
              <a:rPr dirty="0" sz="1500" spc="-90">
                <a:latin typeface="Noto Sans JP"/>
                <a:cs typeface="Noto Sans JP"/>
              </a:rPr>
              <a:t>NLP</a:t>
            </a:r>
            <a:r>
              <a:rPr dirty="0" sz="1500" spc="5">
                <a:latin typeface="Noto Sans JP"/>
                <a:cs typeface="Noto Sans JP"/>
              </a:rPr>
              <a:t> </a:t>
            </a:r>
            <a:r>
              <a:rPr dirty="0" sz="1500">
                <a:latin typeface="Noto Sans JP"/>
                <a:cs typeface="Noto Sans JP"/>
              </a:rPr>
              <a:t>&amp;</a:t>
            </a:r>
            <a:r>
              <a:rPr dirty="0" sz="1500" spc="-50">
                <a:latin typeface="Noto Sans JP"/>
                <a:cs typeface="Noto Sans JP"/>
              </a:rPr>
              <a:t> </a:t>
            </a:r>
            <a:r>
              <a:rPr dirty="0" sz="1500" spc="-290">
                <a:latin typeface="Dotum"/>
                <a:cs typeface="Dotum"/>
              </a:rPr>
              <a:t>자동분류</a:t>
            </a:r>
            <a:endParaRPr sz="1500">
              <a:latin typeface="Dotum"/>
              <a:cs typeface="Dotum"/>
            </a:endParaRPr>
          </a:p>
        </p:txBody>
      </p:sp>
      <p:sp>
        <p:nvSpPr>
          <p:cNvPr id="40" name="object 40" descr=""/>
          <p:cNvSpPr/>
          <p:nvPr/>
        </p:nvSpPr>
        <p:spPr>
          <a:xfrm>
            <a:off x="6324599" y="2247899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142874" y="285749"/>
                </a:moveTo>
                <a:lnTo>
                  <a:pt x="101399" y="279599"/>
                </a:lnTo>
                <a:lnTo>
                  <a:pt x="63497" y="261670"/>
                </a:lnTo>
                <a:lnTo>
                  <a:pt x="32429" y="233514"/>
                </a:lnTo>
                <a:lnTo>
                  <a:pt x="10874" y="197550"/>
                </a:lnTo>
                <a:lnTo>
                  <a:pt x="686" y="156879"/>
                </a:lnTo>
                <a:lnTo>
                  <a:pt x="0" y="142874"/>
                </a:lnTo>
                <a:lnTo>
                  <a:pt x="171" y="135855"/>
                </a:lnTo>
                <a:lnTo>
                  <a:pt x="8347" y="94749"/>
                </a:lnTo>
                <a:lnTo>
                  <a:pt x="28120" y="57756"/>
                </a:lnTo>
                <a:lnTo>
                  <a:pt x="57756" y="28120"/>
                </a:lnTo>
                <a:lnTo>
                  <a:pt x="94749" y="8347"/>
                </a:lnTo>
                <a:lnTo>
                  <a:pt x="135855" y="171"/>
                </a:lnTo>
                <a:lnTo>
                  <a:pt x="142874" y="0"/>
                </a:lnTo>
                <a:lnTo>
                  <a:pt x="149894" y="171"/>
                </a:lnTo>
                <a:lnTo>
                  <a:pt x="190999" y="8347"/>
                </a:lnTo>
                <a:lnTo>
                  <a:pt x="227991" y="28120"/>
                </a:lnTo>
                <a:lnTo>
                  <a:pt x="257627" y="57756"/>
                </a:lnTo>
                <a:lnTo>
                  <a:pt x="277400" y="94749"/>
                </a:lnTo>
                <a:lnTo>
                  <a:pt x="285578" y="135855"/>
                </a:lnTo>
                <a:lnTo>
                  <a:pt x="285749" y="142874"/>
                </a:lnTo>
                <a:lnTo>
                  <a:pt x="285578" y="149894"/>
                </a:lnTo>
                <a:lnTo>
                  <a:pt x="277400" y="191000"/>
                </a:lnTo>
                <a:lnTo>
                  <a:pt x="257627" y="227992"/>
                </a:lnTo>
                <a:lnTo>
                  <a:pt x="227991" y="257628"/>
                </a:lnTo>
                <a:lnTo>
                  <a:pt x="190999" y="277401"/>
                </a:lnTo>
                <a:lnTo>
                  <a:pt x="149894" y="285578"/>
                </a:lnTo>
                <a:lnTo>
                  <a:pt x="142874" y="285749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 descr=""/>
          <p:cNvSpPr txBox="1"/>
          <p:nvPr/>
        </p:nvSpPr>
        <p:spPr>
          <a:xfrm>
            <a:off x="6367858" y="2275267"/>
            <a:ext cx="199390" cy="2292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300" spc="-40" b="0">
                <a:solidFill>
                  <a:srgbClr val="FFFFFF"/>
                </a:solidFill>
                <a:latin typeface="Lato Medium"/>
                <a:cs typeface="Lato Medium"/>
              </a:rPr>
              <a:t>13</a:t>
            </a:r>
            <a:endParaRPr sz="1300">
              <a:latin typeface="Lato Medium"/>
              <a:cs typeface="Lato Medium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6711950" y="2260536"/>
            <a:ext cx="2915285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00" spc="-270">
                <a:latin typeface="Dotum"/>
                <a:cs typeface="Dotum"/>
              </a:rPr>
              <a:t>필요한</a:t>
            </a:r>
            <a:r>
              <a:rPr dirty="0" sz="1500" spc="-125">
                <a:latin typeface="Dotum"/>
                <a:cs typeface="Dotum"/>
              </a:rPr>
              <a:t> </a:t>
            </a:r>
            <a:r>
              <a:rPr dirty="0" sz="1500" spc="-30">
                <a:latin typeface="Noto Sans JP"/>
                <a:cs typeface="Noto Sans JP"/>
              </a:rPr>
              <a:t>AI</a:t>
            </a:r>
            <a:r>
              <a:rPr dirty="0" sz="1500" spc="-50">
                <a:latin typeface="Noto Sans JP"/>
                <a:cs typeface="Noto Sans JP"/>
              </a:rPr>
              <a:t> </a:t>
            </a:r>
            <a:r>
              <a:rPr dirty="0" sz="1500" spc="-270">
                <a:latin typeface="Dotum"/>
                <a:cs typeface="Dotum"/>
              </a:rPr>
              <a:t>핵심</a:t>
            </a:r>
            <a:r>
              <a:rPr dirty="0" sz="1500" spc="-125">
                <a:latin typeface="Dotum"/>
                <a:cs typeface="Dotum"/>
              </a:rPr>
              <a:t> </a:t>
            </a:r>
            <a:r>
              <a:rPr dirty="0" sz="1500" spc="-270">
                <a:latin typeface="Dotum"/>
                <a:cs typeface="Dotum"/>
              </a:rPr>
              <a:t>기술</a:t>
            </a:r>
            <a:r>
              <a:rPr dirty="0" sz="1500" spc="-125">
                <a:latin typeface="Dotum"/>
                <a:cs typeface="Dotum"/>
              </a:rPr>
              <a:t> </a:t>
            </a:r>
            <a:r>
              <a:rPr dirty="0" sz="1500" spc="-350">
                <a:latin typeface="Calibri"/>
                <a:cs typeface="Calibri"/>
              </a:rPr>
              <a:t>③</a:t>
            </a:r>
            <a:r>
              <a:rPr dirty="0" sz="1500" spc="-350">
                <a:latin typeface="Noto Sans JP"/>
                <a:cs typeface="Noto Sans JP"/>
              </a:rPr>
              <a:t>:</a:t>
            </a:r>
            <a:r>
              <a:rPr dirty="0" sz="1500" spc="40">
                <a:latin typeface="Noto Sans JP"/>
                <a:cs typeface="Noto Sans JP"/>
              </a:rPr>
              <a:t> </a:t>
            </a:r>
            <a:r>
              <a:rPr dirty="0" sz="1500" spc="-215">
                <a:latin typeface="Dotum"/>
                <a:cs typeface="Dotum"/>
              </a:rPr>
              <a:t>머신러닝</a:t>
            </a:r>
            <a:r>
              <a:rPr dirty="0" sz="1500" spc="-215">
                <a:latin typeface="Noto Sans JP"/>
                <a:cs typeface="Noto Sans JP"/>
              </a:rPr>
              <a:t>/</a:t>
            </a:r>
            <a:r>
              <a:rPr dirty="0" sz="1500" spc="-215">
                <a:latin typeface="Dotum"/>
                <a:cs typeface="Dotum"/>
              </a:rPr>
              <a:t>딥러닝</a:t>
            </a:r>
            <a:endParaRPr sz="1500">
              <a:latin typeface="Dotum"/>
              <a:cs typeface="Dotum"/>
            </a:endParaRPr>
          </a:p>
        </p:txBody>
      </p:sp>
      <p:sp>
        <p:nvSpPr>
          <p:cNvPr id="43" name="object 43" descr=""/>
          <p:cNvSpPr/>
          <p:nvPr/>
        </p:nvSpPr>
        <p:spPr>
          <a:xfrm>
            <a:off x="6324599" y="2686049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142874" y="285749"/>
                </a:moveTo>
                <a:lnTo>
                  <a:pt x="101399" y="279598"/>
                </a:lnTo>
                <a:lnTo>
                  <a:pt x="63497" y="261670"/>
                </a:lnTo>
                <a:lnTo>
                  <a:pt x="32429" y="233514"/>
                </a:lnTo>
                <a:lnTo>
                  <a:pt x="10874" y="197550"/>
                </a:lnTo>
                <a:lnTo>
                  <a:pt x="686" y="156879"/>
                </a:lnTo>
                <a:lnTo>
                  <a:pt x="0" y="142874"/>
                </a:lnTo>
                <a:lnTo>
                  <a:pt x="171" y="135855"/>
                </a:lnTo>
                <a:lnTo>
                  <a:pt x="8347" y="94749"/>
                </a:lnTo>
                <a:lnTo>
                  <a:pt x="28120" y="57756"/>
                </a:lnTo>
                <a:lnTo>
                  <a:pt x="57756" y="28120"/>
                </a:lnTo>
                <a:lnTo>
                  <a:pt x="94749" y="8348"/>
                </a:lnTo>
                <a:lnTo>
                  <a:pt x="135855" y="171"/>
                </a:lnTo>
                <a:lnTo>
                  <a:pt x="142874" y="0"/>
                </a:lnTo>
                <a:lnTo>
                  <a:pt x="149894" y="171"/>
                </a:lnTo>
                <a:lnTo>
                  <a:pt x="190999" y="8348"/>
                </a:lnTo>
                <a:lnTo>
                  <a:pt x="227991" y="28120"/>
                </a:lnTo>
                <a:lnTo>
                  <a:pt x="257627" y="57756"/>
                </a:lnTo>
                <a:lnTo>
                  <a:pt x="277400" y="94749"/>
                </a:lnTo>
                <a:lnTo>
                  <a:pt x="285578" y="135855"/>
                </a:lnTo>
                <a:lnTo>
                  <a:pt x="285749" y="142874"/>
                </a:lnTo>
                <a:lnTo>
                  <a:pt x="285578" y="149893"/>
                </a:lnTo>
                <a:lnTo>
                  <a:pt x="277400" y="191000"/>
                </a:lnTo>
                <a:lnTo>
                  <a:pt x="257627" y="227992"/>
                </a:lnTo>
                <a:lnTo>
                  <a:pt x="227991" y="257628"/>
                </a:lnTo>
                <a:lnTo>
                  <a:pt x="190999" y="277401"/>
                </a:lnTo>
                <a:lnTo>
                  <a:pt x="149894" y="285578"/>
                </a:lnTo>
                <a:lnTo>
                  <a:pt x="142874" y="285749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 descr=""/>
          <p:cNvSpPr txBox="1"/>
          <p:nvPr/>
        </p:nvSpPr>
        <p:spPr>
          <a:xfrm>
            <a:off x="6367858" y="2713417"/>
            <a:ext cx="199390" cy="2292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300" spc="-40" b="0">
                <a:solidFill>
                  <a:srgbClr val="FFFFFF"/>
                </a:solidFill>
                <a:latin typeface="Lato Medium"/>
                <a:cs typeface="Lato Medium"/>
              </a:rPr>
              <a:t>14</a:t>
            </a:r>
            <a:endParaRPr sz="1300">
              <a:latin typeface="Lato Medium"/>
              <a:cs typeface="Lato Medium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6711950" y="2698686"/>
            <a:ext cx="1681480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00" spc="-270">
                <a:latin typeface="Dotum"/>
                <a:cs typeface="Dotum"/>
              </a:rPr>
              <a:t>시스템</a:t>
            </a:r>
            <a:r>
              <a:rPr dirty="0" sz="1500" spc="-125">
                <a:latin typeface="Dotum"/>
                <a:cs typeface="Dotum"/>
              </a:rPr>
              <a:t> </a:t>
            </a:r>
            <a:r>
              <a:rPr dirty="0" sz="1500" spc="-270">
                <a:latin typeface="Dotum"/>
                <a:cs typeface="Dotum"/>
              </a:rPr>
              <a:t>구조</a:t>
            </a:r>
            <a:r>
              <a:rPr dirty="0" sz="1500" spc="-125">
                <a:latin typeface="Dotum"/>
                <a:cs typeface="Dotum"/>
              </a:rPr>
              <a:t> </a:t>
            </a:r>
            <a:r>
              <a:rPr dirty="0" sz="1500">
                <a:latin typeface="Noto Sans JP"/>
                <a:cs typeface="Noto Sans JP"/>
              </a:rPr>
              <a:t>–</a:t>
            </a:r>
            <a:r>
              <a:rPr dirty="0" sz="1500" spc="-40">
                <a:latin typeface="Noto Sans JP"/>
                <a:cs typeface="Noto Sans JP"/>
              </a:rPr>
              <a:t> </a:t>
            </a:r>
            <a:r>
              <a:rPr dirty="0" sz="1500" spc="-290">
                <a:latin typeface="Dotum"/>
                <a:cs typeface="Dotum"/>
              </a:rPr>
              <a:t>아키텍처</a:t>
            </a:r>
            <a:endParaRPr sz="1500">
              <a:latin typeface="Dotum"/>
              <a:cs typeface="Dotum"/>
            </a:endParaRPr>
          </a:p>
        </p:txBody>
      </p:sp>
      <p:sp>
        <p:nvSpPr>
          <p:cNvPr id="46" name="object 46" descr=""/>
          <p:cNvSpPr/>
          <p:nvPr/>
        </p:nvSpPr>
        <p:spPr>
          <a:xfrm>
            <a:off x="6324599" y="3124199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142874" y="285749"/>
                </a:moveTo>
                <a:lnTo>
                  <a:pt x="101399" y="279598"/>
                </a:lnTo>
                <a:lnTo>
                  <a:pt x="63497" y="261670"/>
                </a:lnTo>
                <a:lnTo>
                  <a:pt x="32429" y="233514"/>
                </a:lnTo>
                <a:lnTo>
                  <a:pt x="10874" y="197550"/>
                </a:lnTo>
                <a:lnTo>
                  <a:pt x="686" y="156879"/>
                </a:lnTo>
                <a:lnTo>
                  <a:pt x="0" y="142874"/>
                </a:lnTo>
                <a:lnTo>
                  <a:pt x="171" y="135855"/>
                </a:lnTo>
                <a:lnTo>
                  <a:pt x="8347" y="94749"/>
                </a:lnTo>
                <a:lnTo>
                  <a:pt x="28120" y="57756"/>
                </a:lnTo>
                <a:lnTo>
                  <a:pt x="57756" y="28120"/>
                </a:lnTo>
                <a:lnTo>
                  <a:pt x="94749" y="8347"/>
                </a:lnTo>
                <a:lnTo>
                  <a:pt x="135855" y="171"/>
                </a:lnTo>
                <a:lnTo>
                  <a:pt x="142874" y="0"/>
                </a:lnTo>
                <a:lnTo>
                  <a:pt x="149894" y="171"/>
                </a:lnTo>
                <a:lnTo>
                  <a:pt x="190999" y="8347"/>
                </a:lnTo>
                <a:lnTo>
                  <a:pt x="227991" y="28120"/>
                </a:lnTo>
                <a:lnTo>
                  <a:pt x="257627" y="57756"/>
                </a:lnTo>
                <a:lnTo>
                  <a:pt x="277400" y="94749"/>
                </a:lnTo>
                <a:lnTo>
                  <a:pt x="285578" y="135855"/>
                </a:lnTo>
                <a:lnTo>
                  <a:pt x="285749" y="142874"/>
                </a:lnTo>
                <a:lnTo>
                  <a:pt x="285578" y="149893"/>
                </a:lnTo>
                <a:lnTo>
                  <a:pt x="277400" y="190999"/>
                </a:lnTo>
                <a:lnTo>
                  <a:pt x="257627" y="227992"/>
                </a:lnTo>
                <a:lnTo>
                  <a:pt x="227991" y="257628"/>
                </a:lnTo>
                <a:lnTo>
                  <a:pt x="190999" y="277401"/>
                </a:lnTo>
                <a:lnTo>
                  <a:pt x="149894" y="285578"/>
                </a:lnTo>
                <a:lnTo>
                  <a:pt x="142874" y="285749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 descr=""/>
          <p:cNvSpPr txBox="1"/>
          <p:nvPr/>
        </p:nvSpPr>
        <p:spPr>
          <a:xfrm>
            <a:off x="6367858" y="3151567"/>
            <a:ext cx="199390" cy="2292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300" spc="-40" b="0">
                <a:solidFill>
                  <a:srgbClr val="FFFFFF"/>
                </a:solidFill>
                <a:latin typeface="Lato Medium"/>
                <a:cs typeface="Lato Medium"/>
              </a:rPr>
              <a:t>15</a:t>
            </a:r>
            <a:endParaRPr sz="1300">
              <a:latin typeface="Lato Medium"/>
              <a:cs typeface="Lato Medium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6711950" y="3136836"/>
            <a:ext cx="656590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00" spc="-290">
                <a:latin typeface="Dotum"/>
                <a:cs typeface="Dotum"/>
              </a:rPr>
              <a:t>기대효과</a:t>
            </a:r>
            <a:endParaRPr sz="1500">
              <a:latin typeface="Dotum"/>
              <a:cs typeface="Dotum"/>
            </a:endParaRPr>
          </a:p>
        </p:txBody>
      </p:sp>
      <p:sp>
        <p:nvSpPr>
          <p:cNvPr id="49" name="object 49" descr=""/>
          <p:cNvSpPr/>
          <p:nvPr/>
        </p:nvSpPr>
        <p:spPr>
          <a:xfrm>
            <a:off x="6324599" y="3562349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142874" y="285749"/>
                </a:moveTo>
                <a:lnTo>
                  <a:pt x="101399" y="279599"/>
                </a:lnTo>
                <a:lnTo>
                  <a:pt x="63497" y="261670"/>
                </a:lnTo>
                <a:lnTo>
                  <a:pt x="32429" y="233514"/>
                </a:lnTo>
                <a:lnTo>
                  <a:pt x="10874" y="197550"/>
                </a:lnTo>
                <a:lnTo>
                  <a:pt x="686" y="156879"/>
                </a:lnTo>
                <a:lnTo>
                  <a:pt x="0" y="142874"/>
                </a:lnTo>
                <a:lnTo>
                  <a:pt x="171" y="135855"/>
                </a:lnTo>
                <a:lnTo>
                  <a:pt x="8347" y="94749"/>
                </a:lnTo>
                <a:lnTo>
                  <a:pt x="28120" y="57756"/>
                </a:lnTo>
                <a:lnTo>
                  <a:pt x="57756" y="28120"/>
                </a:lnTo>
                <a:lnTo>
                  <a:pt x="94749" y="8348"/>
                </a:lnTo>
                <a:lnTo>
                  <a:pt x="135855" y="171"/>
                </a:lnTo>
                <a:lnTo>
                  <a:pt x="142874" y="0"/>
                </a:lnTo>
                <a:lnTo>
                  <a:pt x="149894" y="171"/>
                </a:lnTo>
                <a:lnTo>
                  <a:pt x="190999" y="8348"/>
                </a:lnTo>
                <a:lnTo>
                  <a:pt x="227991" y="28120"/>
                </a:lnTo>
                <a:lnTo>
                  <a:pt x="257627" y="57756"/>
                </a:lnTo>
                <a:lnTo>
                  <a:pt x="277400" y="94749"/>
                </a:lnTo>
                <a:lnTo>
                  <a:pt x="285578" y="135855"/>
                </a:lnTo>
                <a:lnTo>
                  <a:pt x="285749" y="142874"/>
                </a:lnTo>
                <a:lnTo>
                  <a:pt x="285578" y="149893"/>
                </a:lnTo>
                <a:lnTo>
                  <a:pt x="277400" y="190999"/>
                </a:lnTo>
                <a:lnTo>
                  <a:pt x="257627" y="227992"/>
                </a:lnTo>
                <a:lnTo>
                  <a:pt x="227991" y="257628"/>
                </a:lnTo>
                <a:lnTo>
                  <a:pt x="190999" y="277401"/>
                </a:lnTo>
                <a:lnTo>
                  <a:pt x="149894" y="285578"/>
                </a:lnTo>
                <a:lnTo>
                  <a:pt x="142874" y="285749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 descr=""/>
          <p:cNvSpPr txBox="1"/>
          <p:nvPr/>
        </p:nvSpPr>
        <p:spPr>
          <a:xfrm>
            <a:off x="6367858" y="3589717"/>
            <a:ext cx="199390" cy="2292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300" spc="-40" b="0">
                <a:solidFill>
                  <a:srgbClr val="FFFFFF"/>
                </a:solidFill>
                <a:latin typeface="Lato Medium"/>
                <a:cs typeface="Lato Medium"/>
              </a:rPr>
              <a:t>16</a:t>
            </a:r>
            <a:endParaRPr sz="1300">
              <a:latin typeface="Lato Medium"/>
              <a:cs typeface="Lato Medium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6711950" y="3574986"/>
            <a:ext cx="1905000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00" spc="-270">
                <a:latin typeface="Dotum"/>
                <a:cs typeface="Dotum"/>
              </a:rPr>
              <a:t>경쟁사</a:t>
            </a:r>
            <a:r>
              <a:rPr dirty="0" sz="1500" spc="-125">
                <a:latin typeface="Dotum"/>
                <a:cs typeface="Dotum"/>
              </a:rPr>
              <a:t> </a:t>
            </a:r>
            <a:r>
              <a:rPr dirty="0" sz="1500" spc="-270">
                <a:latin typeface="Dotum"/>
                <a:cs typeface="Dotum"/>
              </a:rPr>
              <a:t>대비</a:t>
            </a:r>
            <a:r>
              <a:rPr dirty="0" sz="1500" spc="-125">
                <a:latin typeface="Dotum"/>
                <a:cs typeface="Dotum"/>
              </a:rPr>
              <a:t> </a:t>
            </a:r>
            <a:r>
              <a:rPr dirty="0" sz="1500" spc="-270">
                <a:latin typeface="Dotum"/>
                <a:cs typeface="Dotum"/>
              </a:rPr>
              <a:t>차별화</a:t>
            </a:r>
            <a:r>
              <a:rPr dirty="0" sz="1500" spc="-125">
                <a:latin typeface="Dotum"/>
                <a:cs typeface="Dotum"/>
              </a:rPr>
              <a:t> </a:t>
            </a:r>
            <a:r>
              <a:rPr dirty="0" sz="1500" spc="-295">
                <a:latin typeface="Dotum"/>
                <a:cs typeface="Dotum"/>
              </a:rPr>
              <a:t>포인트</a:t>
            </a:r>
            <a:endParaRPr sz="1500">
              <a:latin typeface="Dotum"/>
              <a:cs typeface="Dotum"/>
            </a:endParaRPr>
          </a:p>
        </p:txBody>
      </p:sp>
      <p:sp>
        <p:nvSpPr>
          <p:cNvPr id="52" name="object 52" descr=""/>
          <p:cNvSpPr/>
          <p:nvPr/>
        </p:nvSpPr>
        <p:spPr>
          <a:xfrm>
            <a:off x="6324599" y="4000499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142874" y="285749"/>
                </a:moveTo>
                <a:lnTo>
                  <a:pt x="101399" y="279599"/>
                </a:lnTo>
                <a:lnTo>
                  <a:pt x="63497" y="261670"/>
                </a:lnTo>
                <a:lnTo>
                  <a:pt x="32429" y="233514"/>
                </a:lnTo>
                <a:lnTo>
                  <a:pt x="10874" y="197550"/>
                </a:lnTo>
                <a:lnTo>
                  <a:pt x="686" y="156879"/>
                </a:lnTo>
                <a:lnTo>
                  <a:pt x="0" y="142874"/>
                </a:lnTo>
                <a:lnTo>
                  <a:pt x="171" y="135855"/>
                </a:lnTo>
                <a:lnTo>
                  <a:pt x="8347" y="94748"/>
                </a:lnTo>
                <a:lnTo>
                  <a:pt x="28120" y="57756"/>
                </a:lnTo>
                <a:lnTo>
                  <a:pt x="57756" y="28120"/>
                </a:lnTo>
                <a:lnTo>
                  <a:pt x="94749" y="8347"/>
                </a:lnTo>
                <a:lnTo>
                  <a:pt x="135855" y="171"/>
                </a:lnTo>
                <a:lnTo>
                  <a:pt x="142874" y="0"/>
                </a:lnTo>
                <a:lnTo>
                  <a:pt x="149894" y="171"/>
                </a:lnTo>
                <a:lnTo>
                  <a:pt x="190999" y="8347"/>
                </a:lnTo>
                <a:lnTo>
                  <a:pt x="227991" y="28120"/>
                </a:lnTo>
                <a:lnTo>
                  <a:pt x="257627" y="57756"/>
                </a:lnTo>
                <a:lnTo>
                  <a:pt x="277400" y="94748"/>
                </a:lnTo>
                <a:lnTo>
                  <a:pt x="285578" y="135855"/>
                </a:lnTo>
                <a:lnTo>
                  <a:pt x="285749" y="142874"/>
                </a:lnTo>
                <a:lnTo>
                  <a:pt x="285578" y="149894"/>
                </a:lnTo>
                <a:lnTo>
                  <a:pt x="277400" y="191000"/>
                </a:lnTo>
                <a:lnTo>
                  <a:pt x="257627" y="227992"/>
                </a:lnTo>
                <a:lnTo>
                  <a:pt x="227991" y="257628"/>
                </a:lnTo>
                <a:lnTo>
                  <a:pt x="190999" y="277401"/>
                </a:lnTo>
                <a:lnTo>
                  <a:pt x="149894" y="285578"/>
                </a:lnTo>
                <a:lnTo>
                  <a:pt x="142874" y="285749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 descr=""/>
          <p:cNvSpPr txBox="1"/>
          <p:nvPr/>
        </p:nvSpPr>
        <p:spPr>
          <a:xfrm>
            <a:off x="6367858" y="4027867"/>
            <a:ext cx="199390" cy="2292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300" spc="-40" b="0">
                <a:solidFill>
                  <a:srgbClr val="FFFFFF"/>
                </a:solidFill>
                <a:latin typeface="Lato Medium"/>
                <a:cs typeface="Lato Medium"/>
              </a:rPr>
              <a:t>17</a:t>
            </a:r>
            <a:endParaRPr sz="1300">
              <a:latin typeface="Lato Medium"/>
              <a:cs typeface="Lato Medium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6711950" y="4013136"/>
            <a:ext cx="1068070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00" spc="-270">
                <a:latin typeface="Dotum"/>
                <a:cs typeface="Dotum"/>
              </a:rPr>
              <a:t>향후</a:t>
            </a:r>
            <a:r>
              <a:rPr dirty="0" sz="1500" spc="-125">
                <a:latin typeface="Dotum"/>
                <a:cs typeface="Dotum"/>
              </a:rPr>
              <a:t> </a:t>
            </a:r>
            <a:r>
              <a:rPr dirty="0" sz="1500" spc="-270">
                <a:latin typeface="Dotum"/>
                <a:cs typeface="Dotum"/>
              </a:rPr>
              <a:t>개발</a:t>
            </a:r>
            <a:r>
              <a:rPr dirty="0" sz="1500" spc="-125">
                <a:latin typeface="Dotum"/>
                <a:cs typeface="Dotum"/>
              </a:rPr>
              <a:t> </a:t>
            </a:r>
            <a:r>
              <a:rPr dirty="0" sz="1500" spc="-295">
                <a:latin typeface="Dotum"/>
                <a:cs typeface="Dotum"/>
              </a:rPr>
              <a:t>방향</a:t>
            </a:r>
            <a:endParaRPr sz="1500">
              <a:latin typeface="Dotum"/>
              <a:cs typeface="Dotum"/>
            </a:endParaRPr>
          </a:p>
        </p:txBody>
      </p:sp>
      <p:sp>
        <p:nvSpPr>
          <p:cNvPr id="55" name="object 55" descr=""/>
          <p:cNvSpPr/>
          <p:nvPr/>
        </p:nvSpPr>
        <p:spPr>
          <a:xfrm>
            <a:off x="6324599" y="4438649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142874" y="285749"/>
                </a:moveTo>
                <a:lnTo>
                  <a:pt x="101399" y="279599"/>
                </a:lnTo>
                <a:lnTo>
                  <a:pt x="63497" y="261670"/>
                </a:lnTo>
                <a:lnTo>
                  <a:pt x="32429" y="233514"/>
                </a:lnTo>
                <a:lnTo>
                  <a:pt x="10874" y="197550"/>
                </a:lnTo>
                <a:lnTo>
                  <a:pt x="686" y="156879"/>
                </a:lnTo>
                <a:lnTo>
                  <a:pt x="0" y="142874"/>
                </a:lnTo>
                <a:lnTo>
                  <a:pt x="171" y="135855"/>
                </a:lnTo>
                <a:lnTo>
                  <a:pt x="8347" y="94748"/>
                </a:lnTo>
                <a:lnTo>
                  <a:pt x="28120" y="57756"/>
                </a:lnTo>
                <a:lnTo>
                  <a:pt x="57756" y="28120"/>
                </a:lnTo>
                <a:lnTo>
                  <a:pt x="94749" y="8347"/>
                </a:lnTo>
                <a:lnTo>
                  <a:pt x="135855" y="171"/>
                </a:lnTo>
                <a:lnTo>
                  <a:pt x="142874" y="0"/>
                </a:lnTo>
                <a:lnTo>
                  <a:pt x="149894" y="171"/>
                </a:lnTo>
                <a:lnTo>
                  <a:pt x="190999" y="8347"/>
                </a:lnTo>
                <a:lnTo>
                  <a:pt x="227991" y="28120"/>
                </a:lnTo>
                <a:lnTo>
                  <a:pt x="257627" y="57756"/>
                </a:lnTo>
                <a:lnTo>
                  <a:pt x="277400" y="94749"/>
                </a:lnTo>
                <a:lnTo>
                  <a:pt x="285578" y="135855"/>
                </a:lnTo>
                <a:lnTo>
                  <a:pt x="285749" y="142874"/>
                </a:lnTo>
                <a:lnTo>
                  <a:pt x="285578" y="149893"/>
                </a:lnTo>
                <a:lnTo>
                  <a:pt x="277400" y="191000"/>
                </a:lnTo>
                <a:lnTo>
                  <a:pt x="257627" y="227992"/>
                </a:lnTo>
                <a:lnTo>
                  <a:pt x="227991" y="257628"/>
                </a:lnTo>
                <a:lnTo>
                  <a:pt x="190999" y="277401"/>
                </a:lnTo>
                <a:lnTo>
                  <a:pt x="149894" y="285578"/>
                </a:lnTo>
                <a:lnTo>
                  <a:pt x="142874" y="285749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 descr=""/>
          <p:cNvSpPr txBox="1"/>
          <p:nvPr/>
        </p:nvSpPr>
        <p:spPr>
          <a:xfrm>
            <a:off x="6367858" y="4466017"/>
            <a:ext cx="199390" cy="2292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300" spc="-40" b="0">
                <a:solidFill>
                  <a:srgbClr val="FFFFFF"/>
                </a:solidFill>
                <a:latin typeface="Lato Medium"/>
                <a:cs typeface="Lato Medium"/>
              </a:rPr>
              <a:t>18</a:t>
            </a:r>
            <a:endParaRPr sz="1300">
              <a:latin typeface="Lato Medium"/>
              <a:cs typeface="Lato Medium"/>
            </a:endParaRPr>
          </a:p>
        </p:txBody>
      </p:sp>
      <p:sp>
        <p:nvSpPr>
          <p:cNvPr id="57" name="object 57" descr=""/>
          <p:cNvSpPr txBox="1"/>
          <p:nvPr/>
        </p:nvSpPr>
        <p:spPr>
          <a:xfrm>
            <a:off x="6711950" y="4451286"/>
            <a:ext cx="340995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00" spc="-295">
                <a:latin typeface="Dotum"/>
                <a:cs typeface="Dotum"/>
              </a:rPr>
              <a:t>결론</a:t>
            </a:r>
            <a:endParaRPr sz="1500">
              <a:latin typeface="Dotum"/>
              <a:cs typeface="Dotum"/>
            </a:endParaRPr>
          </a:p>
        </p:txBody>
      </p:sp>
      <p:sp>
        <p:nvSpPr>
          <p:cNvPr id="58" name="object 58" descr=""/>
          <p:cNvSpPr txBox="1"/>
          <p:nvPr/>
        </p:nvSpPr>
        <p:spPr>
          <a:xfrm>
            <a:off x="749299" y="5665914"/>
            <a:ext cx="1607185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00">
                <a:solidFill>
                  <a:srgbClr val="6A7280"/>
                </a:solidFill>
                <a:latin typeface="Noto Sans JP"/>
                <a:cs typeface="Noto Sans JP"/>
              </a:rPr>
              <a:t>AI</a:t>
            </a:r>
            <a:r>
              <a:rPr dirty="0" sz="1150" spc="-100">
                <a:solidFill>
                  <a:srgbClr val="6A7280"/>
                </a:solidFill>
                <a:latin typeface="Dotum"/>
                <a:cs typeface="Dotum"/>
              </a:rPr>
              <a:t>를</a:t>
            </a:r>
            <a:r>
              <a:rPr dirty="0" sz="1150" spc="-80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6A7280"/>
                </a:solidFill>
                <a:latin typeface="Dotum"/>
                <a:cs typeface="Dotum"/>
              </a:rPr>
              <a:t>이용한</a:t>
            </a:r>
            <a:r>
              <a:rPr dirty="0" sz="1150" spc="-7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6A7280"/>
                </a:solidFill>
                <a:latin typeface="Dotum"/>
                <a:cs typeface="Dotum"/>
              </a:rPr>
              <a:t>간편장부</a:t>
            </a:r>
            <a:r>
              <a:rPr dirty="0" sz="1150" spc="-7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170">
                <a:solidFill>
                  <a:srgbClr val="6A7280"/>
                </a:solidFill>
                <a:latin typeface="Dotum"/>
                <a:cs typeface="Dotum"/>
              </a:rPr>
              <a:t>시스템</a:t>
            </a:r>
            <a:endParaRPr sz="1150">
              <a:latin typeface="Dotum"/>
              <a:cs typeface="Dotum"/>
            </a:endParaRPr>
          </a:p>
        </p:txBody>
      </p:sp>
      <p:sp>
        <p:nvSpPr>
          <p:cNvPr id="59" name="object 59" descr=""/>
          <p:cNvSpPr txBox="1"/>
          <p:nvPr/>
        </p:nvSpPr>
        <p:spPr>
          <a:xfrm>
            <a:off x="11068148" y="5668798"/>
            <a:ext cx="374650" cy="2032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50">
                <a:solidFill>
                  <a:srgbClr val="6A7280"/>
                </a:solidFill>
                <a:latin typeface="Noto Sans JP"/>
                <a:cs typeface="Noto Sans JP"/>
              </a:rPr>
              <a:t>2</a:t>
            </a:r>
            <a:r>
              <a:rPr dirty="0" sz="1150" spc="-20">
                <a:solidFill>
                  <a:srgbClr val="6A7280"/>
                </a:solidFill>
                <a:latin typeface="Noto Sans JP"/>
                <a:cs typeface="Noto Sans JP"/>
              </a:rPr>
              <a:t> </a:t>
            </a:r>
            <a:r>
              <a:rPr dirty="0" sz="1150">
                <a:solidFill>
                  <a:srgbClr val="6A7280"/>
                </a:solidFill>
                <a:latin typeface="Noto Sans JP"/>
                <a:cs typeface="Noto Sans JP"/>
              </a:rPr>
              <a:t>/</a:t>
            </a:r>
            <a:r>
              <a:rPr dirty="0" sz="1150" spc="-15">
                <a:solidFill>
                  <a:srgbClr val="6A7280"/>
                </a:solidFill>
                <a:latin typeface="Noto Sans JP"/>
                <a:cs typeface="Noto Sans JP"/>
              </a:rPr>
              <a:t> </a:t>
            </a:r>
            <a:r>
              <a:rPr dirty="0" sz="1150" spc="-35">
                <a:solidFill>
                  <a:srgbClr val="6A7280"/>
                </a:solidFill>
                <a:latin typeface="Noto Sans JP"/>
                <a:cs typeface="Noto Sans JP"/>
              </a:rPr>
              <a:t>18</a:t>
            </a:r>
            <a:endParaRPr sz="1150">
              <a:latin typeface="Noto Sans JP"/>
              <a:cs typeface="Noto Sans JP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1700" y="569277"/>
            <a:ext cx="551180" cy="41338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550" spc="-509" b="1">
                <a:solidFill>
                  <a:srgbClr val="1F2937"/>
                </a:solidFill>
                <a:latin typeface="Malgun Gothic"/>
                <a:cs typeface="Malgun Gothic"/>
              </a:rPr>
              <a:t>결론</a:t>
            </a:r>
            <a:endParaRPr sz="2550">
              <a:latin typeface="Malgun Gothic"/>
              <a:cs typeface="Malgun Gothic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914399" y="1676399"/>
            <a:ext cx="10363200" cy="1676400"/>
            <a:chOff x="914399" y="1676399"/>
            <a:chExt cx="10363200" cy="1676400"/>
          </a:xfrm>
        </p:grpSpPr>
        <p:sp>
          <p:nvSpPr>
            <p:cNvPr id="4" name="object 4" descr=""/>
            <p:cNvSpPr/>
            <p:nvPr/>
          </p:nvSpPr>
          <p:spPr>
            <a:xfrm>
              <a:off x="914399" y="1676399"/>
              <a:ext cx="10363200" cy="1676400"/>
            </a:xfrm>
            <a:custGeom>
              <a:avLst/>
              <a:gdLst/>
              <a:ahLst/>
              <a:cxnLst/>
              <a:rect l="l" t="t" r="r" b="b"/>
              <a:pathLst>
                <a:path w="10363200" h="1676400">
                  <a:moveTo>
                    <a:pt x="10292002" y="1676399"/>
                  </a:moveTo>
                  <a:lnTo>
                    <a:pt x="71196" y="1676399"/>
                  </a:lnTo>
                  <a:lnTo>
                    <a:pt x="66241" y="1675911"/>
                  </a:lnTo>
                  <a:lnTo>
                    <a:pt x="29705" y="1660777"/>
                  </a:lnTo>
                  <a:lnTo>
                    <a:pt x="3885" y="1624737"/>
                  </a:lnTo>
                  <a:lnTo>
                    <a:pt x="0" y="1605203"/>
                  </a:lnTo>
                  <a:lnTo>
                    <a:pt x="0" y="16001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10292002" y="0"/>
                  </a:lnTo>
                  <a:lnTo>
                    <a:pt x="10333490" y="15621"/>
                  </a:lnTo>
                  <a:lnTo>
                    <a:pt x="10359312" y="51661"/>
                  </a:lnTo>
                  <a:lnTo>
                    <a:pt x="10363198" y="71196"/>
                  </a:lnTo>
                  <a:lnTo>
                    <a:pt x="10363198" y="1605203"/>
                  </a:lnTo>
                  <a:lnTo>
                    <a:pt x="10347575" y="1646694"/>
                  </a:lnTo>
                  <a:lnTo>
                    <a:pt x="10311536" y="1672514"/>
                  </a:lnTo>
                  <a:lnTo>
                    <a:pt x="10296956" y="1675911"/>
                  </a:lnTo>
                  <a:lnTo>
                    <a:pt x="10292002" y="1676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104899" y="1866899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171449" y="342899"/>
                  </a:moveTo>
                  <a:lnTo>
                    <a:pt x="129780" y="337760"/>
                  </a:lnTo>
                  <a:lnTo>
                    <a:pt x="90627" y="322656"/>
                  </a:lnTo>
                  <a:lnTo>
                    <a:pt x="56317" y="298493"/>
                  </a:lnTo>
                  <a:lnTo>
                    <a:pt x="28894" y="266702"/>
                  </a:lnTo>
                  <a:lnTo>
                    <a:pt x="10017" y="229200"/>
                  </a:lnTo>
                  <a:lnTo>
                    <a:pt x="823" y="188255"/>
                  </a:lnTo>
                  <a:lnTo>
                    <a:pt x="0" y="171449"/>
                  </a:lnTo>
                  <a:lnTo>
                    <a:pt x="205" y="163027"/>
                  </a:lnTo>
                  <a:lnTo>
                    <a:pt x="7380" y="121679"/>
                  </a:lnTo>
                  <a:lnTo>
                    <a:pt x="24386" y="83315"/>
                  </a:lnTo>
                  <a:lnTo>
                    <a:pt x="50216" y="50216"/>
                  </a:lnTo>
                  <a:lnTo>
                    <a:pt x="83315" y="24386"/>
                  </a:lnTo>
                  <a:lnTo>
                    <a:pt x="121679" y="7380"/>
                  </a:lnTo>
                  <a:lnTo>
                    <a:pt x="163027" y="205"/>
                  </a:lnTo>
                  <a:lnTo>
                    <a:pt x="171449" y="0"/>
                  </a:lnTo>
                  <a:lnTo>
                    <a:pt x="179872" y="205"/>
                  </a:lnTo>
                  <a:lnTo>
                    <a:pt x="221219" y="7380"/>
                  </a:lnTo>
                  <a:lnTo>
                    <a:pt x="259584" y="24386"/>
                  </a:lnTo>
                  <a:lnTo>
                    <a:pt x="292683" y="50216"/>
                  </a:lnTo>
                  <a:lnTo>
                    <a:pt x="318513" y="83315"/>
                  </a:lnTo>
                  <a:lnTo>
                    <a:pt x="335519" y="121679"/>
                  </a:lnTo>
                  <a:lnTo>
                    <a:pt x="342693" y="163027"/>
                  </a:lnTo>
                  <a:lnTo>
                    <a:pt x="342899" y="171449"/>
                  </a:lnTo>
                  <a:lnTo>
                    <a:pt x="342693" y="179872"/>
                  </a:lnTo>
                  <a:lnTo>
                    <a:pt x="335519" y="221219"/>
                  </a:lnTo>
                  <a:lnTo>
                    <a:pt x="318513" y="259584"/>
                  </a:lnTo>
                  <a:lnTo>
                    <a:pt x="292683" y="292683"/>
                  </a:lnTo>
                  <a:lnTo>
                    <a:pt x="259584" y="318513"/>
                  </a:lnTo>
                  <a:lnTo>
                    <a:pt x="221219" y="335518"/>
                  </a:lnTo>
                  <a:lnTo>
                    <a:pt x="179872" y="342693"/>
                  </a:lnTo>
                  <a:lnTo>
                    <a:pt x="171449" y="3428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8722" y="1989802"/>
              <a:ext cx="135225" cy="97125"/>
            </a:xfrm>
            <a:prstGeom prst="rect">
              <a:avLst/>
            </a:prstGeom>
          </p:spPr>
        </p:pic>
      </p:grpSp>
      <p:grpSp>
        <p:nvGrpSpPr>
          <p:cNvPr id="7" name="object 7" descr=""/>
          <p:cNvGrpSpPr/>
          <p:nvPr/>
        </p:nvGrpSpPr>
        <p:grpSpPr>
          <a:xfrm>
            <a:off x="914399" y="3543300"/>
            <a:ext cx="10363200" cy="1676400"/>
            <a:chOff x="914399" y="3543300"/>
            <a:chExt cx="10363200" cy="1676400"/>
          </a:xfrm>
        </p:grpSpPr>
        <p:sp>
          <p:nvSpPr>
            <p:cNvPr id="8" name="object 8" descr=""/>
            <p:cNvSpPr/>
            <p:nvPr/>
          </p:nvSpPr>
          <p:spPr>
            <a:xfrm>
              <a:off x="914399" y="3543300"/>
              <a:ext cx="10363200" cy="1676400"/>
            </a:xfrm>
            <a:custGeom>
              <a:avLst/>
              <a:gdLst/>
              <a:ahLst/>
              <a:cxnLst/>
              <a:rect l="l" t="t" r="r" b="b"/>
              <a:pathLst>
                <a:path w="10363200" h="1676400">
                  <a:moveTo>
                    <a:pt x="10292002" y="1676399"/>
                  </a:moveTo>
                  <a:lnTo>
                    <a:pt x="71196" y="1676399"/>
                  </a:lnTo>
                  <a:lnTo>
                    <a:pt x="66241" y="1675911"/>
                  </a:lnTo>
                  <a:lnTo>
                    <a:pt x="29705" y="1660777"/>
                  </a:lnTo>
                  <a:lnTo>
                    <a:pt x="3885" y="1624737"/>
                  </a:lnTo>
                  <a:lnTo>
                    <a:pt x="0" y="1605203"/>
                  </a:lnTo>
                  <a:lnTo>
                    <a:pt x="0" y="16001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4"/>
                  </a:lnTo>
                  <a:lnTo>
                    <a:pt x="71196" y="0"/>
                  </a:lnTo>
                  <a:lnTo>
                    <a:pt x="10292002" y="0"/>
                  </a:lnTo>
                  <a:lnTo>
                    <a:pt x="10333490" y="15621"/>
                  </a:lnTo>
                  <a:lnTo>
                    <a:pt x="10359312" y="51661"/>
                  </a:lnTo>
                  <a:lnTo>
                    <a:pt x="10363198" y="71196"/>
                  </a:lnTo>
                  <a:lnTo>
                    <a:pt x="10363198" y="1605203"/>
                  </a:lnTo>
                  <a:lnTo>
                    <a:pt x="10347575" y="1646693"/>
                  </a:lnTo>
                  <a:lnTo>
                    <a:pt x="10311536" y="1672513"/>
                  </a:lnTo>
                  <a:lnTo>
                    <a:pt x="10296956" y="1675911"/>
                  </a:lnTo>
                  <a:lnTo>
                    <a:pt x="10292002" y="1676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104899" y="3733799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171449" y="342899"/>
                  </a:moveTo>
                  <a:lnTo>
                    <a:pt x="129780" y="337759"/>
                  </a:lnTo>
                  <a:lnTo>
                    <a:pt x="90627" y="322656"/>
                  </a:lnTo>
                  <a:lnTo>
                    <a:pt x="56317" y="298493"/>
                  </a:lnTo>
                  <a:lnTo>
                    <a:pt x="28894" y="266702"/>
                  </a:lnTo>
                  <a:lnTo>
                    <a:pt x="10017" y="229200"/>
                  </a:lnTo>
                  <a:lnTo>
                    <a:pt x="823" y="188255"/>
                  </a:lnTo>
                  <a:lnTo>
                    <a:pt x="0" y="171449"/>
                  </a:lnTo>
                  <a:lnTo>
                    <a:pt x="205" y="163026"/>
                  </a:lnTo>
                  <a:lnTo>
                    <a:pt x="7380" y="121679"/>
                  </a:lnTo>
                  <a:lnTo>
                    <a:pt x="24386" y="83314"/>
                  </a:lnTo>
                  <a:lnTo>
                    <a:pt x="50216" y="50216"/>
                  </a:lnTo>
                  <a:lnTo>
                    <a:pt x="83315" y="24385"/>
                  </a:lnTo>
                  <a:lnTo>
                    <a:pt x="121679" y="7380"/>
                  </a:lnTo>
                  <a:lnTo>
                    <a:pt x="163027" y="205"/>
                  </a:lnTo>
                  <a:lnTo>
                    <a:pt x="171449" y="0"/>
                  </a:lnTo>
                  <a:lnTo>
                    <a:pt x="179872" y="205"/>
                  </a:lnTo>
                  <a:lnTo>
                    <a:pt x="221219" y="7380"/>
                  </a:lnTo>
                  <a:lnTo>
                    <a:pt x="259584" y="24386"/>
                  </a:lnTo>
                  <a:lnTo>
                    <a:pt x="292683" y="50216"/>
                  </a:lnTo>
                  <a:lnTo>
                    <a:pt x="318513" y="83314"/>
                  </a:lnTo>
                  <a:lnTo>
                    <a:pt x="335519" y="121679"/>
                  </a:lnTo>
                  <a:lnTo>
                    <a:pt x="342693" y="163026"/>
                  </a:lnTo>
                  <a:lnTo>
                    <a:pt x="342899" y="171449"/>
                  </a:lnTo>
                  <a:lnTo>
                    <a:pt x="342693" y="179872"/>
                  </a:lnTo>
                  <a:lnTo>
                    <a:pt x="335519" y="221219"/>
                  </a:lnTo>
                  <a:lnTo>
                    <a:pt x="318513" y="259584"/>
                  </a:lnTo>
                  <a:lnTo>
                    <a:pt x="292683" y="292683"/>
                  </a:lnTo>
                  <a:lnTo>
                    <a:pt x="259584" y="318513"/>
                  </a:lnTo>
                  <a:lnTo>
                    <a:pt x="221219" y="335518"/>
                  </a:lnTo>
                  <a:lnTo>
                    <a:pt x="179872" y="342693"/>
                  </a:lnTo>
                  <a:lnTo>
                    <a:pt x="171449" y="3428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0149" y="3838574"/>
              <a:ext cx="152399" cy="133349"/>
            </a:xfrm>
            <a:prstGeom prst="rect">
              <a:avLst/>
            </a:prstGeom>
          </p:spPr>
        </p:pic>
      </p:grpSp>
      <p:grpSp>
        <p:nvGrpSpPr>
          <p:cNvPr id="11" name="object 11" descr=""/>
          <p:cNvGrpSpPr/>
          <p:nvPr/>
        </p:nvGrpSpPr>
        <p:grpSpPr>
          <a:xfrm>
            <a:off x="914399" y="5410199"/>
            <a:ext cx="10363200" cy="1676400"/>
            <a:chOff x="914399" y="5410199"/>
            <a:chExt cx="10363200" cy="1676400"/>
          </a:xfrm>
        </p:grpSpPr>
        <p:sp>
          <p:nvSpPr>
            <p:cNvPr id="12" name="object 12" descr=""/>
            <p:cNvSpPr/>
            <p:nvPr/>
          </p:nvSpPr>
          <p:spPr>
            <a:xfrm>
              <a:off x="914399" y="5410199"/>
              <a:ext cx="10363200" cy="1676400"/>
            </a:xfrm>
            <a:custGeom>
              <a:avLst/>
              <a:gdLst/>
              <a:ahLst/>
              <a:cxnLst/>
              <a:rect l="l" t="t" r="r" b="b"/>
              <a:pathLst>
                <a:path w="10363200" h="1676400">
                  <a:moveTo>
                    <a:pt x="10292002" y="1676399"/>
                  </a:moveTo>
                  <a:lnTo>
                    <a:pt x="71196" y="1676399"/>
                  </a:lnTo>
                  <a:lnTo>
                    <a:pt x="66241" y="1675911"/>
                  </a:lnTo>
                  <a:lnTo>
                    <a:pt x="29705" y="1660776"/>
                  </a:lnTo>
                  <a:lnTo>
                    <a:pt x="3885" y="1624737"/>
                  </a:lnTo>
                  <a:lnTo>
                    <a:pt x="0" y="1605203"/>
                  </a:lnTo>
                  <a:lnTo>
                    <a:pt x="0" y="16001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10292002" y="0"/>
                  </a:lnTo>
                  <a:lnTo>
                    <a:pt x="10333490" y="15621"/>
                  </a:lnTo>
                  <a:lnTo>
                    <a:pt x="10359312" y="51661"/>
                  </a:lnTo>
                  <a:lnTo>
                    <a:pt x="10363198" y="71196"/>
                  </a:lnTo>
                  <a:lnTo>
                    <a:pt x="10363198" y="1605203"/>
                  </a:lnTo>
                  <a:lnTo>
                    <a:pt x="10347575" y="1646693"/>
                  </a:lnTo>
                  <a:lnTo>
                    <a:pt x="10311536" y="1672513"/>
                  </a:lnTo>
                  <a:lnTo>
                    <a:pt x="10296956" y="1675911"/>
                  </a:lnTo>
                  <a:lnTo>
                    <a:pt x="10292002" y="16763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104899" y="5600699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171449" y="342899"/>
                  </a:moveTo>
                  <a:lnTo>
                    <a:pt x="129780" y="337759"/>
                  </a:lnTo>
                  <a:lnTo>
                    <a:pt x="90627" y="322656"/>
                  </a:lnTo>
                  <a:lnTo>
                    <a:pt x="56317" y="298493"/>
                  </a:lnTo>
                  <a:lnTo>
                    <a:pt x="28894" y="266702"/>
                  </a:lnTo>
                  <a:lnTo>
                    <a:pt x="10017" y="229200"/>
                  </a:lnTo>
                  <a:lnTo>
                    <a:pt x="823" y="188254"/>
                  </a:lnTo>
                  <a:lnTo>
                    <a:pt x="0" y="171449"/>
                  </a:lnTo>
                  <a:lnTo>
                    <a:pt x="205" y="163026"/>
                  </a:lnTo>
                  <a:lnTo>
                    <a:pt x="7380" y="121679"/>
                  </a:lnTo>
                  <a:lnTo>
                    <a:pt x="24386" y="83314"/>
                  </a:lnTo>
                  <a:lnTo>
                    <a:pt x="50216" y="50216"/>
                  </a:lnTo>
                  <a:lnTo>
                    <a:pt x="83315" y="24385"/>
                  </a:lnTo>
                  <a:lnTo>
                    <a:pt x="121679" y="7380"/>
                  </a:lnTo>
                  <a:lnTo>
                    <a:pt x="163027" y="205"/>
                  </a:lnTo>
                  <a:lnTo>
                    <a:pt x="171449" y="0"/>
                  </a:lnTo>
                  <a:lnTo>
                    <a:pt x="179872" y="205"/>
                  </a:lnTo>
                  <a:lnTo>
                    <a:pt x="221219" y="7380"/>
                  </a:lnTo>
                  <a:lnTo>
                    <a:pt x="259584" y="24385"/>
                  </a:lnTo>
                  <a:lnTo>
                    <a:pt x="292683" y="50216"/>
                  </a:lnTo>
                  <a:lnTo>
                    <a:pt x="318513" y="83314"/>
                  </a:lnTo>
                  <a:lnTo>
                    <a:pt x="335519" y="121679"/>
                  </a:lnTo>
                  <a:lnTo>
                    <a:pt x="342693" y="163026"/>
                  </a:lnTo>
                  <a:lnTo>
                    <a:pt x="342899" y="171449"/>
                  </a:lnTo>
                  <a:lnTo>
                    <a:pt x="342693" y="179872"/>
                  </a:lnTo>
                  <a:lnTo>
                    <a:pt x="335519" y="221219"/>
                  </a:lnTo>
                  <a:lnTo>
                    <a:pt x="318513" y="259584"/>
                  </a:lnTo>
                  <a:lnTo>
                    <a:pt x="292683" y="292683"/>
                  </a:lnTo>
                  <a:lnTo>
                    <a:pt x="259584" y="318513"/>
                  </a:lnTo>
                  <a:lnTo>
                    <a:pt x="221219" y="335518"/>
                  </a:lnTo>
                  <a:lnTo>
                    <a:pt x="179872" y="342693"/>
                  </a:lnTo>
                  <a:lnTo>
                    <a:pt x="171449" y="3428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81099" y="5695949"/>
              <a:ext cx="188803" cy="152399"/>
            </a:xfrm>
            <a:prstGeom prst="rect">
              <a:avLst/>
            </a:prstGeom>
          </p:spPr>
        </p:pic>
      </p:grpSp>
      <p:sp>
        <p:nvSpPr>
          <p:cNvPr id="15" name="object 15" descr=""/>
          <p:cNvSpPr txBox="1"/>
          <p:nvPr/>
        </p:nvSpPr>
        <p:spPr>
          <a:xfrm>
            <a:off x="901700" y="1184211"/>
            <a:ext cx="7174865" cy="1978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50" spc="-125">
                <a:solidFill>
                  <a:srgbClr val="374050"/>
                </a:solidFill>
                <a:latin typeface="Noto Sans JP"/>
                <a:cs typeface="Noto Sans JP"/>
              </a:rPr>
              <a:t>AI</a:t>
            </a:r>
            <a:r>
              <a:rPr dirty="0" sz="1500" spc="-125">
                <a:solidFill>
                  <a:srgbClr val="374050"/>
                </a:solidFill>
                <a:latin typeface="Dotum"/>
                <a:cs typeface="Dotum"/>
              </a:rPr>
              <a:t>를 </a:t>
            </a:r>
            <a:r>
              <a:rPr dirty="0" sz="1500" spc="-270">
                <a:solidFill>
                  <a:srgbClr val="374050"/>
                </a:solidFill>
                <a:latin typeface="Dotum"/>
                <a:cs typeface="Dotum"/>
              </a:rPr>
              <a:t>이용한</a:t>
            </a:r>
            <a:r>
              <a:rPr dirty="0" sz="150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74050"/>
                </a:solidFill>
                <a:latin typeface="Dotum"/>
                <a:cs typeface="Dotum"/>
              </a:rPr>
              <a:t>간편장부</a:t>
            </a:r>
            <a:r>
              <a:rPr dirty="0" sz="150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74050"/>
                </a:solidFill>
                <a:latin typeface="Dotum"/>
                <a:cs typeface="Dotum"/>
              </a:rPr>
              <a:t>시스템은</a:t>
            </a:r>
            <a:r>
              <a:rPr dirty="0" sz="150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74050"/>
                </a:solidFill>
                <a:latin typeface="Dotum"/>
                <a:cs typeface="Dotum"/>
              </a:rPr>
              <a:t>소상공인과</a:t>
            </a:r>
            <a:r>
              <a:rPr dirty="0" sz="150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74050"/>
                </a:solidFill>
                <a:latin typeface="Dotum"/>
                <a:cs typeface="Dotum"/>
              </a:rPr>
              <a:t>개인사업자의</a:t>
            </a:r>
            <a:r>
              <a:rPr dirty="0" sz="150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74050"/>
                </a:solidFill>
                <a:latin typeface="Dotum"/>
                <a:cs typeface="Dotum"/>
              </a:rPr>
              <a:t>회계관리</a:t>
            </a:r>
            <a:r>
              <a:rPr dirty="0" sz="150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74050"/>
                </a:solidFill>
                <a:latin typeface="Dotum"/>
                <a:cs typeface="Dotum"/>
              </a:rPr>
              <a:t>혁신을</a:t>
            </a:r>
            <a:r>
              <a:rPr dirty="0" sz="150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74050"/>
                </a:solidFill>
                <a:latin typeface="Dotum"/>
                <a:cs typeface="Dotum"/>
              </a:rPr>
              <a:t>위한</a:t>
            </a:r>
            <a:r>
              <a:rPr dirty="0" sz="150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74050"/>
                </a:solidFill>
                <a:latin typeface="Dotum"/>
                <a:cs typeface="Dotum"/>
              </a:rPr>
              <a:t>최적의</a:t>
            </a:r>
            <a:r>
              <a:rPr dirty="0" sz="1500" spc="-12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500" spc="-160">
                <a:solidFill>
                  <a:srgbClr val="374050"/>
                </a:solidFill>
                <a:latin typeface="Dotum"/>
                <a:cs typeface="Dotum"/>
              </a:rPr>
              <a:t>솔루션입니다</a:t>
            </a:r>
            <a:r>
              <a:rPr dirty="0" sz="1450" spc="-160">
                <a:solidFill>
                  <a:srgbClr val="374050"/>
                </a:solidFill>
                <a:latin typeface="Noto Sans JP"/>
                <a:cs typeface="Noto Sans JP"/>
              </a:rPr>
              <a:t>.</a:t>
            </a:r>
            <a:endParaRPr sz="1450">
              <a:latin typeface="Noto Sans JP"/>
              <a:cs typeface="Noto Sans JP"/>
            </a:endParaRPr>
          </a:p>
          <a:p>
            <a:pPr>
              <a:lnSpc>
                <a:spcPct val="100000"/>
              </a:lnSpc>
              <a:spcBef>
                <a:spcPts val="1155"/>
              </a:spcBef>
            </a:pPr>
            <a:endParaRPr sz="1350">
              <a:latin typeface="Noto Sans JP"/>
              <a:cs typeface="Noto Sans JP"/>
            </a:endParaRPr>
          </a:p>
          <a:p>
            <a:pPr marL="659765">
              <a:lnSpc>
                <a:spcPct val="100000"/>
              </a:lnSpc>
              <a:spcBef>
                <a:spcPts val="5"/>
              </a:spcBef>
            </a:pPr>
            <a:r>
              <a:rPr dirty="0" sz="1700" spc="-325">
                <a:solidFill>
                  <a:srgbClr val="1F2937"/>
                </a:solidFill>
                <a:latin typeface="Dotum"/>
                <a:cs typeface="Dotum"/>
              </a:rPr>
              <a:t>도입</a:t>
            </a:r>
            <a:r>
              <a:rPr dirty="0" sz="1700" spc="-150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700" spc="-350">
                <a:solidFill>
                  <a:srgbClr val="1F2937"/>
                </a:solidFill>
                <a:latin typeface="Dotum"/>
                <a:cs typeface="Dotum"/>
              </a:rPr>
              <a:t>필요성</a:t>
            </a:r>
            <a:endParaRPr sz="1700">
              <a:latin typeface="Dotum"/>
              <a:cs typeface="Dotum"/>
            </a:endParaRPr>
          </a:p>
          <a:p>
            <a:pPr marL="659765" marR="2303780">
              <a:lnSpc>
                <a:spcPct val="148100"/>
              </a:lnSpc>
              <a:spcBef>
                <a:spcPts val="605"/>
              </a:spcBef>
            </a:pPr>
            <a:r>
              <a:rPr dirty="0" sz="1300" spc="-120" b="0">
                <a:solidFill>
                  <a:srgbClr val="2562EB"/>
                </a:solidFill>
                <a:latin typeface="Noto Sans JP Medium"/>
                <a:cs typeface="Noto Sans JP Medium"/>
              </a:rPr>
              <a:t>800</a:t>
            </a:r>
            <a:r>
              <a:rPr dirty="0" sz="1350" spc="-120">
                <a:solidFill>
                  <a:srgbClr val="2562EB"/>
                </a:solidFill>
                <a:latin typeface="Dotum"/>
                <a:cs typeface="Dotum"/>
              </a:rPr>
              <a:t>만</a:t>
            </a:r>
            <a:r>
              <a:rPr dirty="0" sz="1350" spc="-110">
                <a:solidFill>
                  <a:srgbClr val="2562EB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2562EB"/>
                </a:solidFill>
                <a:latin typeface="Dotum"/>
                <a:cs typeface="Dotum"/>
              </a:rPr>
              <a:t>소상공인의</a:t>
            </a:r>
            <a:r>
              <a:rPr dirty="0" sz="1350" spc="-110">
                <a:solidFill>
                  <a:srgbClr val="2562EB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2562EB"/>
                </a:solidFill>
                <a:latin typeface="Dotum"/>
                <a:cs typeface="Dotum"/>
              </a:rPr>
              <a:t>회계</a:t>
            </a:r>
            <a:r>
              <a:rPr dirty="0" sz="1350" spc="-105">
                <a:solidFill>
                  <a:srgbClr val="2562EB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2562EB"/>
                </a:solidFill>
                <a:latin typeface="Dotum"/>
                <a:cs typeface="Dotum"/>
              </a:rPr>
              <a:t>부담</a:t>
            </a:r>
            <a:r>
              <a:rPr dirty="0" sz="1350" spc="-110">
                <a:solidFill>
                  <a:srgbClr val="2562EB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2562EB"/>
                </a:solidFill>
                <a:latin typeface="Dotum"/>
                <a:cs typeface="Dotum"/>
              </a:rPr>
              <a:t>절감</a:t>
            </a:r>
            <a:r>
              <a:rPr dirty="0" sz="1350" spc="-105">
                <a:solidFill>
                  <a:srgbClr val="2562EB"/>
                </a:solidFill>
                <a:latin typeface="Dotum"/>
                <a:cs typeface="Dotum"/>
              </a:rPr>
              <a:t> </a:t>
            </a:r>
            <a:r>
              <a:rPr dirty="0" sz="1300">
                <a:solidFill>
                  <a:srgbClr val="374050"/>
                </a:solidFill>
                <a:latin typeface="Noto Sans JP"/>
                <a:cs typeface="Noto Sans JP"/>
              </a:rPr>
              <a:t>-</a:t>
            </a:r>
            <a:r>
              <a:rPr dirty="0" sz="1300" spc="45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세무비용과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시간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소요를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74050"/>
                </a:solidFill>
                <a:latin typeface="Dotum"/>
                <a:cs typeface="Dotum"/>
              </a:rPr>
              <a:t>최소화</a:t>
            </a:r>
            <a:r>
              <a:rPr dirty="0" sz="1350" spc="50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2562EB"/>
                </a:solidFill>
                <a:latin typeface="Dotum"/>
                <a:cs typeface="Dotum"/>
              </a:rPr>
              <a:t>비전문가도</a:t>
            </a:r>
            <a:r>
              <a:rPr dirty="0" sz="1350" spc="-110">
                <a:solidFill>
                  <a:srgbClr val="2562EB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2562EB"/>
                </a:solidFill>
                <a:latin typeface="Dotum"/>
                <a:cs typeface="Dotum"/>
              </a:rPr>
              <a:t>쉽게</a:t>
            </a:r>
            <a:r>
              <a:rPr dirty="0" sz="1350" spc="-110">
                <a:solidFill>
                  <a:srgbClr val="2562EB"/>
                </a:solidFill>
                <a:latin typeface="Dotum"/>
                <a:cs typeface="Dotum"/>
              </a:rPr>
              <a:t> </a:t>
            </a:r>
            <a:r>
              <a:rPr dirty="0" sz="1300">
                <a:solidFill>
                  <a:srgbClr val="374050"/>
                </a:solidFill>
                <a:latin typeface="Noto Sans JP"/>
                <a:cs typeface="Noto Sans JP"/>
              </a:rPr>
              <a:t>-</a:t>
            </a:r>
            <a:r>
              <a:rPr dirty="0" sz="1300" spc="50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350" spc="-220">
                <a:solidFill>
                  <a:srgbClr val="374050"/>
                </a:solidFill>
                <a:latin typeface="Dotum"/>
                <a:cs typeface="Dotum"/>
              </a:rPr>
              <a:t>회계</a:t>
            </a:r>
            <a:r>
              <a:rPr dirty="0" sz="1300" spc="-220">
                <a:solidFill>
                  <a:srgbClr val="374050"/>
                </a:solidFill>
                <a:latin typeface="Noto Sans JP"/>
                <a:cs typeface="Noto Sans JP"/>
              </a:rPr>
              <a:t>/</a:t>
            </a:r>
            <a:r>
              <a:rPr dirty="0" sz="1350" spc="-220">
                <a:solidFill>
                  <a:srgbClr val="374050"/>
                </a:solidFill>
                <a:latin typeface="Dotum"/>
                <a:cs typeface="Dotum"/>
              </a:rPr>
              <a:t>세무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지식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없이도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정확한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장부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관리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74050"/>
                </a:solidFill>
                <a:latin typeface="Dotum"/>
                <a:cs typeface="Dotum"/>
              </a:rPr>
              <a:t>가능</a:t>
            </a:r>
            <a:r>
              <a:rPr dirty="0" sz="1350" spc="50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2562EB"/>
                </a:solidFill>
                <a:latin typeface="Dotum"/>
                <a:cs typeface="Dotum"/>
              </a:rPr>
              <a:t>자동화를</a:t>
            </a:r>
            <a:r>
              <a:rPr dirty="0" sz="1350" spc="-114">
                <a:solidFill>
                  <a:srgbClr val="2562EB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2562EB"/>
                </a:solidFill>
                <a:latin typeface="Dotum"/>
                <a:cs typeface="Dotum"/>
              </a:rPr>
              <a:t>통한</a:t>
            </a:r>
            <a:r>
              <a:rPr dirty="0" sz="1350" spc="-110">
                <a:solidFill>
                  <a:srgbClr val="2562EB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2562EB"/>
                </a:solidFill>
                <a:latin typeface="Dotum"/>
                <a:cs typeface="Dotum"/>
              </a:rPr>
              <a:t>인적</a:t>
            </a:r>
            <a:r>
              <a:rPr dirty="0" sz="1350" spc="-110">
                <a:solidFill>
                  <a:srgbClr val="2562EB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2562EB"/>
                </a:solidFill>
                <a:latin typeface="Dotum"/>
                <a:cs typeface="Dotum"/>
              </a:rPr>
              <a:t>오류</a:t>
            </a:r>
            <a:r>
              <a:rPr dirty="0" sz="1350" spc="-110">
                <a:solidFill>
                  <a:srgbClr val="2562EB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2562EB"/>
                </a:solidFill>
                <a:latin typeface="Dotum"/>
                <a:cs typeface="Dotum"/>
              </a:rPr>
              <a:t>제거</a:t>
            </a:r>
            <a:r>
              <a:rPr dirty="0" sz="1350" spc="-110">
                <a:solidFill>
                  <a:srgbClr val="2562EB"/>
                </a:solidFill>
                <a:latin typeface="Dotum"/>
                <a:cs typeface="Dotum"/>
              </a:rPr>
              <a:t> </a:t>
            </a:r>
            <a:r>
              <a:rPr dirty="0" sz="1300">
                <a:solidFill>
                  <a:srgbClr val="374050"/>
                </a:solidFill>
                <a:latin typeface="Noto Sans JP"/>
                <a:cs typeface="Noto Sans JP"/>
              </a:rPr>
              <a:t>-</a:t>
            </a:r>
            <a:r>
              <a:rPr dirty="0" sz="1300" spc="45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세무신고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오류와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누락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74050"/>
                </a:solidFill>
                <a:latin typeface="Dotum"/>
                <a:cs typeface="Dotum"/>
              </a:rPr>
              <a:t>방지</a:t>
            </a:r>
            <a:endParaRPr sz="1350">
              <a:latin typeface="Dotum"/>
              <a:cs typeface="Dotum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549399" y="3753484"/>
            <a:ext cx="3785235" cy="12757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95"/>
              </a:spcBef>
            </a:pPr>
            <a:r>
              <a:rPr dirty="0" sz="1700" spc="-325">
                <a:solidFill>
                  <a:srgbClr val="1F2937"/>
                </a:solidFill>
                <a:latin typeface="Dotum"/>
                <a:cs typeface="Dotum"/>
              </a:rPr>
              <a:t>시장</a:t>
            </a:r>
            <a:r>
              <a:rPr dirty="0" sz="1700" spc="-150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700" spc="-350">
                <a:solidFill>
                  <a:srgbClr val="1F2937"/>
                </a:solidFill>
                <a:latin typeface="Dotum"/>
                <a:cs typeface="Dotum"/>
              </a:rPr>
              <a:t>경쟁력</a:t>
            </a:r>
            <a:endParaRPr sz="1700">
              <a:latin typeface="Dotum"/>
              <a:cs typeface="Dotum"/>
            </a:endParaRPr>
          </a:p>
          <a:p>
            <a:pPr algn="just" marL="12700" marR="5080">
              <a:lnSpc>
                <a:spcPct val="148100"/>
              </a:lnSpc>
              <a:spcBef>
                <a:spcPts val="605"/>
              </a:spcBef>
            </a:pPr>
            <a:r>
              <a:rPr dirty="0" sz="1350" spc="-260">
                <a:solidFill>
                  <a:srgbClr val="2562EB"/>
                </a:solidFill>
                <a:latin typeface="Dotum"/>
                <a:cs typeface="Dotum"/>
              </a:rPr>
              <a:t>성장하는</a:t>
            </a:r>
            <a:r>
              <a:rPr dirty="0" sz="1350" spc="-114">
                <a:solidFill>
                  <a:srgbClr val="2562EB"/>
                </a:solidFill>
                <a:latin typeface="Dotum"/>
                <a:cs typeface="Dotum"/>
              </a:rPr>
              <a:t> </a:t>
            </a:r>
            <a:r>
              <a:rPr dirty="0" sz="1300" spc="-55" b="0">
                <a:solidFill>
                  <a:srgbClr val="2562EB"/>
                </a:solidFill>
                <a:latin typeface="Noto Sans JP Medium"/>
                <a:cs typeface="Noto Sans JP Medium"/>
              </a:rPr>
              <a:t>AI</a:t>
            </a:r>
            <a:r>
              <a:rPr dirty="0" sz="1300" spc="40" b="0">
                <a:solidFill>
                  <a:srgbClr val="2562EB"/>
                </a:solidFill>
                <a:latin typeface="Noto Sans JP Medium"/>
                <a:cs typeface="Noto Sans JP Medium"/>
              </a:rPr>
              <a:t> </a:t>
            </a:r>
            <a:r>
              <a:rPr dirty="0" sz="1300" spc="-75" b="0">
                <a:solidFill>
                  <a:srgbClr val="2562EB"/>
                </a:solidFill>
                <a:latin typeface="Noto Sans JP Medium"/>
                <a:cs typeface="Noto Sans JP Medium"/>
              </a:rPr>
              <a:t>OCR</a:t>
            </a:r>
            <a:r>
              <a:rPr dirty="0" sz="1300" spc="40" b="0">
                <a:solidFill>
                  <a:srgbClr val="2562EB"/>
                </a:solidFill>
                <a:latin typeface="Noto Sans JP Medium"/>
                <a:cs typeface="Noto Sans JP Medium"/>
              </a:rPr>
              <a:t> </a:t>
            </a:r>
            <a:r>
              <a:rPr dirty="0" sz="1350" spc="-260">
                <a:solidFill>
                  <a:srgbClr val="2562EB"/>
                </a:solidFill>
                <a:latin typeface="Dotum"/>
                <a:cs typeface="Dotum"/>
              </a:rPr>
              <a:t>시장</a:t>
            </a:r>
            <a:r>
              <a:rPr dirty="0" sz="1350" spc="-114">
                <a:solidFill>
                  <a:srgbClr val="2562EB"/>
                </a:solidFill>
                <a:latin typeface="Dotum"/>
                <a:cs typeface="Dotum"/>
              </a:rPr>
              <a:t> </a:t>
            </a:r>
            <a:r>
              <a:rPr dirty="0" sz="1300" spc="-35">
                <a:solidFill>
                  <a:srgbClr val="374050"/>
                </a:solidFill>
                <a:latin typeface="Noto Sans JP"/>
                <a:cs typeface="Noto Sans JP"/>
              </a:rPr>
              <a:t>-</a:t>
            </a:r>
            <a:r>
              <a:rPr dirty="0" sz="1300" spc="40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연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00" spc="-95">
                <a:solidFill>
                  <a:srgbClr val="374050"/>
                </a:solidFill>
                <a:latin typeface="Noto Sans JP"/>
                <a:cs typeface="Noto Sans JP"/>
              </a:rPr>
              <a:t>14.8%</a:t>
            </a:r>
            <a:r>
              <a:rPr dirty="0" sz="1350" spc="-95">
                <a:solidFill>
                  <a:srgbClr val="374050"/>
                </a:solidFill>
                <a:latin typeface="Dotum"/>
                <a:cs typeface="Dotum"/>
              </a:rPr>
              <a:t>의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높은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성장률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예상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분야</a:t>
            </a:r>
            <a:r>
              <a:rPr dirty="0" sz="1350" spc="-9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2562EB"/>
                </a:solidFill>
                <a:latin typeface="Dotum"/>
                <a:cs typeface="Dotum"/>
              </a:rPr>
              <a:t>소상공인</a:t>
            </a:r>
            <a:r>
              <a:rPr dirty="0" sz="1350" spc="-114">
                <a:solidFill>
                  <a:srgbClr val="2562EB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2562EB"/>
                </a:solidFill>
                <a:latin typeface="Dotum"/>
                <a:cs typeface="Dotum"/>
              </a:rPr>
              <a:t>특화</a:t>
            </a:r>
            <a:r>
              <a:rPr dirty="0" sz="1350" spc="-114">
                <a:solidFill>
                  <a:srgbClr val="2562EB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2562EB"/>
                </a:solidFill>
                <a:latin typeface="Dotum"/>
                <a:cs typeface="Dotum"/>
              </a:rPr>
              <a:t>서비스</a:t>
            </a:r>
            <a:r>
              <a:rPr dirty="0" sz="1350" spc="-114">
                <a:solidFill>
                  <a:srgbClr val="2562EB"/>
                </a:solidFill>
                <a:latin typeface="Dotum"/>
                <a:cs typeface="Dotum"/>
              </a:rPr>
              <a:t> </a:t>
            </a:r>
            <a:r>
              <a:rPr dirty="0" sz="1300" spc="-35">
                <a:solidFill>
                  <a:srgbClr val="374050"/>
                </a:solidFill>
                <a:latin typeface="Noto Sans JP"/>
                <a:cs typeface="Noto Sans JP"/>
              </a:rPr>
              <a:t>-</a:t>
            </a:r>
            <a:r>
              <a:rPr dirty="0" sz="1300" spc="40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기존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솔루션들이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놓친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틈새시장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공략</a:t>
            </a:r>
            <a:r>
              <a:rPr dirty="0" sz="1350" spc="-9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2562EB"/>
                </a:solidFill>
                <a:latin typeface="Dotum"/>
                <a:cs typeface="Dotum"/>
              </a:rPr>
              <a:t>최신</a:t>
            </a:r>
            <a:r>
              <a:rPr dirty="0" sz="1350" spc="-114">
                <a:solidFill>
                  <a:srgbClr val="2562EB"/>
                </a:solidFill>
                <a:latin typeface="Dotum"/>
                <a:cs typeface="Dotum"/>
              </a:rPr>
              <a:t> </a:t>
            </a:r>
            <a:r>
              <a:rPr dirty="0" sz="1300" spc="-55" b="0">
                <a:solidFill>
                  <a:srgbClr val="2562EB"/>
                </a:solidFill>
                <a:latin typeface="Noto Sans JP Medium"/>
                <a:cs typeface="Noto Sans JP Medium"/>
              </a:rPr>
              <a:t>AI</a:t>
            </a:r>
            <a:r>
              <a:rPr dirty="0" sz="1300" spc="40" b="0">
                <a:solidFill>
                  <a:srgbClr val="2562EB"/>
                </a:solidFill>
                <a:latin typeface="Noto Sans JP Medium"/>
                <a:cs typeface="Noto Sans JP Medium"/>
              </a:rPr>
              <a:t> </a:t>
            </a:r>
            <a:r>
              <a:rPr dirty="0" sz="1350" spc="-260">
                <a:solidFill>
                  <a:srgbClr val="2562EB"/>
                </a:solidFill>
                <a:latin typeface="Dotum"/>
                <a:cs typeface="Dotum"/>
              </a:rPr>
              <a:t>기술</a:t>
            </a:r>
            <a:r>
              <a:rPr dirty="0" sz="1350" spc="-114">
                <a:solidFill>
                  <a:srgbClr val="2562EB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2562EB"/>
                </a:solidFill>
                <a:latin typeface="Dotum"/>
                <a:cs typeface="Dotum"/>
              </a:rPr>
              <a:t>적용</a:t>
            </a:r>
            <a:r>
              <a:rPr dirty="0" sz="1350" spc="-114">
                <a:solidFill>
                  <a:srgbClr val="2562EB"/>
                </a:solidFill>
                <a:latin typeface="Dotum"/>
                <a:cs typeface="Dotum"/>
              </a:rPr>
              <a:t> </a:t>
            </a:r>
            <a:r>
              <a:rPr dirty="0" sz="1300" spc="-35">
                <a:solidFill>
                  <a:srgbClr val="374050"/>
                </a:solidFill>
                <a:latin typeface="Noto Sans JP"/>
                <a:cs typeface="Noto Sans JP"/>
              </a:rPr>
              <a:t>-</a:t>
            </a:r>
            <a:r>
              <a:rPr dirty="0" sz="1300" spc="40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350" spc="-225">
                <a:solidFill>
                  <a:srgbClr val="374050"/>
                </a:solidFill>
                <a:latin typeface="Dotum"/>
                <a:cs typeface="Dotum"/>
              </a:rPr>
              <a:t>영수증</a:t>
            </a:r>
            <a:r>
              <a:rPr dirty="0" sz="1300" spc="-225">
                <a:solidFill>
                  <a:srgbClr val="374050"/>
                </a:solidFill>
                <a:latin typeface="Noto Sans JP"/>
                <a:cs typeface="Noto Sans JP"/>
              </a:rPr>
              <a:t>/</a:t>
            </a:r>
            <a:r>
              <a:rPr dirty="0" sz="1350" spc="-225">
                <a:solidFill>
                  <a:srgbClr val="374050"/>
                </a:solidFill>
                <a:latin typeface="Dotum"/>
                <a:cs typeface="Dotum"/>
              </a:rPr>
              <a:t>문자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자동인식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기술로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차별화</a:t>
            </a:r>
            <a:endParaRPr sz="1350">
              <a:latin typeface="Dotum"/>
              <a:cs typeface="Dotum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549399" y="5620384"/>
            <a:ext cx="3730625" cy="12757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700" spc="-325">
                <a:solidFill>
                  <a:srgbClr val="1F2937"/>
                </a:solidFill>
                <a:latin typeface="Dotum"/>
                <a:cs typeface="Dotum"/>
              </a:rPr>
              <a:t>사용자</a:t>
            </a:r>
            <a:r>
              <a:rPr dirty="0" sz="1700" spc="-145">
                <a:solidFill>
                  <a:srgbClr val="1F2937"/>
                </a:solidFill>
                <a:latin typeface="Dotum"/>
                <a:cs typeface="Dotum"/>
              </a:rPr>
              <a:t> </a:t>
            </a:r>
            <a:r>
              <a:rPr dirty="0" sz="1700" spc="-350">
                <a:solidFill>
                  <a:srgbClr val="1F2937"/>
                </a:solidFill>
                <a:latin typeface="Dotum"/>
                <a:cs typeface="Dotum"/>
              </a:rPr>
              <a:t>가치</a:t>
            </a:r>
            <a:endParaRPr sz="170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385"/>
              </a:spcBef>
            </a:pPr>
            <a:r>
              <a:rPr dirty="0" sz="1350" spc="-260">
                <a:solidFill>
                  <a:srgbClr val="2562EB"/>
                </a:solidFill>
                <a:latin typeface="Dotum"/>
                <a:cs typeface="Dotum"/>
              </a:rPr>
              <a:t>시간</a:t>
            </a:r>
            <a:r>
              <a:rPr dirty="0" sz="1350" spc="-114">
                <a:solidFill>
                  <a:srgbClr val="2562EB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2562EB"/>
                </a:solidFill>
                <a:latin typeface="Dotum"/>
                <a:cs typeface="Dotum"/>
              </a:rPr>
              <a:t>절약</a:t>
            </a:r>
            <a:r>
              <a:rPr dirty="0" sz="1350" spc="-114">
                <a:solidFill>
                  <a:srgbClr val="2562EB"/>
                </a:solidFill>
                <a:latin typeface="Dotum"/>
                <a:cs typeface="Dotum"/>
              </a:rPr>
              <a:t> </a:t>
            </a:r>
            <a:r>
              <a:rPr dirty="0" sz="1300">
                <a:solidFill>
                  <a:srgbClr val="374050"/>
                </a:solidFill>
                <a:latin typeface="Noto Sans JP"/>
                <a:cs typeface="Noto Sans JP"/>
              </a:rPr>
              <a:t>-</a:t>
            </a:r>
            <a:r>
              <a:rPr dirty="0" sz="1300" spc="20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장부작성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시간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최대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00" spc="-60">
                <a:solidFill>
                  <a:srgbClr val="374050"/>
                </a:solidFill>
                <a:latin typeface="Noto Sans JP"/>
                <a:cs typeface="Noto Sans JP"/>
              </a:rPr>
              <a:t>80%</a:t>
            </a:r>
            <a:r>
              <a:rPr dirty="0" sz="1300" spc="35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350" spc="-285">
                <a:solidFill>
                  <a:srgbClr val="374050"/>
                </a:solidFill>
                <a:latin typeface="Dotum"/>
                <a:cs typeface="Dotum"/>
              </a:rPr>
              <a:t>감소</a:t>
            </a:r>
            <a:endParaRPr sz="1350">
              <a:latin typeface="Dotum"/>
              <a:cs typeface="Dotum"/>
            </a:endParaRPr>
          </a:p>
          <a:p>
            <a:pPr marL="12700" marR="5080">
              <a:lnSpc>
                <a:spcPct val="148100"/>
              </a:lnSpc>
            </a:pPr>
            <a:r>
              <a:rPr dirty="0" sz="1350" spc="-260">
                <a:solidFill>
                  <a:srgbClr val="2562EB"/>
                </a:solidFill>
                <a:latin typeface="Dotum"/>
                <a:cs typeface="Dotum"/>
              </a:rPr>
              <a:t>정확성</a:t>
            </a:r>
            <a:r>
              <a:rPr dirty="0" sz="1350" spc="-114">
                <a:solidFill>
                  <a:srgbClr val="2562EB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2562EB"/>
                </a:solidFill>
                <a:latin typeface="Dotum"/>
                <a:cs typeface="Dotum"/>
              </a:rPr>
              <a:t>향상</a:t>
            </a:r>
            <a:r>
              <a:rPr dirty="0" sz="1350" spc="-114">
                <a:solidFill>
                  <a:srgbClr val="2562EB"/>
                </a:solidFill>
                <a:latin typeface="Dotum"/>
                <a:cs typeface="Dotum"/>
              </a:rPr>
              <a:t> </a:t>
            </a:r>
            <a:r>
              <a:rPr dirty="0" sz="1300">
                <a:solidFill>
                  <a:srgbClr val="374050"/>
                </a:solidFill>
                <a:latin typeface="Noto Sans JP"/>
                <a:cs typeface="Noto Sans JP"/>
              </a:rPr>
              <a:t>-</a:t>
            </a:r>
            <a:r>
              <a:rPr dirty="0" sz="1300" spc="-40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300">
                <a:solidFill>
                  <a:srgbClr val="374050"/>
                </a:solidFill>
                <a:latin typeface="Noto Sans JP"/>
                <a:cs typeface="Noto Sans JP"/>
              </a:rPr>
              <a:t>AI</a:t>
            </a:r>
            <a:r>
              <a:rPr dirty="0" sz="1300" spc="25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기반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자동분류로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00" spc="-60">
                <a:solidFill>
                  <a:srgbClr val="374050"/>
                </a:solidFill>
                <a:latin typeface="Noto Sans JP"/>
                <a:cs typeface="Noto Sans JP"/>
              </a:rPr>
              <a:t>99%</a:t>
            </a:r>
            <a:r>
              <a:rPr dirty="0" sz="1300" spc="30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정확도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74050"/>
                </a:solidFill>
                <a:latin typeface="Dotum"/>
                <a:cs typeface="Dotum"/>
              </a:rPr>
              <a:t>달성</a:t>
            </a:r>
            <a:r>
              <a:rPr dirty="0" sz="1350" spc="50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2562EB"/>
                </a:solidFill>
                <a:latin typeface="Dotum"/>
                <a:cs typeface="Dotum"/>
              </a:rPr>
              <a:t>스트레스</a:t>
            </a:r>
            <a:r>
              <a:rPr dirty="0" sz="1350" spc="-114">
                <a:solidFill>
                  <a:srgbClr val="2562EB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2562EB"/>
                </a:solidFill>
                <a:latin typeface="Dotum"/>
                <a:cs typeface="Dotum"/>
              </a:rPr>
              <a:t>감소</a:t>
            </a:r>
            <a:r>
              <a:rPr dirty="0" sz="1350" spc="-110">
                <a:solidFill>
                  <a:srgbClr val="2562EB"/>
                </a:solidFill>
                <a:latin typeface="Dotum"/>
                <a:cs typeface="Dotum"/>
              </a:rPr>
              <a:t> </a:t>
            </a:r>
            <a:r>
              <a:rPr dirty="0" sz="1300">
                <a:solidFill>
                  <a:srgbClr val="374050"/>
                </a:solidFill>
                <a:latin typeface="Noto Sans JP"/>
                <a:cs typeface="Noto Sans JP"/>
              </a:rPr>
              <a:t>-</a:t>
            </a:r>
            <a:r>
              <a:rPr dirty="0" sz="1300" spc="45">
                <a:solidFill>
                  <a:srgbClr val="374050"/>
                </a:solidFill>
                <a:latin typeface="Noto Sans JP"/>
                <a:cs typeface="Noto Sans JP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세무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관련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불안감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해소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및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경영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집중도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74050"/>
                </a:solidFill>
                <a:latin typeface="Dotum"/>
                <a:cs typeface="Dotum"/>
              </a:rPr>
              <a:t>향상</a:t>
            </a:r>
            <a:endParaRPr sz="1350">
              <a:latin typeface="Dotum"/>
              <a:cs typeface="Dotum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4057649" y="7315199"/>
            <a:ext cx="4076700" cy="457200"/>
            <a:chOff x="4057649" y="7315199"/>
            <a:chExt cx="4076700" cy="457200"/>
          </a:xfrm>
        </p:grpSpPr>
        <p:sp>
          <p:nvSpPr>
            <p:cNvPr id="19" name="object 19" descr=""/>
            <p:cNvSpPr/>
            <p:nvPr/>
          </p:nvSpPr>
          <p:spPr>
            <a:xfrm>
              <a:off x="4057649" y="7315199"/>
              <a:ext cx="4076700" cy="457200"/>
            </a:xfrm>
            <a:custGeom>
              <a:avLst/>
              <a:gdLst/>
              <a:ahLst/>
              <a:cxnLst/>
              <a:rect l="l" t="t" r="r" b="b"/>
              <a:pathLst>
                <a:path w="4076700" h="457200">
                  <a:moveTo>
                    <a:pt x="4023302" y="457199"/>
                  </a:moveTo>
                  <a:lnTo>
                    <a:pt x="53397" y="457199"/>
                  </a:lnTo>
                  <a:lnTo>
                    <a:pt x="49680" y="456833"/>
                  </a:lnTo>
                  <a:lnTo>
                    <a:pt x="14085" y="437806"/>
                  </a:lnTo>
                  <a:lnTo>
                    <a:pt x="0" y="403801"/>
                  </a:lnTo>
                  <a:lnTo>
                    <a:pt x="0" y="400049"/>
                  </a:lnTo>
                  <a:lnTo>
                    <a:pt x="0" y="53397"/>
                  </a:lnTo>
                  <a:lnTo>
                    <a:pt x="19391" y="14084"/>
                  </a:lnTo>
                  <a:lnTo>
                    <a:pt x="53397" y="0"/>
                  </a:lnTo>
                  <a:lnTo>
                    <a:pt x="4023302" y="0"/>
                  </a:lnTo>
                  <a:lnTo>
                    <a:pt x="4062613" y="19391"/>
                  </a:lnTo>
                  <a:lnTo>
                    <a:pt x="4076699" y="53397"/>
                  </a:lnTo>
                  <a:lnTo>
                    <a:pt x="4076699" y="403801"/>
                  </a:lnTo>
                  <a:lnTo>
                    <a:pt x="4057306" y="443114"/>
                  </a:lnTo>
                  <a:lnTo>
                    <a:pt x="4027018" y="456833"/>
                  </a:lnTo>
                  <a:lnTo>
                    <a:pt x="4023302" y="4571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85892" y="7477144"/>
              <a:ext cx="152675" cy="152707"/>
            </a:xfrm>
            <a:prstGeom prst="rect">
              <a:avLst/>
            </a:prstGeom>
          </p:spPr>
        </p:pic>
      </p:grpSp>
      <p:sp>
        <p:nvSpPr>
          <p:cNvPr id="21" name="object 21" descr=""/>
          <p:cNvSpPr txBox="1"/>
          <p:nvPr/>
        </p:nvSpPr>
        <p:spPr>
          <a:xfrm>
            <a:off x="4547649" y="7425562"/>
            <a:ext cx="336804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00" b="0">
                <a:solidFill>
                  <a:srgbClr val="FFFFFF"/>
                </a:solidFill>
                <a:latin typeface="Noto Sans JP Medium"/>
                <a:cs typeface="Noto Sans JP Medium"/>
              </a:rPr>
              <a:t>AI</a:t>
            </a:r>
            <a:r>
              <a:rPr dirty="0" sz="1300" spc="-10" b="0">
                <a:solidFill>
                  <a:srgbClr val="FFFFFF"/>
                </a:solidFill>
                <a:latin typeface="Noto Sans JP Medium"/>
                <a:cs typeface="Noto Sans JP Medium"/>
              </a:rPr>
              <a:t> </a:t>
            </a:r>
            <a:r>
              <a:rPr dirty="0" sz="1350" spc="-260">
                <a:solidFill>
                  <a:srgbClr val="FFFFFF"/>
                </a:solidFill>
                <a:latin typeface="Dotum"/>
                <a:cs typeface="Dotum"/>
              </a:rPr>
              <a:t>간편장부</a:t>
            </a:r>
            <a:r>
              <a:rPr dirty="0" sz="1350" spc="-114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FFFFFF"/>
                </a:solidFill>
                <a:latin typeface="Dotum"/>
                <a:cs typeface="Dotum"/>
              </a:rPr>
              <a:t>시스템</a:t>
            </a:r>
            <a:r>
              <a:rPr dirty="0" sz="1350" spc="-114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FFFFFF"/>
                </a:solidFill>
                <a:latin typeface="Dotum"/>
                <a:cs typeface="Dotum"/>
              </a:rPr>
              <a:t>도입으로</a:t>
            </a:r>
            <a:r>
              <a:rPr dirty="0" sz="1350" spc="-114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FFFFFF"/>
                </a:solidFill>
                <a:latin typeface="Dotum"/>
                <a:cs typeface="Dotum"/>
              </a:rPr>
              <a:t>비즈니스</a:t>
            </a:r>
            <a:r>
              <a:rPr dirty="0" sz="1350" spc="-114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FFFFFF"/>
                </a:solidFill>
                <a:latin typeface="Dotum"/>
                <a:cs typeface="Dotum"/>
              </a:rPr>
              <a:t>혁신</a:t>
            </a:r>
            <a:r>
              <a:rPr dirty="0" sz="1350" spc="-114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350" spc="-280">
                <a:solidFill>
                  <a:srgbClr val="FFFFFF"/>
                </a:solidFill>
                <a:latin typeface="Dotum"/>
                <a:cs typeface="Dotum"/>
              </a:rPr>
              <a:t>시작하기</a:t>
            </a:r>
            <a:endParaRPr sz="1350">
              <a:latin typeface="Dotum"/>
              <a:cs typeface="Dotum"/>
            </a:endParaRPr>
          </a:p>
        </p:txBody>
      </p:sp>
      <p:sp>
        <p:nvSpPr>
          <p:cNvPr id="22" name="object 2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 spc="-100">
                <a:latin typeface="Noto Sans JP"/>
                <a:cs typeface="Noto Sans JP"/>
              </a:rPr>
              <a:t>AI</a:t>
            </a:r>
            <a:r>
              <a:rPr dirty="0" spc="-100"/>
              <a:t>를</a:t>
            </a:r>
            <a:r>
              <a:rPr dirty="0" spc="-80"/>
              <a:t> </a:t>
            </a:r>
            <a:r>
              <a:rPr dirty="0" spc="-190"/>
              <a:t>이용한</a:t>
            </a:r>
            <a:r>
              <a:rPr dirty="0" spc="-75"/>
              <a:t> </a:t>
            </a:r>
            <a:r>
              <a:rPr dirty="0" spc="-190"/>
              <a:t>간편장부</a:t>
            </a:r>
            <a:r>
              <a:rPr dirty="0" spc="-75"/>
              <a:t> </a:t>
            </a:r>
            <a:r>
              <a:rPr dirty="0" spc="-170"/>
              <a:t>시스템</a:t>
            </a:r>
          </a:p>
        </p:txBody>
      </p:sp>
      <p:sp>
        <p:nvSpPr>
          <p:cNvPr id="23" name="object 2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 spc="-30"/>
              <a:t>19</a:t>
            </a:fld>
            <a:r>
              <a:rPr dirty="0" spc="-20"/>
              <a:t> </a:t>
            </a:r>
            <a:r>
              <a:rPr dirty="0"/>
              <a:t>/</a:t>
            </a:r>
            <a:r>
              <a:rPr dirty="0" spc="-20"/>
              <a:t> </a:t>
            </a:r>
            <a:r>
              <a:rPr dirty="0" spc="-35"/>
              <a:t>20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524987" y="5048250"/>
            <a:ext cx="2190750" cy="1333500"/>
          </a:xfrm>
          <a:custGeom>
            <a:avLst/>
            <a:gdLst/>
            <a:ahLst/>
            <a:cxnLst/>
            <a:rect l="l" t="t" r="r" b="b"/>
            <a:pathLst>
              <a:path w="2190750" h="1333500">
                <a:moveTo>
                  <a:pt x="762000" y="285750"/>
                </a:moveTo>
                <a:lnTo>
                  <a:pt x="0" y="285750"/>
                </a:lnTo>
                <a:lnTo>
                  <a:pt x="0" y="1047750"/>
                </a:lnTo>
                <a:lnTo>
                  <a:pt x="762000" y="1047750"/>
                </a:lnTo>
                <a:lnTo>
                  <a:pt x="762000" y="285750"/>
                </a:lnTo>
                <a:close/>
              </a:path>
              <a:path w="2190750" h="1333500">
                <a:moveTo>
                  <a:pt x="2190750" y="666750"/>
                </a:moveTo>
                <a:lnTo>
                  <a:pt x="2188946" y="617715"/>
                </a:lnTo>
                <a:lnTo>
                  <a:pt x="2183536" y="568921"/>
                </a:lnTo>
                <a:lnTo>
                  <a:pt x="2174557" y="520661"/>
                </a:lnTo>
                <a:lnTo>
                  <a:pt x="2162048" y="473214"/>
                </a:lnTo>
                <a:lnTo>
                  <a:pt x="2146084" y="426796"/>
                </a:lnTo>
                <a:lnTo>
                  <a:pt x="2126742" y="381685"/>
                </a:lnTo>
                <a:lnTo>
                  <a:pt x="2104136" y="338112"/>
                </a:lnTo>
                <a:lnTo>
                  <a:pt x="2078393" y="296329"/>
                </a:lnTo>
                <a:lnTo>
                  <a:pt x="2049640" y="256552"/>
                </a:lnTo>
                <a:lnTo>
                  <a:pt x="2018030" y="218998"/>
                </a:lnTo>
                <a:lnTo>
                  <a:pt x="1983752" y="183857"/>
                </a:lnTo>
                <a:lnTo>
                  <a:pt x="1946986" y="151345"/>
                </a:lnTo>
                <a:lnTo>
                  <a:pt x="1907933" y="121627"/>
                </a:lnTo>
                <a:lnTo>
                  <a:pt x="1866785" y="94869"/>
                </a:lnTo>
                <a:lnTo>
                  <a:pt x="1823783" y="71196"/>
                </a:lnTo>
                <a:lnTo>
                  <a:pt x="1779155" y="50761"/>
                </a:lnTo>
                <a:lnTo>
                  <a:pt x="1733156" y="33655"/>
                </a:lnTo>
                <a:lnTo>
                  <a:pt x="1686013" y="19989"/>
                </a:lnTo>
                <a:lnTo>
                  <a:pt x="1637995" y="9817"/>
                </a:lnTo>
                <a:lnTo>
                  <a:pt x="1589354" y="3213"/>
                </a:lnTo>
                <a:lnTo>
                  <a:pt x="1540370" y="203"/>
                </a:lnTo>
                <a:lnTo>
                  <a:pt x="1524000" y="0"/>
                </a:lnTo>
                <a:lnTo>
                  <a:pt x="1507642" y="203"/>
                </a:lnTo>
                <a:lnTo>
                  <a:pt x="1458658" y="3213"/>
                </a:lnTo>
                <a:lnTo>
                  <a:pt x="1410017" y="9817"/>
                </a:lnTo>
                <a:lnTo>
                  <a:pt x="1361998" y="19989"/>
                </a:lnTo>
                <a:lnTo>
                  <a:pt x="1314856" y="33655"/>
                </a:lnTo>
                <a:lnTo>
                  <a:pt x="1268857" y="50761"/>
                </a:lnTo>
                <a:lnTo>
                  <a:pt x="1224229" y="71196"/>
                </a:lnTo>
                <a:lnTo>
                  <a:pt x="1181227" y="94869"/>
                </a:lnTo>
                <a:lnTo>
                  <a:pt x="1140079" y="121627"/>
                </a:lnTo>
                <a:lnTo>
                  <a:pt x="1117066" y="138645"/>
                </a:lnTo>
                <a:lnTo>
                  <a:pt x="1047750" y="0"/>
                </a:lnTo>
                <a:lnTo>
                  <a:pt x="809625" y="476250"/>
                </a:lnTo>
                <a:lnTo>
                  <a:pt x="885075" y="476250"/>
                </a:lnTo>
                <a:lnTo>
                  <a:pt x="881405" y="488924"/>
                </a:lnTo>
                <a:lnTo>
                  <a:pt x="870064" y="536676"/>
                </a:lnTo>
                <a:lnTo>
                  <a:pt x="862266" y="585139"/>
                </a:lnTo>
                <a:lnTo>
                  <a:pt x="858062" y="634034"/>
                </a:lnTo>
                <a:lnTo>
                  <a:pt x="857250" y="666750"/>
                </a:lnTo>
                <a:lnTo>
                  <a:pt x="857453" y="683120"/>
                </a:lnTo>
                <a:lnTo>
                  <a:pt x="860463" y="732104"/>
                </a:lnTo>
                <a:lnTo>
                  <a:pt x="867067" y="780745"/>
                </a:lnTo>
                <a:lnTo>
                  <a:pt x="877239" y="828763"/>
                </a:lnTo>
                <a:lnTo>
                  <a:pt x="890905" y="875906"/>
                </a:lnTo>
                <a:lnTo>
                  <a:pt x="908011" y="921905"/>
                </a:lnTo>
                <a:lnTo>
                  <a:pt x="928446" y="966533"/>
                </a:lnTo>
                <a:lnTo>
                  <a:pt x="952119" y="1009535"/>
                </a:lnTo>
                <a:lnTo>
                  <a:pt x="978877" y="1050683"/>
                </a:lnTo>
                <a:lnTo>
                  <a:pt x="1008595" y="1089736"/>
                </a:lnTo>
                <a:lnTo>
                  <a:pt x="1041107" y="1126502"/>
                </a:lnTo>
                <a:lnTo>
                  <a:pt x="1076248" y="1160780"/>
                </a:lnTo>
                <a:lnTo>
                  <a:pt x="1113802" y="1192390"/>
                </a:lnTo>
                <a:lnTo>
                  <a:pt x="1153579" y="1221143"/>
                </a:lnTo>
                <a:lnTo>
                  <a:pt x="1195362" y="1246886"/>
                </a:lnTo>
                <a:lnTo>
                  <a:pt x="1238935" y="1269492"/>
                </a:lnTo>
                <a:lnTo>
                  <a:pt x="1284046" y="1288834"/>
                </a:lnTo>
                <a:lnTo>
                  <a:pt x="1330464" y="1304798"/>
                </a:lnTo>
                <a:lnTo>
                  <a:pt x="1377911" y="1317307"/>
                </a:lnTo>
                <a:lnTo>
                  <a:pt x="1426171" y="1326286"/>
                </a:lnTo>
                <a:lnTo>
                  <a:pt x="1474965" y="1331696"/>
                </a:lnTo>
                <a:lnTo>
                  <a:pt x="1524000" y="1333500"/>
                </a:lnTo>
                <a:lnTo>
                  <a:pt x="1540370" y="1333309"/>
                </a:lnTo>
                <a:lnTo>
                  <a:pt x="1589354" y="1330299"/>
                </a:lnTo>
                <a:lnTo>
                  <a:pt x="1637995" y="1323695"/>
                </a:lnTo>
                <a:lnTo>
                  <a:pt x="1686013" y="1313522"/>
                </a:lnTo>
                <a:lnTo>
                  <a:pt x="1733156" y="1299857"/>
                </a:lnTo>
                <a:lnTo>
                  <a:pt x="1779155" y="1282750"/>
                </a:lnTo>
                <a:lnTo>
                  <a:pt x="1823783" y="1262316"/>
                </a:lnTo>
                <a:lnTo>
                  <a:pt x="1866785" y="1238643"/>
                </a:lnTo>
                <a:lnTo>
                  <a:pt x="1907933" y="1211872"/>
                </a:lnTo>
                <a:lnTo>
                  <a:pt x="1946986" y="1182166"/>
                </a:lnTo>
                <a:lnTo>
                  <a:pt x="1983752" y="1149654"/>
                </a:lnTo>
                <a:lnTo>
                  <a:pt x="2018030" y="1114513"/>
                </a:lnTo>
                <a:lnTo>
                  <a:pt x="2049640" y="1076960"/>
                </a:lnTo>
                <a:lnTo>
                  <a:pt x="2078393" y="1037183"/>
                </a:lnTo>
                <a:lnTo>
                  <a:pt x="2104136" y="995400"/>
                </a:lnTo>
                <a:lnTo>
                  <a:pt x="2126742" y="951826"/>
                </a:lnTo>
                <a:lnTo>
                  <a:pt x="2146084" y="906716"/>
                </a:lnTo>
                <a:lnTo>
                  <a:pt x="2162048" y="860298"/>
                </a:lnTo>
                <a:lnTo>
                  <a:pt x="2174557" y="812850"/>
                </a:lnTo>
                <a:lnTo>
                  <a:pt x="2183536" y="764590"/>
                </a:lnTo>
                <a:lnTo>
                  <a:pt x="2188946" y="715797"/>
                </a:lnTo>
                <a:lnTo>
                  <a:pt x="2190559" y="683120"/>
                </a:lnTo>
                <a:lnTo>
                  <a:pt x="2190750" y="666750"/>
                </a:lnTo>
                <a:close/>
              </a:path>
            </a:pathLst>
          </a:custGeom>
          <a:solidFill>
            <a:srgbClr val="3B81F5">
              <a:alpha val="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90"/>
              </a:spcBef>
            </a:pPr>
            <a:r>
              <a:rPr dirty="0" spc="-484"/>
              <a:t>시장</a:t>
            </a:r>
            <a:r>
              <a:rPr dirty="0" spc="-275"/>
              <a:t> </a:t>
            </a:r>
            <a:r>
              <a:rPr dirty="0" spc="-365"/>
              <a:t>현황</a:t>
            </a:r>
            <a:r>
              <a:rPr dirty="0" spc="-365">
                <a:latin typeface="Arial"/>
                <a:cs typeface="Arial"/>
              </a:rPr>
              <a:t>:</a:t>
            </a:r>
            <a:r>
              <a:rPr dirty="0" spc="-80">
                <a:latin typeface="Arial"/>
                <a:cs typeface="Arial"/>
              </a:rPr>
              <a:t> </a:t>
            </a:r>
            <a:r>
              <a:rPr dirty="0" spc="-484"/>
              <a:t>소상공인</a:t>
            </a:r>
            <a:r>
              <a:rPr dirty="0" spc="-265"/>
              <a:t> </a:t>
            </a:r>
            <a:r>
              <a:rPr dirty="0" spc="-484"/>
              <a:t>회계관리의</a:t>
            </a:r>
            <a:r>
              <a:rPr dirty="0" spc="-265"/>
              <a:t> </a:t>
            </a:r>
            <a:r>
              <a:rPr dirty="0" spc="-509"/>
              <a:t>현실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914399" y="1257299"/>
            <a:ext cx="5067300" cy="1028700"/>
            <a:chOff x="914399" y="1257299"/>
            <a:chExt cx="5067300" cy="1028700"/>
          </a:xfrm>
        </p:grpSpPr>
        <p:sp>
          <p:nvSpPr>
            <p:cNvPr id="5" name="object 5" descr=""/>
            <p:cNvSpPr/>
            <p:nvPr/>
          </p:nvSpPr>
          <p:spPr>
            <a:xfrm>
              <a:off x="933449" y="1257299"/>
              <a:ext cx="5048250" cy="1028700"/>
            </a:xfrm>
            <a:custGeom>
              <a:avLst/>
              <a:gdLst/>
              <a:ahLst/>
              <a:cxnLst/>
              <a:rect l="l" t="t" r="r" b="b"/>
              <a:pathLst>
                <a:path w="5048250" h="1028700">
                  <a:moveTo>
                    <a:pt x="5015201" y="1028699"/>
                  </a:moveTo>
                  <a:lnTo>
                    <a:pt x="16523" y="1028699"/>
                  </a:lnTo>
                  <a:lnTo>
                    <a:pt x="14093" y="1027732"/>
                  </a:lnTo>
                  <a:lnTo>
                    <a:pt x="0" y="995652"/>
                  </a:lnTo>
                  <a:lnTo>
                    <a:pt x="0" y="990599"/>
                  </a:lnTo>
                  <a:lnTo>
                    <a:pt x="0" y="33047"/>
                  </a:lnTo>
                  <a:lnTo>
                    <a:pt x="16523" y="0"/>
                  </a:lnTo>
                  <a:lnTo>
                    <a:pt x="5015201" y="0"/>
                  </a:lnTo>
                  <a:lnTo>
                    <a:pt x="5047282" y="28187"/>
                  </a:lnTo>
                  <a:lnTo>
                    <a:pt x="5048249" y="33047"/>
                  </a:lnTo>
                  <a:lnTo>
                    <a:pt x="5048249" y="995652"/>
                  </a:lnTo>
                  <a:lnTo>
                    <a:pt x="5020061" y="1027732"/>
                  </a:lnTo>
                  <a:lnTo>
                    <a:pt x="5015201" y="1028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14399" y="1257299"/>
              <a:ext cx="38100" cy="1028700"/>
            </a:xfrm>
            <a:custGeom>
              <a:avLst/>
              <a:gdLst/>
              <a:ahLst/>
              <a:cxnLst/>
              <a:rect l="l" t="t" r="r" b="b"/>
              <a:pathLst>
                <a:path w="38100" h="1028700">
                  <a:moveTo>
                    <a:pt x="38099" y="1028699"/>
                  </a:moveTo>
                  <a:lnTo>
                    <a:pt x="2789" y="1005225"/>
                  </a:lnTo>
                  <a:lnTo>
                    <a:pt x="0" y="990599"/>
                  </a:lnTo>
                  <a:lnTo>
                    <a:pt x="0" y="38099"/>
                  </a:lnTo>
                  <a:lnTo>
                    <a:pt x="23473" y="2789"/>
                  </a:lnTo>
                  <a:lnTo>
                    <a:pt x="38099" y="0"/>
                  </a:lnTo>
                  <a:lnTo>
                    <a:pt x="38099" y="10286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1092200" y="1398714"/>
            <a:ext cx="1487170" cy="61214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90">
                <a:solidFill>
                  <a:srgbClr val="6A7280"/>
                </a:solidFill>
                <a:latin typeface="Dotum"/>
                <a:cs typeface="Dotum"/>
              </a:rPr>
              <a:t>국내</a:t>
            </a:r>
            <a:r>
              <a:rPr dirty="0" sz="1150" spc="-60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170">
                <a:solidFill>
                  <a:srgbClr val="6A7280"/>
                </a:solidFill>
                <a:latin typeface="Dotum"/>
                <a:cs typeface="Dotum"/>
              </a:rPr>
              <a:t>소상공인</a:t>
            </a:r>
            <a:r>
              <a:rPr dirty="0" sz="1150" spc="-170">
                <a:solidFill>
                  <a:srgbClr val="6A7280"/>
                </a:solidFill>
                <a:latin typeface="Calibri"/>
                <a:cs typeface="Calibri"/>
              </a:rPr>
              <a:t>·</a:t>
            </a:r>
            <a:r>
              <a:rPr dirty="0" sz="1150" spc="-170">
                <a:solidFill>
                  <a:srgbClr val="6A7280"/>
                </a:solidFill>
                <a:latin typeface="Dotum"/>
                <a:cs typeface="Dotum"/>
              </a:rPr>
              <a:t>자영업자</a:t>
            </a:r>
            <a:r>
              <a:rPr dirty="0" sz="1150" spc="-60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135">
                <a:solidFill>
                  <a:srgbClr val="6A7280"/>
                </a:solidFill>
                <a:latin typeface="Dotum"/>
                <a:cs typeface="Dotum"/>
              </a:rPr>
              <a:t>수</a:t>
            </a:r>
            <a:endParaRPr sz="115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sz="2550" spc="-484" b="1">
                <a:solidFill>
                  <a:srgbClr val="2562EB"/>
                </a:solidFill>
                <a:latin typeface="Malgun Gothic"/>
                <a:cs typeface="Malgun Gothic"/>
              </a:rPr>
              <a:t>약</a:t>
            </a:r>
            <a:r>
              <a:rPr dirty="0" sz="2550" spc="-270" b="1">
                <a:solidFill>
                  <a:srgbClr val="2562EB"/>
                </a:solidFill>
                <a:latin typeface="Malgun Gothic"/>
                <a:cs typeface="Malgun Gothic"/>
              </a:rPr>
              <a:t> </a:t>
            </a:r>
            <a:r>
              <a:rPr dirty="0" sz="2500" spc="-295" b="1">
                <a:solidFill>
                  <a:srgbClr val="2562EB"/>
                </a:solidFill>
                <a:latin typeface="Trebuchet MS"/>
                <a:cs typeface="Trebuchet MS"/>
              </a:rPr>
              <a:t>800</a:t>
            </a:r>
            <a:r>
              <a:rPr dirty="0" sz="2550" spc="-295" b="1">
                <a:solidFill>
                  <a:srgbClr val="2562EB"/>
                </a:solidFill>
                <a:latin typeface="Malgun Gothic"/>
                <a:cs typeface="Malgun Gothic"/>
              </a:rPr>
              <a:t>만명</a:t>
            </a:r>
            <a:endParaRPr sz="2550">
              <a:latin typeface="Malgun Gothic"/>
              <a:cs typeface="Malgun Gothic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6210299" y="1257299"/>
            <a:ext cx="5067300" cy="1028700"/>
            <a:chOff x="6210299" y="1257299"/>
            <a:chExt cx="5067300" cy="1028700"/>
          </a:xfrm>
        </p:grpSpPr>
        <p:sp>
          <p:nvSpPr>
            <p:cNvPr id="9" name="object 9" descr=""/>
            <p:cNvSpPr/>
            <p:nvPr/>
          </p:nvSpPr>
          <p:spPr>
            <a:xfrm>
              <a:off x="6229348" y="1257299"/>
              <a:ext cx="5048250" cy="1028700"/>
            </a:xfrm>
            <a:custGeom>
              <a:avLst/>
              <a:gdLst/>
              <a:ahLst/>
              <a:cxnLst/>
              <a:rect l="l" t="t" r="r" b="b"/>
              <a:pathLst>
                <a:path w="5048250" h="1028700">
                  <a:moveTo>
                    <a:pt x="5015202" y="1028699"/>
                  </a:moveTo>
                  <a:lnTo>
                    <a:pt x="16523" y="1028699"/>
                  </a:lnTo>
                  <a:lnTo>
                    <a:pt x="14093" y="1027732"/>
                  </a:lnTo>
                  <a:lnTo>
                    <a:pt x="0" y="995652"/>
                  </a:lnTo>
                  <a:lnTo>
                    <a:pt x="0" y="990599"/>
                  </a:lnTo>
                  <a:lnTo>
                    <a:pt x="0" y="33047"/>
                  </a:lnTo>
                  <a:lnTo>
                    <a:pt x="16523" y="0"/>
                  </a:lnTo>
                  <a:lnTo>
                    <a:pt x="5015202" y="0"/>
                  </a:lnTo>
                  <a:lnTo>
                    <a:pt x="5047282" y="28187"/>
                  </a:lnTo>
                  <a:lnTo>
                    <a:pt x="5048249" y="33047"/>
                  </a:lnTo>
                  <a:lnTo>
                    <a:pt x="5048249" y="995652"/>
                  </a:lnTo>
                  <a:lnTo>
                    <a:pt x="5020061" y="1027732"/>
                  </a:lnTo>
                  <a:lnTo>
                    <a:pt x="5015202" y="1028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6210299" y="1257299"/>
              <a:ext cx="38100" cy="1028700"/>
            </a:xfrm>
            <a:custGeom>
              <a:avLst/>
              <a:gdLst/>
              <a:ahLst/>
              <a:cxnLst/>
              <a:rect l="l" t="t" r="r" b="b"/>
              <a:pathLst>
                <a:path w="38100" h="1028700">
                  <a:moveTo>
                    <a:pt x="38099" y="1028699"/>
                  </a:moveTo>
                  <a:lnTo>
                    <a:pt x="2789" y="1005225"/>
                  </a:lnTo>
                  <a:lnTo>
                    <a:pt x="0" y="990599"/>
                  </a:lnTo>
                  <a:lnTo>
                    <a:pt x="0" y="38099"/>
                  </a:lnTo>
                  <a:lnTo>
                    <a:pt x="23473" y="2789"/>
                  </a:lnTo>
                  <a:lnTo>
                    <a:pt x="38099" y="0"/>
                  </a:lnTo>
                  <a:lnTo>
                    <a:pt x="38099" y="10286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6388099" y="1398714"/>
            <a:ext cx="1703070" cy="74549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90">
                <a:solidFill>
                  <a:srgbClr val="6A7280"/>
                </a:solidFill>
                <a:latin typeface="Dotum"/>
                <a:cs typeface="Dotum"/>
              </a:rPr>
              <a:t>소상공인</a:t>
            </a:r>
            <a:r>
              <a:rPr dirty="0" sz="1150" spc="-7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6A7280"/>
                </a:solidFill>
                <a:latin typeface="Dotum"/>
                <a:cs typeface="Dotum"/>
              </a:rPr>
              <a:t>월평균</a:t>
            </a:r>
            <a:r>
              <a:rPr dirty="0" sz="1150" spc="-7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6A7280"/>
                </a:solidFill>
                <a:latin typeface="Dotum"/>
                <a:cs typeface="Dotum"/>
              </a:rPr>
              <a:t>수입</a:t>
            </a:r>
            <a:endParaRPr sz="1150">
              <a:latin typeface="Dotum"/>
              <a:cs typeface="Dotum"/>
            </a:endParaRPr>
          </a:p>
          <a:p>
            <a:pPr marL="12700">
              <a:lnSpc>
                <a:spcPts val="2980"/>
              </a:lnSpc>
              <a:spcBef>
                <a:spcPts val="145"/>
              </a:spcBef>
            </a:pPr>
            <a:r>
              <a:rPr dirty="0" sz="2500" spc="-285" b="1">
                <a:solidFill>
                  <a:srgbClr val="2562EB"/>
                </a:solidFill>
                <a:latin typeface="Trebuchet MS"/>
                <a:cs typeface="Trebuchet MS"/>
              </a:rPr>
              <a:t>283</a:t>
            </a:r>
            <a:r>
              <a:rPr dirty="0" sz="2550" spc="-285" b="1">
                <a:solidFill>
                  <a:srgbClr val="2562EB"/>
                </a:solidFill>
                <a:latin typeface="Malgun Gothic"/>
                <a:cs typeface="Malgun Gothic"/>
              </a:rPr>
              <a:t>만원</a:t>
            </a:r>
            <a:endParaRPr sz="2550">
              <a:latin typeface="Malgun Gothic"/>
              <a:cs typeface="Malgun Gothic"/>
            </a:endParaRPr>
          </a:p>
          <a:p>
            <a:pPr marL="12700">
              <a:lnSpc>
                <a:spcPts val="1120"/>
              </a:lnSpc>
            </a:pPr>
            <a:r>
              <a:rPr dirty="0" sz="1000" spc="-140">
                <a:solidFill>
                  <a:srgbClr val="6A7280"/>
                </a:solidFill>
                <a:latin typeface="Arial"/>
                <a:cs typeface="Arial"/>
              </a:rPr>
              <a:t>(</a:t>
            </a:r>
            <a:r>
              <a:rPr dirty="0" sz="1000" spc="-140">
                <a:solidFill>
                  <a:srgbClr val="6A7280"/>
                </a:solidFill>
                <a:latin typeface="Dotum"/>
                <a:cs typeface="Dotum"/>
              </a:rPr>
              <a:t>전체</a:t>
            </a:r>
            <a:r>
              <a:rPr dirty="0" sz="1000" spc="-80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6A7280"/>
                </a:solidFill>
                <a:latin typeface="Dotum"/>
                <a:cs typeface="Dotum"/>
              </a:rPr>
              <a:t>평균소득에도</a:t>
            </a:r>
            <a:r>
              <a:rPr dirty="0" sz="1000" spc="-80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6A7280"/>
                </a:solidFill>
                <a:latin typeface="Dotum"/>
                <a:cs typeface="Dotum"/>
              </a:rPr>
              <a:t>못</a:t>
            </a:r>
            <a:r>
              <a:rPr dirty="0" sz="1000" spc="-7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6A7280"/>
                </a:solidFill>
                <a:latin typeface="Dotum"/>
                <a:cs typeface="Dotum"/>
              </a:rPr>
              <a:t>미치는</a:t>
            </a:r>
            <a:r>
              <a:rPr dirty="0" sz="1000" spc="-80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000" spc="-85">
                <a:solidFill>
                  <a:srgbClr val="6A7280"/>
                </a:solidFill>
                <a:latin typeface="Dotum"/>
                <a:cs typeface="Dotum"/>
              </a:rPr>
              <a:t>수준</a:t>
            </a:r>
            <a:r>
              <a:rPr dirty="0" sz="1000" spc="-85">
                <a:solidFill>
                  <a:srgbClr val="6A7280"/>
                </a:solidFill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12" name="object 1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2638424"/>
            <a:ext cx="152399" cy="133349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3238499"/>
            <a:ext cx="152399" cy="152399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3864" y="3857625"/>
            <a:ext cx="153471" cy="133349"/>
          </a:xfrm>
          <a:prstGeom prst="rect">
            <a:avLst/>
          </a:prstGeom>
        </p:spPr>
      </p:pic>
      <p:sp>
        <p:nvSpPr>
          <p:cNvPr id="15" name="object 15" descr=""/>
          <p:cNvSpPr txBox="1"/>
          <p:nvPr/>
        </p:nvSpPr>
        <p:spPr>
          <a:xfrm>
            <a:off x="1168399" y="2564917"/>
            <a:ext cx="4718685" cy="1701800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1350" spc="-260">
                <a:latin typeface="Dotum"/>
                <a:cs typeface="Dotum"/>
              </a:rPr>
              <a:t>간편장부</a:t>
            </a:r>
            <a:r>
              <a:rPr dirty="0" sz="1350" spc="-105">
                <a:latin typeface="Dotum"/>
                <a:cs typeface="Dotum"/>
              </a:rPr>
              <a:t> </a:t>
            </a:r>
            <a:r>
              <a:rPr dirty="0" sz="1350" spc="-260">
                <a:latin typeface="Dotum"/>
                <a:cs typeface="Dotum"/>
              </a:rPr>
              <a:t>시장</a:t>
            </a:r>
            <a:r>
              <a:rPr dirty="0" sz="1350" spc="-105">
                <a:latin typeface="Dotum"/>
                <a:cs typeface="Dotum"/>
              </a:rPr>
              <a:t> </a:t>
            </a:r>
            <a:r>
              <a:rPr dirty="0" sz="1350" spc="-285">
                <a:latin typeface="Dotum"/>
                <a:cs typeface="Dotum"/>
              </a:rPr>
              <a:t>규모</a:t>
            </a:r>
            <a:endParaRPr sz="135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도소매업</a:t>
            </a:r>
            <a:r>
              <a:rPr dirty="0" sz="1350" spc="-8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등</a:t>
            </a:r>
            <a:r>
              <a:rPr dirty="0" sz="13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00" spc="-160">
                <a:solidFill>
                  <a:srgbClr val="4A5462"/>
                </a:solidFill>
                <a:latin typeface="Noto Sans JP"/>
                <a:cs typeface="Noto Sans JP"/>
              </a:rPr>
              <a:t>3</a:t>
            </a:r>
            <a:r>
              <a:rPr dirty="0" sz="1350" spc="-160">
                <a:solidFill>
                  <a:srgbClr val="4A5462"/>
                </a:solidFill>
                <a:latin typeface="Dotum"/>
                <a:cs typeface="Dotum"/>
              </a:rPr>
              <a:t>억원</a:t>
            </a:r>
            <a:r>
              <a:rPr dirty="0" sz="1300" spc="-160">
                <a:solidFill>
                  <a:srgbClr val="4A5462"/>
                </a:solidFill>
                <a:latin typeface="Noto Sans JP"/>
                <a:cs typeface="Noto Sans JP"/>
              </a:rPr>
              <a:t>,</a:t>
            </a:r>
            <a:r>
              <a:rPr dirty="0" sz="1300" spc="70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z="1350" spc="-229">
                <a:solidFill>
                  <a:srgbClr val="4A5462"/>
                </a:solidFill>
                <a:latin typeface="Dotum"/>
                <a:cs typeface="Dotum"/>
              </a:rPr>
              <a:t>제조업</a:t>
            </a:r>
            <a:r>
              <a:rPr dirty="0" sz="1300" spc="-229">
                <a:solidFill>
                  <a:srgbClr val="4A5462"/>
                </a:solidFill>
                <a:latin typeface="Noto Sans JP"/>
                <a:cs typeface="Noto Sans JP"/>
              </a:rPr>
              <a:t>/</a:t>
            </a:r>
            <a:r>
              <a:rPr dirty="0" sz="1350" spc="-229">
                <a:solidFill>
                  <a:srgbClr val="4A5462"/>
                </a:solidFill>
                <a:latin typeface="Dotum"/>
                <a:cs typeface="Dotum"/>
              </a:rPr>
              <a:t>음식점업</a:t>
            </a:r>
            <a:r>
              <a:rPr dirty="0" sz="1300" spc="-229">
                <a:solidFill>
                  <a:srgbClr val="4A5462"/>
                </a:solidFill>
                <a:latin typeface="Noto Sans JP"/>
                <a:cs typeface="Noto Sans JP"/>
              </a:rPr>
              <a:t>/</a:t>
            </a:r>
            <a:r>
              <a:rPr dirty="0" sz="1350" spc="-229">
                <a:solidFill>
                  <a:srgbClr val="4A5462"/>
                </a:solidFill>
                <a:latin typeface="Dotum"/>
                <a:cs typeface="Dotum"/>
              </a:rPr>
              <a:t>건설업</a:t>
            </a:r>
            <a:r>
              <a:rPr dirty="0" sz="13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등</a:t>
            </a:r>
            <a:r>
              <a:rPr dirty="0" sz="13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00" spc="-140">
                <a:solidFill>
                  <a:srgbClr val="4A5462"/>
                </a:solidFill>
                <a:latin typeface="Noto Sans JP"/>
                <a:cs typeface="Noto Sans JP"/>
              </a:rPr>
              <a:t>1.5</a:t>
            </a:r>
            <a:r>
              <a:rPr dirty="0" sz="1350" spc="-140">
                <a:solidFill>
                  <a:srgbClr val="4A5462"/>
                </a:solidFill>
                <a:latin typeface="Dotum"/>
                <a:cs typeface="Dotum"/>
              </a:rPr>
              <a:t>억원</a:t>
            </a:r>
            <a:r>
              <a:rPr dirty="0" sz="1350" spc="-8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4A5462"/>
                </a:solidFill>
                <a:latin typeface="Dotum"/>
                <a:cs typeface="Dotum"/>
              </a:rPr>
              <a:t>기준</a:t>
            </a:r>
            <a:endParaRPr sz="135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dirty="0" sz="1350" spc="-260">
                <a:latin typeface="Dotum"/>
                <a:cs typeface="Dotum"/>
              </a:rPr>
              <a:t>세무비용</a:t>
            </a:r>
            <a:r>
              <a:rPr dirty="0" sz="1350" spc="-105">
                <a:latin typeface="Dotum"/>
                <a:cs typeface="Dotum"/>
              </a:rPr>
              <a:t> </a:t>
            </a:r>
            <a:r>
              <a:rPr dirty="0" sz="1350" spc="-260">
                <a:latin typeface="Dotum"/>
                <a:cs typeface="Dotum"/>
              </a:rPr>
              <a:t>부담</a:t>
            </a:r>
            <a:r>
              <a:rPr dirty="0" sz="1350" spc="-105">
                <a:latin typeface="Dotum"/>
                <a:cs typeface="Dotum"/>
              </a:rPr>
              <a:t> </a:t>
            </a:r>
            <a:r>
              <a:rPr dirty="0" sz="1350" spc="-285">
                <a:latin typeface="Dotum"/>
                <a:cs typeface="Dotum"/>
              </a:rPr>
              <a:t>가중</a:t>
            </a:r>
            <a:endParaRPr sz="135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간편장부</a:t>
            </a:r>
            <a:r>
              <a:rPr dirty="0" sz="1350" spc="-10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작성의</a:t>
            </a:r>
            <a:r>
              <a:rPr dirty="0" sz="1350" spc="-10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20">
                <a:solidFill>
                  <a:srgbClr val="4A5462"/>
                </a:solidFill>
                <a:latin typeface="Dotum"/>
                <a:cs typeface="Dotum"/>
              </a:rPr>
              <a:t>번거로움</a:t>
            </a:r>
            <a:r>
              <a:rPr dirty="0" sz="1300" spc="-220">
                <a:solidFill>
                  <a:srgbClr val="4A5462"/>
                </a:solidFill>
                <a:latin typeface="Noto Sans JP"/>
                <a:cs typeface="Noto Sans JP"/>
              </a:rPr>
              <a:t>,</a:t>
            </a:r>
            <a:r>
              <a:rPr dirty="0" sz="1300" spc="55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z="1350" spc="-220">
                <a:solidFill>
                  <a:srgbClr val="4A5462"/>
                </a:solidFill>
                <a:latin typeface="Dotum"/>
                <a:cs typeface="Dotum"/>
              </a:rPr>
              <a:t>세무</a:t>
            </a:r>
            <a:r>
              <a:rPr dirty="0" sz="1300" spc="-220">
                <a:solidFill>
                  <a:srgbClr val="4A5462"/>
                </a:solidFill>
                <a:latin typeface="Noto Sans JP"/>
                <a:cs typeface="Noto Sans JP"/>
              </a:rPr>
              <a:t>/</a:t>
            </a:r>
            <a:r>
              <a:rPr dirty="0" sz="1350" spc="-220">
                <a:solidFill>
                  <a:srgbClr val="4A5462"/>
                </a:solidFill>
                <a:latin typeface="Dotum"/>
                <a:cs typeface="Dotum"/>
              </a:rPr>
              <a:t>회계</a:t>
            </a:r>
            <a:r>
              <a:rPr dirty="0" sz="1350" spc="-10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전문지식</a:t>
            </a:r>
            <a:r>
              <a:rPr dirty="0" sz="1350" spc="-10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부재로</a:t>
            </a:r>
            <a:r>
              <a:rPr dirty="0" sz="1350" spc="-10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인한</a:t>
            </a:r>
            <a:r>
              <a:rPr dirty="0" sz="1350" spc="-10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추가</a:t>
            </a:r>
            <a:r>
              <a:rPr dirty="0" sz="1350" spc="-10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비용</a:t>
            </a:r>
            <a:r>
              <a:rPr dirty="0" sz="1350" spc="-10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4A5462"/>
                </a:solidFill>
                <a:latin typeface="Dotum"/>
                <a:cs typeface="Dotum"/>
              </a:rPr>
              <a:t>발생</a:t>
            </a:r>
            <a:endParaRPr sz="135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dirty="0" sz="1350" spc="-260">
                <a:latin typeface="Dotum"/>
                <a:cs typeface="Dotum"/>
              </a:rPr>
              <a:t>소상공인</a:t>
            </a:r>
            <a:r>
              <a:rPr dirty="0" sz="1350" spc="-105">
                <a:latin typeface="Dotum"/>
                <a:cs typeface="Dotum"/>
              </a:rPr>
              <a:t> </a:t>
            </a:r>
            <a:r>
              <a:rPr dirty="0" sz="1350" spc="-260">
                <a:latin typeface="Dotum"/>
                <a:cs typeface="Dotum"/>
              </a:rPr>
              <a:t>경영</a:t>
            </a:r>
            <a:r>
              <a:rPr dirty="0" sz="1350" spc="-105">
                <a:latin typeface="Dotum"/>
                <a:cs typeface="Dotum"/>
              </a:rPr>
              <a:t> </a:t>
            </a:r>
            <a:r>
              <a:rPr dirty="0" sz="1350" spc="-260">
                <a:latin typeface="Dotum"/>
                <a:cs typeface="Dotum"/>
              </a:rPr>
              <a:t>환경의</a:t>
            </a:r>
            <a:r>
              <a:rPr dirty="0" sz="1350" spc="-105">
                <a:latin typeface="Dotum"/>
                <a:cs typeface="Dotum"/>
              </a:rPr>
              <a:t> </a:t>
            </a:r>
            <a:r>
              <a:rPr dirty="0" sz="1350" spc="-285">
                <a:latin typeface="Dotum"/>
                <a:cs typeface="Dotum"/>
              </a:rPr>
              <a:t>어려움</a:t>
            </a:r>
            <a:endParaRPr sz="135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수기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장부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190">
                <a:solidFill>
                  <a:srgbClr val="4A5462"/>
                </a:solidFill>
                <a:latin typeface="Dotum"/>
                <a:cs typeface="Dotum"/>
              </a:rPr>
              <a:t>관리</a:t>
            </a:r>
            <a:r>
              <a:rPr dirty="0" sz="1300" spc="-190">
                <a:solidFill>
                  <a:srgbClr val="4A5462"/>
                </a:solidFill>
                <a:latin typeface="Noto Sans JP"/>
                <a:cs typeface="Noto Sans JP"/>
              </a:rPr>
              <a:t>,</a:t>
            </a:r>
            <a:r>
              <a:rPr dirty="0" sz="1300" spc="50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영수증</a:t>
            </a:r>
            <a:r>
              <a:rPr dirty="0" sz="1350" spc="-10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보관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및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분류의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10">
                <a:solidFill>
                  <a:srgbClr val="4A5462"/>
                </a:solidFill>
                <a:latin typeface="Dotum"/>
                <a:cs typeface="Dotum"/>
              </a:rPr>
              <a:t>어려움</a:t>
            </a:r>
            <a:r>
              <a:rPr dirty="0" sz="1300" spc="-210">
                <a:solidFill>
                  <a:srgbClr val="4A5462"/>
                </a:solidFill>
                <a:latin typeface="Noto Sans JP"/>
                <a:cs typeface="Noto Sans JP"/>
              </a:rPr>
              <a:t>,</a:t>
            </a:r>
            <a:r>
              <a:rPr dirty="0" sz="1300" spc="55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세금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신고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실수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위험</a:t>
            </a:r>
            <a:r>
              <a:rPr dirty="0" sz="1350" spc="-10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4A5462"/>
                </a:solidFill>
                <a:latin typeface="Dotum"/>
                <a:cs typeface="Dotum"/>
              </a:rPr>
              <a:t>증가</a:t>
            </a:r>
            <a:endParaRPr sz="1350">
              <a:latin typeface="Dotum"/>
              <a:cs typeface="Dotum"/>
            </a:endParaRPr>
          </a:p>
        </p:txBody>
      </p:sp>
      <p:pic>
        <p:nvPicPr>
          <p:cNvPr id="16" name="object 1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14400" y="4457700"/>
            <a:ext cx="114299" cy="152399"/>
          </a:xfrm>
          <a:prstGeom prst="rect">
            <a:avLst/>
          </a:prstGeom>
        </p:spPr>
      </p:pic>
      <p:sp>
        <p:nvSpPr>
          <p:cNvPr id="17" name="object 17" descr=""/>
          <p:cNvSpPr txBox="1"/>
          <p:nvPr/>
        </p:nvSpPr>
        <p:spPr>
          <a:xfrm>
            <a:off x="901700" y="4393717"/>
            <a:ext cx="4398645" cy="678815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240665">
              <a:lnSpc>
                <a:spcPct val="100000"/>
              </a:lnSpc>
              <a:spcBef>
                <a:spcPts val="275"/>
              </a:spcBef>
            </a:pPr>
            <a:r>
              <a:rPr dirty="0" sz="1350" spc="-260">
                <a:latin typeface="Dotum"/>
                <a:cs typeface="Dotum"/>
              </a:rPr>
              <a:t>간편장부</a:t>
            </a:r>
            <a:r>
              <a:rPr dirty="0" sz="1350" spc="-105">
                <a:latin typeface="Dotum"/>
                <a:cs typeface="Dotum"/>
              </a:rPr>
              <a:t> </a:t>
            </a:r>
            <a:r>
              <a:rPr dirty="0" sz="1350" spc="-260">
                <a:latin typeface="Dotum"/>
                <a:cs typeface="Dotum"/>
              </a:rPr>
              <a:t>대상자</a:t>
            </a:r>
            <a:r>
              <a:rPr dirty="0" sz="1350" spc="-105">
                <a:latin typeface="Dotum"/>
                <a:cs typeface="Dotum"/>
              </a:rPr>
              <a:t> </a:t>
            </a:r>
            <a:r>
              <a:rPr dirty="0" sz="1350" spc="-285">
                <a:latin typeface="Dotum"/>
                <a:cs typeface="Dotum"/>
              </a:rPr>
              <a:t>구분</a:t>
            </a:r>
            <a:endParaRPr sz="1350">
              <a:latin typeface="Dotum"/>
              <a:cs typeface="Dotum"/>
            </a:endParaRPr>
          </a:p>
          <a:p>
            <a:pPr marL="240665">
              <a:lnSpc>
                <a:spcPct val="100000"/>
              </a:lnSpc>
              <a:spcBef>
                <a:spcPts val="180"/>
              </a:spcBef>
            </a:pP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국세청</a:t>
            </a:r>
            <a:r>
              <a:rPr dirty="0" sz="1350" spc="-9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간편장부</a:t>
            </a:r>
            <a:r>
              <a:rPr dirty="0" sz="1350" spc="-9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125">
                <a:solidFill>
                  <a:srgbClr val="4A5462"/>
                </a:solidFill>
                <a:latin typeface="Dotum"/>
                <a:cs typeface="Dotum"/>
              </a:rPr>
              <a:t>고시</a:t>
            </a:r>
            <a:r>
              <a:rPr dirty="0" sz="1300" spc="-125">
                <a:solidFill>
                  <a:srgbClr val="4A5462"/>
                </a:solidFill>
                <a:latin typeface="Noto Sans JP"/>
                <a:cs typeface="Noto Sans JP"/>
              </a:rPr>
              <a:t>(</a:t>
            </a:r>
            <a:r>
              <a:rPr dirty="0" sz="1350" spc="-125">
                <a:solidFill>
                  <a:srgbClr val="4A5462"/>
                </a:solidFill>
                <a:latin typeface="Dotum"/>
                <a:cs typeface="Dotum"/>
              </a:rPr>
              <a:t>제</a:t>
            </a:r>
            <a:r>
              <a:rPr dirty="0" sz="1300" spc="-125">
                <a:solidFill>
                  <a:srgbClr val="4A5462"/>
                </a:solidFill>
                <a:latin typeface="Noto Sans JP"/>
                <a:cs typeface="Noto Sans JP"/>
              </a:rPr>
              <a:t>2024-</a:t>
            </a:r>
            <a:r>
              <a:rPr dirty="0" sz="1300" spc="-140">
                <a:solidFill>
                  <a:srgbClr val="4A5462"/>
                </a:solidFill>
                <a:latin typeface="Noto Sans JP"/>
                <a:cs typeface="Noto Sans JP"/>
              </a:rPr>
              <a:t>19</a:t>
            </a:r>
            <a:r>
              <a:rPr dirty="0" sz="1350" spc="-140">
                <a:solidFill>
                  <a:srgbClr val="4A5462"/>
                </a:solidFill>
                <a:latin typeface="Dotum"/>
                <a:cs typeface="Dotum"/>
              </a:rPr>
              <a:t>호</a:t>
            </a:r>
            <a:r>
              <a:rPr dirty="0" sz="1300" spc="-140">
                <a:solidFill>
                  <a:srgbClr val="4A5462"/>
                </a:solidFill>
                <a:latin typeface="Noto Sans JP"/>
                <a:cs typeface="Noto Sans JP"/>
              </a:rPr>
              <a:t>)</a:t>
            </a:r>
            <a:r>
              <a:rPr dirty="0" sz="1350" spc="-140">
                <a:solidFill>
                  <a:srgbClr val="4A5462"/>
                </a:solidFill>
                <a:latin typeface="Dotum"/>
                <a:cs typeface="Dotum"/>
              </a:rPr>
              <a:t>에</a:t>
            </a:r>
            <a:r>
              <a:rPr dirty="0" sz="1350" spc="-9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따른</a:t>
            </a:r>
            <a:r>
              <a:rPr dirty="0" sz="1350" spc="-8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영세사업자</a:t>
            </a:r>
            <a:r>
              <a:rPr dirty="0" sz="1350" spc="-9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기준</a:t>
            </a:r>
            <a:r>
              <a:rPr dirty="0" sz="1350" spc="-9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4A5462"/>
                </a:solidFill>
                <a:latin typeface="Dotum"/>
                <a:cs typeface="Dotum"/>
              </a:rPr>
              <a:t>적용</a:t>
            </a:r>
            <a:endParaRPr sz="135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150" spc="-75">
                <a:solidFill>
                  <a:srgbClr val="6A7280"/>
                </a:solidFill>
                <a:latin typeface="Calibri"/>
                <a:cs typeface="Calibri"/>
              </a:rPr>
              <a:t>AI</a:t>
            </a:r>
            <a:r>
              <a:rPr dirty="0" sz="1150" spc="-75">
                <a:solidFill>
                  <a:srgbClr val="6A7280"/>
                </a:solidFill>
                <a:latin typeface="Dotum"/>
                <a:cs typeface="Dotum"/>
              </a:rPr>
              <a:t>를 </a:t>
            </a:r>
            <a:r>
              <a:rPr dirty="0" sz="1150" spc="-190">
                <a:solidFill>
                  <a:srgbClr val="6A7280"/>
                </a:solidFill>
                <a:latin typeface="Dotum"/>
                <a:cs typeface="Dotum"/>
              </a:rPr>
              <a:t>이용한</a:t>
            </a:r>
            <a:r>
              <a:rPr dirty="0" sz="1150" spc="-70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6A7280"/>
                </a:solidFill>
                <a:latin typeface="Dotum"/>
                <a:cs typeface="Dotum"/>
              </a:rPr>
              <a:t>간편장부</a:t>
            </a:r>
            <a:r>
              <a:rPr dirty="0" sz="1150" spc="-70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6A7280"/>
                </a:solidFill>
                <a:latin typeface="Dotum"/>
                <a:cs typeface="Dotum"/>
              </a:rPr>
              <a:t>시스템</a:t>
            </a:r>
            <a:endParaRPr sz="1150">
              <a:latin typeface="Dotum"/>
              <a:cs typeface="Dotum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10915748" y="4868698"/>
            <a:ext cx="374650" cy="2032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50">
                <a:solidFill>
                  <a:srgbClr val="6A7280"/>
                </a:solidFill>
                <a:latin typeface="Calibri"/>
                <a:cs typeface="Calibri"/>
              </a:rPr>
              <a:t>3</a:t>
            </a:r>
            <a:r>
              <a:rPr dirty="0" sz="1150" spc="10">
                <a:solidFill>
                  <a:srgbClr val="6A7280"/>
                </a:solidFill>
                <a:latin typeface="Calibri"/>
                <a:cs typeface="Calibri"/>
              </a:rPr>
              <a:t> </a:t>
            </a:r>
            <a:r>
              <a:rPr dirty="0" sz="1150">
                <a:solidFill>
                  <a:srgbClr val="6A7280"/>
                </a:solidFill>
                <a:latin typeface="Calibri"/>
                <a:cs typeface="Calibri"/>
              </a:rPr>
              <a:t>/</a:t>
            </a:r>
            <a:r>
              <a:rPr dirty="0" sz="1150" spc="10">
                <a:solidFill>
                  <a:srgbClr val="6A7280"/>
                </a:solidFill>
                <a:latin typeface="Calibri"/>
                <a:cs typeface="Calibri"/>
              </a:rPr>
              <a:t> </a:t>
            </a:r>
            <a:r>
              <a:rPr dirty="0" sz="1150" spc="-25">
                <a:solidFill>
                  <a:srgbClr val="6A7280"/>
                </a:solidFill>
                <a:latin typeface="Calibri"/>
                <a:cs typeface="Calibri"/>
              </a:rPr>
              <a:t>20</a:t>
            </a:r>
            <a:endParaRPr sz="11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524987" y="5048250"/>
            <a:ext cx="2190750" cy="1333500"/>
          </a:xfrm>
          <a:custGeom>
            <a:avLst/>
            <a:gdLst/>
            <a:ahLst/>
            <a:cxnLst/>
            <a:rect l="l" t="t" r="r" b="b"/>
            <a:pathLst>
              <a:path w="2190750" h="1333500">
                <a:moveTo>
                  <a:pt x="762000" y="285750"/>
                </a:moveTo>
                <a:lnTo>
                  <a:pt x="0" y="285750"/>
                </a:lnTo>
                <a:lnTo>
                  <a:pt x="0" y="1047750"/>
                </a:lnTo>
                <a:lnTo>
                  <a:pt x="762000" y="1047750"/>
                </a:lnTo>
                <a:lnTo>
                  <a:pt x="762000" y="285750"/>
                </a:lnTo>
                <a:close/>
              </a:path>
              <a:path w="2190750" h="1333500">
                <a:moveTo>
                  <a:pt x="2190750" y="666750"/>
                </a:moveTo>
                <a:lnTo>
                  <a:pt x="2188946" y="617715"/>
                </a:lnTo>
                <a:lnTo>
                  <a:pt x="2183536" y="568921"/>
                </a:lnTo>
                <a:lnTo>
                  <a:pt x="2174557" y="520661"/>
                </a:lnTo>
                <a:lnTo>
                  <a:pt x="2162048" y="473214"/>
                </a:lnTo>
                <a:lnTo>
                  <a:pt x="2146084" y="426796"/>
                </a:lnTo>
                <a:lnTo>
                  <a:pt x="2126742" y="381685"/>
                </a:lnTo>
                <a:lnTo>
                  <a:pt x="2104136" y="338112"/>
                </a:lnTo>
                <a:lnTo>
                  <a:pt x="2078393" y="296329"/>
                </a:lnTo>
                <a:lnTo>
                  <a:pt x="2049640" y="256552"/>
                </a:lnTo>
                <a:lnTo>
                  <a:pt x="2018030" y="218998"/>
                </a:lnTo>
                <a:lnTo>
                  <a:pt x="1983752" y="183857"/>
                </a:lnTo>
                <a:lnTo>
                  <a:pt x="1946986" y="151345"/>
                </a:lnTo>
                <a:lnTo>
                  <a:pt x="1907933" y="121627"/>
                </a:lnTo>
                <a:lnTo>
                  <a:pt x="1866785" y="94869"/>
                </a:lnTo>
                <a:lnTo>
                  <a:pt x="1823783" y="71196"/>
                </a:lnTo>
                <a:lnTo>
                  <a:pt x="1779155" y="50761"/>
                </a:lnTo>
                <a:lnTo>
                  <a:pt x="1733156" y="33655"/>
                </a:lnTo>
                <a:lnTo>
                  <a:pt x="1686013" y="19989"/>
                </a:lnTo>
                <a:lnTo>
                  <a:pt x="1637995" y="9817"/>
                </a:lnTo>
                <a:lnTo>
                  <a:pt x="1589354" y="3213"/>
                </a:lnTo>
                <a:lnTo>
                  <a:pt x="1540370" y="203"/>
                </a:lnTo>
                <a:lnTo>
                  <a:pt x="1524000" y="0"/>
                </a:lnTo>
                <a:lnTo>
                  <a:pt x="1507642" y="203"/>
                </a:lnTo>
                <a:lnTo>
                  <a:pt x="1458658" y="3213"/>
                </a:lnTo>
                <a:lnTo>
                  <a:pt x="1410017" y="9817"/>
                </a:lnTo>
                <a:lnTo>
                  <a:pt x="1361998" y="19989"/>
                </a:lnTo>
                <a:lnTo>
                  <a:pt x="1314856" y="33655"/>
                </a:lnTo>
                <a:lnTo>
                  <a:pt x="1268857" y="50761"/>
                </a:lnTo>
                <a:lnTo>
                  <a:pt x="1224229" y="71196"/>
                </a:lnTo>
                <a:lnTo>
                  <a:pt x="1181227" y="94869"/>
                </a:lnTo>
                <a:lnTo>
                  <a:pt x="1140079" y="121627"/>
                </a:lnTo>
                <a:lnTo>
                  <a:pt x="1117066" y="138645"/>
                </a:lnTo>
                <a:lnTo>
                  <a:pt x="1047750" y="0"/>
                </a:lnTo>
                <a:lnTo>
                  <a:pt x="809625" y="476250"/>
                </a:lnTo>
                <a:lnTo>
                  <a:pt x="885075" y="476250"/>
                </a:lnTo>
                <a:lnTo>
                  <a:pt x="881405" y="488924"/>
                </a:lnTo>
                <a:lnTo>
                  <a:pt x="870064" y="536676"/>
                </a:lnTo>
                <a:lnTo>
                  <a:pt x="862266" y="585139"/>
                </a:lnTo>
                <a:lnTo>
                  <a:pt x="858062" y="634034"/>
                </a:lnTo>
                <a:lnTo>
                  <a:pt x="857250" y="666750"/>
                </a:lnTo>
                <a:lnTo>
                  <a:pt x="857453" y="683120"/>
                </a:lnTo>
                <a:lnTo>
                  <a:pt x="860463" y="732104"/>
                </a:lnTo>
                <a:lnTo>
                  <a:pt x="867067" y="780745"/>
                </a:lnTo>
                <a:lnTo>
                  <a:pt x="877239" y="828763"/>
                </a:lnTo>
                <a:lnTo>
                  <a:pt x="890905" y="875906"/>
                </a:lnTo>
                <a:lnTo>
                  <a:pt x="908011" y="921905"/>
                </a:lnTo>
                <a:lnTo>
                  <a:pt x="928446" y="966533"/>
                </a:lnTo>
                <a:lnTo>
                  <a:pt x="952119" y="1009535"/>
                </a:lnTo>
                <a:lnTo>
                  <a:pt x="978877" y="1050683"/>
                </a:lnTo>
                <a:lnTo>
                  <a:pt x="1008595" y="1089736"/>
                </a:lnTo>
                <a:lnTo>
                  <a:pt x="1041107" y="1126502"/>
                </a:lnTo>
                <a:lnTo>
                  <a:pt x="1076248" y="1160780"/>
                </a:lnTo>
                <a:lnTo>
                  <a:pt x="1113802" y="1192390"/>
                </a:lnTo>
                <a:lnTo>
                  <a:pt x="1153579" y="1221143"/>
                </a:lnTo>
                <a:lnTo>
                  <a:pt x="1195362" y="1246886"/>
                </a:lnTo>
                <a:lnTo>
                  <a:pt x="1238935" y="1269492"/>
                </a:lnTo>
                <a:lnTo>
                  <a:pt x="1284046" y="1288834"/>
                </a:lnTo>
                <a:lnTo>
                  <a:pt x="1330464" y="1304798"/>
                </a:lnTo>
                <a:lnTo>
                  <a:pt x="1377911" y="1317307"/>
                </a:lnTo>
                <a:lnTo>
                  <a:pt x="1426171" y="1326286"/>
                </a:lnTo>
                <a:lnTo>
                  <a:pt x="1474965" y="1331696"/>
                </a:lnTo>
                <a:lnTo>
                  <a:pt x="1524000" y="1333500"/>
                </a:lnTo>
                <a:lnTo>
                  <a:pt x="1540370" y="1333309"/>
                </a:lnTo>
                <a:lnTo>
                  <a:pt x="1589354" y="1330299"/>
                </a:lnTo>
                <a:lnTo>
                  <a:pt x="1637995" y="1323695"/>
                </a:lnTo>
                <a:lnTo>
                  <a:pt x="1686013" y="1313522"/>
                </a:lnTo>
                <a:lnTo>
                  <a:pt x="1733156" y="1299857"/>
                </a:lnTo>
                <a:lnTo>
                  <a:pt x="1779155" y="1282750"/>
                </a:lnTo>
                <a:lnTo>
                  <a:pt x="1823783" y="1262316"/>
                </a:lnTo>
                <a:lnTo>
                  <a:pt x="1866785" y="1238643"/>
                </a:lnTo>
                <a:lnTo>
                  <a:pt x="1907933" y="1211872"/>
                </a:lnTo>
                <a:lnTo>
                  <a:pt x="1946986" y="1182166"/>
                </a:lnTo>
                <a:lnTo>
                  <a:pt x="1983752" y="1149654"/>
                </a:lnTo>
                <a:lnTo>
                  <a:pt x="2018030" y="1114513"/>
                </a:lnTo>
                <a:lnTo>
                  <a:pt x="2049640" y="1076960"/>
                </a:lnTo>
                <a:lnTo>
                  <a:pt x="2078393" y="1037183"/>
                </a:lnTo>
                <a:lnTo>
                  <a:pt x="2104136" y="995400"/>
                </a:lnTo>
                <a:lnTo>
                  <a:pt x="2126742" y="951826"/>
                </a:lnTo>
                <a:lnTo>
                  <a:pt x="2146084" y="906716"/>
                </a:lnTo>
                <a:lnTo>
                  <a:pt x="2162048" y="860298"/>
                </a:lnTo>
                <a:lnTo>
                  <a:pt x="2174557" y="812850"/>
                </a:lnTo>
                <a:lnTo>
                  <a:pt x="2183536" y="764590"/>
                </a:lnTo>
                <a:lnTo>
                  <a:pt x="2188946" y="715797"/>
                </a:lnTo>
                <a:lnTo>
                  <a:pt x="2190559" y="683120"/>
                </a:lnTo>
                <a:lnTo>
                  <a:pt x="2190750" y="666750"/>
                </a:lnTo>
                <a:close/>
              </a:path>
            </a:pathLst>
          </a:custGeom>
          <a:solidFill>
            <a:srgbClr val="E43D3D">
              <a:alpha val="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90"/>
              </a:spcBef>
            </a:pPr>
            <a:r>
              <a:rPr dirty="0" spc="-484"/>
              <a:t>문제점</a:t>
            </a:r>
            <a:r>
              <a:rPr dirty="0" spc="-270"/>
              <a:t> </a:t>
            </a:r>
            <a:r>
              <a:rPr dirty="0" spc="-484"/>
              <a:t>및</a:t>
            </a:r>
            <a:r>
              <a:rPr dirty="0" spc="-270"/>
              <a:t> </a:t>
            </a:r>
            <a:r>
              <a:rPr dirty="0" spc="-509"/>
              <a:t>필요성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914399" y="1257299"/>
            <a:ext cx="5067300" cy="1028700"/>
            <a:chOff x="914399" y="1257299"/>
            <a:chExt cx="5067300" cy="1028700"/>
          </a:xfrm>
        </p:grpSpPr>
        <p:sp>
          <p:nvSpPr>
            <p:cNvPr id="5" name="object 5" descr=""/>
            <p:cNvSpPr/>
            <p:nvPr/>
          </p:nvSpPr>
          <p:spPr>
            <a:xfrm>
              <a:off x="933449" y="1257299"/>
              <a:ext cx="5048250" cy="1028700"/>
            </a:xfrm>
            <a:custGeom>
              <a:avLst/>
              <a:gdLst/>
              <a:ahLst/>
              <a:cxnLst/>
              <a:rect l="l" t="t" r="r" b="b"/>
              <a:pathLst>
                <a:path w="5048250" h="1028700">
                  <a:moveTo>
                    <a:pt x="5015201" y="1028699"/>
                  </a:moveTo>
                  <a:lnTo>
                    <a:pt x="16523" y="1028699"/>
                  </a:lnTo>
                  <a:lnTo>
                    <a:pt x="14093" y="1027732"/>
                  </a:lnTo>
                  <a:lnTo>
                    <a:pt x="0" y="995652"/>
                  </a:lnTo>
                  <a:lnTo>
                    <a:pt x="0" y="990599"/>
                  </a:lnTo>
                  <a:lnTo>
                    <a:pt x="0" y="33047"/>
                  </a:lnTo>
                  <a:lnTo>
                    <a:pt x="16523" y="0"/>
                  </a:lnTo>
                  <a:lnTo>
                    <a:pt x="5015201" y="0"/>
                  </a:lnTo>
                  <a:lnTo>
                    <a:pt x="5047282" y="28187"/>
                  </a:lnTo>
                  <a:lnTo>
                    <a:pt x="5048249" y="33047"/>
                  </a:lnTo>
                  <a:lnTo>
                    <a:pt x="5048249" y="995652"/>
                  </a:lnTo>
                  <a:lnTo>
                    <a:pt x="5020061" y="1027732"/>
                  </a:lnTo>
                  <a:lnTo>
                    <a:pt x="5015201" y="1028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14399" y="1257299"/>
              <a:ext cx="38100" cy="1028700"/>
            </a:xfrm>
            <a:custGeom>
              <a:avLst/>
              <a:gdLst/>
              <a:ahLst/>
              <a:cxnLst/>
              <a:rect l="l" t="t" r="r" b="b"/>
              <a:pathLst>
                <a:path w="38100" h="1028700">
                  <a:moveTo>
                    <a:pt x="38099" y="1028699"/>
                  </a:moveTo>
                  <a:lnTo>
                    <a:pt x="2789" y="1005225"/>
                  </a:lnTo>
                  <a:lnTo>
                    <a:pt x="0" y="990599"/>
                  </a:lnTo>
                  <a:lnTo>
                    <a:pt x="0" y="38099"/>
                  </a:lnTo>
                  <a:lnTo>
                    <a:pt x="23473" y="2789"/>
                  </a:lnTo>
                  <a:lnTo>
                    <a:pt x="38099" y="0"/>
                  </a:lnTo>
                  <a:lnTo>
                    <a:pt x="38099" y="1028699"/>
                  </a:lnTo>
                  <a:close/>
                </a:path>
              </a:pathLst>
            </a:custGeom>
            <a:solidFill>
              <a:srgbClr val="E43D3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1092200" y="1398714"/>
            <a:ext cx="1757045" cy="74549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90">
                <a:solidFill>
                  <a:srgbClr val="6A7280"/>
                </a:solidFill>
                <a:latin typeface="Dotum"/>
                <a:cs typeface="Dotum"/>
              </a:rPr>
              <a:t>소상공인</a:t>
            </a:r>
            <a:r>
              <a:rPr dirty="0" sz="1150" spc="-8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6A7280"/>
                </a:solidFill>
                <a:latin typeface="Dotum"/>
                <a:cs typeface="Dotum"/>
              </a:rPr>
              <a:t>회계관리</a:t>
            </a:r>
            <a:r>
              <a:rPr dirty="0" sz="1150" spc="-7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6A7280"/>
                </a:solidFill>
                <a:latin typeface="Dotum"/>
                <a:cs typeface="Dotum"/>
              </a:rPr>
              <a:t>부담</a:t>
            </a:r>
            <a:r>
              <a:rPr dirty="0" sz="1150" spc="-7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6A7280"/>
                </a:solidFill>
                <a:latin typeface="Dotum"/>
                <a:cs typeface="Dotum"/>
              </a:rPr>
              <a:t>시간</a:t>
            </a:r>
            <a:endParaRPr sz="1150">
              <a:latin typeface="Dotum"/>
              <a:cs typeface="Dotum"/>
            </a:endParaRPr>
          </a:p>
          <a:p>
            <a:pPr marL="12700">
              <a:lnSpc>
                <a:spcPts val="2980"/>
              </a:lnSpc>
              <a:spcBef>
                <a:spcPts val="145"/>
              </a:spcBef>
            </a:pPr>
            <a:r>
              <a:rPr dirty="0" sz="2550" spc="-484" b="1">
                <a:solidFill>
                  <a:srgbClr val="DB2525"/>
                </a:solidFill>
                <a:latin typeface="Malgun Gothic"/>
                <a:cs typeface="Malgun Gothic"/>
              </a:rPr>
              <a:t>월평균</a:t>
            </a:r>
            <a:r>
              <a:rPr dirty="0" sz="2550" spc="-270" b="1">
                <a:solidFill>
                  <a:srgbClr val="DB2525"/>
                </a:solidFill>
                <a:latin typeface="Malgun Gothic"/>
                <a:cs typeface="Malgun Gothic"/>
              </a:rPr>
              <a:t> </a:t>
            </a:r>
            <a:r>
              <a:rPr dirty="0" sz="2500" spc="-340" b="1">
                <a:solidFill>
                  <a:srgbClr val="DB2525"/>
                </a:solidFill>
                <a:latin typeface="Noto Sans JP"/>
                <a:cs typeface="Noto Sans JP"/>
              </a:rPr>
              <a:t>15</a:t>
            </a:r>
            <a:r>
              <a:rPr dirty="0" sz="2550" spc="-340" b="1">
                <a:solidFill>
                  <a:srgbClr val="DB2525"/>
                </a:solidFill>
                <a:latin typeface="Malgun Gothic"/>
                <a:cs typeface="Malgun Gothic"/>
              </a:rPr>
              <a:t>시간</a:t>
            </a:r>
            <a:endParaRPr sz="2550">
              <a:latin typeface="Malgun Gothic"/>
              <a:cs typeface="Malgun Gothic"/>
            </a:endParaRPr>
          </a:p>
          <a:p>
            <a:pPr marL="12700">
              <a:lnSpc>
                <a:spcPts val="1120"/>
              </a:lnSpc>
            </a:pPr>
            <a:r>
              <a:rPr dirty="0" sz="1000" spc="-140">
                <a:solidFill>
                  <a:srgbClr val="6A7280"/>
                </a:solidFill>
                <a:latin typeface="Arial"/>
                <a:cs typeface="Arial"/>
              </a:rPr>
              <a:t>(</a:t>
            </a:r>
            <a:r>
              <a:rPr dirty="0" sz="1000" spc="-140">
                <a:solidFill>
                  <a:srgbClr val="6A7280"/>
                </a:solidFill>
                <a:latin typeface="Dotum"/>
                <a:cs typeface="Dotum"/>
              </a:rPr>
              <a:t>본업</a:t>
            </a:r>
            <a:r>
              <a:rPr dirty="0" sz="1000" spc="-80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6A7280"/>
                </a:solidFill>
                <a:latin typeface="Dotum"/>
                <a:cs typeface="Dotum"/>
              </a:rPr>
              <a:t>외</a:t>
            </a:r>
            <a:r>
              <a:rPr dirty="0" sz="1000" spc="-80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6A7280"/>
                </a:solidFill>
                <a:latin typeface="Dotum"/>
                <a:cs typeface="Dotum"/>
              </a:rPr>
              <a:t>추가</a:t>
            </a:r>
            <a:r>
              <a:rPr dirty="0" sz="1000" spc="-7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6A7280"/>
                </a:solidFill>
                <a:latin typeface="Dotum"/>
                <a:cs typeface="Dotum"/>
              </a:rPr>
              <a:t>업무</a:t>
            </a:r>
            <a:r>
              <a:rPr dirty="0" sz="1000" spc="-80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000" spc="-25">
                <a:solidFill>
                  <a:srgbClr val="6A7280"/>
                </a:solidFill>
                <a:latin typeface="Dotum"/>
                <a:cs typeface="Dotum"/>
              </a:rPr>
              <a:t>시간</a:t>
            </a:r>
            <a:r>
              <a:rPr dirty="0" sz="1000" spc="-25">
                <a:solidFill>
                  <a:srgbClr val="6A7280"/>
                </a:solidFill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6210299" y="1257299"/>
            <a:ext cx="5067300" cy="1028700"/>
            <a:chOff x="6210299" y="1257299"/>
            <a:chExt cx="5067300" cy="1028700"/>
          </a:xfrm>
        </p:grpSpPr>
        <p:sp>
          <p:nvSpPr>
            <p:cNvPr id="9" name="object 9" descr=""/>
            <p:cNvSpPr/>
            <p:nvPr/>
          </p:nvSpPr>
          <p:spPr>
            <a:xfrm>
              <a:off x="6229348" y="1257299"/>
              <a:ext cx="5048250" cy="1028700"/>
            </a:xfrm>
            <a:custGeom>
              <a:avLst/>
              <a:gdLst/>
              <a:ahLst/>
              <a:cxnLst/>
              <a:rect l="l" t="t" r="r" b="b"/>
              <a:pathLst>
                <a:path w="5048250" h="1028700">
                  <a:moveTo>
                    <a:pt x="5015202" y="1028699"/>
                  </a:moveTo>
                  <a:lnTo>
                    <a:pt x="16523" y="1028699"/>
                  </a:lnTo>
                  <a:lnTo>
                    <a:pt x="14093" y="1027732"/>
                  </a:lnTo>
                  <a:lnTo>
                    <a:pt x="0" y="995652"/>
                  </a:lnTo>
                  <a:lnTo>
                    <a:pt x="0" y="990599"/>
                  </a:lnTo>
                  <a:lnTo>
                    <a:pt x="0" y="33047"/>
                  </a:lnTo>
                  <a:lnTo>
                    <a:pt x="16523" y="0"/>
                  </a:lnTo>
                  <a:lnTo>
                    <a:pt x="5015202" y="0"/>
                  </a:lnTo>
                  <a:lnTo>
                    <a:pt x="5047282" y="28187"/>
                  </a:lnTo>
                  <a:lnTo>
                    <a:pt x="5048249" y="33047"/>
                  </a:lnTo>
                  <a:lnTo>
                    <a:pt x="5048249" y="995652"/>
                  </a:lnTo>
                  <a:lnTo>
                    <a:pt x="5020061" y="1027732"/>
                  </a:lnTo>
                  <a:lnTo>
                    <a:pt x="5015202" y="1028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6210299" y="1257299"/>
              <a:ext cx="38100" cy="1028700"/>
            </a:xfrm>
            <a:custGeom>
              <a:avLst/>
              <a:gdLst/>
              <a:ahLst/>
              <a:cxnLst/>
              <a:rect l="l" t="t" r="r" b="b"/>
              <a:pathLst>
                <a:path w="38100" h="1028700">
                  <a:moveTo>
                    <a:pt x="38099" y="1028699"/>
                  </a:moveTo>
                  <a:lnTo>
                    <a:pt x="2789" y="1005225"/>
                  </a:lnTo>
                  <a:lnTo>
                    <a:pt x="0" y="990599"/>
                  </a:lnTo>
                  <a:lnTo>
                    <a:pt x="0" y="38099"/>
                  </a:lnTo>
                  <a:lnTo>
                    <a:pt x="23473" y="2789"/>
                  </a:lnTo>
                  <a:lnTo>
                    <a:pt x="38099" y="0"/>
                  </a:lnTo>
                  <a:lnTo>
                    <a:pt x="38099" y="1028699"/>
                  </a:lnTo>
                  <a:close/>
                </a:path>
              </a:pathLst>
            </a:custGeom>
            <a:solidFill>
              <a:srgbClr val="E43D3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6388099" y="1388241"/>
            <a:ext cx="1598295" cy="75565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1150" spc="-190">
                <a:solidFill>
                  <a:srgbClr val="6A7280"/>
                </a:solidFill>
                <a:latin typeface="Dotum"/>
                <a:cs typeface="Dotum"/>
              </a:rPr>
              <a:t>세무</a:t>
            </a:r>
            <a:r>
              <a:rPr dirty="0" sz="1150" spc="-80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6A7280"/>
                </a:solidFill>
                <a:latin typeface="Dotum"/>
                <a:cs typeface="Dotum"/>
              </a:rPr>
              <a:t>관련</a:t>
            </a:r>
            <a:r>
              <a:rPr dirty="0" sz="1150" spc="-80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160">
                <a:solidFill>
                  <a:srgbClr val="6A7280"/>
                </a:solidFill>
                <a:latin typeface="Dotum"/>
                <a:cs typeface="Dotum"/>
              </a:rPr>
              <a:t>오류</a:t>
            </a:r>
            <a:r>
              <a:rPr dirty="0" sz="1150" spc="-160">
                <a:solidFill>
                  <a:srgbClr val="6A7280"/>
                </a:solidFill>
                <a:latin typeface="Noto Sans JP"/>
                <a:cs typeface="Noto Sans JP"/>
              </a:rPr>
              <a:t>/</a:t>
            </a:r>
            <a:r>
              <a:rPr dirty="0" sz="1150" spc="-160">
                <a:solidFill>
                  <a:srgbClr val="6A7280"/>
                </a:solidFill>
                <a:latin typeface="Dotum"/>
                <a:cs typeface="Dotum"/>
              </a:rPr>
              <a:t>누락</a:t>
            </a:r>
            <a:r>
              <a:rPr dirty="0" sz="1150" spc="-80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6A7280"/>
                </a:solidFill>
                <a:latin typeface="Dotum"/>
                <a:cs typeface="Dotum"/>
              </a:rPr>
              <a:t>경험</a:t>
            </a:r>
            <a:endParaRPr sz="1150">
              <a:latin typeface="Dotum"/>
              <a:cs typeface="Dotum"/>
            </a:endParaRPr>
          </a:p>
          <a:p>
            <a:pPr marL="12700">
              <a:lnSpc>
                <a:spcPts val="2925"/>
              </a:lnSpc>
              <a:spcBef>
                <a:spcPts val="195"/>
              </a:spcBef>
            </a:pPr>
            <a:r>
              <a:rPr dirty="0" sz="2500" spc="-10" b="1">
                <a:solidFill>
                  <a:srgbClr val="DB2525"/>
                </a:solidFill>
                <a:latin typeface="Noto Sans JP"/>
                <a:cs typeface="Noto Sans JP"/>
              </a:rPr>
              <a:t>76.5%</a:t>
            </a:r>
            <a:endParaRPr sz="2500">
              <a:latin typeface="Noto Sans JP"/>
              <a:cs typeface="Noto Sans JP"/>
            </a:endParaRPr>
          </a:p>
          <a:p>
            <a:pPr marL="12700">
              <a:lnSpc>
                <a:spcPts val="1125"/>
              </a:lnSpc>
            </a:pPr>
            <a:r>
              <a:rPr dirty="0" sz="1000" spc="-140">
                <a:solidFill>
                  <a:srgbClr val="6A7280"/>
                </a:solidFill>
                <a:latin typeface="Arial"/>
                <a:cs typeface="Arial"/>
              </a:rPr>
              <a:t>(</a:t>
            </a:r>
            <a:r>
              <a:rPr dirty="0" sz="1000" spc="-140">
                <a:solidFill>
                  <a:srgbClr val="6A7280"/>
                </a:solidFill>
                <a:latin typeface="Dotum"/>
                <a:cs typeface="Dotum"/>
              </a:rPr>
              <a:t>영세</a:t>
            </a:r>
            <a:r>
              <a:rPr dirty="0" sz="1000" spc="-80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6A7280"/>
                </a:solidFill>
                <a:latin typeface="Dotum"/>
                <a:cs typeface="Dotum"/>
              </a:rPr>
              <a:t>사업자</a:t>
            </a:r>
            <a:r>
              <a:rPr dirty="0" sz="1000" spc="-80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6A7280"/>
                </a:solidFill>
                <a:latin typeface="Dotum"/>
                <a:cs typeface="Dotum"/>
              </a:rPr>
              <a:t>대상</a:t>
            </a:r>
            <a:r>
              <a:rPr dirty="0" sz="1000" spc="-7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6A7280"/>
                </a:solidFill>
                <a:latin typeface="Dotum"/>
                <a:cs typeface="Dotum"/>
              </a:rPr>
              <a:t>설문조사</a:t>
            </a:r>
            <a:r>
              <a:rPr dirty="0" sz="1000" spc="-80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000" spc="-85">
                <a:solidFill>
                  <a:srgbClr val="6A7280"/>
                </a:solidFill>
                <a:latin typeface="Dotum"/>
                <a:cs typeface="Dotum"/>
              </a:rPr>
              <a:t>결과</a:t>
            </a:r>
            <a:r>
              <a:rPr dirty="0" sz="1000" spc="-85">
                <a:solidFill>
                  <a:srgbClr val="6A7280"/>
                </a:solidFill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913864" y="2628899"/>
            <a:ext cx="191135" cy="1981200"/>
            <a:chOff x="913864" y="2628899"/>
            <a:chExt cx="191135" cy="1981200"/>
          </a:xfrm>
        </p:grpSpPr>
        <p:pic>
          <p:nvPicPr>
            <p:cNvPr id="13" name="object 1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399" y="2628899"/>
              <a:ext cx="152399" cy="152399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399" y="3248024"/>
              <a:ext cx="190499" cy="133349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3864" y="3857624"/>
              <a:ext cx="153471" cy="133349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4399" y="4457699"/>
              <a:ext cx="190499" cy="152399"/>
            </a:xfrm>
            <a:prstGeom prst="rect">
              <a:avLst/>
            </a:prstGeom>
          </p:spPr>
        </p:pic>
      </p:grpSp>
      <p:sp>
        <p:nvSpPr>
          <p:cNvPr id="17" name="object 17" descr=""/>
          <p:cNvSpPr txBox="1"/>
          <p:nvPr/>
        </p:nvSpPr>
        <p:spPr>
          <a:xfrm>
            <a:off x="1168399" y="2564917"/>
            <a:ext cx="4365625" cy="1701800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1350" spc="-260">
                <a:latin typeface="Dotum"/>
                <a:cs typeface="Dotum"/>
              </a:rPr>
              <a:t>시간</a:t>
            </a:r>
            <a:r>
              <a:rPr dirty="0" sz="1350" spc="-105">
                <a:latin typeface="Dotum"/>
                <a:cs typeface="Dotum"/>
              </a:rPr>
              <a:t> </a:t>
            </a:r>
            <a:r>
              <a:rPr dirty="0" sz="1350" spc="-260">
                <a:latin typeface="Dotum"/>
                <a:cs typeface="Dotum"/>
              </a:rPr>
              <a:t>소모적인</a:t>
            </a:r>
            <a:r>
              <a:rPr dirty="0" sz="1350" spc="-105">
                <a:latin typeface="Dotum"/>
                <a:cs typeface="Dotum"/>
              </a:rPr>
              <a:t> </a:t>
            </a:r>
            <a:r>
              <a:rPr dirty="0" sz="1350" spc="-260">
                <a:latin typeface="Dotum"/>
                <a:cs typeface="Dotum"/>
              </a:rPr>
              <a:t>수작업</a:t>
            </a:r>
            <a:r>
              <a:rPr dirty="0" sz="1350" spc="-105">
                <a:latin typeface="Dotum"/>
                <a:cs typeface="Dotum"/>
              </a:rPr>
              <a:t> </a:t>
            </a:r>
            <a:r>
              <a:rPr dirty="0" sz="1350" spc="-280">
                <a:latin typeface="Dotum"/>
                <a:cs typeface="Dotum"/>
              </a:rPr>
              <a:t>장부관리</a:t>
            </a:r>
            <a:endParaRPr sz="135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영수증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190">
                <a:solidFill>
                  <a:srgbClr val="4A5462"/>
                </a:solidFill>
                <a:latin typeface="Dotum"/>
                <a:cs typeface="Dotum"/>
              </a:rPr>
              <a:t>분류</a:t>
            </a:r>
            <a:r>
              <a:rPr dirty="0" sz="1300" spc="-190">
                <a:solidFill>
                  <a:srgbClr val="4A5462"/>
                </a:solidFill>
                <a:latin typeface="Noto Sans JP"/>
                <a:cs typeface="Noto Sans JP"/>
              </a:rPr>
              <a:t>,</a:t>
            </a:r>
            <a:r>
              <a:rPr dirty="0" sz="1300" spc="50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z="1350" spc="-190">
                <a:solidFill>
                  <a:srgbClr val="4A5462"/>
                </a:solidFill>
                <a:latin typeface="Dotum"/>
                <a:cs typeface="Dotum"/>
              </a:rPr>
              <a:t>기장</a:t>
            </a:r>
            <a:r>
              <a:rPr dirty="0" sz="1300" spc="-190">
                <a:solidFill>
                  <a:srgbClr val="4A5462"/>
                </a:solidFill>
                <a:latin typeface="Noto Sans JP"/>
                <a:cs typeface="Noto Sans JP"/>
              </a:rPr>
              <a:t>,</a:t>
            </a:r>
            <a:r>
              <a:rPr dirty="0" sz="1300" spc="55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세무신고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준비</a:t>
            </a:r>
            <a:r>
              <a:rPr dirty="0" sz="1350" spc="-10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등에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매월</a:t>
            </a:r>
            <a:r>
              <a:rPr dirty="0" sz="1350" spc="-10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상당한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시간</a:t>
            </a:r>
            <a:r>
              <a:rPr dirty="0" sz="1350" spc="-10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4A5462"/>
                </a:solidFill>
                <a:latin typeface="Dotum"/>
                <a:cs typeface="Dotum"/>
              </a:rPr>
              <a:t>투입</a:t>
            </a:r>
            <a:endParaRPr sz="1350">
              <a:latin typeface="Dotum"/>
              <a:cs typeface="Dotum"/>
            </a:endParaRPr>
          </a:p>
          <a:p>
            <a:pPr marL="50165">
              <a:lnSpc>
                <a:spcPct val="100000"/>
              </a:lnSpc>
              <a:spcBef>
                <a:spcPts val="1380"/>
              </a:spcBef>
            </a:pPr>
            <a:r>
              <a:rPr dirty="0" sz="1300" b="0">
                <a:latin typeface="Noto Sans JP Medium"/>
                <a:cs typeface="Noto Sans JP Medium"/>
              </a:rPr>
              <a:t>IT</a:t>
            </a:r>
            <a:r>
              <a:rPr dirty="0" sz="1300" spc="-45" b="0">
                <a:latin typeface="Noto Sans JP Medium"/>
                <a:cs typeface="Noto Sans JP Medium"/>
              </a:rPr>
              <a:t> </a:t>
            </a:r>
            <a:r>
              <a:rPr dirty="0" sz="1350" spc="-260">
                <a:latin typeface="Dotum"/>
                <a:cs typeface="Dotum"/>
              </a:rPr>
              <a:t>비숙련자의</a:t>
            </a:r>
            <a:r>
              <a:rPr dirty="0" sz="1350" spc="-114">
                <a:latin typeface="Dotum"/>
                <a:cs typeface="Dotum"/>
              </a:rPr>
              <a:t> </a:t>
            </a:r>
            <a:r>
              <a:rPr dirty="0" sz="1350" spc="-260">
                <a:latin typeface="Dotum"/>
                <a:cs typeface="Dotum"/>
              </a:rPr>
              <a:t>사용</a:t>
            </a:r>
            <a:r>
              <a:rPr dirty="0" sz="1350" spc="-114">
                <a:latin typeface="Dotum"/>
                <a:cs typeface="Dotum"/>
              </a:rPr>
              <a:t> </a:t>
            </a:r>
            <a:r>
              <a:rPr dirty="0" sz="1350" spc="-285">
                <a:latin typeface="Dotum"/>
                <a:cs typeface="Dotum"/>
              </a:rPr>
              <a:t>어려움</a:t>
            </a:r>
            <a:endParaRPr sz="1350">
              <a:latin typeface="Dotum"/>
              <a:cs typeface="Dotum"/>
            </a:endParaRPr>
          </a:p>
          <a:p>
            <a:pPr marL="50165">
              <a:lnSpc>
                <a:spcPct val="100000"/>
              </a:lnSpc>
              <a:spcBef>
                <a:spcPts val="180"/>
              </a:spcBef>
            </a:pP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복잡한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회계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소프트웨어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사용법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습득에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대한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높은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80">
                <a:solidFill>
                  <a:srgbClr val="4A5462"/>
                </a:solidFill>
                <a:latin typeface="Dotum"/>
                <a:cs typeface="Dotum"/>
              </a:rPr>
              <a:t>진입장벽</a:t>
            </a:r>
            <a:endParaRPr sz="135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dirty="0" sz="1350" spc="-260">
                <a:latin typeface="Dotum"/>
                <a:cs typeface="Dotum"/>
              </a:rPr>
              <a:t>세무신고</a:t>
            </a:r>
            <a:r>
              <a:rPr dirty="0" sz="1350" spc="-110">
                <a:latin typeface="Dotum"/>
                <a:cs typeface="Dotum"/>
              </a:rPr>
              <a:t> </a:t>
            </a:r>
            <a:r>
              <a:rPr dirty="0" sz="1350" spc="-260">
                <a:latin typeface="Dotum"/>
                <a:cs typeface="Dotum"/>
              </a:rPr>
              <a:t>오류</a:t>
            </a:r>
            <a:r>
              <a:rPr dirty="0" sz="1350" spc="-105">
                <a:latin typeface="Dotum"/>
                <a:cs typeface="Dotum"/>
              </a:rPr>
              <a:t> </a:t>
            </a:r>
            <a:r>
              <a:rPr dirty="0" sz="1350" spc="-260">
                <a:latin typeface="Dotum"/>
                <a:cs typeface="Dotum"/>
              </a:rPr>
              <a:t>및</a:t>
            </a:r>
            <a:r>
              <a:rPr dirty="0" sz="1350" spc="-110">
                <a:latin typeface="Dotum"/>
                <a:cs typeface="Dotum"/>
              </a:rPr>
              <a:t> </a:t>
            </a:r>
            <a:r>
              <a:rPr dirty="0" sz="1350" spc="-260">
                <a:latin typeface="Dotum"/>
                <a:cs typeface="Dotum"/>
              </a:rPr>
              <a:t>누락</a:t>
            </a:r>
            <a:r>
              <a:rPr dirty="0" sz="1350" spc="-105">
                <a:latin typeface="Dotum"/>
                <a:cs typeface="Dotum"/>
              </a:rPr>
              <a:t> </a:t>
            </a:r>
            <a:r>
              <a:rPr dirty="0" sz="1350" spc="-285">
                <a:latin typeface="Dotum"/>
                <a:cs typeface="Dotum"/>
              </a:rPr>
              <a:t>위험</a:t>
            </a:r>
            <a:endParaRPr sz="135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수기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관리로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인한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분류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190">
                <a:solidFill>
                  <a:srgbClr val="4A5462"/>
                </a:solidFill>
                <a:latin typeface="Dotum"/>
                <a:cs typeface="Dotum"/>
              </a:rPr>
              <a:t>오류</a:t>
            </a:r>
            <a:r>
              <a:rPr dirty="0" sz="1300" spc="-190">
                <a:solidFill>
                  <a:srgbClr val="4A5462"/>
                </a:solidFill>
                <a:latin typeface="Noto Sans JP"/>
                <a:cs typeface="Noto Sans JP"/>
              </a:rPr>
              <a:t>,</a:t>
            </a:r>
            <a:r>
              <a:rPr dirty="0" sz="1300" spc="55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계산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190">
                <a:solidFill>
                  <a:srgbClr val="4A5462"/>
                </a:solidFill>
                <a:latin typeface="Dotum"/>
                <a:cs typeface="Dotum"/>
              </a:rPr>
              <a:t>착오</a:t>
            </a:r>
            <a:r>
              <a:rPr dirty="0" sz="1300" spc="-190">
                <a:solidFill>
                  <a:srgbClr val="4A5462"/>
                </a:solidFill>
                <a:latin typeface="Noto Sans JP"/>
                <a:cs typeface="Noto Sans JP"/>
              </a:rPr>
              <a:t>,</a:t>
            </a:r>
            <a:r>
              <a:rPr dirty="0" sz="1300" spc="50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서류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누락으로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세금</a:t>
            </a:r>
            <a:r>
              <a:rPr dirty="0" sz="1350" spc="-10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문제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4A5462"/>
                </a:solidFill>
                <a:latin typeface="Dotum"/>
                <a:cs typeface="Dotum"/>
              </a:rPr>
              <a:t>발생</a:t>
            </a:r>
            <a:endParaRPr sz="1350">
              <a:latin typeface="Dotum"/>
              <a:cs typeface="Dotum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901700" y="4393717"/>
            <a:ext cx="5216525" cy="678815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316865">
              <a:lnSpc>
                <a:spcPct val="100000"/>
              </a:lnSpc>
              <a:spcBef>
                <a:spcPts val="275"/>
              </a:spcBef>
            </a:pPr>
            <a:r>
              <a:rPr dirty="0" sz="1350" spc="-260">
                <a:latin typeface="Dotum"/>
                <a:cs typeface="Dotum"/>
              </a:rPr>
              <a:t>자동화</a:t>
            </a:r>
            <a:r>
              <a:rPr dirty="0" sz="1350" spc="-105">
                <a:latin typeface="Dotum"/>
                <a:cs typeface="Dotum"/>
              </a:rPr>
              <a:t> </a:t>
            </a:r>
            <a:r>
              <a:rPr dirty="0" sz="1350" spc="-260">
                <a:latin typeface="Dotum"/>
                <a:cs typeface="Dotum"/>
              </a:rPr>
              <a:t>솔루션의</a:t>
            </a:r>
            <a:r>
              <a:rPr dirty="0" sz="1350" spc="-105">
                <a:latin typeface="Dotum"/>
                <a:cs typeface="Dotum"/>
              </a:rPr>
              <a:t> </a:t>
            </a:r>
            <a:r>
              <a:rPr dirty="0" sz="1350" spc="-285">
                <a:latin typeface="Dotum"/>
                <a:cs typeface="Dotum"/>
              </a:rPr>
              <a:t>필요성</a:t>
            </a:r>
            <a:endParaRPr sz="1350">
              <a:latin typeface="Dotum"/>
              <a:cs typeface="Dotum"/>
            </a:endParaRPr>
          </a:p>
          <a:p>
            <a:pPr marL="316865">
              <a:lnSpc>
                <a:spcPct val="100000"/>
              </a:lnSpc>
              <a:spcBef>
                <a:spcPts val="180"/>
              </a:spcBef>
            </a:pPr>
            <a:r>
              <a:rPr dirty="0" sz="1300">
                <a:solidFill>
                  <a:srgbClr val="4A5462"/>
                </a:solidFill>
                <a:latin typeface="Noto Sans JP"/>
                <a:cs typeface="Noto Sans JP"/>
              </a:rPr>
              <a:t>AI</a:t>
            </a:r>
            <a:r>
              <a:rPr dirty="0" sz="1300" spc="40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기반</a:t>
            </a:r>
            <a:r>
              <a:rPr dirty="0" sz="135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자동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인식</a:t>
            </a:r>
            <a:r>
              <a:rPr dirty="0" sz="135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및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분류</a:t>
            </a:r>
            <a:r>
              <a:rPr dirty="0" sz="135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기술로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회계</a:t>
            </a:r>
            <a:r>
              <a:rPr dirty="0" sz="135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부담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190">
                <a:solidFill>
                  <a:srgbClr val="4A5462"/>
                </a:solidFill>
                <a:latin typeface="Dotum"/>
                <a:cs typeface="Dotum"/>
              </a:rPr>
              <a:t>감소</a:t>
            </a:r>
            <a:r>
              <a:rPr dirty="0" sz="1300" spc="-190">
                <a:solidFill>
                  <a:srgbClr val="4A5462"/>
                </a:solidFill>
                <a:latin typeface="Noto Sans JP"/>
                <a:cs typeface="Noto Sans JP"/>
              </a:rPr>
              <a:t>,</a:t>
            </a:r>
            <a:r>
              <a:rPr dirty="0" sz="1300" spc="45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정확성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190">
                <a:solidFill>
                  <a:srgbClr val="4A5462"/>
                </a:solidFill>
                <a:latin typeface="Dotum"/>
                <a:cs typeface="Dotum"/>
              </a:rPr>
              <a:t>향상</a:t>
            </a:r>
            <a:r>
              <a:rPr dirty="0" sz="1300" spc="-190">
                <a:solidFill>
                  <a:srgbClr val="4A5462"/>
                </a:solidFill>
                <a:latin typeface="Noto Sans JP"/>
                <a:cs typeface="Noto Sans JP"/>
              </a:rPr>
              <a:t>,</a:t>
            </a:r>
            <a:r>
              <a:rPr dirty="0" sz="1300" spc="45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시간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절약</a:t>
            </a:r>
            <a:r>
              <a:rPr dirty="0" sz="135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4A5462"/>
                </a:solidFill>
                <a:latin typeface="Dotum"/>
                <a:cs typeface="Dotum"/>
              </a:rPr>
              <a:t>가능</a:t>
            </a:r>
            <a:endParaRPr sz="135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150" spc="-100">
                <a:solidFill>
                  <a:srgbClr val="6A7280"/>
                </a:solidFill>
                <a:latin typeface="Noto Sans JP"/>
                <a:cs typeface="Noto Sans JP"/>
              </a:rPr>
              <a:t>AI</a:t>
            </a:r>
            <a:r>
              <a:rPr dirty="0" sz="1150" spc="-100">
                <a:solidFill>
                  <a:srgbClr val="6A7280"/>
                </a:solidFill>
                <a:latin typeface="Dotum"/>
                <a:cs typeface="Dotum"/>
              </a:rPr>
              <a:t>를</a:t>
            </a:r>
            <a:r>
              <a:rPr dirty="0" sz="1150" spc="-80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6A7280"/>
                </a:solidFill>
                <a:latin typeface="Dotum"/>
                <a:cs typeface="Dotum"/>
              </a:rPr>
              <a:t>이용한</a:t>
            </a:r>
            <a:r>
              <a:rPr dirty="0" sz="1150" spc="-7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6A7280"/>
                </a:solidFill>
                <a:latin typeface="Dotum"/>
                <a:cs typeface="Dotum"/>
              </a:rPr>
              <a:t>간편장부</a:t>
            </a:r>
            <a:r>
              <a:rPr dirty="0" sz="1150" spc="-7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6A7280"/>
                </a:solidFill>
                <a:latin typeface="Dotum"/>
                <a:cs typeface="Dotum"/>
              </a:rPr>
              <a:t>시스템</a:t>
            </a:r>
            <a:endParaRPr sz="1150">
              <a:latin typeface="Dotum"/>
              <a:cs typeface="Dotum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10915748" y="4868698"/>
            <a:ext cx="374650" cy="2032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50">
                <a:solidFill>
                  <a:srgbClr val="6A7280"/>
                </a:solidFill>
                <a:latin typeface="Noto Sans JP"/>
                <a:cs typeface="Noto Sans JP"/>
              </a:rPr>
              <a:t>4</a:t>
            </a:r>
            <a:r>
              <a:rPr dirty="0" sz="1150" spc="-20">
                <a:solidFill>
                  <a:srgbClr val="6A7280"/>
                </a:solidFill>
                <a:latin typeface="Noto Sans JP"/>
                <a:cs typeface="Noto Sans JP"/>
              </a:rPr>
              <a:t> </a:t>
            </a:r>
            <a:r>
              <a:rPr dirty="0" sz="1150">
                <a:solidFill>
                  <a:srgbClr val="6A7280"/>
                </a:solidFill>
                <a:latin typeface="Noto Sans JP"/>
                <a:cs typeface="Noto Sans JP"/>
              </a:rPr>
              <a:t>/</a:t>
            </a:r>
            <a:r>
              <a:rPr dirty="0" sz="1150" spc="-15">
                <a:solidFill>
                  <a:srgbClr val="6A7280"/>
                </a:solidFill>
                <a:latin typeface="Noto Sans JP"/>
                <a:cs typeface="Noto Sans JP"/>
              </a:rPr>
              <a:t> </a:t>
            </a:r>
            <a:r>
              <a:rPr dirty="0" sz="1150" spc="-35">
                <a:solidFill>
                  <a:srgbClr val="6A7280"/>
                </a:solidFill>
                <a:latin typeface="Noto Sans JP"/>
                <a:cs typeface="Noto Sans JP"/>
              </a:rPr>
              <a:t>20</a:t>
            </a:r>
            <a:endParaRPr sz="1150">
              <a:latin typeface="Noto Sans JP"/>
              <a:cs typeface="Noto Sans JP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7239000"/>
            <a:chOff x="0" y="0"/>
            <a:chExt cx="12192000" cy="7239000"/>
          </a:xfrm>
        </p:grpSpPr>
        <p:sp>
          <p:nvSpPr>
            <p:cNvPr id="3" name="object 3" descr=""/>
            <p:cNvSpPr/>
            <p:nvPr/>
          </p:nvSpPr>
          <p:spPr>
            <a:xfrm>
              <a:off x="95249" y="95249"/>
              <a:ext cx="12096750" cy="7143750"/>
            </a:xfrm>
            <a:custGeom>
              <a:avLst/>
              <a:gdLst/>
              <a:ahLst/>
              <a:cxnLst/>
              <a:rect l="l" t="t" r="r" b="b"/>
              <a:pathLst>
                <a:path w="12096750" h="7143750">
                  <a:moveTo>
                    <a:pt x="0" y="7143749"/>
                  </a:moveTo>
                  <a:lnTo>
                    <a:pt x="12096749" y="7143749"/>
                  </a:lnTo>
                  <a:lnTo>
                    <a:pt x="12096749" y="0"/>
                  </a:lnTo>
                  <a:lnTo>
                    <a:pt x="0" y="0"/>
                  </a:lnTo>
                  <a:lnTo>
                    <a:pt x="0" y="7143749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0"/>
              <a:ext cx="12192000" cy="7239000"/>
            </a:xfrm>
            <a:custGeom>
              <a:avLst/>
              <a:gdLst/>
              <a:ahLst/>
              <a:cxnLst/>
              <a:rect l="l" t="t" r="r" b="b"/>
              <a:pathLst>
                <a:path w="12192000" h="7239000">
                  <a:moveTo>
                    <a:pt x="12191987" y="0"/>
                  </a:moveTo>
                  <a:lnTo>
                    <a:pt x="95237" y="0"/>
                  </a:lnTo>
                  <a:lnTo>
                    <a:pt x="0" y="0"/>
                  </a:lnTo>
                  <a:lnTo>
                    <a:pt x="0" y="95250"/>
                  </a:lnTo>
                  <a:lnTo>
                    <a:pt x="0" y="7239000"/>
                  </a:lnTo>
                  <a:lnTo>
                    <a:pt x="95237" y="7239000"/>
                  </a:lnTo>
                  <a:lnTo>
                    <a:pt x="95237" y="95250"/>
                  </a:lnTo>
                  <a:lnTo>
                    <a:pt x="12191987" y="95250"/>
                  </a:lnTo>
                  <a:lnTo>
                    <a:pt x="12191987" y="0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9524987" y="5429250"/>
              <a:ext cx="2190750" cy="1333500"/>
            </a:xfrm>
            <a:custGeom>
              <a:avLst/>
              <a:gdLst/>
              <a:ahLst/>
              <a:cxnLst/>
              <a:rect l="l" t="t" r="r" b="b"/>
              <a:pathLst>
                <a:path w="2190750" h="1333500">
                  <a:moveTo>
                    <a:pt x="762000" y="285750"/>
                  </a:moveTo>
                  <a:lnTo>
                    <a:pt x="0" y="285750"/>
                  </a:lnTo>
                  <a:lnTo>
                    <a:pt x="0" y="1047750"/>
                  </a:lnTo>
                  <a:lnTo>
                    <a:pt x="762000" y="1047750"/>
                  </a:lnTo>
                  <a:lnTo>
                    <a:pt x="762000" y="285750"/>
                  </a:lnTo>
                  <a:close/>
                </a:path>
                <a:path w="2190750" h="1333500">
                  <a:moveTo>
                    <a:pt x="2190750" y="666750"/>
                  </a:moveTo>
                  <a:lnTo>
                    <a:pt x="2188946" y="617715"/>
                  </a:lnTo>
                  <a:lnTo>
                    <a:pt x="2183536" y="568921"/>
                  </a:lnTo>
                  <a:lnTo>
                    <a:pt x="2174557" y="520661"/>
                  </a:lnTo>
                  <a:lnTo>
                    <a:pt x="2162048" y="473214"/>
                  </a:lnTo>
                  <a:lnTo>
                    <a:pt x="2146084" y="426796"/>
                  </a:lnTo>
                  <a:lnTo>
                    <a:pt x="2126742" y="381685"/>
                  </a:lnTo>
                  <a:lnTo>
                    <a:pt x="2104136" y="338112"/>
                  </a:lnTo>
                  <a:lnTo>
                    <a:pt x="2078393" y="296329"/>
                  </a:lnTo>
                  <a:lnTo>
                    <a:pt x="2049640" y="256552"/>
                  </a:lnTo>
                  <a:lnTo>
                    <a:pt x="2018030" y="218998"/>
                  </a:lnTo>
                  <a:lnTo>
                    <a:pt x="1983752" y="183857"/>
                  </a:lnTo>
                  <a:lnTo>
                    <a:pt x="1946986" y="151345"/>
                  </a:lnTo>
                  <a:lnTo>
                    <a:pt x="1907933" y="121627"/>
                  </a:lnTo>
                  <a:lnTo>
                    <a:pt x="1866785" y="94869"/>
                  </a:lnTo>
                  <a:lnTo>
                    <a:pt x="1823783" y="71196"/>
                  </a:lnTo>
                  <a:lnTo>
                    <a:pt x="1779155" y="50761"/>
                  </a:lnTo>
                  <a:lnTo>
                    <a:pt x="1733156" y="33655"/>
                  </a:lnTo>
                  <a:lnTo>
                    <a:pt x="1686013" y="19989"/>
                  </a:lnTo>
                  <a:lnTo>
                    <a:pt x="1637995" y="9817"/>
                  </a:lnTo>
                  <a:lnTo>
                    <a:pt x="1589354" y="3213"/>
                  </a:lnTo>
                  <a:lnTo>
                    <a:pt x="1540370" y="203"/>
                  </a:lnTo>
                  <a:lnTo>
                    <a:pt x="1524000" y="0"/>
                  </a:lnTo>
                  <a:lnTo>
                    <a:pt x="1507642" y="203"/>
                  </a:lnTo>
                  <a:lnTo>
                    <a:pt x="1458658" y="3213"/>
                  </a:lnTo>
                  <a:lnTo>
                    <a:pt x="1410017" y="9817"/>
                  </a:lnTo>
                  <a:lnTo>
                    <a:pt x="1361998" y="19989"/>
                  </a:lnTo>
                  <a:lnTo>
                    <a:pt x="1314856" y="33655"/>
                  </a:lnTo>
                  <a:lnTo>
                    <a:pt x="1268857" y="50761"/>
                  </a:lnTo>
                  <a:lnTo>
                    <a:pt x="1224229" y="71196"/>
                  </a:lnTo>
                  <a:lnTo>
                    <a:pt x="1181227" y="94869"/>
                  </a:lnTo>
                  <a:lnTo>
                    <a:pt x="1140079" y="121627"/>
                  </a:lnTo>
                  <a:lnTo>
                    <a:pt x="1117066" y="138645"/>
                  </a:lnTo>
                  <a:lnTo>
                    <a:pt x="1047750" y="0"/>
                  </a:lnTo>
                  <a:lnTo>
                    <a:pt x="809625" y="476250"/>
                  </a:lnTo>
                  <a:lnTo>
                    <a:pt x="885075" y="476250"/>
                  </a:lnTo>
                  <a:lnTo>
                    <a:pt x="881405" y="488924"/>
                  </a:lnTo>
                  <a:lnTo>
                    <a:pt x="870064" y="536676"/>
                  </a:lnTo>
                  <a:lnTo>
                    <a:pt x="862266" y="585139"/>
                  </a:lnTo>
                  <a:lnTo>
                    <a:pt x="858062" y="634034"/>
                  </a:lnTo>
                  <a:lnTo>
                    <a:pt x="857250" y="666750"/>
                  </a:lnTo>
                  <a:lnTo>
                    <a:pt x="857453" y="683120"/>
                  </a:lnTo>
                  <a:lnTo>
                    <a:pt x="860463" y="732104"/>
                  </a:lnTo>
                  <a:lnTo>
                    <a:pt x="867067" y="780745"/>
                  </a:lnTo>
                  <a:lnTo>
                    <a:pt x="877239" y="828763"/>
                  </a:lnTo>
                  <a:lnTo>
                    <a:pt x="890905" y="875906"/>
                  </a:lnTo>
                  <a:lnTo>
                    <a:pt x="908011" y="921905"/>
                  </a:lnTo>
                  <a:lnTo>
                    <a:pt x="928446" y="966533"/>
                  </a:lnTo>
                  <a:lnTo>
                    <a:pt x="952119" y="1009535"/>
                  </a:lnTo>
                  <a:lnTo>
                    <a:pt x="978877" y="1050683"/>
                  </a:lnTo>
                  <a:lnTo>
                    <a:pt x="1008595" y="1089736"/>
                  </a:lnTo>
                  <a:lnTo>
                    <a:pt x="1041107" y="1126502"/>
                  </a:lnTo>
                  <a:lnTo>
                    <a:pt x="1076248" y="1160780"/>
                  </a:lnTo>
                  <a:lnTo>
                    <a:pt x="1113802" y="1192390"/>
                  </a:lnTo>
                  <a:lnTo>
                    <a:pt x="1153579" y="1221143"/>
                  </a:lnTo>
                  <a:lnTo>
                    <a:pt x="1195362" y="1246886"/>
                  </a:lnTo>
                  <a:lnTo>
                    <a:pt x="1238935" y="1269492"/>
                  </a:lnTo>
                  <a:lnTo>
                    <a:pt x="1284046" y="1288834"/>
                  </a:lnTo>
                  <a:lnTo>
                    <a:pt x="1330464" y="1304798"/>
                  </a:lnTo>
                  <a:lnTo>
                    <a:pt x="1377911" y="1317307"/>
                  </a:lnTo>
                  <a:lnTo>
                    <a:pt x="1426171" y="1326286"/>
                  </a:lnTo>
                  <a:lnTo>
                    <a:pt x="1474965" y="1331696"/>
                  </a:lnTo>
                  <a:lnTo>
                    <a:pt x="1524000" y="1333500"/>
                  </a:lnTo>
                  <a:lnTo>
                    <a:pt x="1540370" y="1333309"/>
                  </a:lnTo>
                  <a:lnTo>
                    <a:pt x="1589354" y="1330299"/>
                  </a:lnTo>
                  <a:lnTo>
                    <a:pt x="1637995" y="1323695"/>
                  </a:lnTo>
                  <a:lnTo>
                    <a:pt x="1686013" y="1313522"/>
                  </a:lnTo>
                  <a:lnTo>
                    <a:pt x="1733156" y="1299857"/>
                  </a:lnTo>
                  <a:lnTo>
                    <a:pt x="1779155" y="1282750"/>
                  </a:lnTo>
                  <a:lnTo>
                    <a:pt x="1823783" y="1262316"/>
                  </a:lnTo>
                  <a:lnTo>
                    <a:pt x="1866785" y="1238643"/>
                  </a:lnTo>
                  <a:lnTo>
                    <a:pt x="1907933" y="1211872"/>
                  </a:lnTo>
                  <a:lnTo>
                    <a:pt x="1946986" y="1182166"/>
                  </a:lnTo>
                  <a:lnTo>
                    <a:pt x="1983752" y="1149654"/>
                  </a:lnTo>
                  <a:lnTo>
                    <a:pt x="2018030" y="1114513"/>
                  </a:lnTo>
                  <a:lnTo>
                    <a:pt x="2049640" y="1076960"/>
                  </a:lnTo>
                  <a:lnTo>
                    <a:pt x="2078393" y="1037183"/>
                  </a:lnTo>
                  <a:lnTo>
                    <a:pt x="2104136" y="995400"/>
                  </a:lnTo>
                  <a:lnTo>
                    <a:pt x="2126742" y="951826"/>
                  </a:lnTo>
                  <a:lnTo>
                    <a:pt x="2146084" y="906716"/>
                  </a:lnTo>
                  <a:lnTo>
                    <a:pt x="2162048" y="860298"/>
                  </a:lnTo>
                  <a:lnTo>
                    <a:pt x="2174557" y="812850"/>
                  </a:lnTo>
                  <a:lnTo>
                    <a:pt x="2183536" y="764590"/>
                  </a:lnTo>
                  <a:lnTo>
                    <a:pt x="2188946" y="715797"/>
                  </a:lnTo>
                  <a:lnTo>
                    <a:pt x="2190559" y="683120"/>
                  </a:lnTo>
                  <a:lnTo>
                    <a:pt x="2190750" y="666750"/>
                  </a:lnTo>
                  <a:close/>
                </a:path>
              </a:pathLst>
            </a:custGeom>
            <a:solidFill>
              <a:srgbClr val="3B81F5">
                <a:alpha val="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90"/>
              </a:spcBef>
            </a:pPr>
            <a:r>
              <a:rPr dirty="0" spc="-484"/>
              <a:t>기존</a:t>
            </a:r>
            <a:r>
              <a:rPr dirty="0" spc="-280"/>
              <a:t> </a:t>
            </a:r>
            <a:r>
              <a:rPr dirty="0" spc="-484"/>
              <a:t>솔루션의</a:t>
            </a:r>
            <a:r>
              <a:rPr dirty="0" spc="-265"/>
              <a:t> </a:t>
            </a:r>
            <a:r>
              <a:rPr dirty="0" spc="-509"/>
              <a:t>한계</a:t>
            </a:r>
          </a:p>
        </p:txBody>
      </p:sp>
      <p:sp>
        <p:nvSpPr>
          <p:cNvPr id="7" name="object 7" descr=""/>
          <p:cNvSpPr/>
          <p:nvPr/>
        </p:nvSpPr>
        <p:spPr>
          <a:xfrm>
            <a:off x="914399" y="1257299"/>
            <a:ext cx="10363200" cy="2438400"/>
          </a:xfrm>
          <a:custGeom>
            <a:avLst/>
            <a:gdLst/>
            <a:ahLst/>
            <a:cxnLst/>
            <a:rect l="l" t="t" r="r" b="b"/>
            <a:pathLst>
              <a:path w="10363200" h="2438400">
                <a:moveTo>
                  <a:pt x="10292002" y="2438399"/>
                </a:moveTo>
                <a:lnTo>
                  <a:pt x="71196" y="2438399"/>
                </a:lnTo>
                <a:lnTo>
                  <a:pt x="66241" y="2437911"/>
                </a:lnTo>
                <a:lnTo>
                  <a:pt x="29705" y="2422777"/>
                </a:lnTo>
                <a:lnTo>
                  <a:pt x="3885" y="2386737"/>
                </a:lnTo>
                <a:lnTo>
                  <a:pt x="0" y="2367203"/>
                </a:lnTo>
                <a:lnTo>
                  <a:pt x="0" y="2362199"/>
                </a:lnTo>
                <a:lnTo>
                  <a:pt x="0" y="71196"/>
                </a:lnTo>
                <a:lnTo>
                  <a:pt x="15621" y="29705"/>
                </a:lnTo>
                <a:lnTo>
                  <a:pt x="51661" y="3885"/>
                </a:lnTo>
                <a:lnTo>
                  <a:pt x="71196" y="0"/>
                </a:lnTo>
                <a:lnTo>
                  <a:pt x="10292002" y="0"/>
                </a:lnTo>
                <a:lnTo>
                  <a:pt x="10333490" y="15621"/>
                </a:lnTo>
                <a:lnTo>
                  <a:pt x="10359312" y="51661"/>
                </a:lnTo>
                <a:lnTo>
                  <a:pt x="10363198" y="71196"/>
                </a:lnTo>
                <a:lnTo>
                  <a:pt x="10363198" y="2367203"/>
                </a:lnTo>
                <a:lnTo>
                  <a:pt x="10347575" y="2408694"/>
                </a:lnTo>
                <a:lnTo>
                  <a:pt x="10311536" y="2434513"/>
                </a:lnTo>
                <a:lnTo>
                  <a:pt x="10296956" y="2437911"/>
                </a:lnTo>
                <a:lnTo>
                  <a:pt x="10292002" y="2438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1092200" y="1429385"/>
            <a:ext cx="2288540" cy="2838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700" spc="-325" b="1">
                <a:solidFill>
                  <a:srgbClr val="2562EB"/>
                </a:solidFill>
                <a:latin typeface="Malgun Gothic"/>
                <a:cs typeface="Malgun Gothic"/>
              </a:rPr>
              <a:t>대표적인</a:t>
            </a:r>
            <a:r>
              <a:rPr dirty="0" sz="1700" spc="-175" b="1">
                <a:solidFill>
                  <a:srgbClr val="2562EB"/>
                </a:solidFill>
                <a:latin typeface="Malgun Gothic"/>
                <a:cs typeface="Malgun Gothic"/>
              </a:rPr>
              <a:t> </a:t>
            </a:r>
            <a:r>
              <a:rPr dirty="0" sz="1700" spc="-325" b="1">
                <a:solidFill>
                  <a:srgbClr val="2562EB"/>
                </a:solidFill>
                <a:latin typeface="Malgun Gothic"/>
                <a:cs typeface="Malgun Gothic"/>
              </a:rPr>
              <a:t>회계</a:t>
            </a:r>
            <a:r>
              <a:rPr dirty="0" sz="1700" spc="-175" b="1">
                <a:solidFill>
                  <a:srgbClr val="2562EB"/>
                </a:solidFill>
                <a:latin typeface="Malgun Gothic"/>
                <a:cs typeface="Malgun Gothic"/>
              </a:rPr>
              <a:t> </a:t>
            </a:r>
            <a:r>
              <a:rPr dirty="0" sz="1700" spc="-325" b="1">
                <a:solidFill>
                  <a:srgbClr val="2562EB"/>
                </a:solidFill>
                <a:latin typeface="Malgun Gothic"/>
                <a:cs typeface="Malgun Gothic"/>
              </a:rPr>
              <a:t>솔루션</a:t>
            </a:r>
            <a:r>
              <a:rPr dirty="0" sz="1700" spc="-175" b="1">
                <a:solidFill>
                  <a:srgbClr val="2562EB"/>
                </a:solidFill>
                <a:latin typeface="Malgun Gothic"/>
                <a:cs typeface="Malgun Gothic"/>
              </a:rPr>
              <a:t> </a:t>
            </a:r>
            <a:r>
              <a:rPr dirty="0" sz="1700" spc="-350" b="1">
                <a:solidFill>
                  <a:srgbClr val="2562EB"/>
                </a:solidFill>
                <a:latin typeface="Malgun Gothic"/>
                <a:cs typeface="Malgun Gothic"/>
              </a:rPr>
              <a:t>한계점</a:t>
            </a:r>
            <a:endParaRPr sz="1700">
              <a:latin typeface="Malgun Gothic"/>
              <a:cs typeface="Malgun Gothic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914400" y="1828799"/>
            <a:ext cx="5295900" cy="4381500"/>
            <a:chOff x="914400" y="1828799"/>
            <a:chExt cx="5295900" cy="4381500"/>
          </a:xfrm>
        </p:grpSpPr>
        <p:sp>
          <p:nvSpPr>
            <p:cNvPr id="10" name="object 10" descr=""/>
            <p:cNvSpPr/>
            <p:nvPr/>
          </p:nvSpPr>
          <p:spPr>
            <a:xfrm>
              <a:off x="1104887" y="1828799"/>
              <a:ext cx="5105400" cy="1524000"/>
            </a:xfrm>
            <a:custGeom>
              <a:avLst/>
              <a:gdLst/>
              <a:ahLst/>
              <a:cxnLst/>
              <a:rect l="l" t="t" r="r" b="b"/>
              <a:pathLst>
                <a:path w="5105400" h="1524000">
                  <a:moveTo>
                    <a:pt x="38100" y="838200"/>
                  </a:moveTo>
                  <a:lnTo>
                    <a:pt x="0" y="838200"/>
                  </a:lnTo>
                  <a:lnTo>
                    <a:pt x="0" y="1524000"/>
                  </a:lnTo>
                  <a:lnTo>
                    <a:pt x="38100" y="1524000"/>
                  </a:lnTo>
                  <a:lnTo>
                    <a:pt x="38100" y="838200"/>
                  </a:lnTo>
                  <a:close/>
                </a:path>
                <a:path w="5105400" h="1524000">
                  <a:moveTo>
                    <a:pt x="381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38100" y="685800"/>
                  </a:lnTo>
                  <a:lnTo>
                    <a:pt x="38100" y="0"/>
                  </a:lnTo>
                  <a:close/>
                </a:path>
                <a:path w="5105400" h="1524000">
                  <a:moveTo>
                    <a:pt x="5105400" y="609600"/>
                  </a:moveTo>
                  <a:lnTo>
                    <a:pt x="5067300" y="609600"/>
                  </a:lnTo>
                  <a:lnTo>
                    <a:pt x="5067300" y="1066800"/>
                  </a:lnTo>
                  <a:lnTo>
                    <a:pt x="5105400" y="1066800"/>
                  </a:lnTo>
                  <a:lnTo>
                    <a:pt x="5105400" y="609600"/>
                  </a:lnTo>
                  <a:close/>
                </a:path>
                <a:path w="5105400" h="1524000">
                  <a:moveTo>
                    <a:pt x="5105400" y="0"/>
                  </a:moveTo>
                  <a:lnTo>
                    <a:pt x="5067300" y="0"/>
                  </a:lnTo>
                  <a:lnTo>
                    <a:pt x="5067300" y="457200"/>
                  </a:lnTo>
                  <a:lnTo>
                    <a:pt x="5105400" y="457200"/>
                  </a:lnTo>
                  <a:lnTo>
                    <a:pt x="5105400" y="0"/>
                  </a:lnTo>
                  <a:close/>
                </a:path>
              </a:pathLst>
            </a:custGeom>
            <a:solidFill>
              <a:srgbClr val="F59D0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00" y="4190999"/>
              <a:ext cx="142874" cy="190499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400" y="4800599"/>
              <a:ext cx="142874" cy="190499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400" y="5410199"/>
              <a:ext cx="214312" cy="190499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4400" y="6019799"/>
              <a:ext cx="190499" cy="190499"/>
            </a:xfrm>
            <a:prstGeom prst="rect">
              <a:avLst/>
            </a:prstGeom>
          </p:spPr>
        </p:pic>
      </p:grpSp>
      <p:sp>
        <p:nvSpPr>
          <p:cNvPr id="15" name="object 15" descr=""/>
          <p:cNvSpPr txBox="1"/>
          <p:nvPr/>
        </p:nvSpPr>
        <p:spPr>
          <a:xfrm>
            <a:off x="1282699" y="1804807"/>
            <a:ext cx="4709160" cy="70993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350" spc="-260">
                <a:solidFill>
                  <a:srgbClr val="111726"/>
                </a:solidFill>
                <a:latin typeface="Dotum"/>
                <a:cs typeface="Dotum"/>
              </a:rPr>
              <a:t>복잡한</a:t>
            </a:r>
            <a:r>
              <a:rPr dirty="0" sz="1350" spc="-110">
                <a:solidFill>
                  <a:srgbClr val="111726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11726"/>
                </a:solidFill>
                <a:latin typeface="Dotum"/>
                <a:cs typeface="Dotum"/>
              </a:rPr>
              <a:t>기능</a:t>
            </a:r>
            <a:r>
              <a:rPr dirty="0" sz="1350" spc="-105">
                <a:solidFill>
                  <a:srgbClr val="111726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111726"/>
                </a:solidFill>
                <a:latin typeface="Dotum"/>
                <a:cs typeface="Dotum"/>
              </a:rPr>
              <a:t>구조</a:t>
            </a:r>
            <a:endParaRPr sz="1350">
              <a:latin typeface="Dotum"/>
              <a:cs typeface="Dotum"/>
            </a:endParaRPr>
          </a:p>
          <a:p>
            <a:pPr marL="12700" marR="5080">
              <a:lnSpc>
                <a:spcPct val="111100"/>
              </a:lnSpc>
              <a:spcBef>
                <a:spcPts val="5"/>
              </a:spcBef>
            </a:pP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전문가용</a:t>
            </a:r>
            <a:r>
              <a:rPr dirty="0" sz="135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기능이</a:t>
            </a:r>
            <a:r>
              <a:rPr dirty="0" sz="135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과도하게</a:t>
            </a:r>
            <a:r>
              <a:rPr dirty="0" sz="135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포함되어</a:t>
            </a:r>
            <a:r>
              <a:rPr dirty="0" sz="135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진입장벽이</a:t>
            </a:r>
            <a:r>
              <a:rPr dirty="0" sz="135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높고</a:t>
            </a:r>
            <a:r>
              <a:rPr dirty="0" sz="135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45">
                <a:solidFill>
                  <a:srgbClr val="4A5462"/>
                </a:solidFill>
                <a:latin typeface="Noto Sans JP"/>
                <a:cs typeface="Noto Sans JP"/>
              </a:rPr>
              <a:t>IT</a:t>
            </a:r>
            <a:r>
              <a:rPr dirty="0" sz="1350" spc="35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비숙련자가</a:t>
            </a:r>
            <a:r>
              <a:rPr dirty="0" sz="135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4A5462"/>
                </a:solidFill>
                <a:latin typeface="Dotum"/>
                <a:cs typeface="Dotum"/>
              </a:rPr>
              <a:t>사용하</a:t>
            </a:r>
            <a:r>
              <a:rPr dirty="0" sz="1350" spc="50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기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4A5462"/>
                </a:solidFill>
                <a:latin typeface="Dotum"/>
                <a:cs typeface="Dotum"/>
              </a:rPr>
              <a:t>어려움</a:t>
            </a:r>
            <a:endParaRPr sz="1350">
              <a:latin typeface="Dotum"/>
              <a:cs typeface="Dotum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901700" y="6461251"/>
            <a:ext cx="1607185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 sz="1150" spc="-100">
                <a:solidFill>
                  <a:srgbClr val="6A7280"/>
                </a:solidFill>
                <a:latin typeface="Noto Sans JP"/>
                <a:cs typeface="Noto Sans JP"/>
              </a:rPr>
              <a:t>AI</a:t>
            </a:r>
            <a:r>
              <a:rPr dirty="0" sz="1150" spc="-100">
                <a:solidFill>
                  <a:srgbClr val="6A7280"/>
                </a:solidFill>
                <a:latin typeface="Dotum"/>
                <a:cs typeface="Dotum"/>
              </a:rPr>
              <a:t>를</a:t>
            </a:r>
            <a:r>
              <a:rPr dirty="0" sz="1150" spc="-80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6A7280"/>
                </a:solidFill>
                <a:latin typeface="Dotum"/>
                <a:cs typeface="Dotum"/>
              </a:rPr>
              <a:t>이용한</a:t>
            </a:r>
            <a:r>
              <a:rPr dirty="0" sz="1150" spc="-7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6A7280"/>
                </a:solidFill>
                <a:latin typeface="Dotum"/>
                <a:cs typeface="Dotum"/>
              </a:rPr>
              <a:t>간편장부</a:t>
            </a:r>
            <a:r>
              <a:rPr dirty="0" sz="1150" spc="-7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170">
                <a:solidFill>
                  <a:srgbClr val="6A7280"/>
                </a:solidFill>
                <a:latin typeface="Dotum"/>
                <a:cs typeface="Dotum"/>
              </a:rPr>
              <a:t>시스템</a:t>
            </a:r>
            <a:endParaRPr sz="1150">
              <a:latin typeface="Dotum"/>
              <a:cs typeface="Dotum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10890348" y="6461251"/>
            <a:ext cx="400050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 sz="1150">
                <a:solidFill>
                  <a:srgbClr val="6A7280"/>
                </a:solidFill>
                <a:latin typeface="Noto Sans JP"/>
                <a:cs typeface="Noto Sans JP"/>
              </a:rPr>
              <a:t>5</a:t>
            </a:fld>
            <a:r>
              <a:rPr dirty="0" sz="1150" spc="-20">
                <a:solidFill>
                  <a:srgbClr val="6A7280"/>
                </a:solidFill>
                <a:latin typeface="Noto Sans JP"/>
                <a:cs typeface="Noto Sans JP"/>
              </a:rPr>
              <a:t> </a:t>
            </a:r>
            <a:r>
              <a:rPr dirty="0" sz="1150">
                <a:solidFill>
                  <a:srgbClr val="6A7280"/>
                </a:solidFill>
                <a:latin typeface="Noto Sans JP"/>
                <a:cs typeface="Noto Sans JP"/>
              </a:rPr>
              <a:t>/</a:t>
            </a:r>
            <a:r>
              <a:rPr dirty="0" sz="1150" spc="-15">
                <a:solidFill>
                  <a:srgbClr val="6A7280"/>
                </a:solidFill>
                <a:latin typeface="Noto Sans JP"/>
                <a:cs typeface="Noto Sans JP"/>
              </a:rPr>
              <a:t> </a:t>
            </a:r>
            <a:r>
              <a:rPr dirty="0" sz="1150" spc="-35">
                <a:solidFill>
                  <a:srgbClr val="6A7280"/>
                </a:solidFill>
                <a:latin typeface="Noto Sans JP"/>
                <a:cs typeface="Noto Sans JP"/>
              </a:rPr>
              <a:t>20</a:t>
            </a:r>
            <a:endParaRPr sz="1150">
              <a:latin typeface="Noto Sans JP"/>
              <a:cs typeface="Noto Sans JP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282699" y="2643007"/>
            <a:ext cx="4746625" cy="70993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350" spc="-260">
                <a:solidFill>
                  <a:srgbClr val="111726"/>
                </a:solidFill>
                <a:latin typeface="Dotum"/>
                <a:cs typeface="Dotum"/>
              </a:rPr>
              <a:t>대기업</a:t>
            </a:r>
            <a:r>
              <a:rPr dirty="0" sz="1350" spc="-110">
                <a:solidFill>
                  <a:srgbClr val="111726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11726"/>
                </a:solidFill>
                <a:latin typeface="Dotum"/>
                <a:cs typeface="Dotum"/>
              </a:rPr>
              <a:t>중심</a:t>
            </a:r>
            <a:r>
              <a:rPr dirty="0" sz="1350" spc="-105">
                <a:solidFill>
                  <a:srgbClr val="111726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111726"/>
                </a:solidFill>
                <a:latin typeface="Dotum"/>
                <a:cs typeface="Dotum"/>
              </a:rPr>
              <a:t>설계</a:t>
            </a:r>
            <a:endParaRPr sz="1350">
              <a:latin typeface="Dotum"/>
              <a:cs typeface="Dotum"/>
            </a:endParaRPr>
          </a:p>
          <a:p>
            <a:pPr marL="12700" marR="5080">
              <a:lnSpc>
                <a:spcPct val="111100"/>
              </a:lnSpc>
              <a:spcBef>
                <a:spcPts val="5"/>
              </a:spcBef>
            </a:pP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더존</a:t>
            </a:r>
            <a:r>
              <a:rPr dirty="0" sz="1350" spc="-9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130">
                <a:solidFill>
                  <a:srgbClr val="4A5462"/>
                </a:solidFill>
                <a:latin typeface="Noto Sans JP"/>
                <a:cs typeface="Noto Sans JP"/>
              </a:rPr>
              <a:t>iCUBE</a:t>
            </a:r>
            <a:r>
              <a:rPr dirty="0" sz="1350" spc="-130">
                <a:solidFill>
                  <a:srgbClr val="4A5462"/>
                </a:solidFill>
                <a:latin typeface="Dotum"/>
                <a:cs typeface="Dotum"/>
              </a:rPr>
              <a:t>는</a:t>
            </a:r>
            <a:r>
              <a:rPr dirty="0" sz="1350" spc="-9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35">
                <a:solidFill>
                  <a:srgbClr val="4A5462"/>
                </a:solidFill>
                <a:latin typeface="Dotum"/>
                <a:cs typeface="Dotum"/>
              </a:rPr>
              <a:t>중견</a:t>
            </a:r>
            <a:r>
              <a:rPr dirty="0" sz="1350" spc="-235">
                <a:solidFill>
                  <a:srgbClr val="4A5462"/>
                </a:solidFill>
                <a:latin typeface="Noto Sans JP"/>
                <a:cs typeface="Noto Sans JP"/>
              </a:rPr>
              <a:t>/</a:t>
            </a:r>
            <a:r>
              <a:rPr dirty="0" sz="1350" spc="-235">
                <a:solidFill>
                  <a:srgbClr val="4A5462"/>
                </a:solidFill>
                <a:latin typeface="Dotum"/>
                <a:cs typeface="Dotum"/>
              </a:rPr>
              <a:t>대기업에</a:t>
            </a:r>
            <a:r>
              <a:rPr dirty="0" sz="1350" spc="-9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최적화된</a:t>
            </a:r>
            <a:r>
              <a:rPr dirty="0" sz="1350" spc="-9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구조로</a:t>
            </a:r>
            <a:r>
              <a:rPr dirty="0" sz="1350" spc="-9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소상공인에게</a:t>
            </a:r>
            <a:r>
              <a:rPr dirty="0" sz="1350" spc="-9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과도한</a:t>
            </a:r>
            <a:r>
              <a:rPr dirty="0" sz="1350" spc="-9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4A5462"/>
                </a:solidFill>
                <a:latin typeface="Dotum"/>
                <a:cs typeface="Dotum"/>
              </a:rPr>
              <a:t>기능과</a:t>
            </a:r>
            <a:r>
              <a:rPr dirty="0" sz="1350" spc="50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비용</a:t>
            </a:r>
            <a:r>
              <a:rPr dirty="0" sz="135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95">
                <a:solidFill>
                  <a:srgbClr val="4A5462"/>
                </a:solidFill>
                <a:latin typeface="Dotum"/>
                <a:cs typeface="Dotum"/>
              </a:rPr>
              <a:t>부담</a:t>
            </a:r>
            <a:endParaRPr sz="1350">
              <a:latin typeface="Dotum"/>
              <a:cs typeface="Dotum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6349999" y="1804807"/>
            <a:ext cx="4195445" cy="48133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350" spc="-260">
                <a:solidFill>
                  <a:srgbClr val="111726"/>
                </a:solidFill>
                <a:latin typeface="Dotum"/>
                <a:cs typeface="Dotum"/>
              </a:rPr>
              <a:t>직관성</a:t>
            </a:r>
            <a:r>
              <a:rPr dirty="0" sz="1350" spc="-105">
                <a:solidFill>
                  <a:srgbClr val="111726"/>
                </a:solidFill>
                <a:latin typeface="Dotum"/>
                <a:cs typeface="Dotum"/>
              </a:rPr>
              <a:t> </a:t>
            </a:r>
            <a:r>
              <a:rPr dirty="0" sz="1350" spc="-295">
                <a:solidFill>
                  <a:srgbClr val="111726"/>
                </a:solidFill>
                <a:latin typeface="Dotum"/>
                <a:cs typeface="Dotum"/>
              </a:rPr>
              <a:t>부족</a:t>
            </a:r>
            <a:endParaRPr sz="135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350" spc="-220">
                <a:solidFill>
                  <a:srgbClr val="4A5462"/>
                </a:solidFill>
                <a:latin typeface="Dotum"/>
                <a:cs typeface="Dotum"/>
              </a:rPr>
              <a:t>얼마에요</a:t>
            </a:r>
            <a:r>
              <a:rPr dirty="0" sz="1350" spc="-220">
                <a:solidFill>
                  <a:srgbClr val="4A5462"/>
                </a:solidFill>
                <a:latin typeface="Noto Sans JP"/>
                <a:cs typeface="Noto Sans JP"/>
              </a:rPr>
              <a:t>,</a:t>
            </a:r>
            <a:r>
              <a:rPr dirty="0" sz="1350" spc="40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앤카운트</a:t>
            </a:r>
            <a:r>
              <a:rPr dirty="0" sz="1350" spc="-10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등은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입력</a:t>
            </a:r>
            <a:r>
              <a:rPr dirty="0" sz="1350" spc="-10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위주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인터페이스로</a:t>
            </a:r>
            <a:r>
              <a:rPr dirty="0" sz="1350" spc="-10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자동화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요소</a:t>
            </a:r>
            <a:r>
              <a:rPr dirty="0" sz="1350" spc="-10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4A5462"/>
                </a:solidFill>
                <a:latin typeface="Dotum"/>
                <a:cs typeface="Dotum"/>
              </a:rPr>
              <a:t>부족</a:t>
            </a:r>
            <a:endParaRPr sz="1350">
              <a:latin typeface="Dotum"/>
              <a:cs typeface="Dotum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6349999" y="2414407"/>
            <a:ext cx="4237990" cy="48133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350" spc="-260">
                <a:solidFill>
                  <a:srgbClr val="111726"/>
                </a:solidFill>
                <a:latin typeface="Dotum"/>
                <a:cs typeface="Dotum"/>
              </a:rPr>
              <a:t>데이터</a:t>
            </a:r>
            <a:r>
              <a:rPr dirty="0" sz="1350" spc="-110">
                <a:solidFill>
                  <a:srgbClr val="111726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11726"/>
                </a:solidFill>
                <a:latin typeface="Dotum"/>
                <a:cs typeface="Dotum"/>
              </a:rPr>
              <a:t>연동</a:t>
            </a:r>
            <a:r>
              <a:rPr dirty="0" sz="1350" spc="-105">
                <a:solidFill>
                  <a:srgbClr val="111726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111726"/>
                </a:solidFill>
                <a:latin typeface="Dotum"/>
                <a:cs typeface="Dotum"/>
              </a:rPr>
              <a:t>한계</a:t>
            </a:r>
            <a:endParaRPr sz="135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350" spc="-210">
                <a:solidFill>
                  <a:srgbClr val="4A5462"/>
                </a:solidFill>
                <a:latin typeface="Dotum"/>
                <a:cs typeface="Dotum"/>
              </a:rPr>
              <a:t>영수증</a:t>
            </a:r>
            <a:r>
              <a:rPr dirty="0" sz="1350" spc="-210">
                <a:solidFill>
                  <a:srgbClr val="4A5462"/>
                </a:solidFill>
                <a:latin typeface="Noto Sans JP"/>
                <a:cs typeface="Noto Sans JP"/>
              </a:rPr>
              <a:t>,</a:t>
            </a:r>
            <a:r>
              <a:rPr dirty="0" sz="1350" spc="40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문자메시지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등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다양한</a:t>
            </a:r>
            <a:r>
              <a:rPr dirty="0" sz="1350" spc="-10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데이터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소스와의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자동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연동</a:t>
            </a:r>
            <a:r>
              <a:rPr dirty="0" sz="1350" spc="-10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기능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4A5462"/>
                </a:solidFill>
                <a:latin typeface="Dotum"/>
                <a:cs typeface="Dotum"/>
              </a:rPr>
              <a:t>부족</a:t>
            </a:r>
            <a:endParaRPr sz="1350">
              <a:latin typeface="Dotum"/>
              <a:cs typeface="Dotum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1158874" y="4124857"/>
            <a:ext cx="5208905" cy="485140"/>
          </a:xfrm>
          <a:prstGeom prst="rect">
            <a:avLst/>
          </a:prstGeom>
        </p:spPr>
        <p:txBody>
          <a:bodyPr wrap="square" lIns="0" tIns="311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dirty="0" sz="1350" spc="-260">
                <a:latin typeface="Dotum"/>
                <a:cs typeface="Dotum"/>
              </a:rPr>
              <a:t>더존</a:t>
            </a:r>
            <a:r>
              <a:rPr dirty="0" sz="1350" spc="-110">
                <a:latin typeface="Dotum"/>
                <a:cs typeface="Dotum"/>
              </a:rPr>
              <a:t> </a:t>
            </a:r>
            <a:r>
              <a:rPr dirty="0" sz="1400" spc="-10" b="0">
                <a:latin typeface="Noto Sans JP Medium"/>
                <a:cs typeface="Noto Sans JP Medium"/>
              </a:rPr>
              <a:t>iCUBE</a:t>
            </a:r>
            <a:endParaRPr sz="1400">
              <a:latin typeface="Noto Sans JP Medium"/>
              <a:cs typeface="Noto Sans JP Medium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시장점유율</a:t>
            </a:r>
            <a:r>
              <a:rPr dirty="0" sz="1350" spc="-10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20">
                <a:solidFill>
                  <a:srgbClr val="4A5462"/>
                </a:solidFill>
                <a:latin typeface="Noto Sans JP"/>
                <a:cs typeface="Noto Sans JP"/>
              </a:rPr>
              <a:t>1</a:t>
            </a:r>
            <a:r>
              <a:rPr dirty="0" sz="1350" spc="-220">
                <a:solidFill>
                  <a:srgbClr val="4A5462"/>
                </a:solidFill>
                <a:latin typeface="Dotum"/>
                <a:cs typeface="Dotum"/>
              </a:rPr>
              <a:t>위이나</a:t>
            </a:r>
            <a:r>
              <a:rPr dirty="0" sz="1350" spc="-10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복잡한</a:t>
            </a:r>
            <a:r>
              <a:rPr dirty="0" sz="1350" spc="-10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105">
                <a:solidFill>
                  <a:srgbClr val="4A5462"/>
                </a:solidFill>
                <a:latin typeface="Noto Sans JP"/>
                <a:cs typeface="Noto Sans JP"/>
              </a:rPr>
              <a:t>ERP</a:t>
            </a:r>
            <a:r>
              <a:rPr dirty="0" sz="1350" spc="45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z="1350" spc="-195">
                <a:solidFill>
                  <a:srgbClr val="4A5462"/>
                </a:solidFill>
                <a:latin typeface="Dotum"/>
                <a:cs typeface="Dotum"/>
              </a:rPr>
              <a:t>구조</a:t>
            </a:r>
            <a:r>
              <a:rPr dirty="0" sz="1350" spc="-195">
                <a:solidFill>
                  <a:srgbClr val="4A5462"/>
                </a:solidFill>
                <a:latin typeface="Noto Sans JP"/>
                <a:cs typeface="Noto Sans JP"/>
              </a:rPr>
              <a:t>,</a:t>
            </a:r>
            <a:r>
              <a:rPr dirty="0" sz="1350" spc="45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고가의</a:t>
            </a:r>
            <a:r>
              <a:rPr dirty="0" sz="1350" spc="-10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구축</a:t>
            </a:r>
            <a:r>
              <a:rPr dirty="0" sz="1350" spc="-10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비용으로</a:t>
            </a:r>
            <a:r>
              <a:rPr dirty="0" sz="1350" spc="-10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소상공인</a:t>
            </a:r>
            <a:r>
              <a:rPr dirty="0" sz="1350" spc="-10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접근성</a:t>
            </a:r>
            <a:r>
              <a:rPr dirty="0" sz="1350" spc="-10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4A5462"/>
                </a:solidFill>
                <a:latin typeface="Dotum"/>
                <a:cs typeface="Dotum"/>
              </a:rPr>
              <a:t>낮음</a:t>
            </a:r>
            <a:endParaRPr sz="1350">
              <a:latin typeface="Dotum"/>
              <a:cs typeface="Dotum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1158874" y="4736617"/>
            <a:ext cx="4476115" cy="482600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1350" spc="-280">
                <a:latin typeface="Dotum"/>
                <a:cs typeface="Dotum"/>
              </a:rPr>
              <a:t>얼마에요</a:t>
            </a:r>
            <a:endParaRPr sz="135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매장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관리에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특화되어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있으나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자동화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요소가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부족하고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수기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입력에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4A5462"/>
                </a:solidFill>
                <a:latin typeface="Dotum"/>
                <a:cs typeface="Dotum"/>
              </a:rPr>
              <a:t>의존</a:t>
            </a:r>
            <a:endParaRPr sz="1350">
              <a:latin typeface="Dotum"/>
              <a:cs typeface="Dotum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1230312" y="5344057"/>
            <a:ext cx="4194810" cy="485140"/>
          </a:xfrm>
          <a:prstGeom prst="rect">
            <a:avLst/>
          </a:prstGeom>
        </p:spPr>
        <p:txBody>
          <a:bodyPr wrap="square" lIns="0" tIns="311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dirty="0" sz="1350" spc="-80">
                <a:latin typeface="Dotum"/>
                <a:cs typeface="Dotum"/>
              </a:rPr>
              <a:t>앤카운트</a:t>
            </a:r>
            <a:r>
              <a:rPr dirty="0" sz="1400" spc="-80" b="0">
                <a:latin typeface="Noto Sans JP Medium"/>
                <a:cs typeface="Noto Sans JP Medium"/>
              </a:rPr>
              <a:t>(eCount)</a:t>
            </a:r>
            <a:endParaRPr sz="1400">
              <a:latin typeface="Noto Sans JP Medium"/>
              <a:cs typeface="Noto Sans JP Medium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중소기업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특화</a:t>
            </a:r>
            <a:r>
              <a:rPr dirty="0" sz="135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185">
                <a:solidFill>
                  <a:srgbClr val="4A5462"/>
                </a:solidFill>
                <a:latin typeface="Noto Sans JP"/>
                <a:cs typeface="Noto Sans JP"/>
              </a:rPr>
              <a:t>ERP</a:t>
            </a:r>
            <a:r>
              <a:rPr dirty="0" sz="1350" spc="-185">
                <a:solidFill>
                  <a:srgbClr val="4A5462"/>
                </a:solidFill>
                <a:latin typeface="Dotum"/>
                <a:cs typeface="Dotum"/>
              </a:rPr>
              <a:t>이지만</a:t>
            </a:r>
            <a:r>
              <a:rPr dirty="0" sz="135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초기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설정이</a:t>
            </a:r>
            <a:r>
              <a:rPr dirty="0" sz="135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복잡하고</a:t>
            </a:r>
            <a:r>
              <a:rPr dirty="0" sz="135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30">
                <a:solidFill>
                  <a:srgbClr val="4A5462"/>
                </a:solidFill>
                <a:latin typeface="Noto Sans JP"/>
                <a:cs typeface="Noto Sans JP"/>
              </a:rPr>
              <a:t>AI</a:t>
            </a:r>
            <a:r>
              <a:rPr dirty="0" sz="1350" spc="30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기술</a:t>
            </a:r>
            <a:r>
              <a:rPr dirty="0" sz="135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접목</a:t>
            </a:r>
            <a:r>
              <a:rPr dirty="0" sz="135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4A5462"/>
                </a:solidFill>
                <a:latin typeface="Dotum"/>
                <a:cs typeface="Dotum"/>
              </a:rPr>
              <a:t>미비</a:t>
            </a:r>
            <a:endParaRPr sz="1350">
              <a:latin typeface="Dotum"/>
              <a:cs typeface="Dotum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1206499" y="5957706"/>
            <a:ext cx="4952365" cy="48133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350" spc="-260">
                <a:latin typeface="Dotum"/>
                <a:cs typeface="Dotum"/>
              </a:rPr>
              <a:t>공통적인</a:t>
            </a:r>
            <a:r>
              <a:rPr dirty="0" sz="1350" spc="-105">
                <a:latin typeface="Dotum"/>
                <a:cs typeface="Dotum"/>
              </a:rPr>
              <a:t> </a:t>
            </a:r>
            <a:r>
              <a:rPr dirty="0" sz="1350" spc="-285">
                <a:latin typeface="Dotum"/>
                <a:cs typeface="Dotum"/>
              </a:rPr>
              <a:t>문제점</a:t>
            </a:r>
            <a:endParaRPr sz="135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350" spc="-245">
                <a:solidFill>
                  <a:srgbClr val="4A5462"/>
                </a:solidFill>
                <a:latin typeface="Dotum"/>
                <a:cs typeface="Dotum"/>
              </a:rPr>
              <a:t>소상공인</a:t>
            </a:r>
            <a:r>
              <a:rPr dirty="0" sz="1350" spc="-245">
                <a:solidFill>
                  <a:srgbClr val="4A5462"/>
                </a:solidFill>
                <a:latin typeface="Noto Sans JP"/>
                <a:cs typeface="Noto Sans JP"/>
              </a:rPr>
              <a:t>/</a:t>
            </a:r>
            <a:r>
              <a:rPr dirty="0" sz="1350" spc="-245">
                <a:solidFill>
                  <a:srgbClr val="4A5462"/>
                </a:solidFill>
                <a:latin typeface="Dotum"/>
                <a:cs typeface="Dotum"/>
              </a:rPr>
              <a:t>개인사업자의</a:t>
            </a:r>
            <a:r>
              <a:rPr dirty="0" sz="135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실제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업무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흐름과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45">
                <a:solidFill>
                  <a:srgbClr val="4A5462"/>
                </a:solidFill>
                <a:latin typeface="Noto Sans JP"/>
                <a:cs typeface="Noto Sans JP"/>
              </a:rPr>
              <a:t>IT</a:t>
            </a:r>
            <a:r>
              <a:rPr dirty="0" sz="1350" spc="40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역량을</a:t>
            </a:r>
            <a:r>
              <a:rPr dirty="0" sz="135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고려한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맞춤형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솔루션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4A5462"/>
                </a:solidFill>
                <a:latin typeface="Dotum"/>
                <a:cs typeface="Dotum"/>
              </a:rPr>
              <a:t>부재</a:t>
            </a:r>
            <a:endParaRPr sz="1350">
              <a:latin typeface="Dotum"/>
              <a:cs typeface="Dot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7839075"/>
            <a:chOff x="0" y="0"/>
            <a:chExt cx="12192000" cy="7839075"/>
          </a:xfrm>
        </p:grpSpPr>
        <p:sp>
          <p:nvSpPr>
            <p:cNvPr id="3" name="object 3" descr=""/>
            <p:cNvSpPr/>
            <p:nvPr/>
          </p:nvSpPr>
          <p:spPr>
            <a:xfrm>
              <a:off x="95249" y="95249"/>
              <a:ext cx="12096750" cy="7743825"/>
            </a:xfrm>
            <a:custGeom>
              <a:avLst/>
              <a:gdLst/>
              <a:ahLst/>
              <a:cxnLst/>
              <a:rect l="l" t="t" r="r" b="b"/>
              <a:pathLst>
                <a:path w="12096750" h="7743825">
                  <a:moveTo>
                    <a:pt x="0" y="7743824"/>
                  </a:moveTo>
                  <a:lnTo>
                    <a:pt x="12096749" y="7743824"/>
                  </a:lnTo>
                  <a:lnTo>
                    <a:pt x="12096749" y="0"/>
                  </a:lnTo>
                  <a:lnTo>
                    <a:pt x="0" y="0"/>
                  </a:lnTo>
                  <a:lnTo>
                    <a:pt x="0" y="7743824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0"/>
              <a:ext cx="12192000" cy="7839075"/>
            </a:xfrm>
            <a:custGeom>
              <a:avLst/>
              <a:gdLst/>
              <a:ahLst/>
              <a:cxnLst/>
              <a:rect l="l" t="t" r="r" b="b"/>
              <a:pathLst>
                <a:path w="12192000" h="7839075">
                  <a:moveTo>
                    <a:pt x="12191987" y="0"/>
                  </a:moveTo>
                  <a:lnTo>
                    <a:pt x="95237" y="0"/>
                  </a:lnTo>
                  <a:lnTo>
                    <a:pt x="0" y="0"/>
                  </a:lnTo>
                  <a:lnTo>
                    <a:pt x="0" y="95250"/>
                  </a:lnTo>
                  <a:lnTo>
                    <a:pt x="0" y="7839075"/>
                  </a:lnTo>
                  <a:lnTo>
                    <a:pt x="95237" y="7839075"/>
                  </a:lnTo>
                  <a:lnTo>
                    <a:pt x="95237" y="95250"/>
                  </a:lnTo>
                  <a:lnTo>
                    <a:pt x="12191987" y="95250"/>
                  </a:lnTo>
                  <a:lnTo>
                    <a:pt x="12191987" y="0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9524987" y="6029325"/>
              <a:ext cx="2190750" cy="1333500"/>
            </a:xfrm>
            <a:custGeom>
              <a:avLst/>
              <a:gdLst/>
              <a:ahLst/>
              <a:cxnLst/>
              <a:rect l="l" t="t" r="r" b="b"/>
              <a:pathLst>
                <a:path w="2190750" h="1333500">
                  <a:moveTo>
                    <a:pt x="762000" y="285750"/>
                  </a:moveTo>
                  <a:lnTo>
                    <a:pt x="0" y="285750"/>
                  </a:lnTo>
                  <a:lnTo>
                    <a:pt x="0" y="1047750"/>
                  </a:lnTo>
                  <a:lnTo>
                    <a:pt x="762000" y="1047750"/>
                  </a:lnTo>
                  <a:lnTo>
                    <a:pt x="762000" y="285750"/>
                  </a:lnTo>
                  <a:close/>
                </a:path>
                <a:path w="2190750" h="1333500">
                  <a:moveTo>
                    <a:pt x="2190750" y="666750"/>
                  </a:moveTo>
                  <a:lnTo>
                    <a:pt x="2188946" y="617715"/>
                  </a:lnTo>
                  <a:lnTo>
                    <a:pt x="2183536" y="568921"/>
                  </a:lnTo>
                  <a:lnTo>
                    <a:pt x="2174557" y="520661"/>
                  </a:lnTo>
                  <a:lnTo>
                    <a:pt x="2162048" y="473214"/>
                  </a:lnTo>
                  <a:lnTo>
                    <a:pt x="2146084" y="426796"/>
                  </a:lnTo>
                  <a:lnTo>
                    <a:pt x="2126742" y="381685"/>
                  </a:lnTo>
                  <a:lnTo>
                    <a:pt x="2104136" y="338112"/>
                  </a:lnTo>
                  <a:lnTo>
                    <a:pt x="2078393" y="296329"/>
                  </a:lnTo>
                  <a:lnTo>
                    <a:pt x="2049640" y="256552"/>
                  </a:lnTo>
                  <a:lnTo>
                    <a:pt x="2018030" y="218998"/>
                  </a:lnTo>
                  <a:lnTo>
                    <a:pt x="1983752" y="183857"/>
                  </a:lnTo>
                  <a:lnTo>
                    <a:pt x="1946986" y="151345"/>
                  </a:lnTo>
                  <a:lnTo>
                    <a:pt x="1907933" y="121627"/>
                  </a:lnTo>
                  <a:lnTo>
                    <a:pt x="1866785" y="94869"/>
                  </a:lnTo>
                  <a:lnTo>
                    <a:pt x="1823783" y="71196"/>
                  </a:lnTo>
                  <a:lnTo>
                    <a:pt x="1779155" y="50761"/>
                  </a:lnTo>
                  <a:lnTo>
                    <a:pt x="1733156" y="33655"/>
                  </a:lnTo>
                  <a:lnTo>
                    <a:pt x="1686013" y="19989"/>
                  </a:lnTo>
                  <a:lnTo>
                    <a:pt x="1637995" y="9817"/>
                  </a:lnTo>
                  <a:lnTo>
                    <a:pt x="1589354" y="3213"/>
                  </a:lnTo>
                  <a:lnTo>
                    <a:pt x="1540370" y="203"/>
                  </a:lnTo>
                  <a:lnTo>
                    <a:pt x="1524000" y="0"/>
                  </a:lnTo>
                  <a:lnTo>
                    <a:pt x="1507642" y="203"/>
                  </a:lnTo>
                  <a:lnTo>
                    <a:pt x="1458658" y="3213"/>
                  </a:lnTo>
                  <a:lnTo>
                    <a:pt x="1410017" y="9817"/>
                  </a:lnTo>
                  <a:lnTo>
                    <a:pt x="1361998" y="19989"/>
                  </a:lnTo>
                  <a:lnTo>
                    <a:pt x="1314856" y="33655"/>
                  </a:lnTo>
                  <a:lnTo>
                    <a:pt x="1268857" y="50761"/>
                  </a:lnTo>
                  <a:lnTo>
                    <a:pt x="1224229" y="71196"/>
                  </a:lnTo>
                  <a:lnTo>
                    <a:pt x="1181227" y="94869"/>
                  </a:lnTo>
                  <a:lnTo>
                    <a:pt x="1140079" y="121627"/>
                  </a:lnTo>
                  <a:lnTo>
                    <a:pt x="1117066" y="138645"/>
                  </a:lnTo>
                  <a:lnTo>
                    <a:pt x="1047750" y="0"/>
                  </a:lnTo>
                  <a:lnTo>
                    <a:pt x="809625" y="476250"/>
                  </a:lnTo>
                  <a:lnTo>
                    <a:pt x="885075" y="476250"/>
                  </a:lnTo>
                  <a:lnTo>
                    <a:pt x="881405" y="488924"/>
                  </a:lnTo>
                  <a:lnTo>
                    <a:pt x="870064" y="536676"/>
                  </a:lnTo>
                  <a:lnTo>
                    <a:pt x="862266" y="585139"/>
                  </a:lnTo>
                  <a:lnTo>
                    <a:pt x="858062" y="634034"/>
                  </a:lnTo>
                  <a:lnTo>
                    <a:pt x="857250" y="666750"/>
                  </a:lnTo>
                  <a:lnTo>
                    <a:pt x="857453" y="683120"/>
                  </a:lnTo>
                  <a:lnTo>
                    <a:pt x="860463" y="732104"/>
                  </a:lnTo>
                  <a:lnTo>
                    <a:pt x="867067" y="780745"/>
                  </a:lnTo>
                  <a:lnTo>
                    <a:pt x="877239" y="828763"/>
                  </a:lnTo>
                  <a:lnTo>
                    <a:pt x="890905" y="875906"/>
                  </a:lnTo>
                  <a:lnTo>
                    <a:pt x="908011" y="921905"/>
                  </a:lnTo>
                  <a:lnTo>
                    <a:pt x="928446" y="966533"/>
                  </a:lnTo>
                  <a:lnTo>
                    <a:pt x="952119" y="1009535"/>
                  </a:lnTo>
                  <a:lnTo>
                    <a:pt x="978877" y="1050683"/>
                  </a:lnTo>
                  <a:lnTo>
                    <a:pt x="1008595" y="1089736"/>
                  </a:lnTo>
                  <a:lnTo>
                    <a:pt x="1041107" y="1126502"/>
                  </a:lnTo>
                  <a:lnTo>
                    <a:pt x="1076248" y="1160780"/>
                  </a:lnTo>
                  <a:lnTo>
                    <a:pt x="1113802" y="1192390"/>
                  </a:lnTo>
                  <a:lnTo>
                    <a:pt x="1153579" y="1221143"/>
                  </a:lnTo>
                  <a:lnTo>
                    <a:pt x="1195362" y="1246886"/>
                  </a:lnTo>
                  <a:lnTo>
                    <a:pt x="1238935" y="1269492"/>
                  </a:lnTo>
                  <a:lnTo>
                    <a:pt x="1284046" y="1288834"/>
                  </a:lnTo>
                  <a:lnTo>
                    <a:pt x="1330464" y="1304798"/>
                  </a:lnTo>
                  <a:lnTo>
                    <a:pt x="1377911" y="1317307"/>
                  </a:lnTo>
                  <a:lnTo>
                    <a:pt x="1426171" y="1326286"/>
                  </a:lnTo>
                  <a:lnTo>
                    <a:pt x="1474965" y="1331696"/>
                  </a:lnTo>
                  <a:lnTo>
                    <a:pt x="1524000" y="1333500"/>
                  </a:lnTo>
                  <a:lnTo>
                    <a:pt x="1540370" y="1333309"/>
                  </a:lnTo>
                  <a:lnTo>
                    <a:pt x="1589354" y="1330299"/>
                  </a:lnTo>
                  <a:lnTo>
                    <a:pt x="1637995" y="1323695"/>
                  </a:lnTo>
                  <a:lnTo>
                    <a:pt x="1686013" y="1313522"/>
                  </a:lnTo>
                  <a:lnTo>
                    <a:pt x="1733156" y="1299857"/>
                  </a:lnTo>
                  <a:lnTo>
                    <a:pt x="1779155" y="1282750"/>
                  </a:lnTo>
                  <a:lnTo>
                    <a:pt x="1823783" y="1262316"/>
                  </a:lnTo>
                  <a:lnTo>
                    <a:pt x="1866785" y="1238643"/>
                  </a:lnTo>
                  <a:lnTo>
                    <a:pt x="1907933" y="1211872"/>
                  </a:lnTo>
                  <a:lnTo>
                    <a:pt x="1946986" y="1182166"/>
                  </a:lnTo>
                  <a:lnTo>
                    <a:pt x="1983752" y="1149654"/>
                  </a:lnTo>
                  <a:lnTo>
                    <a:pt x="2018030" y="1114513"/>
                  </a:lnTo>
                  <a:lnTo>
                    <a:pt x="2049640" y="1076960"/>
                  </a:lnTo>
                  <a:lnTo>
                    <a:pt x="2078393" y="1037183"/>
                  </a:lnTo>
                  <a:lnTo>
                    <a:pt x="2104136" y="995400"/>
                  </a:lnTo>
                  <a:lnTo>
                    <a:pt x="2126742" y="951826"/>
                  </a:lnTo>
                  <a:lnTo>
                    <a:pt x="2146084" y="906716"/>
                  </a:lnTo>
                  <a:lnTo>
                    <a:pt x="2162048" y="860298"/>
                  </a:lnTo>
                  <a:lnTo>
                    <a:pt x="2174557" y="812850"/>
                  </a:lnTo>
                  <a:lnTo>
                    <a:pt x="2183536" y="764590"/>
                  </a:lnTo>
                  <a:lnTo>
                    <a:pt x="2188946" y="715797"/>
                  </a:lnTo>
                  <a:lnTo>
                    <a:pt x="2190559" y="683120"/>
                  </a:lnTo>
                  <a:lnTo>
                    <a:pt x="2190750" y="666750"/>
                  </a:lnTo>
                  <a:close/>
                </a:path>
              </a:pathLst>
            </a:custGeom>
            <a:solidFill>
              <a:srgbClr val="3B81F5">
                <a:alpha val="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90"/>
              </a:spcBef>
            </a:pPr>
            <a:r>
              <a:rPr dirty="0" spc="-484"/>
              <a:t>경쟁사</a:t>
            </a:r>
            <a:r>
              <a:rPr dirty="0" spc="-280"/>
              <a:t> </a:t>
            </a:r>
            <a:r>
              <a:rPr dirty="0" spc="-484"/>
              <a:t>분석</a:t>
            </a:r>
            <a:r>
              <a:rPr dirty="0" spc="-270"/>
              <a:t> </a:t>
            </a:r>
            <a:r>
              <a:rPr dirty="0" spc="-484"/>
              <a:t>및</a:t>
            </a:r>
            <a:r>
              <a:rPr dirty="0" spc="-265"/>
              <a:t> </a:t>
            </a:r>
            <a:r>
              <a:rPr dirty="0" spc="-484"/>
              <a:t>시장</a:t>
            </a:r>
            <a:r>
              <a:rPr dirty="0" spc="-270"/>
              <a:t> </a:t>
            </a:r>
            <a:r>
              <a:rPr dirty="0" spc="-509"/>
              <a:t>비교</a:t>
            </a:r>
          </a:p>
        </p:txBody>
      </p:sp>
      <p:sp>
        <p:nvSpPr>
          <p:cNvPr id="7" name="object 7" descr=""/>
          <p:cNvSpPr/>
          <p:nvPr/>
        </p:nvSpPr>
        <p:spPr>
          <a:xfrm>
            <a:off x="914387" y="1600199"/>
            <a:ext cx="2076450" cy="4181475"/>
          </a:xfrm>
          <a:custGeom>
            <a:avLst/>
            <a:gdLst/>
            <a:ahLst/>
            <a:cxnLst/>
            <a:rect l="l" t="t" r="r" b="b"/>
            <a:pathLst>
              <a:path w="2076450" h="4181475">
                <a:moveTo>
                  <a:pt x="2076450" y="0"/>
                </a:moveTo>
                <a:lnTo>
                  <a:pt x="0" y="0"/>
                </a:lnTo>
                <a:lnTo>
                  <a:pt x="0" y="466725"/>
                </a:lnTo>
                <a:lnTo>
                  <a:pt x="0" y="1162050"/>
                </a:lnTo>
                <a:lnTo>
                  <a:pt x="0" y="2228850"/>
                </a:lnTo>
                <a:lnTo>
                  <a:pt x="0" y="2924175"/>
                </a:lnTo>
                <a:lnTo>
                  <a:pt x="0" y="4181475"/>
                </a:lnTo>
                <a:lnTo>
                  <a:pt x="2076450" y="4181475"/>
                </a:lnTo>
                <a:lnTo>
                  <a:pt x="2076450" y="2924175"/>
                </a:lnTo>
                <a:lnTo>
                  <a:pt x="2076450" y="2228850"/>
                </a:lnTo>
                <a:lnTo>
                  <a:pt x="2076450" y="1162050"/>
                </a:lnTo>
                <a:lnTo>
                  <a:pt x="2076450" y="466725"/>
                </a:lnTo>
                <a:lnTo>
                  <a:pt x="2076450" y="0"/>
                </a:lnTo>
                <a:close/>
              </a:path>
            </a:pathLst>
          </a:custGeom>
          <a:solidFill>
            <a:srgbClr val="F9FA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3086099" y="2905124"/>
            <a:ext cx="533400" cy="209550"/>
          </a:xfrm>
          <a:custGeom>
            <a:avLst/>
            <a:gdLst/>
            <a:ahLst/>
            <a:cxnLst/>
            <a:rect l="l" t="t" r="r" b="b"/>
            <a:pathLst>
              <a:path w="533400" h="209550">
                <a:moveTo>
                  <a:pt x="500352" y="209549"/>
                </a:moveTo>
                <a:lnTo>
                  <a:pt x="33047" y="209549"/>
                </a:lnTo>
                <a:lnTo>
                  <a:pt x="28187" y="208582"/>
                </a:lnTo>
                <a:lnTo>
                  <a:pt x="966" y="181361"/>
                </a:lnTo>
                <a:lnTo>
                  <a:pt x="0" y="176502"/>
                </a:lnTo>
                <a:lnTo>
                  <a:pt x="0" y="17144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500352" y="0"/>
                </a:lnTo>
                <a:lnTo>
                  <a:pt x="532433" y="28187"/>
                </a:lnTo>
                <a:lnTo>
                  <a:pt x="533399" y="33047"/>
                </a:lnTo>
                <a:lnTo>
                  <a:pt x="533399" y="176502"/>
                </a:lnTo>
                <a:lnTo>
                  <a:pt x="505212" y="208582"/>
                </a:lnTo>
                <a:lnTo>
                  <a:pt x="500352" y="209549"/>
                </a:lnTo>
                <a:close/>
              </a:path>
            </a:pathLst>
          </a:custGeom>
          <a:solidFill>
            <a:srgbClr val="E2E7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3695699" y="2905124"/>
            <a:ext cx="533400" cy="209550"/>
          </a:xfrm>
          <a:custGeom>
            <a:avLst/>
            <a:gdLst/>
            <a:ahLst/>
            <a:cxnLst/>
            <a:rect l="l" t="t" r="r" b="b"/>
            <a:pathLst>
              <a:path w="533400" h="209550">
                <a:moveTo>
                  <a:pt x="500352" y="209549"/>
                </a:moveTo>
                <a:lnTo>
                  <a:pt x="33047" y="209549"/>
                </a:lnTo>
                <a:lnTo>
                  <a:pt x="28187" y="208582"/>
                </a:lnTo>
                <a:lnTo>
                  <a:pt x="966" y="181361"/>
                </a:lnTo>
                <a:lnTo>
                  <a:pt x="0" y="176502"/>
                </a:lnTo>
                <a:lnTo>
                  <a:pt x="0" y="17144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500352" y="0"/>
                </a:lnTo>
                <a:lnTo>
                  <a:pt x="532433" y="28187"/>
                </a:lnTo>
                <a:lnTo>
                  <a:pt x="533399" y="33047"/>
                </a:lnTo>
                <a:lnTo>
                  <a:pt x="533399" y="176502"/>
                </a:lnTo>
                <a:lnTo>
                  <a:pt x="505212" y="208582"/>
                </a:lnTo>
                <a:lnTo>
                  <a:pt x="500352" y="209549"/>
                </a:lnTo>
                <a:close/>
              </a:path>
            </a:pathLst>
          </a:custGeom>
          <a:solidFill>
            <a:srgbClr val="E2E7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4314824" y="2905124"/>
            <a:ext cx="533400" cy="209550"/>
          </a:xfrm>
          <a:custGeom>
            <a:avLst/>
            <a:gdLst/>
            <a:ahLst/>
            <a:cxnLst/>
            <a:rect l="l" t="t" r="r" b="b"/>
            <a:pathLst>
              <a:path w="533400" h="209550">
                <a:moveTo>
                  <a:pt x="500352" y="209549"/>
                </a:moveTo>
                <a:lnTo>
                  <a:pt x="33047" y="209549"/>
                </a:lnTo>
                <a:lnTo>
                  <a:pt x="28187" y="208582"/>
                </a:lnTo>
                <a:lnTo>
                  <a:pt x="966" y="181361"/>
                </a:lnTo>
                <a:lnTo>
                  <a:pt x="0" y="176502"/>
                </a:lnTo>
                <a:lnTo>
                  <a:pt x="0" y="17144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500352" y="0"/>
                </a:lnTo>
                <a:lnTo>
                  <a:pt x="532432" y="28187"/>
                </a:lnTo>
                <a:lnTo>
                  <a:pt x="533399" y="33047"/>
                </a:lnTo>
                <a:lnTo>
                  <a:pt x="533399" y="176502"/>
                </a:lnTo>
                <a:lnTo>
                  <a:pt x="505212" y="208582"/>
                </a:lnTo>
                <a:lnTo>
                  <a:pt x="500352" y="209549"/>
                </a:lnTo>
                <a:close/>
              </a:path>
            </a:pathLst>
          </a:custGeom>
          <a:solidFill>
            <a:srgbClr val="E2E7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3086099" y="3181349"/>
            <a:ext cx="533400" cy="209550"/>
          </a:xfrm>
          <a:custGeom>
            <a:avLst/>
            <a:gdLst/>
            <a:ahLst/>
            <a:cxnLst/>
            <a:rect l="l" t="t" r="r" b="b"/>
            <a:pathLst>
              <a:path w="533400" h="209550">
                <a:moveTo>
                  <a:pt x="500352" y="209549"/>
                </a:moveTo>
                <a:lnTo>
                  <a:pt x="33047" y="209549"/>
                </a:lnTo>
                <a:lnTo>
                  <a:pt x="28187" y="208582"/>
                </a:lnTo>
                <a:lnTo>
                  <a:pt x="966" y="181362"/>
                </a:lnTo>
                <a:lnTo>
                  <a:pt x="0" y="176502"/>
                </a:lnTo>
                <a:lnTo>
                  <a:pt x="0" y="17144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500352" y="0"/>
                </a:lnTo>
                <a:lnTo>
                  <a:pt x="532433" y="28187"/>
                </a:lnTo>
                <a:lnTo>
                  <a:pt x="533399" y="33047"/>
                </a:lnTo>
                <a:lnTo>
                  <a:pt x="533399" y="176502"/>
                </a:lnTo>
                <a:lnTo>
                  <a:pt x="505212" y="208582"/>
                </a:lnTo>
                <a:lnTo>
                  <a:pt x="500352" y="209549"/>
                </a:lnTo>
                <a:close/>
              </a:path>
            </a:pathLst>
          </a:custGeom>
          <a:solidFill>
            <a:srgbClr val="E2E7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3695699" y="3181349"/>
            <a:ext cx="533400" cy="209550"/>
          </a:xfrm>
          <a:custGeom>
            <a:avLst/>
            <a:gdLst/>
            <a:ahLst/>
            <a:cxnLst/>
            <a:rect l="l" t="t" r="r" b="b"/>
            <a:pathLst>
              <a:path w="533400" h="209550">
                <a:moveTo>
                  <a:pt x="500352" y="209549"/>
                </a:moveTo>
                <a:lnTo>
                  <a:pt x="33047" y="209549"/>
                </a:lnTo>
                <a:lnTo>
                  <a:pt x="28187" y="208582"/>
                </a:lnTo>
                <a:lnTo>
                  <a:pt x="966" y="181362"/>
                </a:lnTo>
                <a:lnTo>
                  <a:pt x="0" y="176502"/>
                </a:lnTo>
                <a:lnTo>
                  <a:pt x="0" y="17144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500352" y="0"/>
                </a:lnTo>
                <a:lnTo>
                  <a:pt x="532433" y="28187"/>
                </a:lnTo>
                <a:lnTo>
                  <a:pt x="533399" y="33047"/>
                </a:lnTo>
                <a:lnTo>
                  <a:pt x="533399" y="176502"/>
                </a:lnTo>
                <a:lnTo>
                  <a:pt x="505212" y="208582"/>
                </a:lnTo>
                <a:lnTo>
                  <a:pt x="500352" y="209549"/>
                </a:lnTo>
                <a:close/>
              </a:path>
            </a:pathLst>
          </a:custGeom>
          <a:solidFill>
            <a:srgbClr val="E2E7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4314824" y="3181349"/>
            <a:ext cx="533400" cy="209550"/>
          </a:xfrm>
          <a:custGeom>
            <a:avLst/>
            <a:gdLst/>
            <a:ahLst/>
            <a:cxnLst/>
            <a:rect l="l" t="t" r="r" b="b"/>
            <a:pathLst>
              <a:path w="533400" h="209550">
                <a:moveTo>
                  <a:pt x="500352" y="209549"/>
                </a:moveTo>
                <a:lnTo>
                  <a:pt x="33047" y="209549"/>
                </a:lnTo>
                <a:lnTo>
                  <a:pt x="28187" y="208582"/>
                </a:lnTo>
                <a:lnTo>
                  <a:pt x="966" y="181362"/>
                </a:lnTo>
                <a:lnTo>
                  <a:pt x="0" y="176502"/>
                </a:lnTo>
                <a:lnTo>
                  <a:pt x="0" y="17144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500352" y="0"/>
                </a:lnTo>
                <a:lnTo>
                  <a:pt x="532432" y="28187"/>
                </a:lnTo>
                <a:lnTo>
                  <a:pt x="533399" y="33047"/>
                </a:lnTo>
                <a:lnTo>
                  <a:pt x="533399" y="176502"/>
                </a:lnTo>
                <a:lnTo>
                  <a:pt x="505212" y="208582"/>
                </a:lnTo>
                <a:lnTo>
                  <a:pt x="500352" y="209549"/>
                </a:lnTo>
                <a:close/>
              </a:path>
            </a:pathLst>
          </a:custGeom>
          <a:solidFill>
            <a:srgbClr val="E2E7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5153023" y="2905124"/>
            <a:ext cx="533400" cy="209550"/>
          </a:xfrm>
          <a:custGeom>
            <a:avLst/>
            <a:gdLst/>
            <a:ahLst/>
            <a:cxnLst/>
            <a:rect l="l" t="t" r="r" b="b"/>
            <a:pathLst>
              <a:path w="533400" h="209550">
                <a:moveTo>
                  <a:pt x="500352" y="209549"/>
                </a:moveTo>
                <a:lnTo>
                  <a:pt x="33047" y="209549"/>
                </a:lnTo>
                <a:lnTo>
                  <a:pt x="28187" y="208582"/>
                </a:lnTo>
                <a:lnTo>
                  <a:pt x="966" y="181361"/>
                </a:lnTo>
                <a:lnTo>
                  <a:pt x="0" y="176502"/>
                </a:lnTo>
                <a:lnTo>
                  <a:pt x="0" y="17144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500352" y="0"/>
                </a:lnTo>
                <a:lnTo>
                  <a:pt x="532433" y="28187"/>
                </a:lnTo>
                <a:lnTo>
                  <a:pt x="533399" y="33047"/>
                </a:lnTo>
                <a:lnTo>
                  <a:pt x="533399" y="176502"/>
                </a:lnTo>
                <a:lnTo>
                  <a:pt x="505212" y="208582"/>
                </a:lnTo>
                <a:lnTo>
                  <a:pt x="500352" y="209549"/>
                </a:lnTo>
                <a:close/>
              </a:path>
            </a:pathLst>
          </a:custGeom>
          <a:solidFill>
            <a:srgbClr val="E2E7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5772148" y="2905124"/>
            <a:ext cx="533400" cy="209550"/>
          </a:xfrm>
          <a:custGeom>
            <a:avLst/>
            <a:gdLst/>
            <a:ahLst/>
            <a:cxnLst/>
            <a:rect l="l" t="t" r="r" b="b"/>
            <a:pathLst>
              <a:path w="533400" h="209550">
                <a:moveTo>
                  <a:pt x="500352" y="209549"/>
                </a:moveTo>
                <a:lnTo>
                  <a:pt x="33047" y="209549"/>
                </a:lnTo>
                <a:lnTo>
                  <a:pt x="28187" y="208582"/>
                </a:lnTo>
                <a:lnTo>
                  <a:pt x="966" y="181361"/>
                </a:lnTo>
                <a:lnTo>
                  <a:pt x="0" y="176502"/>
                </a:lnTo>
                <a:lnTo>
                  <a:pt x="0" y="17144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500352" y="0"/>
                </a:lnTo>
                <a:lnTo>
                  <a:pt x="532433" y="28187"/>
                </a:lnTo>
                <a:lnTo>
                  <a:pt x="533399" y="33047"/>
                </a:lnTo>
                <a:lnTo>
                  <a:pt x="533399" y="176502"/>
                </a:lnTo>
                <a:lnTo>
                  <a:pt x="505212" y="208582"/>
                </a:lnTo>
                <a:lnTo>
                  <a:pt x="500352" y="209549"/>
                </a:lnTo>
                <a:close/>
              </a:path>
            </a:pathLst>
          </a:custGeom>
          <a:solidFill>
            <a:srgbClr val="E2E7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6391273" y="2905124"/>
            <a:ext cx="571500" cy="209550"/>
          </a:xfrm>
          <a:custGeom>
            <a:avLst/>
            <a:gdLst/>
            <a:ahLst/>
            <a:cxnLst/>
            <a:rect l="l" t="t" r="r" b="b"/>
            <a:pathLst>
              <a:path w="571500" h="209550">
                <a:moveTo>
                  <a:pt x="538452" y="209549"/>
                </a:moveTo>
                <a:lnTo>
                  <a:pt x="33047" y="209549"/>
                </a:lnTo>
                <a:lnTo>
                  <a:pt x="28187" y="208582"/>
                </a:lnTo>
                <a:lnTo>
                  <a:pt x="966" y="181361"/>
                </a:lnTo>
                <a:lnTo>
                  <a:pt x="0" y="176502"/>
                </a:lnTo>
                <a:lnTo>
                  <a:pt x="0" y="17144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538452" y="0"/>
                </a:lnTo>
                <a:lnTo>
                  <a:pt x="570533" y="28187"/>
                </a:lnTo>
                <a:lnTo>
                  <a:pt x="571499" y="33047"/>
                </a:lnTo>
                <a:lnTo>
                  <a:pt x="571499" y="176502"/>
                </a:lnTo>
                <a:lnTo>
                  <a:pt x="543312" y="208582"/>
                </a:lnTo>
                <a:lnTo>
                  <a:pt x="538452" y="209549"/>
                </a:lnTo>
                <a:close/>
              </a:path>
            </a:pathLst>
          </a:custGeom>
          <a:solidFill>
            <a:srgbClr val="E2E7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5153023" y="3181349"/>
            <a:ext cx="533400" cy="209550"/>
          </a:xfrm>
          <a:custGeom>
            <a:avLst/>
            <a:gdLst/>
            <a:ahLst/>
            <a:cxnLst/>
            <a:rect l="l" t="t" r="r" b="b"/>
            <a:pathLst>
              <a:path w="533400" h="209550">
                <a:moveTo>
                  <a:pt x="500352" y="209549"/>
                </a:moveTo>
                <a:lnTo>
                  <a:pt x="33047" y="209549"/>
                </a:lnTo>
                <a:lnTo>
                  <a:pt x="28187" y="208582"/>
                </a:lnTo>
                <a:lnTo>
                  <a:pt x="966" y="181362"/>
                </a:lnTo>
                <a:lnTo>
                  <a:pt x="0" y="176502"/>
                </a:lnTo>
                <a:lnTo>
                  <a:pt x="0" y="17144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500352" y="0"/>
                </a:lnTo>
                <a:lnTo>
                  <a:pt x="532433" y="28187"/>
                </a:lnTo>
                <a:lnTo>
                  <a:pt x="533399" y="33047"/>
                </a:lnTo>
                <a:lnTo>
                  <a:pt x="533399" y="176502"/>
                </a:lnTo>
                <a:lnTo>
                  <a:pt x="505212" y="208582"/>
                </a:lnTo>
                <a:lnTo>
                  <a:pt x="500352" y="209549"/>
                </a:lnTo>
                <a:close/>
              </a:path>
            </a:pathLst>
          </a:custGeom>
          <a:solidFill>
            <a:srgbClr val="E2E7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/>
          <p:nvPr/>
        </p:nvSpPr>
        <p:spPr>
          <a:xfrm>
            <a:off x="7229474" y="2905124"/>
            <a:ext cx="533400" cy="209550"/>
          </a:xfrm>
          <a:custGeom>
            <a:avLst/>
            <a:gdLst/>
            <a:ahLst/>
            <a:cxnLst/>
            <a:rect l="l" t="t" r="r" b="b"/>
            <a:pathLst>
              <a:path w="533400" h="209550">
                <a:moveTo>
                  <a:pt x="500351" y="209549"/>
                </a:moveTo>
                <a:lnTo>
                  <a:pt x="33047" y="209549"/>
                </a:lnTo>
                <a:lnTo>
                  <a:pt x="28187" y="208582"/>
                </a:lnTo>
                <a:lnTo>
                  <a:pt x="966" y="181361"/>
                </a:lnTo>
                <a:lnTo>
                  <a:pt x="0" y="176502"/>
                </a:lnTo>
                <a:lnTo>
                  <a:pt x="0" y="17144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500351" y="0"/>
                </a:lnTo>
                <a:lnTo>
                  <a:pt x="532433" y="28187"/>
                </a:lnTo>
                <a:lnTo>
                  <a:pt x="533399" y="33047"/>
                </a:lnTo>
                <a:lnTo>
                  <a:pt x="533399" y="176502"/>
                </a:lnTo>
                <a:lnTo>
                  <a:pt x="505212" y="208582"/>
                </a:lnTo>
                <a:lnTo>
                  <a:pt x="500351" y="209549"/>
                </a:lnTo>
                <a:close/>
              </a:path>
            </a:pathLst>
          </a:custGeom>
          <a:solidFill>
            <a:srgbClr val="E2E7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/>
          <p:nvPr/>
        </p:nvSpPr>
        <p:spPr>
          <a:xfrm>
            <a:off x="7839073" y="2905124"/>
            <a:ext cx="542925" cy="209550"/>
          </a:xfrm>
          <a:custGeom>
            <a:avLst/>
            <a:gdLst/>
            <a:ahLst/>
            <a:cxnLst/>
            <a:rect l="l" t="t" r="r" b="b"/>
            <a:pathLst>
              <a:path w="542925" h="209550">
                <a:moveTo>
                  <a:pt x="509876" y="209549"/>
                </a:moveTo>
                <a:lnTo>
                  <a:pt x="33047" y="209549"/>
                </a:lnTo>
                <a:lnTo>
                  <a:pt x="28186" y="208582"/>
                </a:lnTo>
                <a:lnTo>
                  <a:pt x="966" y="181361"/>
                </a:lnTo>
                <a:lnTo>
                  <a:pt x="0" y="176502"/>
                </a:lnTo>
                <a:lnTo>
                  <a:pt x="0" y="171449"/>
                </a:lnTo>
                <a:lnTo>
                  <a:pt x="0" y="33047"/>
                </a:lnTo>
                <a:lnTo>
                  <a:pt x="28186" y="966"/>
                </a:lnTo>
                <a:lnTo>
                  <a:pt x="33047" y="0"/>
                </a:lnTo>
                <a:lnTo>
                  <a:pt x="509876" y="0"/>
                </a:lnTo>
                <a:lnTo>
                  <a:pt x="541957" y="28187"/>
                </a:lnTo>
                <a:lnTo>
                  <a:pt x="542924" y="33047"/>
                </a:lnTo>
                <a:lnTo>
                  <a:pt x="542924" y="176502"/>
                </a:lnTo>
                <a:lnTo>
                  <a:pt x="514736" y="208582"/>
                </a:lnTo>
                <a:lnTo>
                  <a:pt x="509876" y="209549"/>
                </a:lnTo>
                <a:close/>
              </a:path>
            </a:pathLst>
          </a:custGeom>
          <a:solidFill>
            <a:srgbClr val="E2E7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/>
          <p:nvPr/>
        </p:nvSpPr>
        <p:spPr>
          <a:xfrm>
            <a:off x="8458198" y="2905124"/>
            <a:ext cx="533400" cy="209550"/>
          </a:xfrm>
          <a:custGeom>
            <a:avLst/>
            <a:gdLst/>
            <a:ahLst/>
            <a:cxnLst/>
            <a:rect l="l" t="t" r="r" b="b"/>
            <a:pathLst>
              <a:path w="533400" h="209550">
                <a:moveTo>
                  <a:pt x="500352" y="209549"/>
                </a:moveTo>
                <a:lnTo>
                  <a:pt x="33047" y="209549"/>
                </a:lnTo>
                <a:lnTo>
                  <a:pt x="28187" y="208582"/>
                </a:lnTo>
                <a:lnTo>
                  <a:pt x="966" y="181361"/>
                </a:lnTo>
                <a:lnTo>
                  <a:pt x="0" y="176502"/>
                </a:lnTo>
                <a:lnTo>
                  <a:pt x="0" y="17144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500352" y="0"/>
                </a:lnTo>
                <a:lnTo>
                  <a:pt x="532433" y="28187"/>
                </a:lnTo>
                <a:lnTo>
                  <a:pt x="533399" y="33047"/>
                </a:lnTo>
                <a:lnTo>
                  <a:pt x="533399" y="176502"/>
                </a:lnTo>
                <a:lnTo>
                  <a:pt x="505212" y="208582"/>
                </a:lnTo>
                <a:lnTo>
                  <a:pt x="500352" y="209549"/>
                </a:lnTo>
                <a:close/>
              </a:path>
            </a:pathLst>
          </a:custGeom>
          <a:solidFill>
            <a:srgbClr val="E2E7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/>
          <p:nvPr/>
        </p:nvSpPr>
        <p:spPr>
          <a:xfrm>
            <a:off x="7229474" y="3181349"/>
            <a:ext cx="533400" cy="209550"/>
          </a:xfrm>
          <a:custGeom>
            <a:avLst/>
            <a:gdLst/>
            <a:ahLst/>
            <a:cxnLst/>
            <a:rect l="l" t="t" r="r" b="b"/>
            <a:pathLst>
              <a:path w="533400" h="209550">
                <a:moveTo>
                  <a:pt x="500351" y="209549"/>
                </a:moveTo>
                <a:lnTo>
                  <a:pt x="33047" y="209549"/>
                </a:lnTo>
                <a:lnTo>
                  <a:pt x="28187" y="208582"/>
                </a:lnTo>
                <a:lnTo>
                  <a:pt x="966" y="181362"/>
                </a:lnTo>
                <a:lnTo>
                  <a:pt x="0" y="176502"/>
                </a:lnTo>
                <a:lnTo>
                  <a:pt x="0" y="17144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500351" y="0"/>
                </a:lnTo>
                <a:lnTo>
                  <a:pt x="532433" y="28187"/>
                </a:lnTo>
                <a:lnTo>
                  <a:pt x="533399" y="33047"/>
                </a:lnTo>
                <a:lnTo>
                  <a:pt x="533399" y="176502"/>
                </a:lnTo>
                <a:lnTo>
                  <a:pt x="505212" y="208582"/>
                </a:lnTo>
                <a:lnTo>
                  <a:pt x="500351" y="209549"/>
                </a:lnTo>
                <a:close/>
              </a:path>
            </a:pathLst>
          </a:custGeom>
          <a:solidFill>
            <a:srgbClr val="E2E7F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2" name="object 22" descr=""/>
          <p:cNvGrpSpPr/>
          <p:nvPr/>
        </p:nvGrpSpPr>
        <p:grpSpPr>
          <a:xfrm>
            <a:off x="9201149" y="2762249"/>
            <a:ext cx="2076450" cy="1066800"/>
            <a:chOff x="9201149" y="2762249"/>
            <a:chExt cx="2076450" cy="1066800"/>
          </a:xfrm>
        </p:grpSpPr>
        <p:sp>
          <p:nvSpPr>
            <p:cNvPr id="23" name="object 23" descr=""/>
            <p:cNvSpPr/>
            <p:nvPr/>
          </p:nvSpPr>
          <p:spPr>
            <a:xfrm>
              <a:off x="9201149" y="2762249"/>
              <a:ext cx="2076450" cy="1066800"/>
            </a:xfrm>
            <a:custGeom>
              <a:avLst/>
              <a:gdLst/>
              <a:ahLst/>
              <a:cxnLst/>
              <a:rect l="l" t="t" r="r" b="b"/>
              <a:pathLst>
                <a:path w="2076450" h="1066800">
                  <a:moveTo>
                    <a:pt x="2076449" y="1066799"/>
                  </a:moveTo>
                  <a:lnTo>
                    <a:pt x="0" y="1066799"/>
                  </a:lnTo>
                  <a:lnTo>
                    <a:pt x="0" y="0"/>
                  </a:lnTo>
                  <a:lnTo>
                    <a:pt x="2076449" y="0"/>
                  </a:lnTo>
                  <a:lnTo>
                    <a:pt x="2076449" y="1066799"/>
                  </a:lnTo>
                  <a:close/>
                </a:path>
              </a:pathLst>
            </a:custGeom>
            <a:solidFill>
              <a:srgbClr val="3B81F5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9296387" y="2905124"/>
              <a:ext cx="1714500" cy="762000"/>
            </a:xfrm>
            <a:custGeom>
              <a:avLst/>
              <a:gdLst/>
              <a:ahLst/>
              <a:cxnLst/>
              <a:rect l="l" t="t" r="r" b="b"/>
              <a:pathLst>
                <a:path w="1714500" h="762000">
                  <a:moveTo>
                    <a:pt x="733425" y="585508"/>
                  </a:moveTo>
                  <a:lnTo>
                    <a:pt x="705243" y="553427"/>
                  </a:lnTo>
                  <a:lnTo>
                    <a:pt x="700379" y="552450"/>
                  </a:lnTo>
                  <a:lnTo>
                    <a:pt x="33058" y="552450"/>
                  </a:lnTo>
                  <a:lnTo>
                    <a:pt x="977" y="580644"/>
                  </a:lnTo>
                  <a:lnTo>
                    <a:pt x="0" y="585508"/>
                  </a:lnTo>
                  <a:lnTo>
                    <a:pt x="0" y="723900"/>
                  </a:lnTo>
                  <a:lnTo>
                    <a:pt x="0" y="728954"/>
                  </a:lnTo>
                  <a:lnTo>
                    <a:pt x="28194" y="761034"/>
                  </a:lnTo>
                  <a:lnTo>
                    <a:pt x="33058" y="762000"/>
                  </a:lnTo>
                  <a:lnTo>
                    <a:pt x="700379" y="762000"/>
                  </a:lnTo>
                  <a:lnTo>
                    <a:pt x="732459" y="733818"/>
                  </a:lnTo>
                  <a:lnTo>
                    <a:pt x="733425" y="728954"/>
                  </a:lnTo>
                  <a:lnTo>
                    <a:pt x="733425" y="585508"/>
                  </a:lnTo>
                  <a:close/>
                </a:path>
                <a:path w="1714500" h="762000">
                  <a:moveTo>
                    <a:pt x="885825" y="33058"/>
                  </a:moveTo>
                  <a:lnTo>
                    <a:pt x="857643" y="977"/>
                  </a:lnTo>
                  <a:lnTo>
                    <a:pt x="852779" y="0"/>
                  </a:lnTo>
                  <a:lnTo>
                    <a:pt x="33058" y="0"/>
                  </a:lnTo>
                  <a:lnTo>
                    <a:pt x="977" y="28194"/>
                  </a:lnTo>
                  <a:lnTo>
                    <a:pt x="0" y="33058"/>
                  </a:lnTo>
                  <a:lnTo>
                    <a:pt x="0" y="171450"/>
                  </a:lnTo>
                  <a:lnTo>
                    <a:pt x="0" y="176504"/>
                  </a:lnTo>
                  <a:lnTo>
                    <a:pt x="28194" y="208584"/>
                  </a:lnTo>
                  <a:lnTo>
                    <a:pt x="33058" y="209550"/>
                  </a:lnTo>
                  <a:lnTo>
                    <a:pt x="852779" y="209550"/>
                  </a:lnTo>
                  <a:lnTo>
                    <a:pt x="884859" y="181368"/>
                  </a:lnTo>
                  <a:lnTo>
                    <a:pt x="885825" y="176504"/>
                  </a:lnTo>
                  <a:lnTo>
                    <a:pt x="885825" y="33058"/>
                  </a:lnTo>
                  <a:close/>
                </a:path>
                <a:path w="1714500" h="762000">
                  <a:moveTo>
                    <a:pt x="1095375" y="309283"/>
                  </a:moveTo>
                  <a:lnTo>
                    <a:pt x="1067193" y="277202"/>
                  </a:lnTo>
                  <a:lnTo>
                    <a:pt x="1062329" y="276225"/>
                  </a:lnTo>
                  <a:lnTo>
                    <a:pt x="33058" y="276225"/>
                  </a:lnTo>
                  <a:lnTo>
                    <a:pt x="977" y="304419"/>
                  </a:lnTo>
                  <a:lnTo>
                    <a:pt x="0" y="309283"/>
                  </a:lnTo>
                  <a:lnTo>
                    <a:pt x="0" y="447675"/>
                  </a:lnTo>
                  <a:lnTo>
                    <a:pt x="0" y="452729"/>
                  </a:lnTo>
                  <a:lnTo>
                    <a:pt x="28194" y="484809"/>
                  </a:lnTo>
                  <a:lnTo>
                    <a:pt x="33058" y="485775"/>
                  </a:lnTo>
                  <a:lnTo>
                    <a:pt x="1062329" y="485775"/>
                  </a:lnTo>
                  <a:lnTo>
                    <a:pt x="1094409" y="457593"/>
                  </a:lnTo>
                  <a:lnTo>
                    <a:pt x="1095375" y="452729"/>
                  </a:lnTo>
                  <a:lnTo>
                    <a:pt x="1095375" y="309283"/>
                  </a:lnTo>
                  <a:close/>
                </a:path>
                <a:path w="1714500" h="762000">
                  <a:moveTo>
                    <a:pt x="1714500" y="309283"/>
                  </a:moveTo>
                  <a:lnTo>
                    <a:pt x="1686318" y="277202"/>
                  </a:lnTo>
                  <a:lnTo>
                    <a:pt x="1681454" y="276225"/>
                  </a:lnTo>
                  <a:lnTo>
                    <a:pt x="1214158" y="276225"/>
                  </a:lnTo>
                  <a:lnTo>
                    <a:pt x="1182065" y="304419"/>
                  </a:lnTo>
                  <a:lnTo>
                    <a:pt x="1181100" y="309283"/>
                  </a:lnTo>
                  <a:lnTo>
                    <a:pt x="1181100" y="447675"/>
                  </a:lnTo>
                  <a:lnTo>
                    <a:pt x="1181100" y="452729"/>
                  </a:lnTo>
                  <a:lnTo>
                    <a:pt x="1209294" y="484809"/>
                  </a:lnTo>
                  <a:lnTo>
                    <a:pt x="1214158" y="485775"/>
                  </a:lnTo>
                  <a:lnTo>
                    <a:pt x="1681454" y="485775"/>
                  </a:lnTo>
                  <a:lnTo>
                    <a:pt x="1713534" y="457593"/>
                  </a:lnTo>
                  <a:lnTo>
                    <a:pt x="1714500" y="452729"/>
                  </a:lnTo>
                  <a:lnTo>
                    <a:pt x="1714500" y="309283"/>
                  </a:lnTo>
                  <a:close/>
                </a:path>
              </a:pathLst>
            </a:custGeom>
            <a:solidFill>
              <a:srgbClr val="EBF5FF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25" name="object 25" descr=""/>
          <p:cNvGraphicFramePr>
            <a:graphicFrameLocks noGrp="1"/>
          </p:cNvGraphicFramePr>
          <p:nvPr/>
        </p:nvGraphicFramePr>
        <p:xfrm>
          <a:off x="914399" y="1181099"/>
          <a:ext cx="10439400" cy="4597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/>
                <a:gridCol w="944244"/>
                <a:gridCol w="2351405"/>
                <a:gridCol w="1443989"/>
                <a:gridCol w="649604"/>
                <a:gridCol w="1421130"/>
                <a:gridCol w="709929"/>
                <a:gridCol w="1231265"/>
                <a:gridCol w="843915"/>
              </a:tblGrid>
              <a:tr h="4184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CF1F6"/>
                    </a:solidFill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dirty="0" sz="1350" spc="-285" b="1">
                          <a:latin typeface="Malgun Gothic"/>
                          <a:cs typeface="Malgun Gothic"/>
                        </a:rPr>
                        <a:t>솔루션</a:t>
                      </a:r>
                      <a:endParaRPr sz="1350">
                        <a:latin typeface="Malgun Gothic"/>
                        <a:cs typeface="Malgun Gothic"/>
                      </a:endParaRPr>
                    </a:p>
                  </a:txBody>
                  <a:tcPr marL="0" marR="0" marB="0" marT="104775">
                    <a:solidFill>
                      <a:srgbClr val="ECF1F6"/>
                    </a:solidFill>
                  </a:tcPr>
                </a:tc>
                <a:tc>
                  <a:txBody>
                    <a:bodyPr/>
                    <a:lstStyle/>
                    <a:p>
                      <a:pPr marL="101282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dirty="0" sz="1350" spc="-260" b="1">
                          <a:latin typeface="Malgun Gothic"/>
                          <a:cs typeface="Malgun Gothic"/>
                        </a:rPr>
                        <a:t>더존</a:t>
                      </a:r>
                      <a:r>
                        <a:rPr dirty="0" sz="1350" spc="-135" b="1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400" spc="-10" b="1">
                          <a:latin typeface="Noto Sans JP"/>
                          <a:cs typeface="Noto Sans JP"/>
                        </a:rPr>
                        <a:t>iCUBE</a:t>
                      </a:r>
                      <a:endParaRPr sz="1400">
                        <a:latin typeface="Noto Sans JP"/>
                        <a:cs typeface="Noto Sans JP"/>
                      </a:endParaRPr>
                    </a:p>
                  </a:txBody>
                  <a:tcPr marL="0" marR="0" marB="0" marT="98425">
                    <a:solidFill>
                      <a:srgbClr val="ECF1F6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3655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dirty="0" sz="1350" spc="-280" b="1">
                          <a:latin typeface="Malgun Gothic"/>
                          <a:cs typeface="Malgun Gothic"/>
                        </a:rPr>
                        <a:t>얼마에요</a:t>
                      </a:r>
                      <a:endParaRPr sz="1350">
                        <a:latin typeface="Malgun Gothic"/>
                        <a:cs typeface="Malgun Gothic"/>
                      </a:endParaRPr>
                    </a:p>
                  </a:txBody>
                  <a:tcPr marL="0" marR="0" marB="0" marT="104775">
                    <a:solidFill>
                      <a:srgbClr val="ECF1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ECF1F6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90220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dirty="0" sz="1350" spc="-80" b="1">
                          <a:latin typeface="Malgun Gothic"/>
                          <a:cs typeface="Malgun Gothic"/>
                        </a:rPr>
                        <a:t>앤카운트</a:t>
                      </a:r>
                      <a:r>
                        <a:rPr dirty="0" sz="1400" spc="-80" b="1">
                          <a:latin typeface="Noto Sans JP"/>
                          <a:cs typeface="Noto Sans JP"/>
                        </a:rPr>
                        <a:t>(eCount)</a:t>
                      </a:r>
                      <a:endParaRPr sz="1400">
                        <a:latin typeface="Noto Sans JP"/>
                        <a:cs typeface="Noto Sans JP"/>
                      </a:endParaRPr>
                    </a:p>
                  </a:txBody>
                  <a:tcPr marL="0" marR="0" marB="0" marT="98425">
                    <a:solidFill>
                      <a:srgbClr val="ECF1F6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68020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dirty="0" sz="1350" spc="-260" b="1">
                          <a:latin typeface="Malgun Gothic"/>
                          <a:cs typeface="Malgun Gothic"/>
                        </a:rPr>
                        <a:t>제안</a:t>
                      </a:r>
                      <a:r>
                        <a:rPr dirty="0" sz="1350" spc="-135" b="1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350" spc="-285" b="1">
                          <a:latin typeface="Malgun Gothic"/>
                          <a:cs typeface="Malgun Gothic"/>
                        </a:rPr>
                        <a:t>시스템</a:t>
                      </a:r>
                      <a:endParaRPr sz="1350">
                        <a:latin typeface="Malgun Gothic"/>
                        <a:cs typeface="Malgun Gothic"/>
                      </a:endParaRPr>
                    </a:p>
                  </a:txBody>
                  <a:tcPr marL="0" marR="0" marB="0" marT="104775">
                    <a:solidFill>
                      <a:srgbClr val="ECF1F6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61645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dirty="0" sz="1350" spc="-260">
                          <a:latin typeface="Dotum"/>
                          <a:cs typeface="Dotum"/>
                        </a:rPr>
                        <a:t>주요</a:t>
                      </a:r>
                      <a:r>
                        <a:rPr dirty="0" sz="1350" spc="-110"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350" spc="-295">
                          <a:latin typeface="Dotum"/>
                          <a:cs typeface="Dotum"/>
                        </a:rPr>
                        <a:t>대상</a:t>
                      </a:r>
                      <a:endParaRPr sz="1350">
                        <a:latin typeface="Dotum"/>
                        <a:cs typeface="Dotum"/>
                      </a:endParaRPr>
                    </a:p>
                  </a:txBody>
                  <a:tcPr marL="0" marR="0" marB="0" marT="123825">
                    <a:lnB w="9525">
                      <a:solidFill>
                        <a:srgbClr val="E2E7F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405255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dirty="0" sz="1350" spc="-85">
                          <a:latin typeface="Dotum"/>
                          <a:cs typeface="Dotum"/>
                        </a:rPr>
                        <a:t>중소</a:t>
                      </a:r>
                      <a:r>
                        <a:rPr dirty="0" sz="1300" spc="-85">
                          <a:latin typeface="Microsoft Sans Serif"/>
                          <a:cs typeface="Microsoft Sans Serif"/>
                        </a:rPr>
                        <a:t>·</a:t>
                      </a:r>
                      <a:r>
                        <a:rPr dirty="0" sz="1350" spc="-85">
                          <a:latin typeface="Dotum"/>
                          <a:cs typeface="Dotum"/>
                        </a:rPr>
                        <a:t>중견기업</a:t>
                      </a:r>
                      <a:endParaRPr sz="1350">
                        <a:latin typeface="Dotum"/>
                        <a:cs typeface="Dotum"/>
                      </a:endParaRPr>
                    </a:p>
                  </a:txBody>
                  <a:tcPr marL="0" marR="0" marB="0" marT="123825">
                    <a:lnB w="9525">
                      <a:solidFill>
                        <a:srgbClr val="E2E7F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8260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dirty="0" sz="1350" spc="-220">
                          <a:latin typeface="Dotum"/>
                          <a:cs typeface="Dotum"/>
                        </a:rPr>
                        <a:t>소상공인</a:t>
                      </a:r>
                      <a:r>
                        <a:rPr dirty="0" sz="1300" spc="-220">
                          <a:latin typeface="Microsoft Sans Serif"/>
                          <a:cs typeface="Microsoft Sans Serif"/>
                        </a:rPr>
                        <a:t>,</a:t>
                      </a:r>
                      <a:r>
                        <a:rPr dirty="0" sz="1300" spc="3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350" spc="-280">
                          <a:latin typeface="Dotum"/>
                          <a:cs typeface="Dotum"/>
                        </a:rPr>
                        <a:t>매장관리</a:t>
                      </a:r>
                      <a:endParaRPr sz="1350">
                        <a:latin typeface="Dotum"/>
                        <a:cs typeface="Dotum"/>
                      </a:endParaRPr>
                    </a:p>
                  </a:txBody>
                  <a:tcPr marL="0" marR="0" marB="0" marT="123825">
                    <a:lnB w="9525">
                      <a:solidFill>
                        <a:srgbClr val="E2E7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E2E7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dirty="0" sz="1350" spc="-280">
                          <a:latin typeface="Dotum"/>
                          <a:cs typeface="Dotum"/>
                        </a:rPr>
                        <a:t>중소기업</a:t>
                      </a:r>
                      <a:endParaRPr sz="1350">
                        <a:latin typeface="Dotum"/>
                        <a:cs typeface="Dotum"/>
                      </a:endParaRPr>
                    </a:p>
                  </a:txBody>
                  <a:tcPr marL="0" marR="0" marB="0" marT="123825">
                    <a:lnB w="9525">
                      <a:solidFill>
                        <a:srgbClr val="E2E7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E2E7F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dirty="0" sz="1350" spc="-225">
                          <a:latin typeface="Dotum"/>
                          <a:cs typeface="Dotum"/>
                        </a:rPr>
                        <a:t>개인사업자</a:t>
                      </a:r>
                      <a:r>
                        <a:rPr dirty="0" sz="1300" spc="-225" b="0">
                          <a:latin typeface="Noto Sans JP Medium"/>
                          <a:cs typeface="Noto Sans JP Medium"/>
                        </a:rPr>
                        <a:t>,</a:t>
                      </a:r>
                      <a:r>
                        <a:rPr dirty="0" sz="1300" spc="70" b="0">
                          <a:latin typeface="Noto Sans JP Medium"/>
                          <a:cs typeface="Noto Sans JP Medium"/>
                        </a:rPr>
                        <a:t> </a:t>
                      </a:r>
                      <a:r>
                        <a:rPr dirty="0" sz="1350" spc="-280">
                          <a:latin typeface="Dotum"/>
                          <a:cs typeface="Dotum"/>
                        </a:rPr>
                        <a:t>소상공인</a:t>
                      </a:r>
                      <a:endParaRPr sz="1350">
                        <a:latin typeface="Dotum"/>
                        <a:cs typeface="Dotum"/>
                      </a:endParaRPr>
                    </a:p>
                  </a:txBody>
                  <a:tcPr marL="0" marR="0" marB="0" marT="123825">
                    <a:lnB w="9525">
                      <a:solidFill>
                        <a:srgbClr val="E2E7F0"/>
                      </a:solidFill>
                      <a:prstDash val="solid"/>
                    </a:lnB>
                    <a:solidFill>
                      <a:srgbClr val="3B81F5">
                        <a:alpha val="10198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6068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dirty="0" sz="1350" spc="-260">
                          <a:latin typeface="Dotum"/>
                          <a:cs typeface="Dotum"/>
                        </a:rPr>
                        <a:t>시장</a:t>
                      </a:r>
                      <a:r>
                        <a:rPr dirty="0" sz="1350" spc="-110"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350" spc="-295">
                          <a:latin typeface="Dotum"/>
                          <a:cs typeface="Dotum"/>
                        </a:rPr>
                        <a:t>위치</a:t>
                      </a:r>
                      <a:endParaRPr sz="1350">
                        <a:latin typeface="Dotum"/>
                        <a:cs typeface="Dotum"/>
                      </a:endParaRPr>
                    </a:p>
                  </a:txBody>
                  <a:tcPr marL="0" marR="0" marB="0" marT="128270">
                    <a:lnT w="9525">
                      <a:solidFill>
                        <a:srgbClr val="E2E7F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140525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dirty="0" sz="1300" spc="-160">
                          <a:latin typeface="Microsoft Sans Serif"/>
                          <a:cs typeface="Microsoft Sans Serif"/>
                        </a:rPr>
                        <a:t>ERP</a:t>
                      </a:r>
                      <a:r>
                        <a:rPr dirty="0" sz="1300" spc="1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350" spc="-260">
                          <a:latin typeface="Dotum"/>
                          <a:cs typeface="Dotum"/>
                        </a:rPr>
                        <a:t>시장점유율</a:t>
                      </a:r>
                      <a:r>
                        <a:rPr dirty="0" sz="1350" spc="-95"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300" spc="-25">
                          <a:latin typeface="Microsoft Sans Serif"/>
                          <a:cs typeface="Microsoft Sans Serif"/>
                        </a:rPr>
                        <a:t>1</a:t>
                      </a:r>
                      <a:r>
                        <a:rPr dirty="0" sz="1350" spc="-25">
                          <a:latin typeface="Dotum"/>
                          <a:cs typeface="Dotum"/>
                        </a:rPr>
                        <a:t>위</a:t>
                      </a:r>
                      <a:endParaRPr sz="1350">
                        <a:latin typeface="Dotum"/>
                        <a:cs typeface="Dotum"/>
                      </a:endParaRPr>
                    </a:p>
                  </a:txBody>
                  <a:tcPr marL="0" marR="0" marB="0" marT="128270">
                    <a:lnT w="9525">
                      <a:solidFill>
                        <a:srgbClr val="E2E7F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dirty="0" sz="1350" spc="-260">
                          <a:latin typeface="Dotum"/>
                          <a:cs typeface="Dotum"/>
                        </a:rPr>
                        <a:t>매장관리</a:t>
                      </a:r>
                      <a:r>
                        <a:rPr dirty="0" sz="1350" spc="-110"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350" spc="-260">
                          <a:latin typeface="Dotum"/>
                          <a:cs typeface="Dotum"/>
                        </a:rPr>
                        <a:t>앱</a:t>
                      </a:r>
                      <a:r>
                        <a:rPr dirty="0" sz="1350" spc="-105"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350" spc="-285">
                          <a:latin typeface="Dotum"/>
                          <a:cs typeface="Dotum"/>
                        </a:rPr>
                        <a:t>시장</a:t>
                      </a:r>
                      <a:endParaRPr sz="1350">
                        <a:latin typeface="Dotum"/>
                        <a:cs typeface="Dotum"/>
                      </a:endParaRPr>
                    </a:p>
                  </a:txBody>
                  <a:tcPr marL="0" marR="0" marB="0" marT="128270">
                    <a:lnT w="9525">
                      <a:solidFill>
                        <a:srgbClr val="E2E7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E2E7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dirty="0" sz="1350" spc="-260">
                          <a:latin typeface="Dotum"/>
                          <a:cs typeface="Dotum"/>
                        </a:rPr>
                        <a:t>가격</a:t>
                      </a:r>
                      <a:r>
                        <a:rPr dirty="0" sz="1350" spc="-110"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350" spc="-260">
                          <a:latin typeface="Dotum"/>
                          <a:cs typeface="Dotum"/>
                        </a:rPr>
                        <a:t>경쟁력</a:t>
                      </a:r>
                      <a:r>
                        <a:rPr dirty="0" sz="1350" spc="-105"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350" spc="-285">
                          <a:latin typeface="Dotum"/>
                          <a:cs typeface="Dotum"/>
                        </a:rPr>
                        <a:t>중심</a:t>
                      </a:r>
                      <a:endParaRPr sz="1350">
                        <a:latin typeface="Dotum"/>
                        <a:cs typeface="Dotum"/>
                      </a:endParaRPr>
                    </a:p>
                  </a:txBody>
                  <a:tcPr marL="0" marR="0" marB="0" marT="128270">
                    <a:lnT w="9525">
                      <a:solidFill>
                        <a:srgbClr val="E2E7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E2E7F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dirty="0" sz="1300" b="0">
                          <a:latin typeface="Noto Sans JP Medium"/>
                          <a:cs typeface="Noto Sans JP Medium"/>
                        </a:rPr>
                        <a:t>AI</a:t>
                      </a:r>
                      <a:r>
                        <a:rPr dirty="0" sz="1300" spc="-65" b="0">
                          <a:latin typeface="Noto Sans JP Medium"/>
                          <a:cs typeface="Noto Sans JP Medium"/>
                        </a:rPr>
                        <a:t> </a:t>
                      </a:r>
                      <a:r>
                        <a:rPr dirty="0" sz="1350" spc="-260">
                          <a:latin typeface="Dotum"/>
                          <a:cs typeface="Dotum"/>
                        </a:rPr>
                        <a:t>특화</a:t>
                      </a:r>
                      <a:r>
                        <a:rPr dirty="0" sz="1350" spc="-114"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350" spc="-280">
                          <a:latin typeface="Dotum"/>
                          <a:cs typeface="Dotum"/>
                        </a:rPr>
                        <a:t>간편장부</a:t>
                      </a:r>
                      <a:endParaRPr sz="1350">
                        <a:latin typeface="Dotum"/>
                        <a:cs typeface="Dotum"/>
                      </a:endParaRPr>
                    </a:p>
                  </a:txBody>
                  <a:tcPr marL="0" marR="0" marB="0" marT="128270">
                    <a:lnT w="9525">
                      <a:solidFill>
                        <a:srgbClr val="E2E7F0"/>
                      </a:solidFill>
                      <a:prstDash val="solid"/>
                    </a:lnT>
                    <a:solidFill>
                      <a:srgbClr val="3B81F5">
                        <a:alpha val="10198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340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E2E7F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405255">
                        <a:lnSpc>
                          <a:spcPts val="1590"/>
                        </a:lnSpc>
                      </a:pPr>
                      <a:r>
                        <a:rPr dirty="0" sz="1350" spc="-260">
                          <a:latin typeface="Dotum"/>
                          <a:cs typeface="Dotum"/>
                        </a:rPr>
                        <a:t>법인세</a:t>
                      </a:r>
                      <a:r>
                        <a:rPr dirty="0" sz="1350" spc="-105"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350" spc="-260">
                          <a:latin typeface="Dotum"/>
                          <a:cs typeface="Dotum"/>
                        </a:rPr>
                        <a:t>전자신고</a:t>
                      </a:r>
                      <a:r>
                        <a:rPr dirty="0" sz="1350" spc="-105"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300" spc="-25">
                          <a:latin typeface="Microsoft Sans Serif"/>
                          <a:cs typeface="Microsoft Sans Serif"/>
                        </a:rPr>
                        <a:t>89%</a:t>
                      </a:r>
                      <a:endParaRPr sz="13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B w="9525">
                      <a:solidFill>
                        <a:srgbClr val="E2E7F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ts val="1590"/>
                        </a:lnSpc>
                      </a:pPr>
                      <a:r>
                        <a:rPr dirty="0" sz="1350" spc="-260">
                          <a:latin typeface="Dotum"/>
                          <a:cs typeface="Dotum"/>
                        </a:rPr>
                        <a:t>무료</a:t>
                      </a:r>
                      <a:r>
                        <a:rPr dirty="0" sz="1350" spc="-110"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350" spc="-260">
                          <a:latin typeface="Dotum"/>
                          <a:cs typeface="Dotum"/>
                        </a:rPr>
                        <a:t>기본</a:t>
                      </a:r>
                      <a:r>
                        <a:rPr dirty="0" sz="1350" spc="-110"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350" spc="-285">
                          <a:latin typeface="Dotum"/>
                          <a:cs typeface="Dotum"/>
                        </a:rPr>
                        <a:t>서비스</a:t>
                      </a:r>
                      <a:endParaRPr sz="1350">
                        <a:latin typeface="Dotum"/>
                        <a:cs typeface="Dotum"/>
                      </a:endParaRPr>
                    </a:p>
                  </a:txBody>
                  <a:tcPr marL="0" marR="0" marB="0" marT="0">
                    <a:lnB w="9525">
                      <a:solidFill>
                        <a:srgbClr val="E2E7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E2E7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ts val="1590"/>
                        </a:lnSpc>
                      </a:pPr>
                      <a:r>
                        <a:rPr dirty="0" sz="1350" spc="-260">
                          <a:latin typeface="Dotum"/>
                          <a:cs typeface="Dotum"/>
                        </a:rPr>
                        <a:t>중소기업</a:t>
                      </a:r>
                      <a:r>
                        <a:rPr dirty="0" sz="1350" spc="-105"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350" spc="-260">
                          <a:latin typeface="Dotum"/>
                          <a:cs typeface="Dotum"/>
                        </a:rPr>
                        <a:t>특화</a:t>
                      </a:r>
                      <a:r>
                        <a:rPr dirty="0" sz="1350" spc="-105"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300" spc="-25">
                          <a:latin typeface="Microsoft Sans Serif"/>
                          <a:cs typeface="Microsoft Sans Serif"/>
                        </a:rPr>
                        <a:t>ERP</a:t>
                      </a:r>
                      <a:endParaRPr sz="13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B w="9525">
                      <a:solidFill>
                        <a:srgbClr val="E2E7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E2E7F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8425">
                        <a:lnSpc>
                          <a:spcPts val="1590"/>
                        </a:lnSpc>
                      </a:pPr>
                      <a:r>
                        <a:rPr dirty="0" sz="1350" spc="-260">
                          <a:latin typeface="Dotum"/>
                          <a:cs typeface="Dotum"/>
                        </a:rPr>
                        <a:t>자동화</a:t>
                      </a:r>
                      <a:r>
                        <a:rPr dirty="0" sz="1350" spc="-105"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350" spc="-295">
                          <a:latin typeface="Dotum"/>
                          <a:cs typeface="Dotum"/>
                        </a:rPr>
                        <a:t>중심</a:t>
                      </a:r>
                      <a:endParaRPr sz="1350">
                        <a:latin typeface="Dotum"/>
                        <a:cs typeface="Dotum"/>
                      </a:endParaRPr>
                    </a:p>
                  </a:txBody>
                  <a:tcPr marL="0" marR="0" marB="0" marT="0">
                    <a:lnB w="9525">
                      <a:solidFill>
                        <a:srgbClr val="E2E7F0"/>
                      </a:solidFill>
                      <a:prstDash val="solid"/>
                    </a:lnB>
                    <a:solidFill>
                      <a:srgbClr val="3B81F5">
                        <a:alpha val="10198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96875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dirty="0" sz="1350" spc="-260">
                          <a:latin typeface="Dotum"/>
                          <a:cs typeface="Dotum"/>
                        </a:rPr>
                        <a:t>주요</a:t>
                      </a:r>
                      <a:r>
                        <a:rPr dirty="0" sz="1350" spc="-110"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350" spc="-295">
                          <a:latin typeface="Dotum"/>
                          <a:cs typeface="Dotum"/>
                        </a:rPr>
                        <a:t>기능</a:t>
                      </a:r>
                      <a:endParaRPr sz="1350">
                        <a:latin typeface="Dotum"/>
                        <a:cs typeface="Dotum"/>
                      </a:endParaRPr>
                    </a:p>
                  </a:txBody>
                  <a:tcPr marL="0" marR="0" marB="0" marT="128270">
                    <a:lnT w="9525">
                      <a:solidFill>
                        <a:srgbClr val="E2E7F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462405">
                        <a:lnSpc>
                          <a:spcPct val="100000"/>
                        </a:lnSpc>
                        <a:tabLst>
                          <a:tab pos="2078355" algn="l"/>
                          <a:tab pos="2694305" algn="l"/>
                        </a:tabLst>
                      </a:pPr>
                      <a:r>
                        <a:rPr dirty="0" sz="1000" spc="-20">
                          <a:solidFill>
                            <a:srgbClr val="4A5467"/>
                          </a:solidFill>
                          <a:latin typeface="Dotum"/>
                          <a:cs typeface="Dotum"/>
                        </a:rPr>
                        <a:t>회계관리</a:t>
                      </a:r>
                      <a:r>
                        <a:rPr dirty="0" sz="1000">
                          <a:solidFill>
                            <a:srgbClr val="4A5467"/>
                          </a:solidFill>
                          <a:latin typeface="Dotum"/>
                          <a:cs typeface="Dotum"/>
                        </a:rPr>
                        <a:t>	</a:t>
                      </a:r>
                      <a:r>
                        <a:rPr dirty="0" sz="1000" spc="-20">
                          <a:solidFill>
                            <a:srgbClr val="4A5467"/>
                          </a:solidFill>
                          <a:latin typeface="Dotum"/>
                          <a:cs typeface="Dotum"/>
                        </a:rPr>
                        <a:t>인사급여</a:t>
                      </a:r>
                      <a:r>
                        <a:rPr dirty="0" sz="1000">
                          <a:solidFill>
                            <a:srgbClr val="4A5467"/>
                          </a:solidFill>
                          <a:latin typeface="Dotum"/>
                          <a:cs typeface="Dotum"/>
                        </a:rPr>
                        <a:t>	</a:t>
                      </a:r>
                      <a:r>
                        <a:rPr dirty="0" sz="1000" spc="-20">
                          <a:solidFill>
                            <a:srgbClr val="4A5467"/>
                          </a:solidFill>
                          <a:latin typeface="Dotum"/>
                          <a:cs typeface="Dotum"/>
                        </a:rPr>
                        <a:t>영업관리</a:t>
                      </a:r>
                      <a:endParaRPr sz="1000">
                        <a:latin typeface="Dotum"/>
                        <a:cs typeface="Dotum"/>
                      </a:endParaRPr>
                    </a:p>
                  </a:txBody>
                  <a:tcPr marL="0" marR="0" marB="0" marT="41275">
                    <a:lnT w="9525">
                      <a:solidFill>
                        <a:srgbClr val="E2E7F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38125">
                        <a:lnSpc>
                          <a:spcPct val="100000"/>
                        </a:lnSpc>
                        <a:tabLst>
                          <a:tab pos="854075" algn="l"/>
                        </a:tabLst>
                      </a:pPr>
                      <a:r>
                        <a:rPr dirty="0" sz="1000" spc="-20">
                          <a:solidFill>
                            <a:srgbClr val="4A5467"/>
                          </a:solidFill>
                          <a:latin typeface="Dotum"/>
                          <a:cs typeface="Dotum"/>
                        </a:rPr>
                        <a:t>매출관리</a:t>
                      </a:r>
                      <a:r>
                        <a:rPr dirty="0" sz="1000">
                          <a:solidFill>
                            <a:srgbClr val="4A5467"/>
                          </a:solidFill>
                          <a:latin typeface="Dotum"/>
                          <a:cs typeface="Dotum"/>
                        </a:rPr>
                        <a:t>	</a:t>
                      </a:r>
                      <a:r>
                        <a:rPr dirty="0" sz="1000" spc="-20">
                          <a:solidFill>
                            <a:srgbClr val="4A5467"/>
                          </a:solidFill>
                          <a:latin typeface="Dotum"/>
                          <a:cs typeface="Dotum"/>
                        </a:rPr>
                        <a:t>외상관리</a:t>
                      </a:r>
                      <a:endParaRPr sz="1000">
                        <a:latin typeface="Dotum"/>
                        <a:cs typeface="Dotum"/>
                      </a:endParaRPr>
                    </a:p>
                  </a:txBody>
                  <a:tcPr marL="0" marR="0" marB="0" marT="41275">
                    <a:lnT w="9525">
                      <a:solidFill>
                        <a:srgbClr val="E2E7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z="1000" spc="-10">
                          <a:solidFill>
                            <a:srgbClr val="4A5467"/>
                          </a:solidFill>
                          <a:latin typeface="Dotum"/>
                          <a:cs typeface="Dotum"/>
                        </a:rPr>
                        <a:t>급여</a:t>
                      </a:r>
                      <a:r>
                        <a:rPr dirty="0" sz="1000" spc="-10">
                          <a:solidFill>
                            <a:srgbClr val="4A5467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dirty="0" sz="1000" spc="-10">
                          <a:solidFill>
                            <a:srgbClr val="4A5467"/>
                          </a:solidFill>
                          <a:latin typeface="Dotum"/>
                          <a:cs typeface="Dotum"/>
                        </a:rPr>
                        <a:t>근태</a:t>
                      </a:r>
                      <a:endParaRPr sz="1000">
                        <a:latin typeface="Dotum"/>
                        <a:cs typeface="Dotum"/>
                      </a:endParaRPr>
                    </a:p>
                  </a:txBody>
                  <a:tcPr marL="0" marR="0" marB="0" marT="41275">
                    <a:lnT w="9525">
                      <a:solidFill>
                        <a:srgbClr val="E2E7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15900">
                        <a:lnSpc>
                          <a:spcPct val="100000"/>
                        </a:lnSpc>
                        <a:tabLst>
                          <a:tab pos="831850" algn="l"/>
                        </a:tabLst>
                      </a:pPr>
                      <a:r>
                        <a:rPr dirty="0" sz="1000" spc="-20">
                          <a:solidFill>
                            <a:srgbClr val="4A5467"/>
                          </a:solidFill>
                          <a:latin typeface="Dotum"/>
                          <a:cs typeface="Dotum"/>
                        </a:rPr>
                        <a:t>회계관리</a:t>
                      </a:r>
                      <a:r>
                        <a:rPr dirty="0" sz="1000">
                          <a:solidFill>
                            <a:srgbClr val="4A5467"/>
                          </a:solidFill>
                          <a:latin typeface="Dotum"/>
                          <a:cs typeface="Dotum"/>
                        </a:rPr>
                        <a:t>	</a:t>
                      </a:r>
                      <a:r>
                        <a:rPr dirty="0" sz="1000" spc="-20">
                          <a:solidFill>
                            <a:srgbClr val="4A5467"/>
                          </a:solidFill>
                          <a:latin typeface="Dotum"/>
                          <a:cs typeface="Dotum"/>
                        </a:rPr>
                        <a:t>세무관리</a:t>
                      </a:r>
                      <a:endParaRPr sz="1000">
                        <a:latin typeface="Dotum"/>
                        <a:cs typeface="Dotum"/>
                      </a:endParaRPr>
                    </a:p>
                  </a:txBody>
                  <a:tcPr marL="0" marR="0" marB="0" marT="41275">
                    <a:lnT w="9525">
                      <a:solidFill>
                        <a:srgbClr val="E2E7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z="1000" spc="-20">
                          <a:solidFill>
                            <a:srgbClr val="4A5467"/>
                          </a:solidFill>
                          <a:latin typeface="Dotum"/>
                          <a:cs typeface="Dotum"/>
                        </a:rPr>
                        <a:t>물류관리</a:t>
                      </a:r>
                      <a:endParaRPr sz="1000">
                        <a:latin typeface="Dotum"/>
                        <a:cs typeface="Dotum"/>
                      </a:endParaRPr>
                    </a:p>
                  </a:txBody>
                  <a:tcPr marL="0" marR="0" marB="0" marT="41275">
                    <a:lnT w="9525">
                      <a:solidFill>
                        <a:srgbClr val="E2E7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55575">
                        <a:lnSpc>
                          <a:spcPct val="100000"/>
                        </a:lnSpc>
                      </a:pPr>
                      <a:r>
                        <a:rPr dirty="0" sz="1000" spc="-180">
                          <a:solidFill>
                            <a:srgbClr val="3B81F5"/>
                          </a:solidFill>
                          <a:latin typeface="Dotum"/>
                          <a:cs typeface="Dotum"/>
                        </a:rPr>
                        <a:t>영수증</a:t>
                      </a:r>
                      <a:r>
                        <a:rPr dirty="0" sz="1000" spc="-85">
                          <a:solidFill>
                            <a:srgbClr val="3B81F5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000" spc="-20">
                          <a:solidFill>
                            <a:srgbClr val="3B81F5"/>
                          </a:solidFill>
                          <a:latin typeface="Dotum"/>
                          <a:cs typeface="Dotum"/>
                        </a:rPr>
                        <a:t>자동인식</a:t>
                      </a:r>
                      <a:endParaRPr sz="1000">
                        <a:latin typeface="Dotum"/>
                        <a:cs typeface="Dotum"/>
                      </a:endParaRPr>
                    </a:p>
                  </a:txBody>
                  <a:tcPr marL="0" marR="0" marB="0" marT="41275">
                    <a:lnT w="9525">
                      <a:solidFill>
                        <a:srgbClr val="E2E7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E2E7F0"/>
                      </a:solidFill>
                      <a:prstDash val="solid"/>
                    </a:lnT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462405">
                        <a:lnSpc>
                          <a:spcPct val="100000"/>
                        </a:lnSpc>
                        <a:spcBef>
                          <a:spcPts val="409"/>
                        </a:spcBef>
                        <a:tabLst>
                          <a:tab pos="2078355" algn="l"/>
                          <a:tab pos="2694305" algn="l"/>
                        </a:tabLst>
                      </a:pPr>
                      <a:r>
                        <a:rPr dirty="0" sz="1000" spc="-20">
                          <a:solidFill>
                            <a:srgbClr val="4A5467"/>
                          </a:solidFill>
                          <a:latin typeface="Dotum"/>
                          <a:cs typeface="Dotum"/>
                        </a:rPr>
                        <a:t>무역관리</a:t>
                      </a:r>
                      <a:r>
                        <a:rPr dirty="0" sz="1000">
                          <a:solidFill>
                            <a:srgbClr val="4A5467"/>
                          </a:solidFill>
                          <a:latin typeface="Dotum"/>
                          <a:cs typeface="Dotum"/>
                        </a:rPr>
                        <a:t>	</a:t>
                      </a:r>
                      <a:r>
                        <a:rPr dirty="0" sz="1000" spc="-20">
                          <a:solidFill>
                            <a:srgbClr val="4A5467"/>
                          </a:solidFill>
                          <a:latin typeface="Dotum"/>
                          <a:cs typeface="Dotum"/>
                        </a:rPr>
                        <a:t>구매자재</a:t>
                      </a:r>
                      <a:r>
                        <a:rPr dirty="0" sz="1000">
                          <a:solidFill>
                            <a:srgbClr val="4A5467"/>
                          </a:solidFill>
                          <a:latin typeface="Dotum"/>
                          <a:cs typeface="Dotum"/>
                        </a:rPr>
                        <a:t>	</a:t>
                      </a:r>
                      <a:r>
                        <a:rPr dirty="0" sz="1000" spc="-20">
                          <a:solidFill>
                            <a:srgbClr val="4A5467"/>
                          </a:solidFill>
                          <a:latin typeface="Dotum"/>
                          <a:cs typeface="Dotum"/>
                        </a:rPr>
                        <a:t>생산관리</a:t>
                      </a:r>
                      <a:endParaRPr sz="1000">
                        <a:latin typeface="Dotum"/>
                        <a:cs typeface="Dotum"/>
                      </a:endParaRPr>
                    </a:p>
                  </a:txBody>
                  <a:tcPr marL="0" marR="0" marB="0" marT="52069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1000" spc="-20">
                          <a:solidFill>
                            <a:srgbClr val="4A5467"/>
                          </a:solidFill>
                          <a:latin typeface="Dotum"/>
                          <a:cs typeface="Dotum"/>
                        </a:rPr>
                        <a:t>세금관리</a:t>
                      </a:r>
                      <a:endParaRPr sz="1000">
                        <a:latin typeface="Dotum"/>
                        <a:cs typeface="Dotum"/>
                      </a:endParaRPr>
                    </a:p>
                  </a:txBody>
                  <a:tcPr marL="0" marR="0" marB="0" marT="5206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590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1000" spc="-20">
                          <a:solidFill>
                            <a:srgbClr val="4A5467"/>
                          </a:solidFill>
                          <a:latin typeface="Dotum"/>
                          <a:cs typeface="Dotum"/>
                        </a:rPr>
                        <a:t>인사급여</a:t>
                      </a:r>
                      <a:endParaRPr sz="1000">
                        <a:latin typeface="Dotum"/>
                        <a:cs typeface="Dotum"/>
                      </a:endParaRPr>
                    </a:p>
                  </a:txBody>
                  <a:tcPr marL="0" marR="0" marB="0" marT="52069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1000" spc="-180">
                          <a:solidFill>
                            <a:srgbClr val="3B81F5"/>
                          </a:solidFill>
                          <a:latin typeface="Dotum"/>
                          <a:cs typeface="Dotum"/>
                        </a:rPr>
                        <a:t>문자메시지</a:t>
                      </a:r>
                      <a:r>
                        <a:rPr dirty="0" sz="1000" spc="-85">
                          <a:solidFill>
                            <a:srgbClr val="3B81F5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000" spc="-20">
                          <a:solidFill>
                            <a:srgbClr val="3B81F5"/>
                          </a:solidFill>
                          <a:latin typeface="Dotum"/>
                          <a:cs typeface="Dotum"/>
                        </a:rPr>
                        <a:t>자동인식</a:t>
                      </a:r>
                      <a:endParaRPr sz="1000">
                        <a:latin typeface="Dotum"/>
                        <a:cs typeface="Dotum"/>
                      </a:endParaRPr>
                    </a:p>
                  </a:txBody>
                  <a:tcPr marL="0" marR="0" marB="0" marT="52069"/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1000" spc="-20">
                          <a:solidFill>
                            <a:srgbClr val="3B81F5"/>
                          </a:solidFill>
                          <a:latin typeface="Dotum"/>
                          <a:cs typeface="Dotum"/>
                        </a:rPr>
                        <a:t>일정관리</a:t>
                      </a:r>
                      <a:endParaRPr sz="1000">
                        <a:latin typeface="Dotum"/>
                        <a:cs typeface="Dotum"/>
                      </a:endParaRPr>
                    </a:p>
                  </a:txBody>
                  <a:tcPr marL="0" marR="0" marB="0" marT="52069"/>
                </a:tc>
              </a:tr>
              <a:tr h="3956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E2E7F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E2E7F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E2E7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E2E7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E2E7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E2E7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1000" spc="-180">
                          <a:solidFill>
                            <a:srgbClr val="3B81F5"/>
                          </a:solidFill>
                          <a:latin typeface="Dotum"/>
                          <a:cs typeface="Dotum"/>
                        </a:rPr>
                        <a:t>무형식</a:t>
                      </a:r>
                      <a:r>
                        <a:rPr dirty="0" sz="1000" spc="-85">
                          <a:solidFill>
                            <a:srgbClr val="3B81F5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000" spc="-20">
                          <a:solidFill>
                            <a:srgbClr val="3B81F5"/>
                          </a:solidFill>
                          <a:latin typeface="Noto Sans JP"/>
                          <a:cs typeface="Noto Sans JP"/>
                        </a:rPr>
                        <a:t>PIMS</a:t>
                      </a:r>
                      <a:endParaRPr sz="1000">
                        <a:latin typeface="Noto Sans JP"/>
                        <a:cs typeface="Noto Sans JP"/>
                      </a:endParaRPr>
                    </a:p>
                  </a:txBody>
                  <a:tcPr marL="0" marR="0" marB="0" marT="54610">
                    <a:lnB w="9525">
                      <a:solidFill>
                        <a:srgbClr val="E2E7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E2E7F0"/>
                      </a:solidFill>
                      <a:prstDash val="solid"/>
                    </a:lnB>
                  </a:tcPr>
                </a:tc>
              </a:tr>
              <a:tr h="36068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dirty="0" sz="1350" spc="-285">
                          <a:latin typeface="Dotum"/>
                          <a:cs typeface="Dotum"/>
                        </a:rPr>
                        <a:t>가격대</a:t>
                      </a:r>
                      <a:endParaRPr sz="1350">
                        <a:latin typeface="Dotum"/>
                        <a:cs typeface="Dotum"/>
                      </a:endParaRPr>
                    </a:p>
                  </a:txBody>
                  <a:tcPr marL="0" marR="0" marB="0" marT="128270">
                    <a:lnT w="9525">
                      <a:solidFill>
                        <a:srgbClr val="E2E7F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140525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dirty="0" sz="1350" spc="-260">
                          <a:latin typeface="Dotum"/>
                          <a:cs typeface="Dotum"/>
                        </a:rPr>
                        <a:t>고가</a:t>
                      </a:r>
                      <a:r>
                        <a:rPr dirty="0" sz="1350" spc="-110"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300" spc="-10">
                          <a:latin typeface="Microsoft Sans Serif"/>
                          <a:cs typeface="Microsoft Sans Serif"/>
                        </a:rPr>
                        <a:t>(</a:t>
                      </a:r>
                      <a:r>
                        <a:rPr dirty="0" sz="1350" spc="-10">
                          <a:latin typeface="Dotum"/>
                          <a:cs typeface="Dotum"/>
                        </a:rPr>
                        <a:t>기업용</a:t>
                      </a:r>
                      <a:r>
                        <a:rPr dirty="0" sz="1300" spc="-10">
                          <a:latin typeface="Microsoft Sans Serif"/>
                          <a:cs typeface="Microsoft Sans Serif"/>
                        </a:rPr>
                        <a:t>)</a:t>
                      </a:r>
                      <a:endParaRPr sz="13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128270">
                    <a:lnT w="9525">
                      <a:solidFill>
                        <a:srgbClr val="E2E7F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dirty="0" sz="1350" spc="-260">
                          <a:latin typeface="Dotum"/>
                          <a:cs typeface="Dotum"/>
                        </a:rPr>
                        <a:t>무료</a:t>
                      </a:r>
                      <a:r>
                        <a:rPr dirty="0" sz="1350" spc="-110"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350" spc="-280">
                          <a:latin typeface="Dotum"/>
                          <a:cs typeface="Dotum"/>
                        </a:rPr>
                        <a:t>기본기능</a:t>
                      </a:r>
                      <a:endParaRPr sz="1350">
                        <a:latin typeface="Dotum"/>
                        <a:cs typeface="Dotum"/>
                      </a:endParaRPr>
                    </a:p>
                  </a:txBody>
                  <a:tcPr marL="0" marR="0" marB="0" marT="128270">
                    <a:lnT w="9525">
                      <a:solidFill>
                        <a:srgbClr val="E2E7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E2E7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dirty="0" sz="1350" spc="-260">
                          <a:latin typeface="Dotum"/>
                          <a:cs typeface="Dotum"/>
                        </a:rPr>
                        <a:t>월</a:t>
                      </a:r>
                      <a:r>
                        <a:rPr dirty="0" sz="1350" spc="-114"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300" spc="-10">
                          <a:latin typeface="Microsoft Sans Serif"/>
                          <a:cs typeface="Microsoft Sans Serif"/>
                        </a:rPr>
                        <a:t>33,000</a:t>
                      </a:r>
                      <a:r>
                        <a:rPr dirty="0" sz="1350" spc="-10">
                          <a:latin typeface="Dotum"/>
                          <a:cs typeface="Dotum"/>
                        </a:rPr>
                        <a:t>원</a:t>
                      </a:r>
                      <a:r>
                        <a:rPr dirty="0" sz="1300" spc="-10">
                          <a:latin typeface="Microsoft Sans Serif"/>
                          <a:cs typeface="Microsoft Sans Serif"/>
                        </a:rPr>
                        <a:t>~</a:t>
                      </a:r>
                      <a:endParaRPr sz="13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128270">
                    <a:lnT w="9525">
                      <a:solidFill>
                        <a:srgbClr val="E2E7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E2E7F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dirty="0" sz="1350" spc="-260">
                          <a:latin typeface="Dotum"/>
                          <a:cs typeface="Dotum"/>
                        </a:rPr>
                        <a:t>월</a:t>
                      </a:r>
                      <a:r>
                        <a:rPr dirty="0" sz="1350" spc="-114"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300" spc="-10" b="0">
                          <a:latin typeface="Noto Sans JP Medium"/>
                          <a:cs typeface="Noto Sans JP Medium"/>
                        </a:rPr>
                        <a:t>15,000</a:t>
                      </a:r>
                      <a:r>
                        <a:rPr dirty="0" sz="1350" spc="-10">
                          <a:latin typeface="Dotum"/>
                          <a:cs typeface="Dotum"/>
                        </a:rPr>
                        <a:t>원</a:t>
                      </a:r>
                      <a:endParaRPr sz="1350">
                        <a:latin typeface="Dotum"/>
                        <a:cs typeface="Dotum"/>
                      </a:endParaRPr>
                    </a:p>
                  </a:txBody>
                  <a:tcPr marL="0" marR="0" marB="0" marT="128270">
                    <a:lnT w="9525">
                      <a:solidFill>
                        <a:srgbClr val="E2E7F0"/>
                      </a:solidFill>
                      <a:prstDash val="solid"/>
                    </a:lnT>
                    <a:solidFill>
                      <a:srgbClr val="3B81F5">
                        <a:alpha val="10198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340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E2E7F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405255">
                        <a:lnSpc>
                          <a:spcPts val="1590"/>
                        </a:lnSpc>
                      </a:pPr>
                      <a:r>
                        <a:rPr dirty="0" sz="1350" spc="-260">
                          <a:latin typeface="Dotum"/>
                          <a:cs typeface="Dotum"/>
                        </a:rPr>
                        <a:t>모듈별</a:t>
                      </a:r>
                      <a:r>
                        <a:rPr dirty="0" sz="1350" spc="-110"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350" spc="-260">
                          <a:latin typeface="Dotum"/>
                          <a:cs typeface="Dotum"/>
                        </a:rPr>
                        <a:t>별도</a:t>
                      </a:r>
                      <a:r>
                        <a:rPr dirty="0" sz="1350" spc="-105"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350" spc="-285">
                          <a:latin typeface="Dotum"/>
                          <a:cs typeface="Dotum"/>
                        </a:rPr>
                        <a:t>구매</a:t>
                      </a:r>
                      <a:endParaRPr sz="1350">
                        <a:latin typeface="Dotum"/>
                        <a:cs typeface="Dotum"/>
                      </a:endParaRPr>
                    </a:p>
                  </a:txBody>
                  <a:tcPr marL="0" marR="0" marB="0" marT="0">
                    <a:lnB w="9525">
                      <a:solidFill>
                        <a:srgbClr val="E2E7F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ts val="1590"/>
                        </a:lnSpc>
                      </a:pPr>
                      <a:r>
                        <a:rPr dirty="0" sz="1350" spc="-260">
                          <a:latin typeface="Dotum"/>
                          <a:cs typeface="Dotum"/>
                        </a:rPr>
                        <a:t>월</a:t>
                      </a:r>
                      <a:r>
                        <a:rPr dirty="0" sz="1350" spc="-114"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300" spc="-10">
                          <a:latin typeface="Microsoft Sans Serif"/>
                          <a:cs typeface="Microsoft Sans Serif"/>
                        </a:rPr>
                        <a:t>9,900</a:t>
                      </a:r>
                      <a:r>
                        <a:rPr dirty="0" sz="1350" spc="-10">
                          <a:latin typeface="Dotum"/>
                          <a:cs typeface="Dotum"/>
                        </a:rPr>
                        <a:t>원</a:t>
                      </a:r>
                      <a:r>
                        <a:rPr dirty="0" sz="1300" spc="-10">
                          <a:latin typeface="Microsoft Sans Serif"/>
                          <a:cs typeface="Microsoft Sans Serif"/>
                        </a:rPr>
                        <a:t>~</a:t>
                      </a:r>
                      <a:endParaRPr sz="13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0">
                    <a:lnB w="9525">
                      <a:solidFill>
                        <a:srgbClr val="E2E7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E2E7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ts val="1590"/>
                        </a:lnSpc>
                      </a:pPr>
                      <a:r>
                        <a:rPr dirty="0" sz="1350" spc="-260">
                          <a:latin typeface="Dotum"/>
                          <a:cs typeface="Dotum"/>
                        </a:rPr>
                        <a:t>연간</a:t>
                      </a:r>
                      <a:r>
                        <a:rPr dirty="0" sz="1350" spc="-110"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350" spc="-260">
                          <a:latin typeface="Dotum"/>
                          <a:cs typeface="Dotum"/>
                        </a:rPr>
                        <a:t>계약</a:t>
                      </a:r>
                      <a:r>
                        <a:rPr dirty="0" sz="1350" spc="-110"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350" spc="-285">
                          <a:latin typeface="Dotum"/>
                          <a:cs typeface="Dotum"/>
                        </a:rPr>
                        <a:t>할인</a:t>
                      </a:r>
                      <a:endParaRPr sz="1350">
                        <a:latin typeface="Dotum"/>
                        <a:cs typeface="Dotum"/>
                      </a:endParaRPr>
                    </a:p>
                  </a:txBody>
                  <a:tcPr marL="0" marR="0" marB="0" marT="0">
                    <a:lnB w="9525">
                      <a:solidFill>
                        <a:srgbClr val="E2E7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E2E7F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98425">
                        <a:lnSpc>
                          <a:spcPts val="1590"/>
                        </a:lnSpc>
                      </a:pPr>
                      <a:r>
                        <a:rPr dirty="0" sz="1300" spc="-190" b="0">
                          <a:latin typeface="Noto Sans JP Medium"/>
                          <a:cs typeface="Noto Sans JP Medium"/>
                        </a:rPr>
                        <a:t>(</a:t>
                      </a:r>
                      <a:r>
                        <a:rPr dirty="0" sz="1350" spc="-190">
                          <a:latin typeface="Dotum"/>
                          <a:cs typeface="Dotum"/>
                        </a:rPr>
                        <a:t>단일</a:t>
                      </a:r>
                      <a:r>
                        <a:rPr dirty="0" sz="1350" spc="-95"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350" spc="-20">
                          <a:latin typeface="Dotum"/>
                          <a:cs typeface="Dotum"/>
                        </a:rPr>
                        <a:t>요금제</a:t>
                      </a:r>
                      <a:r>
                        <a:rPr dirty="0" sz="1300" spc="-20" b="0">
                          <a:latin typeface="Noto Sans JP Medium"/>
                          <a:cs typeface="Noto Sans JP Medium"/>
                        </a:rPr>
                        <a:t>)</a:t>
                      </a:r>
                      <a:endParaRPr sz="1300">
                        <a:latin typeface="Noto Sans JP Medium"/>
                        <a:cs typeface="Noto Sans JP Medium"/>
                      </a:endParaRPr>
                    </a:p>
                  </a:txBody>
                  <a:tcPr marL="0" marR="0" marB="0" marT="0">
                    <a:lnB w="9525">
                      <a:solidFill>
                        <a:srgbClr val="E2E7F0"/>
                      </a:solidFill>
                      <a:prstDash val="solid"/>
                    </a:lnB>
                    <a:solidFill>
                      <a:srgbClr val="3B81F5">
                        <a:alpha val="10198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7465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dirty="0" sz="1350" spc="-285">
                          <a:latin typeface="Dotum"/>
                          <a:cs typeface="Dotum"/>
                        </a:rPr>
                        <a:t>장단점</a:t>
                      </a:r>
                      <a:endParaRPr sz="1350">
                        <a:latin typeface="Dotum"/>
                        <a:cs typeface="Dotum"/>
                      </a:endParaRPr>
                    </a:p>
                  </a:txBody>
                  <a:tcPr marL="0" marR="0" marB="0" marT="128270">
                    <a:lnT w="9525">
                      <a:solidFill>
                        <a:srgbClr val="E2E7F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1551305" indent="-184150">
                        <a:lnSpc>
                          <a:spcPct val="100000"/>
                        </a:lnSpc>
                        <a:spcBef>
                          <a:spcPts val="1010"/>
                        </a:spcBef>
                        <a:buClr>
                          <a:srgbClr val="3B81F5"/>
                        </a:buClr>
                        <a:buFont typeface="BIZ UDPGothic"/>
                        <a:buChar char="✓"/>
                        <a:tabLst>
                          <a:tab pos="1551305" algn="l"/>
                        </a:tabLst>
                      </a:pPr>
                      <a:r>
                        <a:rPr dirty="0" sz="1350" spc="-260">
                          <a:latin typeface="Dotum"/>
                          <a:cs typeface="Dotum"/>
                        </a:rPr>
                        <a:t>풍부한</a:t>
                      </a:r>
                      <a:r>
                        <a:rPr dirty="0" sz="1350" spc="-105"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350" spc="-295">
                          <a:latin typeface="Dotum"/>
                          <a:cs typeface="Dotum"/>
                        </a:rPr>
                        <a:t>기능</a:t>
                      </a:r>
                      <a:endParaRPr sz="1350">
                        <a:latin typeface="Dotum"/>
                        <a:cs typeface="Dotum"/>
                      </a:endParaRPr>
                    </a:p>
                  </a:txBody>
                  <a:tcPr marL="0" marR="0" marB="0" marT="128270">
                    <a:lnT w="9525">
                      <a:solidFill>
                        <a:srgbClr val="E2E7F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7025" indent="-184150">
                        <a:lnSpc>
                          <a:spcPct val="100000"/>
                        </a:lnSpc>
                        <a:spcBef>
                          <a:spcPts val="1010"/>
                        </a:spcBef>
                        <a:buClr>
                          <a:srgbClr val="3B81F5"/>
                        </a:buClr>
                        <a:buFont typeface="BIZ UDPGothic"/>
                        <a:buChar char="✓"/>
                        <a:tabLst>
                          <a:tab pos="327025" algn="l"/>
                        </a:tabLst>
                      </a:pPr>
                      <a:r>
                        <a:rPr dirty="0" sz="1350" spc="-260">
                          <a:latin typeface="Dotum"/>
                          <a:cs typeface="Dotum"/>
                        </a:rPr>
                        <a:t>사용</a:t>
                      </a:r>
                      <a:r>
                        <a:rPr dirty="0" sz="1350" spc="-110"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350" spc="-285">
                          <a:latin typeface="Dotum"/>
                          <a:cs typeface="Dotum"/>
                        </a:rPr>
                        <a:t>편의성</a:t>
                      </a:r>
                      <a:endParaRPr sz="1350">
                        <a:latin typeface="Dotum"/>
                        <a:cs typeface="Dotum"/>
                      </a:endParaRPr>
                    </a:p>
                  </a:txBody>
                  <a:tcPr marL="0" marR="0" marB="0" marT="128270">
                    <a:lnT w="9525">
                      <a:solidFill>
                        <a:srgbClr val="E2E7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E2E7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04800" indent="-184150">
                        <a:lnSpc>
                          <a:spcPct val="100000"/>
                        </a:lnSpc>
                        <a:spcBef>
                          <a:spcPts val="1010"/>
                        </a:spcBef>
                        <a:buClr>
                          <a:srgbClr val="3B81F5"/>
                        </a:buClr>
                        <a:buFont typeface="BIZ UDPGothic"/>
                        <a:buChar char="✓"/>
                        <a:tabLst>
                          <a:tab pos="304800" algn="l"/>
                        </a:tabLst>
                      </a:pPr>
                      <a:r>
                        <a:rPr dirty="0" sz="1350" spc="-260">
                          <a:latin typeface="Dotum"/>
                          <a:cs typeface="Dotum"/>
                        </a:rPr>
                        <a:t>가격</a:t>
                      </a:r>
                      <a:r>
                        <a:rPr dirty="0" sz="1350" spc="-110"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350" spc="-285">
                          <a:latin typeface="Dotum"/>
                          <a:cs typeface="Dotum"/>
                        </a:rPr>
                        <a:t>경쟁력</a:t>
                      </a:r>
                      <a:endParaRPr sz="1350">
                        <a:latin typeface="Dotum"/>
                        <a:cs typeface="Dotum"/>
                      </a:endParaRPr>
                    </a:p>
                  </a:txBody>
                  <a:tcPr marL="0" marR="0" marB="0" marT="128270">
                    <a:lnT w="9525">
                      <a:solidFill>
                        <a:srgbClr val="E2E7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E2E7F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244475" indent="-184150">
                        <a:lnSpc>
                          <a:spcPct val="100000"/>
                        </a:lnSpc>
                        <a:spcBef>
                          <a:spcPts val="1010"/>
                        </a:spcBef>
                        <a:buClr>
                          <a:srgbClr val="3B81F5"/>
                        </a:buClr>
                        <a:buSzPct val="103846"/>
                        <a:buFont typeface="BIZ UDPGothic"/>
                        <a:buChar char="✓"/>
                        <a:tabLst>
                          <a:tab pos="244475" algn="l"/>
                        </a:tabLst>
                      </a:pPr>
                      <a:r>
                        <a:rPr dirty="0" sz="1300" b="1">
                          <a:latin typeface="Noto Sans JP"/>
                          <a:cs typeface="Noto Sans JP"/>
                        </a:rPr>
                        <a:t>AI</a:t>
                      </a:r>
                      <a:r>
                        <a:rPr dirty="0" sz="1300" spc="-65" b="1">
                          <a:latin typeface="Noto Sans JP"/>
                          <a:cs typeface="Noto Sans JP"/>
                        </a:rPr>
                        <a:t> </a:t>
                      </a:r>
                      <a:r>
                        <a:rPr dirty="0" sz="1350" spc="-260" b="1">
                          <a:latin typeface="Malgun Gothic"/>
                          <a:cs typeface="Malgun Gothic"/>
                        </a:rPr>
                        <a:t>자동화</a:t>
                      </a:r>
                      <a:r>
                        <a:rPr dirty="0" sz="1350" spc="-140" b="1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350" spc="-285" b="1">
                          <a:latin typeface="Malgun Gothic"/>
                          <a:cs typeface="Malgun Gothic"/>
                        </a:rPr>
                        <a:t>강점</a:t>
                      </a:r>
                      <a:endParaRPr sz="1350">
                        <a:latin typeface="Malgun Gothic"/>
                        <a:cs typeface="Malgun Gothic"/>
                      </a:endParaRPr>
                    </a:p>
                  </a:txBody>
                  <a:tcPr marL="0" marR="0" marB="0" marT="128270">
                    <a:lnT w="9525">
                      <a:solidFill>
                        <a:srgbClr val="E2E7F0"/>
                      </a:solidFill>
                      <a:prstDash val="solid"/>
                    </a:lnT>
                    <a:solidFill>
                      <a:srgbClr val="3B81F5">
                        <a:alpha val="10198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673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551305" indent="-184150">
                        <a:lnSpc>
                          <a:spcPct val="100000"/>
                        </a:lnSpc>
                        <a:spcBef>
                          <a:spcPts val="160"/>
                        </a:spcBef>
                        <a:buClr>
                          <a:srgbClr val="3B81F5"/>
                        </a:buClr>
                        <a:buFont typeface="BIZ UDPGothic"/>
                        <a:buChar char="✓"/>
                        <a:tabLst>
                          <a:tab pos="1551305" algn="l"/>
                        </a:tabLst>
                      </a:pPr>
                      <a:r>
                        <a:rPr dirty="0" sz="1350" spc="-70">
                          <a:latin typeface="Dotum"/>
                          <a:cs typeface="Dotum"/>
                        </a:rPr>
                        <a:t>안정성</a:t>
                      </a:r>
                      <a:r>
                        <a:rPr dirty="0" sz="1300" spc="-70">
                          <a:latin typeface="Microsoft Sans Serif"/>
                          <a:cs typeface="Microsoft Sans Serif"/>
                        </a:rPr>
                        <a:t>/</a:t>
                      </a:r>
                      <a:r>
                        <a:rPr dirty="0" sz="1350" spc="-70">
                          <a:latin typeface="Dotum"/>
                          <a:cs typeface="Dotum"/>
                        </a:rPr>
                        <a:t>신뢰성</a:t>
                      </a:r>
                      <a:endParaRPr sz="1350">
                        <a:latin typeface="Dotum"/>
                        <a:cs typeface="Dotum"/>
                      </a:endParaRPr>
                    </a:p>
                  </a:txBody>
                  <a:tcPr marL="0" marR="0" marB="0" marT="2032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L="146050" marR="83820" indent="-146050">
                        <a:lnSpc>
                          <a:spcPct val="100000"/>
                        </a:lnSpc>
                        <a:spcBef>
                          <a:spcPts val="160"/>
                        </a:spcBef>
                        <a:buClr>
                          <a:srgbClr val="3B81F5"/>
                        </a:buClr>
                        <a:buSzPct val="77777"/>
                        <a:buFont typeface="BIZ UDPGothic"/>
                        <a:buChar char="✓"/>
                        <a:tabLst>
                          <a:tab pos="146050" algn="l"/>
                        </a:tabLst>
                      </a:pPr>
                      <a:r>
                        <a:rPr dirty="0" sz="1350" spc="-260">
                          <a:latin typeface="Dotum"/>
                          <a:cs typeface="Dotum"/>
                        </a:rPr>
                        <a:t>매장관리</a:t>
                      </a:r>
                      <a:r>
                        <a:rPr dirty="0" sz="1350" spc="-105"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350" spc="-285">
                          <a:latin typeface="Dotum"/>
                          <a:cs typeface="Dotum"/>
                        </a:rPr>
                        <a:t>최적화</a:t>
                      </a:r>
                      <a:endParaRPr sz="1350">
                        <a:latin typeface="Dotum"/>
                        <a:cs typeface="Dotum"/>
                      </a:endParaRPr>
                    </a:p>
                  </a:txBody>
                  <a:tcPr marL="0" marR="0" marB="0" marT="2032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04800" indent="-184150">
                        <a:lnSpc>
                          <a:spcPct val="100000"/>
                        </a:lnSpc>
                        <a:spcBef>
                          <a:spcPts val="160"/>
                        </a:spcBef>
                        <a:buClr>
                          <a:srgbClr val="3B81F5"/>
                        </a:buClr>
                        <a:buFont typeface="BIZ UDPGothic"/>
                        <a:buChar char="✓"/>
                        <a:tabLst>
                          <a:tab pos="304800" algn="l"/>
                        </a:tabLst>
                      </a:pPr>
                      <a:r>
                        <a:rPr dirty="0" sz="1350" spc="-285">
                          <a:latin typeface="Dotum"/>
                          <a:cs typeface="Dotum"/>
                        </a:rPr>
                        <a:t>확장성</a:t>
                      </a:r>
                      <a:endParaRPr sz="1350">
                        <a:latin typeface="Dotum"/>
                        <a:cs typeface="Dotum"/>
                      </a:endParaRPr>
                    </a:p>
                  </a:txBody>
                  <a:tcPr marL="0" marR="0" marB="0" marT="2032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44475" indent="-184150">
                        <a:lnSpc>
                          <a:spcPct val="100000"/>
                        </a:lnSpc>
                        <a:spcBef>
                          <a:spcPts val="160"/>
                        </a:spcBef>
                        <a:buClr>
                          <a:srgbClr val="3B81F5"/>
                        </a:buClr>
                        <a:buFont typeface="BIZ UDPGothic"/>
                        <a:buChar char="✓"/>
                        <a:tabLst>
                          <a:tab pos="244475" algn="l"/>
                        </a:tabLst>
                      </a:pPr>
                      <a:r>
                        <a:rPr dirty="0" sz="1350" spc="-260" b="1">
                          <a:latin typeface="Malgun Gothic"/>
                          <a:cs typeface="Malgun Gothic"/>
                        </a:rPr>
                        <a:t>직관적</a:t>
                      </a:r>
                      <a:r>
                        <a:rPr dirty="0" sz="1350" spc="-130" b="1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300" spc="-10" b="1">
                          <a:latin typeface="Noto Sans JP"/>
                          <a:cs typeface="Noto Sans JP"/>
                        </a:rPr>
                        <a:t>UI/UX</a:t>
                      </a:r>
                      <a:endParaRPr sz="1300">
                        <a:latin typeface="Noto Sans JP"/>
                        <a:cs typeface="Noto Sans JP"/>
                      </a:endParaRPr>
                    </a:p>
                  </a:txBody>
                  <a:tcPr marL="0" marR="0" marB="0" marT="20320">
                    <a:solidFill>
                      <a:srgbClr val="3B81F5">
                        <a:alpha val="10198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5272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40525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200">
                          <a:solidFill>
                            <a:srgbClr val="EF4444"/>
                          </a:solidFill>
                          <a:latin typeface="DejaVu Sans"/>
                          <a:cs typeface="DejaVu Sans"/>
                        </a:rPr>
                        <a:t>✗</a:t>
                      </a:r>
                      <a:r>
                        <a:rPr dirty="0" sz="1200" spc="-45">
                          <a:solidFill>
                            <a:srgbClr val="EF4444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350" spc="-260">
                          <a:latin typeface="Dotum"/>
                          <a:cs typeface="Dotum"/>
                        </a:rPr>
                        <a:t>복잡한</a:t>
                      </a:r>
                      <a:r>
                        <a:rPr dirty="0" sz="1350" spc="-110"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350" spc="-285">
                          <a:latin typeface="Dotum"/>
                          <a:cs typeface="Dotum"/>
                        </a:rPr>
                        <a:t>사용법</a:t>
                      </a:r>
                      <a:endParaRPr sz="1350">
                        <a:latin typeface="Dotum"/>
                        <a:cs typeface="Dotum"/>
                      </a:endParaRPr>
                    </a:p>
                  </a:txBody>
                  <a:tcPr marL="0" marR="0" marB="0" marT="1968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200">
                          <a:solidFill>
                            <a:srgbClr val="EF4444"/>
                          </a:solidFill>
                          <a:latin typeface="DejaVu Sans"/>
                          <a:cs typeface="DejaVu Sans"/>
                        </a:rPr>
                        <a:t>✗</a:t>
                      </a:r>
                      <a:r>
                        <a:rPr dirty="0" sz="1200" spc="-45">
                          <a:solidFill>
                            <a:srgbClr val="EF4444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350" spc="-260">
                          <a:latin typeface="Dotum"/>
                          <a:cs typeface="Dotum"/>
                        </a:rPr>
                        <a:t>제한된</a:t>
                      </a:r>
                      <a:r>
                        <a:rPr dirty="0" sz="1350" spc="-110"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350" spc="-280">
                          <a:latin typeface="Dotum"/>
                          <a:cs typeface="Dotum"/>
                        </a:rPr>
                        <a:t>회계기능</a:t>
                      </a:r>
                      <a:endParaRPr sz="1350">
                        <a:latin typeface="Dotum"/>
                        <a:cs typeface="Dotum"/>
                      </a:endParaRPr>
                    </a:p>
                  </a:txBody>
                  <a:tcPr marL="0" marR="0" marB="0" marT="1968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200">
                          <a:solidFill>
                            <a:srgbClr val="EF4444"/>
                          </a:solidFill>
                          <a:latin typeface="DejaVu Sans"/>
                          <a:cs typeface="DejaVu Sans"/>
                        </a:rPr>
                        <a:t>✗</a:t>
                      </a:r>
                      <a:r>
                        <a:rPr dirty="0" sz="1200" spc="-45">
                          <a:solidFill>
                            <a:srgbClr val="EF4444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350" spc="-260">
                          <a:latin typeface="Dotum"/>
                          <a:cs typeface="Dotum"/>
                        </a:rPr>
                        <a:t>복잡한</a:t>
                      </a:r>
                      <a:r>
                        <a:rPr dirty="0" sz="1350" spc="-110"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350" spc="-280">
                          <a:latin typeface="Dotum"/>
                          <a:cs typeface="Dotum"/>
                        </a:rPr>
                        <a:t>초기설정</a:t>
                      </a:r>
                      <a:endParaRPr sz="1350">
                        <a:latin typeface="Dotum"/>
                        <a:cs typeface="Dotum"/>
                      </a:endParaRPr>
                    </a:p>
                  </a:txBody>
                  <a:tcPr marL="0" marR="0" marB="0" marT="1968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44475" indent="-184150">
                        <a:lnSpc>
                          <a:spcPct val="100000"/>
                        </a:lnSpc>
                        <a:spcBef>
                          <a:spcPts val="155"/>
                        </a:spcBef>
                        <a:buClr>
                          <a:srgbClr val="3B81F5"/>
                        </a:buClr>
                        <a:buFont typeface="BIZ UDPGothic"/>
                        <a:buChar char="✓"/>
                        <a:tabLst>
                          <a:tab pos="244475" algn="l"/>
                        </a:tabLst>
                      </a:pPr>
                      <a:r>
                        <a:rPr dirty="0" sz="1350" spc="-260" b="1">
                          <a:latin typeface="Malgun Gothic"/>
                          <a:cs typeface="Malgun Gothic"/>
                        </a:rPr>
                        <a:t>무형식</a:t>
                      </a:r>
                      <a:r>
                        <a:rPr dirty="0" sz="1350" spc="-130" b="1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350" spc="-280" b="1">
                          <a:latin typeface="Malgun Gothic"/>
                          <a:cs typeface="Malgun Gothic"/>
                        </a:rPr>
                        <a:t>입력방식</a:t>
                      </a:r>
                      <a:endParaRPr sz="1350">
                        <a:latin typeface="Malgun Gothic"/>
                        <a:cs typeface="Malgun Gothic"/>
                      </a:endParaRPr>
                    </a:p>
                  </a:txBody>
                  <a:tcPr marL="0" marR="0" marB="0" marT="19685">
                    <a:solidFill>
                      <a:srgbClr val="3B81F5">
                        <a:alpha val="10198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670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405255">
                        <a:lnSpc>
                          <a:spcPts val="1585"/>
                        </a:lnSpc>
                      </a:pPr>
                      <a:r>
                        <a:rPr dirty="0" sz="1200">
                          <a:solidFill>
                            <a:srgbClr val="EF4444"/>
                          </a:solidFill>
                          <a:latin typeface="DejaVu Sans"/>
                          <a:cs typeface="DejaVu Sans"/>
                        </a:rPr>
                        <a:t>✗</a:t>
                      </a:r>
                      <a:r>
                        <a:rPr dirty="0" sz="1200" spc="-50">
                          <a:solidFill>
                            <a:srgbClr val="EF4444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350" spc="-260">
                          <a:latin typeface="Dotum"/>
                          <a:cs typeface="Dotum"/>
                        </a:rPr>
                        <a:t>높은</a:t>
                      </a:r>
                      <a:r>
                        <a:rPr dirty="0" sz="1350" spc="-110"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350" spc="-280">
                          <a:latin typeface="Dotum"/>
                          <a:cs typeface="Dotum"/>
                        </a:rPr>
                        <a:t>도입비용</a:t>
                      </a:r>
                      <a:endParaRPr sz="1350">
                        <a:latin typeface="Dotum"/>
                        <a:cs typeface="Dotum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7780">
                        <a:lnSpc>
                          <a:spcPts val="1585"/>
                        </a:lnSpc>
                      </a:pPr>
                      <a:r>
                        <a:rPr dirty="0" sz="1200">
                          <a:solidFill>
                            <a:srgbClr val="EF4444"/>
                          </a:solidFill>
                          <a:latin typeface="DejaVu Sans"/>
                          <a:cs typeface="DejaVu Sans"/>
                        </a:rPr>
                        <a:t>✗</a:t>
                      </a:r>
                      <a:r>
                        <a:rPr dirty="0" sz="1200" spc="-45">
                          <a:solidFill>
                            <a:srgbClr val="EF4444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350" spc="-260">
                          <a:latin typeface="Dotum"/>
                          <a:cs typeface="Dotum"/>
                        </a:rPr>
                        <a:t>자동화</a:t>
                      </a:r>
                      <a:r>
                        <a:rPr dirty="0" sz="1350" spc="-110"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350" spc="-260">
                          <a:latin typeface="Dotum"/>
                          <a:cs typeface="Dotum"/>
                        </a:rPr>
                        <a:t>기능</a:t>
                      </a:r>
                      <a:r>
                        <a:rPr dirty="0" sz="1350" spc="-110"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350" spc="-285">
                          <a:latin typeface="Dotum"/>
                          <a:cs typeface="Dotum"/>
                        </a:rPr>
                        <a:t>부족</a:t>
                      </a:r>
                      <a:endParaRPr sz="1350">
                        <a:latin typeface="Dotum"/>
                        <a:cs typeface="Dotum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ts val="1585"/>
                        </a:lnSpc>
                      </a:pPr>
                      <a:r>
                        <a:rPr dirty="0" sz="1200">
                          <a:solidFill>
                            <a:srgbClr val="EF4444"/>
                          </a:solidFill>
                          <a:latin typeface="DejaVu Sans"/>
                          <a:cs typeface="DejaVu Sans"/>
                        </a:rPr>
                        <a:t>✗</a:t>
                      </a:r>
                      <a:r>
                        <a:rPr dirty="0" sz="1200" spc="-45">
                          <a:solidFill>
                            <a:srgbClr val="EF4444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dirty="0" sz="1350" spc="-260">
                          <a:latin typeface="Dotum"/>
                          <a:cs typeface="Dotum"/>
                        </a:rPr>
                        <a:t>맞춤형</a:t>
                      </a:r>
                      <a:r>
                        <a:rPr dirty="0" sz="1350" spc="-110"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350" spc="-260">
                          <a:latin typeface="Dotum"/>
                          <a:cs typeface="Dotum"/>
                        </a:rPr>
                        <a:t>지원</a:t>
                      </a:r>
                      <a:r>
                        <a:rPr dirty="0" sz="1350" spc="-110"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350" spc="-285">
                          <a:latin typeface="Dotum"/>
                          <a:cs typeface="Dotum"/>
                        </a:rPr>
                        <a:t>제한</a:t>
                      </a:r>
                      <a:endParaRPr sz="1350">
                        <a:latin typeface="Dotum"/>
                        <a:cs typeface="Dotum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44475" indent="-184150">
                        <a:lnSpc>
                          <a:spcPct val="100000"/>
                        </a:lnSpc>
                        <a:spcBef>
                          <a:spcPts val="265"/>
                        </a:spcBef>
                        <a:buClr>
                          <a:srgbClr val="3B81F5"/>
                        </a:buClr>
                        <a:buFont typeface="BIZ UDPGothic"/>
                        <a:buChar char="✓"/>
                        <a:tabLst>
                          <a:tab pos="244475" algn="l"/>
                        </a:tabLst>
                      </a:pPr>
                      <a:r>
                        <a:rPr dirty="0" sz="1350" spc="-260" b="1">
                          <a:latin typeface="Malgun Gothic"/>
                          <a:cs typeface="Malgun Gothic"/>
                        </a:rPr>
                        <a:t>최소한의</a:t>
                      </a:r>
                      <a:r>
                        <a:rPr dirty="0" sz="1350" spc="-130" b="1"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350" spc="-280" b="1">
                          <a:latin typeface="Malgun Gothic"/>
                          <a:cs typeface="Malgun Gothic"/>
                        </a:rPr>
                        <a:t>학습곡선</a:t>
                      </a:r>
                      <a:endParaRPr sz="1350">
                        <a:latin typeface="Malgun Gothic"/>
                        <a:cs typeface="Malgun Gothic"/>
                      </a:endParaRPr>
                    </a:p>
                  </a:txBody>
                  <a:tcPr marL="0" marR="0" marB="0" marT="33655">
                    <a:solidFill>
                      <a:srgbClr val="3B81F5">
                        <a:alpha val="10198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grpSp>
        <p:nvGrpSpPr>
          <p:cNvPr id="26" name="object 26" descr=""/>
          <p:cNvGrpSpPr/>
          <p:nvPr/>
        </p:nvGrpSpPr>
        <p:grpSpPr>
          <a:xfrm>
            <a:off x="914399" y="5972174"/>
            <a:ext cx="10363200" cy="914400"/>
            <a:chOff x="914399" y="5972174"/>
            <a:chExt cx="10363200" cy="914400"/>
          </a:xfrm>
        </p:grpSpPr>
        <p:sp>
          <p:nvSpPr>
            <p:cNvPr id="27" name="object 27" descr=""/>
            <p:cNvSpPr/>
            <p:nvPr/>
          </p:nvSpPr>
          <p:spPr>
            <a:xfrm>
              <a:off x="933449" y="5972174"/>
              <a:ext cx="10344150" cy="914400"/>
            </a:xfrm>
            <a:custGeom>
              <a:avLst/>
              <a:gdLst/>
              <a:ahLst/>
              <a:cxnLst/>
              <a:rect l="l" t="t" r="r" b="b"/>
              <a:pathLst>
                <a:path w="10344150" h="914400">
                  <a:moveTo>
                    <a:pt x="10290751" y="914399"/>
                  </a:moveTo>
                  <a:lnTo>
                    <a:pt x="33047" y="914399"/>
                  </a:lnTo>
                  <a:lnTo>
                    <a:pt x="28187" y="912948"/>
                  </a:lnTo>
                  <a:lnTo>
                    <a:pt x="966" y="872118"/>
                  </a:lnTo>
                  <a:lnTo>
                    <a:pt x="0" y="864827"/>
                  </a:lnTo>
                  <a:lnTo>
                    <a:pt x="0" y="857249"/>
                  </a:lnTo>
                  <a:lnTo>
                    <a:pt x="0" y="49570"/>
                  </a:lnTo>
                  <a:lnTo>
                    <a:pt x="14731" y="11379"/>
                  </a:lnTo>
                  <a:lnTo>
                    <a:pt x="33047" y="0"/>
                  </a:lnTo>
                  <a:lnTo>
                    <a:pt x="10290751" y="0"/>
                  </a:lnTo>
                  <a:lnTo>
                    <a:pt x="10330061" y="19391"/>
                  </a:lnTo>
                  <a:lnTo>
                    <a:pt x="10344148" y="53397"/>
                  </a:lnTo>
                  <a:lnTo>
                    <a:pt x="10344148" y="861002"/>
                  </a:lnTo>
                  <a:lnTo>
                    <a:pt x="10324756" y="900313"/>
                  </a:lnTo>
                  <a:lnTo>
                    <a:pt x="10294467" y="914033"/>
                  </a:lnTo>
                  <a:lnTo>
                    <a:pt x="10290751" y="9143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914399" y="5972174"/>
              <a:ext cx="52069" cy="914400"/>
            </a:xfrm>
            <a:custGeom>
              <a:avLst/>
              <a:gdLst/>
              <a:ahLst/>
              <a:cxnLst/>
              <a:rect l="l" t="t" r="r" b="b"/>
              <a:pathLst>
                <a:path w="52069" h="914400">
                  <a:moveTo>
                    <a:pt x="51890" y="914399"/>
                  </a:moveTo>
                  <a:lnTo>
                    <a:pt x="49571" y="914399"/>
                  </a:lnTo>
                  <a:lnTo>
                    <a:pt x="42281" y="912949"/>
                  </a:lnTo>
                  <a:lnTo>
                    <a:pt x="7250" y="886121"/>
                  </a:lnTo>
                  <a:lnTo>
                    <a:pt x="0" y="864828"/>
                  </a:lnTo>
                  <a:lnTo>
                    <a:pt x="0" y="49571"/>
                  </a:lnTo>
                  <a:lnTo>
                    <a:pt x="22097" y="11379"/>
                  </a:lnTo>
                  <a:lnTo>
                    <a:pt x="49571" y="0"/>
                  </a:lnTo>
                  <a:lnTo>
                    <a:pt x="51889" y="0"/>
                  </a:lnTo>
                  <a:lnTo>
                    <a:pt x="47399" y="5580"/>
                  </a:lnTo>
                  <a:lnTo>
                    <a:pt x="43679" y="16738"/>
                  </a:lnTo>
                  <a:lnTo>
                    <a:pt x="41238" y="25541"/>
                  </a:lnTo>
                  <a:lnTo>
                    <a:pt x="39494" y="35211"/>
                  </a:lnTo>
                  <a:lnTo>
                    <a:pt x="38448" y="45747"/>
                  </a:lnTo>
                  <a:lnTo>
                    <a:pt x="38100" y="57150"/>
                  </a:lnTo>
                  <a:lnTo>
                    <a:pt x="38100" y="857250"/>
                  </a:lnTo>
                  <a:lnTo>
                    <a:pt x="43679" y="897660"/>
                  </a:lnTo>
                  <a:lnTo>
                    <a:pt x="47399" y="908819"/>
                  </a:lnTo>
                  <a:lnTo>
                    <a:pt x="51890" y="9143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 descr=""/>
          <p:cNvSpPr txBox="1"/>
          <p:nvPr/>
        </p:nvSpPr>
        <p:spPr>
          <a:xfrm>
            <a:off x="1054100" y="6060592"/>
            <a:ext cx="10032365" cy="711200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1350" spc="-260">
                <a:solidFill>
                  <a:srgbClr val="1D40AF"/>
                </a:solidFill>
                <a:latin typeface="Dotum"/>
                <a:cs typeface="Dotum"/>
              </a:rPr>
              <a:t>핵심</a:t>
            </a:r>
            <a:r>
              <a:rPr dirty="0" sz="1350" spc="-110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350" spc="-20">
                <a:solidFill>
                  <a:srgbClr val="1D40AF"/>
                </a:solidFill>
                <a:latin typeface="Dotum"/>
                <a:cs typeface="Dotum"/>
              </a:rPr>
              <a:t>인사이트</a:t>
            </a:r>
            <a:r>
              <a:rPr dirty="0" sz="1350" spc="-20">
                <a:solidFill>
                  <a:srgbClr val="1D40AF"/>
                </a:solidFill>
                <a:latin typeface="Comic Sans MS"/>
                <a:cs typeface="Comic Sans MS"/>
              </a:rPr>
              <a:t>:</a:t>
            </a:r>
            <a:endParaRPr sz="1350">
              <a:latin typeface="Comic Sans MS"/>
              <a:cs typeface="Comic Sans MS"/>
            </a:endParaRPr>
          </a:p>
          <a:p>
            <a:pPr marL="12700" marR="5080">
              <a:lnSpc>
                <a:spcPct val="111100"/>
              </a:lnSpc>
            </a:pP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기존</a:t>
            </a:r>
            <a:r>
              <a:rPr dirty="0" sz="1350" spc="-110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솔루션들은</a:t>
            </a:r>
            <a:r>
              <a:rPr dirty="0" sz="1350" spc="-110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복잡한</a:t>
            </a:r>
            <a:r>
              <a:rPr dirty="0" sz="1350" spc="-105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기능</a:t>
            </a:r>
            <a:r>
              <a:rPr dirty="0" sz="1350" spc="-110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위주이거나</a:t>
            </a:r>
            <a:r>
              <a:rPr dirty="0" sz="1350" spc="-105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특정</a:t>
            </a:r>
            <a:r>
              <a:rPr dirty="0" sz="1350" spc="-110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사용자층에</a:t>
            </a:r>
            <a:r>
              <a:rPr dirty="0" sz="1350" spc="-105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최적화되어</a:t>
            </a:r>
            <a:r>
              <a:rPr dirty="0" sz="1350" spc="-110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190">
                <a:solidFill>
                  <a:srgbClr val="1C4ED8"/>
                </a:solidFill>
                <a:latin typeface="Dotum"/>
                <a:cs typeface="Dotum"/>
              </a:rPr>
              <a:t>있어</a:t>
            </a:r>
            <a:r>
              <a:rPr dirty="0" sz="1300" spc="-190">
                <a:solidFill>
                  <a:srgbClr val="1C4ED8"/>
                </a:solidFill>
                <a:latin typeface="Noto Sans JP"/>
                <a:cs typeface="Noto Sans JP"/>
              </a:rPr>
              <a:t>,</a:t>
            </a:r>
            <a:r>
              <a:rPr dirty="0" sz="1300" spc="50">
                <a:solidFill>
                  <a:srgbClr val="1C4ED8"/>
                </a:solidFill>
                <a:latin typeface="Noto Sans JP"/>
                <a:cs typeface="Noto Sans JP"/>
              </a:rPr>
              <a:t> </a:t>
            </a:r>
            <a:r>
              <a:rPr dirty="0" sz="1300">
                <a:solidFill>
                  <a:srgbClr val="1C4ED8"/>
                </a:solidFill>
                <a:latin typeface="Noto Sans JP"/>
                <a:cs typeface="Noto Sans JP"/>
              </a:rPr>
              <a:t>AI</a:t>
            </a:r>
            <a:r>
              <a:rPr dirty="0" sz="1300" spc="45">
                <a:solidFill>
                  <a:srgbClr val="1C4ED8"/>
                </a:solidFill>
                <a:latin typeface="Noto Sans JP"/>
                <a:cs typeface="Noto Sans JP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기반</a:t>
            </a:r>
            <a:r>
              <a:rPr dirty="0" sz="1350" spc="-110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자동화와</a:t>
            </a:r>
            <a:r>
              <a:rPr dirty="0" sz="1350" spc="-105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직관적</a:t>
            </a:r>
            <a:r>
              <a:rPr dirty="0" sz="1350" spc="-110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사용성을</a:t>
            </a:r>
            <a:r>
              <a:rPr dirty="0" sz="1350" spc="-105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갖춘</a:t>
            </a:r>
            <a:r>
              <a:rPr dirty="0" sz="1350" spc="-110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소상공인</a:t>
            </a:r>
            <a:r>
              <a:rPr dirty="0" sz="1350" spc="-105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맞춤형</a:t>
            </a:r>
            <a:r>
              <a:rPr dirty="0" sz="1350" spc="-110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간편장부</a:t>
            </a:r>
            <a:r>
              <a:rPr dirty="0" sz="1350" spc="-105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시스템의</a:t>
            </a:r>
            <a:r>
              <a:rPr dirty="0" sz="1350" spc="-110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시장</a:t>
            </a:r>
            <a:r>
              <a:rPr dirty="0" sz="1350" spc="-110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310">
                <a:solidFill>
                  <a:srgbClr val="1C4ED8"/>
                </a:solidFill>
                <a:latin typeface="Dotum"/>
                <a:cs typeface="Dotum"/>
              </a:rPr>
              <a:t>기</a:t>
            </a:r>
            <a:r>
              <a:rPr dirty="0" sz="1350" spc="500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C4ED8"/>
                </a:solidFill>
                <a:latin typeface="Dotum"/>
                <a:cs typeface="Dotum"/>
              </a:rPr>
              <a:t>회가</a:t>
            </a:r>
            <a:r>
              <a:rPr dirty="0" sz="1350" spc="-110">
                <a:solidFill>
                  <a:srgbClr val="1C4ED8"/>
                </a:solidFill>
                <a:latin typeface="Dotum"/>
                <a:cs typeface="Dotum"/>
              </a:rPr>
              <a:t> </a:t>
            </a:r>
            <a:r>
              <a:rPr dirty="0" sz="1350" spc="-55">
                <a:solidFill>
                  <a:srgbClr val="1C4ED8"/>
                </a:solidFill>
                <a:latin typeface="Dotum"/>
                <a:cs typeface="Dotum"/>
              </a:rPr>
              <a:t>존재합니다</a:t>
            </a:r>
            <a:r>
              <a:rPr dirty="0" sz="1300" spc="-55">
                <a:solidFill>
                  <a:srgbClr val="1C4ED8"/>
                </a:solidFill>
                <a:latin typeface="Noto Sans JP"/>
                <a:cs typeface="Noto Sans JP"/>
              </a:rPr>
              <a:t>.</a:t>
            </a:r>
            <a:endParaRPr sz="1300">
              <a:latin typeface="Noto Sans JP"/>
              <a:cs typeface="Noto Sans JP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901700" y="7061326"/>
            <a:ext cx="1607185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 sz="1150" spc="-100">
                <a:solidFill>
                  <a:srgbClr val="6A7280"/>
                </a:solidFill>
                <a:latin typeface="Noto Sans JP"/>
                <a:cs typeface="Noto Sans JP"/>
              </a:rPr>
              <a:t>AI</a:t>
            </a:r>
            <a:r>
              <a:rPr dirty="0" sz="1150" spc="-100">
                <a:solidFill>
                  <a:srgbClr val="6A7280"/>
                </a:solidFill>
                <a:latin typeface="Dotum"/>
                <a:cs typeface="Dotum"/>
              </a:rPr>
              <a:t>를</a:t>
            </a:r>
            <a:r>
              <a:rPr dirty="0" sz="1150" spc="-80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6A7280"/>
                </a:solidFill>
                <a:latin typeface="Dotum"/>
                <a:cs typeface="Dotum"/>
              </a:rPr>
              <a:t>이용한</a:t>
            </a:r>
            <a:r>
              <a:rPr dirty="0" sz="1150" spc="-7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6A7280"/>
                </a:solidFill>
                <a:latin typeface="Dotum"/>
                <a:cs typeface="Dotum"/>
              </a:rPr>
              <a:t>간편장부</a:t>
            </a:r>
            <a:r>
              <a:rPr dirty="0" sz="1150" spc="-7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170">
                <a:solidFill>
                  <a:srgbClr val="6A7280"/>
                </a:solidFill>
                <a:latin typeface="Dotum"/>
                <a:cs typeface="Dotum"/>
              </a:rPr>
              <a:t>시스템</a:t>
            </a:r>
            <a:endParaRPr sz="1150">
              <a:latin typeface="Dotum"/>
              <a:cs typeface="Dotum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10890348" y="7061326"/>
            <a:ext cx="400050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 sz="1150">
                <a:solidFill>
                  <a:srgbClr val="6A7280"/>
                </a:solidFill>
                <a:latin typeface="Noto Sans JP"/>
                <a:cs typeface="Noto Sans JP"/>
              </a:rPr>
              <a:t>6</a:t>
            </a:fld>
            <a:r>
              <a:rPr dirty="0" sz="1150" spc="-20">
                <a:solidFill>
                  <a:srgbClr val="6A7280"/>
                </a:solidFill>
                <a:latin typeface="Noto Sans JP"/>
                <a:cs typeface="Noto Sans JP"/>
              </a:rPr>
              <a:t> </a:t>
            </a:r>
            <a:r>
              <a:rPr dirty="0" sz="1150">
                <a:solidFill>
                  <a:srgbClr val="6A7280"/>
                </a:solidFill>
                <a:latin typeface="Noto Sans JP"/>
                <a:cs typeface="Noto Sans JP"/>
              </a:rPr>
              <a:t>/</a:t>
            </a:r>
            <a:r>
              <a:rPr dirty="0" sz="1150" spc="-15">
                <a:solidFill>
                  <a:srgbClr val="6A7280"/>
                </a:solidFill>
                <a:latin typeface="Noto Sans JP"/>
                <a:cs typeface="Noto Sans JP"/>
              </a:rPr>
              <a:t> </a:t>
            </a:r>
            <a:r>
              <a:rPr dirty="0" sz="1150" spc="-35">
                <a:solidFill>
                  <a:srgbClr val="6A7280"/>
                </a:solidFill>
                <a:latin typeface="Noto Sans JP"/>
                <a:cs typeface="Noto Sans JP"/>
              </a:rPr>
              <a:t>20</a:t>
            </a:r>
            <a:endParaRPr sz="1150">
              <a:latin typeface="Noto Sans JP"/>
              <a:cs typeface="Noto Sans JP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524987" y="5048250"/>
            <a:ext cx="2190750" cy="1333500"/>
          </a:xfrm>
          <a:custGeom>
            <a:avLst/>
            <a:gdLst/>
            <a:ahLst/>
            <a:cxnLst/>
            <a:rect l="l" t="t" r="r" b="b"/>
            <a:pathLst>
              <a:path w="2190750" h="1333500">
                <a:moveTo>
                  <a:pt x="762000" y="285750"/>
                </a:moveTo>
                <a:lnTo>
                  <a:pt x="0" y="285750"/>
                </a:lnTo>
                <a:lnTo>
                  <a:pt x="0" y="1047750"/>
                </a:lnTo>
                <a:lnTo>
                  <a:pt x="762000" y="1047750"/>
                </a:lnTo>
                <a:lnTo>
                  <a:pt x="762000" y="285750"/>
                </a:lnTo>
                <a:close/>
              </a:path>
              <a:path w="2190750" h="1333500">
                <a:moveTo>
                  <a:pt x="2190750" y="666750"/>
                </a:moveTo>
                <a:lnTo>
                  <a:pt x="2188946" y="617715"/>
                </a:lnTo>
                <a:lnTo>
                  <a:pt x="2183536" y="568921"/>
                </a:lnTo>
                <a:lnTo>
                  <a:pt x="2174557" y="520661"/>
                </a:lnTo>
                <a:lnTo>
                  <a:pt x="2162048" y="473214"/>
                </a:lnTo>
                <a:lnTo>
                  <a:pt x="2146084" y="426796"/>
                </a:lnTo>
                <a:lnTo>
                  <a:pt x="2126742" y="381685"/>
                </a:lnTo>
                <a:lnTo>
                  <a:pt x="2104136" y="338112"/>
                </a:lnTo>
                <a:lnTo>
                  <a:pt x="2078393" y="296329"/>
                </a:lnTo>
                <a:lnTo>
                  <a:pt x="2049640" y="256552"/>
                </a:lnTo>
                <a:lnTo>
                  <a:pt x="2018030" y="218998"/>
                </a:lnTo>
                <a:lnTo>
                  <a:pt x="1983752" y="183857"/>
                </a:lnTo>
                <a:lnTo>
                  <a:pt x="1946986" y="151345"/>
                </a:lnTo>
                <a:lnTo>
                  <a:pt x="1907933" y="121627"/>
                </a:lnTo>
                <a:lnTo>
                  <a:pt x="1866785" y="94869"/>
                </a:lnTo>
                <a:lnTo>
                  <a:pt x="1823783" y="71196"/>
                </a:lnTo>
                <a:lnTo>
                  <a:pt x="1779155" y="50761"/>
                </a:lnTo>
                <a:lnTo>
                  <a:pt x="1733156" y="33655"/>
                </a:lnTo>
                <a:lnTo>
                  <a:pt x="1686013" y="19989"/>
                </a:lnTo>
                <a:lnTo>
                  <a:pt x="1637995" y="9817"/>
                </a:lnTo>
                <a:lnTo>
                  <a:pt x="1589354" y="3213"/>
                </a:lnTo>
                <a:lnTo>
                  <a:pt x="1540370" y="203"/>
                </a:lnTo>
                <a:lnTo>
                  <a:pt x="1524000" y="0"/>
                </a:lnTo>
                <a:lnTo>
                  <a:pt x="1507642" y="203"/>
                </a:lnTo>
                <a:lnTo>
                  <a:pt x="1458658" y="3213"/>
                </a:lnTo>
                <a:lnTo>
                  <a:pt x="1410017" y="9817"/>
                </a:lnTo>
                <a:lnTo>
                  <a:pt x="1361998" y="19989"/>
                </a:lnTo>
                <a:lnTo>
                  <a:pt x="1314856" y="33655"/>
                </a:lnTo>
                <a:lnTo>
                  <a:pt x="1268857" y="50761"/>
                </a:lnTo>
                <a:lnTo>
                  <a:pt x="1224229" y="71196"/>
                </a:lnTo>
                <a:lnTo>
                  <a:pt x="1181227" y="94869"/>
                </a:lnTo>
                <a:lnTo>
                  <a:pt x="1140079" y="121627"/>
                </a:lnTo>
                <a:lnTo>
                  <a:pt x="1117066" y="138645"/>
                </a:lnTo>
                <a:lnTo>
                  <a:pt x="1047750" y="0"/>
                </a:lnTo>
                <a:lnTo>
                  <a:pt x="809625" y="476250"/>
                </a:lnTo>
                <a:lnTo>
                  <a:pt x="885075" y="476250"/>
                </a:lnTo>
                <a:lnTo>
                  <a:pt x="881405" y="488924"/>
                </a:lnTo>
                <a:lnTo>
                  <a:pt x="870064" y="536676"/>
                </a:lnTo>
                <a:lnTo>
                  <a:pt x="862266" y="585139"/>
                </a:lnTo>
                <a:lnTo>
                  <a:pt x="858062" y="634034"/>
                </a:lnTo>
                <a:lnTo>
                  <a:pt x="857250" y="666750"/>
                </a:lnTo>
                <a:lnTo>
                  <a:pt x="857453" y="683120"/>
                </a:lnTo>
                <a:lnTo>
                  <a:pt x="860463" y="732104"/>
                </a:lnTo>
                <a:lnTo>
                  <a:pt x="867067" y="780745"/>
                </a:lnTo>
                <a:lnTo>
                  <a:pt x="877239" y="828763"/>
                </a:lnTo>
                <a:lnTo>
                  <a:pt x="890905" y="875906"/>
                </a:lnTo>
                <a:lnTo>
                  <a:pt x="908011" y="921905"/>
                </a:lnTo>
                <a:lnTo>
                  <a:pt x="928446" y="966533"/>
                </a:lnTo>
                <a:lnTo>
                  <a:pt x="952119" y="1009535"/>
                </a:lnTo>
                <a:lnTo>
                  <a:pt x="978877" y="1050683"/>
                </a:lnTo>
                <a:lnTo>
                  <a:pt x="1008595" y="1089736"/>
                </a:lnTo>
                <a:lnTo>
                  <a:pt x="1041107" y="1126502"/>
                </a:lnTo>
                <a:lnTo>
                  <a:pt x="1076248" y="1160780"/>
                </a:lnTo>
                <a:lnTo>
                  <a:pt x="1113802" y="1192390"/>
                </a:lnTo>
                <a:lnTo>
                  <a:pt x="1153579" y="1221143"/>
                </a:lnTo>
                <a:lnTo>
                  <a:pt x="1195362" y="1246886"/>
                </a:lnTo>
                <a:lnTo>
                  <a:pt x="1238935" y="1269492"/>
                </a:lnTo>
                <a:lnTo>
                  <a:pt x="1284046" y="1288834"/>
                </a:lnTo>
                <a:lnTo>
                  <a:pt x="1330464" y="1304798"/>
                </a:lnTo>
                <a:lnTo>
                  <a:pt x="1377911" y="1317307"/>
                </a:lnTo>
                <a:lnTo>
                  <a:pt x="1426171" y="1326286"/>
                </a:lnTo>
                <a:lnTo>
                  <a:pt x="1474965" y="1331696"/>
                </a:lnTo>
                <a:lnTo>
                  <a:pt x="1524000" y="1333500"/>
                </a:lnTo>
                <a:lnTo>
                  <a:pt x="1540370" y="1333309"/>
                </a:lnTo>
                <a:lnTo>
                  <a:pt x="1589354" y="1330299"/>
                </a:lnTo>
                <a:lnTo>
                  <a:pt x="1637995" y="1323695"/>
                </a:lnTo>
                <a:lnTo>
                  <a:pt x="1686013" y="1313522"/>
                </a:lnTo>
                <a:lnTo>
                  <a:pt x="1733156" y="1299857"/>
                </a:lnTo>
                <a:lnTo>
                  <a:pt x="1779155" y="1282750"/>
                </a:lnTo>
                <a:lnTo>
                  <a:pt x="1823783" y="1262316"/>
                </a:lnTo>
                <a:lnTo>
                  <a:pt x="1866785" y="1238643"/>
                </a:lnTo>
                <a:lnTo>
                  <a:pt x="1907933" y="1211872"/>
                </a:lnTo>
                <a:lnTo>
                  <a:pt x="1946986" y="1182166"/>
                </a:lnTo>
                <a:lnTo>
                  <a:pt x="1983752" y="1149654"/>
                </a:lnTo>
                <a:lnTo>
                  <a:pt x="2018030" y="1114513"/>
                </a:lnTo>
                <a:lnTo>
                  <a:pt x="2049640" y="1076960"/>
                </a:lnTo>
                <a:lnTo>
                  <a:pt x="2078393" y="1037183"/>
                </a:lnTo>
                <a:lnTo>
                  <a:pt x="2104136" y="995400"/>
                </a:lnTo>
                <a:lnTo>
                  <a:pt x="2126742" y="951826"/>
                </a:lnTo>
                <a:lnTo>
                  <a:pt x="2146084" y="906716"/>
                </a:lnTo>
                <a:lnTo>
                  <a:pt x="2162048" y="860298"/>
                </a:lnTo>
                <a:lnTo>
                  <a:pt x="2174557" y="812850"/>
                </a:lnTo>
                <a:lnTo>
                  <a:pt x="2183536" y="764590"/>
                </a:lnTo>
                <a:lnTo>
                  <a:pt x="2188946" y="715797"/>
                </a:lnTo>
                <a:lnTo>
                  <a:pt x="2190559" y="683120"/>
                </a:lnTo>
                <a:lnTo>
                  <a:pt x="2190750" y="666750"/>
                </a:lnTo>
                <a:close/>
              </a:path>
            </a:pathLst>
          </a:custGeom>
          <a:solidFill>
            <a:srgbClr val="3B81F5">
              <a:alpha val="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90"/>
              </a:spcBef>
            </a:pPr>
            <a:r>
              <a:rPr dirty="0" sz="2500" spc="-50">
                <a:latin typeface="Noto Sans JP"/>
                <a:cs typeface="Noto Sans JP"/>
              </a:rPr>
              <a:t>AI</a:t>
            </a:r>
            <a:r>
              <a:rPr dirty="0" sz="2500" spc="-30">
                <a:latin typeface="Noto Sans JP"/>
                <a:cs typeface="Noto Sans JP"/>
              </a:rPr>
              <a:t> </a:t>
            </a:r>
            <a:r>
              <a:rPr dirty="0" spc="-484"/>
              <a:t>기술</a:t>
            </a:r>
            <a:r>
              <a:rPr dirty="0" spc="-265"/>
              <a:t> </a:t>
            </a:r>
            <a:r>
              <a:rPr dirty="0" spc="-484"/>
              <a:t>동향</a:t>
            </a:r>
            <a:r>
              <a:rPr dirty="0" spc="-275"/>
              <a:t> </a:t>
            </a:r>
            <a:r>
              <a:rPr dirty="0" sz="2500" spc="-140">
                <a:latin typeface="Noto Sans JP"/>
                <a:cs typeface="Noto Sans JP"/>
              </a:rPr>
              <a:t>(2024-</a:t>
            </a:r>
            <a:r>
              <a:rPr dirty="0" sz="2500" spc="-130">
                <a:latin typeface="Noto Sans JP"/>
                <a:cs typeface="Noto Sans JP"/>
              </a:rPr>
              <a:t>2025)</a:t>
            </a:r>
            <a:endParaRPr sz="2500">
              <a:latin typeface="Noto Sans JP"/>
              <a:cs typeface="Noto Sans JP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914399" y="1257299"/>
            <a:ext cx="5067300" cy="1028700"/>
            <a:chOff x="914399" y="1257299"/>
            <a:chExt cx="5067300" cy="1028700"/>
          </a:xfrm>
        </p:grpSpPr>
        <p:sp>
          <p:nvSpPr>
            <p:cNvPr id="5" name="object 5" descr=""/>
            <p:cNvSpPr/>
            <p:nvPr/>
          </p:nvSpPr>
          <p:spPr>
            <a:xfrm>
              <a:off x="933449" y="1257299"/>
              <a:ext cx="5048250" cy="1028700"/>
            </a:xfrm>
            <a:custGeom>
              <a:avLst/>
              <a:gdLst/>
              <a:ahLst/>
              <a:cxnLst/>
              <a:rect l="l" t="t" r="r" b="b"/>
              <a:pathLst>
                <a:path w="5048250" h="1028700">
                  <a:moveTo>
                    <a:pt x="5015201" y="1028699"/>
                  </a:moveTo>
                  <a:lnTo>
                    <a:pt x="16523" y="1028699"/>
                  </a:lnTo>
                  <a:lnTo>
                    <a:pt x="14093" y="1027732"/>
                  </a:lnTo>
                  <a:lnTo>
                    <a:pt x="0" y="995652"/>
                  </a:lnTo>
                  <a:lnTo>
                    <a:pt x="0" y="990599"/>
                  </a:lnTo>
                  <a:lnTo>
                    <a:pt x="0" y="33047"/>
                  </a:lnTo>
                  <a:lnTo>
                    <a:pt x="16523" y="0"/>
                  </a:lnTo>
                  <a:lnTo>
                    <a:pt x="5015201" y="0"/>
                  </a:lnTo>
                  <a:lnTo>
                    <a:pt x="5047282" y="28187"/>
                  </a:lnTo>
                  <a:lnTo>
                    <a:pt x="5048249" y="33047"/>
                  </a:lnTo>
                  <a:lnTo>
                    <a:pt x="5048249" y="995652"/>
                  </a:lnTo>
                  <a:lnTo>
                    <a:pt x="5020061" y="1027732"/>
                  </a:lnTo>
                  <a:lnTo>
                    <a:pt x="5015201" y="1028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14399" y="1257299"/>
              <a:ext cx="38100" cy="1028700"/>
            </a:xfrm>
            <a:custGeom>
              <a:avLst/>
              <a:gdLst/>
              <a:ahLst/>
              <a:cxnLst/>
              <a:rect l="l" t="t" r="r" b="b"/>
              <a:pathLst>
                <a:path w="38100" h="1028700">
                  <a:moveTo>
                    <a:pt x="38099" y="1028699"/>
                  </a:moveTo>
                  <a:lnTo>
                    <a:pt x="2789" y="1005225"/>
                  </a:lnTo>
                  <a:lnTo>
                    <a:pt x="0" y="990599"/>
                  </a:lnTo>
                  <a:lnTo>
                    <a:pt x="0" y="38099"/>
                  </a:lnTo>
                  <a:lnTo>
                    <a:pt x="23473" y="2789"/>
                  </a:lnTo>
                  <a:lnTo>
                    <a:pt x="38099" y="0"/>
                  </a:lnTo>
                  <a:lnTo>
                    <a:pt x="38099" y="10286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1092200" y="1398714"/>
            <a:ext cx="1545590" cy="7448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90">
                <a:solidFill>
                  <a:srgbClr val="6A7280"/>
                </a:solidFill>
                <a:latin typeface="Dotum"/>
                <a:cs typeface="Dotum"/>
              </a:rPr>
              <a:t>글로벌</a:t>
            </a:r>
            <a:r>
              <a:rPr dirty="0" sz="1150" spc="-9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>
                <a:solidFill>
                  <a:srgbClr val="6A7280"/>
                </a:solidFill>
                <a:latin typeface="Noto Sans JP"/>
                <a:cs typeface="Noto Sans JP"/>
              </a:rPr>
              <a:t>AI</a:t>
            </a:r>
            <a:r>
              <a:rPr dirty="0" sz="1150" spc="-45">
                <a:solidFill>
                  <a:srgbClr val="6A7280"/>
                </a:solidFill>
                <a:latin typeface="Noto Sans JP"/>
                <a:cs typeface="Noto Sans JP"/>
              </a:rPr>
              <a:t> </a:t>
            </a:r>
            <a:r>
              <a:rPr dirty="0" sz="1150" spc="-60">
                <a:solidFill>
                  <a:srgbClr val="6A7280"/>
                </a:solidFill>
                <a:latin typeface="Noto Sans JP"/>
                <a:cs typeface="Noto Sans JP"/>
              </a:rPr>
              <a:t>OCR</a:t>
            </a:r>
            <a:r>
              <a:rPr dirty="0" sz="1150" spc="5">
                <a:solidFill>
                  <a:srgbClr val="6A7280"/>
                </a:solidFill>
                <a:latin typeface="Noto Sans JP"/>
                <a:cs typeface="Noto Sans JP"/>
              </a:rPr>
              <a:t> </a:t>
            </a:r>
            <a:r>
              <a:rPr dirty="0" sz="1150" spc="-190">
                <a:solidFill>
                  <a:srgbClr val="6A7280"/>
                </a:solidFill>
                <a:latin typeface="Dotum"/>
                <a:cs typeface="Dotum"/>
              </a:rPr>
              <a:t>시장</a:t>
            </a:r>
            <a:r>
              <a:rPr dirty="0" sz="1150" spc="-9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165">
                <a:solidFill>
                  <a:srgbClr val="6A7280"/>
                </a:solidFill>
                <a:latin typeface="Dotum"/>
                <a:cs typeface="Dotum"/>
              </a:rPr>
              <a:t>성장률</a:t>
            </a:r>
            <a:endParaRPr sz="1150">
              <a:latin typeface="Dotum"/>
              <a:cs typeface="Dotum"/>
            </a:endParaRPr>
          </a:p>
          <a:p>
            <a:pPr marL="12700">
              <a:lnSpc>
                <a:spcPts val="2980"/>
              </a:lnSpc>
              <a:spcBef>
                <a:spcPts val="145"/>
              </a:spcBef>
            </a:pPr>
            <a:r>
              <a:rPr dirty="0" sz="2550" spc="-484" b="1">
                <a:solidFill>
                  <a:srgbClr val="2562EB"/>
                </a:solidFill>
                <a:latin typeface="Malgun Gothic"/>
                <a:cs typeface="Malgun Gothic"/>
              </a:rPr>
              <a:t>연</a:t>
            </a:r>
            <a:r>
              <a:rPr dirty="0" sz="2550" spc="-270" b="1">
                <a:solidFill>
                  <a:srgbClr val="2562EB"/>
                </a:solidFill>
                <a:latin typeface="Malgun Gothic"/>
                <a:cs typeface="Malgun Gothic"/>
              </a:rPr>
              <a:t> </a:t>
            </a:r>
            <a:r>
              <a:rPr dirty="0" sz="2500" spc="-20" b="1">
                <a:solidFill>
                  <a:srgbClr val="2562EB"/>
                </a:solidFill>
                <a:latin typeface="Noto Sans JP"/>
                <a:cs typeface="Noto Sans JP"/>
              </a:rPr>
              <a:t>14.8%</a:t>
            </a:r>
            <a:endParaRPr sz="2500">
              <a:latin typeface="Noto Sans JP"/>
              <a:cs typeface="Noto Sans JP"/>
            </a:endParaRPr>
          </a:p>
          <a:p>
            <a:pPr marL="12700">
              <a:lnSpc>
                <a:spcPts val="1120"/>
              </a:lnSpc>
            </a:pPr>
            <a:r>
              <a:rPr dirty="0" sz="1000" spc="-60">
                <a:solidFill>
                  <a:srgbClr val="6A7280"/>
                </a:solidFill>
                <a:latin typeface="Noto Sans JP"/>
                <a:cs typeface="Noto Sans JP"/>
              </a:rPr>
              <a:t>(2024-2030</a:t>
            </a:r>
            <a:r>
              <a:rPr dirty="0" sz="1000" spc="50">
                <a:solidFill>
                  <a:srgbClr val="6A7280"/>
                </a:solidFill>
                <a:latin typeface="Noto Sans JP"/>
                <a:cs typeface="Noto Sans JP"/>
              </a:rPr>
              <a:t> </a:t>
            </a:r>
            <a:r>
              <a:rPr dirty="0" sz="1000" spc="-75">
                <a:solidFill>
                  <a:srgbClr val="6A7280"/>
                </a:solidFill>
                <a:latin typeface="Noto Sans JP"/>
                <a:cs typeface="Noto Sans JP"/>
              </a:rPr>
              <a:t>CAGR</a:t>
            </a:r>
            <a:r>
              <a:rPr dirty="0" sz="1000" spc="50">
                <a:solidFill>
                  <a:srgbClr val="6A7280"/>
                </a:solidFill>
                <a:latin typeface="Noto Sans JP"/>
                <a:cs typeface="Noto Sans JP"/>
              </a:rPr>
              <a:t> </a:t>
            </a:r>
            <a:r>
              <a:rPr dirty="0" sz="1000" spc="-25">
                <a:solidFill>
                  <a:srgbClr val="6A7280"/>
                </a:solidFill>
                <a:latin typeface="Dotum"/>
                <a:cs typeface="Dotum"/>
              </a:rPr>
              <a:t>예측</a:t>
            </a:r>
            <a:r>
              <a:rPr dirty="0" sz="1000" spc="-25">
                <a:solidFill>
                  <a:srgbClr val="6A7280"/>
                </a:solidFill>
                <a:latin typeface="Noto Sans JP"/>
                <a:cs typeface="Noto Sans JP"/>
              </a:rPr>
              <a:t>)</a:t>
            </a:r>
            <a:endParaRPr sz="1000">
              <a:latin typeface="Noto Sans JP"/>
              <a:cs typeface="Noto Sans JP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6210299" y="1257299"/>
            <a:ext cx="5067300" cy="1028700"/>
            <a:chOff x="6210299" y="1257299"/>
            <a:chExt cx="5067300" cy="1028700"/>
          </a:xfrm>
        </p:grpSpPr>
        <p:sp>
          <p:nvSpPr>
            <p:cNvPr id="9" name="object 9" descr=""/>
            <p:cNvSpPr/>
            <p:nvPr/>
          </p:nvSpPr>
          <p:spPr>
            <a:xfrm>
              <a:off x="6229348" y="1257299"/>
              <a:ext cx="5048250" cy="1028700"/>
            </a:xfrm>
            <a:custGeom>
              <a:avLst/>
              <a:gdLst/>
              <a:ahLst/>
              <a:cxnLst/>
              <a:rect l="l" t="t" r="r" b="b"/>
              <a:pathLst>
                <a:path w="5048250" h="1028700">
                  <a:moveTo>
                    <a:pt x="5015202" y="1028699"/>
                  </a:moveTo>
                  <a:lnTo>
                    <a:pt x="16523" y="1028699"/>
                  </a:lnTo>
                  <a:lnTo>
                    <a:pt x="14093" y="1027732"/>
                  </a:lnTo>
                  <a:lnTo>
                    <a:pt x="0" y="995652"/>
                  </a:lnTo>
                  <a:lnTo>
                    <a:pt x="0" y="990599"/>
                  </a:lnTo>
                  <a:lnTo>
                    <a:pt x="0" y="33047"/>
                  </a:lnTo>
                  <a:lnTo>
                    <a:pt x="16523" y="0"/>
                  </a:lnTo>
                  <a:lnTo>
                    <a:pt x="5015202" y="0"/>
                  </a:lnTo>
                  <a:lnTo>
                    <a:pt x="5047282" y="28187"/>
                  </a:lnTo>
                  <a:lnTo>
                    <a:pt x="5048249" y="33047"/>
                  </a:lnTo>
                  <a:lnTo>
                    <a:pt x="5048249" y="995652"/>
                  </a:lnTo>
                  <a:lnTo>
                    <a:pt x="5020061" y="1027732"/>
                  </a:lnTo>
                  <a:lnTo>
                    <a:pt x="5015202" y="1028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6210299" y="1257299"/>
              <a:ext cx="38100" cy="1028700"/>
            </a:xfrm>
            <a:custGeom>
              <a:avLst/>
              <a:gdLst/>
              <a:ahLst/>
              <a:cxnLst/>
              <a:rect l="l" t="t" r="r" b="b"/>
              <a:pathLst>
                <a:path w="38100" h="1028700">
                  <a:moveTo>
                    <a:pt x="38099" y="1028699"/>
                  </a:moveTo>
                  <a:lnTo>
                    <a:pt x="2789" y="1005225"/>
                  </a:lnTo>
                  <a:lnTo>
                    <a:pt x="0" y="990599"/>
                  </a:lnTo>
                  <a:lnTo>
                    <a:pt x="0" y="38099"/>
                  </a:lnTo>
                  <a:lnTo>
                    <a:pt x="23473" y="2789"/>
                  </a:lnTo>
                  <a:lnTo>
                    <a:pt x="38099" y="0"/>
                  </a:lnTo>
                  <a:lnTo>
                    <a:pt x="38099" y="10286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6388099" y="1388241"/>
            <a:ext cx="1446530" cy="75565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1150" spc="-190">
                <a:solidFill>
                  <a:srgbClr val="6A7280"/>
                </a:solidFill>
                <a:latin typeface="Dotum"/>
                <a:cs typeface="Dotum"/>
              </a:rPr>
              <a:t>최신</a:t>
            </a:r>
            <a:r>
              <a:rPr dirty="0" sz="1150" spc="-9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60">
                <a:solidFill>
                  <a:srgbClr val="6A7280"/>
                </a:solidFill>
                <a:latin typeface="Noto Sans JP"/>
                <a:cs typeface="Noto Sans JP"/>
              </a:rPr>
              <a:t>OCR</a:t>
            </a:r>
            <a:r>
              <a:rPr dirty="0" sz="1150" spc="10">
                <a:solidFill>
                  <a:srgbClr val="6A7280"/>
                </a:solidFill>
                <a:latin typeface="Noto Sans JP"/>
                <a:cs typeface="Noto Sans JP"/>
              </a:rPr>
              <a:t> </a:t>
            </a:r>
            <a:r>
              <a:rPr dirty="0" sz="1150" spc="-25">
                <a:solidFill>
                  <a:srgbClr val="6A7280"/>
                </a:solidFill>
                <a:latin typeface="Dotum"/>
                <a:cs typeface="Dotum"/>
              </a:rPr>
              <a:t>인식률</a:t>
            </a:r>
            <a:endParaRPr sz="1150">
              <a:latin typeface="Dotum"/>
              <a:cs typeface="Dotum"/>
            </a:endParaRPr>
          </a:p>
          <a:p>
            <a:pPr marL="12700">
              <a:lnSpc>
                <a:spcPts val="2925"/>
              </a:lnSpc>
              <a:spcBef>
                <a:spcPts val="195"/>
              </a:spcBef>
            </a:pPr>
            <a:r>
              <a:rPr dirty="0" sz="2500" spc="-25" b="1">
                <a:solidFill>
                  <a:srgbClr val="2562EB"/>
                </a:solidFill>
                <a:latin typeface="Noto Sans JP"/>
                <a:cs typeface="Noto Sans JP"/>
              </a:rPr>
              <a:t>99%</a:t>
            </a:r>
            <a:endParaRPr sz="2500">
              <a:latin typeface="Noto Sans JP"/>
              <a:cs typeface="Noto Sans JP"/>
            </a:endParaRPr>
          </a:p>
          <a:p>
            <a:pPr marL="12700">
              <a:lnSpc>
                <a:spcPts val="1125"/>
              </a:lnSpc>
            </a:pPr>
            <a:r>
              <a:rPr dirty="0" sz="1000" spc="-50">
                <a:solidFill>
                  <a:srgbClr val="6A7280"/>
                </a:solidFill>
                <a:latin typeface="Noto Sans JP"/>
                <a:cs typeface="Noto Sans JP"/>
              </a:rPr>
              <a:t>(LLM</a:t>
            </a:r>
            <a:r>
              <a:rPr dirty="0" sz="1000" spc="15">
                <a:solidFill>
                  <a:srgbClr val="6A7280"/>
                </a:solidFill>
                <a:latin typeface="Noto Sans JP"/>
                <a:cs typeface="Noto Sans JP"/>
              </a:rPr>
              <a:t> </a:t>
            </a:r>
            <a:r>
              <a:rPr dirty="0" sz="1000" spc="-180">
                <a:solidFill>
                  <a:srgbClr val="6A7280"/>
                </a:solidFill>
                <a:latin typeface="Dotum"/>
                <a:cs typeface="Dotum"/>
              </a:rPr>
              <a:t>기반</a:t>
            </a:r>
            <a:r>
              <a:rPr dirty="0" sz="1000" spc="-8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000" spc="-75">
                <a:solidFill>
                  <a:srgbClr val="6A7280"/>
                </a:solidFill>
                <a:latin typeface="Noto Sans JP"/>
                <a:cs typeface="Noto Sans JP"/>
              </a:rPr>
              <a:t>OCR</a:t>
            </a:r>
            <a:r>
              <a:rPr dirty="0" sz="1000" spc="25">
                <a:solidFill>
                  <a:srgbClr val="6A7280"/>
                </a:solidFill>
                <a:latin typeface="Noto Sans JP"/>
                <a:cs typeface="Noto Sans JP"/>
              </a:rPr>
              <a:t> </a:t>
            </a:r>
            <a:r>
              <a:rPr dirty="0" sz="1000" spc="-180">
                <a:solidFill>
                  <a:srgbClr val="6A7280"/>
                </a:solidFill>
                <a:latin typeface="Dotum"/>
                <a:cs typeface="Dotum"/>
              </a:rPr>
              <a:t>기술</a:t>
            </a:r>
            <a:r>
              <a:rPr dirty="0" sz="1000" spc="-8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6A7280"/>
                </a:solidFill>
                <a:latin typeface="Dotum"/>
                <a:cs typeface="Dotum"/>
              </a:rPr>
              <a:t>적용</a:t>
            </a:r>
            <a:r>
              <a:rPr dirty="0" sz="1000" spc="-8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000" spc="-45">
                <a:solidFill>
                  <a:srgbClr val="6A7280"/>
                </a:solidFill>
                <a:latin typeface="Dotum"/>
                <a:cs typeface="Dotum"/>
              </a:rPr>
              <a:t>시</a:t>
            </a:r>
            <a:r>
              <a:rPr dirty="0" sz="1000" spc="-45">
                <a:solidFill>
                  <a:srgbClr val="6A7280"/>
                </a:solidFill>
                <a:latin typeface="Noto Sans JP"/>
                <a:cs typeface="Noto Sans JP"/>
              </a:rPr>
              <a:t>)</a:t>
            </a:r>
            <a:endParaRPr sz="1000">
              <a:latin typeface="Noto Sans JP"/>
              <a:cs typeface="Noto Sans JP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914400" y="2628899"/>
            <a:ext cx="190500" cy="1371600"/>
            <a:chOff x="914400" y="2628899"/>
            <a:chExt cx="190500" cy="1371600"/>
          </a:xfrm>
        </p:grpSpPr>
        <p:pic>
          <p:nvPicPr>
            <p:cNvPr id="13" name="object 1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00" y="2628899"/>
              <a:ext cx="152399" cy="152399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400" y="3238499"/>
              <a:ext cx="190499" cy="152399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400" y="3848099"/>
              <a:ext cx="114299" cy="152399"/>
            </a:xfrm>
            <a:prstGeom prst="rect">
              <a:avLst/>
            </a:prstGeom>
          </p:spPr>
        </p:pic>
      </p:grpSp>
      <p:sp>
        <p:nvSpPr>
          <p:cNvPr id="16" name="object 16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34925" rIns="0" bIns="0" rtlCol="0" vert="horz">
            <a:spAutoFit/>
          </a:bodyPr>
          <a:lstStyle/>
          <a:p>
            <a:pPr marL="50165">
              <a:lnSpc>
                <a:spcPct val="100000"/>
              </a:lnSpc>
              <a:spcBef>
                <a:spcPts val="275"/>
              </a:spcBef>
            </a:pPr>
            <a:r>
              <a:rPr dirty="0" spc="-260"/>
              <a:t>최신</a:t>
            </a:r>
            <a:r>
              <a:rPr dirty="0" spc="-114"/>
              <a:t> </a:t>
            </a:r>
            <a:r>
              <a:rPr dirty="0" sz="1300" b="0">
                <a:latin typeface="Noto Sans JP Medium"/>
                <a:cs typeface="Noto Sans JP Medium"/>
              </a:rPr>
              <a:t>AI</a:t>
            </a:r>
            <a:r>
              <a:rPr dirty="0" sz="1300" spc="-60" b="0">
                <a:latin typeface="Noto Sans JP Medium"/>
                <a:cs typeface="Noto Sans JP Medium"/>
              </a:rPr>
              <a:t> OCR</a:t>
            </a:r>
            <a:r>
              <a:rPr dirty="0" sz="1300" spc="10" b="0">
                <a:latin typeface="Noto Sans JP Medium"/>
                <a:cs typeface="Noto Sans JP Medium"/>
              </a:rPr>
              <a:t> </a:t>
            </a:r>
            <a:r>
              <a:rPr dirty="0" spc="-260"/>
              <a:t>기술</a:t>
            </a:r>
            <a:r>
              <a:rPr dirty="0" spc="-114"/>
              <a:t> </a:t>
            </a:r>
            <a:r>
              <a:rPr dirty="0" spc="-285"/>
              <a:t>동향</a:t>
            </a:r>
            <a:endParaRPr sz="1300">
              <a:latin typeface="Noto Sans JP Medium"/>
              <a:cs typeface="Noto Sans JP Medium"/>
            </a:endParaRPr>
          </a:p>
          <a:p>
            <a:pPr marL="50165">
              <a:lnSpc>
                <a:spcPct val="100000"/>
              </a:lnSpc>
              <a:spcBef>
                <a:spcPts val="180"/>
              </a:spcBef>
            </a:pPr>
            <a:r>
              <a:rPr dirty="0" sz="1300" spc="-50">
                <a:solidFill>
                  <a:srgbClr val="4A5462"/>
                </a:solidFill>
                <a:latin typeface="Noto Sans JP"/>
                <a:cs typeface="Noto Sans JP"/>
              </a:rPr>
              <a:t>CNN,</a:t>
            </a:r>
            <a:r>
              <a:rPr dirty="0" sz="1300" spc="20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z="1300" spc="-60">
                <a:solidFill>
                  <a:srgbClr val="4A5462"/>
                </a:solidFill>
                <a:latin typeface="Noto Sans JP"/>
                <a:cs typeface="Noto Sans JP"/>
              </a:rPr>
              <a:t>CRNN</a:t>
            </a:r>
            <a:r>
              <a:rPr dirty="0" sz="1300" spc="40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pc="-260">
                <a:solidFill>
                  <a:srgbClr val="4A5462"/>
                </a:solidFill>
              </a:rPr>
              <a:t>등</a:t>
            </a:r>
            <a:r>
              <a:rPr dirty="0" spc="-114">
                <a:solidFill>
                  <a:srgbClr val="4A5462"/>
                </a:solidFill>
              </a:rPr>
              <a:t> </a:t>
            </a:r>
            <a:r>
              <a:rPr dirty="0" spc="-260">
                <a:solidFill>
                  <a:srgbClr val="4A5462"/>
                </a:solidFill>
              </a:rPr>
              <a:t>기존</a:t>
            </a:r>
            <a:r>
              <a:rPr dirty="0" spc="-114">
                <a:solidFill>
                  <a:srgbClr val="4A5462"/>
                </a:solidFill>
              </a:rPr>
              <a:t> </a:t>
            </a:r>
            <a:r>
              <a:rPr dirty="0" spc="-260">
                <a:solidFill>
                  <a:srgbClr val="4A5462"/>
                </a:solidFill>
              </a:rPr>
              <a:t>기술에서</a:t>
            </a:r>
            <a:r>
              <a:rPr dirty="0" spc="-114">
                <a:solidFill>
                  <a:srgbClr val="4A5462"/>
                </a:solidFill>
              </a:rPr>
              <a:t> </a:t>
            </a:r>
            <a:r>
              <a:rPr dirty="0" sz="1300" spc="-65">
                <a:solidFill>
                  <a:srgbClr val="4A5462"/>
                </a:solidFill>
                <a:latin typeface="Noto Sans JP"/>
                <a:cs typeface="Noto Sans JP"/>
              </a:rPr>
              <a:t>Transformer</a:t>
            </a:r>
            <a:r>
              <a:rPr dirty="0" sz="1300" spc="40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pc="-260">
                <a:solidFill>
                  <a:srgbClr val="4A5462"/>
                </a:solidFill>
              </a:rPr>
              <a:t>기반</a:t>
            </a:r>
            <a:r>
              <a:rPr dirty="0" spc="-114">
                <a:solidFill>
                  <a:srgbClr val="4A5462"/>
                </a:solidFill>
              </a:rPr>
              <a:t> </a:t>
            </a:r>
            <a:r>
              <a:rPr dirty="0" spc="-260">
                <a:solidFill>
                  <a:srgbClr val="4A5462"/>
                </a:solidFill>
              </a:rPr>
              <a:t>모델로</a:t>
            </a:r>
            <a:r>
              <a:rPr dirty="0" spc="-114">
                <a:solidFill>
                  <a:srgbClr val="4A5462"/>
                </a:solidFill>
              </a:rPr>
              <a:t> </a:t>
            </a:r>
            <a:r>
              <a:rPr dirty="0" spc="-190">
                <a:solidFill>
                  <a:srgbClr val="4A5462"/>
                </a:solidFill>
              </a:rPr>
              <a:t>발전</a:t>
            </a:r>
            <a:r>
              <a:rPr dirty="0" sz="1300" spc="-190">
                <a:solidFill>
                  <a:srgbClr val="4A5462"/>
                </a:solidFill>
                <a:latin typeface="Noto Sans JP"/>
                <a:cs typeface="Noto Sans JP"/>
              </a:rPr>
              <a:t>,</a:t>
            </a:r>
            <a:r>
              <a:rPr dirty="0" sz="1300" spc="40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pc="-260">
                <a:solidFill>
                  <a:srgbClr val="4A5462"/>
                </a:solidFill>
              </a:rPr>
              <a:t>텍스트</a:t>
            </a:r>
            <a:r>
              <a:rPr dirty="0" spc="-114">
                <a:solidFill>
                  <a:srgbClr val="4A5462"/>
                </a:solidFill>
              </a:rPr>
              <a:t> </a:t>
            </a:r>
            <a:r>
              <a:rPr dirty="0" spc="-260">
                <a:solidFill>
                  <a:srgbClr val="4A5462"/>
                </a:solidFill>
              </a:rPr>
              <a:t>인식</a:t>
            </a:r>
            <a:r>
              <a:rPr dirty="0" spc="-114">
                <a:solidFill>
                  <a:srgbClr val="4A5462"/>
                </a:solidFill>
              </a:rPr>
              <a:t> </a:t>
            </a:r>
            <a:r>
              <a:rPr dirty="0" spc="-260">
                <a:solidFill>
                  <a:srgbClr val="4A5462"/>
                </a:solidFill>
              </a:rPr>
              <a:t>정확도</a:t>
            </a:r>
            <a:r>
              <a:rPr dirty="0" spc="-114">
                <a:solidFill>
                  <a:srgbClr val="4A5462"/>
                </a:solidFill>
              </a:rPr>
              <a:t> </a:t>
            </a:r>
            <a:r>
              <a:rPr dirty="0" spc="-260">
                <a:solidFill>
                  <a:srgbClr val="4A5462"/>
                </a:solidFill>
              </a:rPr>
              <a:t>크게</a:t>
            </a:r>
            <a:r>
              <a:rPr dirty="0" spc="-114">
                <a:solidFill>
                  <a:srgbClr val="4A5462"/>
                </a:solidFill>
              </a:rPr>
              <a:t> </a:t>
            </a:r>
            <a:r>
              <a:rPr dirty="0" spc="-285">
                <a:solidFill>
                  <a:srgbClr val="4A5462"/>
                </a:solidFill>
              </a:rPr>
              <a:t>향상</a:t>
            </a:r>
            <a:endParaRPr sz="1300">
              <a:latin typeface="Noto Sans JP"/>
              <a:cs typeface="Noto Sans JP"/>
            </a:endParaRPr>
          </a:p>
          <a:p>
            <a:pPr marL="88265">
              <a:lnSpc>
                <a:spcPct val="100000"/>
              </a:lnSpc>
              <a:spcBef>
                <a:spcPts val="1380"/>
              </a:spcBef>
            </a:pPr>
            <a:r>
              <a:rPr dirty="0" sz="1300" spc="-130" b="0">
                <a:latin typeface="Noto Sans JP Medium"/>
                <a:cs typeface="Noto Sans JP Medium"/>
              </a:rPr>
              <a:t>LLM</a:t>
            </a:r>
            <a:r>
              <a:rPr dirty="0" spc="-130"/>
              <a:t>과</a:t>
            </a:r>
            <a:r>
              <a:rPr dirty="0" spc="-85"/>
              <a:t> </a:t>
            </a:r>
            <a:r>
              <a:rPr dirty="0" sz="1300" spc="-125" b="0">
                <a:latin typeface="Noto Sans JP Medium"/>
                <a:cs typeface="Noto Sans JP Medium"/>
              </a:rPr>
              <a:t>OCR</a:t>
            </a:r>
            <a:r>
              <a:rPr dirty="0" spc="-125"/>
              <a:t>의</a:t>
            </a:r>
            <a:r>
              <a:rPr dirty="0" spc="-80"/>
              <a:t> </a:t>
            </a:r>
            <a:r>
              <a:rPr dirty="0" spc="-285"/>
              <a:t>결합</a:t>
            </a:r>
            <a:endParaRPr sz="1300">
              <a:latin typeface="Noto Sans JP Medium"/>
              <a:cs typeface="Noto Sans JP Medium"/>
            </a:endParaRPr>
          </a:p>
          <a:p>
            <a:pPr marL="88265">
              <a:lnSpc>
                <a:spcPct val="100000"/>
              </a:lnSpc>
              <a:spcBef>
                <a:spcPts val="180"/>
              </a:spcBef>
            </a:pPr>
            <a:r>
              <a:rPr dirty="0" sz="1300" spc="-135">
                <a:solidFill>
                  <a:srgbClr val="4A5462"/>
                </a:solidFill>
                <a:latin typeface="Noto Sans JP"/>
                <a:cs typeface="Noto Sans JP"/>
              </a:rPr>
              <a:t>GPT</a:t>
            </a:r>
            <a:r>
              <a:rPr dirty="0" spc="-135">
                <a:solidFill>
                  <a:srgbClr val="4A5462"/>
                </a:solidFill>
              </a:rPr>
              <a:t>와</a:t>
            </a:r>
            <a:r>
              <a:rPr dirty="0" spc="-105">
                <a:solidFill>
                  <a:srgbClr val="4A5462"/>
                </a:solidFill>
              </a:rPr>
              <a:t> </a:t>
            </a:r>
            <a:r>
              <a:rPr dirty="0" spc="-260">
                <a:solidFill>
                  <a:srgbClr val="4A5462"/>
                </a:solidFill>
              </a:rPr>
              <a:t>같은</a:t>
            </a:r>
            <a:r>
              <a:rPr dirty="0" spc="-100">
                <a:solidFill>
                  <a:srgbClr val="4A5462"/>
                </a:solidFill>
              </a:rPr>
              <a:t> </a:t>
            </a:r>
            <a:r>
              <a:rPr dirty="0" spc="-260">
                <a:solidFill>
                  <a:srgbClr val="4A5462"/>
                </a:solidFill>
              </a:rPr>
              <a:t>대규모</a:t>
            </a:r>
            <a:r>
              <a:rPr dirty="0" spc="-100">
                <a:solidFill>
                  <a:srgbClr val="4A5462"/>
                </a:solidFill>
              </a:rPr>
              <a:t> </a:t>
            </a:r>
            <a:r>
              <a:rPr dirty="0" spc="-260">
                <a:solidFill>
                  <a:srgbClr val="4A5462"/>
                </a:solidFill>
              </a:rPr>
              <a:t>언어</a:t>
            </a:r>
            <a:r>
              <a:rPr dirty="0" spc="-105">
                <a:solidFill>
                  <a:srgbClr val="4A5462"/>
                </a:solidFill>
              </a:rPr>
              <a:t> </a:t>
            </a:r>
            <a:r>
              <a:rPr dirty="0" spc="-260">
                <a:solidFill>
                  <a:srgbClr val="4A5462"/>
                </a:solidFill>
              </a:rPr>
              <a:t>모델을</a:t>
            </a:r>
            <a:r>
              <a:rPr dirty="0" spc="-100">
                <a:solidFill>
                  <a:srgbClr val="4A5462"/>
                </a:solidFill>
              </a:rPr>
              <a:t> </a:t>
            </a:r>
            <a:r>
              <a:rPr dirty="0" spc="-260">
                <a:solidFill>
                  <a:srgbClr val="4A5462"/>
                </a:solidFill>
              </a:rPr>
              <a:t>활용한</a:t>
            </a:r>
            <a:r>
              <a:rPr dirty="0" spc="-100">
                <a:solidFill>
                  <a:srgbClr val="4A5462"/>
                </a:solidFill>
              </a:rPr>
              <a:t> </a:t>
            </a:r>
            <a:r>
              <a:rPr dirty="0" spc="-260">
                <a:solidFill>
                  <a:srgbClr val="4A5462"/>
                </a:solidFill>
              </a:rPr>
              <a:t>문맥</a:t>
            </a:r>
            <a:r>
              <a:rPr dirty="0" spc="-105">
                <a:solidFill>
                  <a:srgbClr val="4A5462"/>
                </a:solidFill>
              </a:rPr>
              <a:t> </a:t>
            </a:r>
            <a:r>
              <a:rPr dirty="0" spc="-260">
                <a:solidFill>
                  <a:srgbClr val="4A5462"/>
                </a:solidFill>
              </a:rPr>
              <a:t>이해</a:t>
            </a:r>
            <a:r>
              <a:rPr dirty="0" spc="-100">
                <a:solidFill>
                  <a:srgbClr val="4A5462"/>
                </a:solidFill>
              </a:rPr>
              <a:t> </a:t>
            </a:r>
            <a:r>
              <a:rPr dirty="0" spc="-260">
                <a:solidFill>
                  <a:srgbClr val="4A5462"/>
                </a:solidFill>
              </a:rPr>
              <a:t>기반</a:t>
            </a:r>
            <a:r>
              <a:rPr dirty="0" spc="-100">
                <a:solidFill>
                  <a:srgbClr val="4A5462"/>
                </a:solidFill>
              </a:rPr>
              <a:t> </a:t>
            </a:r>
            <a:r>
              <a:rPr dirty="0" sz="1300" spc="-125">
                <a:solidFill>
                  <a:srgbClr val="4A5462"/>
                </a:solidFill>
                <a:latin typeface="Noto Sans JP"/>
                <a:cs typeface="Noto Sans JP"/>
              </a:rPr>
              <a:t>OCR</a:t>
            </a:r>
            <a:r>
              <a:rPr dirty="0" spc="-125">
                <a:solidFill>
                  <a:srgbClr val="4A5462"/>
                </a:solidFill>
              </a:rPr>
              <a:t>로</a:t>
            </a:r>
            <a:r>
              <a:rPr dirty="0" spc="-100">
                <a:solidFill>
                  <a:srgbClr val="4A5462"/>
                </a:solidFill>
              </a:rPr>
              <a:t> </a:t>
            </a:r>
            <a:r>
              <a:rPr dirty="0" spc="-260">
                <a:solidFill>
                  <a:srgbClr val="4A5462"/>
                </a:solidFill>
              </a:rPr>
              <a:t>인식</a:t>
            </a:r>
            <a:r>
              <a:rPr dirty="0" spc="-105">
                <a:solidFill>
                  <a:srgbClr val="4A5462"/>
                </a:solidFill>
              </a:rPr>
              <a:t> </a:t>
            </a:r>
            <a:r>
              <a:rPr dirty="0" spc="-260">
                <a:solidFill>
                  <a:srgbClr val="4A5462"/>
                </a:solidFill>
              </a:rPr>
              <a:t>오류</a:t>
            </a:r>
            <a:r>
              <a:rPr dirty="0" spc="-100">
                <a:solidFill>
                  <a:srgbClr val="4A5462"/>
                </a:solidFill>
              </a:rPr>
              <a:t> </a:t>
            </a:r>
            <a:r>
              <a:rPr dirty="0" spc="-210">
                <a:solidFill>
                  <a:srgbClr val="4A5462"/>
                </a:solidFill>
              </a:rPr>
              <a:t>최소화</a:t>
            </a:r>
            <a:r>
              <a:rPr dirty="0" sz="1300" spc="-210">
                <a:solidFill>
                  <a:srgbClr val="4A5462"/>
                </a:solidFill>
                <a:latin typeface="Noto Sans JP"/>
                <a:cs typeface="Noto Sans JP"/>
              </a:rPr>
              <a:t>,</a:t>
            </a:r>
            <a:r>
              <a:rPr dirty="0" sz="1300" spc="55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pc="-260">
                <a:solidFill>
                  <a:srgbClr val="4A5462"/>
                </a:solidFill>
              </a:rPr>
              <a:t>문서</a:t>
            </a:r>
            <a:r>
              <a:rPr dirty="0" spc="-105">
                <a:solidFill>
                  <a:srgbClr val="4A5462"/>
                </a:solidFill>
              </a:rPr>
              <a:t> </a:t>
            </a:r>
            <a:r>
              <a:rPr dirty="0" spc="-260">
                <a:solidFill>
                  <a:srgbClr val="4A5462"/>
                </a:solidFill>
              </a:rPr>
              <a:t>내용</a:t>
            </a:r>
            <a:r>
              <a:rPr dirty="0" spc="-100">
                <a:solidFill>
                  <a:srgbClr val="4A5462"/>
                </a:solidFill>
              </a:rPr>
              <a:t> </a:t>
            </a:r>
            <a:r>
              <a:rPr dirty="0" spc="-260">
                <a:solidFill>
                  <a:srgbClr val="4A5462"/>
                </a:solidFill>
              </a:rPr>
              <a:t>자동</a:t>
            </a:r>
            <a:r>
              <a:rPr dirty="0" spc="-100">
                <a:solidFill>
                  <a:srgbClr val="4A5462"/>
                </a:solidFill>
              </a:rPr>
              <a:t> </a:t>
            </a:r>
            <a:r>
              <a:rPr dirty="0" spc="-220">
                <a:solidFill>
                  <a:srgbClr val="4A5462"/>
                </a:solidFill>
              </a:rPr>
              <a:t>요약</a:t>
            </a:r>
            <a:r>
              <a:rPr dirty="0" sz="1300" spc="-220">
                <a:solidFill>
                  <a:srgbClr val="4A5462"/>
                </a:solidFill>
                <a:latin typeface="Noto Sans JP"/>
                <a:cs typeface="Noto Sans JP"/>
              </a:rPr>
              <a:t>/</a:t>
            </a:r>
            <a:r>
              <a:rPr dirty="0" spc="-220">
                <a:solidFill>
                  <a:srgbClr val="4A5462"/>
                </a:solidFill>
              </a:rPr>
              <a:t>분류</a:t>
            </a:r>
            <a:r>
              <a:rPr dirty="0" spc="-105">
                <a:solidFill>
                  <a:srgbClr val="4A5462"/>
                </a:solidFill>
              </a:rPr>
              <a:t> </a:t>
            </a:r>
            <a:r>
              <a:rPr dirty="0" spc="-285">
                <a:solidFill>
                  <a:srgbClr val="4A5462"/>
                </a:solidFill>
              </a:rPr>
              <a:t>가능</a:t>
            </a:r>
            <a:endParaRPr sz="1300">
              <a:latin typeface="Noto Sans JP"/>
              <a:cs typeface="Noto Sans JP"/>
            </a:endParaRPr>
          </a:p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dirty="0" sz="1300" spc="-70" b="0">
                <a:latin typeface="Noto Sans JP Medium"/>
                <a:cs typeface="Noto Sans JP Medium"/>
              </a:rPr>
              <a:t>Document</a:t>
            </a:r>
            <a:r>
              <a:rPr dirty="0" sz="1300" spc="-5" b="0">
                <a:latin typeface="Noto Sans JP Medium"/>
                <a:cs typeface="Noto Sans JP Medium"/>
              </a:rPr>
              <a:t> </a:t>
            </a:r>
            <a:r>
              <a:rPr dirty="0" sz="1300" b="0">
                <a:latin typeface="Noto Sans JP Medium"/>
                <a:cs typeface="Noto Sans JP Medium"/>
              </a:rPr>
              <a:t>AI</a:t>
            </a:r>
            <a:r>
              <a:rPr dirty="0" sz="1300" spc="-5" b="0">
                <a:latin typeface="Noto Sans JP Medium"/>
                <a:cs typeface="Noto Sans JP Medium"/>
              </a:rPr>
              <a:t> </a:t>
            </a:r>
            <a:r>
              <a:rPr dirty="0" spc="-260"/>
              <a:t>적용</a:t>
            </a:r>
            <a:r>
              <a:rPr dirty="0" spc="-114"/>
              <a:t> </a:t>
            </a:r>
            <a:r>
              <a:rPr dirty="0" spc="-285"/>
              <a:t>사례</a:t>
            </a:r>
            <a:endParaRPr sz="1300">
              <a:latin typeface="Noto Sans JP Medium"/>
              <a:cs typeface="Noto Sans JP Medium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260">
                <a:solidFill>
                  <a:srgbClr val="4A5462"/>
                </a:solidFill>
              </a:rPr>
              <a:t>카카오페이</a:t>
            </a:r>
            <a:r>
              <a:rPr dirty="0" spc="-100">
                <a:solidFill>
                  <a:srgbClr val="4A5462"/>
                </a:solidFill>
              </a:rPr>
              <a:t> </a:t>
            </a:r>
            <a:r>
              <a:rPr dirty="0" spc="-260">
                <a:solidFill>
                  <a:srgbClr val="4A5462"/>
                </a:solidFill>
              </a:rPr>
              <a:t>보험금</a:t>
            </a:r>
            <a:r>
              <a:rPr dirty="0" spc="-100">
                <a:solidFill>
                  <a:srgbClr val="4A5462"/>
                </a:solidFill>
              </a:rPr>
              <a:t> </a:t>
            </a:r>
            <a:r>
              <a:rPr dirty="0" spc="-160">
                <a:solidFill>
                  <a:srgbClr val="4A5462"/>
                </a:solidFill>
              </a:rPr>
              <a:t>청구</a:t>
            </a:r>
            <a:r>
              <a:rPr dirty="0" sz="1300" spc="-160">
                <a:solidFill>
                  <a:srgbClr val="4A5462"/>
                </a:solidFill>
                <a:latin typeface="Noto Sans JP"/>
                <a:cs typeface="Noto Sans JP"/>
              </a:rPr>
              <a:t>(10</a:t>
            </a:r>
            <a:r>
              <a:rPr dirty="0" spc="-160">
                <a:solidFill>
                  <a:srgbClr val="4A5462"/>
                </a:solidFill>
              </a:rPr>
              <a:t>분</a:t>
            </a:r>
            <a:r>
              <a:rPr dirty="0" spc="-100">
                <a:solidFill>
                  <a:srgbClr val="4A5462"/>
                </a:solidFill>
              </a:rPr>
              <a:t> </a:t>
            </a:r>
            <a:r>
              <a:rPr dirty="0" spc="-260">
                <a:solidFill>
                  <a:srgbClr val="4A5462"/>
                </a:solidFill>
              </a:rPr>
              <a:t>이내</a:t>
            </a:r>
            <a:r>
              <a:rPr dirty="0" spc="-100">
                <a:solidFill>
                  <a:srgbClr val="4A5462"/>
                </a:solidFill>
              </a:rPr>
              <a:t> </a:t>
            </a:r>
            <a:r>
              <a:rPr dirty="0" spc="-150">
                <a:solidFill>
                  <a:srgbClr val="4A5462"/>
                </a:solidFill>
              </a:rPr>
              <a:t>처리</a:t>
            </a:r>
            <a:r>
              <a:rPr dirty="0" sz="1300" spc="-150">
                <a:solidFill>
                  <a:srgbClr val="4A5462"/>
                </a:solidFill>
                <a:latin typeface="Noto Sans JP"/>
                <a:cs typeface="Noto Sans JP"/>
              </a:rPr>
              <a:t>),</a:t>
            </a:r>
            <a:r>
              <a:rPr dirty="0" sz="1300" spc="55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pc="-260">
                <a:solidFill>
                  <a:srgbClr val="4A5462"/>
                </a:solidFill>
              </a:rPr>
              <a:t>금융권</a:t>
            </a:r>
            <a:r>
              <a:rPr dirty="0" spc="-100">
                <a:solidFill>
                  <a:srgbClr val="4A5462"/>
                </a:solidFill>
              </a:rPr>
              <a:t> </a:t>
            </a:r>
            <a:r>
              <a:rPr dirty="0" spc="-260">
                <a:solidFill>
                  <a:srgbClr val="4A5462"/>
                </a:solidFill>
              </a:rPr>
              <a:t>문서</a:t>
            </a:r>
            <a:r>
              <a:rPr dirty="0" spc="-100">
                <a:solidFill>
                  <a:srgbClr val="4A5462"/>
                </a:solidFill>
              </a:rPr>
              <a:t> </a:t>
            </a:r>
            <a:r>
              <a:rPr dirty="0" spc="-235">
                <a:solidFill>
                  <a:srgbClr val="4A5462"/>
                </a:solidFill>
              </a:rPr>
              <a:t>자동화</a:t>
            </a:r>
            <a:r>
              <a:rPr dirty="0" sz="1300" spc="-235">
                <a:solidFill>
                  <a:srgbClr val="4A5462"/>
                </a:solidFill>
                <a:latin typeface="Noto Sans JP"/>
                <a:cs typeface="Noto Sans JP"/>
              </a:rPr>
              <a:t>(</a:t>
            </a:r>
            <a:r>
              <a:rPr dirty="0" spc="-235">
                <a:solidFill>
                  <a:srgbClr val="4A5462"/>
                </a:solidFill>
              </a:rPr>
              <a:t>처리시간</a:t>
            </a:r>
            <a:r>
              <a:rPr dirty="0" spc="-100">
                <a:solidFill>
                  <a:srgbClr val="4A5462"/>
                </a:solidFill>
              </a:rPr>
              <a:t> </a:t>
            </a:r>
            <a:r>
              <a:rPr dirty="0" sz="1300" spc="-60">
                <a:solidFill>
                  <a:srgbClr val="4A5462"/>
                </a:solidFill>
                <a:latin typeface="Noto Sans JP"/>
                <a:cs typeface="Noto Sans JP"/>
              </a:rPr>
              <a:t>70%</a:t>
            </a:r>
            <a:r>
              <a:rPr dirty="0" sz="1300" spc="60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pc="-150">
                <a:solidFill>
                  <a:srgbClr val="4A5462"/>
                </a:solidFill>
              </a:rPr>
              <a:t>단축</a:t>
            </a:r>
            <a:r>
              <a:rPr dirty="0" sz="1300" spc="-150">
                <a:solidFill>
                  <a:srgbClr val="4A5462"/>
                </a:solidFill>
                <a:latin typeface="Noto Sans JP"/>
                <a:cs typeface="Noto Sans JP"/>
              </a:rPr>
              <a:t>),</a:t>
            </a:r>
            <a:r>
              <a:rPr dirty="0" sz="1300" spc="55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pc="-260">
                <a:solidFill>
                  <a:srgbClr val="4A5462"/>
                </a:solidFill>
              </a:rPr>
              <a:t>정부기관</a:t>
            </a:r>
            <a:r>
              <a:rPr dirty="0" spc="-100">
                <a:solidFill>
                  <a:srgbClr val="4A5462"/>
                </a:solidFill>
              </a:rPr>
              <a:t> </a:t>
            </a:r>
            <a:r>
              <a:rPr dirty="0" spc="-260">
                <a:solidFill>
                  <a:srgbClr val="4A5462"/>
                </a:solidFill>
              </a:rPr>
              <a:t>문서</a:t>
            </a:r>
            <a:r>
              <a:rPr dirty="0" spc="-100">
                <a:solidFill>
                  <a:srgbClr val="4A5462"/>
                </a:solidFill>
              </a:rPr>
              <a:t> </a:t>
            </a:r>
            <a:r>
              <a:rPr dirty="0" spc="-280">
                <a:solidFill>
                  <a:srgbClr val="4A5462"/>
                </a:solidFill>
              </a:rPr>
              <a:t>디지털화</a:t>
            </a:r>
            <a:endParaRPr sz="1300">
              <a:latin typeface="Noto Sans JP"/>
              <a:cs typeface="Noto Sans JP"/>
            </a:endParaRPr>
          </a:p>
        </p:txBody>
      </p:sp>
      <p:pic>
        <p:nvPicPr>
          <p:cNvPr id="17" name="object 1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14400" y="4467225"/>
            <a:ext cx="152399" cy="133349"/>
          </a:xfrm>
          <a:prstGeom prst="rect">
            <a:avLst/>
          </a:prstGeom>
        </p:spPr>
      </p:pic>
      <p:sp>
        <p:nvSpPr>
          <p:cNvPr id="18" name="object 18" descr=""/>
          <p:cNvSpPr txBox="1"/>
          <p:nvPr/>
        </p:nvSpPr>
        <p:spPr>
          <a:xfrm>
            <a:off x="901700" y="4393717"/>
            <a:ext cx="6151245" cy="678815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278765">
              <a:lnSpc>
                <a:spcPct val="100000"/>
              </a:lnSpc>
              <a:spcBef>
                <a:spcPts val="275"/>
              </a:spcBef>
            </a:pPr>
            <a:r>
              <a:rPr dirty="0" sz="1350" spc="-260">
                <a:latin typeface="Dotum"/>
                <a:cs typeface="Dotum"/>
              </a:rPr>
              <a:t>성장</a:t>
            </a:r>
            <a:r>
              <a:rPr dirty="0" sz="1350" spc="-110">
                <a:latin typeface="Dotum"/>
                <a:cs typeface="Dotum"/>
              </a:rPr>
              <a:t> </a:t>
            </a:r>
            <a:r>
              <a:rPr dirty="0" sz="1350" spc="-260">
                <a:latin typeface="Dotum"/>
                <a:cs typeface="Dotum"/>
              </a:rPr>
              <a:t>분야</a:t>
            </a:r>
            <a:r>
              <a:rPr dirty="0" sz="1350" spc="-110">
                <a:latin typeface="Dotum"/>
                <a:cs typeface="Dotum"/>
              </a:rPr>
              <a:t> </a:t>
            </a:r>
            <a:r>
              <a:rPr dirty="0" sz="1350" spc="-260">
                <a:latin typeface="Dotum"/>
                <a:cs typeface="Dotum"/>
              </a:rPr>
              <a:t>및</a:t>
            </a:r>
            <a:r>
              <a:rPr dirty="0" sz="1350" spc="-110">
                <a:latin typeface="Dotum"/>
                <a:cs typeface="Dotum"/>
              </a:rPr>
              <a:t> </a:t>
            </a:r>
            <a:r>
              <a:rPr dirty="0" sz="1350" spc="-260">
                <a:latin typeface="Dotum"/>
                <a:cs typeface="Dotum"/>
              </a:rPr>
              <a:t>적용</a:t>
            </a:r>
            <a:r>
              <a:rPr dirty="0" sz="1350" spc="-110">
                <a:latin typeface="Dotum"/>
                <a:cs typeface="Dotum"/>
              </a:rPr>
              <a:t> </a:t>
            </a:r>
            <a:r>
              <a:rPr dirty="0" sz="1350" spc="-285">
                <a:latin typeface="Dotum"/>
                <a:cs typeface="Dotum"/>
              </a:rPr>
              <a:t>산업</a:t>
            </a:r>
            <a:endParaRPr sz="1350">
              <a:latin typeface="Dotum"/>
              <a:cs typeface="Dotum"/>
            </a:endParaRPr>
          </a:p>
          <a:p>
            <a:pPr marL="278765">
              <a:lnSpc>
                <a:spcPct val="100000"/>
              </a:lnSpc>
              <a:spcBef>
                <a:spcPts val="180"/>
              </a:spcBef>
            </a:pPr>
            <a:r>
              <a:rPr dirty="0" sz="1350" spc="-190">
                <a:solidFill>
                  <a:srgbClr val="4A5462"/>
                </a:solidFill>
                <a:latin typeface="Dotum"/>
                <a:cs typeface="Dotum"/>
              </a:rPr>
              <a:t>금융</a:t>
            </a:r>
            <a:r>
              <a:rPr dirty="0" sz="1300" spc="-190">
                <a:solidFill>
                  <a:srgbClr val="4A5462"/>
                </a:solidFill>
                <a:latin typeface="Noto Sans JP"/>
                <a:cs typeface="Noto Sans JP"/>
              </a:rPr>
              <a:t>,</a:t>
            </a:r>
            <a:r>
              <a:rPr dirty="0" sz="1300" spc="50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z="1350" spc="-190">
                <a:solidFill>
                  <a:srgbClr val="4A5462"/>
                </a:solidFill>
                <a:latin typeface="Dotum"/>
                <a:cs typeface="Dotum"/>
              </a:rPr>
              <a:t>교육</a:t>
            </a:r>
            <a:r>
              <a:rPr dirty="0" sz="1300" spc="-190">
                <a:solidFill>
                  <a:srgbClr val="4A5462"/>
                </a:solidFill>
                <a:latin typeface="Noto Sans JP"/>
                <a:cs typeface="Noto Sans JP"/>
              </a:rPr>
              <a:t>,</a:t>
            </a:r>
            <a:r>
              <a:rPr dirty="0" sz="1300" spc="55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z="1350" spc="-190">
                <a:solidFill>
                  <a:srgbClr val="4A5462"/>
                </a:solidFill>
                <a:latin typeface="Dotum"/>
                <a:cs typeface="Dotum"/>
              </a:rPr>
              <a:t>의료</a:t>
            </a:r>
            <a:r>
              <a:rPr dirty="0" sz="1300" spc="-190">
                <a:solidFill>
                  <a:srgbClr val="4A5462"/>
                </a:solidFill>
                <a:latin typeface="Noto Sans JP"/>
                <a:cs typeface="Noto Sans JP"/>
              </a:rPr>
              <a:t>,</a:t>
            </a:r>
            <a:r>
              <a:rPr dirty="0" sz="1300" spc="55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물류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분야에서</a:t>
            </a:r>
            <a:r>
              <a:rPr dirty="0" sz="1350" spc="-10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높은</a:t>
            </a:r>
            <a:r>
              <a:rPr dirty="0" sz="1350" spc="-10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성장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190">
                <a:solidFill>
                  <a:srgbClr val="4A5462"/>
                </a:solidFill>
                <a:latin typeface="Dotum"/>
                <a:cs typeface="Dotum"/>
              </a:rPr>
              <a:t>예상</a:t>
            </a:r>
            <a:r>
              <a:rPr dirty="0" sz="1300" spc="-190">
                <a:solidFill>
                  <a:srgbClr val="4A5462"/>
                </a:solidFill>
                <a:latin typeface="Noto Sans JP"/>
                <a:cs typeface="Noto Sans JP"/>
              </a:rPr>
              <a:t>,</a:t>
            </a:r>
            <a:r>
              <a:rPr dirty="0" sz="1300" spc="55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특히</a:t>
            </a:r>
            <a:r>
              <a:rPr dirty="0" sz="1350" spc="-10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40">
                <a:solidFill>
                  <a:srgbClr val="4A5462"/>
                </a:solidFill>
                <a:latin typeface="Dotum"/>
                <a:cs typeface="Dotum"/>
              </a:rPr>
              <a:t>모바일</a:t>
            </a:r>
            <a:r>
              <a:rPr dirty="0" sz="1300" spc="-240">
                <a:solidFill>
                  <a:srgbClr val="4A5462"/>
                </a:solidFill>
                <a:latin typeface="Noto Sans JP"/>
                <a:cs typeface="Noto Sans JP"/>
              </a:rPr>
              <a:t>/</a:t>
            </a:r>
            <a:r>
              <a:rPr dirty="0" sz="1350" spc="-240">
                <a:solidFill>
                  <a:srgbClr val="4A5462"/>
                </a:solidFill>
                <a:latin typeface="Dotum"/>
                <a:cs typeface="Dotum"/>
              </a:rPr>
              <a:t>클라우드</a:t>
            </a:r>
            <a:r>
              <a:rPr dirty="0" sz="1350" spc="-10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기반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00" spc="-50">
                <a:solidFill>
                  <a:srgbClr val="4A5462"/>
                </a:solidFill>
                <a:latin typeface="Noto Sans JP"/>
                <a:cs typeface="Noto Sans JP"/>
              </a:rPr>
              <a:t>OCR</a:t>
            </a:r>
            <a:r>
              <a:rPr dirty="0" sz="1300" spc="55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서비스</a:t>
            </a:r>
            <a:r>
              <a:rPr dirty="0" sz="1350" spc="-10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4A5462"/>
                </a:solidFill>
                <a:latin typeface="Dotum"/>
                <a:cs typeface="Dotum"/>
              </a:rPr>
              <a:t>확대</a:t>
            </a:r>
            <a:endParaRPr sz="135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150" spc="-100">
                <a:solidFill>
                  <a:srgbClr val="6A7280"/>
                </a:solidFill>
                <a:latin typeface="Noto Sans JP"/>
                <a:cs typeface="Noto Sans JP"/>
              </a:rPr>
              <a:t>AI</a:t>
            </a:r>
            <a:r>
              <a:rPr dirty="0" sz="1150" spc="-100">
                <a:solidFill>
                  <a:srgbClr val="6A7280"/>
                </a:solidFill>
                <a:latin typeface="Dotum"/>
                <a:cs typeface="Dotum"/>
              </a:rPr>
              <a:t>를</a:t>
            </a:r>
            <a:r>
              <a:rPr dirty="0" sz="1150" spc="-80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6A7280"/>
                </a:solidFill>
                <a:latin typeface="Dotum"/>
                <a:cs typeface="Dotum"/>
              </a:rPr>
              <a:t>이용한</a:t>
            </a:r>
            <a:r>
              <a:rPr dirty="0" sz="1150" spc="-7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6A7280"/>
                </a:solidFill>
                <a:latin typeface="Dotum"/>
                <a:cs typeface="Dotum"/>
              </a:rPr>
              <a:t>간편장부</a:t>
            </a:r>
            <a:r>
              <a:rPr dirty="0" sz="1150" spc="-7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6A7280"/>
                </a:solidFill>
                <a:latin typeface="Dotum"/>
                <a:cs typeface="Dotum"/>
              </a:rPr>
              <a:t>시스템</a:t>
            </a:r>
            <a:endParaRPr sz="1150">
              <a:latin typeface="Dotum"/>
              <a:cs typeface="Dotum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10915748" y="4868698"/>
            <a:ext cx="374650" cy="2032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50">
                <a:solidFill>
                  <a:srgbClr val="6A7280"/>
                </a:solidFill>
                <a:latin typeface="Noto Sans JP"/>
                <a:cs typeface="Noto Sans JP"/>
              </a:rPr>
              <a:t>7</a:t>
            </a:r>
            <a:r>
              <a:rPr dirty="0" sz="1150" spc="-20">
                <a:solidFill>
                  <a:srgbClr val="6A7280"/>
                </a:solidFill>
                <a:latin typeface="Noto Sans JP"/>
                <a:cs typeface="Noto Sans JP"/>
              </a:rPr>
              <a:t> </a:t>
            </a:r>
            <a:r>
              <a:rPr dirty="0" sz="1150">
                <a:solidFill>
                  <a:srgbClr val="6A7280"/>
                </a:solidFill>
                <a:latin typeface="Noto Sans JP"/>
                <a:cs typeface="Noto Sans JP"/>
              </a:rPr>
              <a:t>/</a:t>
            </a:r>
            <a:r>
              <a:rPr dirty="0" sz="1150" spc="-15">
                <a:solidFill>
                  <a:srgbClr val="6A7280"/>
                </a:solidFill>
                <a:latin typeface="Noto Sans JP"/>
                <a:cs typeface="Noto Sans JP"/>
              </a:rPr>
              <a:t> </a:t>
            </a:r>
            <a:r>
              <a:rPr dirty="0" sz="1150" spc="-35">
                <a:solidFill>
                  <a:srgbClr val="6A7280"/>
                </a:solidFill>
                <a:latin typeface="Noto Sans JP"/>
                <a:cs typeface="Noto Sans JP"/>
              </a:rPr>
              <a:t>20</a:t>
            </a:r>
            <a:endParaRPr sz="1150">
              <a:latin typeface="Noto Sans JP"/>
              <a:cs typeface="Noto Sans JP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7429500"/>
            <a:chOff x="0" y="0"/>
            <a:chExt cx="12192000" cy="7429500"/>
          </a:xfrm>
        </p:grpSpPr>
        <p:sp>
          <p:nvSpPr>
            <p:cNvPr id="3" name="object 3" descr=""/>
            <p:cNvSpPr/>
            <p:nvPr/>
          </p:nvSpPr>
          <p:spPr>
            <a:xfrm>
              <a:off x="95249" y="95249"/>
              <a:ext cx="12096750" cy="7334250"/>
            </a:xfrm>
            <a:custGeom>
              <a:avLst/>
              <a:gdLst/>
              <a:ahLst/>
              <a:cxnLst/>
              <a:rect l="l" t="t" r="r" b="b"/>
              <a:pathLst>
                <a:path w="12096750" h="7334250">
                  <a:moveTo>
                    <a:pt x="0" y="7334249"/>
                  </a:moveTo>
                  <a:lnTo>
                    <a:pt x="12096749" y="7334249"/>
                  </a:lnTo>
                  <a:lnTo>
                    <a:pt x="12096749" y="0"/>
                  </a:lnTo>
                  <a:lnTo>
                    <a:pt x="0" y="0"/>
                  </a:lnTo>
                  <a:lnTo>
                    <a:pt x="0" y="7334249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0"/>
              <a:ext cx="12192000" cy="7429500"/>
            </a:xfrm>
            <a:custGeom>
              <a:avLst/>
              <a:gdLst/>
              <a:ahLst/>
              <a:cxnLst/>
              <a:rect l="l" t="t" r="r" b="b"/>
              <a:pathLst>
                <a:path w="12192000" h="7429500">
                  <a:moveTo>
                    <a:pt x="12191987" y="0"/>
                  </a:moveTo>
                  <a:lnTo>
                    <a:pt x="95237" y="0"/>
                  </a:lnTo>
                  <a:lnTo>
                    <a:pt x="0" y="0"/>
                  </a:lnTo>
                  <a:lnTo>
                    <a:pt x="0" y="95250"/>
                  </a:lnTo>
                  <a:lnTo>
                    <a:pt x="0" y="7429500"/>
                  </a:lnTo>
                  <a:lnTo>
                    <a:pt x="95237" y="7429500"/>
                  </a:lnTo>
                  <a:lnTo>
                    <a:pt x="95237" y="95250"/>
                  </a:lnTo>
                  <a:lnTo>
                    <a:pt x="12191987" y="95250"/>
                  </a:lnTo>
                  <a:lnTo>
                    <a:pt x="12191987" y="0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9524987" y="5619749"/>
              <a:ext cx="2190750" cy="1333500"/>
            </a:xfrm>
            <a:custGeom>
              <a:avLst/>
              <a:gdLst/>
              <a:ahLst/>
              <a:cxnLst/>
              <a:rect l="l" t="t" r="r" b="b"/>
              <a:pathLst>
                <a:path w="2190750" h="1333500">
                  <a:moveTo>
                    <a:pt x="762000" y="285750"/>
                  </a:moveTo>
                  <a:lnTo>
                    <a:pt x="0" y="285750"/>
                  </a:lnTo>
                  <a:lnTo>
                    <a:pt x="0" y="1047750"/>
                  </a:lnTo>
                  <a:lnTo>
                    <a:pt x="762000" y="1047750"/>
                  </a:lnTo>
                  <a:lnTo>
                    <a:pt x="762000" y="285750"/>
                  </a:lnTo>
                  <a:close/>
                </a:path>
                <a:path w="2190750" h="1333500">
                  <a:moveTo>
                    <a:pt x="2190750" y="666750"/>
                  </a:moveTo>
                  <a:lnTo>
                    <a:pt x="2188946" y="617715"/>
                  </a:lnTo>
                  <a:lnTo>
                    <a:pt x="2183536" y="568921"/>
                  </a:lnTo>
                  <a:lnTo>
                    <a:pt x="2174557" y="520661"/>
                  </a:lnTo>
                  <a:lnTo>
                    <a:pt x="2162048" y="473214"/>
                  </a:lnTo>
                  <a:lnTo>
                    <a:pt x="2146084" y="426796"/>
                  </a:lnTo>
                  <a:lnTo>
                    <a:pt x="2126742" y="381685"/>
                  </a:lnTo>
                  <a:lnTo>
                    <a:pt x="2104136" y="338112"/>
                  </a:lnTo>
                  <a:lnTo>
                    <a:pt x="2078393" y="296329"/>
                  </a:lnTo>
                  <a:lnTo>
                    <a:pt x="2049640" y="256552"/>
                  </a:lnTo>
                  <a:lnTo>
                    <a:pt x="2018030" y="218998"/>
                  </a:lnTo>
                  <a:lnTo>
                    <a:pt x="1983752" y="183857"/>
                  </a:lnTo>
                  <a:lnTo>
                    <a:pt x="1946986" y="151345"/>
                  </a:lnTo>
                  <a:lnTo>
                    <a:pt x="1907933" y="121627"/>
                  </a:lnTo>
                  <a:lnTo>
                    <a:pt x="1866785" y="94869"/>
                  </a:lnTo>
                  <a:lnTo>
                    <a:pt x="1823783" y="71196"/>
                  </a:lnTo>
                  <a:lnTo>
                    <a:pt x="1779155" y="50761"/>
                  </a:lnTo>
                  <a:lnTo>
                    <a:pt x="1733156" y="33655"/>
                  </a:lnTo>
                  <a:lnTo>
                    <a:pt x="1686013" y="19989"/>
                  </a:lnTo>
                  <a:lnTo>
                    <a:pt x="1637995" y="9817"/>
                  </a:lnTo>
                  <a:lnTo>
                    <a:pt x="1589354" y="3213"/>
                  </a:lnTo>
                  <a:lnTo>
                    <a:pt x="1540370" y="203"/>
                  </a:lnTo>
                  <a:lnTo>
                    <a:pt x="1524000" y="0"/>
                  </a:lnTo>
                  <a:lnTo>
                    <a:pt x="1507642" y="203"/>
                  </a:lnTo>
                  <a:lnTo>
                    <a:pt x="1458658" y="3213"/>
                  </a:lnTo>
                  <a:lnTo>
                    <a:pt x="1410017" y="9817"/>
                  </a:lnTo>
                  <a:lnTo>
                    <a:pt x="1361998" y="19989"/>
                  </a:lnTo>
                  <a:lnTo>
                    <a:pt x="1314856" y="33655"/>
                  </a:lnTo>
                  <a:lnTo>
                    <a:pt x="1268857" y="50761"/>
                  </a:lnTo>
                  <a:lnTo>
                    <a:pt x="1224229" y="71196"/>
                  </a:lnTo>
                  <a:lnTo>
                    <a:pt x="1181227" y="94869"/>
                  </a:lnTo>
                  <a:lnTo>
                    <a:pt x="1140079" y="121627"/>
                  </a:lnTo>
                  <a:lnTo>
                    <a:pt x="1117066" y="138645"/>
                  </a:lnTo>
                  <a:lnTo>
                    <a:pt x="1047750" y="0"/>
                  </a:lnTo>
                  <a:lnTo>
                    <a:pt x="809625" y="476250"/>
                  </a:lnTo>
                  <a:lnTo>
                    <a:pt x="885075" y="476250"/>
                  </a:lnTo>
                  <a:lnTo>
                    <a:pt x="881405" y="488924"/>
                  </a:lnTo>
                  <a:lnTo>
                    <a:pt x="870064" y="536676"/>
                  </a:lnTo>
                  <a:lnTo>
                    <a:pt x="862266" y="585139"/>
                  </a:lnTo>
                  <a:lnTo>
                    <a:pt x="858062" y="634034"/>
                  </a:lnTo>
                  <a:lnTo>
                    <a:pt x="857250" y="666750"/>
                  </a:lnTo>
                  <a:lnTo>
                    <a:pt x="857453" y="683120"/>
                  </a:lnTo>
                  <a:lnTo>
                    <a:pt x="860463" y="732104"/>
                  </a:lnTo>
                  <a:lnTo>
                    <a:pt x="867067" y="780745"/>
                  </a:lnTo>
                  <a:lnTo>
                    <a:pt x="877239" y="828763"/>
                  </a:lnTo>
                  <a:lnTo>
                    <a:pt x="890905" y="875906"/>
                  </a:lnTo>
                  <a:lnTo>
                    <a:pt x="908011" y="921905"/>
                  </a:lnTo>
                  <a:lnTo>
                    <a:pt x="928446" y="966533"/>
                  </a:lnTo>
                  <a:lnTo>
                    <a:pt x="952119" y="1009535"/>
                  </a:lnTo>
                  <a:lnTo>
                    <a:pt x="978877" y="1050683"/>
                  </a:lnTo>
                  <a:lnTo>
                    <a:pt x="1008595" y="1089736"/>
                  </a:lnTo>
                  <a:lnTo>
                    <a:pt x="1041107" y="1126502"/>
                  </a:lnTo>
                  <a:lnTo>
                    <a:pt x="1076248" y="1160780"/>
                  </a:lnTo>
                  <a:lnTo>
                    <a:pt x="1113802" y="1192390"/>
                  </a:lnTo>
                  <a:lnTo>
                    <a:pt x="1153579" y="1221143"/>
                  </a:lnTo>
                  <a:lnTo>
                    <a:pt x="1195362" y="1246886"/>
                  </a:lnTo>
                  <a:lnTo>
                    <a:pt x="1238935" y="1269492"/>
                  </a:lnTo>
                  <a:lnTo>
                    <a:pt x="1284046" y="1288834"/>
                  </a:lnTo>
                  <a:lnTo>
                    <a:pt x="1330464" y="1304798"/>
                  </a:lnTo>
                  <a:lnTo>
                    <a:pt x="1377911" y="1317307"/>
                  </a:lnTo>
                  <a:lnTo>
                    <a:pt x="1426171" y="1326286"/>
                  </a:lnTo>
                  <a:lnTo>
                    <a:pt x="1474965" y="1331696"/>
                  </a:lnTo>
                  <a:lnTo>
                    <a:pt x="1524000" y="1333500"/>
                  </a:lnTo>
                  <a:lnTo>
                    <a:pt x="1540370" y="1333309"/>
                  </a:lnTo>
                  <a:lnTo>
                    <a:pt x="1589354" y="1330299"/>
                  </a:lnTo>
                  <a:lnTo>
                    <a:pt x="1637995" y="1323695"/>
                  </a:lnTo>
                  <a:lnTo>
                    <a:pt x="1686013" y="1313522"/>
                  </a:lnTo>
                  <a:lnTo>
                    <a:pt x="1733156" y="1299857"/>
                  </a:lnTo>
                  <a:lnTo>
                    <a:pt x="1779155" y="1282750"/>
                  </a:lnTo>
                  <a:lnTo>
                    <a:pt x="1823783" y="1262316"/>
                  </a:lnTo>
                  <a:lnTo>
                    <a:pt x="1866785" y="1238643"/>
                  </a:lnTo>
                  <a:lnTo>
                    <a:pt x="1907933" y="1211872"/>
                  </a:lnTo>
                  <a:lnTo>
                    <a:pt x="1946986" y="1182166"/>
                  </a:lnTo>
                  <a:lnTo>
                    <a:pt x="1983752" y="1149654"/>
                  </a:lnTo>
                  <a:lnTo>
                    <a:pt x="2018030" y="1114513"/>
                  </a:lnTo>
                  <a:lnTo>
                    <a:pt x="2049640" y="1076960"/>
                  </a:lnTo>
                  <a:lnTo>
                    <a:pt x="2078393" y="1037183"/>
                  </a:lnTo>
                  <a:lnTo>
                    <a:pt x="2104136" y="995400"/>
                  </a:lnTo>
                  <a:lnTo>
                    <a:pt x="2126742" y="951826"/>
                  </a:lnTo>
                  <a:lnTo>
                    <a:pt x="2146084" y="906716"/>
                  </a:lnTo>
                  <a:lnTo>
                    <a:pt x="2162048" y="860298"/>
                  </a:lnTo>
                  <a:lnTo>
                    <a:pt x="2174557" y="812850"/>
                  </a:lnTo>
                  <a:lnTo>
                    <a:pt x="2183536" y="764590"/>
                  </a:lnTo>
                  <a:lnTo>
                    <a:pt x="2188946" y="715797"/>
                  </a:lnTo>
                  <a:lnTo>
                    <a:pt x="2190559" y="683120"/>
                  </a:lnTo>
                  <a:lnTo>
                    <a:pt x="2190750" y="666750"/>
                  </a:lnTo>
                  <a:close/>
                </a:path>
              </a:pathLst>
            </a:custGeom>
            <a:solidFill>
              <a:srgbClr val="3B81F5">
                <a:alpha val="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90"/>
              </a:spcBef>
            </a:pPr>
            <a:r>
              <a:rPr dirty="0" spc="-484"/>
              <a:t>제안</a:t>
            </a:r>
            <a:r>
              <a:rPr dirty="0" spc="-280"/>
              <a:t> </a:t>
            </a:r>
            <a:r>
              <a:rPr dirty="0" spc="-484"/>
              <a:t>시스템</a:t>
            </a:r>
            <a:r>
              <a:rPr dirty="0" spc="-265"/>
              <a:t> </a:t>
            </a:r>
            <a:r>
              <a:rPr dirty="0" spc="-509"/>
              <a:t>개요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901700" y="1108011"/>
            <a:ext cx="2580640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50" spc="-130">
                <a:solidFill>
                  <a:srgbClr val="4A5462"/>
                </a:solidFill>
                <a:latin typeface="Franklin Gothic Demi"/>
                <a:cs typeface="Franklin Gothic Demi"/>
              </a:rPr>
              <a:t>AI</a:t>
            </a:r>
            <a:r>
              <a:rPr dirty="0" sz="1500" spc="-130">
                <a:solidFill>
                  <a:srgbClr val="4A5462"/>
                </a:solidFill>
                <a:latin typeface="Dotum"/>
                <a:cs typeface="Dotum"/>
              </a:rPr>
              <a:t>를</a:t>
            </a:r>
            <a:r>
              <a:rPr dirty="0" sz="1500" spc="-12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4A5462"/>
                </a:solidFill>
                <a:latin typeface="Dotum"/>
                <a:cs typeface="Dotum"/>
              </a:rPr>
              <a:t>활용한</a:t>
            </a:r>
            <a:r>
              <a:rPr dirty="0" sz="1500" spc="-12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4A5462"/>
                </a:solidFill>
                <a:latin typeface="Dotum"/>
                <a:cs typeface="Dotum"/>
              </a:rPr>
              <a:t>초간단</a:t>
            </a:r>
            <a:r>
              <a:rPr dirty="0" sz="150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4A5462"/>
                </a:solidFill>
                <a:latin typeface="Dotum"/>
                <a:cs typeface="Dotum"/>
              </a:rPr>
              <a:t>간편장부</a:t>
            </a:r>
            <a:r>
              <a:rPr dirty="0" sz="1500" spc="-12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500" spc="-295">
                <a:solidFill>
                  <a:srgbClr val="4A5462"/>
                </a:solidFill>
                <a:latin typeface="Dotum"/>
                <a:cs typeface="Dotum"/>
              </a:rPr>
              <a:t>시스템</a:t>
            </a:r>
            <a:endParaRPr sz="1500">
              <a:latin typeface="Dotum"/>
              <a:cs typeface="Dotum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914399" y="1676399"/>
            <a:ext cx="5067300" cy="2286000"/>
            <a:chOff x="914399" y="1676399"/>
            <a:chExt cx="5067300" cy="2286000"/>
          </a:xfrm>
        </p:grpSpPr>
        <p:sp>
          <p:nvSpPr>
            <p:cNvPr id="9" name="object 9" descr=""/>
            <p:cNvSpPr/>
            <p:nvPr/>
          </p:nvSpPr>
          <p:spPr>
            <a:xfrm>
              <a:off x="914399" y="1676399"/>
              <a:ext cx="5067300" cy="2286000"/>
            </a:xfrm>
            <a:custGeom>
              <a:avLst/>
              <a:gdLst/>
              <a:ahLst/>
              <a:cxnLst/>
              <a:rect l="l" t="t" r="r" b="b"/>
              <a:pathLst>
                <a:path w="5067300" h="2286000">
                  <a:moveTo>
                    <a:pt x="4996102" y="2285999"/>
                  </a:moveTo>
                  <a:lnTo>
                    <a:pt x="71196" y="2285999"/>
                  </a:lnTo>
                  <a:lnTo>
                    <a:pt x="66241" y="2285511"/>
                  </a:lnTo>
                  <a:lnTo>
                    <a:pt x="29705" y="2270377"/>
                  </a:lnTo>
                  <a:lnTo>
                    <a:pt x="3885" y="2234336"/>
                  </a:lnTo>
                  <a:lnTo>
                    <a:pt x="0" y="2214803"/>
                  </a:lnTo>
                  <a:lnTo>
                    <a:pt x="0" y="22097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4996102" y="0"/>
                  </a:lnTo>
                  <a:lnTo>
                    <a:pt x="5037593" y="15621"/>
                  </a:lnTo>
                  <a:lnTo>
                    <a:pt x="5063412" y="51661"/>
                  </a:lnTo>
                  <a:lnTo>
                    <a:pt x="5067299" y="71196"/>
                  </a:lnTo>
                  <a:lnTo>
                    <a:pt x="5067299" y="2214803"/>
                  </a:lnTo>
                  <a:lnTo>
                    <a:pt x="5051676" y="2256293"/>
                  </a:lnTo>
                  <a:lnTo>
                    <a:pt x="5015637" y="2282113"/>
                  </a:lnTo>
                  <a:lnTo>
                    <a:pt x="5001057" y="2285511"/>
                  </a:lnTo>
                  <a:lnTo>
                    <a:pt x="4996102" y="2285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104899" y="1866899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285749" y="571499"/>
                  </a:moveTo>
                  <a:lnTo>
                    <a:pt x="243821" y="568407"/>
                  </a:lnTo>
                  <a:lnTo>
                    <a:pt x="202800" y="559195"/>
                  </a:lnTo>
                  <a:lnTo>
                    <a:pt x="163575" y="544064"/>
                  </a:lnTo>
                  <a:lnTo>
                    <a:pt x="126995" y="523342"/>
                  </a:lnTo>
                  <a:lnTo>
                    <a:pt x="93851" y="497476"/>
                  </a:lnTo>
                  <a:lnTo>
                    <a:pt x="64862" y="467027"/>
                  </a:lnTo>
                  <a:lnTo>
                    <a:pt x="40653" y="432654"/>
                  </a:lnTo>
                  <a:lnTo>
                    <a:pt x="21751" y="395101"/>
                  </a:lnTo>
                  <a:lnTo>
                    <a:pt x="8563" y="355181"/>
                  </a:lnTo>
                  <a:lnTo>
                    <a:pt x="1375" y="313758"/>
                  </a:lnTo>
                  <a:lnTo>
                    <a:pt x="0" y="285749"/>
                  </a:lnTo>
                  <a:lnTo>
                    <a:pt x="344" y="271728"/>
                  </a:lnTo>
                  <a:lnTo>
                    <a:pt x="5490" y="230002"/>
                  </a:lnTo>
                  <a:lnTo>
                    <a:pt x="16703" y="189483"/>
                  </a:lnTo>
                  <a:lnTo>
                    <a:pt x="33740" y="151048"/>
                  </a:lnTo>
                  <a:lnTo>
                    <a:pt x="56233" y="115528"/>
                  </a:lnTo>
                  <a:lnTo>
                    <a:pt x="83694" y="83694"/>
                  </a:lnTo>
                  <a:lnTo>
                    <a:pt x="115528" y="56233"/>
                  </a:lnTo>
                  <a:lnTo>
                    <a:pt x="151048" y="33740"/>
                  </a:lnTo>
                  <a:lnTo>
                    <a:pt x="189483" y="16703"/>
                  </a:lnTo>
                  <a:lnTo>
                    <a:pt x="230002" y="5490"/>
                  </a:lnTo>
                  <a:lnTo>
                    <a:pt x="271728" y="344"/>
                  </a:lnTo>
                  <a:lnTo>
                    <a:pt x="285749" y="0"/>
                  </a:lnTo>
                  <a:lnTo>
                    <a:pt x="299771" y="344"/>
                  </a:lnTo>
                  <a:lnTo>
                    <a:pt x="341497" y="5490"/>
                  </a:lnTo>
                  <a:lnTo>
                    <a:pt x="382016" y="16703"/>
                  </a:lnTo>
                  <a:lnTo>
                    <a:pt x="420451" y="33740"/>
                  </a:lnTo>
                  <a:lnTo>
                    <a:pt x="455971" y="56233"/>
                  </a:lnTo>
                  <a:lnTo>
                    <a:pt x="487805" y="83694"/>
                  </a:lnTo>
                  <a:lnTo>
                    <a:pt x="515266" y="115528"/>
                  </a:lnTo>
                  <a:lnTo>
                    <a:pt x="537758" y="151048"/>
                  </a:lnTo>
                  <a:lnTo>
                    <a:pt x="554796" y="189483"/>
                  </a:lnTo>
                  <a:lnTo>
                    <a:pt x="566009" y="230002"/>
                  </a:lnTo>
                  <a:lnTo>
                    <a:pt x="571155" y="271728"/>
                  </a:lnTo>
                  <a:lnTo>
                    <a:pt x="571499" y="285749"/>
                  </a:lnTo>
                  <a:lnTo>
                    <a:pt x="571155" y="299771"/>
                  </a:lnTo>
                  <a:lnTo>
                    <a:pt x="566009" y="341496"/>
                  </a:lnTo>
                  <a:lnTo>
                    <a:pt x="554796" y="382016"/>
                  </a:lnTo>
                  <a:lnTo>
                    <a:pt x="537758" y="420451"/>
                  </a:lnTo>
                  <a:lnTo>
                    <a:pt x="515266" y="455971"/>
                  </a:lnTo>
                  <a:lnTo>
                    <a:pt x="487805" y="487805"/>
                  </a:lnTo>
                  <a:lnTo>
                    <a:pt x="455971" y="515266"/>
                  </a:lnTo>
                  <a:lnTo>
                    <a:pt x="420451" y="537758"/>
                  </a:lnTo>
                  <a:lnTo>
                    <a:pt x="382016" y="554796"/>
                  </a:lnTo>
                  <a:lnTo>
                    <a:pt x="341497" y="566008"/>
                  </a:lnTo>
                  <a:lnTo>
                    <a:pt x="299771" y="571155"/>
                  </a:lnTo>
                  <a:lnTo>
                    <a:pt x="285749" y="571499"/>
                  </a:lnTo>
                  <a:close/>
                </a:path>
              </a:pathLst>
            </a:custGeom>
            <a:solidFill>
              <a:srgbClr val="3B81F5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2068" y="2038349"/>
              <a:ext cx="157153" cy="228600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3947" y="2999452"/>
              <a:ext cx="135225" cy="97125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3947" y="3304251"/>
              <a:ext cx="135225" cy="97125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3947" y="3609051"/>
              <a:ext cx="135225" cy="97125"/>
            </a:xfrm>
            <a:prstGeom prst="rect">
              <a:avLst/>
            </a:prstGeom>
          </p:spPr>
        </p:pic>
      </p:grpSp>
      <p:sp>
        <p:nvSpPr>
          <p:cNvPr id="15" name="object 15" descr=""/>
          <p:cNvSpPr txBox="1"/>
          <p:nvPr/>
        </p:nvSpPr>
        <p:spPr>
          <a:xfrm>
            <a:off x="1092200" y="2448560"/>
            <a:ext cx="3560445" cy="1323340"/>
          </a:xfrm>
          <a:prstGeom prst="rect">
            <a:avLst/>
          </a:prstGeom>
        </p:spPr>
        <p:txBody>
          <a:bodyPr wrap="square" lIns="0" tIns="135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dirty="0" sz="1700" spc="-325" b="1">
                <a:solidFill>
                  <a:srgbClr val="1F2937"/>
                </a:solidFill>
                <a:latin typeface="Malgun Gothic"/>
                <a:cs typeface="Malgun Gothic"/>
              </a:rPr>
              <a:t>설계</a:t>
            </a:r>
            <a:r>
              <a:rPr dirty="0" sz="1700" spc="-180" b="1">
                <a:solidFill>
                  <a:srgbClr val="1F2937"/>
                </a:solidFill>
                <a:latin typeface="Malgun Gothic"/>
                <a:cs typeface="Malgun Gothic"/>
              </a:rPr>
              <a:t> </a:t>
            </a:r>
            <a:r>
              <a:rPr dirty="0" sz="1700" spc="-325" b="1">
                <a:solidFill>
                  <a:srgbClr val="1F2937"/>
                </a:solidFill>
                <a:latin typeface="Malgun Gothic"/>
                <a:cs typeface="Malgun Gothic"/>
              </a:rPr>
              <a:t>배경</a:t>
            </a:r>
            <a:r>
              <a:rPr dirty="0" sz="1700" spc="-175" b="1">
                <a:solidFill>
                  <a:srgbClr val="1F2937"/>
                </a:solidFill>
                <a:latin typeface="Malgun Gothic"/>
                <a:cs typeface="Malgun Gothic"/>
              </a:rPr>
              <a:t> </a:t>
            </a:r>
            <a:r>
              <a:rPr dirty="0" sz="1700" spc="-325" b="1">
                <a:solidFill>
                  <a:srgbClr val="1F2937"/>
                </a:solidFill>
                <a:latin typeface="Malgun Gothic"/>
                <a:cs typeface="Malgun Gothic"/>
              </a:rPr>
              <a:t>및</a:t>
            </a:r>
            <a:r>
              <a:rPr dirty="0" sz="1700" spc="-175" b="1">
                <a:solidFill>
                  <a:srgbClr val="1F2937"/>
                </a:solidFill>
                <a:latin typeface="Malgun Gothic"/>
                <a:cs typeface="Malgun Gothic"/>
              </a:rPr>
              <a:t> </a:t>
            </a:r>
            <a:r>
              <a:rPr dirty="0" sz="1700" spc="-350" b="1">
                <a:solidFill>
                  <a:srgbClr val="1F2937"/>
                </a:solidFill>
                <a:latin typeface="Malgun Gothic"/>
                <a:cs typeface="Malgun Gothic"/>
              </a:rPr>
              <a:t>목적</a:t>
            </a:r>
            <a:endParaRPr sz="1700">
              <a:latin typeface="Malgun Gothic"/>
              <a:cs typeface="Malgun Gothic"/>
            </a:endParaRPr>
          </a:p>
          <a:p>
            <a:pPr marL="221615">
              <a:lnSpc>
                <a:spcPct val="100000"/>
              </a:lnSpc>
              <a:spcBef>
                <a:spcPts val="785"/>
              </a:spcBef>
            </a:pP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소상공인의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회계관리</a:t>
            </a:r>
            <a:r>
              <a:rPr dirty="0" sz="1350" spc="-10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어려움</a:t>
            </a:r>
            <a:r>
              <a:rPr dirty="0" sz="1350" spc="-10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4A5462"/>
                </a:solidFill>
                <a:latin typeface="Dotum"/>
                <a:cs typeface="Dotum"/>
              </a:rPr>
              <a:t>해소</a:t>
            </a:r>
            <a:endParaRPr sz="1350">
              <a:latin typeface="Dotum"/>
              <a:cs typeface="Dotum"/>
            </a:endParaRPr>
          </a:p>
          <a:p>
            <a:pPr marL="221615">
              <a:lnSpc>
                <a:spcPct val="100000"/>
              </a:lnSpc>
              <a:spcBef>
                <a:spcPts val="780"/>
              </a:spcBef>
            </a:pP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복잡한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기능보다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 b="1">
                <a:solidFill>
                  <a:srgbClr val="4A5462"/>
                </a:solidFill>
                <a:latin typeface="Malgun Gothic"/>
                <a:cs typeface="Malgun Gothic"/>
              </a:rPr>
              <a:t>핵심</a:t>
            </a:r>
            <a:r>
              <a:rPr dirty="0" sz="1350" spc="-130" b="1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350" spc="-260" b="1">
                <a:solidFill>
                  <a:srgbClr val="4A5462"/>
                </a:solidFill>
                <a:latin typeface="Malgun Gothic"/>
                <a:cs typeface="Malgun Gothic"/>
              </a:rPr>
              <a:t>기능</a:t>
            </a:r>
            <a:r>
              <a:rPr dirty="0" sz="1350" spc="-130" b="1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350" spc="-260" b="1">
                <a:solidFill>
                  <a:srgbClr val="4A5462"/>
                </a:solidFill>
                <a:latin typeface="Malgun Gothic"/>
                <a:cs typeface="Malgun Gothic"/>
              </a:rPr>
              <a:t>자동화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에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4A5462"/>
                </a:solidFill>
                <a:latin typeface="Dotum"/>
                <a:cs typeface="Dotum"/>
              </a:rPr>
              <a:t>집중</a:t>
            </a:r>
            <a:endParaRPr sz="1350">
              <a:latin typeface="Dotum"/>
              <a:cs typeface="Dotum"/>
            </a:endParaRPr>
          </a:p>
          <a:p>
            <a:pPr marL="221615">
              <a:lnSpc>
                <a:spcPct val="100000"/>
              </a:lnSpc>
              <a:spcBef>
                <a:spcPts val="780"/>
              </a:spcBef>
            </a:pPr>
            <a:r>
              <a:rPr dirty="0" sz="1350" spc="-190">
                <a:solidFill>
                  <a:srgbClr val="4A5462"/>
                </a:solidFill>
                <a:latin typeface="Dotum"/>
                <a:cs typeface="Dotum"/>
              </a:rPr>
              <a:t>더존</a:t>
            </a:r>
            <a:r>
              <a:rPr dirty="0" sz="1300" spc="-190">
                <a:solidFill>
                  <a:srgbClr val="4A5462"/>
                </a:solidFill>
                <a:latin typeface="Noto Sans JP"/>
                <a:cs typeface="Noto Sans JP"/>
              </a:rPr>
              <a:t>,</a:t>
            </a:r>
            <a:r>
              <a:rPr dirty="0" sz="1300" spc="40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z="1350" spc="-220">
                <a:solidFill>
                  <a:srgbClr val="4A5462"/>
                </a:solidFill>
                <a:latin typeface="Dotum"/>
                <a:cs typeface="Dotum"/>
              </a:rPr>
              <a:t>얼마에요</a:t>
            </a:r>
            <a:r>
              <a:rPr dirty="0" sz="1300" spc="-220">
                <a:solidFill>
                  <a:srgbClr val="4A5462"/>
                </a:solidFill>
                <a:latin typeface="Noto Sans JP"/>
                <a:cs typeface="Noto Sans JP"/>
              </a:rPr>
              <a:t>,</a:t>
            </a:r>
            <a:r>
              <a:rPr dirty="0" sz="1300" spc="40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앤카운트</a:t>
            </a:r>
            <a:r>
              <a:rPr dirty="0" sz="135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등을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대체하는</a:t>
            </a:r>
            <a:r>
              <a:rPr dirty="0" sz="135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00">
                <a:solidFill>
                  <a:srgbClr val="4A5462"/>
                </a:solidFill>
                <a:latin typeface="Noto Sans JP"/>
                <a:cs typeface="Noto Sans JP"/>
              </a:rPr>
              <a:t>AI</a:t>
            </a:r>
            <a:r>
              <a:rPr dirty="0" sz="1300" spc="40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기반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4A5462"/>
                </a:solidFill>
                <a:latin typeface="Dotum"/>
                <a:cs typeface="Dotum"/>
              </a:rPr>
              <a:t>대안</a:t>
            </a:r>
            <a:endParaRPr sz="1350">
              <a:latin typeface="Dotum"/>
              <a:cs typeface="Dotum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6210298" y="1676399"/>
            <a:ext cx="5067300" cy="2286000"/>
            <a:chOff x="6210298" y="1676399"/>
            <a:chExt cx="5067300" cy="2286000"/>
          </a:xfrm>
        </p:grpSpPr>
        <p:sp>
          <p:nvSpPr>
            <p:cNvPr id="17" name="object 17" descr=""/>
            <p:cNvSpPr/>
            <p:nvPr/>
          </p:nvSpPr>
          <p:spPr>
            <a:xfrm>
              <a:off x="6210298" y="1676399"/>
              <a:ext cx="5067300" cy="2286000"/>
            </a:xfrm>
            <a:custGeom>
              <a:avLst/>
              <a:gdLst/>
              <a:ahLst/>
              <a:cxnLst/>
              <a:rect l="l" t="t" r="r" b="b"/>
              <a:pathLst>
                <a:path w="5067300" h="2286000">
                  <a:moveTo>
                    <a:pt x="4996103" y="2285999"/>
                  </a:moveTo>
                  <a:lnTo>
                    <a:pt x="71196" y="2285999"/>
                  </a:lnTo>
                  <a:lnTo>
                    <a:pt x="66241" y="2285511"/>
                  </a:lnTo>
                  <a:lnTo>
                    <a:pt x="29705" y="2270377"/>
                  </a:lnTo>
                  <a:lnTo>
                    <a:pt x="3885" y="2234336"/>
                  </a:lnTo>
                  <a:lnTo>
                    <a:pt x="0" y="2214803"/>
                  </a:lnTo>
                  <a:lnTo>
                    <a:pt x="0" y="22097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4996103" y="0"/>
                  </a:lnTo>
                  <a:lnTo>
                    <a:pt x="5037591" y="15621"/>
                  </a:lnTo>
                  <a:lnTo>
                    <a:pt x="5063413" y="51661"/>
                  </a:lnTo>
                  <a:lnTo>
                    <a:pt x="5067299" y="71196"/>
                  </a:lnTo>
                  <a:lnTo>
                    <a:pt x="5067299" y="2214803"/>
                  </a:lnTo>
                  <a:lnTo>
                    <a:pt x="5051676" y="2256293"/>
                  </a:lnTo>
                  <a:lnTo>
                    <a:pt x="5015637" y="2282113"/>
                  </a:lnTo>
                  <a:lnTo>
                    <a:pt x="5001057" y="2285511"/>
                  </a:lnTo>
                  <a:lnTo>
                    <a:pt x="4996103" y="2285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6400799" y="1866899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285749" y="571499"/>
                  </a:moveTo>
                  <a:lnTo>
                    <a:pt x="243821" y="568407"/>
                  </a:lnTo>
                  <a:lnTo>
                    <a:pt x="202800" y="559195"/>
                  </a:lnTo>
                  <a:lnTo>
                    <a:pt x="163575" y="544064"/>
                  </a:lnTo>
                  <a:lnTo>
                    <a:pt x="126994" y="523342"/>
                  </a:lnTo>
                  <a:lnTo>
                    <a:pt x="93851" y="497476"/>
                  </a:lnTo>
                  <a:lnTo>
                    <a:pt x="64862" y="467027"/>
                  </a:lnTo>
                  <a:lnTo>
                    <a:pt x="40653" y="432654"/>
                  </a:lnTo>
                  <a:lnTo>
                    <a:pt x="21751" y="395101"/>
                  </a:lnTo>
                  <a:lnTo>
                    <a:pt x="8563" y="355181"/>
                  </a:lnTo>
                  <a:lnTo>
                    <a:pt x="1376" y="313758"/>
                  </a:lnTo>
                  <a:lnTo>
                    <a:pt x="0" y="285749"/>
                  </a:lnTo>
                  <a:lnTo>
                    <a:pt x="344" y="271728"/>
                  </a:lnTo>
                  <a:lnTo>
                    <a:pt x="5490" y="230002"/>
                  </a:lnTo>
                  <a:lnTo>
                    <a:pt x="16703" y="189483"/>
                  </a:lnTo>
                  <a:lnTo>
                    <a:pt x="33740" y="151048"/>
                  </a:lnTo>
                  <a:lnTo>
                    <a:pt x="56232" y="115528"/>
                  </a:lnTo>
                  <a:lnTo>
                    <a:pt x="83693" y="83694"/>
                  </a:lnTo>
                  <a:lnTo>
                    <a:pt x="115528" y="56233"/>
                  </a:lnTo>
                  <a:lnTo>
                    <a:pt x="151047" y="33740"/>
                  </a:lnTo>
                  <a:lnTo>
                    <a:pt x="189483" y="16703"/>
                  </a:lnTo>
                  <a:lnTo>
                    <a:pt x="230002" y="5490"/>
                  </a:lnTo>
                  <a:lnTo>
                    <a:pt x="271728" y="344"/>
                  </a:lnTo>
                  <a:lnTo>
                    <a:pt x="285749" y="0"/>
                  </a:lnTo>
                  <a:lnTo>
                    <a:pt x="299771" y="344"/>
                  </a:lnTo>
                  <a:lnTo>
                    <a:pt x="341496" y="5490"/>
                  </a:lnTo>
                  <a:lnTo>
                    <a:pt x="382015" y="16703"/>
                  </a:lnTo>
                  <a:lnTo>
                    <a:pt x="420451" y="33740"/>
                  </a:lnTo>
                  <a:lnTo>
                    <a:pt x="455970" y="56233"/>
                  </a:lnTo>
                  <a:lnTo>
                    <a:pt x="487805" y="83694"/>
                  </a:lnTo>
                  <a:lnTo>
                    <a:pt x="515266" y="115528"/>
                  </a:lnTo>
                  <a:lnTo>
                    <a:pt x="537758" y="151048"/>
                  </a:lnTo>
                  <a:lnTo>
                    <a:pt x="554796" y="189483"/>
                  </a:lnTo>
                  <a:lnTo>
                    <a:pt x="566008" y="230002"/>
                  </a:lnTo>
                  <a:lnTo>
                    <a:pt x="571156" y="271728"/>
                  </a:lnTo>
                  <a:lnTo>
                    <a:pt x="571499" y="285749"/>
                  </a:lnTo>
                  <a:lnTo>
                    <a:pt x="571156" y="299771"/>
                  </a:lnTo>
                  <a:lnTo>
                    <a:pt x="566008" y="341496"/>
                  </a:lnTo>
                  <a:lnTo>
                    <a:pt x="554796" y="382016"/>
                  </a:lnTo>
                  <a:lnTo>
                    <a:pt x="537758" y="420451"/>
                  </a:lnTo>
                  <a:lnTo>
                    <a:pt x="515266" y="455971"/>
                  </a:lnTo>
                  <a:lnTo>
                    <a:pt x="487805" y="487805"/>
                  </a:lnTo>
                  <a:lnTo>
                    <a:pt x="455970" y="515266"/>
                  </a:lnTo>
                  <a:lnTo>
                    <a:pt x="420451" y="537758"/>
                  </a:lnTo>
                  <a:lnTo>
                    <a:pt x="382015" y="554796"/>
                  </a:lnTo>
                  <a:lnTo>
                    <a:pt x="341496" y="566008"/>
                  </a:lnTo>
                  <a:lnTo>
                    <a:pt x="299771" y="571155"/>
                  </a:lnTo>
                  <a:lnTo>
                    <a:pt x="285749" y="571499"/>
                  </a:lnTo>
                  <a:close/>
                </a:path>
              </a:pathLst>
            </a:custGeom>
            <a:solidFill>
              <a:srgbClr val="3B81F5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91467" y="2038349"/>
              <a:ext cx="199857" cy="228600"/>
            </a:xfrm>
            <a:prstGeom prst="rect">
              <a:avLst/>
            </a:prstGeom>
          </p:spPr>
        </p:pic>
      </p:grpSp>
      <p:sp>
        <p:nvSpPr>
          <p:cNvPr id="20" name="object 20" descr=""/>
          <p:cNvSpPr txBox="1"/>
          <p:nvPr/>
        </p:nvSpPr>
        <p:spPr>
          <a:xfrm>
            <a:off x="6388099" y="2572385"/>
            <a:ext cx="1130300" cy="2838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700" spc="-325" b="1">
                <a:solidFill>
                  <a:srgbClr val="1F2937"/>
                </a:solidFill>
                <a:latin typeface="Malgun Gothic"/>
                <a:cs typeface="Malgun Gothic"/>
              </a:rPr>
              <a:t>직관적</a:t>
            </a:r>
            <a:r>
              <a:rPr dirty="0" sz="1700" spc="-175" b="1">
                <a:solidFill>
                  <a:srgbClr val="1F2937"/>
                </a:solidFill>
                <a:latin typeface="Malgun Gothic"/>
                <a:cs typeface="Malgun Gothic"/>
              </a:rPr>
              <a:t> </a:t>
            </a:r>
            <a:r>
              <a:rPr dirty="0" sz="1700" spc="-350" b="1">
                <a:solidFill>
                  <a:srgbClr val="1F2937"/>
                </a:solidFill>
                <a:latin typeface="Malgun Gothic"/>
                <a:cs typeface="Malgun Gothic"/>
              </a:rPr>
              <a:t>사용성</a:t>
            </a:r>
            <a:endParaRPr sz="1700">
              <a:latin typeface="Malgun Gothic"/>
              <a:cs typeface="Malgun Gothic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914399" y="2999451"/>
            <a:ext cx="5621020" cy="3477895"/>
            <a:chOff x="914399" y="2999451"/>
            <a:chExt cx="5621020" cy="3477895"/>
          </a:xfrm>
        </p:grpSpPr>
        <p:pic>
          <p:nvPicPr>
            <p:cNvPr id="22" name="object 2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99847" y="2999451"/>
              <a:ext cx="135225" cy="97125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99847" y="3304251"/>
              <a:ext cx="135225" cy="97125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99847" y="3609051"/>
              <a:ext cx="135225" cy="97125"/>
            </a:xfrm>
            <a:prstGeom prst="rect">
              <a:avLst/>
            </a:prstGeom>
          </p:spPr>
        </p:pic>
        <p:sp>
          <p:nvSpPr>
            <p:cNvPr id="25" name="object 25" descr=""/>
            <p:cNvSpPr/>
            <p:nvPr/>
          </p:nvSpPr>
          <p:spPr>
            <a:xfrm>
              <a:off x="914399" y="4190999"/>
              <a:ext cx="5067300" cy="2286000"/>
            </a:xfrm>
            <a:custGeom>
              <a:avLst/>
              <a:gdLst/>
              <a:ahLst/>
              <a:cxnLst/>
              <a:rect l="l" t="t" r="r" b="b"/>
              <a:pathLst>
                <a:path w="5067300" h="2286000">
                  <a:moveTo>
                    <a:pt x="4996102" y="2285999"/>
                  </a:moveTo>
                  <a:lnTo>
                    <a:pt x="71196" y="2285999"/>
                  </a:lnTo>
                  <a:lnTo>
                    <a:pt x="66241" y="2285511"/>
                  </a:lnTo>
                  <a:lnTo>
                    <a:pt x="29705" y="2270377"/>
                  </a:lnTo>
                  <a:lnTo>
                    <a:pt x="3885" y="2234337"/>
                  </a:lnTo>
                  <a:lnTo>
                    <a:pt x="0" y="2214802"/>
                  </a:lnTo>
                  <a:lnTo>
                    <a:pt x="0" y="22097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4996102" y="0"/>
                  </a:lnTo>
                  <a:lnTo>
                    <a:pt x="5037593" y="15621"/>
                  </a:lnTo>
                  <a:lnTo>
                    <a:pt x="5063412" y="51661"/>
                  </a:lnTo>
                  <a:lnTo>
                    <a:pt x="5067299" y="71196"/>
                  </a:lnTo>
                  <a:lnTo>
                    <a:pt x="5067299" y="2214802"/>
                  </a:lnTo>
                  <a:lnTo>
                    <a:pt x="5051676" y="2256294"/>
                  </a:lnTo>
                  <a:lnTo>
                    <a:pt x="5015637" y="2282113"/>
                  </a:lnTo>
                  <a:lnTo>
                    <a:pt x="5001057" y="2285511"/>
                  </a:lnTo>
                  <a:lnTo>
                    <a:pt x="4996102" y="2285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1104899" y="4381499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285749" y="571499"/>
                  </a:moveTo>
                  <a:lnTo>
                    <a:pt x="243821" y="568406"/>
                  </a:lnTo>
                  <a:lnTo>
                    <a:pt x="202800" y="559195"/>
                  </a:lnTo>
                  <a:lnTo>
                    <a:pt x="163575" y="544065"/>
                  </a:lnTo>
                  <a:lnTo>
                    <a:pt x="126995" y="523342"/>
                  </a:lnTo>
                  <a:lnTo>
                    <a:pt x="93851" y="497476"/>
                  </a:lnTo>
                  <a:lnTo>
                    <a:pt x="64862" y="467028"/>
                  </a:lnTo>
                  <a:lnTo>
                    <a:pt x="40653" y="432654"/>
                  </a:lnTo>
                  <a:lnTo>
                    <a:pt x="21751" y="395101"/>
                  </a:lnTo>
                  <a:lnTo>
                    <a:pt x="8563" y="355181"/>
                  </a:lnTo>
                  <a:lnTo>
                    <a:pt x="1375" y="313758"/>
                  </a:lnTo>
                  <a:lnTo>
                    <a:pt x="0" y="285749"/>
                  </a:lnTo>
                  <a:lnTo>
                    <a:pt x="344" y="271728"/>
                  </a:lnTo>
                  <a:lnTo>
                    <a:pt x="5490" y="230002"/>
                  </a:lnTo>
                  <a:lnTo>
                    <a:pt x="16703" y="189483"/>
                  </a:lnTo>
                  <a:lnTo>
                    <a:pt x="33740" y="151047"/>
                  </a:lnTo>
                  <a:lnTo>
                    <a:pt x="56233" y="115528"/>
                  </a:lnTo>
                  <a:lnTo>
                    <a:pt x="83694" y="83693"/>
                  </a:lnTo>
                  <a:lnTo>
                    <a:pt x="115528" y="56233"/>
                  </a:lnTo>
                  <a:lnTo>
                    <a:pt x="151048" y="33740"/>
                  </a:lnTo>
                  <a:lnTo>
                    <a:pt x="189483" y="16703"/>
                  </a:lnTo>
                  <a:lnTo>
                    <a:pt x="230002" y="5490"/>
                  </a:lnTo>
                  <a:lnTo>
                    <a:pt x="271728" y="344"/>
                  </a:lnTo>
                  <a:lnTo>
                    <a:pt x="285749" y="0"/>
                  </a:lnTo>
                  <a:lnTo>
                    <a:pt x="299771" y="344"/>
                  </a:lnTo>
                  <a:lnTo>
                    <a:pt x="341497" y="5490"/>
                  </a:lnTo>
                  <a:lnTo>
                    <a:pt x="382016" y="16703"/>
                  </a:lnTo>
                  <a:lnTo>
                    <a:pt x="420451" y="33740"/>
                  </a:lnTo>
                  <a:lnTo>
                    <a:pt x="455971" y="56232"/>
                  </a:lnTo>
                  <a:lnTo>
                    <a:pt x="487805" y="83693"/>
                  </a:lnTo>
                  <a:lnTo>
                    <a:pt x="515266" y="115528"/>
                  </a:lnTo>
                  <a:lnTo>
                    <a:pt x="537758" y="151047"/>
                  </a:lnTo>
                  <a:lnTo>
                    <a:pt x="554796" y="189483"/>
                  </a:lnTo>
                  <a:lnTo>
                    <a:pt x="566009" y="230002"/>
                  </a:lnTo>
                  <a:lnTo>
                    <a:pt x="571155" y="271729"/>
                  </a:lnTo>
                  <a:lnTo>
                    <a:pt x="571499" y="285749"/>
                  </a:lnTo>
                  <a:lnTo>
                    <a:pt x="571155" y="299771"/>
                  </a:lnTo>
                  <a:lnTo>
                    <a:pt x="566009" y="341496"/>
                  </a:lnTo>
                  <a:lnTo>
                    <a:pt x="554796" y="382016"/>
                  </a:lnTo>
                  <a:lnTo>
                    <a:pt x="537758" y="420451"/>
                  </a:lnTo>
                  <a:lnTo>
                    <a:pt x="515266" y="455971"/>
                  </a:lnTo>
                  <a:lnTo>
                    <a:pt x="487805" y="487805"/>
                  </a:lnTo>
                  <a:lnTo>
                    <a:pt x="455971" y="515266"/>
                  </a:lnTo>
                  <a:lnTo>
                    <a:pt x="420451" y="537758"/>
                  </a:lnTo>
                  <a:lnTo>
                    <a:pt x="382016" y="554796"/>
                  </a:lnTo>
                  <a:lnTo>
                    <a:pt x="341497" y="566008"/>
                  </a:lnTo>
                  <a:lnTo>
                    <a:pt x="299771" y="571155"/>
                  </a:lnTo>
                  <a:lnTo>
                    <a:pt x="285749" y="571499"/>
                  </a:lnTo>
                  <a:close/>
                </a:path>
              </a:pathLst>
            </a:custGeom>
            <a:solidFill>
              <a:srgbClr val="3B81F5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1247774" y="4552949"/>
              <a:ext cx="285750" cy="228600"/>
            </a:xfrm>
            <a:custGeom>
              <a:avLst/>
              <a:gdLst/>
              <a:ahLst/>
              <a:cxnLst/>
              <a:rect l="l" t="t" r="r" b="b"/>
              <a:pathLst>
                <a:path w="285750" h="228600">
                  <a:moveTo>
                    <a:pt x="69030" y="71437"/>
                  </a:moveTo>
                  <a:lnTo>
                    <a:pt x="59557" y="71437"/>
                  </a:lnTo>
                  <a:lnTo>
                    <a:pt x="55000" y="70531"/>
                  </a:lnTo>
                  <a:lnTo>
                    <a:pt x="28574" y="40455"/>
                  </a:lnTo>
                  <a:lnTo>
                    <a:pt x="28574" y="30982"/>
                  </a:lnTo>
                  <a:lnTo>
                    <a:pt x="55000" y="906"/>
                  </a:lnTo>
                  <a:lnTo>
                    <a:pt x="59557" y="0"/>
                  </a:lnTo>
                  <a:lnTo>
                    <a:pt x="69030" y="0"/>
                  </a:lnTo>
                  <a:lnTo>
                    <a:pt x="99106" y="26425"/>
                  </a:lnTo>
                  <a:lnTo>
                    <a:pt x="100012" y="30982"/>
                  </a:lnTo>
                  <a:lnTo>
                    <a:pt x="100012" y="40455"/>
                  </a:lnTo>
                  <a:lnTo>
                    <a:pt x="73586" y="70531"/>
                  </a:lnTo>
                  <a:lnTo>
                    <a:pt x="69030" y="71437"/>
                  </a:lnTo>
                  <a:close/>
                </a:path>
                <a:path w="285750" h="228600">
                  <a:moveTo>
                    <a:pt x="233336" y="71437"/>
                  </a:moveTo>
                  <a:lnTo>
                    <a:pt x="223863" y="71437"/>
                  </a:lnTo>
                  <a:lnTo>
                    <a:pt x="219307" y="70531"/>
                  </a:lnTo>
                  <a:lnTo>
                    <a:pt x="192881" y="40455"/>
                  </a:lnTo>
                  <a:lnTo>
                    <a:pt x="192881" y="30982"/>
                  </a:lnTo>
                  <a:lnTo>
                    <a:pt x="219307" y="906"/>
                  </a:lnTo>
                  <a:lnTo>
                    <a:pt x="223863" y="0"/>
                  </a:lnTo>
                  <a:lnTo>
                    <a:pt x="233336" y="0"/>
                  </a:lnTo>
                  <a:lnTo>
                    <a:pt x="263412" y="26425"/>
                  </a:lnTo>
                  <a:lnTo>
                    <a:pt x="264318" y="30982"/>
                  </a:lnTo>
                  <a:lnTo>
                    <a:pt x="264318" y="40455"/>
                  </a:lnTo>
                  <a:lnTo>
                    <a:pt x="237892" y="70531"/>
                  </a:lnTo>
                  <a:lnTo>
                    <a:pt x="233336" y="71437"/>
                  </a:lnTo>
                  <a:close/>
                </a:path>
                <a:path w="285750" h="228600">
                  <a:moveTo>
                    <a:pt x="148558" y="142874"/>
                  </a:moveTo>
                  <a:lnTo>
                    <a:pt x="137191" y="142874"/>
                  </a:lnTo>
                  <a:lnTo>
                    <a:pt x="131723" y="141787"/>
                  </a:lnTo>
                  <a:lnTo>
                    <a:pt x="101100" y="111164"/>
                  </a:lnTo>
                  <a:lnTo>
                    <a:pt x="100012" y="105696"/>
                  </a:lnTo>
                  <a:lnTo>
                    <a:pt x="100012" y="94328"/>
                  </a:lnTo>
                  <a:lnTo>
                    <a:pt x="100862" y="90055"/>
                  </a:lnTo>
                  <a:lnTo>
                    <a:pt x="100978" y="89470"/>
                  </a:lnTo>
                  <a:lnTo>
                    <a:pt x="131723" y="58237"/>
                  </a:lnTo>
                  <a:lnTo>
                    <a:pt x="137191" y="57150"/>
                  </a:lnTo>
                  <a:lnTo>
                    <a:pt x="148558" y="57150"/>
                  </a:lnTo>
                  <a:lnTo>
                    <a:pt x="180299" y="78358"/>
                  </a:lnTo>
                  <a:lnTo>
                    <a:pt x="185737" y="94328"/>
                  </a:lnTo>
                  <a:lnTo>
                    <a:pt x="185737" y="105696"/>
                  </a:lnTo>
                  <a:lnTo>
                    <a:pt x="164528" y="137437"/>
                  </a:lnTo>
                  <a:lnTo>
                    <a:pt x="154026" y="141787"/>
                  </a:lnTo>
                  <a:lnTo>
                    <a:pt x="148558" y="142874"/>
                  </a:lnTo>
                  <a:close/>
                </a:path>
                <a:path w="285750" h="228600">
                  <a:moveTo>
                    <a:pt x="105102" y="142874"/>
                  </a:moveTo>
                  <a:lnTo>
                    <a:pt x="4286" y="142874"/>
                  </a:lnTo>
                  <a:lnTo>
                    <a:pt x="0" y="138588"/>
                  </a:lnTo>
                  <a:lnTo>
                    <a:pt x="0" y="133364"/>
                  </a:lnTo>
                  <a:lnTo>
                    <a:pt x="3745" y="114826"/>
                  </a:lnTo>
                  <a:lnTo>
                    <a:pt x="13958" y="99683"/>
                  </a:lnTo>
                  <a:lnTo>
                    <a:pt x="29101" y="89470"/>
                  </a:lnTo>
                  <a:lnTo>
                    <a:pt x="47639" y="85725"/>
                  </a:lnTo>
                  <a:lnTo>
                    <a:pt x="73803" y="85725"/>
                  </a:lnTo>
                  <a:lnTo>
                    <a:pt x="80353" y="87243"/>
                  </a:lnTo>
                  <a:lnTo>
                    <a:pt x="83996" y="88860"/>
                  </a:lnTo>
                  <a:lnTo>
                    <a:pt x="86617" y="90055"/>
                  </a:lnTo>
                  <a:lnTo>
                    <a:pt x="86037" y="93270"/>
                  </a:lnTo>
                  <a:lnTo>
                    <a:pt x="85769" y="96619"/>
                  </a:lnTo>
                  <a:lnTo>
                    <a:pt x="85769" y="100012"/>
                  </a:lnTo>
                  <a:lnTo>
                    <a:pt x="87126" y="112429"/>
                  </a:lnTo>
                  <a:lnTo>
                    <a:pt x="90999" y="123904"/>
                  </a:lnTo>
                  <a:lnTo>
                    <a:pt x="97090" y="134149"/>
                  </a:lnTo>
                  <a:lnTo>
                    <a:pt x="105102" y="142874"/>
                  </a:lnTo>
                  <a:close/>
                </a:path>
                <a:path w="285750" h="228600">
                  <a:moveTo>
                    <a:pt x="281463" y="142874"/>
                  </a:moveTo>
                  <a:lnTo>
                    <a:pt x="180647" y="142874"/>
                  </a:lnTo>
                  <a:lnTo>
                    <a:pt x="188678" y="134149"/>
                  </a:lnTo>
                  <a:lnTo>
                    <a:pt x="194767" y="123904"/>
                  </a:lnTo>
                  <a:lnTo>
                    <a:pt x="198629" y="112429"/>
                  </a:lnTo>
                  <a:lnTo>
                    <a:pt x="199980" y="100012"/>
                  </a:lnTo>
                  <a:lnTo>
                    <a:pt x="199980" y="96619"/>
                  </a:lnTo>
                  <a:lnTo>
                    <a:pt x="199763" y="94328"/>
                  </a:lnTo>
                  <a:lnTo>
                    <a:pt x="199660" y="93270"/>
                  </a:lnTo>
                  <a:lnTo>
                    <a:pt x="199132" y="90055"/>
                  </a:lnTo>
                  <a:lnTo>
                    <a:pt x="205204" y="87243"/>
                  </a:lnTo>
                  <a:lnTo>
                    <a:pt x="211946" y="85725"/>
                  </a:lnTo>
                  <a:lnTo>
                    <a:pt x="238110" y="85725"/>
                  </a:lnTo>
                  <a:lnTo>
                    <a:pt x="256648" y="89470"/>
                  </a:lnTo>
                  <a:lnTo>
                    <a:pt x="271791" y="99683"/>
                  </a:lnTo>
                  <a:lnTo>
                    <a:pt x="282004" y="114826"/>
                  </a:lnTo>
                  <a:lnTo>
                    <a:pt x="285750" y="133364"/>
                  </a:lnTo>
                  <a:lnTo>
                    <a:pt x="285750" y="138588"/>
                  </a:lnTo>
                  <a:lnTo>
                    <a:pt x="281463" y="142874"/>
                  </a:lnTo>
                  <a:close/>
                </a:path>
                <a:path w="285750" h="228600">
                  <a:moveTo>
                    <a:pt x="223286" y="228600"/>
                  </a:moveTo>
                  <a:lnTo>
                    <a:pt x="62507" y="228600"/>
                  </a:lnTo>
                  <a:lnTo>
                    <a:pt x="57150" y="223242"/>
                  </a:lnTo>
                  <a:lnTo>
                    <a:pt x="57150" y="216678"/>
                  </a:lnTo>
                  <a:lnTo>
                    <a:pt x="61828" y="193516"/>
                  </a:lnTo>
                  <a:lnTo>
                    <a:pt x="74585" y="174597"/>
                  </a:lnTo>
                  <a:lnTo>
                    <a:pt x="93503" y="161840"/>
                  </a:lnTo>
                  <a:lnTo>
                    <a:pt x="116666" y="157162"/>
                  </a:lnTo>
                  <a:lnTo>
                    <a:pt x="169083" y="157162"/>
                  </a:lnTo>
                  <a:lnTo>
                    <a:pt x="192246" y="161840"/>
                  </a:lnTo>
                  <a:lnTo>
                    <a:pt x="211164" y="174597"/>
                  </a:lnTo>
                  <a:lnTo>
                    <a:pt x="223921" y="193516"/>
                  </a:lnTo>
                  <a:lnTo>
                    <a:pt x="228600" y="216678"/>
                  </a:lnTo>
                  <a:lnTo>
                    <a:pt x="228600" y="223242"/>
                  </a:lnTo>
                  <a:lnTo>
                    <a:pt x="223286" y="228600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3947" y="5514051"/>
              <a:ext cx="135225" cy="97125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3947" y="5818851"/>
              <a:ext cx="135225" cy="97125"/>
            </a:xfrm>
            <a:prstGeom prst="rect">
              <a:avLst/>
            </a:prstGeom>
          </p:spPr>
        </p:pic>
        <p:pic>
          <p:nvPicPr>
            <p:cNvPr id="30" name="object 3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3947" y="6123651"/>
              <a:ext cx="135225" cy="97125"/>
            </a:xfrm>
            <a:prstGeom prst="rect">
              <a:avLst/>
            </a:prstGeom>
          </p:spPr>
        </p:pic>
      </p:grpSp>
      <p:sp>
        <p:nvSpPr>
          <p:cNvPr id="31" name="object 31" descr=""/>
          <p:cNvSpPr txBox="1"/>
          <p:nvPr/>
        </p:nvSpPr>
        <p:spPr>
          <a:xfrm>
            <a:off x="6597650" y="2831617"/>
            <a:ext cx="2299335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8100"/>
              </a:lnSpc>
              <a:spcBef>
                <a:spcPts val="100"/>
              </a:spcBef>
            </a:pP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영수증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촬영만으로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자동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입력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4A5462"/>
                </a:solidFill>
                <a:latin typeface="Dotum"/>
                <a:cs typeface="Dotum"/>
              </a:rPr>
              <a:t>완료</a:t>
            </a:r>
            <a:r>
              <a:rPr dirty="0" sz="1350" spc="50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복잡한</a:t>
            </a:r>
            <a:r>
              <a:rPr dirty="0" sz="135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설정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없이</a:t>
            </a:r>
            <a:r>
              <a:rPr dirty="0" sz="135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바로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시작</a:t>
            </a:r>
            <a:r>
              <a:rPr dirty="0" sz="135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4A5462"/>
                </a:solidFill>
                <a:latin typeface="Dotum"/>
                <a:cs typeface="Dotum"/>
              </a:rPr>
              <a:t>가능</a:t>
            </a:r>
            <a:r>
              <a:rPr dirty="0" sz="1350" spc="50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사용자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중심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 b="1">
                <a:solidFill>
                  <a:srgbClr val="4A5462"/>
                </a:solidFill>
                <a:latin typeface="Malgun Gothic"/>
                <a:cs typeface="Malgun Gothic"/>
              </a:rPr>
              <a:t>단순화된</a:t>
            </a:r>
            <a:r>
              <a:rPr dirty="0" sz="1350" spc="-130" b="1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350" spc="-260" b="1">
                <a:solidFill>
                  <a:srgbClr val="4A5462"/>
                </a:solidFill>
                <a:latin typeface="Malgun Gothic"/>
                <a:cs typeface="Malgun Gothic"/>
              </a:rPr>
              <a:t>프로세스</a:t>
            </a:r>
            <a:r>
              <a:rPr dirty="0" sz="1350" spc="-125" b="1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350" spc="-285">
                <a:solidFill>
                  <a:srgbClr val="4A5462"/>
                </a:solidFill>
                <a:latin typeface="Dotum"/>
                <a:cs typeface="Dotum"/>
              </a:rPr>
              <a:t>설계</a:t>
            </a:r>
            <a:endParaRPr sz="1350">
              <a:latin typeface="Dotum"/>
              <a:cs typeface="Dotum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1092200" y="4963160"/>
            <a:ext cx="2972435" cy="1323340"/>
          </a:xfrm>
          <a:prstGeom prst="rect">
            <a:avLst/>
          </a:prstGeom>
        </p:spPr>
        <p:txBody>
          <a:bodyPr wrap="square" lIns="0" tIns="135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dirty="0" sz="1700" spc="-325" b="1">
                <a:solidFill>
                  <a:srgbClr val="1F2937"/>
                </a:solidFill>
                <a:latin typeface="Malgun Gothic"/>
                <a:cs typeface="Malgun Gothic"/>
              </a:rPr>
              <a:t>비전문가도</a:t>
            </a:r>
            <a:r>
              <a:rPr dirty="0" sz="1700" spc="-175" b="1">
                <a:solidFill>
                  <a:srgbClr val="1F2937"/>
                </a:solidFill>
                <a:latin typeface="Malgun Gothic"/>
                <a:cs typeface="Malgun Gothic"/>
              </a:rPr>
              <a:t> </a:t>
            </a:r>
            <a:r>
              <a:rPr dirty="0" sz="1700" spc="-325" b="1">
                <a:solidFill>
                  <a:srgbClr val="1F2937"/>
                </a:solidFill>
                <a:latin typeface="Malgun Gothic"/>
                <a:cs typeface="Malgun Gothic"/>
              </a:rPr>
              <a:t>쉬운</a:t>
            </a:r>
            <a:r>
              <a:rPr dirty="0" sz="1700" spc="-175" b="1">
                <a:solidFill>
                  <a:srgbClr val="1F2937"/>
                </a:solidFill>
                <a:latin typeface="Malgun Gothic"/>
                <a:cs typeface="Malgun Gothic"/>
              </a:rPr>
              <a:t> </a:t>
            </a:r>
            <a:r>
              <a:rPr dirty="0" sz="1650" spc="-20" b="1">
                <a:solidFill>
                  <a:srgbClr val="1F2937"/>
                </a:solidFill>
                <a:latin typeface="Noto Sans JP"/>
                <a:cs typeface="Noto Sans JP"/>
              </a:rPr>
              <a:t>UI/UX</a:t>
            </a:r>
            <a:endParaRPr sz="1650">
              <a:latin typeface="Noto Sans JP"/>
              <a:cs typeface="Noto Sans JP"/>
            </a:endParaRPr>
          </a:p>
          <a:p>
            <a:pPr marL="221615" marR="5080">
              <a:lnSpc>
                <a:spcPct val="148100"/>
              </a:lnSpc>
              <a:spcBef>
                <a:spcPts val="5"/>
              </a:spcBef>
            </a:pPr>
            <a:r>
              <a:rPr dirty="0" sz="1300">
                <a:solidFill>
                  <a:srgbClr val="4A5462"/>
                </a:solidFill>
                <a:latin typeface="Noto Sans JP"/>
                <a:cs typeface="Noto Sans JP"/>
              </a:rPr>
              <a:t>IT</a:t>
            </a:r>
            <a:r>
              <a:rPr dirty="0" sz="1300" spc="-20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비숙련자도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쉽게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사용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가능한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70">
                <a:solidFill>
                  <a:srgbClr val="4A5462"/>
                </a:solidFill>
                <a:latin typeface="Dotum"/>
                <a:cs typeface="Dotum"/>
              </a:rPr>
              <a:t>인터페이스</a:t>
            </a:r>
            <a:r>
              <a:rPr dirty="0" sz="1350" spc="50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모바일</a:t>
            </a:r>
            <a:r>
              <a:rPr dirty="0" sz="135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중심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 b="1">
                <a:solidFill>
                  <a:srgbClr val="4A5462"/>
                </a:solidFill>
                <a:latin typeface="Malgun Gothic"/>
                <a:cs typeface="Malgun Gothic"/>
              </a:rPr>
              <a:t>직관적</a:t>
            </a:r>
            <a:r>
              <a:rPr dirty="0" sz="1350" spc="-130" b="1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350" spc="-260" b="1">
                <a:solidFill>
                  <a:srgbClr val="4A5462"/>
                </a:solidFill>
                <a:latin typeface="Malgun Gothic"/>
                <a:cs typeface="Malgun Gothic"/>
              </a:rPr>
              <a:t>터치</a:t>
            </a:r>
            <a:r>
              <a:rPr dirty="0" sz="1350" spc="-130" b="1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350" spc="-270" b="1">
                <a:solidFill>
                  <a:srgbClr val="4A5462"/>
                </a:solidFill>
                <a:latin typeface="Malgun Gothic"/>
                <a:cs typeface="Malgun Gothic"/>
              </a:rPr>
              <a:t>인터페이스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최소한의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클릭으로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업무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완료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가능한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4A5462"/>
                </a:solidFill>
                <a:latin typeface="Dotum"/>
                <a:cs typeface="Dotum"/>
              </a:rPr>
              <a:t>디자인</a:t>
            </a:r>
            <a:endParaRPr sz="1350">
              <a:latin typeface="Dotum"/>
              <a:cs typeface="Dotum"/>
            </a:endParaRPr>
          </a:p>
        </p:txBody>
      </p:sp>
      <p:grpSp>
        <p:nvGrpSpPr>
          <p:cNvPr id="33" name="object 33" descr=""/>
          <p:cNvGrpSpPr/>
          <p:nvPr/>
        </p:nvGrpSpPr>
        <p:grpSpPr>
          <a:xfrm>
            <a:off x="6210298" y="4190999"/>
            <a:ext cx="5067300" cy="2286000"/>
            <a:chOff x="6210298" y="4190999"/>
            <a:chExt cx="5067300" cy="2286000"/>
          </a:xfrm>
        </p:grpSpPr>
        <p:sp>
          <p:nvSpPr>
            <p:cNvPr id="34" name="object 34" descr=""/>
            <p:cNvSpPr/>
            <p:nvPr/>
          </p:nvSpPr>
          <p:spPr>
            <a:xfrm>
              <a:off x="6210298" y="4190999"/>
              <a:ext cx="5067300" cy="2286000"/>
            </a:xfrm>
            <a:custGeom>
              <a:avLst/>
              <a:gdLst/>
              <a:ahLst/>
              <a:cxnLst/>
              <a:rect l="l" t="t" r="r" b="b"/>
              <a:pathLst>
                <a:path w="5067300" h="2286000">
                  <a:moveTo>
                    <a:pt x="4996103" y="2285999"/>
                  </a:moveTo>
                  <a:lnTo>
                    <a:pt x="71196" y="2285999"/>
                  </a:lnTo>
                  <a:lnTo>
                    <a:pt x="66241" y="2285511"/>
                  </a:lnTo>
                  <a:lnTo>
                    <a:pt x="29705" y="2270377"/>
                  </a:lnTo>
                  <a:lnTo>
                    <a:pt x="3885" y="2234337"/>
                  </a:lnTo>
                  <a:lnTo>
                    <a:pt x="0" y="2214802"/>
                  </a:lnTo>
                  <a:lnTo>
                    <a:pt x="0" y="22097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4996103" y="0"/>
                  </a:lnTo>
                  <a:lnTo>
                    <a:pt x="5037591" y="15621"/>
                  </a:lnTo>
                  <a:lnTo>
                    <a:pt x="5063413" y="51661"/>
                  </a:lnTo>
                  <a:lnTo>
                    <a:pt x="5067299" y="71196"/>
                  </a:lnTo>
                  <a:lnTo>
                    <a:pt x="5067299" y="2214802"/>
                  </a:lnTo>
                  <a:lnTo>
                    <a:pt x="5051676" y="2256294"/>
                  </a:lnTo>
                  <a:lnTo>
                    <a:pt x="5015637" y="2282113"/>
                  </a:lnTo>
                  <a:lnTo>
                    <a:pt x="5001057" y="2285511"/>
                  </a:lnTo>
                  <a:lnTo>
                    <a:pt x="4996103" y="2285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6400799" y="4381499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285749" y="571499"/>
                  </a:moveTo>
                  <a:lnTo>
                    <a:pt x="243821" y="568406"/>
                  </a:lnTo>
                  <a:lnTo>
                    <a:pt x="202800" y="559195"/>
                  </a:lnTo>
                  <a:lnTo>
                    <a:pt x="163575" y="544065"/>
                  </a:lnTo>
                  <a:lnTo>
                    <a:pt x="126994" y="523342"/>
                  </a:lnTo>
                  <a:lnTo>
                    <a:pt x="93851" y="497476"/>
                  </a:lnTo>
                  <a:lnTo>
                    <a:pt x="64862" y="467028"/>
                  </a:lnTo>
                  <a:lnTo>
                    <a:pt x="40653" y="432654"/>
                  </a:lnTo>
                  <a:lnTo>
                    <a:pt x="21751" y="395101"/>
                  </a:lnTo>
                  <a:lnTo>
                    <a:pt x="8563" y="355181"/>
                  </a:lnTo>
                  <a:lnTo>
                    <a:pt x="1376" y="313758"/>
                  </a:lnTo>
                  <a:lnTo>
                    <a:pt x="0" y="285749"/>
                  </a:lnTo>
                  <a:lnTo>
                    <a:pt x="344" y="271728"/>
                  </a:lnTo>
                  <a:lnTo>
                    <a:pt x="5490" y="230002"/>
                  </a:lnTo>
                  <a:lnTo>
                    <a:pt x="16703" y="189483"/>
                  </a:lnTo>
                  <a:lnTo>
                    <a:pt x="33740" y="151047"/>
                  </a:lnTo>
                  <a:lnTo>
                    <a:pt x="56232" y="115528"/>
                  </a:lnTo>
                  <a:lnTo>
                    <a:pt x="83693" y="83693"/>
                  </a:lnTo>
                  <a:lnTo>
                    <a:pt x="115528" y="56233"/>
                  </a:lnTo>
                  <a:lnTo>
                    <a:pt x="151047" y="33740"/>
                  </a:lnTo>
                  <a:lnTo>
                    <a:pt x="189483" y="16703"/>
                  </a:lnTo>
                  <a:lnTo>
                    <a:pt x="230002" y="5490"/>
                  </a:lnTo>
                  <a:lnTo>
                    <a:pt x="271728" y="344"/>
                  </a:lnTo>
                  <a:lnTo>
                    <a:pt x="285749" y="0"/>
                  </a:lnTo>
                  <a:lnTo>
                    <a:pt x="299771" y="344"/>
                  </a:lnTo>
                  <a:lnTo>
                    <a:pt x="341496" y="5490"/>
                  </a:lnTo>
                  <a:lnTo>
                    <a:pt x="382015" y="16703"/>
                  </a:lnTo>
                  <a:lnTo>
                    <a:pt x="420451" y="33740"/>
                  </a:lnTo>
                  <a:lnTo>
                    <a:pt x="455970" y="56232"/>
                  </a:lnTo>
                  <a:lnTo>
                    <a:pt x="487805" y="83693"/>
                  </a:lnTo>
                  <a:lnTo>
                    <a:pt x="515266" y="115528"/>
                  </a:lnTo>
                  <a:lnTo>
                    <a:pt x="537758" y="151047"/>
                  </a:lnTo>
                  <a:lnTo>
                    <a:pt x="554796" y="189483"/>
                  </a:lnTo>
                  <a:lnTo>
                    <a:pt x="566008" y="230002"/>
                  </a:lnTo>
                  <a:lnTo>
                    <a:pt x="571156" y="271729"/>
                  </a:lnTo>
                  <a:lnTo>
                    <a:pt x="571499" y="285749"/>
                  </a:lnTo>
                  <a:lnTo>
                    <a:pt x="571156" y="299771"/>
                  </a:lnTo>
                  <a:lnTo>
                    <a:pt x="566008" y="341496"/>
                  </a:lnTo>
                  <a:lnTo>
                    <a:pt x="554796" y="382016"/>
                  </a:lnTo>
                  <a:lnTo>
                    <a:pt x="537758" y="420451"/>
                  </a:lnTo>
                  <a:lnTo>
                    <a:pt x="515266" y="455971"/>
                  </a:lnTo>
                  <a:lnTo>
                    <a:pt x="487805" y="487805"/>
                  </a:lnTo>
                  <a:lnTo>
                    <a:pt x="455970" y="515266"/>
                  </a:lnTo>
                  <a:lnTo>
                    <a:pt x="420451" y="537758"/>
                  </a:lnTo>
                  <a:lnTo>
                    <a:pt x="382015" y="554796"/>
                  </a:lnTo>
                  <a:lnTo>
                    <a:pt x="341496" y="566008"/>
                  </a:lnTo>
                  <a:lnTo>
                    <a:pt x="299771" y="571155"/>
                  </a:lnTo>
                  <a:lnTo>
                    <a:pt x="285749" y="571499"/>
                  </a:lnTo>
                  <a:close/>
                </a:path>
              </a:pathLst>
            </a:custGeom>
            <a:solidFill>
              <a:srgbClr val="3B81F5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6543674" y="4552949"/>
              <a:ext cx="285750" cy="228600"/>
            </a:xfrm>
            <a:custGeom>
              <a:avLst/>
              <a:gdLst/>
              <a:ahLst/>
              <a:cxnLst/>
              <a:rect l="l" t="t" r="r" b="b"/>
              <a:pathLst>
                <a:path w="285750" h="228600">
                  <a:moveTo>
                    <a:pt x="157162" y="42862"/>
                  </a:moveTo>
                  <a:lnTo>
                    <a:pt x="128587" y="42862"/>
                  </a:lnTo>
                  <a:lnTo>
                    <a:pt x="128587" y="6384"/>
                  </a:lnTo>
                  <a:lnTo>
                    <a:pt x="134972" y="0"/>
                  </a:lnTo>
                  <a:lnTo>
                    <a:pt x="150777" y="0"/>
                  </a:lnTo>
                  <a:lnTo>
                    <a:pt x="157162" y="6384"/>
                  </a:lnTo>
                  <a:lnTo>
                    <a:pt x="157162" y="42862"/>
                  </a:lnTo>
                  <a:close/>
                </a:path>
                <a:path w="285750" h="228600">
                  <a:moveTo>
                    <a:pt x="210740" y="228600"/>
                  </a:moveTo>
                  <a:lnTo>
                    <a:pt x="75009" y="228600"/>
                  </a:lnTo>
                  <a:lnTo>
                    <a:pt x="62489" y="226075"/>
                  </a:lnTo>
                  <a:lnTo>
                    <a:pt x="52272" y="219190"/>
                  </a:lnTo>
                  <a:lnTo>
                    <a:pt x="45386" y="208972"/>
                  </a:lnTo>
                  <a:lnTo>
                    <a:pt x="42862" y="196453"/>
                  </a:lnTo>
                  <a:lnTo>
                    <a:pt x="42862" y="75009"/>
                  </a:lnTo>
                  <a:lnTo>
                    <a:pt x="45386" y="62489"/>
                  </a:lnTo>
                  <a:lnTo>
                    <a:pt x="52272" y="52272"/>
                  </a:lnTo>
                  <a:lnTo>
                    <a:pt x="62489" y="45386"/>
                  </a:lnTo>
                  <a:lnTo>
                    <a:pt x="75009" y="42862"/>
                  </a:lnTo>
                  <a:lnTo>
                    <a:pt x="210740" y="42862"/>
                  </a:lnTo>
                  <a:lnTo>
                    <a:pt x="223260" y="45386"/>
                  </a:lnTo>
                  <a:lnTo>
                    <a:pt x="233477" y="52272"/>
                  </a:lnTo>
                  <a:lnTo>
                    <a:pt x="240363" y="62489"/>
                  </a:lnTo>
                  <a:lnTo>
                    <a:pt x="242887" y="75009"/>
                  </a:lnTo>
                  <a:lnTo>
                    <a:pt x="242887" y="96440"/>
                  </a:lnTo>
                  <a:lnTo>
                    <a:pt x="97644" y="96440"/>
                  </a:lnTo>
                  <a:lnTo>
                    <a:pt x="95366" y="96893"/>
                  </a:lnTo>
                  <a:lnTo>
                    <a:pt x="82153" y="111931"/>
                  </a:lnTo>
                  <a:lnTo>
                    <a:pt x="82153" y="116668"/>
                  </a:lnTo>
                  <a:lnTo>
                    <a:pt x="97644" y="132159"/>
                  </a:lnTo>
                  <a:lnTo>
                    <a:pt x="242887" y="132159"/>
                  </a:lnTo>
                  <a:lnTo>
                    <a:pt x="242887" y="171450"/>
                  </a:lnTo>
                  <a:lnTo>
                    <a:pt x="88939" y="171450"/>
                  </a:lnTo>
                  <a:lnTo>
                    <a:pt x="85725" y="174664"/>
                  </a:lnTo>
                  <a:lnTo>
                    <a:pt x="85725" y="182522"/>
                  </a:lnTo>
                  <a:lnTo>
                    <a:pt x="88939" y="185737"/>
                  </a:lnTo>
                  <a:lnTo>
                    <a:pt x="242887" y="185737"/>
                  </a:lnTo>
                  <a:lnTo>
                    <a:pt x="242887" y="196453"/>
                  </a:lnTo>
                  <a:lnTo>
                    <a:pt x="240363" y="208972"/>
                  </a:lnTo>
                  <a:lnTo>
                    <a:pt x="233477" y="219190"/>
                  </a:lnTo>
                  <a:lnTo>
                    <a:pt x="223260" y="226075"/>
                  </a:lnTo>
                  <a:lnTo>
                    <a:pt x="210740" y="228600"/>
                  </a:lnTo>
                  <a:close/>
                </a:path>
                <a:path w="285750" h="228600">
                  <a:moveTo>
                    <a:pt x="183369" y="132159"/>
                  </a:moveTo>
                  <a:lnTo>
                    <a:pt x="102380" y="132159"/>
                  </a:lnTo>
                  <a:lnTo>
                    <a:pt x="104658" y="131706"/>
                  </a:lnTo>
                  <a:lnTo>
                    <a:pt x="109035" y="129893"/>
                  </a:lnTo>
                  <a:lnTo>
                    <a:pt x="117871" y="116668"/>
                  </a:lnTo>
                  <a:lnTo>
                    <a:pt x="117871" y="111931"/>
                  </a:lnTo>
                  <a:lnTo>
                    <a:pt x="102380" y="96440"/>
                  </a:lnTo>
                  <a:lnTo>
                    <a:pt x="183369" y="96440"/>
                  </a:lnTo>
                  <a:lnTo>
                    <a:pt x="167878" y="111931"/>
                  </a:lnTo>
                  <a:lnTo>
                    <a:pt x="167878" y="116668"/>
                  </a:lnTo>
                  <a:lnTo>
                    <a:pt x="181091" y="131706"/>
                  </a:lnTo>
                  <a:lnTo>
                    <a:pt x="183369" y="132159"/>
                  </a:lnTo>
                  <a:close/>
                </a:path>
                <a:path w="285750" h="228600">
                  <a:moveTo>
                    <a:pt x="242887" y="132159"/>
                  </a:moveTo>
                  <a:lnTo>
                    <a:pt x="188105" y="132159"/>
                  </a:lnTo>
                  <a:lnTo>
                    <a:pt x="190383" y="131706"/>
                  </a:lnTo>
                  <a:lnTo>
                    <a:pt x="194759" y="129893"/>
                  </a:lnTo>
                  <a:lnTo>
                    <a:pt x="203596" y="116668"/>
                  </a:lnTo>
                  <a:lnTo>
                    <a:pt x="203596" y="111931"/>
                  </a:lnTo>
                  <a:lnTo>
                    <a:pt x="188105" y="96440"/>
                  </a:lnTo>
                  <a:lnTo>
                    <a:pt x="242887" y="96440"/>
                  </a:lnTo>
                  <a:lnTo>
                    <a:pt x="242887" y="132159"/>
                  </a:lnTo>
                  <a:close/>
                </a:path>
                <a:path w="285750" h="228600">
                  <a:moveTo>
                    <a:pt x="131802" y="185737"/>
                  </a:moveTo>
                  <a:lnTo>
                    <a:pt x="111085" y="185737"/>
                  </a:lnTo>
                  <a:lnTo>
                    <a:pt x="114300" y="182522"/>
                  </a:lnTo>
                  <a:lnTo>
                    <a:pt x="114300" y="174664"/>
                  </a:lnTo>
                  <a:lnTo>
                    <a:pt x="111085" y="171450"/>
                  </a:lnTo>
                  <a:lnTo>
                    <a:pt x="131802" y="171450"/>
                  </a:lnTo>
                  <a:lnTo>
                    <a:pt x="128587" y="174664"/>
                  </a:lnTo>
                  <a:lnTo>
                    <a:pt x="128587" y="182522"/>
                  </a:lnTo>
                  <a:lnTo>
                    <a:pt x="131802" y="185737"/>
                  </a:lnTo>
                  <a:close/>
                </a:path>
                <a:path w="285750" h="228600">
                  <a:moveTo>
                    <a:pt x="174664" y="185737"/>
                  </a:moveTo>
                  <a:lnTo>
                    <a:pt x="153947" y="185737"/>
                  </a:lnTo>
                  <a:lnTo>
                    <a:pt x="157162" y="182522"/>
                  </a:lnTo>
                  <a:lnTo>
                    <a:pt x="157162" y="174664"/>
                  </a:lnTo>
                  <a:lnTo>
                    <a:pt x="153947" y="171450"/>
                  </a:lnTo>
                  <a:lnTo>
                    <a:pt x="174664" y="171450"/>
                  </a:lnTo>
                  <a:lnTo>
                    <a:pt x="171450" y="174664"/>
                  </a:lnTo>
                  <a:lnTo>
                    <a:pt x="171450" y="182522"/>
                  </a:lnTo>
                  <a:lnTo>
                    <a:pt x="174664" y="185737"/>
                  </a:lnTo>
                  <a:close/>
                </a:path>
                <a:path w="285750" h="228600">
                  <a:moveTo>
                    <a:pt x="242887" y="185737"/>
                  </a:moveTo>
                  <a:lnTo>
                    <a:pt x="196810" y="185737"/>
                  </a:lnTo>
                  <a:lnTo>
                    <a:pt x="200025" y="182522"/>
                  </a:lnTo>
                  <a:lnTo>
                    <a:pt x="200025" y="174664"/>
                  </a:lnTo>
                  <a:lnTo>
                    <a:pt x="196810" y="171450"/>
                  </a:lnTo>
                  <a:lnTo>
                    <a:pt x="242887" y="171450"/>
                  </a:lnTo>
                  <a:lnTo>
                    <a:pt x="242887" y="185737"/>
                  </a:lnTo>
                  <a:close/>
                </a:path>
                <a:path w="285750" h="228600">
                  <a:moveTo>
                    <a:pt x="28575" y="185737"/>
                  </a:moveTo>
                  <a:lnTo>
                    <a:pt x="21431" y="185737"/>
                  </a:lnTo>
                  <a:lnTo>
                    <a:pt x="13091" y="184052"/>
                  </a:lnTo>
                  <a:lnTo>
                    <a:pt x="6278" y="179458"/>
                  </a:lnTo>
                  <a:lnTo>
                    <a:pt x="1684" y="172646"/>
                  </a:lnTo>
                  <a:lnTo>
                    <a:pt x="0" y="164306"/>
                  </a:lnTo>
                  <a:lnTo>
                    <a:pt x="0" y="121443"/>
                  </a:lnTo>
                  <a:lnTo>
                    <a:pt x="1684" y="113103"/>
                  </a:lnTo>
                  <a:lnTo>
                    <a:pt x="6278" y="106291"/>
                  </a:lnTo>
                  <a:lnTo>
                    <a:pt x="13091" y="101697"/>
                  </a:lnTo>
                  <a:lnTo>
                    <a:pt x="21431" y="100012"/>
                  </a:lnTo>
                  <a:lnTo>
                    <a:pt x="28575" y="100012"/>
                  </a:lnTo>
                  <a:lnTo>
                    <a:pt x="28575" y="185737"/>
                  </a:lnTo>
                  <a:close/>
                </a:path>
                <a:path w="285750" h="228600">
                  <a:moveTo>
                    <a:pt x="264318" y="185737"/>
                  </a:moveTo>
                  <a:lnTo>
                    <a:pt x="257175" y="185737"/>
                  </a:lnTo>
                  <a:lnTo>
                    <a:pt x="257175" y="100012"/>
                  </a:lnTo>
                  <a:lnTo>
                    <a:pt x="264318" y="100012"/>
                  </a:lnTo>
                  <a:lnTo>
                    <a:pt x="272658" y="101697"/>
                  </a:lnTo>
                  <a:lnTo>
                    <a:pt x="279471" y="106291"/>
                  </a:lnTo>
                  <a:lnTo>
                    <a:pt x="284065" y="113103"/>
                  </a:lnTo>
                  <a:lnTo>
                    <a:pt x="285750" y="121443"/>
                  </a:lnTo>
                  <a:lnTo>
                    <a:pt x="285750" y="164306"/>
                  </a:lnTo>
                  <a:lnTo>
                    <a:pt x="284065" y="172646"/>
                  </a:lnTo>
                  <a:lnTo>
                    <a:pt x="279471" y="179458"/>
                  </a:lnTo>
                  <a:lnTo>
                    <a:pt x="272658" y="184052"/>
                  </a:lnTo>
                  <a:lnTo>
                    <a:pt x="264318" y="185737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99847" y="5514051"/>
              <a:ext cx="135225" cy="97125"/>
            </a:xfrm>
            <a:prstGeom prst="rect">
              <a:avLst/>
            </a:prstGeom>
          </p:spPr>
        </p:pic>
        <p:pic>
          <p:nvPicPr>
            <p:cNvPr id="38" name="object 3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99847" y="5818851"/>
              <a:ext cx="135225" cy="97125"/>
            </a:xfrm>
            <a:prstGeom prst="rect">
              <a:avLst/>
            </a:prstGeom>
          </p:spPr>
        </p:pic>
        <p:pic>
          <p:nvPicPr>
            <p:cNvPr id="39" name="object 3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99847" y="6123651"/>
              <a:ext cx="135225" cy="97125"/>
            </a:xfrm>
            <a:prstGeom prst="rect">
              <a:avLst/>
            </a:prstGeom>
          </p:spPr>
        </p:pic>
      </p:grpSp>
      <p:sp>
        <p:nvSpPr>
          <p:cNvPr id="40" name="object 40" descr=""/>
          <p:cNvSpPr txBox="1"/>
          <p:nvPr/>
        </p:nvSpPr>
        <p:spPr>
          <a:xfrm>
            <a:off x="6388099" y="4963160"/>
            <a:ext cx="2926715" cy="1323340"/>
          </a:xfrm>
          <a:prstGeom prst="rect">
            <a:avLst/>
          </a:prstGeom>
        </p:spPr>
        <p:txBody>
          <a:bodyPr wrap="square" lIns="0" tIns="135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dirty="0" sz="1700" spc="-325" b="1">
                <a:solidFill>
                  <a:srgbClr val="1F2937"/>
                </a:solidFill>
                <a:latin typeface="Malgun Gothic"/>
                <a:cs typeface="Malgun Gothic"/>
              </a:rPr>
              <a:t>자동화</a:t>
            </a:r>
            <a:r>
              <a:rPr dirty="0" sz="1700" spc="-175" b="1">
                <a:solidFill>
                  <a:srgbClr val="1F2937"/>
                </a:solidFill>
                <a:latin typeface="Malgun Gothic"/>
                <a:cs typeface="Malgun Gothic"/>
              </a:rPr>
              <a:t> </a:t>
            </a:r>
            <a:r>
              <a:rPr dirty="0" sz="1700" spc="-325" b="1">
                <a:solidFill>
                  <a:srgbClr val="1F2937"/>
                </a:solidFill>
                <a:latin typeface="Malgun Gothic"/>
                <a:cs typeface="Malgun Gothic"/>
              </a:rPr>
              <a:t>핵심</a:t>
            </a:r>
            <a:r>
              <a:rPr dirty="0" sz="1700" spc="-175" b="1">
                <a:solidFill>
                  <a:srgbClr val="1F2937"/>
                </a:solidFill>
                <a:latin typeface="Malgun Gothic"/>
                <a:cs typeface="Malgun Gothic"/>
              </a:rPr>
              <a:t> </a:t>
            </a:r>
            <a:r>
              <a:rPr dirty="0" sz="1700" spc="-350" b="1">
                <a:solidFill>
                  <a:srgbClr val="1F2937"/>
                </a:solidFill>
                <a:latin typeface="Malgun Gothic"/>
                <a:cs typeface="Malgun Gothic"/>
              </a:rPr>
              <a:t>기술</a:t>
            </a:r>
            <a:endParaRPr sz="1700">
              <a:latin typeface="Malgun Gothic"/>
              <a:cs typeface="Malgun Gothic"/>
            </a:endParaRPr>
          </a:p>
          <a:p>
            <a:pPr marL="221615" marR="5080">
              <a:lnSpc>
                <a:spcPct val="148100"/>
              </a:lnSpc>
              <a:spcBef>
                <a:spcPts val="5"/>
              </a:spcBef>
            </a:pPr>
            <a:r>
              <a:rPr dirty="0" sz="1350" spc="-55" b="1">
                <a:solidFill>
                  <a:srgbClr val="4A5462"/>
                </a:solidFill>
                <a:latin typeface="Noto Sans JP"/>
                <a:cs typeface="Noto Sans JP"/>
              </a:rPr>
              <a:t>AI</a:t>
            </a:r>
            <a:r>
              <a:rPr dirty="0" sz="1350" spc="-25" b="1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z="1350" spc="-114" b="1">
                <a:solidFill>
                  <a:srgbClr val="4A5462"/>
                </a:solidFill>
                <a:latin typeface="Noto Sans JP"/>
                <a:cs typeface="Noto Sans JP"/>
              </a:rPr>
              <a:t>OCR</a:t>
            </a:r>
            <a:r>
              <a:rPr dirty="0" sz="1350" spc="30" b="1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z="1300">
                <a:solidFill>
                  <a:srgbClr val="4A5462"/>
                </a:solidFill>
                <a:latin typeface="Noto Sans JP"/>
                <a:cs typeface="Noto Sans JP"/>
              </a:rPr>
              <a:t>-</a:t>
            </a:r>
            <a:r>
              <a:rPr dirty="0" sz="1300" spc="25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z="1300" spc="-60">
                <a:solidFill>
                  <a:srgbClr val="4A5462"/>
                </a:solidFill>
                <a:latin typeface="Noto Sans JP"/>
                <a:cs typeface="Noto Sans JP"/>
              </a:rPr>
              <a:t>99%</a:t>
            </a:r>
            <a:r>
              <a:rPr dirty="0" sz="1300" spc="30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정확도의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문서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인식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4A5462"/>
                </a:solidFill>
                <a:latin typeface="Dotum"/>
                <a:cs typeface="Dotum"/>
              </a:rPr>
              <a:t>기술</a:t>
            </a:r>
            <a:r>
              <a:rPr dirty="0" sz="1350" spc="50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 b="1">
                <a:solidFill>
                  <a:srgbClr val="4A5462"/>
                </a:solidFill>
                <a:latin typeface="Malgun Gothic"/>
                <a:cs typeface="Malgun Gothic"/>
              </a:rPr>
              <a:t>자연어</a:t>
            </a:r>
            <a:r>
              <a:rPr dirty="0" sz="1350" spc="-135" b="1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350" spc="-140" b="1">
                <a:solidFill>
                  <a:srgbClr val="4A5462"/>
                </a:solidFill>
                <a:latin typeface="Malgun Gothic"/>
                <a:cs typeface="Malgun Gothic"/>
              </a:rPr>
              <a:t>처리</a:t>
            </a:r>
            <a:r>
              <a:rPr dirty="0" sz="1350" spc="-140" b="1">
                <a:solidFill>
                  <a:srgbClr val="4A5462"/>
                </a:solidFill>
                <a:latin typeface="Noto Sans JP"/>
                <a:cs typeface="Noto Sans JP"/>
              </a:rPr>
              <a:t>(NLP)</a:t>
            </a:r>
            <a:r>
              <a:rPr dirty="0" sz="1350" spc="35" b="1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z="1300">
                <a:solidFill>
                  <a:srgbClr val="4A5462"/>
                </a:solidFill>
                <a:latin typeface="Noto Sans JP"/>
                <a:cs typeface="Noto Sans JP"/>
              </a:rPr>
              <a:t>-</a:t>
            </a:r>
            <a:r>
              <a:rPr dirty="0" sz="1300" spc="50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텍스트</a:t>
            </a:r>
            <a:r>
              <a:rPr dirty="0" sz="135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정보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자동</a:t>
            </a:r>
            <a:r>
              <a:rPr dirty="0" sz="135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4A5462"/>
                </a:solidFill>
                <a:latin typeface="Dotum"/>
                <a:cs typeface="Dotum"/>
              </a:rPr>
              <a:t>분류</a:t>
            </a:r>
            <a:r>
              <a:rPr dirty="0" sz="1350" spc="50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 b="1">
                <a:solidFill>
                  <a:srgbClr val="4A5462"/>
                </a:solidFill>
                <a:latin typeface="Malgun Gothic"/>
                <a:cs typeface="Malgun Gothic"/>
              </a:rPr>
              <a:t>머신러닝</a:t>
            </a:r>
            <a:r>
              <a:rPr dirty="0" sz="1350" spc="-140" b="1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dirty="0" sz="1300">
                <a:solidFill>
                  <a:srgbClr val="4A5462"/>
                </a:solidFill>
                <a:latin typeface="Noto Sans JP"/>
                <a:cs typeface="Noto Sans JP"/>
              </a:rPr>
              <a:t>-</a:t>
            </a:r>
            <a:r>
              <a:rPr dirty="0" sz="1300" spc="40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사용</a:t>
            </a:r>
            <a:r>
              <a:rPr dirty="0" sz="135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패턴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학습을</a:t>
            </a:r>
            <a:r>
              <a:rPr dirty="0" sz="135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통한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4A5462"/>
                </a:solidFill>
                <a:latin typeface="Dotum"/>
                <a:cs typeface="Dotum"/>
              </a:rPr>
              <a:t>개인화</a:t>
            </a:r>
            <a:endParaRPr sz="1350">
              <a:latin typeface="Dotum"/>
              <a:cs typeface="Dotum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901700" y="6651751"/>
            <a:ext cx="1607185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 sz="1150" spc="-100">
                <a:solidFill>
                  <a:srgbClr val="6A7280"/>
                </a:solidFill>
                <a:latin typeface="Noto Sans JP"/>
                <a:cs typeface="Noto Sans JP"/>
              </a:rPr>
              <a:t>AI</a:t>
            </a:r>
            <a:r>
              <a:rPr dirty="0" sz="1150" spc="-100">
                <a:solidFill>
                  <a:srgbClr val="6A7280"/>
                </a:solidFill>
                <a:latin typeface="Dotum"/>
                <a:cs typeface="Dotum"/>
              </a:rPr>
              <a:t>를</a:t>
            </a:r>
            <a:r>
              <a:rPr dirty="0" sz="1150" spc="-80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6A7280"/>
                </a:solidFill>
                <a:latin typeface="Dotum"/>
                <a:cs typeface="Dotum"/>
              </a:rPr>
              <a:t>이용한</a:t>
            </a:r>
            <a:r>
              <a:rPr dirty="0" sz="1150" spc="-7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6A7280"/>
                </a:solidFill>
                <a:latin typeface="Dotum"/>
                <a:cs typeface="Dotum"/>
              </a:rPr>
              <a:t>간편장부</a:t>
            </a:r>
            <a:r>
              <a:rPr dirty="0" sz="1150" spc="-7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170">
                <a:solidFill>
                  <a:srgbClr val="6A7280"/>
                </a:solidFill>
                <a:latin typeface="Dotum"/>
                <a:cs typeface="Dotum"/>
              </a:rPr>
              <a:t>시스템</a:t>
            </a:r>
            <a:endParaRPr sz="1150">
              <a:latin typeface="Dotum"/>
              <a:cs typeface="Dotum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10890348" y="6651751"/>
            <a:ext cx="400050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 sz="1150">
                <a:solidFill>
                  <a:srgbClr val="6A7280"/>
                </a:solidFill>
                <a:latin typeface="Noto Sans JP"/>
                <a:cs typeface="Noto Sans JP"/>
              </a:rPr>
              <a:t>8</a:t>
            </a:fld>
            <a:r>
              <a:rPr dirty="0" sz="1150" spc="-20">
                <a:solidFill>
                  <a:srgbClr val="6A7280"/>
                </a:solidFill>
                <a:latin typeface="Noto Sans JP"/>
                <a:cs typeface="Noto Sans JP"/>
              </a:rPr>
              <a:t> </a:t>
            </a:r>
            <a:r>
              <a:rPr dirty="0" sz="1150">
                <a:solidFill>
                  <a:srgbClr val="6A7280"/>
                </a:solidFill>
                <a:latin typeface="Noto Sans JP"/>
                <a:cs typeface="Noto Sans JP"/>
              </a:rPr>
              <a:t>/</a:t>
            </a:r>
            <a:r>
              <a:rPr dirty="0" sz="1150" spc="-15">
                <a:solidFill>
                  <a:srgbClr val="6A7280"/>
                </a:solidFill>
                <a:latin typeface="Noto Sans JP"/>
                <a:cs typeface="Noto Sans JP"/>
              </a:rPr>
              <a:t> </a:t>
            </a:r>
            <a:r>
              <a:rPr dirty="0" sz="1150" spc="-35">
                <a:solidFill>
                  <a:srgbClr val="6A7280"/>
                </a:solidFill>
                <a:latin typeface="Noto Sans JP"/>
                <a:cs typeface="Noto Sans JP"/>
              </a:rPr>
              <a:t>20</a:t>
            </a:r>
            <a:endParaRPr sz="1150">
              <a:latin typeface="Noto Sans JP"/>
              <a:cs typeface="Noto Sans JP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9172575"/>
            <a:chOff x="0" y="0"/>
            <a:chExt cx="12192000" cy="9172575"/>
          </a:xfrm>
        </p:grpSpPr>
        <p:sp>
          <p:nvSpPr>
            <p:cNvPr id="3" name="object 3" descr=""/>
            <p:cNvSpPr/>
            <p:nvPr/>
          </p:nvSpPr>
          <p:spPr>
            <a:xfrm>
              <a:off x="95249" y="95249"/>
              <a:ext cx="12096750" cy="9077325"/>
            </a:xfrm>
            <a:custGeom>
              <a:avLst/>
              <a:gdLst/>
              <a:ahLst/>
              <a:cxnLst/>
              <a:rect l="l" t="t" r="r" b="b"/>
              <a:pathLst>
                <a:path w="12096750" h="9077325">
                  <a:moveTo>
                    <a:pt x="0" y="9077324"/>
                  </a:moveTo>
                  <a:lnTo>
                    <a:pt x="12096749" y="9077324"/>
                  </a:lnTo>
                  <a:lnTo>
                    <a:pt x="12096749" y="0"/>
                  </a:lnTo>
                  <a:lnTo>
                    <a:pt x="0" y="0"/>
                  </a:lnTo>
                  <a:lnTo>
                    <a:pt x="0" y="9077324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0"/>
              <a:ext cx="12192000" cy="9172575"/>
            </a:xfrm>
            <a:custGeom>
              <a:avLst/>
              <a:gdLst/>
              <a:ahLst/>
              <a:cxnLst/>
              <a:rect l="l" t="t" r="r" b="b"/>
              <a:pathLst>
                <a:path w="12192000" h="9172575">
                  <a:moveTo>
                    <a:pt x="12191987" y="0"/>
                  </a:moveTo>
                  <a:lnTo>
                    <a:pt x="95237" y="0"/>
                  </a:lnTo>
                  <a:lnTo>
                    <a:pt x="0" y="0"/>
                  </a:lnTo>
                  <a:lnTo>
                    <a:pt x="0" y="95250"/>
                  </a:lnTo>
                  <a:lnTo>
                    <a:pt x="0" y="9172575"/>
                  </a:lnTo>
                  <a:lnTo>
                    <a:pt x="95237" y="9172575"/>
                  </a:lnTo>
                  <a:lnTo>
                    <a:pt x="95237" y="95250"/>
                  </a:lnTo>
                  <a:lnTo>
                    <a:pt x="12191987" y="95250"/>
                  </a:lnTo>
                  <a:lnTo>
                    <a:pt x="12191987" y="0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9524987" y="7362824"/>
              <a:ext cx="2190750" cy="1333500"/>
            </a:xfrm>
            <a:custGeom>
              <a:avLst/>
              <a:gdLst/>
              <a:ahLst/>
              <a:cxnLst/>
              <a:rect l="l" t="t" r="r" b="b"/>
              <a:pathLst>
                <a:path w="2190750" h="1333500">
                  <a:moveTo>
                    <a:pt x="762000" y="285750"/>
                  </a:moveTo>
                  <a:lnTo>
                    <a:pt x="0" y="285750"/>
                  </a:lnTo>
                  <a:lnTo>
                    <a:pt x="0" y="1047750"/>
                  </a:lnTo>
                  <a:lnTo>
                    <a:pt x="762000" y="1047750"/>
                  </a:lnTo>
                  <a:lnTo>
                    <a:pt x="762000" y="285750"/>
                  </a:lnTo>
                  <a:close/>
                </a:path>
                <a:path w="2190750" h="1333500">
                  <a:moveTo>
                    <a:pt x="2190750" y="666750"/>
                  </a:moveTo>
                  <a:lnTo>
                    <a:pt x="2188946" y="617715"/>
                  </a:lnTo>
                  <a:lnTo>
                    <a:pt x="2183536" y="568921"/>
                  </a:lnTo>
                  <a:lnTo>
                    <a:pt x="2174557" y="520661"/>
                  </a:lnTo>
                  <a:lnTo>
                    <a:pt x="2162048" y="473214"/>
                  </a:lnTo>
                  <a:lnTo>
                    <a:pt x="2146084" y="426796"/>
                  </a:lnTo>
                  <a:lnTo>
                    <a:pt x="2126742" y="381685"/>
                  </a:lnTo>
                  <a:lnTo>
                    <a:pt x="2104136" y="338112"/>
                  </a:lnTo>
                  <a:lnTo>
                    <a:pt x="2078393" y="296329"/>
                  </a:lnTo>
                  <a:lnTo>
                    <a:pt x="2049640" y="256552"/>
                  </a:lnTo>
                  <a:lnTo>
                    <a:pt x="2018030" y="218998"/>
                  </a:lnTo>
                  <a:lnTo>
                    <a:pt x="1983752" y="183857"/>
                  </a:lnTo>
                  <a:lnTo>
                    <a:pt x="1946986" y="151345"/>
                  </a:lnTo>
                  <a:lnTo>
                    <a:pt x="1907933" y="121627"/>
                  </a:lnTo>
                  <a:lnTo>
                    <a:pt x="1866785" y="94869"/>
                  </a:lnTo>
                  <a:lnTo>
                    <a:pt x="1823783" y="71196"/>
                  </a:lnTo>
                  <a:lnTo>
                    <a:pt x="1779155" y="50761"/>
                  </a:lnTo>
                  <a:lnTo>
                    <a:pt x="1733156" y="33655"/>
                  </a:lnTo>
                  <a:lnTo>
                    <a:pt x="1686013" y="19989"/>
                  </a:lnTo>
                  <a:lnTo>
                    <a:pt x="1637995" y="9817"/>
                  </a:lnTo>
                  <a:lnTo>
                    <a:pt x="1589354" y="3213"/>
                  </a:lnTo>
                  <a:lnTo>
                    <a:pt x="1540370" y="203"/>
                  </a:lnTo>
                  <a:lnTo>
                    <a:pt x="1524000" y="0"/>
                  </a:lnTo>
                  <a:lnTo>
                    <a:pt x="1507642" y="203"/>
                  </a:lnTo>
                  <a:lnTo>
                    <a:pt x="1458658" y="3213"/>
                  </a:lnTo>
                  <a:lnTo>
                    <a:pt x="1410017" y="9817"/>
                  </a:lnTo>
                  <a:lnTo>
                    <a:pt x="1361998" y="19989"/>
                  </a:lnTo>
                  <a:lnTo>
                    <a:pt x="1314856" y="33655"/>
                  </a:lnTo>
                  <a:lnTo>
                    <a:pt x="1268857" y="50761"/>
                  </a:lnTo>
                  <a:lnTo>
                    <a:pt x="1224229" y="71196"/>
                  </a:lnTo>
                  <a:lnTo>
                    <a:pt x="1181227" y="94869"/>
                  </a:lnTo>
                  <a:lnTo>
                    <a:pt x="1140079" y="121627"/>
                  </a:lnTo>
                  <a:lnTo>
                    <a:pt x="1117066" y="138645"/>
                  </a:lnTo>
                  <a:lnTo>
                    <a:pt x="1047750" y="0"/>
                  </a:lnTo>
                  <a:lnTo>
                    <a:pt x="809625" y="476250"/>
                  </a:lnTo>
                  <a:lnTo>
                    <a:pt x="885075" y="476250"/>
                  </a:lnTo>
                  <a:lnTo>
                    <a:pt x="881405" y="488924"/>
                  </a:lnTo>
                  <a:lnTo>
                    <a:pt x="870064" y="536676"/>
                  </a:lnTo>
                  <a:lnTo>
                    <a:pt x="862266" y="585139"/>
                  </a:lnTo>
                  <a:lnTo>
                    <a:pt x="858062" y="634034"/>
                  </a:lnTo>
                  <a:lnTo>
                    <a:pt x="857250" y="666750"/>
                  </a:lnTo>
                  <a:lnTo>
                    <a:pt x="857453" y="683120"/>
                  </a:lnTo>
                  <a:lnTo>
                    <a:pt x="860463" y="732104"/>
                  </a:lnTo>
                  <a:lnTo>
                    <a:pt x="867067" y="780745"/>
                  </a:lnTo>
                  <a:lnTo>
                    <a:pt x="877239" y="828763"/>
                  </a:lnTo>
                  <a:lnTo>
                    <a:pt x="890905" y="875906"/>
                  </a:lnTo>
                  <a:lnTo>
                    <a:pt x="908011" y="921905"/>
                  </a:lnTo>
                  <a:lnTo>
                    <a:pt x="928446" y="966533"/>
                  </a:lnTo>
                  <a:lnTo>
                    <a:pt x="952119" y="1009535"/>
                  </a:lnTo>
                  <a:lnTo>
                    <a:pt x="978877" y="1050683"/>
                  </a:lnTo>
                  <a:lnTo>
                    <a:pt x="1008595" y="1089736"/>
                  </a:lnTo>
                  <a:lnTo>
                    <a:pt x="1041107" y="1126502"/>
                  </a:lnTo>
                  <a:lnTo>
                    <a:pt x="1076248" y="1160780"/>
                  </a:lnTo>
                  <a:lnTo>
                    <a:pt x="1113802" y="1192390"/>
                  </a:lnTo>
                  <a:lnTo>
                    <a:pt x="1153579" y="1221143"/>
                  </a:lnTo>
                  <a:lnTo>
                    <a:pt x="1195362" y="1246886"/>
                  </a:lnTo>
                  <a:lnTo>
                    <a:pt x="1238935" y="1269492"/>
                  </a:lnTo>
                  <a:lnTo>
                    <a:pt x="1284046" y="1288834"/>
                  </a:lnTo>
                  <a:lnTo>
                    <a:pt x="1330464" y="1304798"/>
                  </a:lnTo>
                  <a:lnTo>
                    <a:pt x="1377911" y="1317307"/>
                  </a:lnTo>
                  <a:lnTo>
                    <a:pt x="1426171" y="1326286"/>
                  </a:lnTo>
                  <a:lnTo>
                    <a:pt x="1474965" y="1331696"/>
                  </a:lnTo>
                  <a:lnTo>
                    <a:pt x="1524000" y="1333500"/>
                  </a:lnTo>
                  <a:lnTo>
                    <a:pt x="1540370" y="1333309"/>
                  </a:lnTo>
                  <a:lnTo>
                    <a:pt x="1589354" y="1330299"/>
                  </a:lnTo>
                  <a:lnTo>
                    <a:pt x="1637995" y="1323695"/>
                  </a:lnTo>
                  <a:lnTo>
                    <a:pt x="1686013" y="1313522"/>
                  </a:lnTo>
                  <a:lnTo>
                    <a:pt x="1733156" y="1299857"/>
                  </a:lnTo>
                  <a:lnTo>
                    <a:pt x="1779155" y="1282750"/>
                  </a:lnTo>
                  <a:lnTo>
                    <a:pt x="1823783" y="1262316"/>
                  </a:lnTo>
                  <a:lnTo>
                    <a:pt x="1866785" y="1238643"/>
                  </a:lnTo>
                  <a:lnTo>
                    <a:pt x="1907933" y="1211872"/>
                  </a:lnTo>
                  <a:lnTo>
                    <a:pt x="1946986" y="1182166"/>
                  </a:lnTo>
                  <a:lnTo>
                    <a:pt x="1983752" y="1149654"/>
                  </a:lnTo>
                  <a:lnTo>
                    <a:pt x="2018030" y="1114513"/>
                  </a:lnTo>
                  <a:lnTo>
                    <a:pt x="2049640" y="1076960"/>
                  </a:lnTo>
                  <a:lnTo>
                    <a:pt x="2078393" y="1037183"/>
                  </a:lnTo>
                  <a:lnTo>
                    <a:pt x="2104136" y="995400"/>
                  </a:lnTo>
                  <a:lnTo>
                    <a:pt x="2126742" y="951826"/>
                  </a:lnTo>
                  <a:lnTo>
                    <a:pt x="2146084" y="906716"/>
                  </a:lnTo>
                  <a:lnTo>
                    <a:pt x="2162048" y="860298"/>
                  </a:lnTo>
                  <a:lnTo>
                    <a:pt x="2174557" y="812850"/>
                  </a:lnTo>
                  <a:lnTo>
                    <a:pt x="2183536" y="764590"/>
                  </a:lnTo>
                  <a:lnTo>
                    <a:pt x="2188946" y="715797"/>
                  </a:lnTo>
                  <a:lnTo>
                    <a:pt x="2190559" y="683120"/>
                  </a:lnTo>
                  <a:lnTo>
                    <a:pt x="2190750" y="666750"/>
                  </a:lnTo>
                  <a:close/>
                </a:path>
              </a:pathLst>
            </a:custGeom>
            <a:solidFill>
              <a:srgbClr val="3B81F5">
                <a:alpha val="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90"/>
              </a:spcBef>
            </a:pPr>
            <a:r>
              <a:rPr dirty="0" spc="-484"/>
              <a:t>주요</a:t>
            </a:r>
            <a:r>
              <a:rPr dirty="0" spc="-270"/>
              <a:t> </a:t>
            </a:r>
            <a:r>
              <a:rPr dirty="0" spc="-484"/>
              <a:t>기능</a:t>
            </a:r>
            <a:r>
              <a:rPr dirty="0" spc="-265"/>
              <a:t> </a:t>
            </a:r>
            <a:r>
              <a:rPr dirty="0" spc="-1155">
                <a:latin typeface="Calibri"/>
                <a:cs typeface="Calibri"/>
              </a:rPr>
              <a:t>①</a:t>
            </a:r>
            <a:r>
              <a:rPr dirty="0" spc="50">
                <a:latin typeface="Calibri"/>
                <a:cs typeface="Calibri"/>
              </a:rPr>
              <a:t> </a:t>
            </a:r>
            <a:r>
              <a:rPr dirty="0" spc="-125">
                <a:latin typeface="Arial"/>
                <a:cs typeface="Arial"/>
              </a:rPr>
              <a:t>:</a:t>
            </a:r>
            <a:r>
              <a:rPr dirty="0" spc="-75">
                <a:latin typeface="Arial"/>
                <a:cs typeface="Arial"/>
              </a:rPr>
              <a:t> </a:t>
            </a:r>
            <a:r>
              <a:rPr dirty="0" spc="-484"/>
              <a:t>영수증</a:t>
            </a:r>
            <a:r>
              <a:rPr dirty="0" spc="-270"/>
              <a:t> </a:t>
            </a:r>
            <a:r>
              <a:rPr dirty="0" spc="-484"/>
              <a:t>자동인식</a:t>
            </a:r>
            <a:r>
              <a:rPr dirty="0" spc="-265"/>
              <a:t> </a:t>
            </a:r>
            <a:r>
              <a:rPr dirty="0" spc="-484"/>
              <a:t>및</a:t>
            </a:r>
            <a:r>
              <a:rPr dirty="0" spc="-270"/>
              <a:t> </a:t>
            </a:r>
            <a:r>
              <a:rPr dirty="0" spc="-509"/>
              <a:t>분류</a:t>
            </a:r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399" y="1485899"/>
            <a:ext cx="10363198" cy="2009774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1054100" y="2400935"/>
            <a:ext cx="2159000" cy="942340"/>
          </a:xfrm>
          <a:prstGeom prst="rect">
            <a:avLst/>
          </a:prstGeom>
        </p:spPr>
        <p:txBody>
          <a:bodyPr wrap="square" lIns="0" tIns="13589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70"/>
              </a:spcBef>
            </a:pPr>
            <a:r>
              <a:rPr dirty="0" sz="1700" spc="-325" b="1">
                <a:latin typeface="Malgun Gothic"/>
                <a:cs typeface="Malgun Gothic"/>
              </a:rPr>
              <a:t>영수증</a:t>
            </a:r>
            <a:r>
              <a:rPr dirty="0" sz="1700" spc="-175" b="1">
                <a:latin typeface="Malgun Gothic"/>
                <a:cs typeface="Malgun Gothic"/>
              </a:rPr>
              <a:t> </a:t>
            </a:r>
            <a:r>
              <a:rPr dirty="0" sz="1700" spc="-290" b="1">
                <a:latin typeface="Malgun Gothic"/>
                <a:cs typeface="Malgun Gothic"/>
              </a:rPr>
              <a:t>촬영</a:t>
            </a:r>
            <a:r>
              <a:rPr dirty="0" sz="1650" spc="-290" b="1">
                <a:latin typeface="Berlin Sans FB"/>
                <a:cs typeface="Berlin Sans FB"/>
              </a:rPr>
              <a:t>/</a:t>
            </a:r>
            <a:r>
              <a:rPr dirty="0" sz="1700" spc="-290" b="1">
                <a:latin typeface="Malgun Gothic"/>
                <a:cs typeface="Malgun Gothic"/>
              </a:rPr>
              <a:t>업로드</a:t>
            </a:r>
            <a:endParaRPr sz="1700">
              <a:latin typeface="Malgun Gothic"/>
              <a:cs typeface="Malgun Gothic"/>
            </a:endParaRPr>
          </a:p>
          <a:p>
            <a:pPr algn="ctr" marL="12065" marR="5080">
              <a:lnSpc>
                <a:spcPct val="111100"/>
              </a:lnSpc>
              <a:spcBef>
                <a:spcPts val="605"/>
              </a:spcBef>
            </a:pP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스마트폰으로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영수증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촬영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또는</a:t>
            </a:r>
            <a:r>
              <a:rPr dirty="0" sz="1350" spc="-10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310">
                <a:solidFill>
                  <a:srgbClr val="4A5462"/>
                </a:solidFill>
                <a:latin typeface="Dotum"/>
                <a:cs typeface="Dotum"/>
              </a:rPr>
              <a:t>파</a:t>
            </a:r>
            <a:r>
              <a:rPr dirty="0" sz="1350" spc="50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일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4A5462"/>
                </a:solidFill>
                <a:latin typeface="Dotum"/>
                <a:cs typeface="Dotum"/>
              </a:rPr>
              <a:t>업로드</a:t>
            </a:r>
            <a:endParaRPr sz="1350">
              <a:latin typeface="Dotum"/>
              <a:cs typeface="Dotum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705324" y="2400935"/>
            <a:ext cx="2139315" cy="942340"/>
          </a:xfrm>
          <a:prstGeom prst="rect">
            <a:avLst/>
          </a:prstGeom>
        </p:spPr>
        <p:txBody>
          <a:bodyPr wrap="square" lIns="0" tIns="13589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70"/>
              </a:spcBef>
            </a:pPr>
            <a:r>
              <a:rPr dirty="0" sz="1650" spc="-120" b="1">
                <a:latin typeface="Berlin Sans FB"/>
                <a:cs typeface="Berlin Sans FB"/>
              </a:rPr>
              <a:t>OCR</a:t>
            </a:r>
            <a:r>
              <a:rPr dirty="0" sz="1650" spc="25" b="1">
                <a:latin typeface="Berlin Sans FB"/>
                <a:cs typeface="Berlin Sans FB"/>
              </a:rPr>
              <a:t> </a:t>
            </a:r>
            <a:r>
              <a:rPr dirty="0" sz="1700" spc="-360" b="1">
                <a:latin typeface="Malgun Gothic"/>
                <a:cs typeface="Malgun Gothic"/>
              </a:rPr>
              <a:t>처리</a:t>
            </a:r>
            <a:endParaRPr sz="1700">
              <a:latin typeface="Malgun Gothic"/>
              <a:cs typeface="Malgun Gothic"/>
            </a:endParaRPr>
          </a:p>
          <a:p>
            <a:pPr algn="ctr" marL="12700" marR="5080">
              <a:lnSpc>
                <a:spcPct val="111100"/>
              </a:lnSpc>
              <a:spcBef>
                <a:spcPts val="605"/>
              </a:spcBef>
            </a:pPr>
            <a:r>
              <a:rPr dirty="0" sz="1300">
                <a:solidFill>
                  <a:srgbClr val="4A5462"/>
                </a:solidFill>
                <a:latin typeface="Noto Sans JP"/>
                <a:cs typeface="Noto Sans JP"/>
              </a:rPr>
              <a:t>AI</a:t>
            </a:r>
            <a:r>
              <a:rPr dirty="0" sz="1300" spc="-20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기술로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텍스트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자동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인식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00" spc="-45">
                <a:solidFill>
                  <a:srgbClr val="4A5462"/>
                </a:solidFill>
                <a:latin typeface="Noto Sans JP"/>
                <a:cs typeface="Noto Sans JP"/>
              </a:rPr>
              <a:t>(99% </a:t>
            </a:r>
            <a:r>
              <a:rPr dirty="0" sz="1350" spc="-20">
                <a:solidFill>
                  <a:srgbClr val="4A5462"/>
                </a:solidFill>
                <a:latin typeface="Dotum"/>
                <a:cs typeface="Dotum"/>
              </a:rPr>
              <a:t>정확도</a:t>
            </a:r>
            <a:r>
              <a:rPr dirty="0" sz="1300" spc="-20">
                <a:solidFill>
                  <a:srgbClr val="4A5462"/>
                </a:solidFill>
                <a:latin typeface="Noto Sans JP"/>
                <a:cs typeface="Noto Sans JP"/>
              </a:rPr>
              <a:t>)</a:t>
            </a:r>
            <a:endParaRPr sz="1300">
              <a:latin typeface="Noto Sans JP"/>
              <a:cs typeface="Noto Sans JP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391969" y="2400935"/>
            <a:ext cx="2049145" cy="942340"/>
          </a:xfrm>
          <a:prstGeom prst="rect">
            <a:avLst/>
          </a:prstGeom>
        </p:spPr>
        <p:txBody>
          <a:bodyPr wrap="square" lIns="0" tIns="13589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70"/>
              </a:spcBef>
            </a:pPr>
            <a:r>
              <a:rPr dirty="0" sz="1700" spc="-325" b="1">
                <a:latin typeface="Malgun Gothic"/>
                <a:cs typeface="Malgun Gothic"/>
              </a:rPr>
              <a:t>항목별</a:t>
            </a:r>
            <a:r>
              <a:rPr dirty="0" sz="1700" spc="-175" b="1">
                <a:latin typeface="Malgun Gothic"/>
                <a:cs typeface="Malgun Gothic"/>
              </a:rPr>
              <a:t> </a:t>
            </a:r>
            <a:r>
              <a:rPr dirty="0" sz="1700" spc="-345" b="1">
                <a:latin typeface="Malgun Gothic"/>
                <a:cs typeface="Malgun Gothic"/>
              </a:rPr>
              <a:t>자동분류</a:t>
            </a:r>
            <a:endParaRPr sz="1700">
              <a:latin typeface="Malgun Gothic"/>
              <a:cs typeface="Malgun Gothic"/>
            </a:endParaRPr>
          </a:p>
          <a:p>
            <a:pPr algn="ctr" marL="12065" marR="5080">
              <a:lnSpc>
                <a:spcPct val="111100"/>
              </a:lnSpc>
              <a:spcBef>
                <a:spcPts val="605"/>
              </a:spcBef>
            </a:pPr>
            <a:r>
              <a:rPr dirty="0" sz="1350" spc="-190">
                <a:solidFill>
                  <a:srgbClr val="4A5462"/>
                </a:solidFill>
                <a:latin typeface="Dotum"/>
                <a:cs typeface="Dotum"/>
              </a:rPr>
              <a:t>날짜</a:t>
            </a:r>
            <a:r>
              <a:rPr dirty="0" sz="1300" spc="-190">
                <a:solidFill>
                  <a:srgbClr val="4A5462"/>
                </a:solidFill>
                <a:latin typeface="Noto Sans JP"/>
                <a:cs typeface="Noto Sans JP"/>
              </a:rPr>
              <a:t>,</a:t>
            </a:r>
            <a:r>
              <a:rPr dirty="0" sz="1300" spc="55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z="1350" spc="-190">
                <a:solidFill>
                  <a:srgbClr val="4A5462"/>
                </a:solidFill>
                <a:latin typeface="Dotum"/>
                <a:cs typeface="Dotum"/>
              </a:rPr>
              <a:t>금액</a:t>
            </a:r>
            <a:r>
              <a:rPr dirty="0" sz="1300" spc="-190">
                <a:solidFill>
                  <a:srgbClr val="4A5462"/>
                </a:solidFill>
                <a:latin typeface="Noto Sans JP"/>
                <a:cs typeface="Noto Sans JP"/>
              </a:rPr>
              <a:t>,</a:t>
            </a:r>
            <a:r>
              <a:rPr dirty="0" sz="1300" spc="60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z="1350" spc="-210">
                <a:solidFill>
                  <a:srgbClr val="4A5462"/>
                </a:solidFill>
                <a:latin typeface="Dotum"/>
                <a:cs typeface="Dotum"/>
              </a:rPr>
              <a:t>업체명</a:t>
            </a:r>
            <a:r>
              <a:rPr dirty="0" sz="1300" spc="-210">
                <a:solidFill>
                  <a:srgbClr val="4A5462"/>
                </a:solidFill>
                <a:latin typeface="Noto Sans JP"/>
                <a:cs typeface="Noto Sans JP"/>
              </a:rPr>
              <a:t>,</a:t>
            </a:r>
            <a:r>
              <a:rPr dirty="0" sz="1300" spc="60">
                <a:solidFill>
                  <a:srgbClr val="4A5462"/>
                </a:solidFill>
                <a:latin typeface="Noto Sans JP"/>
                <a:cs typeface="Noto Sans JP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품목</a:t>
            </a:r>
            <a:r>
              <a:rPr dirty="0" sz="1350" spc="-9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등</a:t>
            </a:r>
            <a:r>
              <a:rPr dirty="0" sz="1350" spc="-9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4A5462"/>
                </a:solidFill>
                <a:latin typeface="Dotum"/>
                <a:cs typeface="Dotum"/>
              </a:rPr>
              <a:t>자동</a:t>
            </a:r>
            <a:r>
              <a:rPr dirty="0" sz="1350" spc="50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4A5462"/>
                </a:solidFill>
                <a:latin typeface="Dotum"/>
                <a:cs typeface="Dotum"/>
              </a:rPr>
              <a:t>분류</a:t>
            </a:r>
            <a:endParaRPr sz="1350">
              <a:latin typeface="Dotum"/>
              <a:cs typeface="Dotum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399" y="3876674"/>
            <a:ext cx="10363198" cy="3238499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9026971" y="2400935"/>
            <a:ext cx="2061845" cy="942340"/>
          </a:xfrm>
          <a:prstGeom prst="rect">
            <a:avLst/>
          </a:prstGeom>
        </p:spPr>
        <p:txBody>
          <a:bodyPr wrap="square" lIns="0" tIns="13589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70"/>
              </a:spcBef>
            </a:pPr>
            <a:r>
              <a:rPr dirty="0" sz="1700" spc="-345" b="1">
                <a:latin typeface="Malgun Gothic"/>
                <a:cs typeface="Malgun Gothic"/>
              </a:rPr>
              <a:t>자동집계</a:t>
            </a:r>
            <a:endParaRPr sz="1700">
              <a:latin typeface="Malgun Gothic"/>
              <a:cs typeface="Malgun Gothic"/>
            </a:endParaRPr>
          </a:p>
          <a:p>
            <a:pPr algn="ctr" marL="12700" marR="5080">
              <a:lnSpc>
                <a:spcPct val="111100"/>
              </a:lnSpc>
              <a:spcBef>
                <a:spcPts val="605"/>
              </a:spcBef>
            </a:pP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카테고리별</a:t>
            </a:r>
            <a:r>
              <a:rPr dirty="0" sz="135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통계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및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회계</a:t>
            </a:r>
            <a:r>
              <a:rPr dirty="0" sz="1350" spc="-11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장부</a:t>
            </a:r>
            <a:r>
              <a:rPr dirty="0" sz="1350" spc="-10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310">
                <a:solidFill>
                  <a:srgbClr val="4A5462"/>
                </a:solidFill>
                <a:latin typeface="Dotum"/>
                <a:cs typeface="Dotum"/>
              </a:rPr>
              <a:t>자</a:t>
            </a:r>
            <a:r>
              <a:rPr dirty="0" sz="1350" spc="50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4A5462"/>
                </a:solidFill>
                <a:latin typeface="Dotum"/>
                <a:cs typeface="Dotum"/>
              </a:rPr>
              <a:t>동</a:t>
            </a:r>
            <a:r>
              <a:rPr dirty="0" sz="1350" spc="-114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4A5462"/>
                </a:solidFill>
                <a:latin typeface="Dotum"/>
                <a:cs typeface="Dotum"/>
              </a:rPr>
              <a:t>생성</a:t>
            </a:r>
            <a:endParaRPr sz="1350">
              <a:latin typeface="Dotum"/>
              <a:cs typeface="Dotum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130300" y="4108386"/>
            <a:ext cx="1541145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00" spc="-270" b="1">
                <a:solidFill>
                  <a:srgbClr val="374050"/>
                </a:solidFill>
                <a:latin typeface="Malgun Gothic"/>
                <a:cs typeface="Malgun Gothic"/>
              </a:rPr>
              <a:t>영수증</a:t>
            </a:r>
            <a:r>
              <a:rPr dirty="0" sz="1500" spc="-150" b="1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dirty="0" sz="1500" spc="-270" b="1">
                <a:solidFill>
                  <a:srgbClr val="374050"/>
                </a:solidFill>
                <a:latin typeface="Malgun Gothic"/>
                <a:cs typeface="Malgun Gothic"/>
              </a:rPr>
              <a:t>자동인식</a:t>
            </a:r>
            <a:r>
              <a:rPr dirty="0" sz="1500" spc="-150" b="1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dirty="0" sz="1500" spc="-295" b="1">
                <a:solidFill>
                  <a:srgbClr val="374050"/>
                </a:solidFill>
                <a:latin typeface="Malgun Gothic"/>
                <a:cs typeface="Malgun Gothic"/>
              </a:rPr>
              <a:t>예시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996628" y="4634737"/>
            <a:ext cx="76962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원본</a:t>
            </a:r>
            <a:r>
              <a:rPr dirty="0" sz="1350" spc="-11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74050"/>
                </a:solidFill>
                <a:latin typeface="Dotum"/>
                <a:cs typeface="Dotum"/>
              </a:rPr>
              <a:t>영수증</a:t>
            </a:r>
            <a:endParaRPr sz="1350">
              <a:latin typeface="Dotum"/>
              <a:cs typeface="Dotum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981745" y="5961189"/>
            <a:ext cx="798830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90">
                <a:solidFill>
                  <a:srgbClr val="6A7280"/>
                </a:solidFill>
                <a:latin typeface="Dotum"/>
                <a:cs typeface="Dotum"/>
              </a:rPr>
              <a:t>영수증</a:t>
            </a:r>
            <a:r>
              <a:rPr dirty="0" sz="1150" spc="-80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175">
                <a:solidFill>
                  <a:srgbClr val="6A7280"/>
                </a:solidFill>
                <a:latin typeface="Dotum"/>
                <a:cs typeface="Dotum"/>
              </a:rPr>
              <a:t>이미지</a:t>
            </a:r>
            <a:endParaRPr sz="1150">
              <a:latin typeface="Dotum"/>
              <a:cs typeface="Dotum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4365228" y="4634737"/>
            <a:ext cx="985519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00" spc="-60" b="0">
                <a:solidFill>
                  <a:srgbClr val="374050"/>
                </a:solidFill>
                <a:latin typeface="Noto Sans JP Medium"/>
                <a:cs typeface="Noto Sans JP Medium"/>
              </a:rPr>
              <a:t>OCR</a:t>
            </a:r>
            <a:r>
              <a:rPr dirty="0" sz="1300" spc="10" b="0">
                <a:solidFill>
                  <a:srgbClr val="374050"/>
                </a:solidFill>
                <a:latin typeface="Noto Sans JP Medium"/>
                <a:cs typeface="Noto Sans JP Medium"/>
              </a:rPr>
              <a:t> </a:t>
            </a: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인식</a:t>
            </a:r>
            <a:r>
              <a:rPr dirty="0" sz="1350" spc="-114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95">
                <a:solidFill>
                  <a:srgbClr val="374050"/>
                </a:solidFill>
                <a:latin typeface="Dotum"/>
                <a:cs typeface="Dotum"/>
              </a:rPr>
              <a:t>결과</a:t>
            </a:r>
            <a:endParaRPr sz="1350">
              <a:latin typeface="Dotum"/>
              <a:cs typeface="Dotum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3844925" y="5030215"/>
            <a:ext cx="1626235" cy="10953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00" spc="-135">
                <a:solidFill>
                  <a:srgbClr val="374050"/>
                </a:solidFill>
                <a:latin typeface="Dotum"/>
                <a:cs typeface="Dotum"/>
              </a:rPr>
              <a:t>상호명</a:t>
            </a:r>
            <a:r>
              <a:rPr dirty="0" sz="900" spc="-135">
                <a:solidFill>
                  <a:srgbClr val="374050"/>
                </a:solidFill>
                <a:latin typeface="Liberation Mono"/>
                <a:cs typeface="Liberation Mono"/>
              </a:rPr>
              <a:t>:</a:t>
            </a:r>
            <a:r>
              <a:rPr dirty="0" sz="900">
                <a:solidFill>
                  <a:srgbClr val="374050"/>
                </a:solidFill>
                <a:latin typeface="Liberation Mono"/>
                <a:cs typeface="Liberation Mono"/>
              </a:rPr>
              <a:t> </a:t>
            </a:r>
            <a:r>
              <a:rPr dirty="0" sz="1000" spc="-10">
                <a:solidFill>
                  <a:srgbClr val="374050"/>
                </a:solidFill>
                <a:latin typeface="Dotum"/>
                <a:cs typeface="Dotum"/>
              </a:rPr>
              <a:t>카페브라우니</a:t>
            </a:r>
            <a:endParaRPr sz="100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</a:pPr>
            <a:r>
              <a:rPr dirty="0" sz="1000" spc="-120">
                <a:solidFill>
                  <a:srgbClr val="374050"/>
                </a:solidFill>
                <a:latin typeface="Dotum"/>
                <a:cs typeface="Dotum"/>
              </a:rPr>
              <a:t>일시</a:t>
            </a:r>
            <a:r>
              <a:rPr dirty="0" sz="900" spc="-120">
                <a:solidFill>
                  <a:srgbClr val="374050"/>
                </a:solidFill>
                <a:latin typeface="Liberation Mono"/>
                <a:cs typeface="Liberation Mono"/>
              </a:rPr>
              <a:t>:</a:t>
            </a:r>
            <a:r>
              <a:rPr dirty="0" sz="900">
                <a:solidFill>
                  <a:srgbClr val="374050"/>
                </a:solidFill>
                <a:latin typeface="Liberation Mono"/>
                <a:cs typeface="Liberation Mono"/>
              </a:rPr>
              <a:t> 2025.07.14 </a:t>
            </a:r>
            <a:r>
              <a:rPr dirty="0" sz="900" spc="-10">
                <a:solidFill>
                  <a:srgbClr val="374050"/>
                </a:solidFill>
                <a:latin typeface="Liberation Mono"/>
                <a:cs typeface="Liberation Mono"/>
              </a:rPr>
              <a:t>13:45</a:t>
            </a:r>
            <a:endParaRPr sz="900">
              <a:latin typeface="Liberation Mono"/>
              <a:cs typeface="Liberation Mono"/>
            </a:endParaRPr>
          </a:p>
          <a:p>
            <a:pPr marL="12700">
              <a:lnSpc>
                <a:spcPct val="100000"/>
              </a:lnSpc>
            </a:pPr>
            <a:r>
              <a:rPr dirty="0" sz="1000" spc="-150">
                <a:solidFill>
                  <a:srgbClr val="374050"/>
                </a:solidFill>
                <a:latin typeface="Dotum"/>
                <a:cs typeface="Dotum"/>
              </a:rPr>
              <a:t>결제금액</a:t>
            </a:r>
            <a:r>
              <a:rPr dirty="0" sz="900" spc="-150">
                <a:solidFill>
                  <a:srgbClr val="374050"/>
                </a:solidFill>
                <a:latin typeface="Liberation Mono"/>
                <a:cs typeface="Liberation Mono"/>
              </a:rPr>
              <a:t>:</a:t>
            </a:r>
            <a:r>
              <a:rPr dirty="0" sz="900" spc="30">
                <a:solidFill>
                  <a:srgbClr val="374050"/>
                </a:solidFill>
                <a:latin typeface="Liberation Mono"/>
                <a:cs typeface="Liberation Mono"/>
              </a:rPr>
              <a:t> </a:t>
            </a:r>
            <a:r>
              <a:rPr dirty="0" sz="900" spc="-10">
                <a:solidFill>
                  <a:srgbClr val="374050"/>
                </a:solidFill>
                <a:latin typeface="Liberation Mono"/>
                <a:cs typeface="Liberation Mono"/>
              </a:rPr>
              <a:t>8,500</a:t>
            </a:r>
            <a:r>
              <a:rPr dirty="0" sz="1000" spc="-10">
                <a:solidFill>
                  <a:srgbClr val="374050"/>
                </a:solidFill>
                <a:latin typeface="Dotum"/>
                <a:cs typeface="Dotum"/>
              </a:rPr>
              <a:t>원</a:t>
            </a:r>
            <a:endParaRPr sz="100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</a:pPr>
            <a:r>
              <a:rPr dirty="0" sz="1000" spc="-120">
                <a:solidFill>
                  <a:srgbClr val="374050"/>
                </a:solidFill>
                <a:latin typeface="Dotum"/>
                <a:cs typeface="Dotum"/>
              </a:rPr>
              <a:t>메뉴</a:t>
            </a:r>
            <a:r>
              <a:rPr dirty="0" sz="900" spc="-120">
                <a:solidFill>
                  <a:srgbClr val="374050"/>
                </a:solidFill>
                <a:latin typeface="Liberation Mono"/>
                <a:cs typeface="Liberation Mono"/>
              </a:rPr>
              <a:t>:</a:t>
            </a:r>
            <a:r>
              <a:rPr dirty="0" sz="900" spc="-25">
                <a:solidFill>
                  <a:srgbClr val="374050"/>
                </a:solidFill>
                <a:latin typeface="Liberation Mono"/>
                <a:cs typeface="Liberation Mono"/>
              </a:rPr>
              <a:t> </a:t>
            </a:r>
            <a:r>
              <a:rPr dirty="0" sz="1000" spc="-160">
                <a:solidFill>
                  <a:srgbClr val="374050"/>
                </a:solidFill>
                <a:latin typeface="Dotum"/>
                <a:cs typeface="Dotum"/>
              </a:rPr>
              <a:t>아메리카노</a:t>
            </a:r>
            <a:r>
              <a:rPr dirty="0" sz="1000" spc="10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900">
                <a:solidFill>
                  <a:srgbClr val="374050"/>
                </a:solidFill>
                <a:latin typeface="Liberation Mono"/>
                <a:cs typeface="Liberation Mono"/>
              </a:rPr>
              <a:t>1,</a:t>
            </a:r>
            <a:r>
              <a:rPr dirty="0" sz="900" spc="-60">
                <a:solidFill>
                  <a:srgbClr val="374050"/>
                </a:solidFill>
                <a:latin typeface="Liberation Mono"/>
                <a:cs typeface="Liberation Mono"/>
              </a:rPr>
              <a:t> </a:t>
            </a:r>
            <a:r>
              <a:rPr dirty="0" sz="1000" spc="-135">
                <a:solidFill>
                  <a:srgbClr val="374050"/>
                </a:solidFill>
                <a:latin typeface="Dotum"/>
                <a:cs typeface="Dotum"/>
              </a:rPr>
              <a:t>케이크</a:t>
            </a:r>
            <a:r>
              <a:rPr dirty="0" sz="1000" spc="15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900" spc="-50">
                <a:solidFill>
                  <a:srgbClr val="374050"/>
                </a:solidFill>
                <a:latin typeface="Liberation Mono"/>
                <a:cs typeface="Liberation Mono"/>
              </a:rPr>
              <a:t>1</a:t>
            </a:r>
            <a:endParaRPr sz="900">
              <a:latin typeface="Liberation Mono"/>
              <a:cs typeface="Liberation Mono"/>
            </a:endParaRPr>
          </a:p>
          <a:p>
            <a:pPr marL="12700" marR="498475">
              <a:lnSpc>
                <a:spcPct val="100000"/>
              </a:lnSpc>
            </a:pPr>
            <a:r>
              <a:rPr dirty="0" sz="1000" spc="-135">
                <a:solidFill>
                  <a:srgbClr val="374050"/>
                </a:solidFill>
                <a:latin typeface="Dotum"/>
                <a:cs typeface="Dotum"/>
              </a:rPr>
              <a:t>부가세</a:t>
            </a:r>
            <a:r>
              <a:rPr dirty="0" sz="900" spc="-135">
                <a:solidFill>
                  <a:srgbClr val="374050"/>
                </a:solidFill>
                <a:latin typeface="Liberation Mono"/>
                <a:cs typeface="Liberation Mono"/>
              </a:rPr>
              <a:t>:</a:t>
            </a:r>
            <a:r>
              <a:rPr dirty="0" sz="900" spc="-10">
                <a:solidFill>
                  <a:srgbClr val="374050"/>
                </a:solidFill>
                <a:latin typeface="Liberation Mono"/>
                <a:cs typeface="Liberation Mono"/>
              </a:rPr>
              <a:t> </a:t>
            </a:r>
            <a:r>
              <a:rPr dirty="0" sz="900" spc="-20">
                <a:solidFill>
                  <a:srgbClr val="374050"/>
                </a:solidFill>
                <a:latin typeface="Liberation Mono"/>
                <a:cs typeface="Liberation Mono"/>
              </a:rPr>
              <a:t>773</a:t>
            </a:r>
            <a:r>
              <a:rPr dirty="0" sz="1000" spc="-20">
                <a:solidFill>
                  <a:srgbClr val="374050"/>
                </a:solidFill>
                <a:latin typeface="Dotum"/>
                <a:cs typeface="Dotum"/>
              </a:rPr>
              <a:t>원 </a:t>
            </a:r>
            <a:r>
              <a:rPr dirty="0" sz="1000" spc="-150">
                <a:solidFill>
                  <a:srgbClr val="374050"/>
                </a:solidFill>
                <a:latin typeface="Dotum"/>
                <a:cs typeface="Dotum"/>
              </a:rPr>
              <a:t>결제방법</a:t>
            </a:r>
            <a:r>
              <a:rPr dirty="0" sz="900" spc="-150">
                <a:solidFill>
                  <a:srgbClr val="374050"/>
                </a:solidFill>
                <a:latin typeface="Liberation Mono"/>
                <a:cs typeface="Liberation Mono"/>
              </a:rPr>
              <a:t>:</a:t>
            </a:r>
            <a:r>
              <a:rPr dirty="0" sz="900" spc="30">
                <a:solidFill>
                  <a:srgbClr val="374050"/>
                </a:solidFill>
                <a:latin typeface="Liberation Mono"/>
                <a:cs typeface="Liberation Mono"/>
              </a:rPr>
              <a:t> </a:t>
            </a:r>
            <a:r>
              <a:rPr dirty="0" sz="1000" spc="-20">
                <a:solidFill>
                  <a:srgbClr val="374050"/>
                </a:solidFill>
                <a:latin typeface="Dotum"/>
                <a:cs typeface="Dotum"/>
              </a:rPr>
              <a:t>신용카드 </a:t>
            </a:r>
            <a:r>
              <a:rPr dirty="0" sz="1000" spc="-150">
                <a:solidFill>
                  <a:srgbClr val="374050"/>
                </a:solidFill>
                <a:latin typeface="Dotum"/>
                <a:cs typeface="Dotum"/>
              </a:rPr>
              <a:t>승인번호</a:t>
            </a:r>
            <a:r>
              <a:rPr dirty="0" sz="900" spc="-150">
                <a:solidFill>
                  <a:srgbClr val="374050"/>
                </a:solidFill>
                <a:latin typeface="Liberation Mono"/>
                <a:cs typeface="Liberation Mono"/>
              </a:rPr>
              <a:t>:</a:t>
            </a:r>
            <a:r>
              <a:rPr dirty="0" sz="900" spc="20">
                <a:solidFill>
                  <a:srgbClr val="374050"/>
                </a:solidFill>
                <a:latin typeface="Liberation Mono"/>
                <a:cs typeface="Liberation Mono"/>
              </a:rPr>
              <a:t> </a:t>
            </a:r>
            <a:r>
              <a:rPr dirty="0" sz="900" spc="-10">
                <a:solidFill>
                  <a:srgbClr val="374050"/>
                </a:solidFill>
                <a:latin typeface="Liberation Mono"/>
                <a:cs typeface="Liberation Mono"/>
              </a:rPr>
              <a:t>12345678</a:t>
            </a:r>
            <a:endParaRPr sz="900">
              <a:latin typeface="Liberation Mono"/>
              <a:cs typeface="Liberation Mono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6809432" y="4634737"/>
            <a:ext cx="1049655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항목별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80">
                <a:solidFill>
                  <a:srgbClr val="374050"/>
                </a:solidFill>
                <a:latin typeface="Dotum"/>
                <a:cs typeface="Dotum"/>
              </a:rPr>
              <a:t>자동분류</a:t>
            </a:r>
            <a:endParaRPr sz="1350">
              <a:latin typeface="Dotum"/>
              <a:cs typeface="Dotum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6321424" y="5063362"/>
            <a:ext cx="78613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85">
                <a:latin typeface="Dotum"/>
                <a:cs typeface="Dotum"/>
              </a:rPr>
              <a:t>분류</a:t>
            </a:r>
            <a:r>
              <a:rPr dirty="0" sz="1350" spc="-85">
                <a:latin typeface="Comic Sans MS"/>
                <a:cs typeface="Comic Sans MS"/>
              </a:rPr>
              <a:t>:</a:t>
            </a:r>
            <a:r>
              <a:rPr dirty="0" sz="1350" spc="220">
                <a:latin typeface="Comic Sans MS"/>
                <a:cs typeface="Comic Sans MS"/>
              </a:rPr>
              <a:t> </a:t>
            </a:r>
            <a:r>
              <a:rPr dirty="0" sz="1000" spc="-150">
                <a:solidFill>
                  <a:srgbClr val="1D40AF"/>
                </a:solidFill>
                <a:latin typeface="Dotum"/>
                <a:cs typeface="Dotum"/>
              </a:rPr>
              <a:t>접대비</a:t>
            </a:r>
            <a:endParaRPr sz="1000">
              <a:latin typeface="Dotum"/>
              <a:cs typeface="Dotum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6321424" y="5368162"/>
            <a:ext cx="1156335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195">
                <a:latin typeface="Dotum"/>
                <a:cs typeface="Dotum"/>
              </a:rPr>
              <a:t>날짜</a:t>
            </a:r>
            <a:r>
              <a:rPr dirty="0" sz="1350" spc="-195">
                <a:latin typeface="Comic Sans MS"/>
                <a:cs typeface="Comic Sans MS"/>
              </a:rPr>
              <a:t>:</a:t>
            </a:r>
            <a:r>
              <a:rPr dirty="0" sz="1350" spc="-50">
                <a:latin typeface="Comic Sans MS"/>
                <a:cs typeface="Comic Sans MS"/>
              </a:rPr>
              <a:t> </a:t>
            </a:r>
            <a:r>
              <a:rPr dirty="0" sz="1300" spc="-50">
                <a:latin typeface="Noto Sans JP"/>
                <a:cs typeface="Noto Sans JP"/>
              </a:rPr>
              <a:t>2025.07.14</a:t>
            </a:r>
            <a:endParaRPr sz="1300">
              <a:latin typeface="Noto Sans JP"/>
              <a:cs typeface="Noto Sans JP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6321424" y="5672962"/>
            <a:ext cx="1376045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215">
                <a:latin typeface="Dotum"/>
                <a:cs typeface="Dotum"/>
              </a:rPr>
              <a:t>업체명</a:t>
            </a:r>
            <a:r>
              <a:rPr dirty="0" sz="1350" spc="-215">
                <a:latin typeface="Comic Sans MS"/>
                <a:cs typeface="Comic Sans MS"/>
              </a:rPr>
              <a:t>:</a:t>
            </a:r>
            <a:r>
              <a:rPr dirty="0" sz="1350" spc="-35">
                <a:latin typeface="Comic Sans MS"/>
                <a:cs typeface="Comic Sans MS"/>
              </a:rPr>
              <a:t> </a:t>
            </a:r>
            <a:r>
              <a:rPr dirty="0" sz="1350" spc="-270">
                <a:latin typeface="Dotum"/>
                <a:cs typeface="Dotum"/>
              </a:rPr>
              <a:t>카페브라우니</a:t>
            </a:r>
            <a:endParaRPr sz="1350">
              <a:latin typeface="Dotum"/>
              <a:cs typeface="Dotum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6321424" y="5977762"/>
            <a:ext cx="915669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195">
                <a:latin typeface="Dotum"/>
                <a:cs typeface="Dotum"/>
              </a:rPr>
              <a:t>금액</a:t>
            </a:r>
            <a:r>
              <a:rPr dirty="0" sz="1350" spc="-195">
                <a:latin typeface="Comic Sans MS"/>
                <a:cs typeface="Comic Sans MS"/>
              </a:rPr>
              <a:t>:</a:t>
            </a:r>
            <a:r>
              <a:rPr dirty="0" sz="1350" spc="-50">
                <a:latin typeface="Comic Sans MS"/>
                <a:cs typeface="Comic Sans MS"/>
              </a:rPr>
              <a:t> </a:t>
            </a:r>
            <a:r>
              <a:rPr dirty="0" sz="1300" spc="-75">
                <a:latin typeface="Noto Sans JP"/>
                <a:cs typeface="Noto Sans JP"/>
              </a:rPr>
              <a:t>8,500</a:t>
            </a:r>
            <a:r>
              <a:rPr dirty="0" sz="1350" spc="-75">
                <a:latin typeface="Dotum"/>
                <a:cs typeface="Dotum"/>
              </a:rPr>
              <a:t>원</a:t>
            </a:r>
            <a:endParaRPr sz="1350">
              <a:latin typeface="Dotum"/>
              <a:cs typeface="Dotum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6321424" y="6184417"/>
            <a:ext cx="123571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8100"/>
              </a:lnSpc>
              <a:spcBef>
                <a:spcPts val="100"/>
              </a:spcBef>
            </a:pPr>
            <a:r>
              <a:rPr dirty="0" sz="1350" spc="-215">
                <a:latin typeface="Dotum"/>
                <a:cs typeface="Dotum"/>
              </a:rPr>
              <a:t>부가세</a:t>
            </a:r>
            <a:r>
              <a:rPr dirty="0" sz="1350" spc="-215">
                <a:latin typeface="Comic Sans MS"/>
                <a:cs typeface="Comic Sans MS"/>
              </a:rPr>
              <a:t>:</a:t>
            </a:r>
            <a:r>
              <a:rPr dirty="0" sz="1350" spc="-35">
                <a:latin typeface="Comic Sans MS"/>
                <a:cs typeface="Comic Sans MS"/>
              </a:rPr>
              <a:t> </a:t>
            </a:r>
            <a:r>
              <a:rPr dirty="0" sz="1300" spc="-20">
                <a:latin typeface="Noto Sans JP"/>
                <a:cs typeface="Noto Sans JP"/>
              </a:rPr>
              <a:t>773</a:t>
            </a:r>
            <a:r>
              <a:rPr dirty="0" sz="1350" spc="-20">
                <a:latin typeface="Dotum"/>
                <a:cs typeface="Dotum"/>
              </a:rPr>
              <a:t>원 </a:t>
            </a:r>
            <a:r>
              <a:rPr dirty="0" sz="1350" spc="-225">
                <a:latin typeface="Dotum"/>
                <a:cs typeface="Dotum"/>
              </a:rPr>
              <a:t>결제방법</a:t>
            </a:r>
            <a:r>
              <a:rPr dirty="0" sz="1350" spc="-225">
                <a:latin typeface="Comic Sans MS"/>
                <a:cs typeface="Comic Sans MS"/>
              </a:rPr>
              <a:t>:</a:t>
            </a:r>
            <a:r>
              <a:rPr dirty="0" sz="1350" spc="-25">
                <a:latin typeface="Comic Sans MS"/>
                <a:cs typeface="Comic Sans MS"/>
              </a:rPr>
              <a:t> </a:t>
            </a:r>
            <a:r>
              <a:rPr dirty="0" sz="1350" spc="-280">
                <a:latin typeface="Dotum"/>
                <a:cs typeface="Dotum"/>
              </a:rPr>
              <a:t>신용카드</a:t>
            </a:r>
            <a:endParaRPr sz="1350">
              <a:latin typeface="Dotum"/>
              <a:cs typeface="Dotum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9215834" y="4634737"/>
            <a:ext cx="118999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260">
                <a:solidFill>
                  <a:srgbClr val="374050"/>
                </a:solidFill>
                <a:latin typeface="Dotum"/>
                <a:cs typeface="Dotum"/>
              </a:rPr>
              <a:t>회계장부</a:t>
            </a:r>
            <a:r>
              <a:rPr dirty="0" sz="1350" spc="-105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dirty="0" sz="1350" spc="-280">
                <a:solidFill>
                  <a:srgbClr val="374050"/>
                </a:solidFill>
                <a:latin typeface="Dotum"/>
                <a:cs typeface="Dotum"/>
              </a:rPr>
              <a:t>자동등록</a:t>
            </a:r>
            <a:endParaRPr sz="1350">
              <a:latin typeface="Dotum"/>
              <a:cs typeface="Dotum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8807450" y="5087365"/>
            <a:ext cx="236220" cy="1809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00" spc="-145" b="1">
                <a:latin typeface="Malgun Gothic"/>
                <a:cs typeface="Malgun Gothic"/>
              </a:rPr>
              <a:t>항목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10578206" y="5087365"/>
            <a:ext cx="236220" cy="1809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00" spc="-145" b="1">
                <a:latin typeface="Malgun Gothic"/>
                <a:cs typeface="Malgun Gothic"/>
              </a:rPr>
              <a:t>금액</a:t>
            </a:r>
            <a:endParaRPr sz="1000">
              <a:latin typeface="Malgun Gothic"/>
              <a:cs typeface="Malgun Gothic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8807450" y="5315965"/>
            <a:ext cx="340995" cy="1809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00" spc="-155">
                <a:latin typeface="Dotum"/>
                <a:cs typeface="Dotum"/>
              </a:rPr>
              <a:t>접대비</a:t>
            </a:r>
            <a:endParaRPr sz="1000">
              <a:latin typeface="Dotum"/>
              <a:cs typeface="Dotum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10397826" y="5315965"/>
            <a:ext cx="416559" cy="1809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00" spc="-65">
                <a:latin typeface="Microsoft Sans Serif"/>
                <a:cs typeface="Microsoft Sans Serif"/>
              </a:rPr>
              <a:t>8,500</a:t>
            </a:r>
            <a:r>
              <a:rPr dirty="0" sz="1000" spc="-65">
                <a:latin typeface="Dotum"/>
                <a:cs typeface="Dotum"/>
              </a:rPr>
              <a:t>원</a:t>
            </a:r>
            <a:endParaRPr sz="1000">
              <a:latin typeface="Dotum"/>
              <a:cs typeface="Dotum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8807450" y="5554090"/>
            <a:ext cx="825500" cy="1809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00" spc="-180">
                <a:latin typeface="Dotum"/>
                <a:cs typeface="Dotum"/>
              </a:rPr>
              <a:t>공제</a:t>
            </a:r>
            <a:r>
              <a:rPr dirty="0" sz="1000" spc="-85">
                <a:latin typeface="Dotum"/>
                <a:cs typeface="Dotum"/>
              </a:rPr>
              <a:t> </a:t>
            </a:r>
            <a:r>
              <a:rPr dirty="0" sz="1000" spc="-180">
                <a:latin typeface="Dotum"/>
                <a:cs typeface="Dotum"/>
              </a:rPr>
              <a:t>가능</a:t>
            </a:r>
            <a:r>
              <a:rPr dirty="0" sz="1000" spc="-85">
                <a:latin typeface="Dotum"/>
                <a:cs typeface="Dotum"/>
              </a:rPr>
              <a:t> </a:t>
            </a:r>
            <a:r>
              <a:rPr dirty="0" sz="1000" spc="-145">
                <a:latin typeface="Dotum"/>
                <a:cs typeface="Dotum"/>
              </a:rPr>
              <a:t>부가세</a:t>
            </a:r>
            <a:endParaRPr sz="1000">
              <a:latin typeface="Dotum"/>
              <a:cs typeface="Dotum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10493076" y="5554090"/>
            <a:ext cx="321310" cy="1809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00" spc="-75">
                <a:latin typeface="Microsoft Sans Serif"/>
                <a:cs typeface="Microsoft Sans Serif"/>
              </a:rPr>
              <a:t>773</a:t>
            </a:r>
            <a:r>
              <a:rPr dirty="0" sz="1000" spc="-75">
                <a:latin typeface="Dotum"/>
                <a:cs typeface="Dotum"/>
              </a:rPr>
              <a:t>원</a:t>
            </a:r>
            <a:endParaRPr sz="1000">
              <a:latin typeface="Dotum"/>
              <a:cs typeface="Dotum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9523617" y="5858890"/>
            <a:ext cx="720725" cy="1809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00" spc="-180">
                <a:solidFill>
                  <a:srgbClr val="049569"/>
                </a:solidFill>
                <a:latin typeface="Dotum"/>
                <a:cs typeface="Dotum"/>
              </a:rPr>
              <a:t>자동</a:t>
            </a:r>
            <a:r>
              <a:rPr dirty="0" sz="1000" spc="-85">
                <a:solidFill>
                  <a:srgbClr val="049569"/>
                </a:solidFill>
                <a:latin typeface="Dotum"/>
                <a:cs typeface="Dotum"/>
              </a:rPr>
              <a:t> </a:t>
            </a:r>
            <a:r>
              <a:rPr dirty="0" sz="1000" spc="-180">
                <a:solidFill>
                  <a:srgbClr val="049569"/>
                </a:solidFill>
                <a:latin typeface="Dotum"/>
                <a:cs typeface="Dotum"/>
              </a:rPr>
              <a:t>등록</a:t>
            </a:r>
            <a:r>
              <a:rPr dirty="0" sz="1000" spc="-85">
                <a:solidFill>
                  <a:srgbClr val="049569"/>
                </a:solidFill>
                <a:latin typeface="Dotum"/>
                <a:cs typeface="Dotum"/>
              </a:rPr>
              <a:t> </a:t>
            </a:r>
            <a:r>
              <a:rPr dirty="0" sz="1000" spc="-130">
                <a:solidFill>
                  <a:srgbClr val="049569"/>
                </a:solidFill>
                <a:latin typeface="Dotum"/>
                <a:cs typeface="Dotum"/>
              </a:rPr>
              <a:t>완료</a:t>
            </a:r>
            <a:endParaRPr sz="1000">
              <a:latin typeface="Dotum"/>
              <a:cs typeface="Dotum"/>
            </a:endParaRPr>
          </a:p>
        </p:txBody>
      </p:sp>
      <p:grpSp>
        <p:nvGrpSpPr>
          <p:cNvPr id="32" name="object 32" descr=""/>
          <p:cNvGrpSpPr/>
          <p:nvPr/>
        </p:nvGrpSpPr>
        <p:grpSpPr>
          <a:xfrm>
            <a:off x="914399" y="7305674"/>
            <a:ext cx="10363200" cy="914400"/>
            <a:chOff x="914399" y="7305674"/>
            <a:chExt cx="10363200" cy="914400"/>
          </a:xfrm>
        </p:grpSpPr>
        <p:sp>
          <p:nvSpPr>
            <p:cNvPr id="33" name="object 33" descr=""/>
            <p:cNvSpPr/>
            <p:nvPr/>
          </p:nvSpPr>
          <p:spPr>
            <a:xfrm>
              <a:off x="933449" y="7305674"/>
              <a:ext cx="10344150" cy="914400"/>
            </a:xfrm>
            <a:custGeom>
              <a:avLst/>
              <a:gdLst/>
              <a:ahLst/>
              <a:cxnLst/>
              <a:rect l="l" t="t" r="r" b="b"/>
              <a:pathLst>
                <a:path w="10344150" h="914400">
                  <a:moveTo>
                    <a:pt x="10290751" y="914399"/>
                  </a:moveTo>
                  <a:lnTo>
                    <a:pt x="33047" y="914399"/>
                  </a:lnTo>
                  <a:lnTo>
                    <a:pt x="28187" y="912948"/>
                  </a:lnTo>
                  <a:lnTo>
                    <a:pt x="966" y="872117"/>
                  </a:lnTo>
                  <a:lnTo>
                    <a:pt x="0" y="864827"/>
                  </a:lnTo>
                  <a:lnTo>
                    <a:pt x="0" y="857249"/>
                  </a:lnTo>
                  <a:lnTo>
                    <a:pt x="0" y="49570"/>
                  </a:lnTo>
                  <a:lnTo>
                    <a:pt x="14731" y="11378"/>
                  </a:lnTo>
                  <a:lnTo>
                    <a:pt x="33047" y="0"/>
                  </a:lnTo>
                  <a:lnTo>
                    <a:pt x="10290751" y="0"/>
                  </a:lnTo>
                  <a:lnTo>
                    <a:pt x="10330061" y="19391"/>
                  </a:lnTo>
                  <a:lnTo>
                    <a:pt x="10344148" y="53397"/>
                  </a:lnTo>
                  <a:lnTo>
                    <a:pt x="10344148" y="861002"/>
                  </a:lnTo>
                  <a:lnTo>
                    <a:pt x="10324756" y="900314"/>
                  </a:lnTo>
                  <a:lnTo>
                    <a:pt x="10294467" y="914033"/>
                  </a:lnTo>
                  <a:lnTo>
                    <a:pt x="10290751" y="914399"/>
                  </a:lnTo>
                  <a:close/>
                </a:path>
              </a:pathLst>
            </a:custGeom>
            <a:solidFill>
              <a:srgbClr val="3B81F5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914399" y="7305674"/>
              <a:ext cx="52069" cy="914400"/>
            </a:xfrm>
            <a:custGeom>
              <a:avLst/>
              <a:gdLst/>
              <a:ahLst/>
              <a:cxnLst/>
              <a:rect l="l" t="t" r="r" b="b"/>
              <a:pathLst>
                <a:path w="52069" h="914400">
                  <a:moveTo>
                    <a:pt x="51890" y="914399"/>
                  </a:moveTo>
                  <a:lnTo>
                    <a:pt x="49571" y="914399"/>
                  </a:lnTo>
                  <a:lnTo>
                    <a:pt x="42281" y="912949"/>
                  </a:lnTo>
                  <a:lnTo>
                    <a:pt x="7250" y="886121"/>
                  </a:lnTo>
                  <a:lnTo>
                    <a:pt x="0" y="864828"/>
                  </a:lnTo>
                  <a:lnTo>
                    <a:pt x="0" y="49571"/>
                  </a:lnTo>
                  <a:lnTo>
                    <a:pt x="22097" y="11379"/>
                  </a:lnTo>
                  <a:lnTo>
                    <a:pt x="49571" y="0"/>
                  </a:lnTo>
                  <a:lnTo>
                    <a:pt x="51889" y="0"/>
                  </a:lnTo>
                  <a:lnTo>
                    <a:pt x="47399" y="5580"/>
                  </a:lnTo>
                  <a:lnTo>
                    <a:pt x="43679" y="16739"/>
                  </a:lnTo>
                  <a:lnTo>
                    <a:pt x="41238" y="25541"/>
                  </a:lnTo>
                  <a:lnTo>
                    <a:pt x="39494" y="35211"/>
                  </a:lnTo>
                  <a:lnTo>
                    <a:pt x="38448" y="45747"/>
                  </a:lnTo>
                  <a:lnTo>
                    <a:pt x="38100" y="57150"/>
                  </a:lnTo>
                  <a:lnTo>
                    <a:pt x="38100" y="857250"/>
                  </a:lnTo>
                  <a:lnTo>
                    <a:pt x="43679" y="897661"/>
                  </a:lnTo>
                  <a:lnTo>
                    <a:pt x="47399" y="908820"/>
                  </a:lnTo>
                  <a:lnTo>
                    <a:pt x="51890" y="9143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 descr=""/>
          <p:cNvSpPr txBox="1"/>
          <p:nvPr/>
        </p:nvSpPr>
        <p:spPr>
          <a:xfrm>
            <a:off x="1054100" y="7394092"/>
            <a:ext cx="10045065" cy="711200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1350" spc="-260">
                <a:latin typeface="Dotum"/>
                <a:cs typeface="Dotum"/>
              </a:rPr>
              <a:t>핵심</a:t>
            </a:r>
            <a:r>
              <a:rPr dirty="0" sz="1350" spc="-110">
                <a:latin typeface="Dotum"/>
                <a:cs typeface="Dotum"/>
              </a:rPr>
              <a:t> </a:t>
            </a:r>
            <a:r>
              <a:rPr dirty="0" sz="1350" spc="-260">
                <a:latin typeface="Dotum"/>
                <a:cs typeface="Dotum"/>
              </a:rPr>
              <a:t>기술</a:t>
            </a:r>
            <a:r>
              <a:rPr dirty="0" sz="1350" spc="-110">
                <a:latin typeface="Dotum"/>
                <a:cs typeface="Dotum"/>
              </a:rPr>
              <a:t> </a:t>
            </a:r>
            <a:r>
              <a:rPr dirty="0" sz="1350" spc="-25">
                <a:latin typeface="Dotum"/>
                <a:cs typeface="Dotum"/>
              </a:rPr>
              <a:t>장점</a:t>
            </a:r>
            <a:r>
              <a:rPr dirty="0" sz="1350" spc="-25">
                <a:latin typeface="Comic Sans MS"/>
                <a:cs typeface="Comic Sans MS"/>
              </a:rPr>
              <a:t>:</a:t>
            </a:r>
            <a:endParaRPr sz="1350">
              <a:latin typeface="Comic Sans MS"/>
              <a:cs typeface="Comic Sans MS"/>
            </a:endParaRPr>
          </a:p>
          <a:p>
            <a:pPr marL="12700" marR="5080">
              <a:lnSpc>
                <a:spcPct val="111100"/>
              </a:lnSpc>
            </a:pPr>
            <a:r>
              <a:rPr dirty="0" sz="1300">
                <a:latin typeface="Noto Sans JP"/>
                <a:cs typeface="Noto Sans JP"/>
              </a:rPr>
              <a:t>AI</a:t>
            </a:r>
            <a:r>
              <a:rPr dirty="0" sz="1300" spc="45">
                <a:latin typeface="Noto Sans JP"/>
                <a:cs typeface="Noto Sans JP"/>
              </a:rPr>
              <a:t> </a:t>
            </a:r>
            <a:r>
              <a:rPr dirty="0" sz="1300" spc="-125">
                <a:latin typeface="Noto Sans JP"/>
                <a:cs typeface="Noto Sans JP"/>
              </a:rPr>
              <a:t>OCR</a:t>
            </a:r>
            <a:r>
              <a:rPr dirty="0" sz="1350" spc="-125">
                <a:latin typeface="Dotum"/>
                <a:cs typeface="Dotum"/>
              </a:rPr>
              <a:t>과</a:t>
            </a:r>
            <a:r>
              <a:rPr dirty="0" sz="1350" spc="-105">
                <a:latin typeface="Dotum"/>
                <a:cs typeface="Dotum"/>
              </a:rPr>
              <a:t> </a:t>
            </a:r>
            <a:r>
              <a:rPr dirty="0" sz="1350" spc="-260">
                <a:latin typeface="Dotum"/>
                <a:cs typeface="Dotum"/>
              </a:rPr>
              <a:t>자동분류</a:t>
            </a:r>
            <a:r>
              <a:rPr dirty="0" sz="1350" spc="-110">
                <a:latin typeface="Dotum"/>
                <a:cs typeface="Dotum"/>
              </a:rPr>
              <a:t> </a:t>
            </a:r>
            <a:r>
              <a:rPr dirty="0" sz="1350" spc="-260">
                <a:latin typeface="Dotum"/>
                <a:cs typeface="Dotum"/>
              </a:rPr>
              <a:t>기술을</a:t>
            </a:r>
            <a:r>
              <a:rPr dirty="0" sz="1350" spc="-105">
                <a:latin typeface="Dotum"/>
                <a:cs typeface="Dotum"/>
              </a:rPr>
              <a:t> </a:t>
            </a:r>
            <a:r>
              <a:rPr dirty="0" sz="1350" spc="-260">
                <a:latin typeface="Dotum"/>
                <a:cs typeface="Dotum"/>
              </a:rPr>
              <a:t>활용하여</a:t>
            </a:r>
            <a:r>
              <a:rPr dirty="0" sz="1350" spc="-105">
                <a:latin typeface="Dotum"/>
                <a:cs typeface="Dotum"/>
              </a:rPr>
              <a:t> </a:t>
            </a:r>
            <a:r>
              <a:rPr dirty="0" sz="1350" spc="-260">
                <a:latin typeface="Dotum"/>
                <a:cs typeface="Dotum"/>
              </a:rPr>
              <a:t>영수증</a:t>
            </a:r>
            <a:r>
              <a:rPr dirty="0" sz="1350" spc="-110">
                <a:latin typeface="Dotum"/>
                <a:cs typeface="Dotum"/>
              </a:rPr>
              <a:t> </a:t>
            </a:r>
            <a:r>
              <a:rPr dirty="0" sz="1350" spc="-260">
                <a:latin typeface="Dotum"/>
                <a:cs typeface="Dotum"/>
              </a:rPr>
              <a:t>처리</a:t>
            </a:r>
            <a:r>
              <a:rPr dirty="0" sz="1350" spc="-105">
                <a:latin typeface="Dotum"/>
                <a:cs typeface="Dotum"/>
              </a:rPr>
              <a:t> </a:t>
            </a:r>
            <a:r>
              <a:rPr dirty="0" sz="1350" spc="-260">
                <a:latin typeface="Dotum"/>
                <a:cs typeface="Dotum"/>
              </a:rPr>
              <a:t>시간을</a:t>
            </a:r>
            <a:r>
              <a:rPr dirty="0" sz="1350" spc="-105">
                <a:latin typeface="Dotum"/>
                <a:cs typeface="Dotum"/>
              </a:rPr>
              <a:t> </a:t>
            </a:r>
            <a:r>
              <a:rPr dirty="0" sz="1300" spc="-60">
                <a:latin typeface="Noto Sans JP"/>
                <a:cs typeface="Noto Sans JP"/>
              </a:rPr>
              <a:t>90%</a:t>
            </a:r>
            <a:r>
              <a:rPr dirty="0" sz="1300" spc="45">
                <a:latin typeface="Noto Sans JP"/>
                <a:cs typeface="Noto Sans JP"/>
              </a:rPr>
              <a:t> </a:t>
            </a:r>
            <a:r>
              <a:rPr dirty="0" sz="1350" spc="-260">
                <a:latin typeface="Dotum"/>
                <a:cs typeface="Dotum"/>
              </a:rPr>
              <a:t>이상</a:t>
            </a:r>
            <a:r>
              <a:rPr dirty="0" sz="1350" spc="-105">
                <a:latin typeface="Dotum"/>
                <a:cs typeface="Dotum"/>
              </a:rPr>
              <a:t> </a:t>
            </a:r>
            <a:r>
              <a:rPr dirty="0" sz="1350" spc="-220">
                <a:latin typeface="Dotum"/>
                <a:cs typeface="Dotum"/>
              </a:rPr>
              <a:t>단축하고</a:t>
            </a:r>
            <a:r>
              <a:rPr dirty="0" sz="1300" spc="-220">
                <a:latin typeface="Noto Sans JP"/>
                <a:cs typeface="Noto Sans JP"/>
              </a:rPr>
              <a:t>,</a:t>
            </a:r>
            <a:r>
              <a:rPr dirty="0" sz="1300" spc="45">
                <a:latin typeface="Noto Sans JP"/>
                <a:cs typeface="Noto Sans JP"/>
              </a:rPr>
              <a:t> </a:t>
            </a:r>
            <a:r>
              <a:rPr dirty="0" sz="1350" spc="-260">
                <a:latin typeface="Dotum"/>
                <a:cs typeface="Dotum"/>
              </a:rPr>
              <a:t>사용자의</a:t>
            </a:r>
            <a:r>
              <a:rPr dirty="0" sz="1350" spc="-105">
                <a:latin typeface="Dotum"/>
                <a:cs typeface="Dotum"/>
              </a:rPr>
              <a:t> </a:t>
            </a:r>
            <a:r>
              <a:rPr dirty="0" sz="1350" spc="-260">
                <a:latin typeface="Dotum"/>
                <a:cs typeface="Dotum"/>
              </a:rPr>
              <a:t>수작업을</a:t>
            </a:r>
            <a:r>
              <a:rPr dirty="0" sz="1350" spc="-105">
                <a:latin typeface="Dotum"/>
                <a:cs typeface="Dotum"/>
              </a:rPr>
              <a:t> </a:t>
            </a:r>
            <a:r>
              <a:rPr dirty="0" sz="1350" spc="-229">
                <a:latin typeface="Dotum"/>
                <a:cs typeface="Dotum"/>
              </a:rPr>
              <a:t>최소화합니다</a:t>
            </a:r>
            <a:r>
              <a:rPr dirty="0" sz="1300" spc="-229">
                <a:latin typeface="Noto Sans JP"/>
                <a:cs typeface="Noto Sans JP"/>
              </a:rPr>
              <a:t>.</a:t>
            </a:r>
            <a:r>
              <a:rPr dirty="0" sz="1300" spc="45">
                <a:latin typeface="Noto Sans JP"/>
                <a:cs typeface="Noto Sans JP"/>
              </a:rPr>
              <a:t> </a:t>
            </a:r>
            <a:r>
              <a:rPr dirty="0" sz="1350" spc="-260">
                <a:latin typeface="Dotum"/>
                <a:cs typeface="Dotum"/>
              </a:rPr>
              <a:t>기계학습을</a:t>
            </a:r>
            <a:r>
              <a:rPr dirty="0" sz="1350" spc="-105">
                <a:latin typeface="Dotum"/>
                <a:cs typeface="Dotum"/>
              </a:rPr>
              <a:t> </a:t>
            </a:r>
            <a:r>
              <a:rPr dirty="0" sz="1350" spc="-260">
                <a:latin typeface="Dotum"/>
                <a:cs typeface="Dotum"/>
              </a:rPr>
              <a:t>통해</a:t>
            </a:r>
            <a:r>
              <a:rPr dirty="0" sz="1350" spc="-105">
                <a:latin typeface="Dotum"/>
                <a:cs typeface="Dotum"/>
              </a:rPr>
              <a:t> </a:t>
            </a:r>
            <a:r>
              <a:rPr dirty="0" sz="1350" spc="-260">
                <a:latin typeface="Dotum"/>
                <a:cs typeface="Dotum"/>
              </a:rPr>
              <a:t>사용할수록</a:t>
            </a:r>
            <a:r>
              <a:rPr dirty="0" sz="1350" spc="-110">
                <a:latin typeface="Dotum"/>
                <a:cs typeface="Dotum"/>
              </a:rPr>
              <a:t> </a:t>
            </a:r>
            <a:r>
              <a:rPr dirty="0" sz="1350" spc="-260">
                <a:latin typeface="Dotum"/>
                <a:cs typeface="Dotum"/>
              </a:rPr>
              <a:t>정확도가</a:t>
            </a:r>
            <a:r>
              <a:rPr dirty="0" sz="1350" spc="-105">
                <a:latin typeface="Dotum"/>
                <a:cs typeface="Dotum"/>
              </a:rPr>
              <a:t> </a:t>
            </a:r>
            <a:r>
              <a:rPr dirty="0" sz="1350" spc="-280">
                <a:latin typeface="Dotum"/>
                <a:cs typeface="Dotum"/>
              </a:rPr>
              <a:t>향상되는</a:t>
            </a:r>
            <a:r>
              <a:rPr dirty="0" sz="1350" spc="500">
                <a:latin typeface="Dotum"/>
                <a:cs typeface="Dotum"/>
              </a:rPr>
              <a:t> </a:t>
            </a:r>
            <a:r>
              <a:rPr dirty="0" sz="1350" spc="-260">
                <a:latin typeface="Dotum"/>
                <a:cs typeface="Dotum"/>
              </a:rPr>
              <a:t>지능형</a:t>
            </a:r>
            <a:r>
              <a:rPr dirty="0" sz="1350" spc="-105">
                <a:latin typeface="Dotum"/>
                <a:cs typeface="Dotum"/>
              </a:rPr>
              <a:t> </a:t>
            </a:r>
            <a:r>
              <a:rPr dirty="0" sz="1350" spc="-85">
                <a:latin typeface="Dotum"/>
                <a:cs typeface="Dotum"/>
              </a:rPr>
              <a:t>시스템입니다</a:t>
            </a:r>
            <a:r>
              <a:rPr dirty="0" sz="1300" spc="-85">
                <a:latin typeface="Noto Sans JP"/>
                <a:cs typeface="Noto Sans JP"/>
              </a:rPr>
              <a:t>.</a:t>
            </a:r>
            <a:endParaRPr sz="1300">
              <a:latin typeface="Noto Sans JP"/>
              <a:cs typeface="Noto Sans JP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901700" y="8394826"/>
            <a:ext cx="1607185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 sz="1150" spc="-100">
                <a:solidFill>
                  <a:srgbClr val="6A7280"/>
                </a:solidFill>
                <a:latin typeface="Noto Sans JP"/>
                <a:cs typeface="Noto Sans JP"/>
              </a:rPr>
              <a:t>AI</a:t>
            </a:r>
            <a:r>
              <a:rPr dirty="0" sz="1150" spc="-100">
                <a:solidFill>
                  <a:srgbClr val="6A7280"/>
                </a:solidFill>
                <a:latin typeface="Dotum"/>
                <a:cs typeface="Dotum"/>
              </a:rPr>
              <a:t>를</a:t>
            </a:r>
            <a:r>
              <a:rPr dirty="0" sz="1150" spc="-80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6A7280"/>
                </a:solidFill>
                <a:latin typeface="Dotum"/>
                <a:cs typeface="Dotum"/>
              </a:rPr>
              <a:t>이용한</a:t>
            </a:r>
            <a:r>
              <a:rPr dirty="0" sz="1150" spc="-7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6A7280"/>
                </a:solidFill>
                <a:latin typeface="Dotum"/>
                <a:cs typeface="Dotum"/>
              </a:rPr>
              <a:t>간편장부</a:t>
            </a:r>
            <a:r>
              <a:rPr dirty="0" sz="1150" spc="-7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170">
                <a:solidFill>
                  <a:srgbClr val="6A7280"/>
                </a:solidFill>
                <a:latin typeface="Dotum"/>
                <a:cs typeface="Dotum"/>
              </a:rPr>
              <a:t>시스템</a:t>
            </a:r>
            <a:endParaRPr sz="1150">
              <a:latin typeface="Dotum"/>
              <a:cs typeface="Dotum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10890348" y="8394826"/>
            <a:ext cx="400050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50"/>
              </a:lnSpc>
            </a:pPr>
            <a:fld id="{81D60167-4931-47E6-BA6A-407CBD079E47}" type="slidenum">
              <a:rPr dirty="0" sz="1150">
                <a:solidFill>
                  <a:srgbClr val="6A7280"/>
                </a:solidFill>
                <a:latin typeface="Noto Sans JP"/>
                <a:cs typeface="Noto Sans JP"/>
              </a:rPr>
              <a:t>9</a:t>
            </a:fld>
            <a:r>
              <a:rPr dirty="0" sz="1150" spc="-20">
                <a:solidFill>
                  <a:srgbClr val="6A7280"/>
                </a:solidFill>
                <a:latin typeface="Noto Sans JP"/>
                <a:cs typeface="Noto Sans JP"/>
              </a:rPr>
              <a:t> </a:t>
            </a:r>
            <a:r>
              <a:rPr dirty="0" sz="1150">
                <a:solidFill>
                  <a:srgbClr val="6A7280"/>
                </a:solidFill>
                <a:latin typeface="Noto Sans JP"/>
                <a:cs typeface="Noto Sans JP"/>
              </a:rPr>
              <a:t>/</a:t>
            </a:r>
            <a:r>
              <a:rPr dirty="0" sz="1150" spc="-15">
                <a:solidFill>
                  <a:srgbClr val="6A7280"/>
                </a:solidFill>
                <a:latin typeface="Noto Sans JP"/>
                <a:cs typeface="Noto Sans JP"/>
              </a:rPr>
              <a:t> </a:t>
            </a:r>
            <a:r>
              <a:rPr dirty="0" sz="1150" spc="-35">
                <a:solidFill>
                  <a:srgbClr val="6A7280"/>
                </a:solidFill>
                <a:latin typeface="Noto Sans JP"/>
                <a:cs typeface="Noto Sans JP"/>
              </a:rPr>
              <a:t>20</a:t>
            </a:r>
            <a:endParaRPr sz="1150">
              <a:latin typeface="Noto Sans JP"/>
              <a:cs typeface="Noto Sans JP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2025-07-31T06:23:00Z</dcterms:created>
  <dcterms:modified xsi:type="dcterms:W3CDTF">2025-07-31T06:23:00Z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2025-07-31T00:00:00Z</vt:filetime>
  </property>
  <property fmtid="{D5CDD505-2E9C-101B-9397-08002B2CF9AE}" pid="3" name="Producer">
    <vt:lpwstr>pypdf</vt:lpwstr>
  </property>
  <property fmtid="{D5CDD505-2E9C-101B-9397-08002B2CF9AE}" pid="4" name="LastSaved">
    <vt:filetime>2025-07-31T00:00:00Z</vt:filetime>
  </property>
</Properties>
</file>