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7142"/>
  <p:notesSz cx="12192000" cy="8610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E4E7EB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E4E7EB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5774" y="1686560"/>
            <a:ext cx="5305425" cy="422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91831">
              <a:alpha val="8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9" y="1333499"/>
            <a:ext cx="238124" cy="19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91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199" y="380999"/>
            <a:ext cx="38100" cy="533400"/>
          </a:xfrm>
          <a:custGeom>
            <a:avLst/>
            <a:gdLst/>
            <a:ahLst/>
            <a:cxnLst/>
            <a:rect l="l" t="t" r="r" b="b"/>
            <a:pathLst>
              <a:path w="38100" h="533400">
                <a:moveTo>
                  <a:pt x="380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38099" y="0"/>
                </a:lnTo>
                <a:lnTo>
                  <a:pt x="38099" y="5333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323722"/>
            <a:ext cx="6393179" cy="56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774" y="1644551"/>
            <a:ext cx="530542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E4E7EB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00965" y="6536384"/>
            <a:ext cx="23749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CA2AF"/>
                </a:solidFill>
                <a:latin typeface="Noto Sans JP"/>
                <a:cs typeface="Noto Sans JP"/>
              </a:defRPr>
            </a:lvl1pPr>
          </a:lstStyle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67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15.png"/><Relationship Id="rId7" Type="http://schemas.openxmlformats.org/officeDocument/2006/relationships/image" Target="../media/image8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73.png"/><Relationship Id="rId6" Type="http://schemas.openxmlformats.org/officeDocument/2006/relationships/image" Target="../media/image67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83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5.png"/><Relationship Id="rId7" Type="http://schemas.openxmlformats.org/officeDocument/2006/relationships/image" Target="../media/image10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04.png"/><Relationship Id="rId4" Type="http://schemas.openxmlformats.org/officeDocument/2006/relationships/image" Target="../media/image38.png"/><Relationship Id="rId5" Type="http://schemas.openxmlformats.org/officeDocument/2006/relationships/image" Target="../media/image105.png"/><Relationship Id="rId6" Type="http://schemas.openxmlformats.org/officeDocument/2006/relationships/image" Target="../media/image40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5.png"/><Relationship Id="rId10" Type="http://schemas.openxmlformats.org/officeDocument/2006/relationships/image" Target="../media/image10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09.png"/><Relationship Id="rId4" Type="http://schemas.openxmlformats.org/officeDocument/2006/relationships/image" Target="../media/image38.png"/><Relationship Id="rId5" Type="http://schemas.openxmlformats.org/officeDocument/2006/relationships/image" Target="../media/image110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11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84.png"/><Relationship Id="rId6" Type="http://schemas.openxmlformats.org/officeDocument/2006/relationships/image" Target="../media/image4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20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hyperlink" Target="mailto:contact@lstm-trading.ai" TargetMode="External"/><Relationship Id="rId10" Type="http://schemas.openxmlformats.org/officeDocument/2006/relationships/hyperlink" Target="http://www.lstm-trading.ai/" TargetMode="External"/><Relationship Id="rId11" Type="http://schemas.openxmlformats.org/officeDocument/2006/relationships/image" Target="../media/image84.png"/><Relationship Id="rId12" Type="http://schemas.openxmlformats.org/officeDocument/2006/relationships/image" Target="../media/image1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1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5.png"/><Relationship Id="rId7" Type="http://schemas.openxmlformats.org/officeDocument/2006/relationships/image" Target="../media/image2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14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15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31430" y="1276985"/>
            <a:ext cx="6129655" cy="160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3690">
              <a:lnSpc>
                <a:spcPts val="1980"/>
              </a:lnSpc>
              <a:spcBef>
                <a:spcPts val="95"/>
              </a:spcBef>
            </a:pPr>
            <a:r>
              <a:rPr dirty="0" sz="1700" spc="-325">
                <a:solidFill>
                  <a:srgbClr val="93C4FD"/>
                </a:solidFill>
                <a:latin typeface="Dotum"/>
                <a:cs typeface="Dotum"/>
              </a:rPr>
              <a:t>인공지능</a:t>
            </a:r>
            <a:r>
              <a:rPr dirty="0" sz="1700" spc="-14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93C4FD"/>
                </a:solidFill>
                <a:latin typeface="Dotum"/>
                <a:cs typeface="Dotum"/>
              </a:rPr>
              <a:t>기술</a:t>
            </a:r>
            <a:r>
              <a:rPr dirty="0" sz="1700" spc="-14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93C4FD"/>
                </a:solidFill>
                <a:latin typeface="Dotum"/>
                <a:cs typeface="Dotum"/>
              </a:rPr>
              <a:t>연구</a:t>
            </a:r>
            <a:endParaRPr sz="1700">
              <a:latin typeface="Dotum"/>
              <a:cs typeface="Dotum"/>
            </a:endParaRPr>
          </a:p>
          <a:p>
            <a:pPr algn="ctr">
              <a:lnSpc>
                <a:spcPts val="4700"/>
              </a:lnSpc>
            </a:pPr>
            <a:r>
              <a:rPr dirty="0" sz="4200" spc="-484" b="1">
                <a:solidFill>
                  <a:srgbClr val="FFFFFF"/>
                </a:solidFill>
                <a:latin typeface="Noto Sans JP"/>
                <a:cs typeface="Noto Sans JP"/>
              </a:rPr>
              <a:t>LSTM</a:t>
            </a:r>
            <a:r>
              <a:rPr dirty="0" sz="4200" spc="70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4200" spc="-390" b="1">
                <a:solidFill>
                  <a:srgbClr val="FFFFFF"/>
                </a:solidFill>
                <a:latin typeface="Noto Sans JP"/>
                <a:cs typeface="Noto Sans JP"/>
              </a:rPr>
              <a:t>Autoencoder</a:t>
            </a:r>
            <a:r>
              <a:rPr dirty="0" sz="4200" spc="75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4050" spc="-795" b="1">
                <a:solidFill>
                  <a:srgbClr val="FFFFFF"/>
                </a:solidFill>
                <a:latin typeface="Malgun Gothic"/>
                <a:cs typeface="Malgun Gothic"/>
              </a:rPr>
              <a:t>기반</a:t>
            </a:r>
            <a:endParaRPr sz="4050">
              <a:latin typeface="Malgun Gothic"/>
              <a:cs typeface="Malgun Gothic"/>
            </a:endParaRPr>
          </a:p>
          <a:p>
            <a:pPr algn="ctr">
              <a:lnSpc>
                <a:spcPts val="5780"/>
              </a:lnSpc>
            </a:pPr>
            <a:r>
              <a:rPr dirty="0" sz="5050" spc="-960" b="1">
                <a:solidFill>
                  <a:srgbClr val="FFFFFF"/>
                </a:solidFill>
                <a:latin typeface="Malgun Gothic"/>
                <a:cs typeface="Malgun Gothic"/>
              </a:rPr>
              <a:t>가상화폐</a:t>
            </a:r>
            <a:r>
              <a:rPr dirty="0" sz="5050" spc="-5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5050" spc="-960" b="1">
                <a:solidFill>
                  <a:srgbClr val="4BC8F0"/>
                </a:solidFill>
                <a:latin typeface="Malgun Gothic"/>
                <a:cs typeface="Malgun Gothic"/>
              </a:rPr>
              <a:t>자동매매</a:t>
            </a:r>
            <a:r>
              <a:rPr dirty="0" sz="5050" spc="-515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5050" spc="-985" b="1">
                <a:solidFill>
                  <a:srgbClr val="4BC8F0"/>
                </a:solidFill>
                <a:latin typeface="Malgun Gothic"/>
                <a:cs typeface="Malgun Gothic"/>
              </a:rPr>
              <a:t>시스템</a:t>
            </a:r>
            <a:endParaRPr sz="505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762374" y="3543300"/>
            <a:ext cx="4667250" cy="1095375"/>
            <a:chOff x="3762374" y="3543300"/>
            <a:chExt cx="4667250" cy="1095375"/>
          </a:xfrm>
        </p:grpSpPr>
        <p:sp>
          <p:nvSpPr>
            <p:cNvPr id="4" name="object 4" descr=""/>
            <p:cNvSpPr/>
            <p:nvPr/>
          </p:nvSpPr>
          <p:spPr>
            <a:xfrm>
              <a:off x="3781424" y="3543300"/>
              <a:ext cx="4648200" cy="1095375"/>
            </a:xfrm>
            <a:custGeom>
              <a:avLst/>
              <a:gdLst/>
              <a:ahLst/>
              <a:cxnLst/>
              <a:rect l="l" t="t" r="r" b="b"/>
              <a:pathLst>
                <a:path w="4648200" h="1095375">
                  <a:moveTo>
                    <a:pt x="4577003" y="1095374"/>
                  </a:moveTo>
                  <a:lnTo>
                    <a:pt x="53397" y="1095374"/>
                  </a:lnTo>
                  <a:lnTo>
                    <a:pt x="49681" y="1094886"/>
                  </a:lnTo>
                  <a:lnTo>
                    <a:pt x="14085" y="1069517"/>
                  </a:lnTo>
                  <a:lnTo>
                    <a:pt x="365" y="1029133"/>
                  </a:lnTo>
                  <a:lnTo>
                    <a:pt x="0" y="1024177"/>
                  </a:lnTo>
                  <a:lnTo>
                    <a:pt x="0" y="1019174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577003" y="0"/>
                  </a:lnTo>
                  <a:lnTo>
                    <a:pt x="4618493" y="15621"/>
                  </a:lnTo>
                  <a:lnTo>
                    <a:pt x="4644314" y="51661"/>
                  </a:lnTo>
                  <a:lnTo>
                    <a:pt x="4648199" y="71196"/>
                  </a:lnTo>
                  <a:lnTo>
                    <a:pt x="4648199" y="1024177"/>
                  </a:lnTo>
                  <a:lnTo>
                    <a:pt x="4632578" y="1065668"/>
                  </a:lnTo>
                  <a:lnTo>
                    <a:pt x="4596536" y="1091488"/>
                  </a:lnTo>
                  <a:lnTo>
                    <a:pt x="4581958" y="1094886"/>
                  </a:lnTo>
                  <a:lnTo>
                    <a:pt x="4577003" y="1095374"/>
                  </a:lnTo>
                  <a:close/>
                </a:path>
              </a:pathLst>
            </a:custGeom>
            <a:solidFill>
              <a:srgbClr val="091831">
                <a:alpha val="76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62374" y="3543577"/>
              <a:ext cx="70485" cy="1095375"/>
            </a:xfrm>
            <a:custGeom>
              <a:avLst/>
              <a:gdLst/>
              <a:ahLst/>
              <a:cxnLst/>
              <a:rect l="l" t="t" r="r" b="b"/>
              <a:pathLst>
                <a:path w="70485" h="1095375">
                  <a:moveTo>
                    <a:pt x="70449" y="1094819"/>
                  </a:moveTo>
                  <a:lnTo>
                    <a:pt x="33857" y="1082266"/>
                  </a:lnTo>
                  <a:lnTo>
                    <a:pt x="5800" y="1048057"/>
                  </a:lnTo>
                  <a:lnTo>
                    <a:pt x="0" y="10188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18897"/>
                  </a:lnTo>
                  <a:lnTo>
                    <a:pt x="44515" y="1061239"/>
                  </a:lnTo>
                  <a:lnTo>
                    <a:pt x="66287" y="1093163"/>
                  </a:lnTo>
                  <a:lnTo>
                    <a:pt x="70449" y="1094819"/>
                  </a:lnTo>
                  <a:close/>
                </a:path>
              </a:pathLst>
            </a:custGeom>
            <a:solidFill>
              <a:srgbClr val="4261E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011612" y="3753802"/>
            <a:ext cx="4206875" cy="6350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노후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자산관리와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영리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실현을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위한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950" b="1">
                <a:solidFill>
                  <a:srgbClr val="4BC8F0"/>
                </a:solidFill>
                <a:latin typeface="Noto Sans JP"/>
                <a:cs typeface="Noto Sans JP"/>
              </a:rPr>
              <a:t>AI</a:t>
            </a:r>
            <a:r>
              <a:rPr dirty="0" sz="1950" spc="-100" b="1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4BC8F0"/>
                </a:solidFill>
                <a:latin typeface="Malgun Gothic"/>
                <a:cs typeface="Malgun Gothic"/>
              </a:rPr>
              <a:t>기반</a:t>
            </a:r>
            <a:r>
              <a:rPr dirty="0" sz="2000" spc="-20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4BC8F0"/>
                </a:solidFill>
                <a:latin typeface="Malgun Gothic"/>
                <a:cs typeface="Malgun Gothic"/>
              </a:rPr>
              <a:t>가상화폐</a:t>
            </a:r>
            <a:r>
              <a:rPr dirty="0" sz="2000" spc="-20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4BC8F0"/>
                </a:solidFill>
                <a:latin typeface="Malgun Gothic"/>
                <a:cs typeface="Malgun Gothic"/>
              </a:rPr>
              <a:t>자동매매</a:t>
            </a:r>
            <a:r>
              <a:rPr dirty="0" sz="2000" spc="-20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4BC8F0"/>
                </a:solidFill>
                <a:latin typeface="Malgun Gothic"/>
                <a:cs typeface="Malgun Gothic"/>
              </a:rPr>
              <a:t>시스템</a:t>
            </a:r>
            <a:r>
              <a:rPr dirty="0" sz="2000" spc="-20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4BC8F0"/>
                </a:solidFill>
                <a:latin typeface="Malgun Gothic"/>
                <a:cs typeface="Malgun Gothic"/>
              </a:rPr>
              <a:t>구축</a:t>
            </a:r>
            <a:r>
              <a:rPr dirty="0" sz="2000" spc="-20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4BC8F0"/>
                </a:solidFill>
                <a:latin typeface="Malgun Gothic"/>
                <a:cs typeface="Malgun Gothic"/>
              </a:rPr>
              <a:t>제안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428999" y="5324474"/>
            <a:ext cx="1733550" cy="400050"/>
            <a:chOff x="3428999" y="5324474"/>
            <a:chExt cx="1733550" cy="400050"/>
          </a:xfrm>
        </p:grpSpPr>
        <p:sp>
          <p:nvSpPr>
            <p:cNvPr id="8" name="object 8" descr=""/>
            <p:cNvSpPr/>
            <p:nvPr/>
          </p:nvSpPr>
          <p:spPr>
            <a:xfrm>
              <a:off x="3433762" y="5329237"/>
              <a:ext cx="1724025" cy="390525"/>
            </a:xfrm>
            <a:custGeom>
              <a:avLst/>
              <a:gdLst/>
              <a:ahLst/>
              <a:cxnLst/>
              <a:rect l="l" t="t" r="r" b="b"/>
              <a:pathLst>
                <a:path w="1724025" h="390525">
                  <a:moveTo>
                    <a:pt x="152876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0" y="111765"/>
                  </a:lnTo>
                  <a:lnTo>
                    <a:pt x="38431" y="78933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1528762" y="0"/>
                  </a:lnTo>
                  <a:lnTo>
                    <a:pt x="1566855" y="3752"/>
                  </a:lnTo>
                  <a:lnTo>
                    <a:pt x="1603485" y="14863"/>
                  </a:lnTo>
                  <a:lnTo>
                    <a:pt x="1637244" y="32907"/>
                  </a:lnTo>
                  <a:lnTo>
                    <a:pt x="1666833" y="57190"/>
                  </a:lnTo>
                  <a:lnTo>
                    <a:pt x="1691116" y="86779"/>
                  </a:lnTo>
                  <a:lnTo>
                    <a:pt x="1709160" y="120538"/>
                  </a:lnTo>
                  <a:lnTo>
                    <a:pt x="1720272" y="157168"/>
                  </a:lnTo>
                  <a:lnTo>
                    <a:pt x="1724024" y="195262"/>
                  </a:lnTo>
                  <a:lnTo>
                    <a:pt x="1723790" y="204855"/>
                  </a:lnTo>
                  <a:lnTo>
                    <a:pt x="1718171" y="242718"/>
                  </a:lnTo>
                  <a:lnTo>
                    <a:pt x="1705272" y="278758"/>
                  </a:lnTo>
                  <a:lnTo>
                    <a:pt x="1685591" y="311589"/>
                  </a:lnTo>
                  <a:lnTo>
                    <a:pt x="1659884" y="339950"/>
                  </a:lnTo>
                  <a:lnTo>
                    <a:pt x="1629137" y="362751"/>
                  </a:lnTo>
                  <a:lnTo>
                    <a:pt x="1594533" y="379115"/>
                  </a:lnTo>
                  <a:lnTo>
                    <a:pt x="1557401" y="388414"/>
                  </a:lnTo>
                  <a:lnTo>
                    <a:pt x="1528762" y="390524"/>
                  </a:lnTo>
                  <a:close/>
                </a:path>
              </a:pathLst>
            </a:custGeom>
            <a:solidFill>
              <a:srgbClr val="4261ED">
                <a:alpha val="27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33762" y="5329237"/>
              <a:ext cx="1724025" cy="390525"/>
            </a:xfrm>
            <a:custGeom>
              <a:avLst/>
              <a:gdLst/>
              <a:ahLst/>
              <a:cxnLst/>
              <a:rect l="l" t="t" r="r" b="b"/>
              <a:pathLst>
                <a:path w="172402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7" y="86779"/>
                  </a:lnTo>
                  <a:lnTo>
                    <a:pt x="57190" y="57190"/>
                  </a:lnTo>
                  <a:lnTo>
                    <a:pt x="86779" y="32907"/>
                  </a:lnTo>
                  <a:lnTo>
                    <a:pt x="120538" y="14863"/>
                  </a:lnTo>
                  <a:lnTo>
                    <a:pt x="157168" y="3752"/>
                  </a:lnTo>
                  <a:lnTo>
                    <a:pt x="195262" y="0"/>
                  </a:lnTo>
                  <a:lnTo>
                    <a:pt x="1528762" y="0"/>
                  </a:lnTo>
                  <a:lnTo>
                    <a:pt x="1566855" y="3752"/>
                  </a:lnTo>
                  <a:lnTo>
                    <a:pt x="1603485" y="14863"/>
                  </a:lnTo>
                  <a:lnTo>
                    <a:pt x="1637244" y="32907"/>
                  </a:lnTo>
                  <a:lnTo>
                    <a:pt x="1666833" y="57190"/>
                  </a:lnTo>
                  <a:lnTo>
                    <a:pt x="1691116" y="86779"/>
                  </a:lnTo>
                  <a:lnTo>
                    <a:pt x="1709160" y="120538"/>
                  </a:lnTo>
                  <a:lnTo>
                    <a:pt x="1720272" y="157168"/>
                  </a:lnTo>
                  <a:lnTo>
                    <a:pt x="1724024" y="195262"/>
                  </a:lnTo>
                  <a:lnTo>
                    <a:pt x="1723790" y="204855"/>
                  </a:lnTo>
                  <a:lnTo>
                    <a:pt x="1718171" y="242718"/>
                  </a:lnTo>
                  <a:lnTo>
                    <a:pt x="1705272" y="278758"/>
                  </a:lnTo>
                  <a:lnTo>
                    <a:pt x="1685591" y="311589"/>
                  </a:lnTo>
                  <a:lnTo>
                    <a:pt x="1659884" y="339950"/>
                  </a:lnTo>
                  <a:lnTo>
                    <a:pt x="1629137" y="362751"/>
                  </a:lnTo>
                  <a:lnTo>
                    <a:pt x="1594533" y="379115"/>
                  </a:lnTo>
                  <a:lnTo>
                    <a:pt x="1557401" y="388414"/>
                  </a:lnTo>
                  <a:lnTo>
                    <a:pt x="152876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79" y="357617"/>
                  </a:lnTo>
                  <a:lnTo>
                    <a:pt x="57190" y="333333"/>
                  </a:lnTo>
                  <a:lnTo>
                    <a:pt x="32907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9024" y="5467349"/>
              <a:ext cx="152399" cy="1333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886406" y="5406262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안정적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수익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창출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314949" y="5324474"/>
            <a:ext cx="1562100" cy="400050"/>
            <a:chOff x="5314949" y="5324474"/>
            <a:chExt cx="1562100" cy="400050"/>
          </a:xfrm>
        </p:grpSpPr>
        <p:sp>
          <p:nvSpPr>
            <p:cNvPr id="13" name="object 13" descr=""/>
            <p:cNvSpPr/>
            <p:nvPr/>
          </p:nvSpPr>
          <p:spPr>
            <a:xfrm>
              <a:off x="5319712" y="5329237"/>
              <a:ext cx="1552575" cy="390525"/>
            </a:xfrm>
            <a:custGeom>
              <a:avLst/>
              <a:gdLst/>
              <a:ahLst/>
              <a:cxnLst/>
              <a:rect l="l" t="t" r="r" b="b"/>
              <a:pathLst>
                <a:path w="1552575" h="390525">
                  <a:moveTo>
                    <a:pt x="135731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3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3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90" y="11409"/>
                  </a:lnTo>
                  <a:lnTo>
                    <a:pt x="166623" y="2110"/>
                  </a:lnTo>
                  <a:lnTo>
                    <a:pt x="195262" y="0"/>
                  </a:lnTo>
                  <a:lnTo>
                    <a:pt x="1357312" y="0"/>
                  </a:lnTo>
                  <a:lnTo>
                    <a:pt x="1395406" y="3752"/>
                  </a:lnTo>
                  <a:lnTo>
                    <a:pt x="1432035" y="14863"/>
                  </a:lnTo>
                  <a:lnTo>
                    <a:pt x="1465793" y="32907"/>
                  </a:lnTo>
                  <a:lnTo>
                    <a:pt x="1495383" y="57190"/>
                  </a:lnTo>
                  <a:lnTo>
                    <a:pt x="1519666" y="86779"/>
                  </a:lnTo>
                  <a:lnTo>
                    <a:pt x="1537710" y="120538"/>
                  </a:lnTo>
                  <a:lnTo>
                    <a:pt x="1548822" y="157168"/>
                  </a:lnTo>
                  <a:lnTo>
                    <a:pt x="1552574" y="195262"/>
                  </a:lnTo>
                  <a:lnTo>
                    <a:pt x="1552340" y="204855"/>
                  </a:lnTo>
                  <a:lnTo>
                    <a:pt x="1546720" y="242718"/>
                  </a:lnTo>
                  <a:lnTo>
                    <a:pt x="1533823" y="278758"/>
                  </a:lnTo>
                  <a:lnTo>
                    <a:pt x="1514142" y="311589"/>
                  </a:lnTo>
                  <a:lnTo>
                    <a:pt x="1488434" y="339950"/>
                  </a:lnTo>
                  <a:lnTo>
                    <a:pt x="1457687" y="362751"/>
                  </a:lnTo>
                  <a:lnTo>
                    <a:pt x="1423083" y="379115"/>
                  </a:lnTo>
                  <a:lnTo>
                    <a:pt x="1385952" y="388414"/>
                  </a:lnTo>
                  <a:lnTo>
                    <a:pt x="1357312" y="390524"/>
                  </a:lnTo>
                  <a:close/>
                </a:path>
              </a:pathLst>
            </a:custGeom>
            <a:solidFill>
              <a:srgbClr val="4261ED">
                <a:alpha val="27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19712" y="5329237"/>
              <a:ext cx="1552575" cy="390525"/>
            </a:xfrm>
            <a:custGeom>
              <a:avLst/>
              <a:gdLst/>
              <a:ahLst/>
              <a:cxnLst/>
              <a:rect l="l" t="t" r="r" b="b"/>
              <a:pathLst>
                <a:path w="155257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7"/>
                  </a:lnTo>
                  <a:lnTo>
                    <a:pt x="120538" y="14863"/>
                  </a:lnTo>
                  <a:lnTo>
                    <a:pt x="157168" y="3752"/>
                  </a:lnTo>
                  <a:lnTo>
                    <a:pt x="195262" y="0"/>
                  </a:lnTo>
                  <a:lnTo>
                    <a:pt x="1357312" y="0"/>
                  </a:lnTo>
                  <a:lnTo>
                    <a:pt x="1395406" y="3752"/>
                  </a:lnTo>
                  <a:lnTo>
                    <a:pt x="1432035" y="14863"/>
                  </a:lnTo>
                  <a:lnTo>
                    <a:pt x="1465793" y="32907"/>
                  </a:lnTo>
                  <a:lnTo>
                    <a:pt x="1495383" y="57190"/>
                  </a:lnTo>
                  <a:lnTo>
                    <a:pt x="1519666" y="86779"/>
                  </a:lnTo>
                  <a:lnTo>
                    <a:pt x="1537710" y="120538"/>
                  </a:lnTo>
                  <a:lnTo>
                    <a:pt x="1548822" y="157168"/>
                  </a:lnTo>
                  <a:lnTo>
                    <a:pt x="1552574" y="195262"/>
                  </a:lnTo>
                  <a:lnTo>
                    <a:pt x="1552340" y="204855"/>
                  </a:lnTo>
                  <a:lnTo>
                    <a:pt x="1546720" y="242718"/>
                  </a:lnTo>
                  <a:lnTo>
                    <a:pt x="1533823" y="278758"/>
                  </a:lnTo>
                  <a:lnTo>
                    <a:pt x="1514142" y="311589"/>
                  </a:lnTo>
                  <a:lnTo>
                    <a:pt x="1488434" y="339950"/>
                  </a:lnTo>
                  <a:lnTo>
                    <a:pt x="1457687" y="362751"/>
                  </a:lnTo>
                  <a:lnTo>
                    <a:pt x="1423083" y="379115"/>
                  </a:lnTo>
                  <a:lnTo>
                    <a:pt x="1385952" y="388414"/>
                  </a:lnTo>
                  <a:lnTo>
                    <a:pt x="135731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79" y="357617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9707" y="5457824"/>
              <a:ext cx="142934" cy="152161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776969" y="5406262"/>
            <a:ext cx="9093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리스크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최소화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29449" y="5324474"/>
            <a:ext cx="1733550" cy="400050"/>
            <a:chOff x="7029449" y="5324474"/>
            <a:chExt cx="1733550" cy="400050"/>
          </a:xfrm>
        </p:grpSpPr>
        <p:sp>
          <p:nvSpPr>
            <p:cNvPr id="18" name="object 18" descr=""/>
            <p:cNvSpPr/>
            <p:nvPr/>
          </p:nvSpPr>
          <p:spPr>
            <a:xfrm>
              <a:off x="7034211" y="5329237"/>
              <a:ext cx="1724025" cy="390525"/>
            </a:xfrm>
            <a:custGeom>
              <a:avLst/>
              <a:gdLst/>
              <a:ahLst/>
              <a:cxnLst/>
              <a:rect l="l" t="t" r="r" b="b"/>
              <a:pathLst>
                <a:path w="1724025" h="390525">
                  <a:moveTo>
                    <a:pt x="152876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7" y="261033"/>
                  </a:lnTo>
                  <a:lnTo>
                    <a:pt x="2109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49" y="111765"/>
                  </a:lnTo>
                  <a:lnTo>
                    <a:pt x="38431" y="78933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90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1528762" y="0"/>
                  </a:lnTo>
                  <a:lnTo>
                    <a:pt x="1566855" y="3752"/>
                  </a:lnTo>
                  <a:lnTo>
                    <a:pt x="1603485" y="14863"/>
                  </a:lnTo>
                  <a:lnTo>
                    <a:pt x="1637243" y="32907"/>
                  </a:lnTo>
                  <a:lnTo>
                    <a:pt x="1666833" y="57190"/>
                  </a:lnTo>
                  <a:lnTo>
                    <a:pt x="1691116" y="86779"/>
                  </a:lnTo>
                  <a:lnTo>
                    <a:pt x="1709160" y="120538"/>
                  </a:lnTo>
                  <a:lnTo>
                    <a:pt x="1720271" y="157168"/>
                  </a:lnTo>
                  <a:lnTo>
                    <a:pt x="1724024" y="195262"/>
                  </a:lnTo>
                  <a:lnTo>
                    <a:pt x="1723790" y="204855"/>
                  </a:lnTo>
                  <a:lnTo>
                    <a:pt x="1718170" y="242718"/>
                  </a:lnTo>
                  <a:lnTo>
                    <a:pt x="1705272" y="278758"/>
                  </a:lnTo>
                  <a:lnTo>
                    <a:pt x="1685592" y="311589"/>
                  </a:lnTo>
                  <a:lnTo>
                    <a:pt x="1659884" y="339950"/>
                  </a:lnTo>
                  <a:lnTo>
                    <a:pt x="1629137" y="362751"/>
                  </a:lnTo>
                  <a:lnTo>
                    <a:pt x="1594532" y="379115"/>
                  </a:lnTo>
                  <a:lnTo>
                    <a:pt x="1557401" y="388414"/>
                  </a:lnTo>
                  <a:lnTo>
                    <a:pt x="1528762" y="390524"/>
                  </a:lnTo>
                  <a:close/>
                </a:path>
              </a:pathLst>
            </a:custGeom>
            <a:solidFill>
              <a:srgbClr val="4261ED">
                <a:alpha val="27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34211" y="5329237"/>
              <a:ext cx="1724025" cy="390525"/>
            </a:xfrm>
            <a:custGeom>
              <a:avLst/>
              <a:gdLst/>
              <a:ahLst/>
              <a:cxnLst/>
              <a:rect l="l" t="t" r="r" b="b"/>
              <a:pathLst>
                <a:path w="1724025" h="390525">
                  <a:moveTo>
                    <a:pt x="0" y="195262"/>
                  </a:moveTo>
                  <a:lnTo>
                    <a:pt x="3750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7"/>
                  </a:lnTo>
                  <a:lnTo>
                    <a:pt x="120538" y="14863"/>
                  </a:lnTo>
                  <a:lnTo>
                    <a:pt x="157168" y="3752"/>
                  </a:lnTo>
                  <a:lnTo>
                    <a:pt x="195262" y="0"/>
                  </a:lnTo>
                  <a:lnTo>
                    <a:pt x="1528762" y="0"/>
                  </a:lnTo>
                  <a:lnTo>
                    <a:pt x="1566855" y="3752"/>
                  </a:lnTo>
                  <a:lnTo>
                    <a:pt x="1603485" y="14863"/>
                  </a:lnTo>
                  <a:lnTo>
                    <a:pt x="1637243" y="32907"/>
                  </a:lnTo>
                  <a:lnTo>
                    <a:pt x="1666833" y="57190"/>
                  </a:lnTo>
                  <a:lnTo>
                    <a:pt x="1691116" y="86779"/>
                  </a:lnTo>
                  <a:lnTo>
                    <a:pt x="1709160" y="120538"/>
                  </a:lnTo>
                  <a:lnTo>
                    <a:pt x="1720271" y="157168"/>
                  </a:lnTo>
                  <a:lnTo>
                    <a:pt x="1724024" y="195262"/>
                  </a:lnTo>
                  <a:lnTo>
                    <a:pt x="1723790" y="204855"/>
                  </a:lnTo>
                  <a:lnTo>
                    <a:pt x="1718170" y="242718"/>
                  </a:lnTo>
                  <a:lnTo>
                    <a:pt x="1705272" y="278758"/>
                  </a:lnTo>
                  <a:lnTo>
                    <a:pt x="1685592" y="311589"/>
                  </a:lnTo>
                  <a:lnTo>
                    <a:pt x="1659884" y="339950"/>
                  </a:lnTo>
                  <a:lnTo>
                    <a:pt x="1629137" y="362751"/>
                  </a:lnTo>
                  <a:lnTo>
                    <a:pt x="1594532" y="379115"/>
                  </a:lnTo>
                  <a:lnTo>
                    <a:pt x="1557401" y="388414"/>
                  </a:lnTo>
                  <a:lnTo>
                    <a:pt x="152876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80" y="357617"/>
                  </a:lnTo>
                  <a:lnTo>
                    <a:pt x="57190" y="333333"/>
                  </a:lnTo>
                  <a:lnTo>
                    <a:pt x="32907" y="303744"/>
                  </a:lnTo>
                  <a:lnTo>
                    <a:pt x="14862" y="269985"/>
                  </a:lnTo>
                  <a:lnTo>
                    <a:pt x="3750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9474" y="5457824"/>
              <a:ext cx="152399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484623" y="5406262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딥러닝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예측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25224" y="228600"/>
            <a:ext cx="116681" cy="13335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1507471" y="182399"/>
            <a:ext cx="50673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D0D5DA"/>
                </a:solidFill>
                <a:latin typeface="Arial"/>
                <a:cs typeface="Arial"/>
              </a:rPr>
              <a:t>2025.07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499" y="6486524"/>
            <a:ext cx="13334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391922" y="6434962"/>
            <a:ext cx="99504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9CA2AF"/>
                </a:solidFill>
                <a:latin typeface="Dotum"/>
                <a:cs typeface="Dotum"/>
              </a:rPr>
              <a:t>보안</a:t>
            </a:r>
            <a:r>
              <a:rPr dirty="0" sz="1350" spc="-10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9CA2AF"/>
                </a:solidFill>
                <a:latin typeface="Dotum"/>
                <a:cs typeface="Dotum"/>
              </a:rPr>
              <a:t>등급</a:t>
            </a:r>
            <a:r>
              <a:rPr dirty="0" sz="1350" spc="-195">
                <a:solidFill>
                  <a:srgbClr val="9CA2AF"/>
                </a:solidFill>
                <a:latin typeface="Arial"/>
                <a:cs typeface="Arial"/>
              </a:rPr>
              <a:t>:</a:t>
            </a:r>
            <a:r>
              <a:rPr dirty="0" sz="1350" spc="-2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350" spc="-285">
                <a:solidFill>
                  <a:srgbClr val="9CA2AF"/>
                </a:solidFill>
                <a:latin typeface="Dotum"/>
                <a:cs typeface="Dotum"/>
              </a:rPr>
              <a:t>기밀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0" y="6362700"/>
            <a:ext cx="304799" cy="30479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0964564" y="6396862"/>
            <a:ext cx="10496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9CA2AF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9CA2AF"/>
                </a:solidFill>
                <a:latin typeface="Dotum"/>
                <a:cs typeface="Dotum"/>
              </a:rPr>
              <a:t>연구팀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z="2950" spc="-10">
                <a:latin typeface="Noto Sans JP"/>
                <a:cs typeface="Noto Sans JP"/>
              </a:rPr>
              <a:t>AI</a:t>
            </a:r>
            <a:r>
              <a:rPr dirty="0" sz="2950" spc="-150">
                <a:latin typeface="Noto Sans JP"/>
                <a:cs typeface="Noto Sans JP"/>
              </a:rPr>
              <a:t> </a:t>
            </a:r>
            <a:r>
              <a:rPr dirty="0" spc="-580">
                <a:solidFill>
                  <a:srgbClr val="4BC8F0"/>
                </a:solidFill>
              </a:rPr>
              <a:t>매매시점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580">
                <a:solidFill>
                  <a:srgbClr val="4BC8F0"/>
                </a:solidFill>
              </a:rPr>
              <a:t>관리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600"/>
              <a:t>프로세스</a:t>
            </a:r>
            <a:endParaRPr sz="295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124585"/>
            <a:ext cx="340677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25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650" spc="4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매매시점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FFFFFF"/>
                </a:solidFill>
                <a:latin typeface="Dotum"/>
                <a:cs typeface="Dotum"/>
              </a:rPr>
              <a:t>프로세스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0282" y="4246973"/>
            <a:ext cx="214396" cy="25001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57199" y="5486399"/>
            <a:ext cx="3657600" cy="990600"/>
            <a:chOff x="457199" y="5486399"/>
            <a:chExt cx="3657600" cy="990600"/>
          </a:xfrm>
        </p:grpSpPr>
        <p:sp>
          <p:nvSpPr>
            <p:cNvPr id="6" name="object 6" descr=""/>
            <p:cNvSpPr/>
            <p:nvPr/>
          </p:nvSpPr>
          <p:spPr>
            <a:xfrm>
              <a:off x="471487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4" y="990599"/>
                  </a:moveTo>
                  <a:lnTo>
                    <a:pt x="20654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4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4" y="989632"/>
                  </a:lnTo>
                  <a:lnTo>
                    <a:pt x="3610264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59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4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37" y="5686424"/>
              <a:ext cx="104768" cy="1523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58647" y="5634862"/>
            <a:ext cx="12007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90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300" spc="3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특장점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5474" y="5926127"/>
            <a:ext cx="323151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장기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의존성을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학습하여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가격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패턴을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효과적으로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인식하고</a:t>
            </a:r>
            <a:r>
              <a:rPr dirty="0" sz="1200" spc="-17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과적합을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방지하기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위한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드롭아웃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레이어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267199" y="5486399"/>
            <a:ext cx="3657600" cy="990600"/>
            <a:chOff x="4267199" y="5486399"/>
            <a:chExt cx="3657600" cy="990600"/>
          </a:xfrm>
        </p:grpSpPr>
        <p:sp>
          <p:nvSpPr>
            <p:cNvPr id="12" name="object 12" descr=""/>
            <p:cNvSpPr/>
            <p:nvPr/>
          </p:nvSpPr>
          <p:spPr>
            <a:xfrm>
              <a:off x="4281487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3" y="990599"/>
                  </a:moveTo>
                  <a:lnTo>
                    <a:pt x="20654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3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4" y="989632"/>
                  </a:lnTo>
                  <a:lnTo>
                    <a:pt x="3610263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6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60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3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4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651" y="5688925"/>
              <a:ext cx="187523" cy="14936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744846" y="5634862"/>
            <a:ext cx="10496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자동화된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35475" y="5922936"/>
            <a:ext cx="323151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하이퍼파라미터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튜닝을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성능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최적화와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시장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상황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따른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적응형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학습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077199" y="5486399"/>
            <a:ext cx="3657600" cy="990600"/>
            <a:chOff x="8077199" y="5486399"/>
            <a:chExt cx="3657600" cy="990600"/>
          </a:xfrm>
        </p:grpSpPr>
        <p:sp>
          <p:nvSpPr>
            <p:cNvPr id="18" name="object 18" descr=""/>
            <p:cNvSpPr/>
            <p:nvPr/>
          </p:nvSpPr>
          <p:spPr>
            <a:xfrm>
              <a:off x="8091486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4" y="990599"/>
                  </a:moveTo>
                  <a:lnTo>
                    <a:pt x="20655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5" y="0"/>
                  </a:lnTo>
                  <a:lnTo>
                    <a:pt x="3610264" y="0"/>
                  </a:lnTo>
                  <a:lnTo>
                    <a:pt x="3642345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3" y="989632"/>
                  </a:lnTo>
                  <a:lnTo>
                    <a:pt x="3610264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07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59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3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3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8174" y="5695949"/>
              <a:ext cx="152399" cy="13334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8516746" y="5634862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정확도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기법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45475" y="5926127"/>
            <a:ext cx="3305810" cy="4051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멀티모달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활용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앙상블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기법으로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예측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정확도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향상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평균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정확도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00" spc="-25">
                <a:solidFill>
                  <a:srgbClr val="D0D5DA"/>
                </a:solidFill>
                <a:latin typeface="Noto Sans JP"/>
                <a:cs typeface="Noto Sans JP"/>
              </a:rPr>
              <a:t>72%</a:t>
            </a:r>
            <a:endParaRPr sz="1200">
              <a:latin typeface="Noto Sans JP"/>
              <a:cs typeface="Noto Sans JP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553200"/>
            <a:ext cx="116681" cy="13335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82399" y="6552009"/>
            <a:ext cx="150018" cy="11668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199" y="1638299"/>
            <a:ext cx="11277599" cy="161924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606424" y="2368610"/>
            <a:ext cx="105918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1.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수집</a:t>
            </a:r>
            <a:endParaRPr sz="150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06424" y="2697153"/>
            <a:ext cx="240982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가격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거래량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지표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시계열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수집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425825" y="2368610"/>
            <a:ext cx="121729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2.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전처리</a:t>
            </a:r>
            <a:endParaRPr sz="150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425825" y="2697153"/>
            <a:ext cx="2372360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정규화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이상치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제거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시퀀스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생성으로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20">
                <a:solidFill>
                  <a:srgbClr val="D0D5DA"/>
                </a:solidFill>
                <a:latin typeface="Dotum"/>
                <a:cs typeface="Dotum"/>
              </a:rPr>
              <a:t>학습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준비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245224" y="2368610"/>
            <a:ext cx="17570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3.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50" spc="-165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50" spc="-114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endParaRPr sz="1550">
              <a:latin typeface="Noto Sans JP Medium"/>
              <a:cs typeface="Noto Sans JP Medi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45224" y="2693962"/>
            <a:ext cx="245808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패턴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인식과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이상탐지를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시장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흐름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예측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실행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064625" y="2368610"/>
            <a:ext cx="126492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4.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매매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신호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생성</a:t>
            </a:r>
            <a:endParaRPr sz="150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64625" y="2697153"/>
            <a:ext cx="251015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예측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결과를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매수</a:t>
            </a:r>
            <a:r>
              <a:rPr dirty="0" sz="1200" spc="-16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매도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신호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D0D5DA"/>
                </a:solidFill>
                <a:latin typeface="Dotum"/>
                <a:cs typeface="Dotum"/>
              </a:rPr>
              <a:t>알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고리즘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실행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199" y="3562349"/>
            <a:ext cx="8592933" cy="1619249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606424" y="4292659"/>
            <a:ext cx="121729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7.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성과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모니터링</a:t>
            </a:r>
            <a:endParaRPr sz="1500">
              <a:latin typeface="Dotum"/>
              <a:cs typeface="Dotum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36619" y="6537451"/>
            <a:ext cx="229679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200" spc="-120">
                <a:solidFill>
                  <a:srgbClr val="9CA2AF"/>
                </a:solidFill>
                <a:latin typeface="Noto Sans JP"/>
                <a:cs typeface="Noto Sans JP"/>
              </a:rPr>
              <a:t>LSTM</a:t>
            </a:r>
            <a:r>
              <a:rPr dirty="0" sz="120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9CA2AF"/>
                </a:solidFill>
                <a:latin typeface="Noto Sans JP"/>
                <a:cs typeface="Noto Sans JP"/>
              </a:rPr>
              <a:t>Autoencoder</a:t>
            </a:r>
            <a:r>
              <a:rPr dirty="0" sz="1200" spc="6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매매시점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200" spc="-45">
                <a:solidFill>
                  <a:srgbClr val="9CA2AF"/>
                </a:solidFill>
                <a:latin typeface="Noto Sans JP"/>
                <a:cs typeface="Noto Sans JP"/>
              </a:rPr>
              <a:t>v1.2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6" name="object 36" descr=""/>
          <p:cNvSpPr txBox="1"/>
          <p:nvPr/>
        </p:nvSpPr>
        <p:spPr>
          <a:xfrm>
            <a:off x="606424" y="4618011"/>
            <a:ext cx="24955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결과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재학습을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지속적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 최적화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425825" y="4292659"/>
            <a:ext cx="9017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6.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매매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실행</a:t>
            </a:r>
            <a:endParaRPr sz="1500">
              <a:latin typeface="Dotum"/>
              <a:cs typeface="Dotum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425825" y="4621202"/>
            <a:ext cx="247205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200" spc="-85">
                <a:solidFill>
                  <a:srgbClr val="D0D5DA"/>
                </a:solidFill>
                <a:latin typeface="Noto Sans JP"/>
                <a:cs typeface="Noto Sans JP"/>
              </a:rPr>
              <a:t>Upbit</a:t>
            </a:r>
            <a:r>
              <a:rPr dirty="0" sz="120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114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150" spc="-114">
                <a:solidFill>
                  <a:srgbClr val="D0D5DA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실행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D0D5DA"/>
                </a:solidFill>
                <a:latin typeface="Dotum"/>
                <a:cs typeface="Dotum"/>
              </a:rPr>
              <a:t>체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결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245224" y="4292659"/>
            <a:ext cx="105918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0">
                <a:solidFill>
                  <a:srgbClr val="FFFFFF"/>
                </a:solidFill>
                <a:latin typeface="Noto Sans JP Medium"/>
                <a:cs typeface="Noto Sans JP Medium"/>
              </a:rPr>
              <a:t>5.</a:t>
            </a:r>
            <a:r>
              <a:rPr dirty="0" sz="15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리스크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endParaRPr sz="1500">
              <a:latin typeface="Dotum"/>
              <a:cs typeface="Dotum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245224" y="4621202"/>
            <a:ext cx="245808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스톱로스</a:t>
            </a:r>
            <a:r>
              <a:rPr dirty="0" sz="120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테이크프로핏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설정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포트폴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리오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업비트</a:t>
            </a:r>
            <a:r>
              <a:rPr dirty="0" spc="-320"/>
              <a:t> </a:t>
            </a:r>
            <a:r>
              <a:rPr dirty="0" sz="2950" spc="-254">
                <a:solidFill>
                  <a:srgbClr val="4BC8F0"/>
                </a:solidFill>
                <a:latin typeface="Noto Sans JP"/>
                <a:cs typeface="Noto Sans JP"/>
              </a:rPr>
              <a:t>API</a:t>
            </a:r>
            <a:r>
              <a:rPr dirty="0" spc="-254">
                <a:solidFill>
                  <a:srgbClr val="4BC8F0"/>
                </a:solidFill>
              </a:rPr>
              <a:t>와</a:t>
            </a:r>
            <a:r>
              <a:rPr dirty="0" spc="-315">
                <a:solidFill>
                  <a:srgbClr val="4BC8F0"/>
                </a:solidFill>
              </a:rPr>
              <a:t> </a:t>
            </a:r>
            <a:r>
              <a:rPr dirty="0" spc="-580">
                <a:solidFill>
                  <a:srgbClr val="4BC8F0"/>
                </a:solidFill>
              </a:rPr>
              <a:t>자동매매</a:t>
            </a:r>
            <a:r>
              <a:rPr dirty="0" spc="-315">
                <a:solidFill>
                  <a:srgbClr val="4BC8F0"/>
                </a:solidFill>
              </a:rPr>
              <a:t> </a:t>
            </a:r>
            <a:r>
              <a:rPr dirty="0" spc="-580"/>
              <a:t>연동</a:t>
            </a:r>
            <a:r>
              <a:rPr dirty="0" spc="-320"/>
              <a:t> </a:t>
            </a:r>
            <a:r>
              <a:rPr dirty="0" spc="-605"/>
              <a:t>기술</a:t>
            </a:r>
            <a:endParaRPr sz="295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116472"/>
            <a:ext cx="3556635" cy="294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자동매매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시스템과</a:t>
            </a:r>
            <a:r>
              <a:rPr dirty="0" sz="1700" spc="-13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50" spc="-145" b="0">
                <a:solidFill>
                  <a:srgbClr val="FFFFFF"/>
                </a:solidFill>
                <a:latin typeface="Noto Sans JP Medium"/>
                <a:cs typeface="Noto Sans JP Medium"/>
              </a:rPr>
              <a:t>Upbit</a:t>
            </a:r>
            <a:r>
              <a:rPr dirty="0" sz="1750" spc="3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145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750" spc="4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연동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FFFFFF"/>
                </a:solidFill>
                <a:latin typeface="Dotum"/>
                <a:cs typeface="Dotum"/>
              </a:rPr>
              <a:t>프로세스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0282" y="4246973"/>
            <a:ext cx="214396" cy="25001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57199" y="5486399"/>
            <a:ext cx="3657600" cy="990600"/>
            <a:chOff x="457199" y="5486399"/>
            <a:chExt cx="3657600" cy="990600"/>
          </a:xfrm>
        </p:grpSpPr>
        <p:sp>
          <p:nvSpPr>
            <p:cNvPr id="6" name="object 6" descr=""/>
            <p:cNvSpPr/>
            <p:nvPr/>
          </p:nvSpPr>
          <p:spPr>
            <a:xfrm>
              <a:off x="471487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4" y="990599"/>
                  </a:moveTo>
                  <a:lnTo>
                    <a:pt x="20654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4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4" y="989632"/>
                  </a:lnTo>
                  <a:lnTo>
                    <a:pt x="3610264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59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4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07" y="5686424"/>
              <a:ext cx="142934" cy="15216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96747" y="5634862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5474" y="5925315"/>
            <a:ext cx="3255010" cy="404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40"/>
              </a:spcBef>
            </a:pPr>
            <a:r>
              <a:rPr dirty="0" sz="1250" spc="-11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안전한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저장을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위한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환경변수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활용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50" spc="-105">
                <a:solidFill>
                  <a:srgbClr val="D0D5DA"/>
                </a:solidFill>
                <a:latin typeface="Noto Sans JP"/>
                <a:cs typeface="Noto Sans JP"/>
              </a:rPr>
              <a:t>IP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제한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설정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주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갱신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권한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제한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기능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267199" y="5486399"/>
            <a:ext cx="3657600" cy="990600"/>
            <a:chOff x="4267199" y="5486399"/>
            <a:chExt cx="3657600" cy="990600"/>
          </a:xfrm>
        </p:grpSpPr>
        <p:sp>
          <p:nvSpPr>
            <p:cNvPr id="12" name="object 12" descr=""/>
            <p:cNvSpPr/>
            <p:nvPr/>
          </p:nvSpPr>
          <p:spPr>
            <a:xfrm>
              <a:off x="4281487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3" y="990599"/>
                  </a:moveTo>
                  <a:lnTo>
                    <a:pt x="20654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3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4" y="989632"/>
                  </a:lnTo>
                  <a:lnTo>
                    <a:pt x="3610263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6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60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3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4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7252" y="5685323"/>
              <a:ext cx="192345" cy="15460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35475" y="5533429"/>
            <a:ext cx="3349625" cy="7962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855"/>
              </a:spcBef>
            </a:pPr>
            <a:r>
              <a:rPr dirty="0" sz="1400" spc="-114" b="0">
                <a:solidFill>
                  <a:srgbClr val="FFFFFF"/>
                </a:solidFill>
                <a:latin typeface="Noto Sans JP Medium"/>
                <a:cs typeface="Noto Sans JP Medium"/>
              </a:rPr>
              <a:t>pyupbit</a:t>
            </a:r>
            <a:r>
              <a:rPr dirty="0" sz="1400" spc="4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주요</a:t>
            </a:r>
            <a:r>
              <a:rPr dirty="0" sz="135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기능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6700"/>
              </a:lnSpc>
              <a:spcBef>
                <a:spcPts val="545"/>
              </a:spcBef>
            </a:pPr>
            <a:r>
              <a:rPr dirty="0" sz="1250" spc="-135">
                <a:solidFill>
                  <a:srgbClr val="D0D5DA"/>
                </a:solidFill>
                <a:latin typeface="Noto Sans JP"/>
                <a:cs typeface="Noto Sans JP"/>
              </a:rPr>
              <a:t>WebSocket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연결을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수신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멀티스레딩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처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리로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동시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모니터링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077199" y="5486399"/>
            <a:ext cx="3657600" cy="990600"/>
            <a:chOff x="8077199" y="5486399"/>
            <a:chExt cx="3657600" cy="990600"/>
          </a:xfrm>
        </p:grpSpPr>
        <p:sp>
          <p:nvSpPr>
            <p:cNvPr id="17" name="object 17" descr=""/>
            <p:cNvSpPr/>
            <p:nvPr/>
          </p:nvSpPr>
          <p:spPr>
            <a:xfrm>
              <a:off x="8091486" y="5486399"/>
              <a:ext cx="3643629" cy="990600"/>
            </a:xfrm>
            <a:custGeom>
              <a:avLst/>
              <a:gdLst/>
              <a:ahLst/>
              <a:cxnLst/>
              <a:rect l="l" t="t" r="r" b="b"/>
              <a:pathLst>
                <a:path w="3643629" h="990600">
                  <a:moveTo>
                    <a:pt x="3610264" y="990599"/>
                  </a:moveTo>
                  <a:lnTo>
                    <a:pt x="20655" y="990599"/>
                  </a:lnTo>
                  <a:lnTo>
                    <a:pt x="17617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0655" y="0"/>
                  </a:lnTo>
                  <a:lnTo>
                    <a:pt x="3610264" y="0"/>
                  </a:lnTo>
                  <a:lnTo>
                    <a:pt x="3642345" y="28186"/>
                  </a:lnTo>
                  <a:lnTo>
                    <a:pt x="3643311" y="33047"/>
                  </a:lnTo>
                  <a:lnTo>
                    <a:pt x="3643311" y="957551"/>
                  </a:lnTo>
                  <a:lnTo>
                    <a:pt x="3615123" y="989632"/>
                  </a:lnTo>
                  <a:lnTo>
                    <a:pt x="3610264" y="990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77199" y="5486655"/>
              <a:ext cx="35560" cy="990600"/>
            </a:xfrm>
            <a:custGeom>
              <a:avLst/>
              <a:gdLst/>
              <a:ahLst/>
              <a:cxnLst/>
              <a:rect l="l" t="t" r="r" b="b"/>
              <a:pathLst>
                <a:path w="35559" h="990600">
                  <a:moveTo>
                    <a:pt x="35315" y="990088"/>
                  </a:moveTo>
                  <a:lnTo>
                    <a:pt x="2789" y="966870"/>
                  </a:lnTo>
                  <a:lnTo>
                    <a:pt x="0" y="952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3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52244"/>
                  </a:lnTo>
                  <a:lnTo>
                    <a:pt x="33223" y="986624"/>
                  </a:lnTo>
                  <a:lnTo>
                    <a:pt x="35315" y="9900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8174" y="5686424"/>
              <a:ext cx="152399" cy="1523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516746" y="5634862"/>
            <a:ext cx="9093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효율성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45475" y="5925315"/>
            <a:ext cx="3254375" cy="404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40"/>
              </a:spcBef>
            </a:pPr>
            <a:r>
              <a:rPr dirty="0" sz="1250" spc="-11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호출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횟수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제한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요청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대기열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시스템</a:t>
            </a:r>
            <a:r>
              <a:rPr dirty="0" sz="125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에러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재시도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로직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구현으로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안정성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확보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6392" y="6552235"/>
            <a:ext cx="168302" cy="13527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82399" y="6552009"/>
            <a:ext cx="150018" cy="11668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199" y="1638299"/>
            <a:ext cx="11277599" cy="161924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606424" y="2265672"/>
            <a:ext cx="2286000" cy="836294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1.</a:t>
            </a:r>
            <a:r>
              <a:rPr dirty="0" sz="1500" spc="-6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인증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설정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dirty="0" sz="1250" spc="-114">
                <a:solidFill>
                  <a:srgbClr val="D0D5DA"/>
                </a:solidFill>
                <a:latin typeface="Noto Sans JP"/>
                <a:cs typeface="Noto Sans JP"/>
              </a:rPr>
              <a:t>Upbit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개발자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사이트에서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50" spc="-11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25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250" spc="-125">
                <a:solidFill>
                  <a:srgbClr val="D0D5DA"/>
                </a:solidFill>
                <a:latin typeface="Noto Sans JP"/>
                <a:cs typeface="Noto Sans JP"/>
              </a:rPr>
              <a:t>(Access</a:t>
            </a:r>
            <a:r>
              <a:rPr dirty="0" sz="125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D0D5DA"/>
                </a:solidFill>
                <a:latin typeface="Noto Sans JP"/>
                <a:cs typeface="Noto Sans JP"/>
              </a:rPr>
              <a:t>Key,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50" spc="-120">
                <a:solidFill>
                  <a:srgbClr val="D0D5DA"/>
                </a:solidFill>
                <a:latin typeface="Noto Sans JP"/>
                <a:cs typeface="Noto Sans JP"/>
              </a:rPr>
              <a:t>Secret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50" spc="-114">
                <a:solidFill>
                  <a:srgbClr val="D0D5DA"/>
                </a:solidFill>
                <a:latin typeface="Noto Sans JP"/>
                <a:cs typeface="Noto Sans JP"/>
              </a:rPr>
              <a:t>Key)</a:t>
            </a:r>
            <a:r>
              <a:rPr dirty="0" sz="12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발급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등록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25825" y="2265672"/>
            <a:ext cx="2399665" cy="8350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2.</a:t>
            </a:r>
            <a:r>
              <a:rPr dirty="0" sz="1500" spc="-6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연결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수립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6700"/>
              </a:lnSpc>
              <a:spcBef>
                <a:spcPts val="600"/>
              </a:spcBef>
            </a:pPr>
            <a:r>
              <a:rPr dirty="0" sz="1250" spc="-114">
                <a:solidFill>
                  <a:srgbClr val="D0D5DA"/>
                </a:solidFill>
                <a:latin typeface="Noto Sans JP"/>
                <a:cs typeface="Noto Sans JP"/>
              </a:rPr>
              <a:t>pyupbit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라이브러리를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이용한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안전한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JWT</a:t>
            </a:r>
            <a:r>
              <a:rPr dirty="0" sz="125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연결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세션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45224" y="2265672"/>
            <a:ext cx="2446655" cy="8350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3.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시장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조회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6700"/>
              </a:lnSpc>
              <a:spcBef>
                <a:spcPts val="600"/>
              </a:spcBef>
            </a:pP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현재가</a:t>
            </a:r>
            <a:r>
              <a:rPr dirty="0" sz="125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호가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거래량</a:t>
            </a:r>
            <a:r>
              <a:rPr dirty="0" sz="125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캔들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시장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D0D5DA"/>
                </a:solidFill>
                <a:latin typeface="Dotum"/>
                <a:cs typeface="Dotum"/>
              </a:rPr>
              <a:t>수집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064625" y="2265672"/>
            <a:ext cx="2484120" cy="8350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4.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계정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정보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조회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6700"/>
              </a:lnSpc>
              <a:spcBef>
                <a:spcPts val="6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보유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가능한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잔고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내역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D0D5DA"/>
                </a:solidFill>
                <a:latin typeface="Dotum"/>
                <a:cs typeface="Dotum"/>
              </a:rPr>
              <a:t>계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상태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199" y="3562349"/>
            <a:ext cx="8592933" cy="161924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06424" y="4298886"/>
            <a:ext cx="12649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7.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성과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기록</a:t>
            </a:r>
            <a:endParaRPr sz="150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86625" y="6537451"/>
            <a:ext cx="1718310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 sz="1200" spc="-85">
                <a:solidFill>
                  <a:srgbClr val="9CA2AF"/>
                </a:solidFill>
                <a:latin typeface="Noto Sans JP"/>
                <a:cs typeface="Noto Sans JP"/>
              </a:rPr>
              <a:t>Upbit</a:t>
            </a:r>
            <a:r>
              <a:rPr dirty="0" sz="1200" spc="3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80">
                <a:solidFill>
                  <a:srgbClr val="9CA2AF"/>
                </a:solidFill>
                <a:latin typeface="Noto Sans JP"/>
                <a:cs typeface="Noto Sans JP"/>
              </a:rPr>
              <a:t>API</a:t>
            </a:r>
            <a:r>
              <a:rPr dirty="0" sz="1200" spc="3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연동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자동매매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200" spc="-55">
                <a:solidFill>
                  <a:srgbClr val="9CA2AF"/>
                </a:solidFill>
                <a:latin typeface="Noto Sans JP"/>
                <a:cs typeface="Noto Sans JP"/>
              </a:rPr>
              <a:t>v2.0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126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1" name="object 31" descr=""/>
          <p:cNvSpPr txBox="1"/>
          <p:nvPr/>
        </p:nvSpPr>
        <p:spPr>
          <a:xfrm>
            <a:off x="606424" y="4620390"/>
            <a:ext cx="2409825" cy="404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4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결과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로깅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성과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지표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데이터베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저장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자동화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25825" y="4298886"/>
            <a:ext cx="12172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6.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주문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모니터링</a:t>
            </a:r>
            <a:endParaRPr sz="150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25825" y="4620390"/>
            <a:ext cx="244729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상태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추적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체결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확인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D0D5DA"/>
                </a:solidFill>
                <a:latin typeface="Dotum"/>
                <a:cs typeface="Dotum"/>
              </a:rPr>
              <a:t>수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 정</a:t>
            </a:r>
            <a:r>
              <a:rPr dirty="0" sz="1250" spc="-16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취소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기능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45224" y="4298886"/>
            <a:ext cx="12649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0" b="0">
                <a:solidFill>
                  <a:srgbClr val="FFFFFF"/>
                </a:solidFill>
                <a:latin typeface="Noto Sans JP Medium"/>
                <a:cs typeface="Noto Sans JP Medium"/>
              </a:rPr>
              <a:t>5.</a:t>
            </a:r>
            <a:r>
              <a:rPr dirty="0" sz="150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주문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실행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처리</a:t>
            </a:r>
            <a:endParaRPr sz="150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245224" y="4620390"/>
            <a:ext cx="2399030" cy="404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40"/>
              </a:spcBef>
            </a:pP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매수</a:t>
            </a:r>
            <a:r>
              <a:rPr dirty="0" sz="1250" spc="-170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매도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50" spc="-11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호출</a:t>
            </a:r>
            <a:r>
              <a:rPr dirty="0" sz="1250" spc="-15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75">
                <a:solidFill>
                  <a:srgbClr val="D0D5DA"/>
                </a:solidFill>
                <a:latin typeface="Dotum"/>
                <a:cs typeface="Dotum"/>
              </a:rPr>
              <a:t>지정가</a:t>
            </a:r>
            <a:r>
              <a:rPr dirty="0" sz="1250" spc="-17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75">
                <a:solidFill>
                  <a:srgbClr val="D0D5DA"/>
                </a:solidFill>
                <a:latin typeface="Dotum"/>
                <a:cs typeface="Dotum"/>
              </a:rPr>
              <a:t>시장가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5">
                <a:solidFill>
                  <a:srgbClr val="D0D5DA"/>
                </a:solidFill>
                <a:latin typeface="Dotum"/>
                <a:cs typeface="Dotum"/>
              </a:rPr>
              <a:t>파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라미터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설정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전송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전략적</a:t>
            </a:r>
            <a:r>
              <a:rPr dirty="0" spc="-330"/>
              <a:t> </a:t>
            </a:r>
            <a:r>
              <a:rPr dirty="0" spc="-580">
                <a:solidFill>
                  <a:srgbClr val="4BC8F0"/>
                </a:solidFill>
              </a:rPr>
              <a:t>백테스팅</a:t>
            </a:r>
            <a:r>
              <a:rPr dirty="0" spc="-315">
                <a:solidFill>
                  <a:srgbClr val="4BC8F0"/>
                </a:solidFill>
              </a:rPr>
              <a:t> </a:t>
            </a:r>
            <a:r>
              <a:rPr dirty="0" spc="-605"/>
              <a:t>기법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76399"/>
            <a:ext cx="5334000" cy="1143000"/>
            <a:chOff x="457199" y="1676399"/>
            <a:chExt cx="53340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76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76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66899"/>
              <a:ext cx="190499" cy="1904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3009899"/>
            <a:ext cx="5334000" cy="1714500"/>
            <a:chOff x="457199" y="3009899"/>
            <a:chExt cx="5334000" cy="17145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3009899"/>
              <a:ext cx="5305425" cy="1714500"/>
            </a:xfrm>
            <a:custGeom>
              <a:avLst/>
              <a:gdLst/>
              <a:ahLst/>
              <a:cxnLst/>
              <a:rect l="l" t="t" r="r" b="b"/>
              <a:pathLst>
                <a:path w="5305425" h="1714500">
                  <a:moveTo>
                    <a:pt x="0" y="1714499"/>
                  </a:moveTo>
                  <a:lnTo>
                    <a:pt x="5305424" y="17144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3009899"/>
              <a:ext cx="28575" cy="1714500"/>
            </a:xfrm>
            <a:custGeom>
              <a:avLst/>
              <a:gdLst/>
              <a:ahLst/>
              <a:cxnLst/>
              <a:rect l="l" t="t" r="r" b="b"/>
              <a:pathLst>
                <a:path w="28575" h="1714500">
                  <a:moveTo>
                    <a:pt x="28574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7144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42974" y="3809999"/>
              <a:ext cx="4695825" cy="762000"/>
            </a:xfrm>
            <a:custGeom>
              <a:avLst/>
              <a:gdLst/>
              <a:ahLst/>
              <a:cxnLst/>
              <a:rect l="l" t="t" r="r" b="b"/>
              <a:pathLst>
                <a:path w="4695825" h="762000">
                  <a:moveTo>
                    <a:pt x="4662776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62776" y="0"/>
                  </a:lnTo>
                  <a:lnTo>
                    <a:pt x="4694857" y="28186"/>
                  </a:lnTo>
                  <a:lnTo>
                    <a:pt x="4695824" y="33047"/>
                  </a:lnTo>
                  <a:lnTo>
                    <a:pt x="4695824" y="728952"/>
                  </a:lnTo>
                  <a:lnTo>
                    <a:pt x="4667636" y="761032"/>
                  </a:lnTo>
                  <a:lnTo>
                    <a:pt x="4662776" y="761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3212306"/>
              <a:ext cx="238124" cy="166687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57199" y="4914899"/>
            <a:ext cx="5334000" cy="1143000"/>
            <a:chOff x="457199" y="4914899"/>
            <a:chExt cx="5334000" cy="1143000"/>
          </a:xfrm>
        </p:grpSpPr>
        <p:sp>
          <p:nvSpPr>
            <p:cNvPr id="13" name="object 13" descr=""/>
            <p:cNvSpPr/>
            <p:nvPr/>
          </p:nvSpPr>
          <p:spPr>
            <a:xfrm>
              <a:off x="485774" y="49148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199" y="49148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5117306"/>
              <a:ext cx="190499" cy="16668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44500" y="1119632"/>
            <a:ext cx="225679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백테스팅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개념과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5890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70"/>
              </a:spcBef>
            </a:pPr>
            <a:r>
              <a:rPr dirty="0" spc="-325"/>
              <a:t>백테스팅</a:t>
            </a:r>
            <a:r>
              <a:rPr dirty="0" spc="-145"/>
              <a:t> </a:t>
            </a:r>
            <a:r>
              <a:rPr dirty="0" spc="-350"/>
              <a:t>개념</a:t>
            </a: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D0D5DA"/>
                </a:solidFill>
              </a:rPr>
              <a:t>과거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데이터를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활용해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매매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전략의</a:t>
            </a:r>
            <a:r>
              <a:rPr dirty="0" sz="1350" spc="-100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유효성을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검증하는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85">
                <a:solidFill>
                  <a:srgbClr val="D0D5DA"/>
                </a:solidFill>
              </a:rPr>
              <a:t>과정</a:t>
            </a:r>
            <a:endParaRPr sz="1350"/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</a:rPr>
              <a:t>실제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투자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전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위험을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최소화하는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필수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단계</a:t>
            </a:r>
            <a:endParaRPr sz="1150"/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050"/>
          </a:p>
          <a:p>
            <a:pPr marL="504190">
              <a:lnSpc>
                <a:spcPct val="100000"/>
              </a:lnSpc>
            </a:pPr>
            <a:r>
              <a:rPr dirty="0" spc="-325"/>
              <a:t>파이썬</a:t>
            </a:r>
            <a:r>
              <a:rPr dirty="0" spc="-145"/>
              <a:t> </a:t>
            </a:r>
            <a:r>
              <a:rPr dirty="0" spc="-325"/>
              <a:t>백테스팅</a:t>
            </a:r>
            <a:r>
              <a:rPr dirty="0" spc="-145"/>
              <a:t> </a:t>
            </a:r>
            <a:r>
              <a:rPr dirty="0" spc="-335"/>
              <a:t>프레임워크</a:t>
            </a:r>
          </a:p>
          <a:p>
            <a:pPr marL="456565">
              <a:lnSpc>
                <a:spcPct val="100000"/>
              </a:lnSpc>
              <a:spcBef>
                <a:spcPts val="685"/>
              </a:spcBef>
            </a:pPr>
            <a:r>
              <a:rPr dirty="0" sz="1450" spc="-140">
                <a:solidFill>
                  <a:srgbClr val="D0D5DA"/>
                </a:solidFill>
                <a:latin typeface="Noto Sans JP"/>
                <a:cs typeface="Noto Sans JP"/>
              </a:rPr>
              <a:t>Backtrader,</a:t>
            </a:r>
            <a:r>
              <a:rPr dirty="0" sz="14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450" spc="-120">
                <a:solidFill>
                  <a:srgbClr val="D0D5DA"/>
                </a:solidFill>
                <a:latin typeface="Noto Sans JP"/>
                <a:cs typeface="Noto Sans JP"/>
              </a:rPr>
              <a:t>Zipline,</a:t>
            </a:r>
            <a:r>
              <a:rPr dirty="0" sz="14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450" spc="-150">
                <a:solidFill>
                  <a:srgbClr val="D0D5DA"/>
                </a:solidFill>
                <a:latin typeface="Noto Sans JP"/>
                <a:cs typeface="Noto Sans JP"/>
              </a:rPr>
              <a:t>PyAlgoTrade,</a:t>
            </a:r>
            <a:r>
              <a:rPr dirty="0" sz="14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450" spc="-145">
                <a:solidFill>
                  <a:srgbClr val="D0D5DA"/>
                </a:solidFill>
                <a:latin typeface="Noto Sans JP"/>
                <a:cs typeface="Noto Sans JP"/>
              </a:rPr>
              <a:t>bt</a:t>
            </a:r>
            <a:r>
              <a:rPr dirty="0" sz="14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등</a:t>
            </a:r>
            <a:r>
              <a:rPr dirty="0" sz="1350" spc="-8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다양한</a:t>
            </a:r>
            <a:r>
              <a:rPr dirty="0" sz="1350" spc="-85">
                <a:solidFill>
                  <a:srgbClr val="D0D5DA"/>
                </a:solidFill>
              </a:rPr>
              <a:t> </a:t>
            </a:r>
            <a:r>
              <a:rPr dirty="0" sz="1350" spc="-270">
                <a:solidFill>
                  <a:srgbClr val="D0D5DA"/>
                </a:solidFill>
              </a:rPr>
              <a:t>라이브러리</a:t>
            </a:r>
            <a:endParaRPr sz="1350">
              <a:latin typeface="Noto Sans JP"/>
              <a:cs typeface="Noto Sans JP"/>
            </a:endParaRPr>
          </a:p>
          <a:p>
            <a:pPr marL="532765" marR="3186430">
              <a:lnSpc>
                <a:spcPct val="111100"/>
              </a:lnSpc>
              <a:spcBef>
                <a:spcPts val="1090"/>
              </a:spcBef>
            </a:pPr>
            <a:r>
              <a:rPr dirty="0" sz="900">
                <a:solidFill>
                  <a:srgbClr val="93C4FD"/>
                </a:solidFill>
                <a:latin typeface="Liberation Mono"/>
                <a:cs typeface="Liberation Mono"/>
              </a:rPr>
              <a:t>import backtrader as </a:t>
            </a:r>
            <a:r>
              <a:rPr dirty="0" sz="900" spc="-25">
                <a:solidFill>
                  <a:srgbClr val="93C4FD"/>
                </a:solidFill>
                <a:latin typeface="Liberation Mono"/>
                <a:cs typeface="Liberation Mono"/>
              </a:rPr>
              <a:t>bt </a:t>
            </a:r>
            <a:r>
              <a:rPr dirty="0" sz="900">
                <a:solidFill>
                  <a:srgbClr val="93C4FD"/>
                </a:solidFill>
                <a:latin typeface="Liberation Mono"/>
                <a:cs typeface="Liberation Mono"/>
              </a:rPr>
              <a:t>cerebro = </a:t>
            </a:r>
            <a:r>
              <a:rPr dirty="0" sz="900" spc="-10">
                <a:solidFill>
                  <a:srgbClr val="93C4FD"/>
                </a:solidFill>
                <a:latin typeface="Liberation Mono"/>
                <a:cs typeface="Liberation Mono"/>
              </a:rPr>
              <a:t>bt.Cerebro()</a:t>
            </a:r>
            <a:endParaRPr sz="900">
              <a:latin typeface="Liberation Mono"/>
              <a:cs typeface="Liberation Mono"/>
            </a:endParaRPr>
          </a:p>
          <a:p>
            <a:pPr marL="532765" marR="2500630">
              <a:lnSpc>
                <a:spcPct val="111100"/>
              </a:lnSpc>
            </a:pPr>
            <a:r>
              <a:rPr dirty="0" sz="900" spc="-10">
                <a:solidFill>
                  <a:srgbClr val="93C4FD"/>
                </a:solidFill>
                <a:latin typeface="Liberation Mono"/>
                <a:cs typeface="Liberation Mono"/>
              </a:rPr>
              <a:t>cerebro.addstrategy(LSTMStrategy) cerebro.run()</a:t>
            </a: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900">
              <a:latin typeface="Liberation Mono"/>
              <a:cs typeface="Liberation Mono"/>
            </a:endParaRPr>
          </a:p>
          <a:p>
            <a:pPr marL="456565">
              <a:lnSpc>
                <a:spcPct val="100000"/>
              </a:lnSpc>
            </a:pPr>
            <a:r>
              <a:rPr dirty="0" sz="1650" spc="-125" b="0">
                <a:latin typeface="Noto Sans JP Medium"/>
                <a:cs typeface="Noto Sans JP Medium"/>
              </a:rPr>
              <a:t>LSTM</a:t>
            </a:r>
            <a:r>
              <a:rPr dirty="0" sz="1650" spc="40" b="0">
                <a:latin typeface="Noto Sans JP Medium"/>
                <a:cs typeface="Noto Sans JP Medium"/>
              </a:rPr>
              <a:t> </a:t>
            </a:r>
            <a:r>
              <a:rPr dirty="0" spc="-325"/>
              <a:t>모델</a:t>
            </a:r>
            <a:r>
              <a:rPr dirty="0" spc="-150"/>
              <a:t> </a:t>
            </a:r>
            <a:r>
              <a:rPr dirty="0" spc="-325"/>
              <a:t>통합</a:t>
            </a:r>
            <a:r>
              <a:rPr dirty="0" spc="-150"/>
              <a:t> </a:t>
            </a:r>
            <a:r>
              <a:rPr dirty="0" spc="-345"/>
              <a:t>백테스팅</a:t>
            </a:r>
            <a:endParaRPr sz="1650">
              <a:latin typeface="Noto Sans JP Medium"/>
              <a:cs typeface="Noto Sans JP Medium"/>
            </a:endParaRPr>
          </a:p>
          <a:p>
            <a:pPr marL="456565">
              <a:lnSpc>
                <a:spcPct val="100000"/>
              </a:lnSpc>
              <a:spcBef>
                <a:spcPts val="685"/>
              </a:spcBef>
            </a:pPr>
            <a:r>
              <a:rPr dirty="0" sz="1450" spc="-19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450" spc="2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450" spc="-145">
                <a:solidFill>
                  <a:srgbClr val="D0D5DA"/>
                </a:solidFill>
                <a:latin typeface="Noto Sans JP"/>
                <a:cs typeface="Noto Sans JP"/>
              </a:rPr>
              <a:t>Autoencoder</a:t>
            </a:r>
            <a:r>
              <a:rPr dirty="0" sz="14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예측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결과를</a:t>
            </a:r>
            <a:r>
              <a:rPr dirty="0" sz="1350" spc="-100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매매</a:t>
            </a:r>
            <a:r>
              <a:rPr dirty="0" sz="1350" spc="-105">
                <a:solidFill>
                  <a:srgbClr val="D0D5DA"/>
                </a:solidFill>
              </a:rPr>
              <a:t> </a:t>
            </a:r>
            <a:r>
              <a:rPr dirty="0" sz="1350" spc="-260">
                <a:solidFill>
                  <a:srgbClr val="D0D5DA"/>
                </a:solidFill>
              </a:rPr>
              <a:t>신호로</a:t>
            </a:r>
            <a:r>
              <a:rPr dirty="0" sz="1350" spc="-100">
                <a:solidFill>
                  <a:srgbClr val="D0D5DA"/>
                </a:solidFill>
              </a:rPr>
              <a:t> </a:t>
            </a:r>
            <a:r>
              <a:rPr dirty="0" sz="1350" spc="-285">
                <a:solidFill>
                  <a:srgbClr val="D0D5DA"/>
                </a:solidFill>
              </a:rPr>
              <a:t>활용</a:t>
            </a:r>
            <a:endParaRPr sz="1350">
              <a:latin typeface="Noto Sans JP"/>
              <a:cs typeface="Noto Sans JP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sz="1150" spc="-190">
                <a:solidFill>
                  <a:srgbClr val="9CA2AF"/>
                </a:solidFill>
              </a:rPr>
              <a:t>실시간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데이터와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과거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데이터를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결합한</a:t>
            </a:r>
            <a:r>
              <a:rPr dirty="0" sz="1150" spc="-7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하이브리드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방식</a:t>
            </a:r>
            <a:endParaRPr sz="1150"/>
          </a:p>
        </p:txBody>
      </p:sp>
      <p:grpSp>
        <p:nvGrpSpPr>
          <p:cNvPr id="18" name="object 18" descr=""/>
          <p:cNvGrpSpPr/>
          <p:nvPr/>
        </p:nvGrpSpPr>
        <p:grpSpPr>
          <a:xfrm>
            <a:off x="6324599" y="1142999"/>
            <a:ext cx="5410200" cy="3105150"/>
            <a:chOff x="6324599" y="1142999"/>
            <a:chExt cx="5410200" cy="3105150"/>
          </a:xfrm>
        </p:grpSpPr>
        <p:sp>
          <p:nvSpPr>
            <p:cNvPr id="19" name="object 19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5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3028949"/>
                  </a:lnTo>
                  <a:lnTo>
                    <a:pt x="5397368" y="3071291"/>
                  </a:lnTo>
                  <a:lnTo>
                    <a:pt x="5363158" y="3099348"/>
                  </a:lnTo>
                  <a:lnTo>
                    <a:pt x="5333999" y="31051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6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3033327"/>
                  </a:lnTo>
                  <a:lnTo>
                    <a:pt x="23193" y="3069632"/>
                  </a:lnTo>
                  <a:lnTo>
                    <a:pt x="54728" y="3092223"/>
                  </a:lnTo>
                  <a:lnTo>
                    <a:pt x="71821" y="3095624"/>
                  </a:lnTo>
                  <a:lnTo>
                    <a:pt x="5370819" y="3095624"/>
                  </a:lnTo>
                  <a:lnTo>
                    <a:pt x="5369955" y="3096141"/>
                  </a:lnTo>
                  <a:lnTo>
                    <a:pt x="5363159" y="3099348"/>
                  </a:lnTo>
                  <a:lnTo>
                    <a:pt x="5356085" y="3101886"/>
                  </a:lnTo>
                  <a:lnTo>
                    <a:pt x="5348867" y="3103699"/>
                  </a:lnTo>
                  <a:lnTo>
                    <a:pt x="5341505" y="3104787"/>
                  </a:lnTo>
                  <a:lnTo>
                    <a:pt x="5333999" y="3105149"/>
                  </a:lnTo>
                  <a:close/>
                </a:path>
                <a:path w="5410200" h="3105150">
                  <a:moveTo>
                    <a:pt x="5370819" y="3095624"/>
                  </a:moveTo>
                  <a:lnTo>
                    <a:pt x="5338376" y="3095624"/>
                  </a:lnTo>
                  <a:lnTo>
                    <a:pt x="5342711" y="3095197"/>
                  </a:lnTo>
                  <a:lnTo>
                    <a:pt x="5351299" y="3093488"/>
                  </a:lnTo>
                  <a:lnTo>
                    <a:pt x="5384241" y="3072999"/>
                  </a:lnTo>
                  <a:lnTo>
                    <a:pt x="5400246" y="3037663"/>
                  </a:lnTo>
                  <a:lnTo>
                    <a:pt x="5400674" y="30333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3028949"/>
                  </a:lnTo>
                  <a:lnTo>
                    <a:pt x="5409836" y="3036456"/>
                  </a:lnTo>
                  <a:lnTo>
                    <a:pt x="5392932" y="3077266"/>
                  </a:lnTo>
                  <a:lnTo>
                    <a:pt x="5376469" y="3092223"/>
                  </a:lnTo>
                  <a:lnTo>
                    <a:pt x="5370819" y="30956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324599" y="4476749"/>
            <a:ext cx="5410200" cy="685800"/>
            <a:chOff x="6324599" y="4476749"/>
            <a:chExt cx="5410200" cy="685800"/>
          </a:xfrm>
        </p:grpSpPr>
        <p:sp>
          <p:nvSpPr>
            <p:cNvPr id="22" name="object 22" descr=""/>
            <p:cNvSpPr/>
            <p:nvPr/>
          </p:nvSpPr>
          <p:spPr>
            <a:xfrm>
              <a:off x="6324599" y="44767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24599" y="44767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324599" y="5314949"/>
            <a:ext cx="5410200" cy="685800"/>
            <a:chOff x="6324599" y="5314949"/>
            <a:chExt cx="5410200" cy="685800"/>
          </a:xfrm>
        </p:grpSpPr>
        <p:sp>
          <p:nvSpPr>
            <p:cNvPr id="25" name="object 25" descr=""/>
            <p:cNvSpPr/>
            <p:nvPr/>
          </p:nvSpPr>
          <p:spPr>
            <a:xfrm>
              <a:off x="6324599" y="53149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4599" y="53149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324599" y="6153149"/>
            <a:ext cx="5410200" cy="685800"/>
            <a:chOff x="6324599" y="6153149"/>
            <a:chExt cx="5410200" cy="685800"/>
          </a:xfrm>
        </p:grpSpPr>
        <p:sp>
          <p:nvSpPr>
            <p:cNvPr id="28" name="object 28" descr=""/>
            <p:cNvSpPr/>
            <p:nvPr/>
          </p:nvSpPr>
          <p:spPr>
            <a:xfrm>
              <a:off x="6324599" y="61531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24599" y="61531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231062" y="1346136"/>
            <a:ext cx="35972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백테스팅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19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r>
              <a:rPr dirty="0" sz="1500" spc="-195" b="0">
                <a:solidFill>
                  <a:srgbClr val="FFFFFF"/>
                </a:solidFill>
                <a:latin typeface="Noto Sans JP Medium"/>
                <a:cs typeface="Noto Sans JP Medium"/>
              </a:rPr>
              <a:t>:</a:t>
            </a:r>
            <a:r>
              <a:rPr dirty="0" sz="1500" spc="4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일반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vs</a:t>
            </a:r>
            <a:r>
              <a:rPr dirty="0" sz="150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135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500" spc="4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4625" y="1762125"/>
            <a:ext cx="5010149" cy="22859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1300965" y="4589109"/>
            <a:ext cx="33274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75" b="1">
                <a:solidFill>
                  <a:srgbClr val="33D399"/>
                </a:solidFill>
                <a:latin typeface="Noto Sans JP"/>
                <a:cs typeface="Noto Sans JP"/>
              </a:rPr>
              <a:t>1.86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57949" y="4529216"/>
            <a:ext cx="2591435" cy="52514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샤프</a:t>
            </a:r>
            <a:r>
              <a:rPr dirty="0" sz="1350" spc="-9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비율</a:t>
            </a:r>
            <a:r>
              <a:rPr dirty="0" sz="13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400" spc="-114" b="0">
                <a:solidFill>
                  <a:srgbClr val="FFFFFF"/>
                </a:solidFill>
                <a:latin typeface="Noto Sans JP Medium"/>
                <a:cs typeface="Noto Sans JP Medium"/>
              </a:rPr>
              <a:t>(Sharpe</a:t>
            </a:r>
            <a:r>
              <a:rPr dirty="0" sz="1400" spc="4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40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Ratio)</a:t>
            </a:r>
            <a:endParaRPr sz="1400">
              <a:latin typeface="Noto Sans JP Medium"/>
              <a:cs typeface="Noto Sans JP Medium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리스크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대비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수익률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9CA2AF"/>
                </a:solidFill>
                <a:latin typeface="Noto Sans JP"/>
                <a:cs typeface="Noto Sans JP"/>
              </a:rPr>
              <a:t>-</a:t>
            </a:r>
            <a:r>
              <a:rPr dirty="0" sz="12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65">
                <a:solidFill>
                  <a:srgbClr val="9CA2AF"/>
                </a:solidFill>
                <a:latin typeface="Noto Sans JP"/>
                <a:cs typeface="Noto Sans JP"/>
              </a:rPr>
              <a:t>1.5</a:t>
            </a:r>
            <a:r>
              <a:rPr dirty="0" sz="12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이상이면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우수한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전략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097666" y="5427309"/>
            <a:ext cx="53594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65" b="1">
                <a:solidFill>
                  <a:srgbClr val="FABE24"/>
                </a:solidFill>
                <a:latin typeface="Noto Sans JP"/>
                <a:cs typeface="Noto Sans JP"/>
              </a:rPr>
              <a:t>-</a:t>
            </a:r>
            <a:r>
              <a:rPr dirty="0" sz="1350" spc="-90" b="1">
                <a:solidFill>
                  <a:srgbClr val="FABE24"/>
                </a:solidFill>
                <a:latin typeface="Noto Sans JP"/>
                <a:cs typeface="Noto Sans JP"/>
              </a:rPr>
              <a:t>18.2%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57949" y="5357511"/>
            <a:ext cx="2456815" cy="5340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최대</a:t>
            </a:r>
            <a:r>
              <a:rPr dirty="0" sz="13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손실폭</a:t>
            </a:r>
            <a:r>
              <a:rPr dirty="0" sz="1350" spc="-8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400" spc="-140" b="0">
                <a:solidFill>
                  <a:srgbClr val="FFFFFF"/>
                </a:solidFill>
                <a:latin typeface="Noto Sans JP Medium"/>
                <a:cs typeface="Noto Sans JP Medium"/>
              </a:rPr>
              <a:t>(Maximum</a:t>
            </a:r>
            <a:r>
              <a:rPr dirty="0" sz="1400" spc="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400" spc="-125" b="0">
                <a:solidFill>
                  <a:srgbClr val="FFFFFF"/>
                </a:solidFill>
                <a:latin typeface="Noto Sans JP Medium"/>
                <a:cs typeface="Noto Sans JP Medium"/>
              </a:rPr>
              <a:t>Drawdown)</a:t>
            </a:r>
            <a:endParaRPr sz="1400">
              <a:latin typeface="Noto Sans JP Medium"/>
              <a:cs typeface="Noto Sans JP Mediu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전략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사용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발생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가능한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최대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손실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수준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43649" y="6257022"/>
            <a:ext cx="53911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  <a:tabLst>
                <a:tab pos="4810125" algn="l"/>
              </a:tabLst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승률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400" spc="-114" b="0">
                <a:solidFill>
                  <a:srgbClr val="FFFFFF"/>
                </a:solidFill>
                <a:latin typeface="Noto Sans JP Medium"/>
                <a:cs typeface="Noto Sans JP Medium"/>
              </a:rPr>
              <a:t>(Win</a:t>
            </a:r>
            <a:r>
              <a:rPr dirty="0" sz="140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40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Rate)</a:t>
            </a:r>
            <a:r>
              <a:rPr dirty="0" sz="1400" b="0">
                <a:solidFill>
                  <a:srgbClr val="FFFFFF"/>
                </a:solidFill>
                <a:latin typeface="Noto Sans JP Medium"/>
                <a:cs typeface="Noto Sans JP Medium"/>
              </a:rPr>
              <a:t>	</a:t>
            </a:r>
            <a:r>
              <a:rPr dirty="0" sz="1350" spc="-10" b="1">
                <a:solidFill>
                  <a:srgbClr val="33D399"/>
                </a:solidFill>
                <a:latin typeface="Noto Sans JP"/>
                <a:cs typeface="Noto Sans JP"/>
              </a:rPr>
              <a:t>67.3%</a:t>
            </a:r>
            <a:endParaRPr sz="1350">
              <a:latin typeface="Noto Sans JP"/>
              <a:cs typeface="Noto Sans JP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73291" y="6545862"/>
            <a:ext cx="164083" cy="130693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53287" y="6536384"/>
            <a:ext cx="3514090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150" spc="-145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200" spc="-145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200" spc="6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90">
                <a:solidFill>
                  <a:srgbClr val="9CA2AF"/>
                </a:solidFill>
                <a:latin typeface="Noto Sans JP"/>
                <a:cs typeface="Noto Sans JP"/>
              </a:rPr>
              <a:t>Backtrader,</a:t>
            </a:r>
            <a:r>
              <a:rPr dirty="0" sz="1200" spc="6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80">
                <a:solidFill>
                  <a:srgbClr val="9CA2AF"/>
                </a:solidFill>
                <a:latin typeface="Noto Sans JP"/>
                <a:cs typeface="Noto Sans JP"/>
              </a:rPr>
              <a:t>Zipline</a:t>
            </a:r>
            <a:r>
              <a:rPr dirty="0" sz="1200" spc="7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백테스팅</a:t>
            </a:r>
            <a:r>
              <a:rPr dirty="0" sz="1150" spc="-5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결과</a:t>
            </a:r>
            <a:r>
              <a:rPr dirty="0" sz="1150" spc="-5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r>
              <a:rPr dirty="0" sz="1150" spc="-5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9CA2AF"/>
                </a:solidFill>
                <a:latin typeface="Noto Sans JP"/>
                <a:cs typeface="Noto Sans JP"/>
              </a:rPr>
              <a:t>(2022-</a:t>
            </a:r>
            <a:r>
              <a:rPr dirty="0" sz="1200" spc="-50">
                <a:solidFill>
                  <a:srgbClr val="9CA2AF"/>
                </a:solidFill>
                <a:latin typeface="Noto Sans JP"/>
                <a:cs typeface="Noto Sans JP"/>
              </a:rPr>
              <a:t>2025)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127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41" name="object 41" descr=""/>
          <p:cNvSpPr txBox="1"/>
          <p:nvPr/>
        </p:nvSpPr>
        <p:spPr>
          <a:xfrm>
            <a:off x="6445249" y="6556501"/>
            <a:ext cx="20897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전체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중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이익이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발생한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비율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가상투자</a:t>
            </a:r>
            <a:r>
              <a:rPr dirty="0" spc="-320"/>
              <a:t> </a:t>
            </a:r>
            <a:r>
              <a:rPr dirty="0" spc="-590">
                <a:solidFill>
                  <a:srgbClr val="4BC8F0"/>
                </a:solidFill>
              </a:rPr>
              <a:t>시뮬레이션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76400"/>
            <a:ext cx="5334000" cy="1257300"/>
            <a:chOff x="457199" y="1676400"/>
            <a:chExt cx="533400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76400"/>
              <a:ext cx="5305425" cy="1257300"/>
            </a:xfrm>
            <a:custGeom>
              <a:avLst/>
              <a:gdLst/>
              <a:ahLst/>
              <a:cxnLst/>
              <a:rect l="l" t="t" r="r" b="b"/>
              <a:pathLst>
                <a:path w="5305425" h="1257300">
                  <a:moveTo>
                    <a:pt x="0" y="1257299"/>
                  </a:moveTo>
                  <a:lnTo>
                    <a:pt x="5305424" y="12572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76400"/>
              <a:ext cx="28575" cy="1257300"/>
            </a:xfrm>
            <a:custGeom>
              <a:avLst/>
              <a:gdLst/>
              <a:ahLst/>
              <a:cxnLst/>
              <a:rect l="l" t="t" r="r" b="b"/>
              <a:pathLst>
                <a:path w="28575" h="1257300">
                  <a:moveTo>
                    <a:pt x="28574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572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8174" y="1828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4" y="1924050"/>
              <a:ext cx="190499" cy="19049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457199" y="3124199"/>
            <a:ext cx="5334000" cy="1257300"/>
            <a:chOff x="457199" y="3124199"/>
            <a:chExt cx="5334000" cy="1257300"/>
          </a:xfrm>
        </p:grpSpPr>
        <p:sp>
          <p:nvSpPr>
            <p:cNvPr id="9" name="object 9" descr=""/>
            <p:cNvSpPr/>
            <p:nvPr/>
          </p:nvSpPr>
          <p:spPr>
            <a:xfrm>
              <a:off x="485774" y="3124199"/>
              <a:ext cx="5305425" cy="1257300"/>
            </a:xfrm>
            <a:custGeom>
              <a:avLst/>
              <a:gdLst/>
              <a:ahLst/>
              <a:cxnLst/>
              <a:rect l="l" t="t" r="r" b="b"/>
              <a:pathLst>
                <a:path w="5305425" h="1257300">
                  <a:moveTo>
                    <a:pt x="0" y="1257299"/>
                  </a:moveTo>
                  <a:lnTo>
                    <a:pt x="5305424" y="12572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199" y="3124199"/>
              <a:ext cx="28575" cy="1257300"/>
            </a:xfrm>
            <a:custGeom>
              <a:avLst/>
              <a:gdLst/>
              <a:ahLst/>
              <a:cxnLst/>
              <a:rect l="l" t="t" r="r" b="b"/>
              <a:pathLst>
                <a:path w="28575" h="1257300">
                  <a:moveTo>
                    <a:pt x="28574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572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8174" y="3276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4" y="3377803"/>
              <a:ext cx="190499" cy="178593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457199" y="4571999"/>
            <a:ext cx="5334000" cy="1257300"/>
            <a:chOff x="457199" y="4571999"/>
            <a:chExt cx="5334000" cy="1257300"/>
          </a:xfrm>
        </p:grpSpPr>
        <p:sp>
          <p:nvSpPr>
            <p:cNvPr id="14" name="object 14" descr=""/>
            <p:cNvSpPr/>
            <p:nvPr/>
          </p:nvSpPr>
          <p:spPr>
            <a:xfrm>
              <a:off x="485774" y="4571999"/>
              <a:ext cx="5305425" cy="1257300"/>
            </a:xfrm>
            <a:custGeom>
              <a:avLst/>
              <a:gdLst/>
              <a:ahLst/>
              <a:cxnLst/>
              <a:rect l="l" t="t" r="r" b="b"/>
              <a:pathLst>
                <a:path w="5305425" h="1257300">
                  <a:moveTo>
                    <a:pt x="0" y="1257299"/>
                  </a:moveTo>
                  <a:lnTo>
                    <a:pt x="5305424" y="12572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199" y="4571999"/>
              <a:ext cx="28575" cy="1257300"/>
            </a:xfrm>
            <a:custGeom>
              <a:avLst/>
              <a:gdLst/>
              <a:ahLst/>
              <a:cxnLst/>
              <a:rect l="l" t="t" r="r" b="b"/>
              <a:pathLst>
                <a:path w="28575" h="1257300">
                  <a:moveTo>
                    <a:pt x="28574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572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38174" y="4724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378" y="4819649"/>
              <a:ext cx="178593" cy="19020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44500" y="1119632"/>
            <a:ext cx="232092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무위험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전략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환경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5774" y="1867535"/>
            <a:ext cx="5305425" cy="918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시장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170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123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과거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시장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D0D5DA"/>
                </a:solidFill>
                <a:latin typeface="Dotum"/>
                <a:cs typeface="Dotum"/>
              </a:rPr>
              <a:t>시뮬레이션</a:t>
            </a:r>
            <a:endParaRPr sz="135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업비트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95">
                <a:solidFill>
                  <a:srgbClr val="9CA2AF"/>
                </a:solidFill>
                <a:latin typeface="Noto Sans JP"/>
                <a:cs typeface="Noto Sans JP"/>
              </a:rPr>
              <a:t>API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실제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시세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5774" y="3315334"/>
            <a:ext cx="5305425" cy="918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테스트</a:t>
            </a:r>
            <a:endParaRPr sz="170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1235"/>
              </a:spcBef>
            </a:pPr>
            <a:r>
              <a:rPr dirty="0" sz="1300" spc="-8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3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파라미터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전략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변수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조정</a:t>
            </a:r>
            <a:r>
              <a:rPr dirty="0" sz="1350" spc="-114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기능</a:t>
            </a:r>
            <a:endParaRPr sz="135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매매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알고리즘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성능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최적화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5774" y="4763134"/>
            <a:ext cx="5305425" cy="918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무위험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실험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endParaRPr sz="170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123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실제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자금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투입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없이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가상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자산으로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연습</a:t>
            </a:r>
            <a:endParaRPr sz="1350">
              <a:latin typeface="Dotum"/>
              <a:cs typeface="Dotum"/>
            </a:endParaRPr>
          </a:p>
          <a:p>
            <a:pPr marL="6089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시장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상황에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리스크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없는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경험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24599" y="1676399"/>
            <a:ext cx="5410200" cy="2609850"/>
            <a:chOff x="6324599" y="1676399"/>
            <a:chExt cx="5410200" cy="2609850"/>
          </a:xfrm>
        </p:grpSpPr>
        <p:sp>
          <p:nvSpPr>
            <p:cNvPr id="23" name="object 23" descr=""/>
            <p:cNvSpPr/>
            <p:nvPr/>
          </p:nvSpPr>
          <p:spPr>
            <a:xfrm>
              <a:off x="6324599" y="1676399"/>
              <a:ext cx="5410200" cy="2609850"/>
            </a:xfrm>
            <a:custGeom>
              <a:avLst/>
              <a:gdLst/>
              <a:ahLst/>
              <a:cxnLst/>
              <a:rect l="l" t="t" r="r" b="b"/>
              <a:pathLst>
                <a:path w="5410200" h="2609850">
                  <a:moveTo>
                    <a:pt x="5333999" y="2609849"/>
                  </a:moveTo>
                  <a:lnTo>
                    <a:pt x="76199" y="2609849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1" y="2555736"/>
                  </a:lnTo>
                  <a:lnTo>
                    <a:pt x="0" y="2533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533649"/>
                  </a:lnTo>
                  <a:lnTo>
                    <a:pt x="5397368" y="2575991"/>
                  </a:lnTo>
                  <a:lnTo>
                    <a:pt x="5363158" y="2604049"/>
                  </a:lnTo>
                  <a:lnTo>
                    <a:pt x="5333999" y="26098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24599" y="1676399"/>
              <a:ext cx="5410200" cy="2609850"/>
            </a:xfrm>
            <a:custGeom>
              <a:avLst/>
              <a:gdLst/>
              <a:ahLst/>
              <a:cxnLst/>
              <a:rect l="l" t="t" r="r" b="b"/>
              <a:pathLst>
                <a:path w="5410200" h="2609850">
                  <a:moveTo>
                    <a:pt x="5333999" y="2609849"/>
                  </a:moveTo>
                  <a:lnTo>
                    <a:pt x="76199" y="2609849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1" y="2555736"/>
                  </a:lnTo>
                  <a:lnTo>
                    <a:pt x="0" y="2533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538027"/>
                  </a:lnTo>
                  <a:lnTo>
                    <a:pt x="23193" y="2574332"/>
                  </a:lnTo>
                  <a:lnTo>
                    <a:pt x="54728" y="2596924"/>
                  </a:lnTo>
                  <a:lnTo>
                    <a:pt x="71821" y="2600324"/>
                  </a:lnTo>
                  <a:lnTo>
                    <a:pt x="5370820" y="2600324"/>
                  </a:lnTo>
                  <a:lnTo>
                    <a:pt x="5369955" y="2600841"/>
                  </a:lnTo>
                  <a:lnTo>
                    <a:pt x="5363159" y="2604049"/>
                  </a:lnTo>
                  <a:lnTo>
                    <a:pt x="5356085" y="2606586"/>
                  </a:lnTo>
                  <a:lnTo>
                    <a:pt x="5348867" y="2608399"/>
                  </a:lnTo>
                  <a:lnTo>
                    <a:pt x="5341505" y="2609487"/>
                  </a:lnTo>
                  <a:lnTo>
                    <a:pt x="5333999" y="2609849"/>
                  </a:lnTo>
                  <a:close/>
                </a:path>
                <a:path w="5410200" h="2609850">
                  <a:moveTo>
                    <a:pt x="5370820" y="2600324"/>
                  </a:moveTo>
                  <a:lnTo>
                    <a:pt x="5338376" y="2600324"/>
                  </a:lnTo>
                  <a:lnTo>
                    <a:pt x="5342711" y="2599897"/>
                  </a:lnTo>
                  <a:lnTo>
                    <a:pt x="5351299" y="2598189"/>
                  </a:lnTo>
                  <a:lnTo>
                    <a:pt x="5384241" y="2577700"/>
                  </a:lnTo>
                  <a:lnTo>
                    <a:pt x="5400246" y="2542363"/>
                  </a:lnTo>
                  <a:lnTo>
                    <a:pt x="5400674" y="2538027"/>
                  </a:lnTo>
                  <a:lnTo>
                    <a:pt x="5400674" y="71821"/>
                  </a:lnTo>
                  <a:lnTo>
                    <a:pt x="5400365" y="68693"/>
                  </a:lnTo>
                  <a:lnTo>
                    <a:pt x="5400246" y="67486"/>
                  </a:lnTo>
                  <a:lnTo>
                    <a:pt x="5384241" y="32149"/>
                  </a:lnTo>
                  <a:lnTo>
                    <a:pt x="5351299" y="11660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2"/>
                  </a:lnTo>
                  <a:lnTo>
                    <a:pt x="5410199" y="2533649"/>
                  </a:lnTo>
                  <a:lnTo>
                    <a:pt x="5409836" y="2541156"/>
                  </a:lnTo>
                  <a:lnTo>
                    <a:pt x="5392932" y="2581966"/>
                  </a:lnTo>
                  <a:lnTo>
                    <a:pt x="5376469" y="2596924"/>
                  </a:lnTo>
                  <a:lnTo>
                    <a:pt x="5370820" y="26003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6324599" y="4514849"/>
            <a:ext cx="5410200" cy="685800"/>
            <a:chOff x="6324599" y="4514849"/>
            <a:chExt cx="5410200" cy="685800"/>
          </a:xfrm>
        </p:grpSpPr>
        <p:sp>
          <p:nvSpPr>
            <p:cNvPr id="26" name="object 26" descr=""/>
            <p:cNvSpPr/>
            <p:nvPr/>
          </p:nvSpPr>
          <p:spPr>
            <a:xfrm>
              <a:off x="6324599" y="45148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324599" y="45148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6324599" y="5353049"/>
            <a:ext cx="5410200" cy="685800"/>
            <a:chOff x="6324599" y="5353049"/>
            <a:chExt cx="5410200" cy="685800"/>
          </a:xfrm>
        </p:grpSpPr>
        <p:sp>
          <p:nvSpPr>
            <p:cNvPr id="29" name="object 29" descr=""/>
            <p:cNvSpPr/>
            <p:nvPr/>
          </p:nvSpPr>
          <p:spPr>
            <a:xfrm>
              <a:off x="6324599" y="53530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24599" y="53530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6324599" y="6191249"/>
            <a:ext cx="5410200" cy="685800"/>
            <a:chOff x="6324599" y="6191249"/>
            <a:chExt cx="5410200" cy="685800"/>
          </a:xfrm>
        </p:grpSpPr>
        <p:sp>
          <p:nvSpPr>
            <p:cNvPr id="32" name="object 32" descr=""/>
            <p:cNvSpPr/>
            <p:nvPr/>
          </p:nvSpPr>
          <p:spPr>
            <a:xfrm>
              <a:off x="6324599" y="61912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24599" y="61912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311899" y="1119632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교육적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활용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방안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40811" y="1879536"/>
            <a:ext cx="23780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시뮬레이션과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트레이딩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50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876656" y="4625212"/>
            <a:ext cx="7569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D399"/>
                </a:solidFill>
                <a:latin typeface="Dotum"/>
                <a:cs typeface="Dotum"/>
              </a:rPr>
              <a:t>감정</a:t>
            </a:r>
            <a:r>
              <a:rPr dirty="0" sz="1350" spc="-110">
                <a:solidFill>
                  <a:srgbClr val="33D399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D399"/>
                </a:solidFill>
                <a:latin typeface="Dotum"/>
                <a:cs typeface="Dotum"/>
              </a:rPr>
              <a:t>컨트롤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457949" y="4564644"/>
            <a:ext cx="3538854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심리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시뮬레이션을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손실에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두려움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없이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심리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훈련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016852" y="5463412"/>
            <a:ext cx="6165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위험</a:t>
            </a:r>
            <a:r>
              <a:rPr dirty="0" sz="1350" spc="-110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FABE24"/>
                </a:solidFill>
                <a:latin typeface="Dotum"/>
                <a:cs typeface="Dotum"/>
              </a:rPr>
              <a:t>감소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57949" y="5402844"/>
            <a:ext cx="3378835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초보자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트레이닝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가상화폐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경험이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없는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사용자도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안전하게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방법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학습</a:t>
            </a:r>
            <a:endParaRPr sz="1150">
              <a:latin typeface="Dotum"/>
              <a:cs typeface="Dotum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457949" y="6241044"/>
            <a:ext cx="325374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알고리즘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이해도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>
                <a:solidFill>
                  <a:srgbClr val="9CA2AF"/>
                </a:solidFill>
                <a:latin typeface="Noto Sans JP"/>
                <a:cs typeface="Noto Sans JP"/>
              </a:rPr>
              <a:t>AI</a:t>
            </a:r>
            <a:r>
              <a:rPr dirty="0" sz="1150" spc="3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매매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결정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과정을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시각적으로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학습하여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이해력</a:t>
            </a:r>
            <a:r>
              <a:rPr dirty="0" sz="1150" spc="-9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9CA2AF"/>
                </a:solidFill>
                <a:latin typeface="Dotum"/>
                <a:cs typeface="Dotum"/>
              </a:rPr>
              <a:t>증진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367" y="6553200"/>
            <a:ext cx="91672" cy="133350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619950" y="6504114"/>
            <a:ext cx="448500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solidFill>
                  <a:srgbClr val="9CA2AF"/>
                </a:solidFill>
                <a:latin typeface="Dotum"/>
                <a:cs typeface="Dotum"/>
              </a:rPr>
              <a:t>팁</a:t>
            </a:r>
            <a:r>
              <a:rPr dirty="0" sz="1150" spc="-11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시뮬레이션에서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성공한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전략도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실제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시장에서는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다른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결과가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나올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수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9CA2AF"/>
                </a:solidFill>
                <a:latin typeface="Dotum"/>
                <a:cs typeface="Dotum"/>
              </a:rPr>
              <a:t>있습니다</a:t>
            </a:r>
            <a:endParaRPr sz="1150">
              <a:latin typeface="Dotum"/>
              <a:cs typeface="Dot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1016852" y="6301612"/>
            <a:ext cx="730885" cy="408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60A5FA"/>
                </a:solidFill>
                <a:latin typeface="Dotum"/>
                <a:cs typeface="Dotum"/>
              </a:rPr>
              <a:t>지식</a:t>
            </a:r>
            <a:r>
              <a:rPr dirty="0" sz="1350" spc="-110">
                <a:solidFill>
                  <a:srgbClr val="60A5FA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60A5FA"/>
                </a:solidFill>
                <a:latin typeface="Dotum"/>
                <a:cs typeface="Dotum"/>
              </a:rPr>
              <a:t>습득</a:t>
            </a:r>
            <a:endParaRPr sz="1350">
              <a:latin typeface="Dotum"/>
              <a:cs typeface="Dotum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50" spc="-25">
                <a:solidFill>
                  <a:srgbClr val="9CA2AF"/>
                </a:solidFill>
                <a:latin typeface="Noto Sans JP"/>
                <a:cs typeface="Noto Sans JP"/>
              </a:rPr>
              <a:t>13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3486150"/>
            <a:ext cx="11277600" cy="361950"/>
            <a:chOff x="457199" y="3486150"/>
            <a:chExt cx="11277600" cy="361950"/>
          </a:xfrm>
        </p:grpSpPr>
        <p:sp>
          <p:nvSpPr>
            <p:cNvPr id="3" name="object 3" descr=""/>
            <p:cNvSpPr/>
            <p:nvPr/>
          </p:nvSpPr>
          <p:spPr>
            <a:xfrm>
              <a:off x="457199" y="3486150"/>
              <a:ext cx="11277600" cy="361950"/>
            </a:xfrm>
            <a:custGeom>
              <a:avLst/>
              <a:gdLst/>
              <a:ahLst/>
              <a:cxnLst/>
              <a:rect l="l" t="t" r="r" b="b"/>
              <a:pathLst>
                <a:path w="11277600" h="361950">
                  <a:moveTo>
                    <a:pt x="11201399" y="361949"/>
                  </a:moveTo>
                  <a:lnTo>
                    <a:pt x="76199" y="361949"/>
                  </a:lnTo>
                  <a:lnTo>
                    <a:pt x="68693" y="361587"/>
                  </a:lnTo>
                  <a:lnTo>
                    <a:pt x="27882" y="344682"/>
                  </a:lnTo>
                  <a:lnTo>
                    <a:pt x="3262" y="307835"/>
                  </a:lnTo>
                  <a:lnTo>
                    <a:pt x="0" y="2857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201399" y="0"/>
                  </a:lnTo>
                  <a:lnTo>
                    <a:pt x="11243740" y="12829"/>
                  </a:lnTo>
                  <a:lnTo>
                    <a:pt x="11271797" y="47039"/>
                  </a:lnTo>
                  <a:lnTo>
                    <a:pt x="11277599" y="76199"/>
                  </a:lnTo>
                  <a:lnTo>
                    <a:pt x="11277599" y="285749"/>
                  </a:lnTo>
                  <a:lnTo>
                    <a:pt x="11264768" y="328091"/>
                  </a:lnTo>
                  <a:lnTo>
                    <a:pt x="11230558" y="356149"/>
                  </a:lnTo>
                  <a:lnTo>
                    <a:pt x="11201399" y="36194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7187" y="3486149"/>
              <a:ext cx="11277600" cy="361950"/>
            </a:xfrm>
            <a:custGeom>
              <a:avLst/>
              <a:gdLst/>
              <a:ahLst/>
              <a:cxnLst/>
              <a:rect l="l" t="t" r="r" b="b"/>
              <a:pathLst>
                <a:path w="11277600" h="361950">
                  <a:moveTo>
                    <a:pt x="9525" y="223304"/>
                  </a:moveTo>
                  <a:lnTo>
                    <a:pt x="0" y="223304"/>
                  </a:lnTo>
                  <a:lnTo>
                    <a:pt x="0" y="251879"/>
                  </a:lnTo>
                  <a:lnTo>
                    <a:pt x="9525" y="251879"/>
                  </a:lnTo>
                  <a:lnTo>
                    <a:pt x="9525" y="223304"/>
                  </a:lnTo>
                  <a:close/>
                </a:path>
                <a:path w="11277600" h="361950">
                  <a:moveTo>
                    <a:pt x="9525" y="175704"/>
                  </a:moveTo>
                  <a:lnTo>
                    <a:pt x="0" y="175704"/>
                  </a:lnTo>
                  <a:lnTo>
                    <a:pt x="0" y="204279"/>
                  </a:lnTo>
                  <a:lnTo>
                    <a:pt x="9525" y="204279"/>
                  </a:lnTo>
                  <a:lnTo>
                    <a:pt x="9525" y="175704"/>
                  </a:lnTo>
                  <a:close/>
                </a:path>
                <a:path w="11277600" h="361950">
                  <a:moveTo>
                    <a:pt x="9525" y="128092"/>
                  </a:moveTo>
                  <a:lnTo>
                    <a:pt x="0" y="128092"/>
                  </a:lnTo>
                  <a:lnTo>
                    <a:pt x="0" y="156667"/>
                  </a:lnTo>
                  <a:lnTo>
                    <a:pt x="9525" y="156667"/>
                  </a:lnTo>
                  <a:lnTo>
                    <a:pt x="9525" y="128092"/>
                  </a:lnTo>
                  <a:close/>
                </a:path>
                <a:path w="11277600" h="361950">
                  <a:moveTo>
                    <a:pt x="9525" y="80492"/>
                  </a:moveTo>
                  <a:lnTo>
                    <a:pt x="0" y="80492"/>
                  </a:lnTo>
                  <a:lnTo>
                    <a:pt x="0" y="109067"/>
                  </a:lnTo>
                  <a:lnTo>
                    <a:pt x="9525" y="109067"/>
                  </a:lnTo>
                  <a:lnTo>
                    <a:pt x="9525" y="80492"/>
                  </a:lnTo>
                  <a:close/>
                </a:path>
                <a:path w="11277600" h="361950">
                  <a:moveTo>
                    <a:pt x="10604" y="297408"/>
                  </a:moveTo>
                  <a:lnTo>
                    <a:pt x="9842" y="292328"/>
                  </a:lnTo>
                  <a:lnTo>
                    <a:pt x="9525" y="285750"/>
                  </a:lnTo>
                  <a:lnTo>
                    <a:pt x="9525" y="270916"/>
                  </a:lnTo>
                  <a:lnTo>
                    <a:pt x="0" y="270916"/>
                  </a:lnTo>
                  <a:lnTo>
                    <a:pt x="0" y="285750"/>
                  </a:lnTo>
                  <a:lnTo>
                    <a:pt x="368" y="293268"/>
                  </a:lnTo>
                  <a:lnTo>
                    <a:pt x="1231" y="299072"/>
                  </a:lnTo>
                  <a:lnTo>
                    <a:pt x="10604" y="297408"/>
                  </a:lnTo>
                  <a:close/>
                </a:path>
                <a:path w="11277600" h="361950">
                  <a:moveTo>
                    <a:pt x="20104" y="40246"/>
                  </a:moveTo>
                  <a:lnTo>
                    <a:pt x="12090" y="35115"/>
                  </a:lnTo>
                  <a:lnTo>
                    <a:pt x="9017" y="40246"/>
                  </a:lnTo>
                  <a:lnTo>
                    <a:pt x="5803" y="47040"/>
                  </a:lnTo>
                  <a:lnTo>
                    <a:pt x="3263" y="54114"/>
                  </a:lnTo>
                  <a:lnTo>
                    <a:pt x="1460" y="61341"/>
                  </a:lnTo>
                  <a:lnTo>
                    <a:pt x="1371" y="61874"/>
                  </a:lnTo>
                  <a:lnTo>
                    <a:pt x="10731" y="63665"/>
                  </a:lnTo>
                  <a:lnTo>
                    <a:pt x="10795" y="63195"/>
                  </a:lnTo>
                  <a:lnTo>
                    <a:pt x="12382" y="56883"/>
                  </a:lnTo>
                  <a:lnTo>
                    <a:pt x="14605" y="50685"/>
                  </a:lnTo>
                  <a:lnTo>
                    <a:pt x="17411" y="44742"/>
                  </a:lnTo>
                  <a:lnTo>
                    <a:pt x="20104" y="40246"/>
                  </a:lnTo>
                  <a:close/>
                </a:path>
                <a:path w="11277600" h="361950">
                  <a:moveTo>
                    <a:pt x="30302" y="334035"/>
                  </a:moveTo>
                  <a:lnTo>
                    <a:pt x="15709" y="313601"/>
                  </a:lnTo>
                  <a:lnTo>
                    <a:pt x="7061" y="317576"/>
                  </a:lnTo>
                  <a:lnTo>
                    <a:pt x="23749" y="340931"/>
                  </a:lnTo>
                  <a:lnTo>
                    <a:pt x="30302" y="334035"/>
                  </a:lnTo>
                  <a:close/>
                </a:path>
                <a:path w="11277600" h="361950">
                  <a:moveTo>
                    <a:pt x="52158" y="14084"/>
                  </a:moveTo>
                  <a:lnTo>
                    <a:pt x="48729" y="5207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4511" y="20345"/>
                  </a:lnTo>
                  <a:lnTo>
                    <a:pt x="30975" y="27330"/>
                  </a:lnTo>
                  <a:lnTo>
                    <a:pt x="33934" y="24638"/>
                  </a:lnTo>
                  <a:lnTo>
                    <a:pt x="39154" y="20751"/>
                  </a:lnTo>
                  <a:lnTo>
                    <a:pt x="44742" y="17411"/>
                  </a:lnTo>
                  <a:lnTo>
                    <a:pt x="50685" y="14605"/>
                  </a:lnTo>
                  <a:lnTo>
                    <a:pt x="52158" y="14084"/>
                  </a:lnTo>
                  <a:close/>
                </a:path>
                <a:path w="11277600" h="361950">
                  <a:moveTo>
                    <a:pt x="67792" y="351840"/>
                  </a:moveTo>
                  <a:lnTo>
                    <a:pt x="43853" y="344017"/>
                  </a:lnTo>
                  <a:lnTo>
                    <a:pt x="39217" y="352336"/>
                  </a:lnTo>
                  <a:lnTo>
                    <a:pt x="66586" y="361276"/>
                  </a:lnTo>
                  <a:lnTo>
                    <a:pt x="66687" y="360502"/>
                  </a:lnTo>
                  <a:lnTo>
                    <a:pt x="67792" y="351840"/>
                  </a:lnTo>
                  <a:close/>
                </a:path>
                <a:path w="11277600" h="361950">
                  <a:moveTo>
                    <a:pt x="104775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67576" y="533"/>
                  </a:lnTo>
                  <a:lnTo>
                    <a:pt x="68656" y="9994"/>
                  </a:lnTo>
                  <a:lnTo>
                    <a:pt x="69634" y="9842"/>
                  </a:lnTo>
                  <a:lnTo>
                    <a:pt x="76200" y="9525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  <a:path w="11277600" h="361950">
                  <a:moveTo>
                    <a:pt x="113830" y="352425"/>
                  </a:moveTo>
                  <a:lnTo>
                    <a:pt x="85255" y="352425"/>
                  </a:lnTo>
                  <a:lnTo>
                    <a:pt x="85255" y="361950"/>
                  </a:lnTo>
                  <a:lnTo>
                    <a:pt x="113830" y="361950"/>
                  </a:lnTo>
                  <a:lnTo>
                    <a:pt x="113830" y="352425"/>
                  </a:lnTo>
                  <a:close/>
                </a:path>
                <a:path w="11277600" h="361950">
                  <a:moveTo>
                    <a:pt x="152387" y="0"/>
                  </a:moveTo>
                  <a:lnTo>
                    <a:pt x="123812" y="0"/>
                  </a:lnTo>
                  <a:lnTo>
                    <a:pt x="123812" y="9525"/>
                  </a:lnTo>
                  <a:lnTo>
                    <a:pt x="152387" y="9525"/>
                  </a:lnTo>
                  <a:lnTo>
                    <a:pt x="152387" y="0"/>
                  </a:lnTo>
                  <a:close/>
                </a:path>
                <a:path w="11277600" h="361950">
                  <a:moveTo>
                    <a:pt x="161429" y="352425"/>
                  </a:moveTo>
                  <a:lnTo>
                    <a:pt x="132854" y="352425"/>
                  </a:lnTo>
                  <a:lnTo>
                    <a:pt x="132854" y="361950"/>
                  </a:lnTo>
                  <a:lnTo>
                    <a:pt x="161429" y="361950"/>
                  </a:lnTo>
                  <a:lnTo>
                    <a:pt x="161429" y="352425"/>
                  </a:lnTo>
                  <a:close/>
                </a:path>
                <a:path w="11277600" h="361950">
                  <a:moveTo>
                    <a:pt x="19998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99986" y="9525"/>
                  </a:lnTo>
                  <a:lnTo>
                    <a:pt x="199986" y="0"/>
                  </a:lnTo>
                  <a:close/>
                </a:path>
                <a:path w="11277600" h="361950">
                  <a:moveTo>
                    <a:pt x="209042" y="352425"/>
                  </a:moveTo>
                  <a:lnTo>
                    <a:pt x="180467" y="352425"/>
                  </a:lnTo>
                  <a:lnTo>
                    <a:pt x="180467" y="361950"/>
                  </a:lnTo>
                  <a:lnTo>
                    <a:pt x="209042" y="361950"/>
                  </a:lnTo>
                  <a:lnTo>
                    <a:pt x="209042" y="352425"/>
                  </a:lnTo>
                  <a:close/>
                </a:path>
                <a:path w="11277600" h="361950">
                  <a:moveTo>
                    <a:pt x="247599" y="0"/>
                  </a:moveTo>
                  <a:lnTo>
                    <a:pt x="219024" y="0"/>
                  </a:lnTo>
                  <a:lnTo>
                    <a:pt x="219024" y="9525"/>
                  </a:lnTo>
                  <a:lnTo>
                    <a:pt x="247599" y="9525"/>
                  </a:lnTo>
                  <a:lnTo>
                    <a:pt x="247599" y="0"/>
                  </a:lnTo>
                  <a:close/>
                </a:path>
                <a:path w="11277600" h="361950">
                  <a:moveTo>
                    <a:pt x="256654" y="352425"/>
                  </a:moveTo>
                  <a:lnTo>
                    <a:pt x="228079" y="352425"/>
                  </a:lnTo>
                  <a:lnTo>
                    <a:pt x="228079" y="361950"/>
                  </a:lnTo>
                  <a:lnTo>
                    <a:pt x="256654" y="361950"/>
                  </a:lnTo>
                  <a:lnTo>
                    <a:pt x="256654" y="352425"/>
                  </a:lnTo>
                  <a:close/>
                </a:path>
                <a:path w="11277600" h="361950">
                  <a:moveTo>
                    <a:pt x="295198" y="0"/>
                  </a:moveTo>
                  <a:lnTo>
                    <a:pt x="266623" y="0"/>
                  </a:lnTo>
                  <a:lnTo>
                    <a:pt x="266623" y="9525"/>
                  </a:lnTo>
                  <a:lnTo>
                    <a:pt x="295198" y="9525"/>
                  </a:lnTo>
                  <a:lnTo>
                    <a:pt x="295198" y="0"/>
                  </a:lnTo>
                  <a:close/>
                </a:path>
                <a:path w="11277600" h="361950">
                  <a:moveTo>
                    <a:pt x="304253" y="352425"/>
                  </a:moveTo>
                  <a:lnTo>
                    <a:pt x="275678" y="352425"/>
                  </a:lnTo>
                  <a:lnTo>
                    <a:pt x="275678" y="361950"/>
                  </a:lnTo>
                  <a:lnTo>
                    <a:pt x="304253" y="361950"/>
                  </a:lnTo>
                  <a:lnTo>
                    <a:pt x="304253" y="352425"/>
                  </a:lnTo>
                  <a:close/>
                </a:path>
                <a:path w="11277600" h="361950">
                  <a:moveTo>
                    <a:pt x="342811" y="0"/>
                  </a:moveTo>
                  <a:lnTo>
                    <a:pt x="314236" y="0"/>
                  </a:lnTo>
                  <a:lnTo>
                    <a:pt x="314236" y="9525"/>
                  </a:lnTo>
                  <a:lnTo>
                    <a:pt x="342811" y="9525"/>
                  </a:lnTo>
                  <a:lnTo>
                    <a:pt x="342811" y="0"/>
                  </a:lnTo>
                  <a:close/>
                </a:path>
                <a:path w="11277600" h="361950">
                  <a:moveTo>
                    <a:pt x="351853" y="352425"/>
                  </a:moveTo>
                  <a:lnTo>
                    <a:pt x="323278" y="352425"/>
                  </a:lnTo>
                  <a:lnTo>
                    <a:pt x="323278" y="361950"/>
                  </a:lnTo>
                  <a:lnTo>
                    <a:pt x="351853" y="361950"/>
                  </a:lnTo>
                  <a:lnTo>
                    <a:pt x="351853" y="352425"/>
                  </a:lnTo>
                  <a:close/>
                </a:path>
                <a:path w="11277600" h="361950">
                  <a:moveTo>
                    <a:pt x="390410" y="0"/>
                  </a:moveTo>
                  <a:lnTo>
                    <a:pt x="361835" y="0"/>
                  </a:lnTo>
                  <a:lnTo>
                    <a:pt x="361835" y="9525"/>
                  </a:lnTo>
                  <a:lnTo>
                    <a:pt x="390410" y="9525"/>
                  </a:lnTo>
                  <a:lnTo>
                    <a:pt x="390410" y="0"/>
                  </a:lnTo>
                  <a:close/>
                </a:path>
                <a:path w="11277600" h="361950">
                  <a:moveTo>
                    <a:pt x="399465" y="352425"/>
                  </a:moveTo>
                  <a:lnTo>
                    <a:pt x="370890" y="352425"/>
                  </a:lnTo>
                  <a:lnTo>
                    <a:pt x="370890" y="361950"/>
                  </a:lnTo>
                  <a:lnTo>
                    <a:pt x="399465" y="361950"/>
                  </a:lnTo>
                  <a:lnTo>
                    <a:pt x="399465" y="352425"/>
                  </a:lnTo>
                  <a:close/>
                </a:path>
                <a:path w="11277600" h="361950">
                  <a:moveTo>
                    <a:pt x="438023" y="0"/>
                  </a:moveTo>
                  <a:lnTo>
                    <a:pt x="409448" y="0"/>
                  </a:lnTo>
                  <a:lnTo>
                    <a:pt x="409448" y="9525"/>
                  </a:lnTo>
                  <a:lnTo>
                    <a:pt x="438023" y="9525"/>
                  </a:lnTo>
                  <a:lnTo>
                    <a:pt x="438023" y="0"/>
                  </a:lnTo>
                  <a:close/>
                </a:path>
                <a:path w="11277600" h="361950">
                  <a:moveTo>
                    <a:pt x="447065" y="352425"/>
                  </a:moveTo>
                  <a:lnTo>
                    <a:pt x="418490" y="352425"/>
                  </a:lnTo>
                  <a:lnTo>
                    <a:pt x="418490" y="361950"/>
                  </a:lnTo>
                  <a:lnTo>
                    <a:pt x="447065" y="361950"/>
                  </a:lnTo>
                  <a:lnTo>
                    <a:pt x="447065" y="352425"/>
                  </a:lnTo>
                  <a:close/>
                </a:path>
                <a:path w="11277600" h="361950">
                  <a:moveTo>
                    <a:pt x="48562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85622" y="9525"/>
                  </a:lnTo>
                  <a:lnTo>
                    <a:pt x="485622" y="0"/>
                  </a:lnTo>
                  <a:close/>
                </a:path>
                <a:path w="11277600" h="361950">
                  <a:moveTo>
                    <a:pt x="494677" y="352425"/>
                  </a:moveTo>
                  <a:lnTo>
                    <a:pt x="466102" y="352425"/>
                  </a:lnTo>
                  <a:lnTo>
                    <a:pt x="466102" y="361950"/>
                  </a:lnTo>
                  <a:lnTo>
                    <a:pt x="494677" y="361950"/>
                  </a:lnTo>
                  <a:lnTo>
                    <a:pt x="494677" y="352425"/>
                  </a:lnTo>
                  <a:close/>
                </a:path>
                <a:path w="11277600" h="361950">
                  <a:moveTo>
                    <a:pt x="533234" y="0"/>
                  </a:moveTo>
                  <a:lnTo>
                    <a:pt x="504659" y="0"/>
                  </a:lnTo>
                  <a:lnTo>
                    <a:pt x="504659" y="9525"/>
                  </a:lnTo>
                  <a:lnTo>
                    <a:pt x="533234" y="9525"/>
                  </a:lnTo>
                  <a:lnTo>
                    <a:pt x="533234" y="0"/>
                  </a:lnTo>
                  <a:close/>
                </a:path>
                <a:path w="11277600" h="361950">
                  <a:moveTo>
                    <a:pt x="542277" y="352425"/>
                  </a:moveTo>
                  <a:lnTo>
                    <a:pt x="513702" y="352425"/>
                  </a:lnTo>
                  <a:lnTo>
                    <a:pt x="513702" y="361950"/>
                  </a:lnTo>
                  <a:lnTo>
                    <a:pt x="542277" y="361950"/>
                  </a:lnTo>
                  <a:lnTo>
                    <a:pt x="542277" y="352425"/>
                  </a:lnTo>
                  <a:close/>
                </a:path>
                <a:path w="11277600" h="361950">
                  <a:moveTo>
                    <a:pt x="580834" y="0"/>
                  </a:moveTo>
                  <a:lnTo>
                    <a:pt x="552259" y="0"/>
                  </a:lnTo>
                  <a:lnTo>
                    <a:pt x="552259" y="9525"/>
                  </a:lnTo>
                  <a:lnTo>
                    <a:pt x="580834" y="9525"/>
                  </a:lnTo>
                  <a:lnTo>
                    <a:pt x="580834" y="0"/>
                  </a:lnTo>
                  <a:close/>
                </a:path>
                <a:path w="11277600" h="361950">
                  <a:moveTo>
                    <a:pt x="589889" y="352425"/>
                  </a:moveTo>
                  <a:lnTo>
                    <a:pt x="561314" y="352425"/>
                  </a:lnTo>
                  <a:lnTo>
                    <a:pt x="561314" y="361950"/>
                  </a:lnTo>
                  <a:lnTo>
                    <a:pt x="589889" y="361950"/>
                  </a:lnTo>
                  <a:lnTo>
                    <a:pt x="589889" y="352425"/>
                  </a:lnTo>
                  <a:close/>
                </a:path>
                <a:path w="11277600" h="361950">
                  <a:moveTo>
                    <a:pt x="628446" y="0"/>
                  </a:moveTo>
                  <a:lnTo>
                    <a:pt x="599871" y="0"/>
                  </a:lnTo>
                  <a:lnTo>
                    <a:pt x="599871" y="9525"/>
                  </a:lnTo>
                  <a:lnTo>
                    <a:pt x="628446" y="9525"/>
                  </a:lnTo>
                  <a:lnTo>
                    <a:pt x="628446" y="0"/>
                  </a:lnTo>
                  <a:close/>
                </a:path>
                <a:path w="11277600" h="361950">
                  <a:moveTo>
                    <a:pt x="637489" y="352425"/>
                  </a:moveTo>
                  <a:lnTo>
                    <a:pt x="608914" y="352425"/>
                  </a:lnTo>
                  <a:lnTo>
                    <a:pt x="608914" y="361950"/>
                  </a:lnTo>
                  <a:lnTo>
                    <a:pt x="637489" y="361950"/>
                  </a:lnTo>
                  <a:lnTo>
                    <a:pt x="637489" y="352425"/>
                  </a:lnTo>
                  <a:close/>
                </a:path>
                <a:path w="11277600" h="361950">
                  <a:moveTo>
                    <a:pt x="676046" y="0"/>
                  </a:moveTo>
                  <a:lnTo>
                    <a:pt x="647471" y="0"/>
                  </a:lnTo>
                  <a:lnTo>
                    <a:pt x="647471" y="9525"/>
                  </a:lnTo>
                  <a:lnTo>
                    <a:pt x="676046" y="9525"/>
                  </a:lnTo>
                  <a:lnTo>
                    <a:pt x="676046" y="0"/>
                  </a:lnTo>
                  <a:close/>
                </a:path>
                <a:path w="11277600" h="361950">
                  <a:moveTo>
                    <a:pt x="685101" y="352425"/>
                  </a:moveTo>
                  <a:lnTo>
                    <a:pt x="656526" y="352425"/>
                  </a:lnTo>
                  <a:lnTo>
                    <a:pt x="656526" y="361950"/>
                  </a:lnTo>
                  <a:lnTo>
                    <a:pt x="685101" y="361950"/>
                  </a:lnTo>
                  <a:lnTo>
                    <a:pt x="685101" y="352425"/>
                  </a:lnTo>
                  <a:close/>
                </a:path>
                <a:path w="11277600" h="361950">
                  <a:moveTo>
                    <a:pt x="723646" y="0"/>
                  </a:moveTo>
                  <a:lnTo>
                    <a:pt x="695071" y="0"/>
                  </a:lnTo>
                  <a:lnTo>
                    <a:pt x="695071" y="9525"/>
                  </a:lnTo>
                  <a:lnTo>
                    <a:pt x="723646" y="9525"/>
                  </a:lnTo>
                  <a:lnTo>
                    <a:pt x="723646" y="0"/>
                  </a:lnTo>
                  <a:close/>
                </a:path>
                <a:path w="11277600" h="361950">
                  <a:moveTo>
                    <a:pt x="732701" y="352425"/>
                  </a:moveTo>
                  <a:lnTo>
                    <a:pt x="704126" y="352425"/>
                  </a:lnTo>
                  <a:lnTo>
                    <a:pt x="704126" y="361950"/>
                  </a:lnTo>
                  <a:lnTo>
                    <a:pt x="732701" y="361950"/>
                  </a:lnTo>
                  <a:lnTo>
                    <a:pt x="732701" y="352425"/>
                  </a:lnTo>
                  <a:close/>
                </a:path>
                <a:path w="11277600" h="361950">
                  <a:moveTo>
                    <a:pt x="771258" y="0"/>
                  </a:moveTo>
                  <a:lnTo>
                    <a:pt x="742683" y="0"/>
                  </a:lnTo>
                  <a:lnTo>
                    <a:pt x="742683" y="9525"/>
                  </a:lnTo>
                  <a:lnTo>
                    <a:pt x="771258" y="9525"/>
                  </a:lnTo>
                  <a:lnTo>
                    <a:pt x="771258" y="0"/>
                  </a:lnTo>
                  <a:close/>
                </a:path>
                <a:path w="11277600" h="361950">
                  <a:moveTo>
                    <a:pt x="780313" y="352425"/>
                  </a:moveTo>
                  <a:lnTo>
                    <a:pt x="751738" y="352425"/>
                  </a:lnTo>
                  <a:lnTo>
                    <a:pt x="751738" y="361950"/>
                  </a:lnTo>
                  <a:lnTo>
                    <a:pt x="780313" y="361950"/>
                  </a:lnTo>
                  <a:lnTo>
                    <a:pt x="780313" y="352425"/>
                  </a:lnTo>
                  <a:close/>
                </a:path>
                <a:path w="11277600" h="361950">
                  <a:moveTo>
                    <a:pt x="818857" y="0"/>
                  </a:moveTo>
                  <a:lnTo>
                    <a:pt x="790282" y="0"/>
                  </a:lnTo>
                  <a:lnTo>
                    <a:pt x="790282" y="9525"/>
                  </a:lnTo>
                  <a:lnTo>
                    <a:pt x="818857" y="9525"/>
                  </a:lnTo>
                  <a:lnTo>
                    <a:pt x="818857" y="0"/>
                  </a:lnTo>
                  <a:close/>
                </a:path>
                <a:path w="11277600" h="361950">
                  <a:moveTo>
                    <a:pt x="827913" y="352425"/>
                  </a:moveTo>
                  <a:lnTo>
                    <a:pt x="799338" y="352425"/>
                  </a:lnTo>
                  <a:lnTo>
                    <a:pt x="799338" y="361950"/>
                  </a:lnTo>
                  <a:lnTo>
                    <a:pt x="827913" y="361950"/>
                  </a:lnTo>
                  <a:lnTo>
                    <a:pt x="827913" y="352425"/>
                  </a:lnTo>
                  <a:close/>
                </a:path>
                <a:path w="11277600" h="361950">
                  <a:moveTo>
                    <a:pt x="866470" y="0"/>
                  </a:moveTo>
                  <a:lnTo>
                    <a:pt x="837895" y="0"/>
                  </a:lnTo>
                  <a:lnTo>
                    <a:pt x="837895" y="9525"/>
                  </a:lnTo>
                  <a:lnTo>
                    <a:pt x="866470" y="9525"/>
                  </a:lnTo>
                  <a:lnTo>
                    <a:pt x="866470" y="0"/>
                  </a:lnTo>
                  <a:close/>
                </a:path>
                <a:path w="11277600" h="361950">
                  <a:moveTo>
                    <a:pt x="875512" y="352425"/>
                  </a:moveTo>
                  <a:lnTo>
                    <a:pt x="846937" y="352425"/>
                  </a:lnTo>
                  <a:lnTo>
                    <a:pt x="846937" y="361950"/>
                  </a:lnTo>
                  <a:lnTo>
                    <a:pt x="875512" y="361950"/>
                  </a:lnTo>
                  <a:lnTo>
                    <a:pt x="875512" y="352425"/>
                  </a:lnTo>
                  <a:close/>
                </a:path>
                <a:path w="11277600" h="361950">
                  <a:moveTo>
                    <a:pt x="914069" y="0"/>
                  </a:moveTo>
                  <a:lnTo>
                    <a:pt x="885494" y="0"/>
                  </a:lnTo>
                  <a:lnTo>
                    <a:pt x="885494" y="9525"/>
                  </a:lnTo>
                  <a:lnTo>
                    <a:pt x="914069" y="9525"/>
                  </a:lnTo>
                  <a:lnTo>
                    <a:pt x="914069" y="0"/>
                  </a:lnTo>
                  <a:close/>
                </a:path>
                <a:path w="11277600" h="361950">
                  <a:moveTo>
                    <a:pt x="923124" y="352425"/>
                  </a:moveTo>
                  <a:lnTo>
                    <a:pt x="894549" y="352425"/>
                  </a:lnTo>
                  <a:lnTo>
                    <a:pt x="894549" y="361950"/>
                  </a:lnTo>
                  <a:lnTo>
                    <a:pt x="923124" y="361950"/>
                  </a:lnTo>
                  <a:lnTo>
                    <a:pt x="923124" y="352425"/>
                  </a:lnTo>
                  <a:close/>
                </a:path>
                <a:path w="11277600" h="361950">
                  <a:moveTo>
                    <a:pt x="961682" y="0"/>
                  </a:moveTo>
                  <a:lnTo>
                    <a:pt x="933107" y="0"/>
                  </a:lnTo>
                  <a:lnTo>
                    <a:pt x="933107" y="9525"/>
                  </a:lnTo>
                  <a:lnTo>
                    <a:pt x="961682" y="9525"/>
                  </a:lnTo>
                  <a:lnTo>
                    <a:pt x="961682" y="0"/>
                  </a:lnTo>
                  <a:close/>
                </a:path>
                <a:path w="11277600" h="361950">
                  <a:moveTo>
                    <a:pt x="970724" y="352425"/>
                  </a:moveTo>
                  <a:lnTo>
                    <a:pt x="942149" y="352425"/>
                  </a:lnTo>
                  <a:lnTo>
                    <a:pt x="942149" y="361950"/>
                  </a:lnTo>
                  <a:lnTo>
                    <a:pt x="970724" y="361950"/>
                  </a:lnTo>
                  <a:lnTo>
                    <a:pt x="970724" y="352425"/>
                  </a:lnTo>
                  <a:close/>
                </a:path>
                <a:path w="11277600" h="361950">
                  <a:moveTo>
                    <a:pt x="1009281" y="0"/>
                  </a:moveTo>
                  <a:lnTo>
                    <a:pt x="980706" y="0"/>
                  </a:lnTo>
                  <a:lnTo>
                    <a:pt x="980706" y="9525"/>
                  </a:lnTo>
                  <a:lnTo>
                    <a:pt x="1009281" y="9525"/>
                  </a:lnTo>
                  <a:lnTo>
                    <a:pt x="1009281" y="0"/>
                  </a:lnTo>
                  <a:close/>
                </a:path>
                <a:path w="11277600" h="361950">
                  <a:moveTo>
                    <a:pt x="1018336" y="352425"/>
                  </a:moveTo>
                  <a:lnTo>
                    <a:pt x="989761" y="352425"/>
                  </a:lnTo>
                  <a:lnTo>
                    <a:pt x="989761" y="361950"/>
                  </a:lnTo>
                  <a:lnTo>
                    <a:pt x="1018336" y="361950"/>
                  </a:lnTo>
                  <a:lnTo>
                    <a:pt x="1018336" y="352425"/>
                  </a:lnTo>
                  <a:close/>
                </a:path>
                <a:path w="11277600" h="361950">
                  <a:moveTo>
                    <a:pt x="1056894" y="0"/>
                  </a:moveTo>
                  <a:lnTo>
                    <a:pt x="1028319" y="0"/>
                  </a:lnTo>
                  <a:lnTo>
                    <a:pt x="1028319" y="9525"/>
                  </a:lnTo>
                  <a:lnTo>
                    <a:pt x="1056894" y="9525"/>
                  </a:lnTo>
                  <a:lnTo>
                    <a:pt x="1056894" y="0"/>
                  </a:lnTo>
                  <a:close/>
                </a:path>
                <a:path w="11277600" h="361950">
                  <a:moveTo>
                    <a:pt x="1065936" y="352425"/>
                  </a:moveTo>
                  <a:lnTo>
                    <a:pt x="1037361" y="352425"/>
                  </a:lnTo>
                  <a:lnTo>
                    <a:pt x="1037361" y="361950"/>
                  </a:lnTo>
                  <a:lnTo>
                    <a:pt x="1065936" y="361950"/>
                  </a:lnTo>
                  <a:lnTo>
                    <a:pt x="1065936" y="352425"/>
                  </a:lnTo>
                  <a:close/>
                </a:path>
                <a:path w="11277600" h="361950">
                  <a:moveTo>
                    <a:pt x="1104493" y="0"/>
                  </a:moveTo>
                  <a:lnTo>
                    <a:pt x="1075918" y="0"/>
                  </a:lnTo>
                  <a:lnTo>
                    <a:pt x="1075918" y="9525"/>
                  </a:lnTo>
                  <a:lnTo>
                    <a:pt x="1104493" y="9525"/>
                  </a:lnTo>
                  <a:lnTo>
                    <a:pt x="1104493" y="0"/>
                  </a:lnTo>
                  <a:close/>
                </a:path>
                <a:path w="11277600" h="361950">
                  <a:moveTo>
                    <a:pt x="1113548" y="352425"/>
                  </a:moveTo>
                  <a:lnTo>
                    <a:pt x="1084973" y="352425"/>
                  </a:lnTo>
                  <a:lnTo>
                    <a:pt x="1084973" y="361950"/>
                  </a:lnTo>
                  <a:lnTo>
                    <a:pt x="1113548" y="361950"/>
                  </a:lnTo>
                  <a:lnTo>
                    <a:pt x="1113548" y="352425"/>
                  </a:lnTo>
                  <a:close/>
                </a:path>
                <a:path w="11277600" h="361950">
                  <a:moveTo>
                    <a:pt x="1152105" y="0"/>
                  </a:moveTo>
                  <a:lnTo>
                    <a:pt x="1123530" y="0"/>
                  </a:lnTo>
                  <a:lnTo>
                    <a:pt x="1123530" y="9525"/>
                  </a:lnTo>
                  <a:lnTo>
                    <a:pt x="1152105" y="9525"/>
                  </a:lnTo>
                  <a:lnTo>
                    <a:pt x="1152105" y="0"/>
                  </a:lnTo>
                  <a:close/>
                </a:path>
                <a:path w="11277600" h="361950">
                  <a:moveTo>
                    <a:pt x="1161148" y="352425"/>
                  </a:moveTo>
                  <a:lnTo>
                    <a:pt x="1132573" y="352425"/>
                  </a:lnTo>
                  <a:lnTo>
                    <a:pt x="1132573" y="361950"/>
                  </a:lnTo>
                  <a:lnTo>
                    <a:pt x="1161148" y="361950"/>
                  </a:lnTo>
                  <a:lnTo>
                    <a:pt x="1161148" y="352425"/>
                  </a:lnTo>
                  <a:close/>
                </a:path>
                <a:path w="11277600" h="361950">
                  <a:moveTo>
                    <a:pt x="1199705" y="0"/>
                  </a:moveTo>
                  <a:lnTo>
                    <a:pt x="1171130" y="0"/>
                  </a:lnTo>
                  <a:lnTo>
                    <a:pt x="1171130" y="9525"/>
                  </a:lnTo>
                  <a:lnTo>
                    <a:pt x="1199705" y="9525"/>
                  </a:lnTo>
                  <a:lnTo>
                    <a:pt x="1199705" y="0"/>
                  </a:lnTo>
                  <a:close/>
                </a:path>
                <a:path w="11277600" h="361950">
                  <a:moveTo>
                    <a:pt x="1208760" y="352425"/>
                  </a:moveTo>
                  <a:lnTo>
                    <a:pt x="1180185" y="352425"/>
                  </a:lnTo>
                  <a:lnTo>
                    <a:pt x="1180185" y="361950"/>
                  </a:lnTo>
                  <a:lnTo>
                    <a:pt x="1208760" y="361950"/>
                  </a:lnTo>
                  <a:lnTo>
                    <a:pt x="1208760" y="352425"/>
                  </a:lnTo>
                  <a:close/>
                </a:path>
                <a:path w="11277600" h="361950">
                  <a:moveTo>
                    <a:pt x="1247305" y="0"/>
                  </a:moveTo>
                  <a:lnTo>
                    <a:pt x="1218730" y="0"/>
                  </a:lnTo>
                  <a:lnTo>
                    <a:pt x="1218730" y="9525"/>
                  </a:lnTo>
                  <a:lnTo>
                    <a:pt x="1247305" y="9525"/>
                  </a:lnTo>
                  <a:lnTo>
                    <a:pt x="1247305" y="0"/>
                  </a:lnTo>
                  <a:close/>
                </a:path>
                <a:path w="11277600" h="361950">
                  <a:moveTo>
                    <a:pt x="1256360" y="352425"/>
                  </a:moveTo>
                  <a:lnTo>
                    <a:pt x="1227785" y="352425"/>
                  </a:lnTo>
                  <a:lnTo>
                    <a:pt x="1227785" y="361950"/>
                  </a:lnTo>
                  <a:lnTo>
                    <a:pt x="1256360" y="361950"/>
                  </a:lnTo>
                  <a:lnTo>
                    <a:pt x="1256360" y="352425"/>
                  </a:lnTo>
                  <a:close/>
                </a:path>
                <a:path w="11277600" h="361950">
                  <a:moveTo>
                    <a:pt x="1294917" y="0"/>
                  </a:moveTo>
                  <a:lnTo>
                    <a:pt x="1266342" y="0"/>
                  </a:lnTo>
                  <a:lnTo>
                    <a:pt x="1266342" y="9525"/>
                  </a:lnTo>
                  <a:lnTo>
                    <a:pt x="1294917" y="9525"/>
                  </a:lnTo>
                  <a:lnTo>
                    <a:pt x="1294917" y="0"/>
                  </a:lnTo>
                  <a:close/>
                </a:path>
                <a:path w="11277600" h="361950">
                  <a:moveTo>
                    <a:pt x="1303959" y="352425"/>
                  </a:moveTo>
                  <a:lnTo>
                    <a:pt x="1275384" y="352425"/>
                  </a:lnTo>
                  <a:lnTo>
                    <a:pt x="1275384" y="361950"/>
                  </a:lnTo>
                  <a:lnTo>
                    <a:pt x="1303959" y="361950"/>
                  </a:lnTo>
                  <a:lnTo>
                    <a:pt x="1303959" y="352425"/>
                  </a:lnTo>
                  <a:close/>
                </a:path>
                <a:path w="11277600" h="361950">
                  <a:moveTo>
                    <a:pt x="1342517" y="0"/>
                  </a:moveTo>
                  <a:lnTo>
                    <a:pt x="1313942" y="0"/>
                  </a:lnTo>
                  <a:lnTo>
                    <a:pt x="1313942" y="9525"/>
                  </a:lnTo>
                  <a:lnTo>
                    <a:pt x="1342517" y="9525"/>
                  </a:lnTo>
                  <a:lnTo>
                    <a:pt x="1342517" y="0"/>
                  </a:lnTo>
                  <a:close/>
                </a:path>
                <a:path w="11277600" h="361950">
                  <a:moveTo>
                    <a:pt x="1351572" y="352425"/>
                  </a:moveTo>
                  <a:lnTo>
                    <a:pt x="1322997" y="352425"/>
                  </a:lnTo>
                  <a:lnTo>
                    <a:pt x="1322997" y="361950"/>
                  </a:lnTo>
                  <a:lnTo>
                    <a:pt x="1351572" y="361950"/>
                  </a:lnTo>
                  <a:lnTo>
                    <a:pt x="1351572" y="352425"/>
                  </a:lnTo>
                  <a:close/>
                </a:path>
                <a:path w="11277600" h="361950">
                  <a:moveTo>
                    <a:pt x="1390129" y="0"/>
                  </a:moveTo>
                  <a:lnTo>
                    <a:pt x="1361554" y="0"/>
                  </a:lnTo>
                  <a:lnTo>
                    <a:pt x="1361554" y="9525"/>
                  </a:lnTo>
                  <a:lnTo>
                    <a:pt x="1390129" y="9525"/>
                  </a:lnTo>
                  <a:lnTo>
                    <a:pt x="1390129" y="0"/>
                  </a:lnTo>
                  <a:close/>
                </a:path>
                <a:path w="11277600" h="361950">
                  <a:moveTo>
                    <a:pt x="1399171" y="352425"/>
                  </a:moveTo>
                  <a:lnTo>
                    <a:pt x="1370596" y="352425"/>
                  </a:lnTo>
                  <a:lnTo>
                    <a:pt x="1370596" y="361950"/>
                  </a:lnTo>
                  <a:lnTo>
                    <a:pt x="1399171" y="361950"/>
                  </a:lnTo>
                  <a:lnTo>
                    <a:pt x="1399171" y="352425"/>
                  </a:lnTo>
                  <a:close/>
                </a:path>
                <a:path w="11277600" h="361950">
                  <a:moveTo>
                    <a:pt x="1437728" y="0"/>
                  </a:moveTo>
                  <a:lnTo>
                    <a:pt x="1409153" y="0"/>
                  </a:lnTo>
                  <a:lnTo>
                    <a:pt x="1409153" y="9525"/>
                  </a:lnTo>
                  <a:lnTo>
                    <a:pt x="1437728" y="9525"/>
                  </a:lnTo>
                  <a:lnTo>
                    <a:pt x="1437728" y="0"/>
                  </a:lnTo>
                  <a:close/>
                </a:path>
                <a:path w="11277600" h="361950">
                  <a:moveTo>
                    <a:pt x="1446784" y="352425"/>
                  </a:moveTo>
                  <a:lnTo>
                    <a:pt x="1418209" y="352425"/>
                  </a:lnTo>
                  <a:lnTo>
                    <a:pt x="1418209" y="361950"/>
                  </a:lnTo>
                  <a:lnTo>
                    <a:pt x="1446784" y="361950"/>
                  </a:lnTo>
                  <a:lnTo>
                    <a:pt x="1446784" y="352425"/>
                  </a:lnTo>
                  <a:close/>
                </a:path>
                <a:path w="11277600" h="361950">
                  <a:moveTo>
                    <a:pt x="1485341" y="0"/>
                  </a:moveTo>
                  <a:lnTo>
                    <a:pt x="1456766" y="0"/>
                  </a:lnTo>
                  <a:lnTo>
                    <a:pt x="1456766" y="9525"/>
                  </a:lnTo>
                  <a:lnTo>
                    <a:pt x="1485341" y="9525"/>
                  </a:lnTo>
                  <a:lnTo>
                    <a:pt x="1485341" y="0"/>
                  </a:lnTo>
                  <a:close/>
                </a:path>
                <a:path w="11277600" h="361950">
                  <a:moveTo>
                    <a:pt x="1494383" y="352425"/>
                  </a:moveTo>
                  <a:lnTo>
                    <a:pt x="1465808" y="352425"/>
                  </a:lnTo>
                  <a:lnTo>
                    <a:pt x="1465808" y="361950"/>
                  </a:lnTo>
                  <a:lnTo>
                    <a:pt x="1494383" y="361950"/>
                  </a:lnTo>
                  <a:lnTo>
                    <a:pt x="1494383" y="352425"/>
                  </a:lnTo>
                  <a:close/>
                </a:path>
                <a:path w="11277600" h="361950">
                  <a:moveTo>
                    <a:pt x="1532940" y="0"/>
                  </a:moveTo>
                  <a:lnTo>
                    <a:pt x="1504365" y="0"/>
                  </a:lnTo>
                  <a:lnTo>
                    <a:pt x="1504365" y="9525"/>
                  </a:lnTo>
                  <a:lnTo>
                    <a:pt x="1532940" y="9525"/>
                  </a:lnTo>
                  <a:lnTo>
                    <a:pt x="1532940" y="0"/>
                  </a:lnTo>
                  <a:close/>
                </a:path>
                <a:path w="11277600" h="361950">
                  <a:moveTo>
                    <a:pt x="1541995" y="352425"/>
                  </a:moveTo>
                  <a:lnTo>
                    <a:pt x="1513420" y="352425"/>
                  </a:lnTo>
                  <a:lnTo>
                    <a:pt x="1513420" y="361950"/>
                  </a:lnTo>
                  <a:lnTo>
                    <a:pt x="1541995" y="361950"/>
                  </a:lnTo>
                  <a:lnTo>
                    <a:pt x="1541995" y="352425"/>
                  </a:lnTo>
                  <a:close/>
                </a:path>
                <a:path w="11277600" h="361950">
                  <a:moveTo>
                    <a:pt x="1580553" y="0"/>
                  </a:moveTo>
                  <a:lnTo>
                    <a:pt x="1551978" y="0"/>
                  </a:lnTo>
                  <a:lnTo>
                    <a:pt x="1551978" y="9525"/>
                  </a:lnTo>
                  <a:lnTo>
                    <a:pt x="1580553" y="9525"/>
                  </a:lnTo>
                  <a:lnTo>
                    <a:pt x="1580553" y="0"/>
                  </a:lnTo>
                  <a:close/>
                </a:path>
                <a:path w="11277600" h="361950">
                  <a:moveTo>
                    <a:pt x="1589595" y="352425"/>
                  </a:moveTo>
                  <a:lnTo>
                    <a:pt x="1561020" y="352425"/>
                  </a:lnTo>
                  <a:lnTo>
                    <a:pt x="1561020" y="361950"/>
                  </a:lnTo>
                  <a:lnTo>
                    <a:pt x="1589595" y="361950"/>
                  </a:lnTo>
                  <a:lnTo>
                    <a:pt x="1589595" y="352425"/>
                  </a:lnTo>
                  <a:close/>
                </a:path>
                <a:path w="11277600" h="361950">
                  <a:moveTo>
                    <a:pt x="1628152" y="0"/>
                  </a:moveTo>
                  <a:lnTo>
                    <a:pt x="1599577" y="0"/>
                  </a:lnTo>
                  <a:lnTo>
                    <a:pt x="1599577" y="9525"/>
                  </a:lnTo>
                  <a:lnTo>
                    <a:pt x="1628152" y="9525"/>
                  </a:lnTo>
                  <a:lnTo>
                    <a:pt x="1628152" y="0"/>
                  </a:lnTo>
                  <a:close/>
                </a:path>
                <a:path w="11277600" h="361950">
                  <a:moveTo>
                    <a:pt x="1637207" y="352425"/>
                  </a:moveTo>
                  <a:lnTo>
                    <a:pt x="1608632" y="352425"/>
                  </a:lnTo>
                  <a:lnTo>
                    <a:pt x="1608632" y="361950"/>
                  </a:lnTo>
                  <a:lnTo>
                    <a:pt x="1637207" y="361950"/>
                  </a:lnTo>
                  <a:lnTo>
                    <a:pt x="1637207" y="352425"/>
                  </a:lnTo>
                  <a:close/>
                </a:path>
                <a:path w="11277600" h="361950">
                  <a:moveTo>
                    <a:pt x="1675765" y="0"/>
                  </a:moveTo>
                  <a:lnTo>
                    <a:pt x="1647190" y="0"/>
                  </a:lnTo>
                  <a:lnTo>
                    <a:pt x="1647190" y="9525"/>
                  </a:lnTo>
                  <a:lnTo>
                    <a:pt x="1675765" y="9525"/>
                  </a:lnTo>
                  <a:lnTo>
                    <a:pt x="1675765" y="0"/>
                  </a:lnTo>
                  <a:close/>
                </a:path>
                <a:path w="11277600" h="361950">
                  <a:moveTo>
                    <a:pt x="1684807" y="352425"/>
                  </a:moveTo>
                  <a:lnTo>
                    <a:pt x="1656232" y="352425"/>
                  </a:lnTo>
                  <a:lnTo>
                    <a:pt x="1656232" y="361950"/>
                  </a:lnTo>
                  <a:lnTo>
                    <a:pt x="1684807" y="361950"/>
                  </a:lnTo>
                  <a:lnTo>
                    <a:pt x="1684807" y="352425"/>
                  </a:lnTo>
                  <a:close/>
                </a:path>
                <a:path w="11277600" h="361950">
                  <a:moveTo>
                    <a:pt x="1723364" y="0"/>
                  </a:moveTo>
                  <a:lnTo>
                    <a:pt x="1694789" y="0"/>
                  </a:lnTo>
                  <a:lnTo>
                    <a:pt x="1694789" y="9525"/>
                  </a:lnTo>
                  <a:lnTo>
                    <a:pt x="1723364" y="9525"/>
                  </a:lnTo>
                  <a:lnTo>
                    <a:pt x="1723364" y="0"/>
                  </a:lnTo>
                  <a:close/>
                </a:path>
                <a:path w="11277600" h="361950">
                  <a:moveTo>
                    <a:pt x="1732419" y="352425"/>
                  </a:moveTo>
                  <a:lnTo>
                    <a:pt x="1703844" y="352425"/>
                  </a:lnTo>
                  <a:lnTo>
                    <a:pt x="1703844" y="361950"/>
                  </a:lnTo>
                  <a:lnTo>
                    <a:pt x="1732419" y="361950"/>
                  </a:lnTo>
                  <a:lnTo>
                    <a:pt x="1732419" y="352425"/>
                  </a:lnTo>
                  <a:close/>
                </a:path>
                <a:path w="11277600" h="361950">
                  <a:moveTo>
                    <a:pt x="1770964" y="0"/>
                  </a:moveTo>
                  <a:lnTo>
                    <a:pt x="1742389" y="0"/>
                  </a:lnTo>
                  <a:lnTo>
                    <a:pt x="1742389" y="9525"/>
                  </a:lnTo>
                  <a:lnTo>
                    <a:pt x="1770964" y="9525"/>
                  </a:lnTo>
                  <a:lnTo>
                    <a:pt x="1770964" y="0"/>
                  </a:lnTo>
                  <a:close/>
                </a:path>
                <a:path w="11277600" h="361950">
                  <a:moveTo>
                    <a:pt x="1780019" y="352425"/>
                  </a:moveTo>
                  <a:lnTo>
                    <a:pt x="1751444" y="352425"/>
                  </a:lnTo>
                  <a:lnTo>
                    <a:pt x="1751444" y="361950"/>
                  </a:lnTo>
                  <a:lnTo>
                    <a:pt x="1780019" y="361950"/>
                  </a:lnTo>
                  <a:lnTo>
                    <a:pt x="1780019" y="352425"/>
                  </a:lnTo>
                  <a:close/>
                </a:path>
                <a:path w="11277600" h="361950">
                  <a:moveTo>
                    <a:pt x="1818576" y="0"/>
                  </a:moveTo>
                  <a:lnTo>
                    <a:pt x="1790001" y="0"/>
                  </a:lnTo>
                  <a:lnTo>
                    <a:pt x="1790001" y="9525"/>
                  </a:lnTo>
                  <a:lnTo>
                    <a:pt x="1818576" y="9525"/>
                  </a:lnTo>
                  <a:lnTo>
                    <a:pt x="1818576" y="0"/>
                  </a:lnTo>
                  <a:close/>
                </a:path>
                <a:path w="11277600" h="361950">
                  <a:moveTo>
                    <a:pt x="1827618" y="352425"/>
                  </a:moveTo>
                  <a:lnTo>
                    <a:pt x="1799043" y="352425"/>
                  </a:lnTo>
                  <a:lnTo>
                    <a:pt x="1799043" y="361950"/>
                  </a:lnTo>
                  <a:lnTo>
                    <a:pt x="1827618" y="361950"/>
                  </a:lnTo>
                  <a:lnTo>
                    <a:pt x="1827618" y="352425"/>
                  </a:lnTo>
                  <a:close/>
                </a:path>
                <a:path w="11277600" h="361950">
                  <a:moveTo>
                    <a:pt x="1866176" y="0"/>
                  </a:moveTo>
                  <a:lnTo>
                    <a:pt x="1837601" y="0"/>
                  </a:lnTo>
                  <a:lnTo>
                    <a:pt x="1837601" y="9525"/>
                  </a:lnTo>
                  <a:lnTo>
                    <a:pt x="1866176" y="9525"/>
                  </a:lnTo>
                  <a:lnTo>
                    <a:pt x="1866176" y="0"/>
                  </a:lnTo>
                  <a:close/>
                </a:path>
                <a:path w="11277600" h="361950">
                  <a:moveTo>
                    <a:pt x="1875231" y="352425"/>
                  </a:moveTo>
                  <a:lnTo>
                    <a:pt x="1846656" y="352425"/>
                  </a:lnTo>
                  <a:lnTo>
                    <a:pt x="1846656" y="361950"/>
                  </a:lnTo>
                  <a:lnTo>
                    <a:pt x="1875231" y="361950"/>
                  </a:lnTo>
                  <a:lnTo>
                    <a:pt x="1875231" y="352425"/>
                  </a:lnTo>
                  <a:close/>
                </a:path>
                <a:path w="11277600" h="361950">
                  <a:moveTo>
                    <a:pt x="1913788" y="0"/>
                  </a:moveTo>
                  <a:lnTo>
                    <a:pt x="1885213" y="0"/>
                  </a:lnTo>
                  <a:lnTo>
                    <a:pt x="1885213" y="9525"/>
                  </a:lnTo>
                  <a:lnTo>
                    <a:pt x="1913788" y="9525"/>
                  </a:lnTo>
                  <a:lnTo>
                    <a:pt x="1913788" y="0"/>
                  </a:lnTo>
                  <a:close/>
                </a:path>
                <a:path w="11277600" h="361950">
                  <a:moveTo>
                    <a:pt x="1922843" y="352425"/>
                  </a:moveTo>
                  <a:lnTo>
                    <a:pt x="1894268" y="352425"/>
                  </a:lnTo>
                  <a:lnTo>
                    <a:pt x="1894268" y="361950"/>
                  </a:lnTo>
                  <a:lnTo>
                    <a:pt x="1922843" y="361950"/>
                  </a:lnTo>
                  <a:lnTo>
                    <a:pt x="1922843" y="352425"/>
                  </a:lnTo>
                  <a:close/>
                </a:path>
                <a:path w="11277600" h="361950">
                  <a:moveTo>
                    <a:pt x="1961388" y="0"/>
                  </a:moveTo>
                  <a:lnTo>
                    <a:pt x="1932813" y="0"/>
                  </a:lnTo>
                  <a:lnTo>
                    <a:pt x="1932813" y="9525"/>
                  </a:lnTo>
                  <a:lnTo>
                    <a:pt x="1961388" y="9525"/>
                  </a:lnTo>
                  <a:lnTo>
                    <a:pt x="1961388" y="0"/>
                  </a:lnTo>
                  <a:close/>
                </a:path>
                <a:path w="11277600" h="361950">
                  <a:moveTo>
                    <a:pt x="1970443" y="352425"/>
                  </a:moveTo>
                  <a:lnTo>
                    <a:pt x="1941868" y="352425"/>
                  </a:lnTo>
                  <a:lnTo>
                    <a:pt x="1941868" y="361950"/>
                  </a:lnTo>
                  <a:lnTo>
                    <a:pt x="1970443" y="361950"/>
                  </a:lnTo>
                  <a:lnTo>
                    <a:pt x="1970443" y="352425"/>
                  </a:lnTo>
                  <a:close/>
                </a:path>
                <a:path w="11277600" h="361950">
                  <a:moveTo>
                    <a:pt x="2009000" y="0"/>
                  </a:moveTo>
                  <a:lnTo>
                    <a:pt x="1980425" y="0"/>
                  </a:lnTo>
                  <a:lnTo>
                    <a:pt x="1980425" y="9525"/>
                  </a:lnTo>
                  <a:lnTo>
                    <a:pt x="2009000" y="9525"/>
                  </a:lnTo>
                  <a:lnTo>
                    <a:pt x="2009000" y="0"/>
                  </a:lnTo>
                  <a:close/>
                </a:path>
                <a:path w="11277600" h="361950">
                  <a:moveTo>
                    <a:pt x="2018042" y="352425"/>
                  </a:moveTo>
                  <a:lnTo>
                    <a:pt x="1989467" y="352425"/>
                  </a:lnTo>
                  <a:lnTo>
                    <a:pt x="1989467" y="361950"/>
                  </a:lnTo>
                  <a:lnTo>
                    <a:pt x="2018042" y="361950"/>
                  </a:lnTo>
                  <a:lnTo>
                    <a:pt x="2018042" y="352425"/>
                  </a:lnTo>
                  <a:close/>
                </a:path>
                <a:path w="11277600" h="361950">
                  <a:moveTo>
                    <a:pt x="2056599" y="0"/>
                  </a:moveTo>
                  <a:lnTo>
                    <a:pt x="2028024" y="0"/>
                  </a:lnTo>
                  <a:lnTo>
                    <a:pt x="2028024" y="9525"/>
                  </a:lnTo>
                  <a:lnTo>
                    <a:pt x="2056599" y="9525"/>
                  </a:lnTo>
                  <a:lnTo>
                    <a:pt x="2056599" y="0"/>
                  </a:lnTo>
                  <a:close/>
                </a:path>
                <a:path w="11277600" h="361950">
                  <a:moveTo>
                    <a:pt x="2065655" y="352425"/>
                  </a:moveTo>
                  <a:lnTo>
                    <a:pt x="2037080" y="352425"/>
                  </a:lnTo>
                  <a:lnTo>
                    <a:pt x="2037080" y="361950"/>
                  </a:lnTo>
                  <a:lnTo>
                    <a:pt x="2065655" y="361950"/>
                  </a:lnTo>
                  <a:lnTo>
                    <a:pt x="2065655" y="352425"/>
                  </a:lnTo>
                  <a:close/>
                </a:path>
                <a:path w="11277600" h="361950">
                  <a:moveTo>
                    <a:pt x="2104212" y="0"/>
                  </a:moveTo>
                  <a:lnTo>
                    <a:pt x="2075637" y="0"/>
                  </a:lnTo>
                  <a:lnTo>
                    <a:pt x="2075637" y="9525"/>
                  </a:lnTo>
                  <a:lnTo>
                    <a:pt x="2104212" y="9525"/>
                  </a:lnTo>
                  <a:lnTo>
                    <a:pt x="2104212" y="0"/>
                  </a:lnTo>
                  <a:close/>
                </a:path>
                <a:path w="11277600" h="361950">
                  <a:moveTo>
                    <a:pt x="2113254" y="352425"/>
                  </a:moveTo>
                  <a:lnTo>
                    <a:pt x="2084679" y="352425"/>
                  </a:lnTo>
                  <a:lnTo>
                    <a:pt x="2084679" y="361950"/>
                  </a:lnTo>
                  <a:lnTo>
                    <a:pt x="2113254" y="361950"/>
                  </a:lnTo>
                  <a:lnTo>
                    <a:pt x="2113254" y="352425"/>
                  </a:lnTo>
                  <a:close/>
                </a:path>
                <a:path w="11277600" h="361950">
                  <a:moveTo>
                    <a:pt x="2151811" y="0"/>
                  </a:moveTo>
                  <a:lnTo>
                    <a:pt x="2123236" y="0"/>
                  </a:lnTo>
                  <a:lnTo>
                    <a:pt x="2123236" y="9525"/>
                  </a:lnTo>
                  <a:lnTo>
                    <a:pt x="2151811" y="9525"/>
                  </a:lnTo>
                  <a:lnTo>
                    <a:pt x="2151811" y="0"/>
                  </a:lnTo>
                  <a:close/>
                </a:path>
                <a:path w="11277600" h="361950">
                  <a:moveTo>
                    <a:pt x="2160867" y="352425"/>
                  </a:moveTo>
                  <a:lnTo>
                    <a:pt x="2132292" y="352425"/>
                  </a:lnTo>
                  <a:lnTo>
                    <a:pt x="2132292" y="361950"/>
                  </a:lnTo>
                  <a:lnTo>
                    <a:pt x="2160867" y="361950"/>
                  </a:lnTo>
                  <a:lnTo>
                    <a:pt x="2160867" y="352425"/>
                  </a:lnTo>
                  <a:close/>
                </a:path>
                <a:path w="11277600" h="361950">
                  <a:moveTo>
                    <a:pt x="2199424" y="0"/>
                  </a:moveTo>
                  <a:lnTo>
                    <a:pt x="2170849" y="0"/>
                  </a:lnTo>
                  <a:lnTo>
                    <a:pt x="2170849" y="9525"/>
                  </a:lnTo>
                  <a:lnTo>
                    <a:pt x="2199424" y="9525"/>
                  </a:lnTo>
                  <a:lnTo>
                    <a:pt x="2199424" y="0"/>
                  </a:lnTo>
                  <a:close/>
                </a:path>
                <a:path w="11277600" h="361950">
                  <a:moveTo>
                    <a:pt x="2208466" y="352425"/>
                  </a:moveTo>
                  <a:lnTo>
                    <a:pt x="2179891" y="352425"/>
                  </a:lnTo>
                  <a:lnTo>
                    <a:pt x="2179891" y="361950"/>
                  </a:lnTo>
                  <a:lnTo>
                    <a:pt x="2208466" y="361950"/>
                  </a:lnTo>
                  <a:lnTo>
                    <a:pt x="2208466" y="352425"/>
                  </a:lnTo>
                  <a:close/>
                </a:path>
                <a:path w="11277600" h="361950">
                  <a:moveTo>
                    <a:pt x="2247023" y="0"/>
                  </a:moveTo>
                  <a:lnTo>
                    <a:pt x="2218448" y="0"/>
                  </a:lnTo>
                  <a:lnTo>
                    <a:pt x="2218448" y="9525"/>
                  </a:lnTo>
                  <a:lnTo>
                    <a:pt x="2247023" y="9525"/>
                  </a:lnTo>
                  <a:lnTo>
                    <a:pt x="2247023" y="0"/>
                  </a:lnTo>
                  <a:close/>
                </a:path>
                <a:path w="11277600" h="361950">
                  <a:moveTo>
                    <a:pt x="2256078" y="352425"/>
                  </a:moveTo>
                  <a:lnTo>
                    <a:pt x="2227503" y="352425"/>
                  </a:lnTo>
                  <a:lnTo>
                    <a:pt x="2227503" y="361950"/>
                  </a:lnTo>
                  <a:lnTo>
                    <a:pt x="2256078" y="361950"/>
                  </a:lnTo>
                  <a:lnTo>
                    <a:pt x="2256078" y="352425"/>
                  </a:lnTo>
                  <a:close/>
                </a:path>
                <a:path w="11277600" h="361950">
                  <a:moveTo>
                    <a:pt x="2294623" y="0"/>
                  </a:moveTo>
                  <a:lnTo>
                    <a:pt x="2266048" y="0"/>
                  </a:lnTo>
                  <a:lnTo>
                    <a:pt x="2266048" y="9525"/>
                  </a:lnTo>
                  <a:lnTo>
                    <a:pt x="2294623" y="9525"/>
                  </a:lnTo>
                  <a:lnTo>
                    <a:pt x="2294623" y="0"/>
                  </a:lnTo>
                  <a:close/>
                </a:path>
                <a:path w="11277600" h="361950">
                  <a:moveTo>
                    <a:pt x="2303678" y="352425"/>
                  </a:moveTo>
                  <a:lnTo>
                    <a:pt x="2275103" y="352425"/>
                  </a:lnTo>
                  <a:lnTo>
                    <a:pt x="2275103" y="361950"/>
                  </a:lnTo>
                  <a:lnTo>
                    <a:pt x="2303678" y="361950"/>
                  </a:lnTo>
                  <a:lnTo>
                    <a:pt x="2303678" y="352425"/>
                  </a:lnTo>
                  <a:close/>
                </a:path>
                <a:path w="11277600" h="361950">
                  <a:moveTo>
                    <a:pt x="2342235" y="0"/>
                  </a:moveTo>
                  <a:lnTo>
                    <a:pt x="2313660" y="0"/>
                  </a:lnTo>
                  <a:lnTo>
                    <a:pt x="2313660" y="9525"/>
                  </a:lnTo>
                  <a:lnTo>
                    <a:pt x="2342235" y="9525"/>
                  </a:lnTo>
                  <a:lnTo>
                    <a:pt x="2342235" y="0"/>
                  </a:lnTo>
                  <a:close/>
                </a:path>
                <a:path w="11277600" h="361950">
                  <a:moveTo>
                    <a:pt x="2351290" y="352425"/>
                  </a:moveTo>
                  <a:lnTo>
                    <a:pt x="2322715" y="352425"/>
                  </a:lnTo>
                  <a:lnTo>
                    <a:pt x="2322715" y="361950"/>
                  </a:lnTo>
                  <a:lnTo>
                    <a:pt x="2351290" y="361950"/>
                  </a:lnTo>
                  <a:lnTo>
                    <a:pt x="2351290" y="352425"/>
                  </a:lnTo>
                  <a:close/>
                </a:path>
                <a:path w="11277600" h="361950">
                  <a:moveTo>
                    <a:pt x="2389835" y="0"/>
                  </a:moveTo>
                  <a:lnTo>
                    <a:pt x="2361260" y="0"/>
                  </a:lnTo>
                  <a:lnTo>
                    <a:pt x="2361260" y="9525"/>
                  </a:lnTo>
                  <a:lnTo>
                    <a:pt x="2389835" y="9525"/>
                  </a:lnTo>
                  <a:lnTo>
                    <a:pt x="2389835" y="0"/>
                  </a:lnTo>
                  <a:close/>
                </a:path>
                <a:path w="11277600" h="361950">
                  <a:moveTo>
                    <a:pt x="2398890" y="352425"/>
                  </a:moveTo>
                  <a:lnTo>
                    <a:pt x="2370315" y="352425"/>
                  </a:lnTo>
                  <a:lnTo>
                    <a:pt x="2370315" y="361950"/>
                  </a:lnTo>
                  <a:lnTo>
                    <a:pt x="2398890" y="361950"/>
                  </a:lnTo>
                  <a:lnTo>
                    <a:pt x="2398890" y="352425"/>
                  </a:lnTo>
                  <a:close/>
                </a:path>
                <a:path w="11277600" h="361950">
                  <a:moveTo>
                    <a:pt x="2437447" y="0"/>
                  </a:moveTo>
                  <a:lnTo>
                    <a:pt x="2408872" y="0"/>
                  </a:lnTo>
                  <a:lnTo>
                    <a:pt x="2408872" y="9525"/>
                  </a:lnTo>
                  <a:lnTo>
                    <a:pt x="2437447" y="9525"/>
                  </a:lnTo>
                  <a:lnTo>
                    <a:pt x="2437447" y="0"/>
                  </a:lnTo>
                  <a:close/>
                </a:path>
                <a:path w="11277600" h="361950">
                  <a:moveTo>
                    <a:pt x="2446502" y="352425"/>
                  </a:moveTo>
                  <a:lnTo>
                    <a:pt x="2417927" y="352425"/>
                  </a:lnTo>
                  <a:lnTo>
                    <a:pt x="2417927" y="361950"/>
                  </a:lnTo>
                  <a:lnTo>
                    <a:pt x="2446502" y="361950"/>
                  </a:lnTo>
                  <a:lnTo>
                    <a:pt x="2446502" y="352425"/>
                  </a:lnTo>
                  <a:close/>
                </a:path>
                <a:path w="11277600" h="361950">
                  <a:moveTo>
                    <a:pt x="2485047" y="0"/>
                  </a:moveTo>
                  <a:lnTo>
                    <a:pt x="2456472" y="0"/>
                  </a:lnTo>
                  <a:lnTo>
                    <a:pt x="2456472" y="9525"/>
                  </a:lnTo>
                  <a:lnTo>
                    <a:pt x="2485047" y="9525"/>
                  </a:lnTo>
                  <a:lnTo>
                    <a:pt x="2485047" y="0"/>
                  </a:lnTo>
                  <a:close/>
                </a:path>
                <a:path w="11277600" h="361950">
                  <a:moveTo>
                    <a:pt x="2494102" y="352425"/>
                  </a:moveTo>
                  <a:lnTo>
                    <a:pt x="2465527" y="352425"/>
                  </a:lnTo>
                  <a:lnTo>
                    <a:pt x="2465527" y="361950"/>
                  </a:lnTo>
                  <a:lnTo>
                    <a:pt x="2494102" y="361950"/>
                  </a:lnTo>
                  <a:lnTo>
                    <a:pt x="2494102" y="352425"/>
                  </a:lnTo>
                  <a:close/>
                </a:path>
                <a:path w="11277600" h="361950">
                  <a:moveTo>
                    <a:pt x="2532659" y="0"/>
                  </a:moveTo>
                  <a:lnTo>
                    <a:pt x="2504084" y="0"/>
                  </a:lnTo>
                  <a:lnTo>
                    <a:pt x="2504084" y="9525"/>
                  </a:lnTo>
                  <a:lnTo>
                    <a:pt x="2532659" y="9525"/>
                  </a:lnTo>
                  <a:lnTo>
                    <a:pt x="2532659" y="0"/>
                  </a:lnTo>
                  <a:close/>
                </a:path>
                <a:path w="11277600" h="361950">
                  <a:moveTo>
                    <a:pt x="2541701" y="352425"/>
                  </a:moveTo>
                  <a:lnTo>
                    <a:pt x="2513126" y="352425"/>
                  </a:lnTo>
                  <a:lnTo>
                    <a:pt x="2513126" y="361950"/>
                  </a:lnTo>
                  <a:lnTo>
                    <a:pt x="2541701" y="361950"/>
                  </a:lnTo>
                  <a:lnTo>
                    <a:pt x="2541701" y="352425"/>
                  </a:lnTo>
                  <a:close/>
                </a:path>
                <a:path w="11277600" h="361950">
                  <a:moveTo>
                    <a:pt x="2580259" y="0"/>
                  </a:moveTo>
                  <a:lnTo>
                    <a:pt x="2551684" y="0"/>
                  </a:lnTo>
                  <a:lnTo>
                    <a:pt x="2551684" y="9525"/>
                  </a:lnTo>
                  <a:lnTo>
                    <a:pt x="2580259" y="9525"/>
                  </a:lnTo>
                  <a:lnTo>
                    <a:pt x="2580259" y="0"/>
                  </a:lnTo>
                  <a:close/>
                </a:path>
                <a:path w="11277600" h="361950">
                  <a:moveTo>
                    <a:pt x="2589314" y="352425"/>
                  </a:moveTo>
                  <a:lnTo>
                    <a:pt x="2560739" y="352425"/>
                  </a:lnTo>
                  <a:lnTo>
                    <a:pt x="2560739" y="361950"/>
                  </a:lnTo>
                  <a:lnTo>
                    <a:pt x="2589314" y="361950"/>
                  </a:lnTo>
                  <a:lnTo>
                    <a:pt x="2589314" y="352425"/>
                  </a:lnTo>
                  <a:close/>
                </a:path>
                <a:path w="11277600" h="361950">
                  <a:moveTo>
                    <a:pt x="2627871" y="0"/>
                  </a:moveTo>
                  <a:lnTo>
                    <a:pt x="2599296" y="0"/>
                  </a:lnTo>
                  <a:lnTo>
                    <a:pt x="2599296" y="9525"/>
                  </a:lnTo>
                  <a:lnTo>
                    <a:pt x="2627871" y="9525"/>
                  </a:lnTo>
                  <a:lnTo>
                    <a:pt x="2627871" y="0"/>
                  </a:lnTo>
                  <a:close/>
                </a:path>
                <a:path w="11277600" h="361950">
                  <a:moveTo>
                    <a:pt x="2636913" y="352425"/>
                  </a:moveTo>
                  <a:lnTo>
                    <a:pt x="2608338" y="352425"/>
                  </a:lnTo>
                  <a:lnTo>
                    <a:pt x="2608338" y="361950"/>
                  </a:lnTo>
                  <a:lnTo>
                    <a:pt x="2636913" y="361950"/>
                  </a:lnTo>
                  <a:lnTo>
                    <a:pt x="2636913" y="352425"/>
                  </a:lnTo>
                  <a:close/>
                </a:path>
                <a:path w="11277600" h="361950">
                  <a:moveTo>
                    <a:pt x="2675471" y="0"/>
                  </a:moveTo>
                  <a:lnTo>
                    <a:pt x="2646896" y="0"/>
                  </a:lnTo>
                  <a:lnTo>
                    <a:pt x="2646896" y="9525"/>
                  </a:lnTo>
                  <a:lnTo>
                    <a:pt x="2675471" y="9525"/>
                  </a:lnTo>
                  <a:lnTo>
                    <a:pt x="2675471" y="0"/>
                  </a:lnTo>
                  <a:close/>
                </a:path>
                <a:path w="11277600" h="361950">
                  <a:moveTo>
                    <a:pt x="2684526" y="352425"/>
                  </a:moveTo>
                  <a:lnTo>
                    <a:pt x="2655951" y="352425"/>
                  </a:lnTo>
                  <a:lnTo>
                    <a:pt x="2655951" y="361950"/>
                  </a:lnTo>
                  <a:lnTo>
                    <a:pt x="2684526" y="361950"/>
                  </a:lnTo>
                  <a:lnTo>
                    <a:pt x="2684526" y="352425"/>
                  </a:lnTo>
                  <a:close/>
                </a:path>
                <a:path w="11277600" h="361950">
                  <a:moveTo>
                    <a:pt x="2723083" y="0"/>
                  </a:moveTo>
                  <a:lnTo>
                    <a:pt x="2694508" y="0"/>
                  </a:lnTo>
                  <a:lnTo>
                    <a:pt x="2694508" y="9525"/>
                  </a:lnTo>
                  <a:lnTo>
                    <a:pt x="2723083" y="9525"/>
                  </a:lnTo>
                  <a:lnTo>
                    <a:pt x="2723083" y="0"/>
                  </a:lnTo>
                  <a:close/>
                </a:path>
                <a:path w="11277600" h="361950">
                  <a:moveTo>
                    <a:pt x="2732125" y="352425"/>
                  </a:moveTo>
                  <a:lnTo>
                    <a:pt x="2703550" y="352425"/>
                  </a:lnTo>
                  <a:lnTo>
                    <a:pt x="2703550" y="361950"/>
                  </a:lnTo>
                  <a:lnTo>
                    <a:pt x="2732125" y="361950"/>
                  </a:lnTo>
                  <a:lnTo>
                    <a:pt x="2732125" y="352425"/>
                  </a:lnTo>
                  <a:close/>
                </a:path>
                <a:path w="11277600" h="361950">
                  <a:moveTo>
                    <a:pt x="2770682" y="0"/>
                  </a:moveTo>
                  <a:lnTo>
                    <a:pt x="2742107" y="0"/>
                  </a:lnTo>
                  <a:lnTo>
                    <a:pt x="2742107" y="9525"/>
                  </a:lnTo>
                  <a:lnTo>
                    <a:pt x="2770682" y="9525"/>
                  </a:lnTo>
                  <a:lnTo>
                    <a:pt x="2770682" y="0"/>
                  </a:lnTo>
                  <a:close/>
                </a:path>
                <a:path w="11277600" h="361950">
                  <a:moveTo>
                    <a:pt x="2779738" y="352425"/>
                  </a:moveTo>
                  <a:lnTo>
                    <a:pt x="2751163" y="352425"/>
                  </a:lnTo>
                  <a:lnTo>
                    <a:pt x="2751163" y="361950"/>
                  </a:lnTo>
                  <a:lnTo>
                    <a:pt x="2779738" y="361950"/>
                  </a:lnTo>
                  <a:lnTo>
                    <a:pt x="2779738" y="352425"/>
                  </a:lnTo>
                  <a:close/>
                </a:path>
                <a:path w="11277600" h="361950">
                  <a:moveTo>
                    <a:pt x="2818295" y="0"/>
                  </a:moveTo>
                  <a:lnTo>
                    <a:pt x="2789720" y="0"/>
                  </a:lnTo>
                  <a:lnTo>
                    <a:pt x="2789720" y="9525"/>
                  </a:lnTo>
                  <a:lnTo>
                    <a:pt x="2818295" y="9525"/>
                  </a:lnTo>
                  <a:lnTo>
                    <a:pt x="2818295" y="0"/>
                  </a:lnTo>
                  <a:close/>
                </a:path>
                <a:path w="11277600" h="361950">
                  <a:moveTo>
                    <a:pt x="2827337" y="352425"/>
                  </a:moveTo>
                  <a:lnTo>
                    <a:pt x="2798762" y="352425"/>
                  </a:lnTo>
                  <a:lnTo>
                    <a:pt x="2798762" y="361950"/>
                  </a:lnTo>
                  <a:lnTo>
                    <a:pt x="2827337" y="361950"/>
                  </a:lnTo>
                  <a:lnTo>
                    <a:pt x="2827337" y="352425"/>
                  </a:lnTo>
                  <a:close/>
                </a:path>
                <a:path w="11277600" h="361950">
                  <a:moveTo>
                    <a:pt x="2865894" y="0"/>
                  </a:moveTo>
                  <a:lnTo>
                    <a:pt x="2837319" y="0"/>
                  </a:lnTo>
                  <a:lnTo>
                    <a:pt x="2837319" y="9525"/>
                  </a:lnTo>
                  <a:lnTo>
                    <a:pt x="2865894" y="9525"/>
                  </a:lnTo>
                  <a:lnTo>
                    <a:pt x="2865894" y="0"/>
                  </a:lnTo>
                  <a:close/>
                </a:path>
                <a:path w="11277600" h="361950">
                  <a:moveTo>
                    <a:pt x="2874949" y="352425"/>
                  </a:moveTo>
                  <a:lnTo>
                    <a:pt x="2846374" y="352425"/>
                  </a:lnTo>
                  <a:lnTo>
                    <a:pt x="2846374" y="361950"/>
                  </a:lnTo>
                  <a:lnTo>
                    <a:pt x="2874949" y="361950"/>
                  </a:lnTo>
                  <a:lnTo>
                    <a:pt x="2874949" y="352425"/>
                  </a:lnTo>
                  <a:close/>
                </a:path>
                <a:path w="11277600" h="361950">
                  <a:moveTo>
                    <a:pt x="2913494" y="0"/>
                  </a:moveTo>
                  <a:lnTo>
                    <a:pt x="2884919" y="0"/>
                  </a:lnTo>
                  <a:lnTo>
                    <a:pt x="2884919" y="9525"/>
                  </a:lnTo>
                  <a:lnTo>
                    <a:pt x="2913494" y="9525"/>
                  </a:lnTo>
                  <a:lnTo>
                    <a:pt x="2913494" y="0"/>
                  </a:lnTo>
                  <a:close/>
                </a:path>
                <a:path w="11277600" h="361950">
                  <a:moveTo>
                    <a:pt x="2922549" y="352425"/>
                  </a:moveTo>
                  <a:lnTo>
                    <a:pt x="2893974" y="352425"/>
                  </a:lnTo>
                  <a:lnTo>
                    <a:pt x="2893974" y="361950"/>
                  </a:lnTo>
                  <a:lnTo>
                    <a:pt x="2922549" y="361950"/>
                  </a:lnTo>
                  <a:lnTo>
                    <a:pt x="2922549" y="352425"/>
                  </a:lnTo>
                  <a:close/>
                </a:path>
                <a:path w="11277600" h="361950">
                  <a:moveTo>
                    <a:pt x="2961106" y="0"/>
                  </a:moveTo>
                  <a:lnTo>
                    <a:pt x="2932531" y="0"/>
                  </a:lnTo>
                  <a:lnTo>
                    <a:pt x="2932531" y="9525"/>
                  </a:lnTo>
                  <a:lnTo>
                    <a:pt x="2961106" y="9525"/>
                  </a:lnTo>
                  <a:lnTo>
                    <a:pt x="2961106" y="0"/>
                  </a:lnTo>
                  <a:close/>
                </a:path>
                <a:path w="11277600" h="361950">
                  <a:moveTo>
                    <a:pt x="2970149" y="352425"/>
                  </a:moveTo>
                  <a:lnTo>
                    <a:pt x="2941574" y="352425"/>
                  </a:lnTo>
                  <a:lnTo>
                    <a:pt x="2941574" y="361950"/>
                  </a:lnTo>
                  <a:lnTo>
                    <a:pt x="2970149" y="361950"/>
                  </a:lnTo>
                  <a:lnTo>
                    <a:pt x="2970149" y="352425"/>
                  </a:lnTo>
                  <a:close/>
                </a:path>
                <a:path w="11277600" h="361950">
                  <a:moveTo>
                    <a:pt x="3008706" y="0"/>
                  </a:moveTo>
                  <a:lnTo>
                    <a:pt x="2980131" y="0"/>
                  </a:lnTo>
                  <a:lnTo>
                    <a:pt x="2980131" y="9525"/>
                  </a:lnTo>
                  <a:lnTo>
                    <a:pt x="3008706" y="9525"/>
                  </a:lnTo>
                  <a:lnTo>
                    <a:pt x="3008706" y="0"/>
                  </a:lnTo>
                  <a:close/>
                </a:path>
                <a:path w="11277600" h="361950">
                  <a:moveTo>
                    <a:pt x="3017761" y="352425"/>
                  </a:moveTo>
                  <a:lnTo>
                    <a:pt x="2989186" y="352425"/>
                  </a:lnTo>
                  <a:lnTo>
                    <a:pt x="2989186" y="361950"/>
                  </a:lnTo>
                  <a:lnTo>
                    <a:pt x="3017761" y="361950"/>
                  </a:lnTo>
                  <a:lnTo>
                    <a:pt x="3017761" y="352425"/>
                  </a:lnTo>
                  <a:close/>
                </a:path>
                <a:path w="11277600" h="361950">
                  <a:moveTo>
                    <a:pt x="3056318" y="0"/>
                  </a:moveTo>
                  <a:lnTo>
                    <a:pt x="3027743" y="0"/>
                  </a:lnTo>
                  <a:lnTo>
                    <a:pt x="3027743" y="9525"/>
                  </a:lnTo>
                  <a:lnTo>
                    <a:pt x="3056318" y="9525"/>
                  </a:lnTo>
                  <a:lnTo>
                    <a:pt x="3056318" y="0"/>
                  </a:lnTo>
                  <a:close/>
                </a:path>
                <a:path w="11277600" h="361950">
                  <a:moveTo>
                    <a:pt x="3065361" y="352425"/>
                  </a:moveTo>
                  <a:lnTo>
                    <a:pt x="3036786" y="352425"/>
                  </a:lnTo>
                  <a:lnTo>
                    <a:pt x="3036786" y="361950"/>
                  </a:lnTo>
                  <a:lnTo>
                    <a:pt x="3065361" y="361950"/>
                  </a:lnTo>
                  <a:lnTo>
                    <a:pt x="3065361" y="352425"/>
                  </a:lnTo>
                  <a:close/>
                </a:path>
                <a:path w="11277600" h="361950">
                  <a:moveTo>
                    <a:pt x="3103918" y="0"/>
                  </a:moveTo>
                  <a:lnTo>
                    <a:pt x="3075343" y="0"/>
                  </a:lnTo>
                  <a:lnTo>
                    <a:pt x="3075343" y="9525"/>
                  </a:lnTo>
                  <a:lnTo>
                    <a:pt x="3103918" y="9525"/>
                  </a:lnTo>
                  <a:lnTo>
                    <a:pt x="3103918" y="0"/>
                  </a:lnTo>
                  <a:close/>
                </a:path>
                <a:path w="11277600" h="361950">
                  <a:moveTo>
                    <a:pt x="3112973" y="352425"/>
                  </a:moveTo>
                  <a:lnTo>
                    <a:pt x="3084398" y="352425"/>
                  </a:lnTo>
                  <a:lnTo>
                    <a:pt x="3084398" y="361950"/>
                  </a:lnTo>
                  <a:lnTo>
                    <a:pt x="3112973" y="361950"/>
                  </a:lnTo>
                  <a:lnTo>
                    <a:pt x="3112973" y="352425"/>
                  </a:lnTo>
                  <a:close/>
                </a:path>
                <a:path w="11277600" h="361950">
                  <a:moveTo>
                    <a:pt x="3151530" y="0"/>
                  </a:moveTo>
                  <a:lnTo>
                    <a:pt x="3122955" y="0"/>
                  </a:lnTo>
                  <a:lnTo>
                    <a:pt x="3122955" y="9525"/>
                  </a:lnTo>
                  <a:lnTo>
                    <a:pt x="3151530" y="9525"/>
                  </a:lnTo>
                  <a:lnTo>
                    <a:pt x="3151530" y="0"/>
                  </a:lnTo>
                  <a:close/>
                </a:path>
                <a:path w="11277600" h="361950">
                  <a:moveTo>
                    <a:pt x="3160572" y="352425"/>
                  </a:moveTo>
                  <a:lnTo>
                    <a:pt x="3131997" y="352425"/>
                  </a:lnTo>
                  <a:lnTo>
                    <a:pt x="3131997" y="361950"/>
                  </a:lnTo>
                  <a:lnTo>
                    <a:pt x="3160572" y="361950"/>
                  </a:lnTo>
                  <a:lnTo>
                    <a:pt x="3160572" y="352425"/>
                  </a:lnTo>
                  <a:close/>
                </a:path>
                <a:path w="11277600" h="361950">
                  <a:moveTo>
                    <a:pt x="3199130" y="0"/>
                  </a:moveTo>
                  <a:lnTo>
                    <a:pt x="3170555" y="0"/>
                  </a:lnTo>
                  <a:lnTo>
                    <a:pt x="3170555" y="9525"/>
                  </a:lnTo>
                  <a:lnTo>
                    <a:pt x="3199130" y="9525"/>
                  </a:lnTo>
                  <a:lnTo>
                    <a:pt x="3199130" y="0"/>
                  </a:lnTo>
                  <a:close/>
                </a:path>
                <a:path w="11277600" h="361950">
                  <a:moveTo>
                    <a:pt x="3208185" y="352425"/>
                  </a:moveTo>
                  <a:lnTo>
                    <a:pt x="3179610" y="352425"/>
                  </a:lnTo>
                  <a:lnTo>
                    <a:pt x="3179610" y="361950"/>
                  </a:lnTo>
                  <a:lnTo>
                    <a:pt x="3208185" y="361950"/>
                  </a:lnTo>
                  <a:lnTo>
                    <a:pt x="3208185" y="352425"/>
                  </a:lnTo>
                  <a:close/>
                </a:path>
                <a:path w="11277600" h="361950">
                  <a:moveTo>
                    <a:pt x="3246742" y="0"/>
                  </a:moveTo>
                  <a:lnTo>
                    <a:pt x="3218167" y="0"/>
                  </a:lnTo>
                  <a:lnTo>
                    <a:pt x="3218167" y="9525"/>
                  </a:lnTo>
                  <a:lnTo>
                    <a:pt x="3246742" y="9525"/>
                  </a:lnTo>
                  <a:lnTo>
                    <a:pt x="3246742" y="0"/>
                  </a:lnTo>
                  <a:close/>
                </a:path>
                <a:path w="11277600" h="361950">
                  <a:moveTo>
                    <a:pt x="3255784" y="352425"/>
                  </a:moveTo>
                  <a:lnTo>
                    <a:pt x="3227209" y="352425"/>
                  </a:lnTo>
                  <a:lnTo>
                    <a:pt x="3227209" y="361950"/>
                  </a:lnTo>
                  <a:lnTo>
                    <a:pt x="3255784" y="361950"/>
                  </a:lnTo>
                  <a:lnTo>
                    <a:pt x="3255784" y="352425"/>
                  </a:lnTo>
                  <a:close/>
                </a:path>
                <a:path w="11277600" h="361950">
                  <a:moveTo>
                    <a:pt x="3294342" y="0"/>
                  </a:moveTo>
                  <a:lnTo>
                    <a:pt x="3265767" y="0"/>
                  </a:lnTo>
                  <a:lnTo>
                    <a:pt x="3265767" y="9525"/>
                  </a:lnTo>
                  <a:lnTo>
                    <a:pt x="3294342" y="9525"/>
                  </a:lnTo>
                  <a:lnTo>
                    <a:pt x="3294342" y="0"/>
                  </a:lnTo>
                  <a:close/>
                </a:path>
                <a:path w="11277600" h="361950">
                  <a:moveTo>
                    <a:pt x="3303397" y="352425"/>
                  </a:moveTo>
                  <a:lnTo>
                    <a:pt x="3274822" y="352425"/>
                  </a:lnTo>
                  <a:lnTo>
                    <a:pt x="3274822" y="361950"/>
                  </a:lnTo>
                  <a:lnTo>
                    <a:pt x="3303397" y="361950"/>
                  </a:lnTo>
                  <a:lnTo>
                    <a:pt x="3303397" y="352425"/>
                  </a:lnTo>
                  <a:close/>
                </a:path>
                <a:path w="11277600" h="361950">
                  <a:moveTo>
                    <a:pt x="3341954" y="0"/>
                  </a:moveTo>
                  <a:lnTo>
                    <a:pt x="3313379" y="0"/>
                  </a:lnTo>
                  <a:lnTo>
                    <a:pt x="3313379" y="9525"/>
                  </a:lnTo>
                  <a:lnTo>
                    <a:pt x="3341954" y="9525"/>
                  </a:lnTo>
                  <a:lnTo>
                    <a:pt x="3341954" y="0"/>
                  </a:lnTo>
                  <a:close/>
                </a:path>
                <a:path w="11277600" h="361950">
                  <a:moveTo>
                    <a:pt x="3350996" y="352425"/>
                  </a:moveTo>
                  <a:lnTo>
                    <a:pt x="3322421" y="352425"/>
                  </a:lnTo>
                  <a:lnTo>
                    <a:pt x="3322421" y="361950"/>
                  </a:lnTo>
                  <a:lnTo>
                    <a:pt x="3350996" y="361950"/>
                  </a:lnTo>
                  <a:lnTo>
                    <a:pt x="3350996" y="352425"/>
                  </a:lnTo>
                  <a:close/>
                </a:path>
                <a:path w="11277600" h="361950">
                  <a:moveTo>
                    <a:pt x="3389553" y="0"/>
                  </a:moveTo>
                  <a:lnTo>
                    <a:pt x="3360978" y="0"/>
                  </a:lnTo>
                  <a:lnTo>
                    <a:pt x="3360978" y="9525"/>
                  </a:lnTo>
                  <a:lnTo>
                    <a:pt x="3389553" y="9525"/>
                  </a:lnTo>
                  <a:lnTo>
                    <a:pt x="3389553" y="0"/>
                  </a:lnTo>
                  <a:close/>
                </a:path>
                <a:path w="11277600" h="361950">
                  <a:moveTo>
                    <a:pt x="3398609" y="352425"/>
                  </a:moveTo>
                  <a:lnTo>
                    <a:pt x="3370034" y="352425"/>
                  </a:lnTo>
                  <a:lnTo>
                    <a:pt x="3370034" y="361950"/>
                  </a:lnTo>
                  <a:lnTo>
                    <a:pt x="3398609" y="361950"/>
                  </a:lnTo>
                  <a:lnTo>
                    <a:pt x="3398609" y="352425"/>
                  </a:lnTo>
                  <a:close/>
                </a:path>
                <a:path w="11277600" h="361950">
                  <a:moveTo>
                    <a:pt x="3437153" y="0"/>
                  </a:moveTo>
                  <a:lnTo>
                    <a:pt x="3408578" y="0"/>
                  </a:lnTo>
                  <a:lnTo>
                    <a:pt x="3408578" y="9525"/>
                  </a:lnTo>
                  <a:lnTo>
                    <a:pt x="3437153" y="9525"/>
                  </a:lnTo>
                  <a:lnTo>
                    <a:pt x="3437153" y="0"/>
                  </a:lnTo>
                  <a:close/>
                </a:path>
                <a:path w="11277600" h="361950">
                  <a:moveTo>
                    <a:pt x="3446208" y="352425"/>
                  </a:moveTo>
                  <a:lnTo>
                    <a:pt x="3417633" y="352425"/>
                  </a:lnTo>
                  <a:lnTo>
                    <a:pt x="3417633" y="361950"/>
                  </a:lnTo>
                  <a:lnTo>
                    <a:pt x="3446208" y="361950"/>
                  </a:lnTo>
                  <a:lnTo>
                    <a:pt x="3446208" y="352425"/>
                  </a:lnTo>
                  <a:close/>
                </a:path>
                <a:path w="11277600" h="361950">
                  <a:moveTo>
                    <a:pt x="3484765" y="0"/>
                  </a:moveTo>
                  <a:lnTo>
                    <a:pt x="3456190" y="0"/>
                  </a:lnTo>
                  <a:lnTo>
                    <a:pt x="3456190" y="9525"/>
                  </a:lnTo>
                  <a:lnTo>
                    <a:pt x="3484765" y="9525"/>
                  </a:lnTo>
                  <a:lnTo>
                    <a:pt x="3484765" y="0"/>
                  </a:lnTo>
                  <a:close/>
                </a:path>
                <a:path w="11277600" h="361950">
                  <a:moveTo>
                    <a:pt x="3493820" y="352425"/>
                  </a:moveTo>
                  <a:lnTo>
                    <a:pt x="3465245" y="352425"/>
                  </a:lnTo>
                  <a:lnTo>
                    <a:pt x="3465245" y="361950"/>
                  </a:lnTo>
                  <a:lnTo>
                    <a:pt x="3493820" y="361950"/>
                  </a:lnTo>
                  <a:lnTo>
                    <a:pt x="3493820" y="352425"/>
                  </a:lnTo>
                  <a:close/>
                </a:path>
                <a:path w="11277600" h="361950">
                  <a:moveTo>
                    <a:pt x="3532365" y="0"/>
                  </a:moveTo>
                  <a:lnTo>
                    <a:pt x="3503790" y="0"/>
                  </a:lnTo>
                  <a:lnTo>
                    <a:pt x="3503790" y="9525"/>
                  </a:lnTo>
                  <a:lnTo>
                    <a:pt x="3532365" y="9525"/>
                  </a:lnTo>
                  <a:lnTo>
                    <a:pt x="3532365" y="0"/>
                  </a:lnTo>
                  <a:close/>
                </a:path>
                <a:path w="11277600" h="361950">
                  <a:moveTo>
                    <a:pt x="3541420" y="352425"/>
                  </a:moveTo>
                  <a:lnTo>
                    <a:pt x="3512845" y="352425"/>
                  </a:lnTo>
                  <a:lnTo>
                    <a:pt x="3512845" y="361950"/>
                  </a:lnTo>
                  <a:lnTo>
                    <a:pt x="3541420" y="361950"/>
                  </a:lnTo>
                  <a:lnTo>
                    <a:pt x="3541420" y="352425"/>
                  </a:lnTo>
                  <a:close/>
                </a:path>
                <a:path w="11277600" h="361950">
                  <a:moveTo>
                    <a:pt x="3579977" y="0"/>
                  </a:moveTo>
                  <a:lnTo>
                    <a:pt x="3551402" y="0"/>
                  </a:lnTo>
                  <a:lnTo>
                    <a:pt x="3551402" y="9525"/>
                  </a:lnTo>
                  <a:lnTo>
                    <a:pt x="3579977" y="9525"/>
                  </a:lnTo>
                  <a:lnTo>
                    <a:pt x="3579977" y="0"/>
                  </a:lnTo>
                  <a:close/>
                </a:path>
                <a:path w="11277600" h="361950">
                  <a:moveTo>
                    <a:pt x="3589020" y="352425"/>
                  </a:moveTo>
                  <a:lnTo>
                    <a:pt x="3560445" y="352425"/>
                  </a:lnTo>
                  <a:lnTo>
                    <a:pt x="3560445" y="361950"/>
                  </a:lnTo>
                  <a:lnTo>
                    <a:pt x="3589020" y="361950"/>
                  </a:lnTo>
                  <a:lnTo>
                    <a:pt x="3589020" y="352425"/>
                  </a:lnTo>
                  <a:close/>
                </a:path>
                <a:path w="11277600" h="361950">
                  <a:moveTo>
                    <a:pt x="3627577" y="0"/>
                  </a:moveTo>
                  <a:lnTo>
                    <a:pt x="3599002" y="0"/>
                  </a:lnTo>
                  <a:lnTo>
                    <a:pt x="3599002" y="9525"/>
                  </a:lnTo>
                  <a:lnTo>
                    <a:pt x="3627577" y="9525"/>
                  </a:lnTo>
                  <a:lnTo>
                    <a:pt x="3627577" y="0"/>
                  </a:lnTo>
                  <a:close/>
                </a:path>
                <a:path w="11277600" h="361950">
                  <a:moveTo>
                    <a:pt x="3636632" y="352425"/>
                  </a:moveTo>
                  <a:lnTo>
                    <a:pt x="3608057" y="352425"/>
                  </a:lnTo>
                  <a:lnTo>
                    <a:pt x="3608057" y="361950"/>
                  </a:lnTo>
                  <a:lnTo>
                    <a:pt x="3636632" y="361950"/>
                  </a:lnTo>
                  <a:lnTo>
                    <a:pt x="3636632" y="352425"/>
                  </a:lnTo>
                  <a:close/>
                </a:path>
                <a:path w="11277600" h="361950">
                  <a:moveTo>
                    <a:pt x="3675189" y="0"/>
                  </a:moveTo>
                  <a:lnTo>
                    <a:pt x="3646614" y="0"/>
                  </a:lnTo>
                  <a:lnTo>
                    <a:pt x="3646614" y="9525"/>
                  </a:lnTo>
                  <a:lnTo>
                    <a:pt x="3675189" y="9525"/>
                  </a:lnTo>
                  <a:lnTo>
                    <a:pt x="3675189" y="0"/>
                  </a:lnTo>
                  <a:close/>
                </a:path>
                <a:path w="11277600" h="361950">
                  <a:moveTo>
                    <a:pt x="3684232" y="352425"/>
                  </a:moveTo>
                  <a:lnTo>
                    <a:pt x="3655657" y="352425"/>
                  </a:lnTo>
                  <a:lnTo>
                    <a:pt x="3655657" y="361950"/>
                  </a:lnTo>
                  <a:lnTo>
                    <a:pt x="3684232" y="361950"/>
                  </a:lnTo>
                  <a:lnTo>
                    <a:pt x="3684232" y="352425"/>
                  </a:lnTo>
                  <a:close/>
                </a:path>
                <a:path w="11277600" h="361950">
                  <a:moveTo>
                    <a:pt x="3722789" y="0"/>
                  </a:moveTo>
                  <a:lnTo>
                    <a:pt x="3694214" y="0"/>
                  </a:lnTo>
                  <a:lnTo>
                    <a:pt x="3694214" y="9525"/>
                  </a:lnTo>
                  <a:lnTo>
                    <a:pt x="3722789" y="9525"/>
                  </a:lnTo>
                  <a:lnTo>
                    <a:pt x="3722789" y="0"/>
                  </a:lnTo>
                  <a:close/>
                </a:path>
                <a:path w="11277600" h="361950">
                  <a:moveTo>
                    <a:pt x="3731844" y="352425"/>
                  </a:moveTo>
                  <a:lnTo>
                    <a:pt x="3703269" y="352425"/>
                  </a:lnTo>
                  <a:lnTo>
                    <a:pt x="3703269" y="361950"/>
                  </a:lnTo>
                  <a:lnTo>
                    <a:pt x="3731844" y="361950"/>
                  </a:lnTo>
                  <a:lnTo>
                    <a:pt x="3731844" y="352425"/>
                  </a:lnTo>
                  <a:close/>
                </a:path>
                <a:path w="11277600" h="361950">
                  <a:moveTo>
                    <a:pt x="3770401" y="0"/>
                  </a:moveTo>
                  <a:lnTo>
                    <a:pt x="3741826" y="0"/>
                  </a:lnTo>
                  <a:lnTo>
                    <a:pt x="3741826" y="9525"/>
                  </a:lnTo>
                  <a:lnTo>
                    <a:pt x="3770401" y="9525"/>
                  </a:lnTo>
                  <a:lnTo>
                    <a:pt x="3770401" y="0"/>
                  </a:lnTo>
                  <a:close/>
                </a:path>
                <a:path w="11277600" h="361950">
                  <a:moveTo>
                    <a:pt x="3779443" y="352425"/>
                  </a:moveTo>
                  <a:lnTo>
                    <a:pt x="3750868" y="352425"/>
                  </a:lnTo>
                  <a:lnTo>
                    <a:pt x="3750868" y="361950"/>
                  </a:lnTo>
                  <a:lnTo>
                    <a:pt x="3779443" y="361950"/>
                  </a:lnTo>
                  <a:lnTo>
                    <a:pt x="3779443" y="352425"/>
                  </a:lnTo>
                  <a:close/>
                </a:path>
                <a:path w="11277600" h="361950">
                  <a:moveTo>
                    <a:pt x="3818001" y="0"/>
                  </a:moveTo>
                  <a:lnTo>
                    <a:pt x="3789426" y="0"/>
                  </a:lnTo>
                  <a:lnTo>
                    <a:pt x="3789426" y="9525"/>
                  </a:lnTo>
                  <a:lnTo>
                    <a:pt x="3818001" y="9525"/>
                  </a:lnTo>
                  <a:lnTo>
                    <a:pt x="3818001" y="0"/>
                  </a:lnTo>
                  <a:close/>
                </a:path>
                <a:path w="11277600" h="361950">
                  <a:moveTo>
                    <a:pt x="3827056" y="352425"/>
                  </a:moveTo>
                  <a:lnTo>
                    <a:pt x="3798481" y="352425"/>
                  </a:lnTo>
                  <a:lnTo>
                    <a:pt x="3798481" y="361950"/>
                  </a:lnTo>
                  <a:lnTo>
                    <a:pt x="3827056" y="361950"/>
                  </a:lnTo>
                  <a:lnTo>
                    <a:pt x="3827056" y="352425"/>
                  </a:lnTo>
                  <a:close/>
                </a:path>
                <a:path w="11277600" h="361950">
                  <a:moveTo>
                    <a:pt x="3865613" y="0"/>
                  </a:moveTo>
                  <a:lnTo>
                    <a:pt x="3837038" y="0"/>
                  </a:lnTo>
                  <a:lnTo>
                    <a:pt x="3837038" y="9525"/>
                  </a:lnTo>
                  <a:lnTo>
                    <a:pt x="3865613" y="9525"/>
                  </a:lnTo>
                  <a:lnTo>
                    <a:pt x="3865613" y="0"/>
                  </a:lnTo>
                  <a:close/>
                </a:path>
                <a:path w="11277600" h="361950">
                  <a:moveTo>
                    <a:pt x="3874655" y="352425"/>
                  </a:moveTo>
                  <a:lnTo>
                    <a:pt x="3846080" y="352425"/>
                  </a:lnTo>
                  <a:lnTo>
                    <a:pt x="3846080" y="361950"/>
                  </a:lnTo>
                  <a:lnTo>
                    <a:pt x="3874655" y="361950"/>
                  </a:lnTo>
                  <a:lnTo>
                    <a:pt x="3874655" y="352425"/>
                  </a:lnTo>
                  <a:close/>
                </a:path>
                <a:path w="11277600" h="361950">
                  <a:moveTo>
                    <a:pt x="3913213" y="0"/>
                  </a:moveTo>
                  <a:lnTo>
                    <a:pt x="3884638" y="0"/>
                  </a:lnTo>
                  <a:lnTo>
                    <a:pt x="3884638" y="9525"/>
                  </a:lnTo>
                  <a:lnTo>
                    <a:pt x="3913213" y="9525"/>
                  </a:lnTo>
                  <a:lnTo>
                    <a:pt x="3913213" y="0"/>
                  </a:lnTo>
                  <a:close/>
                </a:path>
                <a:path w="11277600" h="361950">
                  <a:moveTo>
                    <a:pt x="3922268" y="352425"/>
                  </a:moveTo>
                  <a:lnTo>
                    <a:pt x="3893693" y="352425"/>
                  </a:lnTo>
                  <a:lnTo>
                    <a:pt x="3893693" y="361950"/>
                  </a:lnTo>
                  <a:lnTo>
                    <a:pt x="3922268" y="361950"/>
                  </a:lnTo>
                  <a:lnTo>
                    <a:pt x="3922268" y="352425"/>
                  </a:lnTo>
                  <a:close/>
                </a:path>
                <a:path w="11277600" h="361950">
                  <a:moveTo>
                    <a:pt x="3960812" y="0"/>
                  </a:moveTo>
                  <a:lnTo>
                    <a:pt x="3932237" y="0"/>
                  </a:lnTo>
                  <a:lnTo>
                    <a:pt x="3932237" y="9525"/>
                  </a:lnTo>
                  <a:lnTo>
                    <a:pt x="3960812" y="9525"/>
                  </a:lnTo>
                  <a:lnTo>
                    <a:pt x="3960812" y="0"/>
                  </a:lnTo>
                  <a:close/>
                </a:path>
                <a:path w="11277600" h="361950">
                  <a:moveTo>
                    <a:pt x="3969867" y="352425"/>
                  </a:moveTo>
                  <a:lnTo>
                    <a:pt x="3941292" y="352425"/>
                  </a:lnTo>
                  <a:lnTo>
                    <a:pt x="3941292" y="361950"/>
                  </a:lnTo>
                  <a:lnTo>
                    <a:pt x="3969867" y="361950"/>
                  </a:lnTo>
                  <a:lnTo>
                    <a:pt x="3969867" y="352425"/>
                  </a:lnTo>
                  <a:close/>
                </a:path>
                <a:path w="11277600" h="361950">
                  <a:moveTo>
                    <a:pt x="4008424" y="0"/>
                  </a:moveTo>
                  <a:lnTo>
                    <a:pt x="3979849" y="0"/>
                  </a:lnTo>
                  <a:lnTo>
                    <a:pt x="3979849" y="9525"/>
                  </a:lnTo>
                  <a:lnTo>
                    <a:pt x="4008424" y="9525"/>
                  </a:lnTo>
                  <a:lnTo>
                    <a:pt x="4008424" y="0"/>
                  </a:lnTo>
                  <a:close/>
                </a:path>
                <a:path w="11277600" h="361950">
                  <a:moveTo>
                    <a:pt x="4017467" y="352425"/>
                  </a:moveTo>
                  <a:lnTo>
                    <a:pt x="3988892" y="352425"/>
                  </a:lnTo>
                  <a:lnTo>
                    <a:pt x="3988892" y="361950"/>
                  </a:lnTo>
                  <a:lnTo>
                    <a:pt x="4017467" y="361950"/>
                  </a:lnTo>
                  <a:lnTo>
                    <a:pt x="4017467" y="352425"/>
                  </a:lnTo>
                  <a:close/>
                </a:path>
                <a:path w="11277600" h="361950">
                  <a:moveTo>
                    <a:pt x="4056024" y="0"/>
                  </a:moveTo>
                  <a:lnTo>
                    <a:pt x="4027449" y="0"/>
                  </a:lnTo>
                  <a:lnTo>
                    <a:pt x="4027449" y="9525"/>
                  </a:lnTo>
                  <a:lnTo>
                    <a:pt x="4056024" y="9525"/>
                  </a:lnTo>
                  <a:lnTo>
                    <a:pt x="4056024" y="0"/>
                  </a:lnTo>
                  <a:close/>
                </a:path>
                <a:path w="11277600" h="361950">
                  <a:moveTo>
                    <a:pt x="4065079" y="352425"/>
                  </a:moveTo>
                  <a:lnTo>
                    <a:pt x="4036504" y="352425"/>
                  </a:lnTo>
                  <a:lnTo>
                    <a:pt x="4036504" y="361950"/>
                  </a:lnTo>
                  <a:lnTo>
                    <a:pt x="4065079" y="361950"/>
                  </a:lnTo>
                  <a:lnTo>
                    <a:pt x="4065079" y="352425"/>
                  </a:lnTo>
                  <a:close/>
                </a:path>
                <a:path w="11277600" h="361950">
                  <a:moveTo>
                    <a:pt x="4103636" y="0"/>
                  </a:moveTo>
                  <a:lnTo>
                    <a:pt x="4075061" y="0"/>
                  </a:lnTo>
                  <a:lnTo>
                    <a:pt x="4075061" y="9525"/>
                  </a:lnTo>
                  <a:lnTo>
                    <a:pt x="4103636" y="9525"/>
                  </a:lnTo>
                  <a:lnTo>
                    <a:pt x="4103636" y="0"/>
                  </a:lnTo>
                  <a:close/>
                </a:path>
                <a:path w="11277600" h="361950">
                  <a:moveTo>
                    <a:pt x="4112679" y="352425"/>
                  </a:moveTo>
                  <a:lnTo>
                    <a:pt x="4084104" y="352425"/>
                  </a:lnTo>
                  <a:lnTo>
                    <a:pt x="4084104" y="361950"/>
                  </a:lnTo>
                  <a:lnTo>
                    <a:pt x="4112679" y="361950"/>
                  </a:lnTo>
                  <a:lnTo>
                    <a:pt x="4112679" y="352425"/>
                  </a:lnTo>
                  <a:close/>
                </a:path>
                <a:path w="11277600" h="361950">
                  <a:moveTo>
                    <a:pt x="4151236" y="0"/>
                  </a:moveTo>
                  <a:lnTo>
                    <a:pt x="4122661" y="0"/>
                  </a:lnTo>
                  <a:lnTo>
                    <a:pt x="4122661" y="9525"/>
                  </a:lnTo>
                  <a:lnTo>
                    <a:pt x="4151236" y="9525"/>
                  </a:lnTo>
                  <a:lnTo>
                    <a:pt x="4151236" y="0"/>
                  </a:lnTo>
                  <a:close/>
                </a:path>
                <a:path w="11277600" h="361950">
                  <a:moveTo>
                    <a:pt x="4160291" y="352425"/>
                  </a:moveTo>
                  <a:lnTo>
                    <a:pt x="4131716" y="352425"/>
                  </a:lnTo>
                  <a:lnTo>
                    <a:pt x="4131716" y="361950"/>
                  </a:lnTo>
                  <a:lnTo>
                    <a:pt x="4160291" y="361950"/>
                  </a:lnTo>
                  <a:lnTo>
                    <a:pt x="4160291" y="352425"/>
                  </a:lnTo>
                  <a:close/>
                </a:path>
                <a:path w="11277600" h="361950">
                  <a:moveTo>
                    <a:pt x="4198848" y="0"/>
                  </a:moveTo>
                  <a:lnTo>
                    <a:pt x="4170273" y="0"/>
                  </a:lnTo>
                  <a:lnTo>
                    <a:pt x="4170273" y="9525"/>
                  </a:lnTo>
                  <a:lnTo>
                    <a:pt x="4198848" y="9525"/>
                  </a:lnTo>
                  <a:lnTo>
                    <a:pt x="4198848" y="0"/>
                  </a:lnTo>
                  <a:close/>
                </a:path>
                <a:path w="11277600" h="361950">
                  <a:moveTo>
                    <a:pt x="4207891" y="352425"/>
                  </a:moveTo>
                  <a:lnTo>
                    <a:pt x="4179316" y="352425"/>
                  </a:lnTo>
                  <a:lnTo>
                    <a:pt x="4179316" y="361950"/>
                  </a:lnTo>
                  <a:lnTo>
                    <a:pt x="4207891" y="361950"/>
                  </a:lnTo>
                  <a:lnTo>
                    <a:pt x="4207891" y="352425"/>
                  </a:lnTo>
                  <a:close/>
                </a:path>
                <a:path w="11277600" h="361950">
                  <a:moveTo>
                    <a:pt x="4246448" y="0"/>
                  </a:moveTo>
                  <a:lnTo>
                    <a:pt x="4217873" y="0"/>
                  </a:lnTo>
                  <a:lnTo>
                    <a:pt x="4217873" y="9525"/>
                  </a:lnTo>
                  <a:lnTo>
                    <a:pt x="4246448" y="9525"/>
                  </a:lnTo>
                  <a:lnTo>
                    <a:pt x="4246448" y="0"/>
                  </a:lnTo>
                  <a:close/>
                </a:path>
                <a:path w="11277600" h="361950">
                  <a:moveTo>
                    <a:pt x="4255503" y="352425"/>
                  </a:moveTo>
                  <a:lnTo>
                    <a:pt x="4226928" y="352425"/>
                  </a:lnTo>
                  <a:lnTo>
                    <a:pt x="4226928" y="361950"/>
                  </a:lnTo>
                  <a:lnTo>
                    <a:pt x="4255503" y="361950"/>
                  </a:lnTo>
                  <a:lnTo>
                    <a:pt x="4255503" y="352425"/>
                  </a:lnTo>
                  <a:close/>
                </a:path>
                <a:path w="11277600" h="361950">
                  <a:moveTo>
                    <a:pt x="4294060" y="0"/>
                  </a:moveTo>
                  <a:lnTo>
                    <a:pt x="4265485" y="0"/>
                  </a:lnTo>
                  <a:lnTo>
                    <a:pt x="4265485" y="9525"/>
                  </a:lnTo>
                  <a:lnTo>
                    <a:pt x="4294060" y="9525"/>
                  </a:lnTo>
                  <a:lnTo>
                    <a:pt x="4294060" y="0"/>
                  </a:lnTo>
                  <a:close/>
                </a:path>
                <a:path w="11277600" h="361950">
                  <a:moveTo>
                    <a:pt x="4303103" y="352425"/>
                  </a:moveTo>
                  <a:lnTo>
                    <a:pt x="4274528" y="352425"/>
                  </a:lnTo>
                  <a:lnTo>
                    <a:pt x="4274528" y="361950"/>
                  </a:lnTo>
                  <a:lnTo>
                    <a:pt x="4303103" y="361950"/>
                  </a:lnTo>
                  <a:lnTo>
                    <a:pt x="4303103" y="352425"/>
                  </a:lnTo>
                  <a:close/>
                </a:path>
                <a:path w="11277600" h="361950">
                  <a:moveTo>
                    <a:pt x="4341660" y="0"/>
                  </a:moveTo>
                  <a:lnTo>
                    <a:pt x="4313085" y="0"/>
                  </a:lnTo>
                  <a:lnTo>
                    <a:pt x="4313085" y="9525"/>
                  </a:lnTo>
                  <a:lnTo>
                    <a:pt x="4341660" y="9525"/>
                  </a:lnTo>
                  <a:lnTo>
                    <a:pt x="4341660" y="0"/>
                  </a:lnTo>
                  <a:close/>
                </a:path>
                <a:path w="11277600" h="361950">
                  <a:moveTo>
                    <a:pt x="4350715" y="352425"/>
                  </a:moveTo>
                  <a:lnTo>
                    <a:pt x="4322140" y="352425"/>
                  </a:lnTo>
                  <a:lnTo>
                    <a:pt x="4322140" y="361950"/>
                  </a:lnTo>
                  <a:lnTo>
                    <a:pt x="4350715" y="361950"/>
                  </a:lnTo>
                  <a:lnTo>
                    <a:pt x="4350715" y="352425"/>
                  </a:lnTo>
                  <a:close/>
                </a:path>
                <a:path w="11277600" h="361950">
                  <a:moveTo>
                    <a:pt x="4389272" y="0"/>
                  </a:moveTo>
                  <a:lnTo>
                    <a:pt x="4360697" y="0"/>
                  </a:lnTo>
                  <a:lnTo>
                    <a:pt x="4360697" y="9525"/>
                  </a:lnTo>
                  <a:lnTo>
                    <a:pt x="4389272" y="9525"/>
                  </a:lnTo>
                  <a:lnTo>
                    <a:pt x="4389272" y="0"/>
                  </a:lnTo>
                  <a:close/>
                </a:path>
                <a:path w="11277600" h="361950">
                  <a:moveTo>
                    <a:pt x="4398315" y="352425"/>
                  </a:moveTo>
                  <a:lnTo>
                    <a:pt x="4369740" y="352425"/>
                  </a:lnTo>
                  <a:lnTo>
                    <a:pt x="4369740" y="361950"/>
                  </a:lnTo>
                  <a:lnTo>
                    <a:pt x="4398315" y="361950"/>
                  </a:lnTo>
                  <a:lnTo>
                    <a:pt x="4398315" y="352425"/>
                  </a:lnTo>
                  <a:close/>
                </a:path>
                <a:path w="11277600" h="361950">
                  <a:moveTo>
                    <a:pt x="4436872" y="0"/>
                  </a:moveTo>
                  <a:lnTo>
                    <a:pt x="4408297" y="0"/>
                  </a:lnTo>
                  <a:lnTo>
                    <a:pt x="4408297" y="9525"/>
                  </a:lnTo>
                  <a:lnTo>
                    <a:pt x="4436872" y="9525"/>
                  </a:lnTo>
                  <a:lnTo>
                    <a:pt x="4436872" y="0"/>
                  </a:lnTo>
                  <a:close/>
                </a:path>
                <a:path w="11277600" h="361950">
                  <a:moveTo>
                    <a:pt x="4445927" y="352425"/>
                  </a:moveTo>
                  <a:lnTo>
                    <a:pt x="4417352" y="352425"/>
                  </a:lnTo>
                  <a:lnTo>
                    <a:pt x="4417352" y="361950"/>
                  </a:lnTo>
                  <a:lnTo>
                    <a:pt x="4445927" y="361950"/>
                  </a:lnTo>
                  <a:lnTo>
                    <a:pt x="4445927" y="352425"/>
                  </a:lnTo>
                  <a:close/>
                </a:path>
                <a:path w="11277600" h="361950">
                  <a:moveTo>
                    <a:pt x="4484471" y="0"/>
                  </a:moveTo>
                  <a:lnTo>
                    <a:pt x="4455896" y="0"/>
                  </a:lnTo>
                  <a:lnTo>
                    <a:pt x="4455896" y="9525"/>
                  </a:lnTo>
                  <a:lnTo>
                    <a:pt x="4484471" y="9525"/>
                  </a:lnTo>
                  <a:lnTo>
                    <a:pt x="4484471" y="0"/>
                  </a:lnTo>
                  <a:close/>
                </a:path>
                <a:path w="11277600" h="361950">
                  <a:moveTo>
                    <a:pt x="4493526" y="352425"/>
                  </a:moveTo>
                  <a:lnTo>
                    <a:pt x="4464951" y="352425"/>
                  </a:lnTo>
                  <a:lnTo>
                    <a:pt x="4464951" y="361950"/>
                  </a:lnTo>
                  <a:lnTo>
                    <a:pt x="4493526" y="361950"/>
                  </a:lnTo>
                  <a:lnTo>
                    <a:pt x="4493526" y="352425"/>
                  </a:lnTo>
                  <a:close/>
                </a:path>
                <a:path w="11277600" h="361950">
                  <a:moveTo>
                    <a:pt x="4532084" y="0"/>
                  </a:moveTo>
                  <a:lnTo>
                    <a:pt x="4503509" y="0"/>
                  </a:lnTo>
                  <a:lnTo>
                    <a:pt x="4503509" y="9525"/>
                  </a:lnTo>
                  <a:lnTo>
                    <a:pt x="4532084" y="9525"/>
                  </a:lnTo>
                  <a:lnTo>
                    <a:pt x="4532084" y="0"/>
                  </a:lnTo>
                  <a:close/>
                </a:path>
                <a:path w="11277600" h="361950">
                  <a:moveTo>
                    <a:pt x="4541139" y="352425"/>
                  </a:moveTo>
                  <a:lnTo>
                    <a:pt x="4512564" y="352425"/>
                  </a:lnTo>
                  <a:lnTo>
                    <a:pt x="4512564" y="361950"/>
                  </a:lnTo>
                  <a:lnTo>
                    <a:pt x="4541139" y="361950"/>
                  </a:lnTo>
                  <a:lnTo>
                    <a:pt x="4541139" y="352425"/>
                  </a:lnTo>
                  <a:close/>
                </a:path>
                <a:path w="11277600" h="361950">
                  <a:moveTo>
                    <a:pt x="4579683" y="0"/>
                  </a:moveTo>
                  <a:lnTo>
                    <a:pt x="4551108" y="0"/>
                  </a:lnTo>
                  <a:lnTo>
                    <a:pt x="4551108" y="9525"/>
                  </a:lnTo>
                  <a:lnTo>
                    <a:pt x="4579683" y="9525"/>
                  </a:lnTo>
                  <a:lnTo>
                    <a:pt x="4579683" y="0"/>
                  </a:lnTo>
                  <a:close/>
                </a:path>
                <a:path w="11277600" h="361950">
                  <a:moveTo>
                    <a:pt x="4588738" y="352425"/>
                  </a:moveTo>
                  <a:lnTo>
                    <a:pt x="4560163" y="352425"/>
                  </a:lnTo>
                  <a:lnTo>
                    <a:pt x="4560163" y="361950"/>
                  </a:lnTo>
                  <a:lnTo>
                    <a:pt x="4588738" y="361950"/>
                  </a:lnTo>
                  <a:lnTo>
                    <a:pt x="4588738" y="352425"/>
                  </a:lnTo>
                  <a:close/>
                </a:path>
                <a:path w="11277600" h="361950">
                  <a:moveTo>
                    <a:pt x="4627296" y="0"/>
                  </a:moveTo>
                  <a:lnTo>
                    <a:pt x="4598721" y="0"/>
                  </a:lnTo>
                  <a:lnTo>
                    <a:pt x="4598721" y="9525"/>
                  </a:lnTo>
                  <a:lnTo>
                    <a:pt x="4627296" y="9525"/>
                  </a:lnTo>
                  <a:lnTo>
                    <a:pt x="4627296" y="0"/>
                  </a:lnTo>
                  <a:close/>
                </a:path>
                <a:path w="11277600" h="361950">
                  <a:moveTo>
                    <a:pt x="4636338" y="352425"/>
                  </a:moveTo>
                  <a:lnTo>
                    <a:pt x="4607763" y="352425"/>
                  </a:lnTo>
                  <a:lnTo>
                    <a:pt x="4607763" y="361950"/>
                  </a:lnTo>
                  <a:lnTo>
                    <a:pt x="4636338" y="361950"/>
                  </a:lnTo>
                  <a:lnTo>
                    <a:pt x="4636338" y="352425"/>
                  </a:lnTo>
                  <a:close/>
                </a:path>
                <a:path w="11277600" h="361950">
                  <a:moveTo>
                    <a:pt x="4674895" y="0"/>
                  </a:moveTo>
                  <a:lnTo>
                    <a:pt x="4646320" y="0"/>
                  </a:lnTo>
                  <a:lnTo>
                    <a:pt x="4646320" y="9525"/>
                  </a:lnTo>
                  <a:lnTo>
                    <a:pt x="4674895" y="9525"/>
                  </a:lnTo>
                  <a:lnTo>
                    <a:pt x="4674895" y="0"/>
                  </a:lnTo>
                  <a:close/>
                </a:path>
                <a:path w="11277600" h="361950">
                  <a:moveTo>
                    <a:pt x="4683950" y="352425"/>
                  </a:moveTo>
                  <a:lnTo>
                    <a:pt x="4655375" y="352425"/>
                  </a:lnTo>
                  <a:lnTo>
                    <a:pt x="4655375" y="361950"/>
                  </a:lnTo>
                  <a:lnTo>
                    <a:pt x="4683950" y="361950"/>
                  </a:lnTo>
                  <a:lnTo>
                    <a:pt x="4683950" y="352425"/>
                  </a:lnTo>
                  <a:close/>
                </a:path>
                <a:path w="11277600" h="361950">
                  <a:moveTo>
                    <a:pt x="4722507" y="0"/>
                  </a:moveTo>
                  <a:lnTo>
                    <a:pt x="4693932" y="0"/>
                  </a:lnTo>
                  <a:lnTo>
                    <a:pt x="4693932" y="9525"/>
                  </a:lnTo>
                  <a:lnTo>
                    <a:pt x="4722507" y="9525"/>
                  </a:lnTo>
                  <a:lnTo>
                    <a:pt x="4722507" y="0"/>
                  </a:lnTo>
                  <a:close/>
                </a:path>
                <a:path w="11277600" h="361950">
                  <a:moveTo>
                    <a:pt x="4731550" y="352425"/>
                  </a:moveTo>
                  <a:lnTo>
                    <a:pt x="4702975" y="352425"/>
                  </a:lnTo>
                  <a:lnTo>
                    <a:pt x="4702975" y="361950"/>
                  </a:lnTo>
                  <a:lnTo>
                    <a:pt x="4731550" y="361950"/>
                  </a:lnTo>
                  <a:lnTo>
                    <a:pt x="4731550" y="352425"/>
                  </a:lnTo>
                  <a:close/>
                </a:path>
                <a:path w="11277600" h="361950">
                  <a:moveTo>
                    <a:pt x="4770107" y="0"/>
                  </a:moveTo>
                  <a:lnTo>
                    <a:pt x="4741532" y="0"/>
                  </a:lnTo>
                  <a:lnTo>
                    <a:pt x="4741532" y="9525"/>
                  </a:lnTo>
                  <a:lnTo>
                    <a:pt x="4770107" y="9525"/>
                  </a:lnTo>
                  <a:lnTo>
                    <a:pt x="4770107" y="0"/>
                  </a:lnTo>
                  <a:close/>
                </a:path>
                <a:path w="11277600" h="361950">
                  <a:moveTo>
                    <a:pt x="4779162" y="352425"/>
                  </a:moveTo>
                  <a:lnTo>
                    <a:pt x="4750587" y="352425"/>
                  </a:lnTo>
                  <a:lnTo>
                    <a:pt x="4750587" y="361950"/>
                  </a:lnTo>
                  <a:lnTo>
                    <a:pt x="4779162" y="361950"/>
                  </a:lnTo>
                  <a:lnTo>
                    <a:pt x="4779162" y="352425"/>
                  </a:lnTo>
                  <a:close/>
                </a:path>
                <a:path w="11277600" h="361950">
                  <a:moveTo>
                    <a:pt x="4817719" y="0"/>
                  </a:moveTo>
                  <a:lnTo>
                    <a:pt x="4789144" y="0"/>
                  </a:lnTo>
                  <a:lnTo>
                    <a:pt x="4789144" y="9525"/>
                  </a:lnTo>
                  <a:lnTo>
                    <a:pt x="4817719" y="9525"/>
                  </a:lnTo>
                  <a:lnTo>
                    <a:pt x="4817719" y="0"/>
                  </a:lnTo>
                  <a:close/>
                </a:path>
                <a:path w="11277600" h="361950">
                  <a:moveTo>
                    <a:pt x="4826762" y="352425"/>
                  </a:moveTo>
                  <a:lnTo>
                    <a:pt x="4798187" y="352425"/>
                  </a:lnTo>
                  <a:lnTo>
                    <a:pt x="4798187" y="361950"/>
                  </a:lnTo>
                  <a:lnTo>
                    <a:pt x="4826762" y="361950"/>
                  </a:lnTo>
                  <a:lnTo>
                    <a:pt x="4826762" y="352425"/>
                  </a:lnTo>
                  <a:close/>
                </a:path>
                <a:path w="11277600" h="361950">
                  <a:moveTo>
                    <a:pt x="4865319" y="0"/>
                  </a:moveTo>
                  <a:lnTo>
                    <a:pt x="4836744" y="0"/>
                  </a:lnTo>
                  <a:lnTo>
                    <a:pt x="4836744" y="9525"/>
                  </a:lnTo>
                  <a:lnTo>
                    <a:pt x="4865319" y="9525"/>
                  </a:lnTo>
                  <a:lnTo>
                    <a:pt x="4865319" y="0"/>
                  </a:lnTo>
                  <a:close/>
                </a:path>
                <a:path w="11277600" h="361950">
                  <a:moveTo>
                    <a:pt x="4874374" y="352425"/>
                  </a:moveTo>
                  <a:lnTo>
                    <a:pt x="4845799" y="352425"/>
                  </a:lnTo>
                  <a:lnTo>
                    <a:pt x="4845799" y="361950"/>
                  </a:lnTo>
                  <a:lnTo>
                    <a:pt x="4874374" y="361950"/>
                  </a:lnTo>
                  <a:lnTo>
                    <a:pt x="4874374" y="352425"/>
                  </a:lnTo>
                  <a:close/>
                </a:path>
                <a:path w="11277600" h="361950">
                  <a:moveTo>
                    <a:pt x="4912931" y="0"/>
                  </a:moveTo>
                  <a:lnTo>
                    <a:pt x="4884356" y="0"/>
                  </a:lnTo>
                  <a:lnTo>
                    <a:pt x="4884356" y="9525"/>
                  </a:lnTo>
                  <a:lnTo>
                    <a:pt x="4912931" y="9525"/>
                  </a:lnTo>
                  <a:lnTo>
                    <a:pt x="4912931" y="0"/>
                  </a:lnTo>
                  <a:close/>
                </a:path>
                <a:path w="11277600" h="361950">
                  <a:moveTo>
                    <a:pt x="4921974" y="352425"/>
                  </a:moveTo>
                  <a:lnTo>
                    <a:pt x="4893399" y="352425"/>
                  </a:lnTo>
                  <a:lnTo>
                    <a:pt x="4893399" y="361950"/>
                  </a:lnTo>
                  <a:lnTo>
                    <a:pt x="4921974" y="361950"/>
                  </a:lnTo>
                  <a:lnTo>
                    <a:pt x="4921974" y="352425"/>
                  </a:lnTo>
                  <a:close/>
                </a:path>
                <a:path w="11277600" h="361950">
                  <a:moveTo>
                    <a:pt x="4960531" y="0"/>
                  </a:moveTo>
                  <a:lnTo>
                    <a:pt x="4931956" y="0"/>
                  </a:lnTo>
                  <a:lnTo>
                    <a:pt x="4931956" y="9525"/>
                  </a:lnTo>
                  <a:lnTo>
                    <a:pt x="4960531" y="9525"/>
                  </a:lnTo>
                  <a:lnTo>
                    <a:pt x="4960531" y="0"/>
                  </a:lnTo>
                  <a:close/>
                </a:path>
                <a:path w="11277600" h="361950">
                  <a:moveTo>
                    <a:pt x="4969586" y="352425"/>
                  </a:moveTo>
                  <a:lnTo>
                    <a:pt x="4941011" y="352425"/>
                  </a:lnTo>
                  <a:lnTo>
                    <a:pt x="4941011" y="361950"/>
                  </a:lnTo>
                  <a:lnTo>
                    <a:pt x="4969586" y="361950"/>
                  </a:lnTo>
                  <a:lnTo>
                    <a:pt x="4969586" y="352425"/>
                  </a:lnTo>
                  <a:close/>
                </a:path>
                <a:path w="11277600" h="361950">
                  <a:moveTo>
                    <a:pt x="5008143" y="0"/>
                  </a:moveTo>
                  <a:lnTo>
                    <a:pt x="4979568" y="0"/>
                  </a:lnTo>
                  <a:lnTo>
                    <a:pt x="4979568" y="9525"/>
                  </a:lnTo>
                  <a:lnTo>
                    <a:pt x="5008143" y="9525"/>
                  </a:lnTo>
                  <a:lnTo>
                    <a:pt x="5008143" y="0"/>
                  </a:lnTo>
                  <a:close/>
                </a:path>
                <a:path w="11277600" h="361950">
                  <a:moveTo>
                    <a:pt x="5017186" y="352425"/>
                  </a:moveTo>
                  <a:lnTo>
                    <a:pt x="4988611" y="352425"/>
                  </a:lnTo>
                  <a:lnTo>
                    <a:pt x="4988611" y="361950"/>
                  </a:lnTo>
                  <a:lnTo>
                    <a:pt x="5017186" y="361950"/>
                  </a:lnTo>
                  <a:lnTo>
                    <a:pt x="5017186" y="352425"/>
                  </a:lnTo>
                  <a:close/>
                </a:path>
                <a:path w="11277600" h="361950">
                  <a:moveTo>
                    <a:pt x="5055743" y="0"/>
                  </a:moveTo>
                  <a:lnTo>
                    <a:pt x="5027168" y="0"/>
                  </a:lnTo>
                  <a:lnTo>
                    <a:pt x="5027168" y="9525"/>
                  </a:lnTo>
                  <a:lnTo>
                    <a:pt x="5055743" y="9525"/>
                  </a:lnTo>
                  <a:lnTo>
                    <a:pt x="5055743" y="0"/>
                  </a:lnTo>
                  <a:close/>
                </a:path>
                <a:path w="11277600" h="361950">
                  <a:moveTo>
                    <a:pt x="5064798" y="352425"/>
                  </a:moveTo>
                  <a:lnTo>
                    <a:pt x="5036223" y="352425"/>
                  </a:lnTo>
                  <a:lnTo>
                    <a:pt x="5036223" y="361950"/>
                  </a:lnTo>
                  <a:lnTo>
                    <a:pt x="5064798" y="361950"/>
                  </a:lnTo>
                  <a:lnTo>
                    <a:pt x="5064798" y="352425"/>
                  </a:lnTo>
                  <a:close/>
                </a:path>
                <a:path w="11277600" h="361950">
                  <a:moveTo>
                    <a:pt x="5103342" y="0"/>
                  </a:moveTo>
                  <a:lnTo>
                    <a:pt x="5074767" y="0"/>
                  </a:lnTo>
                  <a:lnTo>
                    <a:pt x="5074767" y="9525"/>
                  </a:lnTo>
                  <a:lnTo>
                    <a:pt x="5103342" y="9525"/>
                  </a:lnTo>
                  <a:lnTo>
                    <a:pt x="5103342" y="0"/>
                  </a:lnTo>
                  <a:close/>
                </a:path>
                <a:path w="11277600" h="361950">
                  <a:moveTo>
                    <a:pt x="5112397" y="352425"/>
                  </a:moveTo>
                  <a:lnTo>
                    <a:pt x="5083822" y="352425"/>
                  </a:lnTo>
                  <a:lnTo>
                    <a:pt x="5083822" y="361950"/>
                  </a:lnTo>
                  <a:lnTo>
                    <a:pt x="5112397" y="361950"/>
                  </a:lnTo>
                  <a:lnTo>
                    <a:pt x="5112397" y="352425"/>
                  </a:lnTo>
                  <a:close/>
                </a:path>
                <a:path w="11277600" h="361950">
                  <a:moveTo>
                    <a:pt x="5150955" y="0"/>
                  </a:moveTo>
                  <a:lnTo>
                    <a:pt x="5122380" y="0"/>
                  </a:lnTo>
                  <a:lnTo>
                    <a:pt x="5122380" y="9525"/>
                  </a:lnTo>
                  <a:lnTo>
                    <a:pt x="5150955" y="9525"/>
                  </a:lnTo>
                  <a:lnTo>
                    <a:pt x="5150955" y="0"/>
                  </a:lnTo>
                  <a:close/>
                </a:path>
                <a:path w="11277600" h="361950">
                  <a:moveTo>
                    <a:pt x="5159997" y="352425"/>
                  </a:moveTo>
                  <a:lnTo>
                    <a:pt x="5131435" y="352425"/>
                  </a:lnTo>
                  <a:lnTo>
                    <a:pt x="5131435" y="361950"/>
                  </a:lnTo>
                  <a:lnTo>
                    <a:pt x="5159997" y="361950"/>
                  </a:lnTo>
                  <a:lnTo>
                    <a:pt x="5159997" y="352425"/>
                  </a:lnTo>
                  <a:close/>
                </a:path>
                <a:path w="11277600" h="361950">
                  <a:moveTo>
                    <a:pt x="5198554" y="0"/>
                  </a:moveTo>
                  <a:lnTo>
                    <a:pt x="5169979" y="0"/>
                  </a:lnTo>
                  <a:lnTo>
                    <a:pt x="5169979" y="9525"/>
                  </a:lnTo>
                  <a:lnTo>
                    <a:pt x="5198554" y="9525"/>
                  </a:lnTo>
                  <a:lnTo>
                    <a:pt x="5198554" y="0"/>
                  </a:lnTo>
                  <a:close/>
                </a:path>
                <a:path w="11277600" h="361950">
                  <a:moveTo>
                    <a:pt x="5207609" y="352425"/>
                  </a:moveTo>
                  <a:lnTo>
                    <a:pt x="5179034" y="352425"/>
                  </a:lnTo>
                  <a:lnTo>
                    <a:pt x="5179034" y="361950"/>
                  </a:lnTo>
                  <a:lnTo>
                    <a:pt x="5207609" y="361950"/>
                  </a:lnTo>
                  <a:lnTo>
                    <a:pt x="5207609" y="352425"/>
                  </a:lnTo>
                  <a:close/>
                </a:path>
                <a:path w="11277600" h="361950">
                  <a:moveTo>
                    <a:pt x="5246167" y="0"/>
                  </a:moveTo>
                  <a:lnTo>
                    <a:pt x="5217592" y="0"/>
                  </a:lnTo>
                  <a:lnTo>
                    <a:pt x="5217592" y="9525"/>
                  </a:lnTo>
                  <a:lnTo>
                    <a:pt x="5246167" y="9525"/>
                  </a:lnTo>
                  <a:lnTo>
                    <a:pt x="5246167" y="0"/>
                  </a:lnTo>
                  <a:close/>
                </a:path>
                <a:path w="11277600" h="361950">
                  <a:moveTo>
                    <a:pt x="5255209" y="352425"/>
                  </a:moveTo>
                  <a:lnTo>
                    <a:pt x="5226634" y="352425"/>
                  </a:lnTo>
                  <a:lnTo>
                    <a:pt x="5226634" y="361950"/>
                  </a:lnTo>
                  <a:lnTo>
                    <a:pt x="5255209" y="361950"/>
                  </a:lnTo>
                  <a:lnTo>
                    <a:pt x="5255209" y="352425"/>
                  </a:lnTo>
                  <a:close/>
                </a:path>
                <a:path w="11277600" h="361950">
                  <a:moveTo>
                    <a:pt x="5293766" y="0"/>
                  </a:moveTo>
                  <a:lnTo>
                    <a:pt x="5265191" y="0"/>
                  </a:lnTo>
                  <a:lnTo>
                    <a:pt x="5265191" y="9525"/>
                  </a:lnTo>
                  <a:lnTo>
                    <a:pt x="5293766" y="9525"/>
                  </a:lnTo>
                  <a:lnTo>
                    <a:pt x="5293766" y="0"/>
                  </a:lnTo>
                  <a:close/>
                </a:path>
                <a:path w="11277600" h="361950">
                  <a:moveTo>
                    <a:pt x="5302821" y="352425"/>
                  </a:moveTo>
                  <a:lnTo>
                    <a:pt x="5274246" y="352425"/>
                  </a:lnTo>
                  <a:lnTo>
                    <a:pt x="5274246" y="361950"/>
                  </a:lnTo>
                  <a:lnTo>
                    <a:pt x="5302821" y="361950"/>
                  </a:lnTo>
                  <a:lnTo>
                    <a:pt x="5302821" y="352425"/>
                  </a:lnTo>
                  <a:close/>
                </a:path>
                <a:path w="11277600" h="361950">
                  <a:moveTo>
                    <a:pt x="5341378" y="0"/>
                  </a:moveTo>
                  <a:lnTo>
                    <a:pt x="5312803" y="0"/>
                  </a:lnTo>
                  <a:lnTo>
                    <a:pt x="5312803" y="9525"/>
                  </a:lnTo>
                  <a:lnTo>
                    <a:pt x="5341378" y="9525"/>
                  </a:lnTo>
                  <a:lnTo>
                    <a:pt x="5341378" y="0"/>
                  </a:lnTo>
                  <a:close/>
                </a:path>
                <a:path w="11277600" h="361950">
                  <a:moveTo>
                    <a:pt x="5350421" y="352425"/>
                  </a:moveTo>
                  <a:lnTo>
                    <a:pt x="5321846" y="352425"/>
                  </a:lnTo>
                  <a:lnTo>
                    <a:pt x="5321846" y="361950"/>
                  </a:lnTo>
                  <a:lnTo>
                    <a:pt x="5350421" y="361950"/>
                  </a:lnTo>
                  <a:lnTo>
                    <a:pt x="5350421" y="352425"/>
                  </a:lnTo>
                  <a:close/>
                </a:path>
                <a:path w="11277600" h="361950">
                  <a:moveTo>
                    <a:pt x="5388978" y="0"/>
                  </a:moveTo>
                  <a:lnTo>
                    <a:pt x="5360403" y="0"/>
                  </a:lnTo>
                  <a:lnTo>
                    <a:pt x="5360403" y="9525"/>
                  </a:lnTo>
                  <a:lnTo>
                    <a:pt x="5388978" y="9525"/>
                  </a:lnTo>
                  <a:lnTo>
                    <a:pt x="5388978" y="0"/>
                  </a:lnTo>
                  <a:close/>
                </a:path>
                <a:path w="11277600" h="361950">
                  <a:moveTo>
                    <a:pt x="5398033" y="352425"/>
                  </a:moveTo>
                  <a:lnTo>
                    <a:pt x="5369458" y="352425"/>
                  </a:lnTo>
                  <a:lnTo>
                    <a:pt x="5369458" y="361950"/>
                  </a:lnTo>
                  <a:lnTo>
                    <a:pt x="5398033" y="361950"/>
                  </a:lnTo>
                  <a:lnTo>
                    <a:pt x="5398033" y="352425"/>
                  </a:lnTo>
                  <a:close/>
                </a:path>
                <a:path w="11277600" h="361950">
                  <a:moveTo>
                    <a:pt x="5436590" y="0"/>
                  </a:moveTo>
                  <a:lnTo>
                    <a:pt x="5408015" y="0"/>
                  </a:lnTo>
                  <a:lnTo>
                    <a:pt x="5408015" y="9525"/>
                  </a:lnTo>
                  <a:lnTo>
                    <a:pt x="5436590" y="9525"/>
                  </a:lnTo>
                  <a:lnTo>
                    <a:pt x="5436590" y="0"/>
                  </a:lnTo>
                  <a:close/>
                </a:path>
                <a:path w="11277600" h="361950">
                  <a:moveTo>
                    <a:pt x="5445633" y="352425"/>
                  </a:moveTo>
                  <a:lnTo>
                    <a:pt x="5417058" y="352425"/>
                  </a:lnTo>
                  <a:lnTo>
                    <a:pt x="5417058" y="361950"/>
                  </a:lnTo>
                  <a:lnTo>
                    <a:pt x="5445633" y="361950"/>
                  </a:lnTo>
                  <a:lnTo>
                    <a:pt x="5445633" y="352425"/>
                  </a:lnTo>
                  <a:close/>
                </a:path>
                <a:path w="11277600" h="361950">
                  <a:moveTo>
                    <a:pt x="5484190" y="0"/>
                  </a:moveTo>
                  <a:lnTo>
                    <a:pt x="5455615" y="0"/>
                  </a:lnTo>
                  <a:lnTo>
                    <a:pt x="5455615" y="9525"/>
                  </a:lnTo>
                  <a:lnTo>
                    <a:pt x="5484190" y="9525"/>
                  </a:lnTo>
                  <a:lnTo>
                    <a:pt x="5484190" y="0"/>
                  </a:lnTo>
                  <a:close/>
                </a:path>
                <a:path w="11277600" h="361950">
                  <a:moveTo>
                    <a:pt x="5493245" y="352425"/>
                  </a:moveTo>
                  <a:lnTo>
                    <a:pt x="5464670" y="352425"/>
                  </a:lnTo>
                  <a:lnTo>
                    <a:pt x="5464670" y="361950"/>
                  </a:lnTo>
                  <a:lnTo>
                    <a:pt x="5493245" y="361950"/>
                  </a:lnTo>
                  <a:lnTo>
                    <a:pt x="5493245" y="352425"/>
                  </a:lnTo>
                  <a:close/>
                </a:path>
                <a:path w="11277600" h="361950">
                  <a:moveTo>
                    <a:pt x="5531802" y="0"/>
                  </a:moveTo>
                  <a:lnTo>
                    <a:pt x="5503227" y="0"/>
                  </a:lnTo>
                  <a:lnTo>
                    <a:pt x="5503227" y="9525"/>
                  </a:lnTo>
                  <a:lnTo>
                    <a:pt x="5531802" y="9525"/>
                  </a:lnTo>
                  <a:lnTo>
                    <a:pt x="5531802" y="0"/>
                  </a:lnTo>
                  <a:close/>
                </a:path>
                <a:path w="11277600" h="361950">
                  <a:moveTo>
                    <a:pt x="5540845" y="352425"/>
                  </a:moveTo>
                  <a:lnTo>
                    <a:pt x="5512270" y="352425"/>
                  </a:lnTo>
                  <a:lnTo>
                    <a:pt x="5512270" y="361950"/>
                  </a:lnTo>
                  <a:lnTo>
                    <a:pt x="5540845" y="361950"/>
                  </a:lnTo>
                  <a:lnTo>
                    <a:pt x="5540845" y="352425"/>
                  </a:lnTo>
                  <a:close/>
                </a:path>
                <a:path w="11277600" h="361950">
                  <a:moveTo>
                    <a:pt x="5579402" y="0"/>
                  </a:moveTo>
                  <a:lnTo>
                    <a:pt x="5550827" y="0"/>
                  </a:lnTo>
                  <a:lnTo>
                    <a:pt x="5550827" y="9525"/>
                  </a:lnTo>
                  <a:lnTo>
                    <a:pt x="5579402" y="9525"/>
                  </a:lnTo>
                  <a:lnTo>
                    <a:pt x="5579402" y="0"/>
                  </a:lnTo>
                  <a:close/>
                </a:path>
                <a:path w="11277600" h="361950">
                  <a:moveTo>
                    <a:pt x="5588457" y="352425"/>
                  </a:moveTo>
                  <a:lnTo>
                    <a:pt x="5559882" y="352425"/>
                  </a:lnTo>
                  <a:lnTo>
                    <a:pt x="5559882" y="361950"/>
                  </a:lnTo>
                  <a:lnTo>
                    <a:pt x="5588457" y="361950"/>
                  </a:lnTo>
                  <a:lnTo>
                    <a:pt x="5588457" y="352425"/>
                  </a:lnTo>
                  <a:close/>
                </a:path>
                <a:path w="11277600" h="361950">
                  <a:moveTo>
                    <a:pt x="5627001" y="0"/>
                  </a:moveTo>
                  <a:lnTo>
                    <a:pt x="5598426" y="0"/>
                  </a:lnTo>
                  <a:lnTo>
                    <a:pt x="5598426" y="9525"/>
                  </a:lnTo>
                  <a:lnTo>
                    <a:pt x="5627001" y="9525"/>
                  </a:lnTo>
                  <a:lnTo>
                    <a:pt x="5627001" y="0"/>
                  </a:lnTo>
                  <a:close/>
                </a:path>
                <a:path w="11277600" h="361950">
                  <a:moveTo>
                    <a:pt x="5636057" y="352425"/>
                  </a:moveTo>
                  <a:lnTo>
                    <a:pt x="5607482" y="352425"/>
                  </a:lnTo>
                  <a:lnTo>
                    <a:pt x="5607482" y="361950"/>
                  </a:lnTo>
                  <a:lnTo>
                    <a:pt x="5636057" y="361950"/>
                  </a:lnTo>
                  <a:lnTo>
                    <a:pt x="5636057" y="352425"/>
                  </a:lnTo>
                  <a:close/>
                </a:path>
                <a:path w="11277600" h="361950">
                  <a:moveTo>
                    <a:pt x="5674614" y="0"/>
                  </a:moveTo>
                  <a:lnTo>
                    <a:pt x="5646039" y="0"/>
                  </a:lnTo>
                  <a:lnTo>
                    <a:pt x="5646039" y="9525"/>
                  </a:lnTo>
                  <a:lnTo>
                    <a:pt x="5674614" y="9525"/>
                  </a:lnTo>
                  <a:lnTo>
                    <a:pt x="5674614" y="0"/>
                  </a:lnTo>
                  <a:close/>
                </a:path>
                <a:path w="11277600" h="361950">
                  <a:moveTo>
                    <a:pt x="5683656" y="352425"/>
                  </a:moveTo>
                  <a:lnTo>
                    <a:pt x="5655081" y="352425"/>
                  </a:lnTo>
                  <a:lnTo>
                    <a:pt x="5655081" y="361950"/>
                  </a:lnTo>
                  <a:lnTo>
                    <a:pt x="5683656" y="361950"/>
                  </a:lnTo>
                  <a:lnTo>
                    <a:pt x="5683656" y="352425"/>
                  </a:lnTo>
                  <a:close/>
                </a:path>
                <a:path w="11277600" h="361950">
                  <a:moveTo>
                    <a:pt x="5722213" y="0"/>
                  </a:moveTo>
                  <a:lnTo>
                    <a:pt x="5693638" y="0"/>
                  </a:lnTo>
                  <a:lnTo>
                    <a:pt x="5693638" y="9525"/>
                  </a:lnTo>
                  <a:lnTo>
                    <a:pt x="5722213" y="9525"/>
                  </a:lnTo>
                  <a:lnTo>
                    <a:pt x="5722213" y="0"/>
                  </a:lnTo>
                  <a:close/>
                </a:path>
                <a:path w="11277600" h="361950">
                  <a:moveTo>
                    <a:pt x="5731268" y="352425"/>
                  </a:moveTo>
                  <a:lnTo>
                    <a:pt x="5702693" y="352425"/>
                  </a:lnTo>
                  <a:lnTo>
                    <a:pt x="5702693" y="361950"/>
                  </a:lnTo>
                  <a:lnTo>
                    <a:pt x="5731268" y="361950"/>
                  </a:lnTo>
                  <a:lnTo>
                    <a:pt x="5731268" y="352425"/>
                  </a:lnTo>
                  <a:close/>
                </a:path>
                <a:path w="11277600" h="361950">
                  <a:moveTo>
                    <a:pt x="5769826" y="0"/>
                  </a:moveTo>
                  <a:lnTo>
                    <a:pt x="5741251" y="0"/>
                  </a:lnTo>
                  <a:lnTo>
                    <a:pt x="5741251" y="9525"/>
                  </a:lnTo>
                  <a:lnTo>
                    <a:pt x="5769826" y="9525"/>
                  </a:lnTo>
                  <a:lnTo>
                    <a:pt x="5769826" y="0"/>
                  </a:lnTo>
                  <a:close/>
                </a:path>
                <a:path w="11277600" h="361950">
                  <a:moveTo>
                    <a:pt x="5778868" y="352425"/>
                  </a:moveTo>
                  <a:lnTo>
                    <a:pt x="5750293" y="352425"/>
                  </a:lnTo>
                  <a:lnTo>
                    <a:pt x="5750293" y="361950"/>
                  </a:lnTo>
                  <a:lnTo>
                    <a:pt x="5778868" y="361950"/>
                  </a:lnTo>
                  <a:lnTo>
                    <a:pt x="5778868" y="352425"/>
                  </a:lnTo>
                  <a:close/>
                </a:path>
                <a:path w="11277600" h="361950">
                  <a:moveTo>
                    <a:pt x="5817425" y="0"/>
                  </a:moveTo>
                  <a:lnTo>
                    <a:pt x="5788850" y="0"/>
                  </a:lnTo>
                  <a:lnTo>
                    <a:pt x="5788850" y="9525"/>
                  </a:lnTo>
                  <a:lnTo>
                    <a:pt x="5817425" y="9525"/>
                  </a:lnTo>
                  <a:lnTo>
                    <a:pt x="5817425" y="0"/>
                  </a:lnTo>
                  <a:close/>
                </a:path>
                <a:path w="11277600" h="361950">
                  <a:moveTo>
                    <a:pt x="5826480" y="352425"/>
                  </a:moveTo>
                  <a:lnTo>
                    <a:pt x="5797905" y="352425"/>
                  </a:lnTo>
                  <a:lnTo>
                    <a:pt x="5797905" y="361950"/>
                  </a:lnTo>
                  <a:lnTo>
                    <a:pt x="5826480" y="361950"/>
                  </a:lnTo>
                  <a:lnTo>
                    <a:pt x="5826480" y="352425"/>
                  </a:lnTo>
                  <a:close/>
                </a:path>
                <a:path w="11277600" h="361950">
                  <a:moveTo>
                    <a:pt x="5865038" y="0"/>
                  </a:moveTo>
                  <a:lnTo>
                    <a:pt x="5836463" y="0"/>
                  </a:lnTo>
                  <a:lnTo>
                    <a:pt x="5836463" y="9525"/>
                  </a:lnTo>
                  <a:lnTo>
                    <a:pt x="5865038" y="9525"/>
                  </a:lnTo>
                  <a:lnTo>
                    <a:pt x="5865038" y="0"/>
                  </a:lnTo>
                  <a:close/>
                </a:path>
                <a:path w="11277600" h="361950">
                  <a:moveTo>
                    <a:pt x="5874080" y="352425"/>
                  </a:moveTo>
                  <a:lnTo>
                    <a:pt x="5845505" y="352425"/>
                  </a:lnTo>
                  <a:lnTo>
                    <a:pt x="5845505" y="361950"/>
                  </a:lnTo>
                  <a:lnTo>
                    <a:pt x="5874080" y="361950"/>
                  </a:lnTo>
                  <a:lnTo>
                    <a:pt x="5874080" y="352425"/>
                  </a:lnTo>
                  <a:close/>
                </a:path>
                <a:path w="11277600" h="361950">
                  <a:moveTo>
                    <a:pt x="5912637" y="0"/>
                  </a:moveTo>
                  <a:lnTo>
                    <a:pt x="5884062" y="0"/>
                  </a:lnTo>
                  <a:lnTo>
                    <a:pt x="5884062" y="9525"/>
                  </a:lnTo>
                  <a:lnTo>
                    <a:pt x="5912637" y="9525"/>
                  </a:lnTo>
                  <a:lnTo>
                    <a:pt x="5912637" y="0"/>
                  </a:lnTo>
                  <a:close/>
                </a:path>
                <a:path w="11277600" h="361950">
                  <a:moveTo>
                    <a:pt x="5921692" y="352425"/>
                  </a:moveTo>
                  <a:lnTo>
                    <a:pt x="5893117" y="352425"/>
                  </a:lnTo>
                  <a:lnTo>
                    <a:pt x="5893117" y="361950"/>
                  </a:lnTo>
                  <a:lnTo>
                    <a:pt x="5921692" y="361950"/>
                  </a:lnTo>
                  <a:lnTo>
                    <a:pt x="5921692" y="352425"/>
                  </a:lnTo>
                  <a:close/>
                </a:path>
                <a:path w="11277600" h="361950">
                  <a:moveTo>
                    <a:pt x="5960249" y="0"/>
                  </a:moveTo>
                  <a:lnTo>
                    <a:pt x="5931674" y="0"/>
                  </a:lnTo>
                  <a:lnTo>
                    <a:pt x="5931674" y="9525"/>
                  </a:lnTo>
                  <a:lnTo>
                    <a:pt x="5960249" y="9525"/>
                  </a:lnTo>
                  <a:lnTo>
                    <a:pt x="5960249" y="0"/>
                  </a:lnTo>
                  <a:close/>
                </a:path>
                <a:path w="11277600" h="361950">
                  <a:moveTo>
                    <a:pt x="5969292" y="352425"/>
                  </a:moveTo>
                  <a:lnTo>
                    <a:pt x="5940717" y="352425"/>
                  </a:lnTo>
                  <a:lnTo>
                    <a:pt x="5940717" y="361950"/>
                  </a:lnTo>
                  <a:lnTo>
                    <a:pt x="5969292" y="361950"/>
                  </a:lnTo>
                  <a:lnTo>
                    <a:pt x="5969292" y="352425"/>
                  </a:lnTo>
                  <a:close/>
                </a:path>
                <a:path w="11277600" h="361950">
                  <a:moveTo>
                    <a:pt x="6007849" y="0"/>
                  </a:moveTo>
                  <a:lnTo>
                    <a:pt x="5979274" y="0"/>
                  </a:lnTo>
                  <a:lnTo>
                    <a:pt x="5979274" y="9525"/>
                  </a:lnTo>
                  <a:lnTo>
                    <a:pt x="6007849" y="9525"/>
                  </a:lnTo>
                  <a:lnTo>
                    <a:pt x="6007849" y="0"/>
                  </a:lnTo>
                  <a:close/>
                </a:path>
                <a:path w="11277600" h="361950">
                  <a:moveTo>
                    <a:pt x="6016904" y="352425"/>
                  </a:moveTo>
                  <a:lnTo>
                    <a:pt x="5988329" y="352425"/>
                  </a:lnTo>
                  <a:lnTo>
                    <a:pt x="5988329" y="361950"/>
                  </a:lnTo>
                  <a:lnTo>
                    <a:pt x="6016904" y="361950"/>
                  </a:lnTo>
                  <a:lnTo>
                    <a:pt x="6016904" y="352425"/>
                  </a:lnTo>
                  <a:close/>
                </a:path>
                <a:path w="11277600" h="361950">
                  <a:moveTo>
                    <a:pt x="6055461" y="0"/>
                  </a:moveTo>
                  <a:lnTo>
                    <a:pt x="6026886" y="0"/>
                  </a:lnTo>
                  <a:lnTo>
                    <a:pt x="6026886" y="9525"/>
                  </a:lnTo>
                  <a:lnTo>
                    <a:pt x="6055461" y="9525"/>
                  </a:lnTo>
                  <a:lnTo>
                    <a:pt x="6055461" y="0"/>
                  </a:lnTo>
                  <a:close/>
                </a:path>
                <a:path w="11277600" h="361950">
                  <a:moveTo>
                    <a:pt x="6064504" y="352425"/>
                  </a:moveTo>
                  <a:lnTo>
                    <a:pt x="6035929" y="352425"/>
                  </a:lnTo>
                  <a:lnTo>
                    <a:pt x="6035929" y="361950"/>
                  </a:lnTo>
                  <a:lnTo>
                    <a:pt x="6064504" y="361950"/>
                  </a:lnTo>
                  <a:lnTo>
                    <a:pt x="6064504" y="352425"/>
                  </a:lnTo>
                  <a:close/>
                </a:path>
                <a:path w="11277600" h="361950">
                  <a:moveTo>
                    <a:pt x="6103061" y="0"/>
                  </a:moveTo>
                  <a:lnTo>
                    <a:pt x="6074486" y="0"/>
                  </a:lnTo>
                  <a:lnTo>
                    <a:pt x="6074486" y="9525"/>
                  </a:lnTo>
                  <a:lnTo>
                    <a:pt x="6103061" y="9525"/>
                  </a:lnTo>
                  <a:lnTo>
                    <a:pt x="6103061" y="0"/>
                  </a:lnTo>
                  <a:close/>
                </a:path>
                <a:path w="11277600" h="361950">
                  <a:moveTo>
                    <a:pt x="6112116" y="352425"/>
                  </a:moveTo>
                  <a:lnTo>
                    <a:pt x="6083541" y="352425"/>
                  </a:lnTo>
                  <a:lnTo>
                    <a:pt x="6083541" y="361950"/>
                  </a:lnTo>
                  <a:lnTo>
                    <a:pt x="6112116" y="361950"/>
                  </a:lnTo>
                  <a:lnTo>
                    <a:pt x="6112116" y="352425"/>
                  </a:lnTo>
                  <a:close/>
                </a:path>
                <a:path w="11277600" h="361950">
                  <a:moveTo>
                    <a:pt x="6150661" y="0"/>
                  </a:moveTo>
                  <a:lnTo>
                    <a:pt x="6122086" y="0"/>
                  </a:lnTo>
                  <a:lnTo>
                    <a:pt x="6122086" y="9525"/>
                  </a:lnTo>
                  <a:lnTo>
                    <a:pt x="6150661" y="9525"/>
                  </a:lnTo>
                  <a:lnTo>
                    <a:pt x="6150661" y="0"/>
                  </a:lnTo>
                  <a:close/>
                </a:path>
                <a:path w="11277600" h="361950">
                  <a:moveTo>
                    <a:pt x="6159716" y="352425"/>
                  </a:moveTo>
                  <a:lnTo>
                    <a:pt x="6131141" y="352425"/>
                  </a:lnTo>
                  <a:lnTo>
                    <a:pt x="6131141" y="361950"/>
                  </a:lnTo>
                  <a:lnTo>
                    <a:pt x="6159716" y="361950"/>
                  </a:lnTo>
                  <a:lnTo>
                    <a:pt x="6159716" y="352425"/>
                  </a:lnTo>
                  <a:close/>
                </a:path>
                <a:path w="11277600" h="361950">
                  <a:moveTo>
                    <a:pt x="6198273" y="0"/>
                  </a:moveTo>
                  <a:lnTo>
                    <a:pt x="6169698" y="0"/>
                  </a:lnTo>
                  <a:lnTo>
                    <a:pt x="6169698" y="9525"/>
                  </a:lnTo>
                  <a:lnTo>
                    <a:pt x="6198273" y="9525"/>
                  </a:lnTo>
                  <a:lnTo>
                    <a:pt x="6198273" y="0"/>
                  </a:lnTo>
                  <a:close/>
                </a:path>
                <a:path w="11277600" h="361950">
                  <a:moveTo>
                    <a:pt x="6207328" y="352425"/>
                  </a:moveTo>
                  <a:lnTo>
                    <a:pt x="6178753" y="352425"/>
                  </a:lnTo>
                  <a:lnTo>
                    <a:pt x="6178753" y="361950"/>
                  </a:lnTo>
                  <a:lnTo>
                    <a:pt x="6207328" y="361950"/>
                  </a:lnTo>
                  <a:lnTo>
                    <a:pt x="6207328" y="352425"/>
                  </a:lnTo>
                  <a:close/>
                </a:path>
                <a:path w="11277600" h="361950">
                  <a:moveTo>
                    <a:pt x="6245872" y="0"/>
                  </a:moveTo>
                  <a:lnTo>
                    <a:pt x="6217297" y="0"/>
                  </a:lnTo>
                  <a:lnTo>
                    <a:pt x="6217297" y="9525"/>
                  </a:lnTo>
                  <a:lnTo>
                    <a:pt x="6245872" y="9525"/>
                  </a:lnTo>
                  <a:lnTo>
                    <a:pt x="6245872" y="0"/>
                  </a:lnTo>
                  <a:close/>
                </a:path>
                <a:path w="11277600" h="361950">
                  <a:moveTo>
                    <a:pt x="6254928" y="352425"/>
                  </a:moveTo>
                  <a:lnTo>
                    <a:pt x="6226353" y="352425"/>
                  </a:lnTo>
                  <a:lnTo>
                    <a:pt x="6226353" y="361950"/>
                  </a:lnTo>
                  <a:lnTo>
                    <a:pt x="6254928" y="361950"/>
                  </a:lnTo>
                  <a:lnTo>
                    <a:pt x="6254928" y="352425"/>
                  </a:lnTo>
                  <a:close/>
                </a:path>
                <a:path w="11277600" h="361950">
                  <a:moveTo>
                    <a:pt x="6293485" y="0"/>
                  </a:moveTo>
                  <a:lnTo>
                    <a:pt x="6264910" y="0"/>
                  </a:lnTo>
                  <a:lnTo>
                    <a:pt x="6264910" y="9525"/>
                  </a:lnTo>
                  <a:lnTo>
                    <a:pt x="6293485" y="9525"/>
                  </a:lnTo>
                  <a:lnTo>
                    <a:pt x="6293485" y="0"/>
                  </a:lnTo>
                  <a:close/>
                </a:path>
                <a:path w="11277600" h="361950">
                  <a:moveTo>
                    <a:pt x="6302527" y="352425"/>
                  </a:moveTo>
                  <a:lnTo>
                    <a:pt x="6273952" y="352425"/>
                  </a:lnTo>
                  <a:lnTo>
                    <a:pt x="6273952" y="361950"/>
                  </a:lnTo>
                  <a:lnTo>
                    <a:pt x="6302527" y="361950"/>
                  </a:lnTo>
                  <a:lnTo>
                    <a:pt x="6302527" y="352425"/>
                  </a:lnTo>
                  <a:close/>
                </a:path>
                <a:path w="11277600" h="361950">
                  <a:moveTo>
                    <a:pt x="6341084" y="0"/>
                  </a:moveTo>
                  <a:lnTo>
                    <a:pt x="6312509" y="0"/>
                  </a:lnTo>
                  <a:lnTo>
                    <a:pt x="6312509" y="9525"/>
                  </a:lnTo>
                  <a:lnTo>
                    <a:pt x="6341084" y="9525"/>
                  </a:lnTo>
                  <a:lnTo>
                    <a:pt x="6341084" y="0"/>
                  </a:lnTo>
                  <a:close/>
                </a:path>
                <a:path w="11277600" h="361950">
                  <a:moveTo>
                    <a:pt x="6350140" y="352425"/>
                  </a:moveTo>
                  <a:lnTo>
                    <a:pt x="6321565" y="352425"/>
                  </a:lnTo>
                  <a:lnTo>
                    <a:pt x="6321565" y="361950"/>
                  </a:lnTo>
                  <a:lnTo>
                    <a:pt x="6350140" y="361950"/>
                  </a:lnTo>
                  <a:lnTo>
                    <a:pt x="6350140" y="352425"/>
                  </a:lnTo>
                  <a:close/>
                </a:path>
                <a:path w="11277600" h="361950">
                  <a:moveTo>
                    <a:pt x="6388697" y="0"/>
                  </a:moveTo>
                  <a:lnTo>
                    <a:pt x="6360122" y="0"/>
                  </a:lnTo>
                  <a:lnTo>
                    <a:pt x="6360122" y="9525"/>
                  </a:lnTo>
                  <a:lnTo>
                    <a:pt x="6388697" y="9525"/>
                  </a:lnTo>
                  <a:lnTo>
                    <a:pt x="6388697" y="0"/>
                  </a:lnTo>
                  <a:close/>
                </a:path>
                <a:path w="11277600" h="361950">
                  <a:moveTo>
                    <a:pt x="6397739" y="352425"/>
                  </a:moveTo>
                  <a:lnTo>
                    <a:pt x="6369164" y="352425"/>
                  </a:lnTo>
                  <a:lnTo>
                    <a:pt x="6369164" y="361950"/>
                  </a:lnTo>
                  <a:lnTo>
                    <a:pt x="6397739" y="361950"/>
                  </a:lnTo>
                  <a:lnTo>
                    <a:pt x="6397739" y="352425"/>
                  </a:lnTo>
                  <a:close/>
                </a:path>
                <a:path w="11277600" h="361950">
                  <a:moveTo>
                    <a:pt x="6436296" y="0"/>
                  </a:moveTo>
                  <a:lnTo>
                    <a:pt x="6407721" y="0"/>
                  </a:lnTo>
                  <a:lnTo>
                    <a:pt x="6407721" y="9525"/>
                  </a:lnTo>
                  <a:lnTo>
                    <a:pt x="6436296" y="9525"/>
                  </a:lnTo>
                  <a:lnTo>
                    <a:pt x="6436296" y="0"/>
                  </a:lnTo>
                  <a:close/>
                </a:path>
                <a:path w="11277600" h="361950">
                  <a:moveTo>
                    <a:pt x="6445351" y="352425"/>
                  </a:moveTo>
                  <a:lnTo>
                    <a:pt x="6416776" y="352425"/>
                  </a:lnTo>
                  <a:lnTo>
                    <a:pt x="6416776" y="361950"/>
                  </a:lnTo>
                  <a:lnTo>
                    <a:pt x="6445351" y="361950"/>
                  </a:lnTo>
                  <a:lnTo>
                    <a:pt x="6445351" y="352425"/>
                  </a:lnTo>
                  <a:close/>
                </a:path>
                <a:path w="11277600" h="361950">
                  <a:moveTo>
                    <a:pt x="6483909" y="0"/>
                  </a:moveTo>
                  <a:lnTo>
                    <a:pt x="6455334" y="0"/>
                  </a:lnTo>
                  <a:lnTo>
                    <a:pt x="6455334" y="9525"/>
                  </a:lnTo>
                  <a:lnTo>
                    <a:pt x="6483909" y="9525"/>
                  </a:lnTo>
                  <a:lnTo>
                    <a:pt x="6483909" y="0"/>
                  </a:lnTo>
                  <a:close/>
                </a:path>
                <a:path w="11277600" h="361950">
                  <a:moveTo>
                    <a:pt x="6492951" y="352425"/>
                  </a:moveTo>
                  <a:lnTo>
                    <a:pt x="6464376" y="352425"/>
                  </a:lnTo>
                  <a:lnTo>
                    <a:pt x="6464376" y="361950"/>
                  </a:lnTo>
                  <a:lnTo>
                    <a:pt x="6492951" y="361950"/>
                  </a:lnTo>
                  <a:lnTo>
                    <a:pt x="6492951" y="352425"/>
                  </a:lnTo>
                  <a:close/>
                </a:path>
                <a:path w="11277600" h="361950">
                  <a:moveTo>
                    <a:pt x="6531508" y="0"/>
                  </a:moveTo>
                  <a:lnTo>
                    <a:pt x="6502933" y="0"/>
                  </a:lnTo>
                  <a:lnTo>
                    <a:pt x="6502933" y="9525"/>
                  </a:lnTo>
                  <a:lnTo>
                    <a:pt x="6531508" y="9525"/>
                  </a:lnTo>
                  <a:lnTo>
                    <a:pt x="6531508" y="0"/>
                  </a:lnTo>
                  <a:close/>
                </a:path>
                <a:path w="11277600" h="361950">
                  <a:moveTo>
                    <a:pt x="6540563" y="352425"/>
                  </a:moveTo>
                  <a:lnTo>
                    <a:pt x="6511988" y="352425"/>
                  </a:lnTo>
                  <a:lnTo>
                    <a:pt x="6511988" y="361950"/>
                  </a:lnTo>
                  <a:lnTo>
                    <a:pt x="6540563" y="361950"/>
                  </a:lnTo>
                  <a:lnTo>
                    <a:pt x="6540563" y="352425"/>
                  </a:lnTo>
                  <a:close/>
                </a:path>
                <a:path w="11277600" h="361950">
                  <a:moveTo>
                    <a:pt x="6579121" y="0"/>
                  </a:moveTo>
                  <a:lnTo>
                    <a:pt x="6550546" y="0"/>
                  </a:lnTo>
                  <a:lnTo>
                    <a:pt x="6550546" y="9525"/>
                  </a:lnTo>
                  <a:lnTo>
                    <a:pt x="6579121" y="9525"/>
                  </a:lnTo>
                  <a:lnTo>
                    <a:pt x="6579121" y="0"/>
                  </a:lnTo>
                  <a:close/>
                </a:path>
                <a:path w="11277600" h="361950">
                  <a:moveTo>
                    <a:pt x="6588163" y="352425"/>
                  </a:moveTo>
                  <a:lnTo>
                    <a:pt x="6559588" y="352425"/>
                  </a:lnTo>
                  <a:lnTo>
                    <a:pt x="6559588" y="361950"/>
                  </a:lnTo>
                  <a:lnTo>
                    <a:pt x="6588163" y="361950"/>
                  </a:lnTo>
                  <a:lnTo>
                    <a:pt x="6588163" y="352425"/>
                  </a:lnTo>
                  <a:close/>
                </a:path>
                <a:path w="11277600" h="361950">
                  <a:moveTo>
                    <a:pt x="6626720" y="0"/>
                  </a:moveTo>
                  <a:lnTo>
                    <a:pt x="6598145" y="0"/>
                  </a:lnTo>
                  <a:lnTo>
                    <a:pt x="6598145" y="9525"/>
                  </a:lnTo>
                  <a:lnTo>
                    <a:pt x="6626720" y="9525"/>
                  </a:lnTo>
                  <a:lnTo>
                    <a:pt x="6626720" y="0"/>
                  </a:lnTo>
                  <a:close/>
                </a:path>
                <a:path w="11277600" h="361950">
                  <a:moveTo>
                    <a:pt x="6635775" y="352425"/>
                  </a:moveTo>
                  <a:lnTo>
                    <a:pt x="6607200" y="352425"/>
                  </a:lnTo>
                  <a:lnTo>
                    <a:pt x="6607200" y="361950"/>
                  </a:lnTo>
                  <a:lnTo>
                    <a:pt x="6635775" y="361950"/>
                  </a:lnTo>
                  <a:lnTo>
                    <a:pt x="6635775" y="352425"/>
                  </a:lnTo>
                  <a:close/>
                </a:path>
                <a:path w="11277600" h="361950">
                  <a:moveTo>
                    <a:pt x="6674332" y="0"/>
                  </a:moveTo>
                  <a:lnTo>
                    <a:pt x="6645745" y="0"/>
                  </a:lnTo>
                  <a:lnTo>
                    <a:pt x="6645745" y="9525"/>
                  </a:lnTo>
                  <a:lnTo>
                    <a:pt x="6674332" y="9525"/>
                  </a:lnTo>
                  <a:lnTo>
                    <a:pt x="6674332" y="0"/>
                  </a:lnTo>
                  <a:close/>
                </a:path>
                <a:path w="11277600" h="361950">
                  <a:moveTo>
                    <a:pt x="6683375" y="352425"/>
                  </a:moveTo>
                  <a:lnTo>
                    <a:pt x="6654800" y="352425"/>
                  </a:lnTo>
                  <a:lnTo>
                    <a:pt x="6654800" y="361950"/>
                  </a:lnTo>
                  <a:lnTo>
                    <a:pt x="6683375" y="361950"/>
                  </a:lnTo>
                  <a:lnTo>
                    <a:pt x="6683375" y="352425"/>
                  </a:lnTo>
                  <a:close/>
                </a:path>
                <a:path w="11277600" h="361950">
                  <a:moveTo>
                    <a:pt x="6721932" y="0"/>
                  </a:moveTo>
                  <a:lnTo>
                    <a:pt x="6693357" y="0"/>
                  </a:lnTo>
                  <a:lnTo>
                    <a:pt x="6693357" y="9525"/>
                  </a:lnTo>
                  <a:lnTo>
                    <a:pt x="6721932" y="9525"/>
                  </a:lnTo>
                  <a:lnTo>
                    <a:pt x="6721932" y="0"/>
                  </a:lnTo>
                  <a:close/>
                </a:path>
                <a:path w="11277600" h="361950">
                  <a:moveTo>
                    <a:pt x="6730987" y="352425"/>
                  </a:moveTo>
                  <a:lnTo>
                    <a:pt x="6702412" y="352425"/>
                  </a:lnTo>
                  <a:lnTo>
                    <a:pt x="6702412" y="361950"/>
                  </a:lnTo>
                  <a:lnTo>
                    <a:pt x="6730987" y="361950"/>
                  </a:lnTo>
                  <a:lnTo>
                    <a:pt x="6730987" y="352425"/>
                  </a:lnTo>
                  <a:close/>
                </a:path>
                <a:path w="11277600" h="361950">
                  <a:moveTo>
                    <a:pt x="6769532" y="0"/>
                  </a:moveTo>
                  <a:lnTo>
                    <a:pt x="6740957" y="0"/>
                  </a:lnTo>
                  <a:lnTo>
                    <a:pt x="6740957" y="9525"/>
                  </a:lnTo>
                  <a:lnTo>
                    <a:pt x="6769532" y="9525"/>
                  </a:lnTo>
                  <a:lnTo>
                    <a:pt x="6769532" y="0"/>
                  </a:lnTo>
                  <a:close/>
                </a:path>
                <a:path w="11277600" h="361950">
                  <a:moveTo>
                    <a:pt x="6778587" y="352425"/>
                  </a:moveTo>
                  <a:lnTo>
                    <a:pt x="6750012" y="352425"/>
                  </a:lnTo>
                  <a:lnTo>
                    <a:pt x="6750012" y="361950"/>
                  </a:lnTo>
                  <a:lnTo>
                    <a:pt x="6778587" y="361950"/>
                  </a:lnTo>
                  <a:lnTo>
                    <a:pt x="6778587" y="352425"/>
                  </a:lnTo>
                  <a:close/>
                </a:path>
                <a:path w="11277600" h="361950">
                  <a:moveTo>
                    <a:pt x="6817144" y="0"/>
                  </a:moveTo>
                  <a:lnTo>
                    <a:pt x="6788569" y="0"/>
                  </a:lnTo>
                  <a:lnTo>
                    <a:pt x="6788569" y="9525"/>
                  </a:lnTo>
                  <a:lnTo>
                    <a:pt x="6817144" y="9525"/>
                  </a:lnTo>
                  <a:lnTo>
                    <a:pt x="6817144" y="0"/>
                  </a:lnTo>
                  <a:close/>
                </a:path>
                <a:path w="11277600" h="361950">
                  <a:moveTo>
                    <a:pt x="6826186" y="352425"/>
                  </a:moveTo>
                  <a:lnTo>
                    <a:pt x="6797611" y="352425"/>
                  </a:lnTo>
                  <a:lnTo>
                    <a:pt x="6797611" y="361950"/>
                  </a:lnTo>
                  <a:lnTo>
                    <a:pt x="6826186" y="361950"/>
                  </a:lnTo>
                  <a:lnTo>
                    <a:pt x="6826186" y="352425"/>
                  </a:lnTo>
                  <a:close/>
                </a:path>
                <a:path w="11277600" h="361950">
                  <a:moveTo>
                    <a:pt x="6864744" y="0"/>
                  </a:moveTo>
                  <a:lnTo>
                    <a:pt x="6836169" y="0"/>
                  </a:lnTo>
                  <a:lnTo>
                    <a:pt x="6836169" y="9525"/>
                  </a:lnTo>
                  <a:lnTo>
                    <a:pt x="6864744" y="9525"/>
                  </a:lnTo>
                  <a:lnTo>
                    <a:pt x="6864744" y="0"/>
                  </a:lnTo>
                  <a:close/>
                </a:path>
                <a:path w="11277600" h="361950">
                  <a:moveTo>
                    <a:pt x="6873799" y="352425"/>
                  </a:moveTo>
                  <a:lnTo>
                    <a:pt x="6845224" y="352425"/>
                  </a:lnTo>
                  <a:lnTo>
                    <a:pt x="6845224" y="361950"/>
                  </a:lnTo>
                  <a:lnTo>
                    <a:pt x="6873799" y="361950"/>
                  </a:lnTo>
                  <a:lnTo>
                    <a:pt x="6873799" y="352425"/>
                  </a:lnTo>
                  <a:close/>
                </a:path>
                <a:path w="11277600" h="361950">
                  <a:moveTo>
                    <a:pt x="6912356" y="0"/>
                  </a:moveTo>
                  <a:lnTo>
                    <a:pt x="6883781" y="0"/>
                  </a:lnTo>
                  <a:lnTo>
                    <a:pt x="6883781" y="9525"/>
                  </a:lnTo>
                  <a:lnTo>
                    <a:pt x="6912356" y="9525"/>
                  </a:lnTo>
                  <a:lnTo>
                    <a:pt x="6912356" y="0"/>
                  </a:lnTo>
                  <a:close/>
                </a:path>
                <a:path w="11277600" h="361950">
                  <a:moveTo>
                    <a:pt x="6921398" y="352425"/>
                  </a:moveTo>
                  <a:lnTo>
                    <a:pt x="6892823" y="352425"/>
                  </a:lnTo>
                  <a:lnTo>
                    <a:pt x="6892823" y="361950"/>
                  </a:lnTo>
                  <a:lnTo>
                    <a:pt x="6921398" y="361950"/>
                  </a:lnTo>
                  <a:lnTo>
                    <a:pt x="6921398" y="352425"/>
                  </a:lnTo>
                  <a:close/>
                </a:path>
                <a:path w="11277600" h="361950">
                  <a:moveTo>
                    <a:pt x="6959955" y="0"/>
                  </a:moveTo>
                  <a:lnTo>
                    <a:pt x="6931380" y="0"/>
                  </a:lnTo>
                  <a:lnTo>
                    <a:pt x="6931380" y="9525"/>
                  </a:lnTo>
                  <a:lnTo>
                    <a:pt x="6959955" y="9525"/>
                  </a:lnTo>
                  <a:lnTo>
                    <a:pt x="6959955" y="0"/>
                  </a:lnTo>
                  <a:close/>
                </a:path>
                <a:path w="11277600" h="361950">
                  <a:moveTo>
                    <a:pt x="6969011" y="352425"/>
                  </a:moveTo>
                  <a:lnTo>
                    <a:pt x="6940436" y="352425"/>
                  </a:lnTo>
                  <a:lnTo>
                    <a:pt x="6940436" y="361950"/>
                  </a:lnTo>
                  <a:lnTo>
                    <a:pt x="6969011" y="361950"/>
                  </a:lnTo>
                  <a:lnTo>
                    <a:pt x="6969011" y="352425"/>
                  </a:lnTo>
                  <a:close/>
                </a:path>
                <a:path w="11277600" h="361950">
                  <a:moveTo>
                    <a:pt x="7007568" y="0"/>
                  </a:moveTo>
                  <a:lnTo>
                    <a:pt x="6978993" y="0"/>
                  </a:lnTo>
                  <a:lnTo>
                    <a:pt x="6978993" y="9525"/>
                  </a:lnTo>
                  <a:lnTo>
                    <a:pt x="7007568" y="9525"/>
                  </a:lnTo>
                  <a:lnTo>
                    <a:pt x="7007568" y="0"/>
                  </a:lnTo>
                  <a:close/>
                </a:path>
                <a:path w="11277600" h="361950">
                  <a:moveTo>
                    <a:pt x="7016610" y="352425"/>
                  </a:moveTo>
                  <a:lnTo>
                    <a:pt x="6988035" y="352425"/>
                  </a:lnTo>
                  <a:lnTo>
                    <a:pt x="6988035" y="361950"/>
                  </a:lnTo>
                  <a:lnTo>
                    <a:pt x="7016610" y="361950"/>
                  </a:lnTo>
                  <a:lnTo>
                    <a:pt x="7016610" y="352425"/>
                  </a:lnTo>
                  <a:close/>
                </a:path>
                <a:path w="11277600" h="361950">
                  <a:moveTo>
                    <a:pt x="7055167" y="0"/>
                  </a:moveTo>
                  <a:lnTo>
                    <a:pt x="7026592" y="0"/>
                  </a:lnTo>
                  <a:lnTo>
                    <a:pt x="7026592" y="9525"/>
                  </a:lnTo>
                  <a:lnTo>
                    <a:pt x="7055167" y="9525"/>
                  </a:lnTo>
                  <a:lnTo>
                    <a:pt x="7055167" y="0"/>
                  </a:lnTo>
                  <a:close/>
                </a:path>
                <a:path w="11277600" h="361950">
                  <a:moveTo>
                    <a:pt x="7064222" y="352425"/>
                  </a:moveTo>
                  <a:lnTo>
                    <a:pt x="7035647" y="352425"/>
                  </a:lnTo>
                  <a:lnTo>
                    <a:pt x="7035647" y="361950"/>
                  </a:lnTo>
                  <a:lnTo>
                    <a:pt x="7064222" y="361950"/>
                  </a:lnTo>
                  <a:lnTo>
                    <a:pt x="7064222" y="352425"/>
                  </a:lnTo>
                  <a:close/>
                </a:path>
                <a:path w="11277600" h="361950">
                  <a:moveTo>
                    <a:pt x="7102780" y="0"/>
                  </a:moveTo>
                  <a:lnTo>
                    <a:pt x="7074205" y="0"/>
                  </a:lnTo>
                  <a:lnTo>
                    <a:pt x="7074205" y="9525"/>
                  </a:lnTo>
                  <a:lnTo>
                    <a:pt x="7102780" y="9525"/>
                  </a:lnTo>
                  <a:lnTo>
                    <a:pt x="7102780" y="0"/>
                  </a:lnTo>
                  <a:close/>
                </a:path>
                <a:path w="11277600" h="361950">
                  <a:moveTo>
                    <a:pt x="7111822" y="352425"/>
                  </a:moveTo>
                  <a:lnTo>
                    <a:pt x="7083247" y="352425"/>
                  </a:lnTo>
                  <a:lnTo>
                    <a:pt x="7083247" y="361950"/>
                  </a:lnTo>
                  <a:lnTo>
                    <a:pt x="7111822" y="361950"/>
                  </a:lnTo>
                  <a:lnTo>
                    <a:pt x="7111822" y="352425"/>
                  </a:lnTo>
                  <a:close/>
                </a:path>
                <a:path w="11277600" h="361950">
                  <a:moveTo>
                    <a:pt x="7150379" y="0"/>
                  </a:moveTo>
                  <a:lnTo>
                    <a:pt x="7121804" y="0"/>
                  </a:lnTo>
                  <a:lnTo>
                    <a:pt x="7121804" y="9525"/>
                  </a:lnTo>
                  <a:lnTo>
                    <a:pt x="7150379" y="9525"/>
                  </a:lnTo>
                  <a:lnTo>
                    <a:pt x="7150379" y="0"/>
                  </a:lnTo>
                  <a:close/>
                </a:path>
                <a:path w="11277600" h="361950">
                  <a:moveTo>
                    <a:pt x="7159434" y="352425"/>
                  </a:moveTo>
                  <a:lnTo>
                    <a:pt x="7130859" y="352425"/>
                  </a:lnTo>
                  <a:lnTo>
                    <a:pt x="7130859" y="361950"/>
                  </a:lnTo>
                  <a:lnTo>
                    <a:pt x="7159434" y="361950"/>
                  </a:lnTo>
                  <a:lnTo>
                    <a:pt x="7159434" y="352425"/>
                  </a:lnTo>
                  <a:close/>
                </a:path>
                <a:path w="11277600" h="361950">
                  <a:moveTo>
                    <a:pt x="7197992" y="0"/>
                  </a:moveTo>
                  <a:lnTo>
                    <a:pt x="7169417" y="0"/>
                  </a:lnTo>
                  <a:lnTo>
                    <a:pt x="7169417" y="9525"/>
                  </a:lnTo>
                  <a:lnTo>
                    <a:pt x="7197992" y="9525"/>
                  </a:lnTo>
                  <a:lnTo>
                    <a:pt x="7197992" y="0"/>
                  </a:lnTo>
                  <a:close/>
                </a:path>
                <a:path w="11277600" h="361950">
                  <a:moveTo>
                    <a:pt x="7207034" y="352425"/>
                  </a:moveTo>
                  <a:lnTo>
                    <a:pt x="7178459" y="352425"/>
                  </a:lnTo>
                  <a:lnTo>
                    <a:pt x="7178459" y="361950"/>
                  </a:lnTo>
                  <a:lnTo>
                    <a:pt x="7207034" y="361950"/>
                  </a:lnTo>
                  <a:lnTo>
                    <a:pt x="7207034" y="352425"/>
                  </a:lnTo>
                  <a:close/>
                </a:path>
                <a:path w="11277600" h="361950">
                  <a:moveTo>
                    <a:pt x="7245591" y="0"/>
                  </a:moveTo>
                  <a:lnTo>
                    <a:pt x="7217016" y="0"/>
                  </a:lnTo>
                  <a:lnTo>
                    <a:pt x="7217016" y="9525"/>
                  </a:lnTo>
                  <a:lnTo>
                    <a:pt x="7245591" y="9525"/>
                  </a:lnTo>
                  <a:lnTo>
                    <a:pt x="7245591" y="0"/>
                  </a:lnTo>
                  <a:close/>
                </a:path>
                <a:path w="11277600" h="361950">
                  <a:moveTo>
                    <a:pt x="7254646" y="352425"/>
                  </a:moveTo>
                  <a:lnTo>
                    <a:pt x="7226071" y="352425"/>
                  </a:lnTo>
                  <a:lnTo>
                    <a:pt x="7226071" y="361950"/>
                  </a:lnTo>
                  <a:lnTo>
                    <a:pt x="7254646" y="361950"/>
                  </a:lnTo>
                  <a:lnTo>
                    <a:pt x="7254646" y="352425"/>
                  </a:lnTo>
                  <a:close/>
                </a:path>
                <a:path w="11277600" h="361950">
                  <a:moveTo>
                    <a:pt x="7293191" y="0"/>
                  </a:moveTo>
                  <a:lnTo>
                    <a:pt x="7264616" y="0"/>
                  </a:lnTo>
                  <a:lnTo>
                    <a:pt x="7264616" y="9525"/>
                  </a:lnTo>
                  <a:lnTo>
                    <a:pt x="7293191" y="9525"/>
                  </a:lnTo>
                  <a:lnTo>
                    <a:pt x="7293191" y="0"/>
                  </a:lnTo>
                  <a:close/>
                </a:path>
                <a:path w="11277600" h="361950">
                  <a:moveTo>
                    <a:pt x="7302246" y="352425"/>
                  </a:moveTo>
                  <a:lnTo>
                    <a:pt x="7273671" y="352425"/>
                  </a:lnTo>
                  <a:lnTo>
                    <a:pt x="7273671" y="361950"/>
                  </a:lnTo>
                  <a:lnTo>
                    <a:pt x="7302246" y="361950"/>
                  </a:lnTo>
                  <a:lnTo>
                    <a:pt x="7302246" y="352425"/>
                  </a:lnTo>
                  <a:close/>
                </a:path>
                <a:path w="11277600" h="361950">
                  <a:moveTo>
                    <a:pt x="7340803" y="0"/>
                  </a:moveTo>
                  <a:lnTo>
                    <a:pt x="7312228" y="0"/>
                  </a:lnTo>
                  <a:lnTo>
                    <a:pt x="7312228" y="9525"/>
                  </a:lnTo>
                  <a:lnTo>
                    <a:pt x="7340803" y="9525"/>
                  </a:lnTo>
                  <a:lnTo>
                    <a:pt x="7340803" y="0"/>
                  </a:lnTo>
                  <a:close/>
                </a:path>
                <a:path w="11277600" h="361950">
                  <a:moveTo>
                    <a:pt x="7349845" y="352425"/>
                  </a:moveTo>
                  <a:lnTo>
                    <a:pt x="7321270" y="352425"/>
                  </a:lnTo>
                  <a:lnTo>
                    <a:pt x="7321270" y="361950"/>
                  </a:lnTo>
                  <a:lnTo>
                    <a:pt x="7349845" y="361950"/>
                  </a:lnTo>
                  <a:lnTo>
                    <a:pt x="7349845" y="352425"/>
                  </a:lnTo>
                  <a:close/>
                </a:path>
                <a:path w="11277600" h="361950">
                  <a:moveTo>
                    <a:pt x="7388403" y="0"/>
                  </a:moveTo>
                  <a:lnTo>
                    <a:pt x="7359828" y="0"/>
                  </a:lnTo>
                  <a:lnTo>
                    <a:pt x="7359828" y="9525"/>
                  </a:lnTo>
                  <a:lnTo>
                    <a:pt x="7388403" y="9525"/>
                  </a:lnTo>
                  <a:lnTo>
                    <a:pt x="7388403" y="0"/>
                  </a:lnTo>
                  <a:close/>
                </a:path>
                <a:path w="11277600" h="361950">
                  <a:moveTo>
                    <a:pt x="7397458" y="352425"/>
                  </a:moveTo>
                  <a:lnTo>
                    <a:pt x="7368883" y="352425"/>
                  </a:lnTo>
                  <a:lnTo>
                    <a:pt x="7368883" y="361950"/>
                  </a:lnTo>
                  <a:lnTo>
                    <a:pt x="7397458" y="361950"/>
                  </a:lnTo>
                  <a:lnTo>
                    <a:pt x="7397458" y="352425"/>
                  </a:lnTo>
                  <a:close/>
                </a:path>
                <a:path w="11277600" h="361950">
                  <a:moveTo>
                    <a:pt x="7436015" y="0"/>
                  </a:moveTo>
                  <a:lnTo>
                    <a:pt x="7407440" y="0"/>
                  </a:lnTo>
                  <a:lnTo>
                    <a:pt x="7407440" y="9525"/>
                  </a:lnTo>
                  <a:lnTo>
                    <a:pt x="7436015" y="9525"/>
                  </a:lnTo>
                  <a:lnTo>
                    <a:pt x="7436015" y="0"/>
                  </a:lnTo>
                  <a:close/>
                </a:path>
                <a:path w="11277600" h="361950">
                  <a:moveTo>
                    <a:pt x="7445057" y="352425"/>
                  </a:moveTo>
                  <a:lnTo>
                    <a:pt x="7416482" y="352425"/>
                  </a:lnTo>
                  <a:lnTo>
                    <a:pt x="7416482" y="361950"/>
                  </a:lnTo>
                  <a:lnTo>
                    <a:pt x="7445057" y="361950"/>
                  </a:lnTo>
                  <a:lnTo>
                    <a:pt x="7445057" y="352425"/>
                  </a:lnTo>
                  <a:close/>
                </a:path>
                <a:path w="11277600" h="361950">
                  <a:moveTo>
                    <a:pt x="7483615" y="0"/>
                  </a:moveTo>
                  <a:lnTo>
                    <a:pt x="7455040" y="0"/>
                  </a:lnTo>
                  <a:lnTo>
                    <a:pt x="7455040" y="9525"/>
                  </a:lnTo>
                  <a:lnTo>
                    <a:pt x="7483615" y="9525"/>
                  </a:lnTo>
                  <a:lnTo>
                    <a:pt x="7483615" y="0"/>
                  </a:lnTo>
                  <a:close/>
                </a:path>
                <a:path w="11277600" h="361950">
                  <a:moveTo>
                    <a:pt x="7492670" y="352425"/>
                  </a:moveTo>
                  <a:lnTo>
                    <a:pt x="7464095" y="352425"/>
                  </a:lnTo>
                  <a:lnTo>
                    <a:pt x="7464095" y="361950"/>
                  </a:lnTo>
                  <a:lnTo>
                    <a:pt x="7492670" y="361950"/>
                  </a:lnTo>
                  <a:lnTo>
                    <a:pt x="7492670" y="352425"/>
                  </a:lnTo>
                  <a:close/>
                </a:path>
                <a:path w="11277600" h="361950">
                  <a:moveTo>
                    <a:pt x="7531227" y="0"/>
                  </a:moveTo>
                  <a:lnTo>
                    <a:pt x="7502652" y="0"/>
                  </a:lnTo>
                  <a:lnTo>
                    <a:pt x="7502652" y="9525"/>
                  </a:lnTo>
                  <a:lnTo>
                    <a:pt x="7531227" y="9525"/>
                  </a:lnTo>
                  <a:lnTo>
                    <a:pt x="7531227" y="0"/>
                  </a:lnTo>
                  <a:close/>
                </a:path>
                <a:path w="11277600" h="361950">
                  <a:moveTo>
                    <a:pt x="7540269" y="352425"/>
                  </a:moveTo>
                  <a:lnTo>
                    <a:pt x="7511694" y="352425"/>
                  </a:lnTo>
                  <a:lnTo>
                    <a:pt x="7511694" y="361950"/>
                  </a:lnTo>
                  <a:lnTo>
                    <a:pt x="7540269" y="361950"/>
                  </a:lnTo>
                  <a:lnTo>
                    <a:pt x="7540269" y="352425"/>
                  </a:lnTo>
                  <a:close/>
                </a:path>
                <a:path w="11277600" h="361950">
                  <a:moveTo>
                    <a:pt x="7578826" y="0"/>
                  </a:moveTo>
                  <a:lnTo>
                    <a:pt x="7550251" y="0"/>
                  </a:lnTo>
                  <a:lnTo>
                    <a:pt x="7550251" y="9525"/>
                  </a:lnTo>
                  <a:lnTo>
                    <a:pt x="7578826" y="9525"/>
                  </a:lnTo>
                  <a:lnTo>
                    <a:pt x="7578826" y="0"/>
                  </a:lnTo>
                  <a:close/>
                </a:path>
                <a:path w="11277600" h="361950">
                  <a:moveTo>
                    <a:pt x="7587882" y="352425"/>
                  </a:moveTo>
                  <a:lnTo>
                    <a:pt x="7559307" y="352425"/>
                  </a:lnTo>
                  <a:lnTo>
                    <a:pt x="7559307" y="361950"/>
                  </a:lnTo>
                  <a:lnTo>
                    <a:pt x="7587882" y="361950"/>
                  </a:lnTo>
                  <a:lnTo>
                    <a:pt x="7587882" y="352425"/>
                  </a:lnTo>
                  <a:close/>
                </a:path>
                <a:path w="11277600" h="361950">
                  <a:moveTo>
                    <a:pt x="7626439" y="0"/>
                  </a:moveTo>
                  <a:lnTo>
                    <a:pt x="7597864" y="0"/>
                  </a:lnTo>
                  <a:lnTo>
                    <a:pt x="7597864" y="9525"/>
                  </a:lnTo>
                  <a:lnTo>
                    <a:pt x="7626439" y="9525"/>
                  </a:lnTo>
                  <a:lnTo>
                    <a:pt x="7626439" y="0"/>
                  </a:lnTo>
                  <a:close/>
                </a:path>
                <a:path w="11277600" h="361950">
                  <a:moveTo>
                    <a:pt x="7635481" y="352425"/>
                  </a:moveTo>
                  <a:lnTo>
                    <a:pt x="7606906" y="352425"/>
                  </a:lnTo>
                  <a:lnTo>
                    <a:pt x="7606906" y="361950"/>
                  </a:lnTo>
                  <a:lnTo>
                    <a:pt x="7635481" y="361950"/>
                  </a:lnTo>
                  <a:lnTo>
                    <a:pt x="7635481" y="352425"/>
                  </a:lnTo>
                  <a:close/>
                </a:path>
                <a:path w="11277600" h="361950">
                  <a:moveTo>
                    <a:pt x="7674038" y="0"/>
                  </a:moveTo>
                  <a:lnTo>
                    <a:pt x="7645463" y="0"/>
                  </a:lnTo>
                  <a:lnTo>
                    <a:pt x="7645463" y="9525"/>
                  </a:lnTo>
                  <a:lnTo>
                    <a:pt x="7674038" y="9525"/>
                  </a:lnTo>
                  <a:lnTo>
                    <a:pt x="7674038" y="0"/>
                  </a:lnTo>
                  <a:close/>
                </a:path>
                <a:path w="11277600" h="361950">
                  <a:moveTo>
                    <a:pt x="7683093" y="352425"/>
                  </a:moveTo>
                  <a:lnTo>
                    <a:pt x="7654518" y="352425"/>
                  </a:lnTo>
                  <a:lnTo>
                    <a:pt x="7654518" y="361950"/>
                  </a:lnTo>
                  <a:lnTo>
                    <a:pt x="7683093" y="361950"/>
                  </a:lnTo>
                  <a:lnTo>
                    <a:pt x="7683093" y="352425"/>
                  </a:lnTo>
                  <a:close/>
                </a:path>
                <a:path w="11277600" h="361950">
                  <a:moveTo>
                    <a:pt x="7721651" y="0"/>
                  </a:moveTo>
                  <a:lnTo>
                    <a:pt x="7693076" y="0"/>
                  </a:lnTo>
                  <a:lnTo>
                    <a:pt x="7693076" y="9525"/>
                  </a:lnTo>
                  <a:lnTo>
                    <a:pt x="7721651" y="9525"/>
                  </a:lnTo>
                  <a:lnTo>
                    <a:pt x="7721651" y="0"/>
                  </a:lnTo>
                  <a:close/>
                </a:path>
                <a:path w="11277600" h="361950">
                  <a:moveTo>
                    <a:pt x="7730693" y="352425"/>
                  </a:moveTo>
                  <a:lnTo>
                    <a:pt x="7702118" y="352425"/>
                  </a:lnTo>
                  <a:lnTo>
                    <a:pt x="7702118" y="361950"/>
                  </a:lnTo>
                  <a:lnTo>
                    <a:pt x="7730693" y="361950"/>
                  </a:lnTo>
                  <a:lnTo>
                    <a:pt x="7730693" y="352425"/>
                  </a:lnTo>
                  <a:close/>
                </a:path>
                <a:path w="11277600" h="361950">
                  <a:moveTo>
                    <a:pt x="7769250" y="0"/>
                  </a:moveTo>
                  <a:lnTo>
                    <a:pt x="7740675" y="0"/>
                  </a:lnTo>
                  <a:lnTo>
                    <a:pt x="7740675" y="9525"/>
                  </a:lnTo>
                  <a:lnTo>
                    <a:pt x="7769250" y="9525"/>
                  </a:lnTo>
                  <a:lnTo>
                    <a:pt x="7769250" y="0"/>
                  </a:lnTo>
                  <a:close/>
                </a:path>
                <a:path w="11277600" h="361950">
                  <a:moveTo>
                    <a:pt x="7778305" y="352425"/>
                  </a:moveTo>
                  <a:lnTo>
                    <a:pt x="7749730" y="352425"/>
                  </a:lnTo>
                  <a:lnTo>
                    <a:pt x="7749730" y="361950"/>
                  </a:lnTo>
                  <a:lnTo>
                    <a:pt x="7778305" y="361950"/>
                  </a:lnTo>
                  <a:lnTo>
                    <a:pt x="7778305" y="352425"/>
                  </a:lnTo>
                  <a:close/>
                </a:path>
                <a:path w="11277600" h="361950">
                  <a:moveTo>
                    <a:pt x="7816850" y="0"/>
                  </a:moveTo>
                  <a:lnTo>
                    <a:pt x="7788275" y="0"/>
                  </a:lnTo>
                  <a:lnTo>
                    <a:pt x="7788275" y="9525"/>
                  </a:lnTo>
                  <a:lnTo>
                    <a:pt x="7816850" y="9525"/>
                  </a:lnTo>
                  <a:lnTo>
                    <a:pt x="7816850" y="0"/>
                  </a:lnTo>
                  <a:close/>
                </a:path>
                <a:path w="11277600" h="361950">
                  <a:moveTo>
                    <a:pt x="7825905" y="352425"/>
                  </a:moveTo>
                  <a:lnTo>
                    <a:pt x="7797330" y="352425"/>
                  </a:lnTo>
                  <a:lnTo>
                    <a:pt x="7797330" y="361950"/>
                  </a:lnTo>
                  <a:lnTo>
                    <a:pt x="7825905" y="361950"/>
                  </a:lnTo>
                  <a:lnTo>
                    <a:pt x="7825905" y="352425"/>
                  </a:lnTo>
                  <a:close/>
                </a:path>
                <a:path w="11277600" h="361950">
                  <a:moveTo>
                    <a:pt x="7864462" y="0"/>
                  </a:moveTo>
                  <a:lnTo>
                    <a:pt x="7835887" y="0"/>
                  </a:lnTo>
                  <a:lnTo>
                    <a:pt x="7835887" y="9525"/>
                  </a:lnTo>
                  <a:lnTo>
                    <a:pt x="7864462" y="9525"/>
                  </a:lnTo>
                  <a:lnTo>
                    <a:pt x="7864462" y="0"/>
                  </a:lnTo>
                  <a:close/>
                </a:path>
                <a:path w="11277600" h="361950">
                  <a:moveTo>
                    <a:pt x="7873517" y="352425"/>
                  </a:moveTo>
                  <a:lnTo>
                    <a:pt x="7844942" y="352425"/>
                  </a:lnTo>
                  <a:lnTo>
                    <a:pt x="7844942" y="361950"/>
                  </a:lnTo>
                  <a:lnTo>
                    <a:pt x="7873517" y="361950"/>
                  </a:lnTo>
                  <a:lnTo>
                    <a:pt x="7873517" y="352425"/>
                  </a:lnTo>
                  <a:close/>
                </a:path>
                <a:path w="11277600" h="361950">
                  <a:moveTo>
                    <a:pt x="7912062" y="0"/>
                  </a:moveTo>
                  <a:lnTo>
                    <a:pt x="7883487" y="0"/>
                  </a:lnTo>
                  <a:lnTo>
                    <a:pt x="7883487" y="9525"/>
                  </a:lnTo>
                  <a:lnTo>
                    <a:pt x="7912062" y="9525"/>
                  </a:lnTo>
                  <a:lnTo>
                    <a:pt x="7912062" y="0"/>
                  </a:lnTo>
                  <a:close/>
                </a:path>
                <a:path w="11277600" h="361950">
                  <a:moveTo>
                    <a:pt x="7921117" y="352425"/>
                  </a:moveTo>
                  <a:lnTo>
                    <a:pt x="7892542" y="352425"/>
                  </a:lnTo>
                  <a:lnTo>
                    <a:pt x="7892542" y="361950"/>
                  </a:lnTo>
                  <a:lnTo>
                    <a:pt x="7921117" y="361950"/>
                  </a:lnTo>
                  <a:lnTo>
                    <a:pt x="7921117" y="352425"/>
                  </a:lnTo>
                  <a:close/>
                </a:path>
                <a:path w="11277600" h="361950">
                  <a:moveTo>
                    <a:pt x="7959674" y="0"/>
                  </a:moveTo>
                  <a:lnTo>
                    <a:pt x="7931099" y="0"/>
                  </a:lnTo>
                  <a:lnTo>
                    <a:pt x="7931099" y="9525"/>
                  </a:lnTo>
                  <a:lnTo>
                    <a:pt x="7959674" y="9525"/>
                  </a:lnTo>
                  <a:lnTo>
                    <a:pt x="7959674" y="0"/>
                  </a:lnTo>
                  <a:close/>
                </a:path>
                <a:path w="11277600" h="361950">
                  <a:moveTo>
                    <a:pt x="7968716" y="352425"/>
                  </a:moveTo>
                  <a:lnTo>
                    <a:pt x="7940141" y="352425"/>
                  </a:lnTo>
                  <a:lnTo>
                    <a:pt x="7940141" y="361950"/>
                  </a:lnTo>
                  <a:lnTo>
                    <a:pt x="7968716" y="361950"/>
                  </a:lnTo>
                  <a:lnTo>
                    <a:pt x="7968716" y="352425"/>
                  </a:lnTo>
                  <a:close/>
                </a:path>
                <a:path w="11277600" h="361950">
                  <a:moveTo>
                    <a:pt x="8007274" y="0"/>
                  </a:moveTo>
                  <a:lnTo>
                    <a:pt x="7978699" y="0"/>
                  </a:lnTo>
                  <a:lnTo>
                    <a:pt x="7978699" y="9525"/>
                  </a:lnTo>
                  <a:lnTo>
                    <a:pt x="8007274" y="9525"/>
                  </a:lnTo>
                  <a:lnTo>
                    <a:pt x="8007274" y="0"/>
                  </a:lnTo>
                  <a:close/>
                </a:path>
                <a:path w="11277600" h="361950">
                  <a:moveTo>
                    <a:pt x="8016329" y="352425"/>
                  </a:moveTo>
                  <a:lnTo>
                    <a:pt x="7987754" y="352425"/>
                  </a:lnTo>
                  <a:lnTo>
                    <a:pt x="7987754" y="361950"/>
                  </a:lnTo>
                  <a:lnTo>
                    <a:pt x="8016329" y="361950"/>
                  </a:lnTo>
                  <a:lnTo>
                    <a:pt x="8016329" y="352425"/>
                  </a:lnTo>
                  <a:close/>
                </a:path>
                <a:path w="11277600" h="361950">
                  <a:moveTo>
                    <a:pt x="8054886" y="0"/>
                  </a:moveTo>
                  <a:lnTo>
                    <a:pt x="8026311" y="0"/>
                  </a:lnTo>
                  <a:lnTo>
                    <a:pt x="8026311" y="9525"/>
                  </a:lnTo>
                  <a:lnTo>
                    <a:pt x="8054886" y="9525"/>
                  </a:lnTo>
                  <a:lnTo>
                    <a:pt x="8054886" y="0"/>
                  </a:lnTo>
                  <a:close/>
                </a:path>
                <a:path w="11277600" h="361950">
                  <a:moveTo>
                    <a:pt x="8063928" y="352425"/>
                  </a:moveTo>
                  <a:lnTo>
                    <a:pt x="8035353" y="352425"/>
                  </a:lnTo>
                  <a:lnTo>
                    <a:pt x="8035353" y="361950"/>
                  </a:lnTo>
                  <a:lnTo>
                    <a:pt x="8063928" y="361950"/>
                  </a:lnTo>
                  <a:lnTo>
                    <a:pt x="8063928" y="352425"/>
                  </a:lnTo>
                  <a:close/>
                </a:path>
                <a:path w="11277600" h="361950">
                  <a:moveTo>
                    <a:pt x="8102486" y="0"/>
                  </a:moveTo>
                  <a:lnTo>
                    <a:pt x="8073911" y="0"/>
                  </a:lnTo>
                  <a:lnTo>
                    <a:pt x="8073911" y="9525"/>
                  </a:lnTo>
                  <a:lnTo>
                    <a:pt x="8102486" y="9525"/>
                  </a:lnTo>
                  <a:lnTo>
                    <a:pt x="8102486" y="0"/>
                  </a:lnTo>
                  <a:close/>
                </a:path>
                <a:path w="11277600" h="361950">
                  <a:moveTo>
                    <a:pt x="8111541" y="352425"/>
                  </a:moveTo>
                  <a:lnTo>
                    <a:pt x="8082966" y="352425"/>
                  </a:lnTo>
                  <a:lnTo>
                    <a:pt x="8082966" y="361950"/>
                  </a:lnTo>
                  <a:lnTo>
                    <a:pt x="8111541" y="361950"/>
                  </a:lnTo>
                  <a:lnTo>
                    <a:pt x="8111541" y="352425"/>
                  </a:lnTo>
                  <a:close/>
                </a:path>
                <a:path w="11277600" h="361950">
                  <a:moveTo>
                    <a:pt x="8150098" y="0"/>
                  </a:moveTo>
                  <a:lnTo>
                    <a:pt x="8121523" y="0"/>
                  </a:lnTo>
                  <a:lnTo>
                    <a:pt x="8121523" y="9525"/>
                  </a:lnTo>
                  <a:lnTo>
                    <a:pt x="8150098" y="9525"/>
                  </a:lnTo>
                  <a:lnTo>
                    <a:pt x="8150098" y="0"/>
                  </a:lnTo>
                  <a:close/>
                </a:path>
                <a:path w="11277600" h="361950">
                  <a:moveTo>
                    <a:pt x="8159140" y="352425"/>
                  </a:moveTo>
                  <a:lnTo>
                    <a:pt x="8130565" y="352425"/>
                  </a:lnTo>
                  <a:lnTo>
                    <a:pt x="8130565" y="361950"/>
                  </a:lnTo>
                  <a:lnTo>
                    <a:pt x="8159140" y="361950"/>
                  </a:lnTo>
                  <a:lnTo>
                    <a:pt x="8159140" y="352425"/>
                  </a:lnTo>
                  <a:close/>
                </a:path>
                <a:path w="11277600" h="361950">
                  <a:moveTo>
                    <a:pt x="8197697" y="0"/>
                  </a:moveTo>
                  <a:lnTo>
                    <a:pt x="8169122" y="0"/>
                  </a:lnTo>
                  <a:lnTo>
                    <a:pt x="8169122" y="9525"/>
                  </a:lnTo>
                  <a:lnTo>
                    <a:pt x="8197697" y="9525"/>
                  </a:lnTo>
                  <a:lnTo>
                    <a:pt x="8197697" y="0"/>
                  </a:lnTo>
                  <a:close/>
                </a:path>
                <a:path w="11277600" h="361950">
                  <a:moveTo>
                    <a:pt x="8206753" y="352425"/>
                  </a:moveTo>
                  <a:lnTo>
                    <a:pt x="8178178" y="352425"/>
                  </a:lnTo>
                  <a:lnTo>
                    <a:pt x="8178178" y="361950"/>
                  </a:lnTo>
                  <a:lnTo>
                    <a:pt x="8206753" y="361950"/>
                  </a:lnTo>
                  <a:lnTo>
                    <a:pt x="8206753" y="352425"/>
                  </a:lnTo>
                  <a:close/>
                </a:path>
                <a:path w="11277600" h="361950">
                  <a:moveTo>
                    <a:pt x="8245310" y="0"/>
                  </a:moveTo>
                  <a:lnTo>
                    <a:pt x="8216735" y="0"/>
                  </a:lnTo>
                  <a:lnTo>
                    <a:pt x="8216735" y="9525"/>
                  </a:lnTo>
                  <a:lnTo>
                    <a:pt x="8245310" y="9525"/>
                  </a:lnTo>
                  <a:lnTo>
                    <a:pt x="8245310" y="0"/>
                  </a:lnTo>
                  <a:close/>
                </a:path>
                <a:path w="11277600" h="361950">
                  <a:moveTo>
                    <a:pt x="8254352" y="352425"/>
                  </a:moveTo>
                  <a:lnTo>
                    <a:pt x="8225777" y="352425"/>
                  </a:lnTo>
                  <a:lnTo>
                    <a:pt x="8225777" y="361950"/>
                  </a:lnTo>
                  <a:lnTo>
                    <a:pt x="8254352" y="361950"/>
                  </a:lnTo>
                  <a:lnTo>
                    <a:pt x="8254352" y="352425"/>
                  </a:lnTo>
                  <a:close/>
                </a:path>
                <a:path w="11277600" h="361950">
                  <a:moveTo>
                    <a:pt x="8292909" y="0"/>
                  </a:moveTo>
                  <a:lnTo>
                    <a:pt x="8264334" y="0"/>
                  </a:lnTo>
                  <a:lnTo>
                    <a:pt x="8264334" y="9525"/>
                  </a:lnTo>
                  <a:lnTo>
                    <a:pt x="8292909" y="9525"/>
                  </a:lnTo>
                  <a:lnTo>
                    <a:pt x="8292909" y="0"/>
                  </a:lnTo>
                  <a:close/>
                </a:path>
                <a:path w="11277600" h="361950">
                  <a:moveTo>
                    <a:pt x="8301964" y="352425"/>
                  </a:moveTo>
                  <a:lnTo>
                    <a:pt x="8273389" y="352425"/>
                  </a:lnTo>
                  <a:lnTo>
                    <a:pt x="8273389" y="361950"/>
                  </a:lnTo>
                  <a:lnTo>
                    <a:pt x="8301964" y="361950"/>
                  </a:lnTo>
                  <a:lnTo>
                    <a:pt x="8301964" y="352425"/>
                  </a:lnTo>
                  <a:close/>
                </a:path>
                <a:path w="11277600" h="361950">
                  <a:moveTo>
                    <a:pt x="8340509" y="0"/>
                  </a:moveTo>
                  <a:lnTo>
                    <a:pt x="8311934" y="0"/>
                  </a:lnTo>
                  <a:lnTo>
                    <a:pt x="8311934" y="9525"/>
                  </a:lnTo>
                  <a:lnTo>
                    <a:pt x="8340509" y="9525"/>
                  </a:lnTo>
                  <a:lnTo>
                    <a:pt x="8340509" y="0"/>
                  </a:lnTo>
                  <a:close/>
                </a:path>
                <a:path w="11277600" h="361950">
                  <a:moveTo>
                    <a:pt x="8349564" y="352425"/>
                  </a:moveTo>
                  <a:lnTo>
                    <a:pt x="8320989" y="352425"/>
                  </a:lnTo>
                  <a:lnTo>
                    <a:pt x="8320989" y="361950"/>
                  </a:lnTo>
                  <a:lnTo>
                    <a:pt x="8349564" y="361950"/>
                  </a:lnTo>
                  <a:lnTo>
                    <a:pt x="8349564" y="352425"/>
                  </a:lnTo>
                  <a:close/>
                </a:path>
                <a:path w="11277600" h="361950">
                  <a:moveTo>
                    <a:pt x="8388121" y="0"/>
                  </a:moveTo>
                  <a:lnTo>
                    <a:pt x="8359546" y="0"/>
                  </a:lnTo>
                  <a:lnTo>
                    <a:pt x="8359546" y="9525"/>
                  </a:lnTo>
                  <a:lnTo>
                    <a:pt x="8388121" y="9525"/>
                  </a:lnTo>
                  <a:lnTo>
                    <a:pt x="8388121" y="0"/>
                  </a:lnTo>
                  <a:close/>
                </a:path>
                <a:path w="11277600" h="361950">
                  <a:moveTo>
                    <a:pt x="8397176" y="352425"/>
                  </a:moveTo>
                  <a:lnTo>
                    <a:pt x="8368601" y="352425"/>
                  </a:lnTo>
                  <a:lnTo>
                    <a:pt x="8368601" y="361950"/>
                  </a:lnTo>
                  <a:lnTo>
                    <a:pt x="8397176" y="361950"/>
                  </a:lnTo>
                  <a:lnTo>
                    <a:pt x="8397176" y="352425"/>
                  </a:lnTo>
                  <a:close/>
                </a:path>
                <a:path w="11277600" h="361950">
                  <a:moveTo>
                    <a:pt x="8435721" y="0"/>
                  </a:moveTo>
                  <a:lnTo>
                    <a:pt x="8407146" y="0"/>
                  </a:lnTo>
                  <a:lnTo>
                    <a:pt x="8407146" y="9525"/>
                  </a:lnTo>
                  <a:lnTo>
                    <a:pt x="8435721" y="9525"/>
                  </a:lnTo>
                  <a:lnTo>
                    <a:pt x="8435721" y="0"/>
                  </a:lnTo>
                  <a:close/>
                </a:path>
                <a:path w="11277600" h="361950">
                  <a:moveTo>
                    <a:pt x="8444776" y="352425"/>
                  </a:moveTo>
                  <a:lnTo>
                    <a:pt x="8416201" y="352425"/>
                  </a:lnTo>
                  <a:lnTo>
                    <a:pt x="8416201" y="361950"/>
                  </a:lnTo>
                  <a:lnTo>
                    <a:pt x="8444776" y="361950"/>
                  </a:lnTo>
                  <a:lnTo>
                    <a:pt x="8444776" y="352425"/>
                  </a:lnTo>
                  <a:close/>
                </a:path>
                <a:path w="11277600" h="361950">
                  <a:moveTo>
                    <a:pt x="8483333" y="0"/>
                  </a:moveTo>
                  <a:lnTo>
                    <a:pt x="8454758" y="0"/>
                  </a:lnTo>
                  <a:lnTo>
                    <a:pt x="8454758" y="9525"/>
                  </a:lnTo>
                  <a:lnTo>
                    <a:pt x="8483333" y="9525"/>
                  </a:lnTo>
                  <a:lnTo>
                    <a:pt x="8483333" y="0"/>
                  </a:lnTo>
                  <a:close/>
                </a:path>
                <a:path w="11277600" h="361950">
                  <a:moveTo>
                    <a:pt x="8492376" y="352425"/>
                  </a:moveTo>
                  <a:lnTo>
                    <a:pt x="8463801" y="352425"/>
                  </a:lnTo>
                  <a:lnTo>
                    <a:pt x="8463801" y="361950"/>
                  </a:lnTo>
                  <a:lnTo>
                    <a:pt x="8492376" y="361950"/>
                  </a:lnTo>
                  <a:lnTo>
                    <a:pt x="8492376" y="352425"/>
                  </a:lnTo>
                  <a:close/>
                </a:path>
                <a:path w="11277600" h="361950">
                  <a:moveTo>
                    <a:pt x="8530933" y="0"/>
                  </a:moveTo>
                  <a:lnTo>
                    <a:pt x="8502358" y="0"/>
                  </a:lnTo>
                  <a:lnTo>
                    <a:pt x="8502358" y="9525"/>
                  </a:lnTo>
                  <a:lnTo>
                    <a:pt x="8530933" y="9525"/>
                  </a:lnTo>
                  <a:lnTo>
                    <a:pt x="8530933" y="0"/>
                  </a:lnTo>
                  <a:close/>
                </a:path>
                <a:path w="11277600" h="361950">
                  <a:moveTo>
                    <a:pt x="8539988" y="352425"/>
                  </a:moveTo>
                  <a:lnTo>
                    <a:pt x="8511413" y="352425"/>
                  </a:lnTo>
                  <a:lnTo>
                    <a:pt x="8511413" y="361950"/>
                  </a:lnTo>
                  <a:lnTo>
                    <a:pt x="8539988" y="361950"/>
                  </a:lnTo>
                  <a:lnTo>
                    <a:pt x="8539988" y="352425"/>
                  </a:lnTo>
                  <a:close/>
                </a:path>
                <a:path w="11277600" h="361950">
                  <a:moveTo>
                    <a:pt x="8578545" y="0"/>
                  </a:moveTo>
                  <a:lnTo>
                    <a:pt x="8549970" y="0"/>
                  </a:lnTo>
                  <a:lnTo>
                    <a:pt x="8549970" y="9525"/>
                  </a:lnTo>
                  <a:lnTo>
                    <a:pt x="8578545" y="9525"/>
                  </a:lnTo>
                  <a:lnTo>
                    <a:pt x="8578545" y="0"/>
                  </a:lnTo>
                  <a:close/>
                </a:path>
                <a:path w="11277600" h="361950">
                  <a:moveTo>
                    <a:pt x="8587588" y="352425"/>
                  </a:moveTo>
                  <a:lnTo>
                    <a:pt x="8559013" y="352425"/>
                  </a:lnTo>
                  <a:lnTo>
                    <a:pt x="8559013" y="361950"/>
                  </a:lnTo>
                  <a:lnTo>
                    <a:pt x="8587588" y="361950"/>
                  </a:lnTo>
                  <a:lnTo>
                    <a:pt x="8587588" y="352425"/>
                  </a:lnTo>
                  <a:close/>
                </a:path>
                <a:path w="11277600" h="361950">
                  <a:moveTo>
                    <a:pt x="8626145" y="0"/>
                  </a:moveTo>
                  <a:lnTo>
                    <a:pt x="8597570" y="0"/>
                  </a:lnTo>
                  <a:lnTo>
                    <a:pt x="8597570" y="9525"/>
                  </a:lnTo>
                  <a:lnTo>
                    <a:pt x="8626145" y="9525"/>
                  </a:lnTo>
                  <a:lnTo>
                    <a:pt x="8626145" y="0"/>
                  </a:lnTo>
                  <a:close/>
                </a:path>
                <a:path w="11277600" h="361950">
                  <a:moveTo>
                    <a:pt x="8635200" y="352425"/>
                  </a:moveTo>
                  <a:lnTo>
                    <a:pt x="8606625" y="352425"/>
                  </a:lnTo>
                  <a:lnTo>
                    <a:pt x="8606625" y="361950"/>
                  </a:lnTo>
                  <a:lnTo>
                    <a:pt x="8635200" y="361950"/>
                  </a:lnTo>
                  <a:lnTo>
                    <a:pt x="8635200" y="352425"/>
                  </a:lnTo>
                  <a:close/>
                </a:path>
                <a:path w="11277600" h="361950">
                  <a:moveTo>
                    <a:pt x="8673757" y="0"/>
                  </a:moveTo>
                  <a:lnTo>
                    <a:pt x="8645182" y="0"/>
                  </a:lnTo>
                  <a:lnTo>
                    <a:pt x="8645182" y="9525"/>
                  </a:lnTo>
                  <a:lnTo>
                    <a:pt x="8673757" y="9525"/>
                  </a:lnTo>
                  <a:lnTo>
                    <a:pt x="8673757" y="0"/>
                  </a:lnTo>
                  <a:close/>
                </a:path>
                <a:path w="11277600" h="361950">
                  <a:moveTo>
                    <a:pt x="8682799" y="352425"/>
                  </a:moveTo>
                  <a:lnTo>
                    <a:pt x="8654224" y="352425"/>
                  </a:lnTo>
                  <a:lnTo>
                    <a:pt x="8654224" y="361950"/>
                  </a:lnTo>
                  <a:lnTo>
                    <a:pt x="8682799" y="361950"/>
                  </a:lnTo>
                  <a:lnTo>
                    <a:pt x="8682799" y="352425"/>
                  </a:lnTo>
                  <a:close/>
                </a:path>
                <a:path w="11277600" h="361950">
                  <a:moveTo>
                    <a:pt x="8721357" y="0"/>
                  </a:moveTo>
                  <a:lnTo>
                    <a:pt x="8692782" y="0"/>
                  </a:lnTo>
                  <a:lnTo>
                    <a:pt x="8692782" y="9525"/>
                  </a:lnTo>
                  <a:lnTo>
                    <a:pt x="8721357" y="9525"/>
                  </a:lnTo>
                  <a:lnTo>
                    <a:pt x="8721357" y="0"/>
                  </a:lnTo>
                  <a:close/>
                </a:path>
                <a:path w="11277600" h="361950">
                  <a:moveTo>
                    <a:pt x="8730412" y="352425"/>
                  </a:moveTo>
                  <a:lnTo>
                    <a:pt x="8701837" y="352425"/>
                  </a:lnTo>
                  <a:lnTo>
                    <a:pt x="8701837" y="361950"/>
                  </a:lnTo>
                  <a:lnTo>
                    <a:pt x="8730412" y="361950"/>
                  </a:lnTo>
                  <a:lnTo>
                    <a:pt x="8730412" y="352425"/>
                  </a:lnTo>
                  <a:close/>
                </a:path>
                <a:path w="11277600" h="361950">
                  <a:moveTo>
                    <a:pt x="8768969" y="0"/>
                  </a:moveTo>
                  <a:lnTo>
                    <a:pt x="8740394" y="0"/>
                  </a:lnTo>
                  <a:lnTo>
                    <a:pt x="8740394" y="9525"/>
                  </a:lnTo>
                  <a:lnTo>
                    <a:pt x="8768969" y="9525"/>
                  </a:lnTo>
                  <a:lnTo>
                    <a:pt x="8768969" y="0"/>
                  </a:lnTo>
                  <a:close/>
                </a:path>
                <a:path w="11277600" h="361950">
                  <a:moveTo>
                    <a:pt x="8778011" y="352425"/>
                  </a:moveTo>
                  <a:lnTo>
                    <a:pt x="8749436" y="352425"/>
                  </a:lnTo>
                  <a:lnTo>
                    <a:pt x="8749436" y="361950"/>
                  </a:lnTo>
                  <a:lnTo>
                    <a:pt x="8778011" y="361950"/>
                  </a:lnTo>
                  <a:lnTo>
                    <a:pt x="8778011" y="352425"/>
                  </a:lnTo>
                  <a:close/>
                </a:path>
                <a:path w="11277600" h="361950">
                  <a:moveTo>
                    <a:pt x="8816569" y="0"/>
                  </a:moveTo>
                  <a:lnTo>
                    <a:pt x="8787994" y="0"/>
                  </a:lnTo>
                  <a:lnTo>
                    <a:pt x="8787994" y="9525"/>
                  </a:lnTo>
                  <a:lnTo>
                    <a:pt x="8816569" y="9525"/>
                  </a:lnTo>
                  <a:lnTo>
                    <a:pt x="8816569" y="0"/>
                  </a:lnTo>
                  <a:close/>
                </a:path>
                <a:path w="11277600" h="361950">
                  <a:moveTo>
                    <a:pt x="8825624" y="352425"/>
                  </a:moveTo>
                  <a:lnTo>
                    <a:pt x="8797049" y="352425"/>
                  </a:lnTo>
                  <a:lnTo>
                    <a:pt x="8797049" y="361950"/>
                  </a:lnTo>
                  <a:lnTo>
                    <a:pt x="8825624" y="361950"/>
                  </a:lnTo>
                  <a:lnTo>
                    <a:pt x="8825624" y="352425"/>
                  </a:lnTo>
                  <a:close/>
                </a:path>
                <a:path w="11277600" h="361950">
                  <a:moveTo>
                    <a:pt x="8864168" y="0"/>
                  </a:moveTo>
                  <a:lnTo>
                    <a:pt x="8835593" y="0"/>
                  </a:lnTo>
                  <a:lnTo>
                    <a:pt x="8835593" y="9525"/>
                  </a:lnTo>
                  <a:lnTo>
                    <a:pt x="8864168" y="9525"/>
                  </a:lnTo>
                  <a:lnTo>
                    <a:pt x="8864168" y="0"/>
                  </a:lnTo>
                  <a:close/>
                </a:path>
                <a:path w="11277600" h="361950">
                  <a:moveTo>
                    <a:pt x="8873223" y="352425"/>
                  </a:moveTo>
                  <a:lnTo>
                    <a:pt x="8844648" y="352425"/>
                  </a:lnTo>
                  <a:lnTo>
                    <a:pt x="8844648" y="361950"/>
                  </a:lnTo>
                  <a:lnTo>
                    <a:pt x="8873223" y="361950"/>
                  </a:lnTo>
                  <a:lnTo>
                    <a:pt x="8873223" y="352425"/>
                  </a:lnTo>
                  <a:close/>
                </a:path>
                <a:path w="11277600" h="361950">
                  <a:moveTo>
                    <a:pt x="8911780" y="0"/>
                  </a:moveTo>
                  <a:lnTo>
                    <a:pt x="8883205" y="0"/>
                  </a:lnTo>
                  <a:lnTo>
                    <a:pt x="8883205" y="9525"/>
                  </a:lnTo>
                  <a:lnTo>
                    <a:pt x="8911780" y="9525"/>
                  </a:lnTo>
                  <a:lnTo>
                    <a:pt x="8911780" y="0"/>
                  </a:lnTo>
                  <a:close/>
                </a:path>
                <a:path w="11277600" h="361950">
                  <a:moveTo>
                    <a:pt x="8920836" y="352425"/>
                  </a:moveTo>
                  <a:lnTo>
                    <a:pt x="8892261" y="352425"/>
                  </a:lnTo>
                  <a:lnTo>
                    <a:pt x="8892261" y="361950"/>
                  </a:lnTo>
                  <a:lnTo>
                    <a:pt x="8920836" y="361950"/>
                  </a:lnTo>
                  <a:lnTo>
                    <a:pt x="8920836" y="352425"/>
                  </a:lnTo>
                  <a:close/>
                </a:path>
                <a:path w="11277600" h="361950">
                  <a:moveTo>
                    <a:pt x="8959380" y="0"/>
                  </a:moveTo>
                  <a:lnTo>
                    <a:pt x="8930805" y="0"/>
                  </a:lnTo>
                  <a:lnTo>
                    <a:pt x="8930805" y="9525"/>
                  </a:lnTo>
                  <a:lnTo>
                    <a:pt x="8959380" y="9525"/>
                  </a:lnTo>
                  <a:lnTo>
                    <a:pt x="8959380" y="0"/>
                  </a:lnTo>
                  <a:close/>
                </a:path>
                <a:path w="11277600" h="361950">
                  <a:moveTo>
                    <a:pt x="8968435" y="352425"/>
                  </a:moveTo>
                  <a:lnTo>
                    <a:pt x="8939860" y="352425"/>
                  </a:lnTo>
                  <a:lnTo>
                    <a:pt x="8939860" y="361950"/>
                  </a:lnTo>
                  <a:lnTo>
                    <a:pt x="8968435" y="361950"/>
                  </a:lnTo>
                  <a:lnTo>
                    <a:pt x="8968435" y="352425"/>
                  </a:lnTo>
                  <a:close/>
                </a:path>
                <a:path w="11277600" h="361950">
                  <a:moveTo>
                    <a:pt x="9006992" y="0"/>
                  </a:moveTo>
                  <a:lnTo>
                    <a:pt x="8978417" y="0"/>
                  </a:lnTo>
                  <a:lnTo>
                    <a:pt x="8978417" y="9525"/>
                  </a:lnTo>
                  <a:lnTo>
                    <a:pt x="9006992" y="9525"/>
                  </a:lnTo>
                  <a:lnTo>
                    <a:pt x="9006992" y="0"/>
                  </a:lnTo>
                  <a:close/>
                </a:path>
                <a:path w="11277600" h="361950">
                  <a:moveTo>
                    <a:pt x="9016047" y="352425"/>
                  </a:moveTo>
                  <a:lnTo>
                    <a:pt x="8987472" y="352425"/>
                  </a:lnTo>
                  <a:lnTo>
                    <a:pt x="8987472" y="361950"/>
                  </a:lnTo>
                  <a:lnTo>
                    <a:pt x="9016047" y="361950"/>
                  </a:lnTo>
                  <a:lnTo>
                    <a:pt x="9016047" y="352425"/>
                  </a:lnTo>
                  <a:close/>
                </a:path>
                <a:path w="11277600" h="361950">
                  <a:moveTo>
                    <a:pt x="9054592" y="0"/>
                  </a:moveTo>
                  <a:lnTo>
                    <a:pt x="9026017" y="0"/>
                  </a:lnTo>
                  <a:lnTo>
                    <a:pt x="9026017" y="9525"/>
                  </a:lnTo>
                  <a:lnTo>
                    <a:pt x="9054592" y="9525"/>
                  </a:lnTo>
                  <a:lnTo>
                    <a:pt x="9054592" y="0"/>
                  </a:lnTo>
                  <a:close/>
                </a:path>
                <a:path w="11277600" h="361950">
                  <a:moveTo>
                    <a:pt x="9063647" y="352425"/>
                  </a:moveTo>
                  <a:lnTo>
                    <a:pt x="9035072" y="352425"/>
                  </a:lnTo>
                  <a:lnTo>
                    <a:pt x="9035072" y="361950"/>
                  </a:lnTo>
                  <a:lnTo>
                    <a:pt x="9063647" y="361950"/>
                  </a:lnTo>
                  <a:lnTo>
                    <a:pt x="9063647" y="352425"/>
                  </a:lnTo>
                  <a:close/>
                </a:path>
                <a:path w="11277600" h="361950">
                  <a:moveTo>
                    <a:pt x="9102204" y="0"/>
                  </a:moveTo>
                  <a:lnTo>
                    <a:pt x="9073629" y="0"/>
                  </a:lnTo>
                  <a:lnTo>
                    <a:pt x="9073629" y="9525"/>
                  </a:lnTo>
                  <a:lnTo>
                    <a:pt x="9102204" y="9525"/>
                  </a:lnTo>
                  <a:lnTo>
                    <a:pt x="9102204" y="0"/>
                  </a:lnTo>
                  <a:close/>
                </a:path>
                <a:path w="11277600" h="361950">
                  <a:moveTo>
                    <a:pt x="9111247" y="352425"/>
                  </a:moveTo>
                  <a:lnTo>
                    <a:pt x="9082672" y="352425"/>
                  </a:lnTo>
                  <a:lnTo>
                    <a:pt x="9082672" y="361950"/>
                  </a:lnTo>
                  <a:lnTo>
                    <a:pt x="9111247" y="361950"/>
                  </a:lnTo>
                  <a:lnTo>
                    <a:pt x="9111247" y="352425"/>
                  </a:lnTo>
                  <a:close/>
                </a:path>
                <a:path w="11277600" h="361950">
                  <a:moveTo>
                    <a:pt x="9149804" y="0"/>
                  </a:moveTo>
                  <a:lnTo>
                    <a:pt x="9121229" y="0"/>
                  </a:lnTo>
                  <a:lnTo>
                    <a:pt x="9121229" y="9525"/>
                  </a:lnTo>
                  <a:lnTo>
                    <a:pt x="9149804" y="9525"/>
                  </a:lnTo>
                  <a:lnTo>
                    <a:pt x="9149804" y="0"/>
                  </a:lnTo>
                  <a:close/>
                </a:path>
                <a:path w="11277600" h="361950">
                  <a:moveTo>
                    <a:pt x="9158859" y="352425"/>
                  </a:moveTo>
                  <a:lnTo>
                    <a:pt x="9130284" y="352425"/>
                  </a:lnTo>
                  <a:lnTo>
                    <a:pt x="9130284" y="361950"/>
                  </a:lnTo>
                  <a:lnTo>
                    <a:pt x="9158859" y="361950"/>
                  </a:lnTo>
                  <a:lnTo>
                    <a:pt x="9158859" y="352425"/>
                  </a:lnTo>
                  <a:close/>
                </a:path>
                <a:path w="11277600" h="361950">
                  <a:moveTo>
                    <a:pt x="9197416" y="0"/>
                  </a:moveTo>
                  <a:lnTo>
                    <a:pt x="9168841" y="0"/>
                  </a:lnTo>
                  <a:lnTo>
                    <a:pt x="9168841" y="9525"/>
                  </a:lnTo>
                  <a:lnTo>
                    <a:pt x="9197416" y="9525"/>
                  </a:lnTo>
                  <a:lnTo>
                    <a:pt x="9197416" y="0"/>
                  </a:lnTo>
                  <a:close/>
                </a:path>
                <a:path w="11277600" h="361950">
                  <a:moveTo>
                    <a:pt x="9206459" y="352425"/>
                  </a:moveTo>
                  <a:lnTo>
                    <a:pt x="9177884" y="352425"/>
                  </a:lnTo>
                  <a:lnTo>
                    <a:pt x="9177884" y="361950"/>
                  </a:lnTo>
                  <a:lnTo>
                    <a:pt x="9206459" y="361950"/>
                  </a:lnTo>
                  <a:lnTo>
                    <a:pt x="9206459" y="352425"/>
                  </a:lnTo>
                  <a:close/>
                </a:path>
                <a:path w="11277600" h="361950">
                  <a:moveTo>
                    <a:pt x="9245016" y="0"/>
                  </a:moveTo>
                  <a:lnTo>
                    <a:pt x="9216441" y="0"/>
                  </a:lnTo>
                  <a:lnTo>
                    <a:pt x="9216441" y="9525"/>
                  </a:lnTo>
                  <a:lnTo>
                    <a:pt x="9245016" y="9525"/>
                  </a:lnTo>
                  <a:lnTo>
                    <a:pt x="9245016" y="0"/>
                  </a:lnTo>
                  <a:close/>
                </a:path>
                <a:path w="11277600" h="361950">
                  <a:moveTo>
                    <a:pt x="9254071" y="352425"/>
                  </a:moveTo>
                  <a:lnTo>
                    <a:pt x="9225496" y="352425"/>
                  </a:lnTo>
                  <a:lnTo>
                    <a:pt x="9225496" y="361950"/>
                  </a:lnTo>
                  <a:lnTo>
                    <a:pt x="9254071" y="361950"/>
                  </a:lnTo>
                  <a:lnTo>
                    <a:pt x="9254071" y="352425"/>
                  </a:lnTo>
                  <a:close/>
                </a:path>
                <a:path w="11277600" h="361950">
                  <a:moveTo>
                    <a:pt x="9292628" y="0"/>
                  </a:moveTo>
                  <a:lnTo>
                    <a:pt x="9264053" y="0"/>
                  </a:lnTo>
                  <a:lnTo>
                    <a:pt x="9264053" y="9525"/>
                  </a:lnTo>
                  <a:lnTo>
                    <a:pt x="9292628" y="9525"/>
                  </a:lnTo>
                  <a:lnTo>
                    <a:pt x="9292628" y="0"/>
                  </a:lnTo>
                  <a:close/>
                </a:path>
                <a:path w="11277600" h="361950">
                  <a:moveTo>
                    <a:pt x="9301670" y="352425"/>
                  </a:moveTo>
                  <a:lnTo>
                    <a:pt x="9273095" y="352425"/>
                  </a:lnTo>
                  <a:lnTo>
                    <a:pt x="9273095" y="361950"/>
                  </a:lnTo>
                  <a:lnTo>
                    <a:pt x="9301670" y="361950"/>
                  </a:lnTo>
                  <a:lnTo>
                    <a:pt x="9301670" y="352425"/>
                  </a:lnTo>
                  <a:close/>
                </a:path>
                <a:path w="11277600" h="361950">
                  <a:moveTo>
                    <a:pt x="9340228" y="0"/>
                  </a:moveTo>
                  <a:lnTo>
                    <a:pt x="9311653" y="0"/>
                  </a:lnTo>
                  <a:lnTo>
                    <a:pt x="9311653" y="9525"/>
                  </a:lnTo>
                  <a:lnTo>
                    <a:pt x="9340228" y="9525"/>
                  </a:lnTo>
                  <a:lnTo>
                    <a:pt x="9340228" y="0"/>
                  </a:lnTo>
                  <a:close/>
                </a:path>
                <a:path w="11277600" h="361950">
                  <a:moveTo>
                    <a:pt x="9349283" y="352425"/>
                  </a:moveTo>
                  <a:lnTo>
                    <a:pt x="9320708" y="352425"/>
                  </a:lnTo>
                  <a:lnTo>
                    <a:pt x="9320708" y="361950"/>
                  </a:lnTo>
                  <a:lnTo>
                    <a:pt x="9349283" y="361950"/>
                  </a:lnTo>
                  <a:lnTo>
                    <a:pt x="9349283" y="352425"/>
                  </a:lnTo>
                  <a:close/>
                </a:path>
                <a:path w="11277600" h="361950">
                  <a:moveTo>
                    <a:pt x="9387827" y="0"/>
                  </a:moveTo>
                  <a:lnTo>
                    <a:pt x="9359252" y="0"/>
                  </a:lnTo>
                  <a:lnTo>
                    <a:pt x="9359252" y="9525"/>
                  </a:lnTo>
                  <a:lnTo>
                    <a:pt x="9387827" y="9525"/>
                  </a:lnTo>
                  <a:lnTo>
                    <a:pt x="9387827" y="0"/>
                  </a:lnTo>
                  <a:close/>
                </a:path>
                <a:path w="11277600" h="361950">
                  <a:moveTo>
                    <a:pt x="9396882" y="352425"/>
                  </a:moveTo>
                  <a:lnTo>
                    <a:pt x="9368307" y="352425"/>
                  </a:lnTo>
                  <a:lnTo>
                    <a:pt x="9368307" y="361950"/>
                  </a:lnTo>
                  <a:lnTo>
                    <a:pt x="9396882" y="361950"/>
                  </a:lnTo>
                  <a:lnTo>
                    <a:pt x="9396882" y="352425"/>
                  </a:lnTo>
                  <a:close/>
                </a:path>
                <a:path w="11277600" h="361950">
                  <a:moveTo>
                    <a:pt x="9435440" y="0"/>
                  </a:moveTo>
                  <a:lnTo>
                    <a:pt x="9406865" y="0"/>
                  </a:lnTo>
                  <a:lnTo>
                    <a:pt x="9406865" y="9525"/>
                  </a:lnTo>
                  <a:lnTo>
                    <a:pt x="9435440" y="9525"/>
                  </a:lnTo>
                  <a:lnTo>
                    <a:pt x="9435440" y="0"/>
                  </a:lnTo>
                  <a:close/>
                </a:path>
                <a:path w="11277600" h="361950">
                  <a:moveTo>
                    <a:pt x="9444495" y="352425"/>
                  </a:moveTo>
                  <a:lnTo>
                    <a:pt x="9415920" y="352425"/>
                  </a:lnTo>
                  <a:lnTo>
                    <a:pt x="9415920" y="361950"/>
                  </a:lnTo>
                  <a:lnTo>
                    <a:pt x="9444495" y="361950"/>
                  </a:lnTo>
                  <a:lnTo>
                    <a:pt x="9444495" y="352425"/>
                  </a:lnTo>
                  <a:close/>
                </a:path>
                <a:path w="11277600" h="361950">
                  <a:moveTo>
                    <a:pt x="9483039" y="0"/>
                  </a:moveTo>
                  <a:lnTo>
                    <a:pt x="9454464" y="0"/>
                  </a:lnTo>
                  <a:lnTo>
                    <a:pt x="9454464" y="9525"/>
                  </a:lnTo>
                  <a:lnTo>
                    <a:pt x="9483039" y="9525"/>
                  </a:lnTo>
                  <a:lnTo>
                    <a:pt x="9483039" y="0"/>
                  </a:lnTo>
                  <a:close/>
                </a:path>
                <a:path w="11277600" h="361950">
                  <a:moveTo>
                    <a:pt x="9492094" y="352425"/>
                  </a:moveTo>
                  <a:lnTo>
                    <a:pt x="9463519" y="352425"/>
                  </a:lnTo>
                  <a:lnTo>
                    <a:pt x="9463519" y="361950"/>
                  </a:lnTo>
                  <a:lnTo>
                    <a:pt x="9492094" y="361950"/>
                  </a:lnTo>
                  <a:lnTo>
                    <a:pt x="9492094" y="352425"/>
                  </a:lnTo>
                  <a:close/>
                </a:path>
                <a:path w="11277600" h="361950">
                  <a:moveTo>
                    <a:pt x="9530651" y="0"/>
                  </a:moveTo>
                  <a:lnTo>
                    <a:pt x="9502076" y="0"/>
                  </a:lnTo>
                  <a:lnTo>
                    <a:pt x="9502076" y="9525"/>
                  </a:lnTo>
                  <a:lnTo>
                    <a:pt x="9530651" y="9525"/>
                  </a:lnTo>
                  <a:lnTo>
                    <a:pt x="9530651" y="0"/>
                  </a:lnTo>
                  <a:close/>
                </a:path>
                <a:path w="11277600" h="361950">
                  <a:moveTo>
                    <a:pt x="9539694" y="352425"/>
                  </a:moveTo>
                  <a:lnTo>
                    <a:pt x="9511119" y="352425"/>
                  </a:lnTo>
                  <a:lnTo>
                    <a:pt x="9511119" y="361950"/>
                  </a:lnTo>
                  <a:lnTo>
                    <a:pt x="9539694" y="361950"/>
                  </a:lnTo>
                  <a:lnTo>
                    <a:pt x="9539694" y="352425"/>
                  </a:lnTo>
                  <a:close/>
                </a:path>
                <a:path w="11277600" h="361950">
                  <a:moveTo>
                    <a:pt x="9578251" y="0"/>
                  </a:moveTo>
                  <a:lnTo>
                    <a:pt x="9549676" y="0"/>
                  </a:lnTo>
                  <a:lnTo>
                    <a:pt x="9549676" y="9525"/>
                  </a:lnTo>
                  <a:lnTo>
                    <a:pt x="9578251" y="9525"/>
                  </a:lnTo>
                  <a:lnTo>
                    <a:pt x="9578251" y="0"/>
                  </a:lnTo>
                  <a:close/>
                </a:path>
                <a:path w="11277600" h="361950">
                  <a:moveTo>
                    <a:pt x="9587306" y="352425"/>
                  </a:moveTo>
                  <a:lnTo>
                    <a:pt x="9558731" y="352425"/>
                  </a:lnTo>
                  <a:lnTo>
                    <a:pt x="9558731" y="361950"/>
                  </a:lnTo>
                  <a:lnTo>
                    <a:pt x="9587306" y="361950"/>
                  </a:lnTo>
                  <a:lnTo>
                    <a:pt x="9587306" y="352425"/>
                  </a:lnTo>
                  <a:close/>
                </a:path>
                <a:path w="11277600" h="361950">
                  <a:moveTo>
                    <a:pt x="9625863" y="0"/>
                  </a:moveTo>
                  <a:lnTo>
                    <a:pt x="9597288" y="0"/>
                  </a:lnTo>
                  <a:lnTo>
                    <a:pt x="9597288" y="9525"/>
                  </a:lnTo>
                  <a:lnTo>
                    <a:pt x="9625863" y="9525"/>
                  </a:lnTo>
                  <a:lnTo>
                    <a:pt x="9625863" y="0"/>
                  </a:lnTo>
                  <a:close/>
                </a:path>
                <a:path w="11277600" h="361950">
                  <a:moveTo>
                    <a:pt x="9634906" y="352425"/>
                  </a:moveTo>
                  <a:lnTo>
                    <a:pt x="9606331" y="352425"/>
                  </a:lnTo>
                  <a:lnTo>
                    <a:pt x="9606331" y="361950"/>
                  </a:lnTo>
                  <a:lnTo>
                    <a:pt x="9634906" y="361950"/>
                  </a:lnTo>
                  <a:lnTo>
                    <a:pt x="9634906" y="352425"/>
                  </a:lnTo>
                  <a:close/>
                </a:path>
                <a:path w="11277600" h="361950">
                  <a:moveTo>
                    <a:pt x="9673463" y="0"/>
                  </a:moveTo>
                  <a:lnTo>
                    <a:pt x="9644888" y="0"/>
                  </a:lnTo>
                  <a:lnTo>
                    <a:pt x="9644888" y="9525"/>
                  </a:lnTo>
                  <a:lnTo>
                    <a:pt x="9673463" y="9525"/>
                  </a:lnTo>
                  <a:lnTo>
                    <a:pt x="9673463" y="0"/>
                  </a:lnTo>
                  <a:close/>
                </a:path>
                <a:path w="11277600" h="361950">
                  <a:moveTo>
                    <a:pt x="9682518" y="352425"/>
                  </a:moveTo>
                  <a:lnTo>
                    <a:pt x="9653943" y="352425"/>
                  </a:lnTo>
                  <a:lnTo>
                    <a:pt x="9653943" y="361950"/>
                  </a:lnTo>
                  <a:lnTo>
                    <a:pt x="9682518" y="361950"/>
                  </a:lnTo>
                  <a:lnTo>
                    <a:pt x="9682518" y="352425"/>
                  </a:lnTo>
                  <a:close/>
                </a:path>
                <a:path w="11277600" h="361950">
                  <a:moveTo>
                    <a:pt x="9721075" y="0"/>
                  </a:moveTo>
                  <a:lnTo>
                    <a:pt x="9692500" y="0"/>
                  </a:lnTo>
                  <a:lnTo>
                    <a:pt x="9692500" y="9525"/>
                  </a:lnTo>
                  <a:lnTo>
                    <a:pt x="9721075" y="9525"/>
                  </a:lnTo>
                  <a:lnTo>
                    <a:pt x="9721075" y="0"/>
                  </a:lnTo>
                  <a:close/>
                </a:path>
                <a:path w="11277600" h="361950">
                  <a:moveTo>
                    <a:pt x="9730118" y="352425"/>
                  </a:moveTo>
                  <a:lnTo>
                    <a:pt x="9701543" y="352425"/>
                  </a:lnTo>
                  <a:lnTo>
                    <a:pt x="9701543" y="361950"/>
                  </a:lnTo>
                  <a:lnTo>
                    <a:pt x="9730118" y="361950"/>
                  </a:lnTo>
                  <a:lnTo>
                    <a:pt x="9730118" y="352425"/>
                  </a:lnTo>
                  <a:close/>
                </a:path>
                <a:path w="11277600" h="361950">
                  <a:moveTo>
                    <a:pt x="9768675" y="0"/>
                  </a:moveTo>
                  <a:lnTo>
                    <a:pt x="9740100" y="0"/>
                  </a:lnTo>
                  <a:lnTo>
                    <a:pt x="9740100" y="9525"/>
                  </a:lnTo>
                  <a:lnTo>
                    <a:pt x="9768675" y="9525"/>
                  </a:lnTo>
                  <a:lnTo>
                    <a:pt x="9768675" y="0"/>
                  </a:lnTo>
                  <a:close/>
                </a:path>
                <a:path w="11277600" h="361950">
                  <a:moveTo>
                    <a:pt x="9777730" y="352425"/>
                  </a:moveTo>
                  <a:lnTo>
                    <a:pt x="9749155" y="352425"/>
                  </a:lnTo>
                  <a:lnTo>
                    <a:pt x="9749155" y="361950"/>
                  </a:lnTo>
                  <a:lnTo>
                    <a:pt x="9777730" y="361950"/>
                  </a:lnTo>
                  <a:lnTo>
                    <a:pt x="9777730" y="352425"/>
                  </a:lnTo>
                  <a:close/>
                </a:path>
                <a:path w="11277600" h="361950">
                  <a:moveTo>
                    <a:pt x="9816287" y="0"/>
                  </a:moveTo>
                  <a:lnTo>
                    <a:pt x="9787712" y="0"/>
                  </a:lnTo>
                  <a:lnTo>
                    <a:pt x="9787712" y="9525"/>
                  </a:lnTo>
                  <a:lnTo>
                    <a:pt x="9816287" y="9525"/>
                  </a:lnTo>
                  <a:lnTo>
                    <a:pt x="9816287" y="0"/>
                  </a:lnTo>
                  <a:close/>
                </a:path>
                <a:path w="11277600" h="361950">
                  <a:moveTo>
                    <a:pt x="9825330" y="352425"/>
                  </a:moveTo>
                  <a:lnTo>
                    <a:pt x="9796755" y="352425"/>
                  </a:lnTo>
                  <a:lnTo>
                    <a:pt x="9796755" y="361950"/>
                  </a:lnTo>
                  <a:lnTo>
                    <a:pt x="9825330" y="361950"/>
                  </a:lnTo>
                  <a:lnTo>
                    <a:pt x="9825330" y="352425"/>
                  </a:lnTo>
                  <a:close/>
                </a:path>
                <a:path w="11277600" h="361950">
                  <a:moveTo>
                    <a:pt x="9863887" y="0"/>
                  </a:moveTo>
                  <a:lnTo>
                    <a:pt x="9835312" y="0"/>
                  </a:lnTo>
                  <a:lnTo>
                    <a:pt x="9835312" y="9525"/>
                  </a:lnTo>
                  <a:lnTo>
                    <a:pt x="9863887" y="9525"/>
                  </a:lnTo>
                  <a:lnTo>
                    <a:pt x="9863887" y="0"/>
                  </a:lnTo>
                  <a:close/>
                </a:path>
                <a:path w="11277600" h="361950">
                  <a:moveTo>
                    <a:pt x="9872942" y="352425"/>
                  </a:moveTo>
                  <a:lnTo>
                    <a:pt x="9844367" y="352425"/>
                  </a:lnTo>
                  <a:lnTo>
                    <a:pt x="9844367" y="361950"/>
                  </a:lnTo>
                  <a:lnTo>
                    <a:pt x="9872942" y="361950"/>
                  </a:lnTo>
                  <a:lnTo>
                    <a:pt x="9872942" y="352425"/>
                  </a:lnTo>
                  <a:close/>
                </a:path>
                <a:path w="11277600" h="361950">
                  <a:moveTo>
                    <a:pt x="9911499" y="0"/>
                  </a:moveTo>
                  <a:lnTo>
                    <a:pt x="9882924" y="0"/>
                  </a:lnTo>
                  <a:lnTo>
                    <a:pt x="9882924" y="9525"/>
                  </a:lnTo>
                  <a:lnTo>
                    <a:pt x="9911499" y="9525"/>
                  </a:lnTo>
                  <a:lnTo>
                    <a:pt x="9911499" y="0"/>
                  </a:lnTo>
                  <a:close/>
                </a:path>
                <a:path w="11277600" h="361950">
                  <a:moveTo>
                    <a:pt x="9920541" y="352425"/>
                  </a:moveTo>
                  <a:lnTo>
                    <a:pt x="9891966" y="352425"/>
                  </a:lnTo>
                  <a:lnTo>
                    <a:pt x="9891966" y="361950"/>
                  </a:lnTo>
                  <a:lnTo>
                    <a:pt x="9920541" y="361950"/>
                  </a:lnTo>
                  <a:lnTo>
                    <a:pt x="9920541" y="352425"/>
                  </a:lnTo>
                  <a:close/>
                </a:path>
                <a:path w="11277600" h="361950">
                  <a:moveTo>
                    <a:pt x="9959099" y="0"/>
                  </a:moveTo>
                  <a:lnTo>
                    <a:pt x="9930524" y="0"/>
                  </a:lnTo>
                  <a:lnTo>
                    <a:pt x="9930524" y="9525"/>
                  </a:lnTo>
                  <a:lnTo>
                    <a:pt x="9959099" y="9525"/>
                  </a:lnTo>
                  <a:lnTo>
                    <a:pt x="9959099" y="0"/>
                  </a:lnTo>
                  <a:close/>
                </a:path>
                <a:path w="11277600" h="361950">
                  <a:moveTo>
                    <a:pt x="9968154" y="352425"/>
                  </a:moveTo>
                  <a:lnTo>
                    <a:pt x="9939579" y="352425"/>
                  </a:lnTo>
                  <a:lnTo>
                    <a:pt x="9939579" y="361950"/>
                  </a:lnTo>
                  <a:lnTo>
                    <a:pt x="9968154" y="361950"/>
                  </a:lnTo>
                  <a:lnTo>
                    <a:pt x="9968154" y="352425"/>
                  </a:lnTo>
                  <a:close/>
                </a:path>
                <a:path w="11277600" h="361950">
                  <a:moveTo>
                    <a:pt x="10006698" y="0"/>
                  </a:moveTo>
                  <a:lnTo>
                    <a:pt x="9978123" y="0"/>
                  </a:lnTo>
                  <a:lnTo>
                    <a:pt x="9978123" y="9525"/>
                  </a:lnTo>
                  <a:lnTo>
                    <a:pt x="10006698" y="9525"/>
                  </a:lnTo>
                  <a:lnTo>
                    <a:pt x="10006698" y="0"/>
                  </a:lnTo>
                  <a:close/>
                </a:path>
                <a:path w="11277600" h="361950">
                  <a:moveTo>
                    <a:pt x="10015753" y="352425"/>
                  </a:moveTo>
                  <a:lnTo>
                    <a:pt x="9987178" y="352425"/>
                  </a:lnTo>
                  <a:lnTo>
                    <a:pt x="9987178" y="361950"/>
                  </a:lnTo>
                  <a:lnTo>
                    <a:pt x="10015753" y="361950"/>
                  </a:lnTo>
                  <a:lnTo>
                    <a:pt x="10015753" y="352425"/>
                  </a:lnTo>
                  <a:close/>
                </a:path>
                <a:path w="11277600" h="361950">
                  <a:moveTo>
                    <a:pt x="10054311" y="0"/>
                  </a:moveTo>
                  <a:lnTo>
                    <a:pt x="10025736" y="0"/>
                  </a:lnTo>
                  <a:lnTo>
                    <a:pt x="10025736" y="9525"/>
                  </a:lnTo>
                  <a:lnTo>
                    <a:pt x="10054311" y="9525"/>
                  </a:lnTo>
                  <a:lnTo>
                    <a:pt x="10054311" y="0"/>
                  </a:lnTo>
                  <a:close/>
                </a:path>
                <a:path w="11277600" h="361950">
                  <a:moveTo>
                    <a:pt x="10063366" y="352425"/>
                  </a:moveTo>
                  <a:lnTo>
                    <a:pt x="10034791" y="352425"/>
                  </a:lnTo>
                  <a:lnTo>
                    <a:pt x="10034791" y="361950"/>
                  </a:lnTo>
                  <a:lnTo>
                    <a:pt x="10063366" y="361950"/>
                  </a:lnTo>
                  <a:lnTo>
                    <a:pt x="10063366" y="352425"/>
                  </a:lnTo>
                  <a:close/>
                </a:path>
                <a:path w="11277600" h="361950">
                  <a:moveTo>
                    <a:pt x="10101910" y="0"/>
                  </a:moveTo>
                  <a:lnTo>
                    <a:pt x="10073335" y="0"/>
                  </a:lnTo>
                  <a:lnTo>
                    <a:pt x="10073335" y="9525"/>
                  </a:lnTo>
                  <a:lnTo>
                    <a:pt x="10101910" y="9525"/>
                  </a:lnTo>
                  <a:lnTo>
                    <a:pt x="10101910" y="0"/>
                  </a:lnTo>
                  <a:close/>
                </a:path>
                <a:path w="11277600" h="361950">
                  <a:moveTo>
                    <a:pt x="10110965" y="352425"/>
                  </a:moveTo>
                  <a:lnTo>
                    <a:pt x="10082390" y="352425"/>
                  </a:lnTo>
                  <a:lnTo>
                    <a:pt x="10082390" y="361950"/>
                  </a:lnTo>
                  <a:lnTo>
                    <a:pt x="10110965" y="361950"/>
                  </a:lnTo>
                  <a:lnTo>
                    <a:pt x="10110965" y="352425"/>
                  </a:lnTo>
                  <a:close/>
                </a:path>
                <a:path w="11277600" h="361950">
                  <a:moveTo>
                    <a:pt x="10149522" y="0"/>
                  </a:moveTo>
                  <a:lnTo>
                    <a:pt x="10120947" y="0"/>
                  </a:lnTo>
                  <a:lnTo>
                    <a:pt x="10120947" y="9525"/>
                  </a:lnTo>
                  <a:lnTo>
                    <a:pt x="10149522" y="9525"/>
                  </a:lnTo>
                  <a:lnTo>
                    <a:pt x="10149522" y="0"/>
                  </a:lnTo>
                  <a:close/>
                </a:path>
                <a:path w="11277600" h="361950">
                  <a:moveTo>
                    <a:pt x="10158565" y="352425"/>
                  </a:moveTo>
                  <a:lnTo>
                    <a:pt x="10129990" y="352425"/>
                  </a:lnTo>
                  <a:lnTo>
                    <a:pt x="10129990" y="361950"/>
                  </a:lnTo>
                  <a:lnTo>
                    <a:pt x="10158565" y="361950"/>
                  </a:lnTo>
                  <a:lnTo>
                    <a:pt x="10158565" y="352425"/>
                  </a:lnTo>
                  <a:close/>
                </a:path>
                <a:path w="11277600" h="361950">
                  <a:moveTo>
                    <a:pt x="10197122" y="0"/>
                  </a:moveTo>
                  <a:lnTo>
                    <a:pt x="10168547" y="0"/>
                  </a:lnTo>
                  <a:lnTo>
                    <a:pt x="10168547" y="9525"/>
                  </a:lnTo>
                  <a:lnTo>
                    <a:pt x="10197122" y="9525"/>
                  </a:lnTo>
                  <a:lnTo>
                    <a:pt x="10197122" y="0"/>
                  </a:lnTo>
                  <a:close/>
                </a:path>
                <a:path w="11277600" h="361950">
                  <a:moveTo>
                    <a:pt x="10206177" y="352425"/>
                  </a:moveTo>
                  <a:lnTo>
                    <a:pt x="10177602" y="352425"/>
                  </a:lnTo>
                  <a:lnTo>
                    <a:pt x="10177602" y="361950"/>
                  </a:lnTo>
                  <a:lnTo>
                    <a:pt x="10206177" y="361950"/>
                  </a:lnTo>
                  <a:lnTo>
                    <a:pt x="10206177" y="352425"/>
                  </a:lnTo>
                  <a:close/>
                </a:path>
                <a:path w="11277600" h="361950">
                  <a:moveTo>
                    <a:pt x="10244734" y="0"/>
                  </a:moveTo>
                  <a:lnTo>
                    <a:pt x="10216159" y="0"/>
                  </a:lnTo>
                  <a:lnTo>
                    <a:pt x="10216159" y="9525"/>
                  </a:lnTo>
                  <a:lnTo>
                    <a:pt x="10244734" y="9525"/>
                  </a:lnTo>
                  <a:lnTo>
                    <a:pt x="10244734" y="0"/>
                  </a:lnTo>
                  <a:close/>
                </a:path>
                <a:path w="11277600" h="361950">
                  <a:moveTo>
                    <a:pt x="10253777" y="352425"/>
                  </a:moveTo>
                  <a:lnTo>
                    <a:pt x="10225202" y="352425"/>
                  </a:lnTo>
                  <a:lnTo>
                    <a:pt x="10225202" y="361950"/>
                  </a:lnTo>
                  <a:lnTo>
                    <a:pt x="10253777" y="361950"/>
                  </a:lnTo>
                  <a:lnTo>
                    <a:pt x="10253777" y="352425"/>
                  </a:lnTo>
                  <a:close/>
                </a:path>
                <a:path w="11277600" h="361950">
                  <a:moveTo>
                    <a:pt x="10292334" y="0"/>
                  </a:moveTo>
                  <a:lnTo>
                    <a:pt x="10263759" y="0"/>
                  </a:lnTo>
                  <a:lnTo>
                    <a:pt x="10263759" y="9525"/>
                  </a:lnTo>
                  <a:lnTo>
                    <a:pt x="10292334" y="9525"/>
                  </a:lnTo>
                  <a:lnTo>
                    <a:pt x="10292334" y="0"/>
                  </a:lnTo>
                  <a:close/>
                </a:path>
                <a:path w="11277600" h="361950">
                  <a:moveTo>
                    <a:pt x="10301389" y="352425"/>
                  </a:moveTo>
                  <a:lnTo>
                    <a:pt x="10272814" y="352425"/>
                  </a:lnTo>
                  <a:lnTo>
                    <a:pt x="10272814" y="361950"/>
                  </a:lnTo>
                  <a:lnTo>
                    <a:pt x="10301389" y="361950"/>
                  </a:lnTo>
                  <a:lnTo>
                    <a:pt x="10301389" y="352425"/>
                  </a:lnTo>
                  <a:close/>
                </a:path>
                <a:path w="11277600" h="361950">
                  <a:moveTo>
                    <a:pt x="10339946" y="0"/>
                  </a:moveTo>
                  <a:lnTo>
                    <a:pt x="10311371" y="0"/>
                  </a:lnTo>
                  <a:lnTo>
                    <a:pt x="10311371" y="9525"/>
                  </a:lnTo>
                  <a:lnTo>
                    <a:pt x="10339946" y="9525"/>
                  </a:lnTo>
                  <a:lnTo>
                    <a:pt x="10339946" y="0"/>
                  </a:lnTo>
                  <a:close/>
                </a:path>
                <a:path w="11277600" h="361950">
                  <a:moveTo>
                    <a:pt x="10348989" y="352425"/>
                  </a:moveTo>
                  <a:lnTo>
                    <a:pt x="10320414" y="352425"/>
                  </a:lnTo>
                  <a:lnTo>
                    <a:pt x="10320414" y="361950"/>
                  </a:lnTo>
                  <a:lnTo>
                    <a:pt x="10348989" y="361950"/>
                  </a:lnTo>
                  <a:lnTo>
                    <a:pt x="10348989" y="352425"/>
                  </a:lnTo>
                  <a:close/>
                </a:path>
                <a:path w="11277600" h="361950">
                  <a:moveTo>
                    <a:pt x="10387546" y="0"/>
                  </a:moveTo>
                  <a:lnTo>
                    <a:pt x="10358971" y="0"/>
                  </a:lnTo>
                  <a:lnTo>
                    <a:pt x="10358971" y="9525"/>
                  </a:lnTo>
                  <a:lnTo>
                    <a:pt x="10387546" y="9525"/>
                  </a:lnTo>
                  <a:lnTo>
                    <a:pt x="10387546" y="0"/>
                  </a:lnTo>
                  <a:close/>
                </a:path>
                <a:path w="11277600" h="361950">
                  <a:moveTo>
                    <a:pt x="10396601" y="352425"/>
                  </a:moveTo>
                  <a:lnTo>
                    <a:pt x="10368026" y="352425"/>
                  </a:lnTo>
                  <a:lnTo>
                    <a:pt x="10368026" y="361950"/>
                  </a:lnTo>
                  <a:lnTo>
                    <a:pt x="10396601" y="361950"/>
                  </a:lnTo>
                  <a:lnTo>
                    <a:pt x="10396601" y="352425"/>
                  </a:lnTo>
                  <a:close/>
                </a:path>
                <a:path w="11277600" h="361950">
                  <a:moveTo>
                    <a:pt x="10435158" y="0"/>
                  </a:moveTo>
                  <a:lnTo>
                    <a:pt x="10406583" y="0"/>
                  </a:lnTo>
                  <a:lnTo>
                    <a:pt x="10406583" y="9525"/>
                  </a:lnTo>
                  <a:lnTo>
                    <a:pt x="10435158" y="9525"/>
                  </a:lnTo>
                  <a:lnTo>
                    <a:pt x="10435158" y="0"/>
                  </a:lnTo>
                  <a:close/>
                </a:path>
                <a:path w="11277600" h="361950">
                  <a:moveTo>
                    <a:pt x="10444201" y="352425"/>
                  </a:moveTo>
                  <a:lnTo>
                    <a:pt x="10415626" y="352425"/>
                  </a:lnTo>
                  <a:lnTo>
                    <a:pt x="10415626" y="361950"/>
                  </a:lnTo>
                  <a:lnTo>
                    <a:pt x="10444201" y="361950"/>
                  </a:lnTo>
                  <a:lnTo>
                    <a:pt x="10444201" y="352425"/>
                  </a:lnTo>
                  <a:close/>
                </a:path>
                <a:path w="11277600" h="361950">
                  <a:moveTo>
                    <a:pt x="10482758" y="0"/>
                  </a:moveTo>
                  <a:lnTo>
                    <a:pt x="10454183" y="0"/>
                  </a:lnTo>
                  <a:lnTo>
                    <a:pt x="10454183" y="9525"/>
                  </a:lnTo>
                  <a:lnTo>
                    <a:pt x="10482758" y="9525"/>
                  </a:lnTo>
                  <a:lnTo>
                    <a:pt x="10482758" y="0"/>
                  </a:lnTo>
                  <a:close/>
                </a:path>
                <a:path w="11277600" h="361950">
                  <a:moveTo>
                    <a:pt x="10491813" y="352425"/>
                  </a:moveTo>
                  <a:lnTo>
                    <a:pt x="10463238" y="352425"/>
                  </a:lnTo>
                  <a:lnTo>
                    <a:pt x="10463238" y="361950"/>
                  </a:lnTo>
                  <a:lnTo>
                    <a:pt x="10491813" y="361950"/>
                  </a:lnTo>
                  <a:lnTo>
                    <a:pt x="10491813" y="352425"/>
                  </a:lnTo>
                  <a:close/>
                </a:path>
                <a:path w="11277600" h="361950">
                  <a:moveTo>
                    <a:pt x="10530357" y="0"/>
                  </a:moveTo>
                  <a:lnTo>
                    <a:pt x="10501782" y="0"/>
                  </a:lnTo>
                  <a:lnTo>
                    <a:pt x="10501782" y="9525"/>
                  </a:lnTo>
                  <a:lnTo>
                    <a:pt x="10530357" y="9525"/>
                  </a:lnTo>
                  <a:lnTo>
                    <a:pt x="10530357" y="0"/>
                  </a:lnTo>
                  <a:close/>
                </a:path>
                <a:path w="11277600" h="361950">
                  <a:moveTo>
                    <a:pt x="10539413" y="352425"/>
                  </a:moveTo>
                  <a:lnTo>
                    <a:pt x="10510837" y="352425"/>
                  </a:lnTo>
                  <a:lnTo>
                    <a:pt x="10510837" y="361950"/>
                  </a:lnTo>
                  <a:lnTo>
                    <a:pt x="10539413" y="361950"/>
                  </a:lnTo>
                  <a:lnTo>
                    <a:pt x="10539413" y="352425"/>
                  </a:lnTo>
                  <a:close/>
                </a:path>
                <a:path w="11277600" h="361950">
                  <a:moveTo>
                    <a:pt x="10577970" y="0"/>
                  </a:moveTo>
                  <a:lnTo>
                    <a:pt x="10549395" y="0"/>
                  </a:lnTo>
                  <a:lnTo>
                    <a:pt x="10549395" y="9525"/>
                  </a:lnTo>
                  <a:lnTo>
                    <a:pt x="10577970" y="9525"/>
                  </a:lnTo>
                  <a:lnTo>
                    <a:pt x="10577970" y="0"/>
                  </a:lnTo>
                  <a:close/>
                </a:path>
                <a:path w="11277600" h="361950">
                  <a:moveTo>
                    <a:pt x="10587025" y="352425"/>
                  </a:moveTo>
                  <a:lnTo>
                    <a:pt x="10558450" y="352425"/>
                  </a:lnTo>
                  <a:lnTo>
                    <a:pt x="10558450" y="361950"/>
                  </a:lnTo>
                  <a:lnTo>
                    <a:pt x="10587025" y="361950"/>
                  </a:lnTo>
                  <a:lnTo>
                    <a:pt x="10587025" y="352425"/>
                  </a:lnTo>
                  <a:close/>
                </a:path>
                <a:path w="11277600" h="361950">
                  <a:moveTo>
                    <a:pt x="10625569" y="0"/>
                  </a:moveTo>
                  <a:lnTo>
                    <a:pt x="10596994" y="0"/>
                  </a:lnTo>
                  <a:lnTo>
                    <a:pt x="10596994" y="9525"/>
                  </a:lnTo>
                  <a:lnTo>
                    <a:pt x="10625569" y="9525"/>
                  </a:lnTo>
                  <a:lnTo>
                    <a:pt x="10625569" y="0"/>
                  </a:lnTo>
                  <a:close/>
                </a:path>
                <a:path w="11277600" h="361950">
                  <a:moveTo>
                    <a:pt x="10634624" y="352425"/>
                  </a:moveTo>
                  <a:lnTo>
                    <a:pt x="10606049" y="352425"/>
                  </a:lnTo>
                  <a:lnTo>
                    <a:pt x="10606049" y="361950"/>
                  </a:lnTo>
                  <a:lnTo>
                    <a:pt x="10634624" y="361950"/>
                  </a:lnTo>
                  <a:lnTo>
                    <a:pt x="10634624" y="352425"/>
                  </a:lnTo>
                  <a:close/>
                </a:path>
                <a:path w="11277600" h="361950">
                  <a:moveTo>
                    <a:pt x="10673182" y="0"/>
                  </a:moveTo>
                  <a:lnTo>
                    <a:pt x="10644607" y="0"/>
                  </a:lnTo>
                  <a:lnTo>
                    <a:pt x="10644607" y="9525"/>
                  </a:lnTo>
                  <a:lnTo>
                    <a:pt x="10673182" y="9525"/>
                  </a:lnTo>
                  <a:lnTo>
                    <a:pt x="10673182" y="0"/>
                  </a:lnTo>
                  <a:close/>
                </a:path>
                <a:path w="11277600" h="361950">
                  <a:moveTo>
                    <a:pt x="10682224" y="352425"/>
                  </a:moveTo>
                  <a:lnTo>
                    <a:pt x="10653649" y="352425"/>
                  </a:lnTo>
                  <a:lnTo>
                    <a:pt x="10653649" y="361950"/>
                  </a:lnTo>
                  <a:lnTo>
                    <a:pt x="10682224" y="361950"/>
                  </a:lnTo>
                  <a:lnTo>
                    <a:pt x="10682224" y="352425"/>
                  </a:lnTo>
                  <a:close/>
                </a:path>
                <a:path w="11277600" h="361950">
                  <a:moveTo>
                    <a:pt x="10720781" y="0"/>
                  </a:moveTo>
                  <a:lnTo>
                    <a:pt x="10692206" y="0"/>
                  </a:lnTo>
                  <a:lnTo>
                    <a:pt x="10692206" y="9525"/>
                  </a:lnTo>
                  <a:lnTo>
                    <a:pt x="10720781" y="9525"/>
                  </a:lnTo>
                  <a:lnTo>
                    <a:pt x="10720781" y="0"/>
                  </a:lnTo>
                  <a:close/>
                </a:path>
                <a:path w="11277600" h="361950">
                  <a:moveTo>
                    <a:pt x="10729836" y="352425"/>
                  </a:moveTo>
                  <a:lnTo>
                    <a:pt x="10701261" y="352425"/>
                  </a:lnTo>
                  <a:lnTo>
                    <a:pt x="10701261" y="361950"/>
                  </a:lnTo>
                  <a:lnTo>
                    <a:pt x="10729836" y="361950"/>
                  </a:lnTo>
                  <a:lnTo>
                    <a:pt x="10729836" y="352425"/>
                  </a:lnTo>
                  <a:close/>
                </a:path>
                <a:path w="11277600" h="361950">
                  <a:moveTo>
                    <a:pt x="10768394" y="0"/>
                  </a:moveTo>
                  <a:lnTo>
                    <a:pt x="10739819" y="0"/>
                  </a:lnTo>
                  <a:lnTo>
                    <a:pt x="10739819" y="9525"/>
                  </a:lnTo>
                  <a:lnTo>
                    <a:pt x="10768394" y="9525"/>
                  </a:lnTo>
                  <a:lnTo>
                    <a:pt x="10768394" y="0"/>
                  </a:lnTo>
                  <a:close/>
                </a:path>
                <a:path w="11277600" h="361950">
                  <a:moveTo>
                    <a:pt x="10777436" y="352425"/>
                  </a:moveTo>
                  <a:lnTo>
                    <a:pt x="10748861" y="352425"/>
                  </a:lnTo>
                  <a:lnTo>
                    <a:pt x="10748861" y="361950"/>
                  </a:lnTo>
                  <a:lnTo>
                    <a:pt x="10777436" y="361950"/>
                  </a:lnTo>
                  <a:lnTo>
                    <a:pt x="10777436" y="352425"/>
                  </a:lnTo>
                  <a:close/>
                </a:path>
                <a:path w="11277600" h="361950">
                  <a:moveTo>
                    <a:pt x="10815993" y="0"/>
                  </a:moveTo>
                  <a:lnTo>
                    <a:pt x="10787418" y="0"/>
                  </a:lnTo>
                  <a:lnTo>
                    <a:pt x="10787418" y="9525"/>
                  </a:lnTo>
                  <a:lnTo>
                    <a:pt x="10815993" y="9525"/>
                  </a:lnTo>
                  <a:lnTo>
                    <a:pt x="10815993" y="0"/>
                  </a:lnTo>
                  <a:close/>
                </a:path>
                <a:path w="11277600" h="361950">
                  <a:moveTo>
                    <a:pt x="10825048" y="352425"/>
                  </a:moveTo>
                  <a:lnTo>
                    <a:pt x="10796473" y="352425"/>
                  </a:lnTo>
                  <a:lnTo>
                    <a:pt x="10796473" y="361950"/>
                  </a:lnTo>
                  <a:lnTo>
                    <a:pt x="10825048" y="361950"/>
                  </a:lnTo>
                  <a:lnTo>
                    <a:pt x="10825048" y="352425"/>
                  </a:lnTo>
                  <a:close/>
                </a:path>
                <a:path w="11277600" h="361950">
                  <a:moveTo>
                    <a:pt x="10863605" y="0"/>
                  </a:moveTo>
                  <a:lnTo>
                    <a:pt x="10835030" y="0"/>
                  </a:lnTo>
                  <a:lnTo>
                    <a:pt x="10835030" y="9525"/>
                  </a:lnTo>
                  <a:lnTo>
                    <a:pt x="10863605" y="9525"/>
                  </a:lnTo>
                  <a:lnTo>
                    <a:pt x="10863605" y="0"/>
                  </a:lnTo>
                  <a:close/>
                </a:path>
                <a:path w="11277600" h="361950">
                  <a:moveTo>
                    <a:pt x="10872648" y="352425"/>
                  </a:moveTo>
                  <a:lnTo>
                    <a:pt x="10844073" y="352425"/>
                  </a:lnTo>
                  <a:lnTo>
                    <a:pt x="10844073" y="361950"/>
                  </a:lnTo>
                  <a:lnTo>
                    <a:pt x="10872648" y="361950"/>
                  </a:lnTo>
                  <a:lnTo>
                    <a:pt x="10872648" y="352425"/>
                  </a:lnTo>
                  <a:close/>
                </a:path>
                <a:path w="11277600" h="361950">
                  <a:moveTo>
                    <a:pt x="10911205" y="0"/>
                  </a:moveTo>
                  <a:lnTo>
                    <a:pt x="10882630" y="0"/>
                  </a:lnTo>
                  <a:lnTo>
                    <a:pt x="10882630" y="9525"/>
                  </a:lnTo>
                  <a:lnTo>
                    <a:pt x="10911205" y="9525"/>
                  </a:lnTo>
                  <a:lnTo>
                    <a:pt x="10911205" y="0"/>
                  </a:lnTo>
                  <a:close/>
                </a:path>
                <a:path w="11277600" h="361950">
                  <a:moveTo>
                    <a:pt x="10920260" y="352425"/>
                  </a:moveTo>
                  <a:lnTo>
                    <a:pt x="10891685" y="352425"/>
                  </a:lnTo>
                  <a:lnTo>
                    <a:pt x="10891685" y="361950"/>
                  </a:lnTo>
                  <a:lnTo>
                    <a:pt x="10920260" y="361950"/>
                  </a:lnTo>
                  <a:lnTo>
                    <a:pt x="10920260" y="352425"/>
                  </a:lnTo>
                  <a:close/>
                </a:path>
                <a:path w="11277600" h="361950">
                  <a:moveTo>
                    <a:pt x="10958817" y="0"/>
                  </a:moveTo>
                  <a:lnTo>
                    <a:pt x="10930242" y="0"/>
                  </a:lnTo>
                  <a:lnTo>
                    <a:pt x="10930242" y="9525"/>
                  </a:lnTo>
                  <a:lnTo>
                    <a:pt x="10958817" y="9525"/>
                  </a:lnTo>
                  <a:lnTo>
                    <a:pt x="10958817" y="0"/>
                  </a:lnTo>
                  <a:close/>
                </a:path>
                <a:path w="11277600" h="361950">
                  <a:moveTo>
                    <a:pt x="10967860" y="352425"/>
                  </a:moveTo>
                  <a:lnTo>
                    <a:pt x="10939285" y="352425"/>
                  </a:lnTo>
                  <a:lnTo>
                    <a:pt x="10939285" y="361950"/>
                  </a:lnTo>
                  <a:lnTo>
                    <a:pt x="10967860" y="361950"/>
                  </a:lnTo>
                  <a:lnTo>
                    <a:pt x="10967860" y="352425"/>
                  </a:lnTo>
                  <a:close/>
                </a:path>
                <a:path w="11277600" h="361950">
                  <a:moveTo>
                    <a:pt x="11006417" y="0"/>
                  </a:moveTo>
                  <a:lnTo>
                    <a:pt x="10977842" y="0"/>
                  </a:lnTo>
                  <a:lnTo>
                    <a:pt x="10977842" y="9525"/>
                  </a:lnTo>
                  <a:lnTo>
                    <a:pt x="11006417" y="9525"/>
                  </a:lnTo>
                  <a:lnTo>
                    <a:pt x="11006417" y="0"/>
                  </a:lnTo>
                  <a:close/>
                </a:path>
                <a:path w="11277600" h="361950">
                  <a:moveTo>
                    <a:pt x="11015472" y="352425"/>
                  </a:moveTo>
                  <a:lnTo>
                    <a:pt x="10986897" y="352425"/>
                  </a:lnTo>
                  <a:lnTo>
                    <a:pt x="10986897" y="361950"/>
                  </a:lnTo>
                  <a:lnTo>
                    <a:pt x="11015472" y="361950"/>
                  </a:lnTo>
                  <a:lnTo>
                    <a:pt x="11015472" y="352425"/>
                  </a:lnTo>
                  <a:close/>
                </a:path>
                <a:path w="11277600" h="361950">
                  <a:moveTo>
                    <a:pt x="11054017" y="0"/>
                  </a:moveTo>
                  <a:lnTo>
                    <a:pt x="11025442" y="0"/>
                  </a:lnTo>
                  <a:lnTo>
                    <a:pt x="11025442" y="9525"/>
                  </a:lnTo>
                  <a:lnTo>
                    <a:pt x="11054017" y="9525"/>
                  </a:lnTo>
                  <a:lnTo>
                    <a:pt x="11054017" y="0"/>
                  </a:lnTo>
                  <a:close/>
                </a:path>
                <a:path w="11277600" h="361950">
                  <a:moveTo>
                    <a:pt x="11063072" y="352425"/>
                  </a:moveTo>
                  <a:lnTo>
                    <a:pt x="11034497" y="352425"/>
                  </a:lnTo>
                  <a:lnTo>
                    <a:pt x="11034497" y="361950"/>
                  </a:lnTo>
                  <a:lnTo>
                    <a:pt x="11063072" y="361950"/>
                  </a:lnTo>
                  <a:lnTo>
                    <a:pt x="11063072" y="352425"/>
                  </a:lnTo>
                  <a:close/>
                </a:path>
                <a:path w="11277600" h="361950">
                  <a:moveTo>
                    <a:pt x="11101629" y="0"/>
                  </a:moveTo>
                  <a:lnTo>
                    <a:pt x="11073054" y="0"/>
                  </a:lnTo>
                  <a:lnTo>
                    <a:pt x="11073054" y="9525"/>
                  </a:lnTo>
                  <a:lnTo>
                    <a:pt x="11101629" y="9525"/>
                  </a:lnTo>
                  <a:lnTo>
                    <a:pt x="11101629" y="0"/>
                  </a:lnTo>
                  <a:close/>
                </a:path>
                <a:path w="11277600" h="361950">
                  <a:moveTo>
                    <a:pt x="11110684" y="352425"/>
                  </a:moveTo>
                  <a:lnTo>
                    <a:pt x="11082109" y="352425"/>
                  </a:lnTo>
                  <a:lnTo>
                    <a:pt x="11082109" y="361950"/>
                  </a:lnTo>
                  <a:lnTo>
                    <a:pt x="11110684" y="361950"/>
                  </a:lnTo>
                  <a:lnTo>
                    <a:pt x="11110684" y="352425"/>
                  </a:lnTo>
                  <a:close/>
                </a:path>
                <a:path w="11277600" h="361950">
                  <a:moveTo>
                    <a:pt x="11149228" y="0"/>
                  </a:moveTo>
                  <a:lnTo>
                    <a:pt x="11120653" y="0"/>
                  </a:lnTo>
                  <a:lnTo>
                    <a:pt x="11120653" y="9525"/>
                  </a:lnTo>
                  <a:lnTo>
                    <a:pt x="11149228" y="9525"/>
                  </a:lnTo>
                  <a:lnTo>
                    <a:pt x="11149228" y="0"/>
                  </a:lnTo>
                  <a:close/>
                </a:path>
                <a:path w="11277600" h="361950">
                  <a:moveTo>
                    <a:pt x="11158284" y="352425"/>
                  </a:moveTo>
                  <a:lnTo>
                    <a:pt x="11129709" y="352425"/>
                  </a:lnTo>
                  <a:lnTo>
                    <a:pt x="11129709" y="361950"/>
                  </a:lnTo>
                  <a:lnTo>
                    <a:pt x="11158284" y="361950"/>
                  </a:lnTo>
                  <a:lnTo>
                    <a:pt x="11158284" y="352425"/>
                  </a:lnTo>
                  <a:close/>
                </a:path>
                <a:path w="11277600" h="361950">
                  <a:moveTo>
                    <a:pt x="11196841" y="0"/>
                  </a:moveTo>
                  <a:lnTo>
                    <a:pt x="11168266" y="0"/>
                  </a:lnTo>
                  <a:lnTo>
                    <a:pt x="11168266" y="9525"/>
                  </a:lnTo>
                  <a:lnTo>
                    <a:pt x="11196841" y="9525"/>
                  </a:lnTo>
                  <a:lnTo>
                    <a:pt x="11196841" y="0"/>
                  </a:lnTo>
                  <a:close/>
                </a:path>
                <a:path w="11277600" h="361950">
                  <a:moveTo>
                    <a:pt x="11205680" y="361746"/>
                  </a:moveTo>
                  <a:lnTo>
                    <a:pt x="11205147" y="352247"/>
                  </a:lnTo>
                  <a:lnTo>
                    <a:pt x="11201400" y="352425"/>
                  </a:lnTo>
                  <a:lnTo>
                    <a:pt x="11177308" y="352425"/>
                  </a:lnTo>
                  <a:lnTo>
                    <a:pt x="11177308" y="361950"/>
                  </a:lnTo>
                  <a:lnTo>
                    <a:pt x="11201400" y="361950"/>
                  </a:lnTo>
                  <a:lnTo>
                    <a:pt x="11205680" y="361746"/>
                  </a:lnTo>
                  <a:close/>
                </a:path>
                <a:path w="11277600" h="361950">
                  <a:moveTo>
                    <a:pt x="11242256" y="11938"/>
                  </a:moveTo>
                  <a:lnTo>
                    <a:pt x="11237366" y="9017"/>
                  </a:lnTo>
                  <a:lnTo>
                    <a:pt x="11230559" y="5803"/>
                  </a:lnTo>
                  <a:lnTo>
                    <a:pt x="11223485" y="3263"/>
                  </a:lnTo>
                  <a:lnTo>
                    <a:pt x="11215789" y="1333"/>
                  </a:lnTo>
                  <a:lnTo>
                    <a:pt x="11215446" y="1333"/>
                  </a:lnTo>
                  <a:lnTo>
                    <a:pt x="11213694" y="10693"/>
                  </a:lnTo>
                  <a:lnTo>
                    <a:pt x="11213986" y="10693"/>
                  </a:lnTo>
                  <a:lnTo>
                    <a:pt x="11220729" y="12382"/>
                  </a:lnTo>
                  <a:lnTo>
                    <a:pt x="11226914" y="14605"/>
                  </a:lnTo>
                  <a:lnTo>
                    <a:pt x="11232871" y="17411"/>
                  </a:lnTo>
                  <a:lnTo>
                    <a:pt x="11237151" y="19977"/>
                  </a:lnTo>
                  <a:lnTo>
                    <a:pt x="11242256" y="11938"/>
                  </a:lnTo>
                  <a:close/>
                </a:path>
                <a:path w="11277600" h="361950">
                  <a:moveTo>
                    <a:pt x="11249724" y="344690"/>
                  </a:moveTo>
                  <a:lnTo>
                    <a:pt x="11249597" y="344551"/>
                  </a:lnTo>
                  <a:lnTo>
                    <a:pt x="11243678" y="337324"/>
                  </a:lnTo>
                  <a:lnTo>
                    <a:pt x="11238459" y="341210"/>
                  </a:lnTo>
                  <a:lnTo>
                    <a:pt x="11232871" y="344551"/>
                  </a:lnTo>
                  <a:lnTo>
                    <a:pt x="11226914" y="347357"/>
                  </a:lnTo>
                  <a:lnTo>
                    <a:pt x="11221568" y="349275"/>
                  </a:lnTo>
                  <a:lnTo>
                    <a:pt x="11224451" y="358355"/>
                  </a:lnTo>
                  <a:lnTo>
                    <a:pt x="11230559" y="356158"/>
                  </a:lnTo>
                  <a:lnTo>
                    <a:pt x="11237366" y="352945"/>
                  </a:lnTo>
                  <a:lnTo>
                    <a:pt x="11243742" y="349123"/>
                  </a:lnTo>
                  <a:lnTo>
                    <a:pt x="11249724" y="344690"/>
                  </a:lnTo>
                  <a:close/>
                </a:path>
                <a:path w="11277600" h="361950">
                  <a:moveTo>
                    <a:pt x="11272304" y="48450"/>
                  </a:moveTo>
                  <a:lnTo>
                    <a:pt x="11257077" y="24295"/>
                  </a:lnTo>
                  <a:lnTo>
                    <a:pt x="11250117" y="30784"/>
                  </a:lnTo>
                  <a:lnTo>
                    <a:pt x="11252911" y="33858"/>
                  </a:lnTo>
                  <a:lnTo>
                    <a:pt x="11256848" y="39154"/>
                  </a:lnTo>
                  <a:lnTo>
                    <a:pt x="11260201" y="44742"/>
                  </a:lnTo>
                  <a:lnTo>
                    <a:pt x="11263008" y="50685"/>
                  </a:lnTo>
                  <a:lnTo>
                    <a:pt x="11263440" y="51917"/>
                  </a:lnTo>
                  <a:lnTo>
                    <a:pt x="11272304" y="48450"/>
                  </a:lnTo>
                  <a:close/>
                </a:path>
                <a:path w="11277600" h="361950">
                  <a:moveTo>
                    <a:pt x="11275174" y="304520"/>
                  </a:moveTo>
                  <a:lnTo>
                    <a:pt x="11265954" y="302183"/>
                  </a:lnTo>
                  <a:lnTo>
                    <a:pt x="11265230" y="305079"/>
                  </a:lnTo>
                  <a:lnTo>
                    <a:pt x="11263008" y="311277"/>
                  </a:lnTo>
                  <a:lnTo>
                    <a:pt x="11260201" y="317220"/>
                  </a:lnTo>
                  <a:lnTo>
                    <a:pt x="11256848" y="322808"/>
                  </a:lnTo>
                  <a:lnTo>
                    <a:pt x="11255248" y="324967"/>
                  </a:lnTo>
                  <a:lnTo>
                    <a:pt x="11262932" y="330568"/>
                  </a:lnTo>
                  <a:lnTo>
                    <a:pt x="11264773" y="328091"/>
                  </a:lnTo>
                  <a:lnTo>
                    <a:pt x="11268596" y="321716"/>
                  </a:lnTo>
                  <a:lnTo>
                    <a:pt x="11271809" y="314921"/>
                  </a:lnTo>
                  <a:lnTo>
                    <a:pt x="11274349" y="307848"/>
                  </a:lnTo>
                  <a:lnTo>
                    <a:pt x="11275174" y="304520"/>
                  </a:lnTo>
                  <a:close/>
                </a:path>
                <a:path w="11277600" h="361950">
                  <a:moveTo>
                    <a:pt x="11277600" y="257378"/>
                  </a:moveTo>
                  <a:lnTo>
                    <a:pt x="11268075" y="257378"/>
                  </a:lnTo>
                  <a:lnTo>
                    <a:pt x="11268075" y="285940"/>
                  </a:lnTo>
                  <a:lnTo>
                    <a:pt x="11277600" y="285940"/>
                  </a:lnTo>
                  <a:lnTo>
                    <a:pt x="11277600" y="257378"/>
                  </a:lnTo>
                  <a:close/>
                </a:path>
                <a:path w="11277600" h="361950">
                  <a:moveTo>
                    <a:pt x="11277600" y="209778"/>
                  </a:moveTo>
                  <a:lnTo>
                    <a:pt x="11268075" y="209778"/>
                  </a:lnTo>
                  <a:lnTo>
                    <a:pt x="11268075" y="238353"/>
                  </a:lnTo>
                  <a:lnTo>
                    <a:pt x="11277600" y="238353"/>
                  </a:lnTo>
                  <a:lnTo>
                    <a:pt x="11277600" y="209778"/>
                  </a:lnTo>
                  <a:close/>
                </a:path>
                <a:path w="11277600" h="361950">
                  <a:moveTo>
                    <a:pt x="11277600" y="162166"/>
                  </a:moveTo>
                  <a:lnTo>
                    <a:pt x="11268075" y="162166"/>
                  </a:lnTo>
                  <a:lnTo>
                    <a:pt x="11268075" y="190741"/>
                  </a:lnTo>
                  <a:lnTo>
                    <a:pt x="11277600" y="190741"/>
                  </a:lnTo>
                  <a:lnTo>
                    <a:pt x="11277600" y="162166"/>
                  </a:lnTo>
                  <a:close/>
                </a:path>
                <a:path w="11277600" h="361950">
                  <a:moveTo>
                    <a:pt x="11277600" y="114566"/>
                  </a:moveTo>
                  <a:lnTo>
                    <a:pt x="11268075" y="114566"/>
                  </a:lnTo>
                  <a:lnTo>
                    <a:pt x="11268075" y="143141"/>
                  </a:lnTo>
                  <a:lnTo>
                    <a:pt x="11277600" y="143141"/>
                  </a:lnTo>
                  <a:lnTo>
                    <a:pt x="11277600" y="114566"/>
                  </a:lnTo>
                  <a:close/>
                </a:path>
                <a:path w="11277600" h="361950">
                  <a:moveTo>
                    <a:pt x="11277600" y="76200"/>
                  </a:moveTo>
                  <a:lnTo>
                    <a:pt x="11277283" y="69634"/>
                  </a:lnTo>
                  <a:lnTo>
                    <a:pt x="11277206" y="68414"/>
                  </a:lnTo>
                  <a:lnTo>
                    <a:pt x="11277041" y="67310"/>
                  </a:lnTo>
                  <a:lnTo>
                    <a:pt x="11267580" y="68414"/>
                  </a:lnTo>
                  <a:lnTo>
                    <a:pt x="11267631" y="68694"/>
                  </a:lnTo>
                  <a:lnTo>
                    <a:pt x="11267758" y="69634"/>
                  </a:lnTo>
                  <a:lnTo>
                    <a:pt x="11268075" y="76200"/>
                  </a:lnTo>
                  <a:lnTo>
                    <a:pt x="11268075" y="95529"/>
                  </a:lnTo>
                  <a:lnTo>
                    <a:pt x="11277600" y="95529"/>
                  </a:lnTo>
                  <a:lnTo>
                    <a:pt x="11277600" y="76200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9" y="3617632"/>
              <a:ext cx="133376" cy="11803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웹</a:t>
            </a:r>
            <a:r>
              <a:rPr dirty="0" spc="-310"/>
              <a:t> </a:t>
            </a:r>
            <a:r>
              <a:rPr dirty="0" spc="-580"/>
              <a:t>기반</a:t>
            </a:r>
            <a:r>
              <a:rPr dirty="0" spc="-315"/>
              <a:t> </a:t>
            </a:r>
            <a:r>
              <a:rPr dirty="0" sz="3000" spc="-254">
                <a:solidFill>
                  <a:srgbClr val="4BC8F0"/>
                </a:solidFill>
                <a:latin typeface="Tahoma"/>
                <a:cs typeface="Tahoma"/>
              </a:rPr>
              <a:t>HTS</a:t>
            </a:r>
            <a:r>
              <a:rPr dirty="0" sz="3000" spc="-120">
                <a:solidFill>
                  <a:srgbClr val="4BC8F0"/>
                </a:solidFill>
                <a:latin typeface="Tahoma"/>
                <a:cs typeface="Tahoma"/>
              </a:rPr>
              <a:t> </a:t>
            </a:r>
            <a:r>
              <a:rPr dirty="0" spc="-580">
                <a:solidFill>
                  <a:srgbClr val="4BC8F0"/>
                </a:solidFill>
              </a:rPr>
              <a:t>시스템</a:t>
            </a:r>
            <a:r>
              <a:rPr dirty="0" spc="-310">
                <a:solidFill>
                  <a:srgbClr val="4BC8F0"/>
                </a:solidFill>
              </a:rPr>
              <a:t> </a:t>
            </a:r>
            <a:r>
              <a:rPr dirty="0" spc="-615"/>
              <a:t>소개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4500" y="1124585"/>
            <a:ext cx="235648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웹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650" spc="-125" b="0">
                <a:solidFill>
                  <a:srgbClr val="FFFFFF"/>
                </a:solidFill>
                <a:latin typeface="Noto Sans JP Medium"/>
                <a:cs typeface="Noto Sans JP Medium"/>
              </a:rPr>
              <a:t>HTS</a:t>
            </a:r>
            <a:r>
              <a:rPr dirty="0" sz="1650" spc="4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FFFFFF"/>
                </a:solidFill>
                <a:latin typeface="Dotum"/>
                <a:cs typeface="Dotum"/>
              </a:rPr>
              <a:t>아키텍처</a:t>
            </a:r>
            <a:endParaRPr sz="170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00624" y="3556175"/>
            <a:ext cx="400050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90">
                <a:solidFill>
                  <a:srgbClr val="93C4FD"/>
                </a:solidFill>
                <a:latin typeface="Dotum"/>
                <a:cs typeface="Dotum"/>
              </a:rPr>
              <a:t>양방향</a:t>
            </a:r>
            <a:r>
              <a:rPr dirty="0" sz="1150" spc="-7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3C4FD"/>
                </a:solidFill>
                <a:latin typeface="Dotum"/>
                <a:cs typeface="Dotum"/>
              </a:rPr>
              <a:t>데이터</a:t>
            </a:r>
            <a:r>
              <a:rPr dirty="0" sz="1150" spc="-70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93C4FD"/>
                </a:solidFill>
                <a:latin typeface="Dotum"/>
                <a:cs typeface="Dotum"/>
              </a:rPr>
              <a:t>흐름</a:t>
            </a:r>
            <a:r>
              <a:rPr dirty="0" sz="1200" spc="-145">
                <a:solidFill>
                  <a:srgbClr val="93C4FD"/>
                </a:solidFill>
                <a:latin typeface="Noto Sans JP"/>
                <a:cs typeface="Noto Sans JP"/>
              </a:rPr>
              <a:t>:</a:t>
            </a:r>
            <a:r>
              <a:rPr dirty="0" sz="1200" spc="45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93C4FD"/>
                </a:solidFill>
                <a:latin typeface="Noto Sans JP"/>
                <a:cs typeface="Noto Sans JP"/>
              </a:rPr>
              <a:t>REST</a:t>
            </a:r>
            <a:r>
              <a:rPr dirty="0" sz="1200" spc="50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200" spc="-80">
                <a:solidFill>
                  <a:srgbClr val="93C4FD"/>
                </a:solidFill>
                <a:latin typeface="Noto Sans JP"/>
                <a:cs typeface="Noto Sans JP"/>
              </a:rPr>
              <a:t>API</a:t>
            </a:r>
            <a:r>
              <a:rPr dirty="0" sz="1200" spc="50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150" spc="-165">
                <a:solidFill>
                  <a:srgbClr val="93C4FD"/>
                </a:solidFill>
                <a:latin typeface="Dotum"/>
                <a:cs typeface="Dotum"/>
              </a:rPr>
              <a:t>요청</a:t>
            </a:r>
            <a:r>
              <a:rPr dirty="0" sz="1200" spc="-165">
                <a:solidFill>
                  <a:srgbClr val="93C4FD"/>
                </a:solidFill>
                <a:latin typeface="Noto Sans JP"/>
                <a:cs typeface="Noto Sans JP"/>
              </a:rPr>
              <a:t>/</a:t>
            </a:r>
            <a:r>
              <a:rPr dirty="0" sz="1150" spc="-165">
                <a:solidFill>
                  <a:srgbClr val="93C4FD"/>
                </a:solidFill>
                <a:latin typeface="Dotum"/>
                <a:cs typeface="Dotum"/>
              </a:rPr>
              <a:t>응답</a:t>
            </a:r>
            <a:r>
              <a:rPr dirty="0" sz="1150" spc="-7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3C4FD"/>
                </a:solidFill>
                <a:latin typeface="Dotum"/>
                <a:cs typeface="Dotum"/>
              </a:rPr>
              <a:t>및</a:t>
            </a:r>
            <a:r>
              <a:rPr dirty="0" sz="1150" spc="-70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200" spc="-105">
                <a:solidFill>
                  <a:srgbClr val="93C4FD"/>
                </a:solidFill>
                <a:latin typeface="Noto Sans JP"/>
                <a:cs typeface="Noto Sans JP"/>
              </a:rPr>
              <a:t>WebSocket</a:t>
            </a:r>
            <a:r>
              <a:rPr dirty="0" sz="1200" spc="45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3C4FD"/>
                </a:solidFill>
                <a:latin typeface="Dotum"/>
                <a:cs typeface="Dotum"/>
              </a:rPr>
              <a:t>실시간</a:t>
            </a:r>
            <a:r>
              <a:rPr dirty="0" sz="1150" spc="-70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3C4FD"/>
                </a:solidFill>
                <a:latin typeface="Dotum"/>
                <a:cs typeface="Dotum"/>
              </a:rPr>
              <a:t>스트림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7734299"/>
            <a:ext cx="3657600" cy="876300"/>
            <a:chOff x="457199" y="7734299"/>
            <a:chExt cx="3657600" cy="876300"/>
          </a:xfrm>
        </p:grpSpPr>
        <p:sp>
          <p:nvSpPr>
            <p:cNvPr id="10" name="object 10" descr=""/>
            <p:cNvSpPr/>
            <p:nvPr/>
          </p:nvSpPr>
          <p:spPr>
            <a:xfrm>
              <a:off x="471487" y="7734299"/>
              <a:ext cx="3643629" cy="876300"/>
            </a:xfrm>
            <a:custGeom>
              <a:avLst/>
              <a:gdLst/>
              <a:ahLst/>
              <a:cxnLst/>
              <a:rect l="l" t="t" r="r" b="b"/>
              <a:pathLst>
                <a:path w="3643629" h="876300">
                  <a:moveTo>
                    <a:pt x="3610264" y="876299"/>
                  </a:moveTo>
                  <a:lnTo>
                    <a:pt x="20654" y="876299"/>
                  </a:lnTo>
                  <a:lnTo>
                    <a:pt x="17617" y="875332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4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843251"/>
                  </a:lnTo>
                  <a:lnTo>
                    <a:pt x="3615124" y="875332"/>
                  </a:lnTo>
                  <a:lnTo>
                    <a:pt x="3610264" y="8762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199" y="7734554"/>
              <a:ext cx="35560" cy="876300"/>
            </a:xfrm>
            <a:custGeom>
              <a:avLst/>
              <a:gdLst/>
              <a:ahLst/>
              <a:cxnLst/>
              <a:rect l="l" t="t" r="r" b="b"/>
              <a:pathLst>
                <a:path w="35559" h="876300">
                  <a:moveTo>
                    <a:pt x="35315" y="875788"/>
                  </a:moveTo>
                  <a:lnTo>
                    <a:pt x="2789" y="852570"/>
                  </a:lnTo>
                  <a:lnTo>
                    <a:pt x="0" y="8379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3"/>
                  </a:lnTo>
                  <a:lnTo>
                    <a:pt x="31364" y="10902"/>
                  </a:lnTo>
                  <a:lnTo>
                    <a:pt x="30144" y="16771"/>
                  </a:lnTo>
                  <a:lnTo>
                    <a:pt x="29272" y="23217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837944"/>
                  </a:lnTo>
                  <a:lnTo>
                    <a:pt x="33224" y="872323"/>
                  </a:lnTo>
                  <a:lnTo>
                    <a:pt x="35315" y="8757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96" y="7895420"/>
              <a:ext cx="115907" cy="15400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87374" y="7791154"/>
            <a:ext cx="3275329" cy="7112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5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실시간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dirty="0" sz="1200" spc="-105">
                <a:solidFill>
                  <a:srgbClr val="D0D5DA"/>
                </a:solidFill>
                <a:latin typeface="Noto Sans JP"/>
                <a:cs typeface="Noto Sans JP"/>
              </a:rPr>
              <a:t>WebSocket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스트림과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지연시간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최소화 </a:t>
            </a:r>
            <a:r>
              <a:rPr dirty="0" sz="1200" spc="-90">
                <a:solidFill>
                  <a:srgbClr val="D0D5DA"/>
                </a:solidFill>
                <a:latin typeface="Noto Sans JP"/>
                <a:cs typeface="Noto Sans JP"/>
              </a:rPr>
              <a:t>(50ms</a:t>
            </a:r>
            <a:r>
              <a:rPr dirty="0" sz="120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이내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빠른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D0D5DA"/>
                </a:solidFill>
                <a:latin typeface="Dotum"/>
                <a:cs typeface="Dotum"/>
              </a:rPr>
              <a:t>실행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267199" y="7734299"/>
            <a:ext cx="3657600" cy="876300"/>
            <a:chOff x="4267199" y="7734299"/>
            <a:chExt cx="3657600" cy="876300"/>
          </a:xfrm>
        </p:grpSpPr>
        <p:sp>
          <p:nvSpPr>
            <p:cNvPr id="15" name="object 15" descr=""/>
            <p:cNvSpPr/>
            <p:nvPr/>
          </p:nvSpPr>
          <p:spPr>
            <a:xfrm>
              <a:off x="4281487" y="7734299"/>
              <a:ext cx="3643629" cy="876300"/>
            </a:xfrm>
            <a:custGeom>
              <a:avLst/>
              <a:gdLst/>
              <a:ahLst/>
              <a:cxnLst/>
              <a:rect l="l" t="t" r="r" b="b"/>
              <a:pathLst>
                <a:path w="3643629" h="876300">
                  <a:moveTo>
                    <a:pt x="3610263" y="876299"/>
                  </a:moveTo>
                  <a:lnTo>
                    <a:pt x="20654" y="876299"/>
                  </a:lnTo>
                  <a:lnTo>
                    <a:pt x="17617" y="875332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3" y="0"/>
                  </a:lnTo>
                  <a:lnTo>
                    <a:pt x="3642344" y="28186"/>
                  </a:lnTo>
                  <a:lnTo>
                    <a:pt x="3643311" y="33047"/>
                  </a:lnTo>
                  <a:lnTo>
                    <a:pt x="3643311" y="843251"/>
                  </a:lnTo>
                  <a:lnTo>
                    <a:pt x="3615124" y="875332"/>
                  </a:lnTo>
                  <a:lnTo>
                    <a:pt x="3610263" y="8762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67199" y="7734554"/>
              <a:ext cx="35560" cy="876300"/>
            </a:xfrm>
            <a:custGeom>
              <a:avLst/>
              <a:gdLst/>
              <a:ahLst/>
              <a:cxnLst/>
              <a:rect l="l" t="t" r="r" b="b"/>
              <a:pathLst>
                <a:path w="35560" h="876300">
                  <a:moveTo>
                    <a:pt x="35315" y="875788"/>
                  </a:moveTo>
                  <a:lnTo>
                    <a:pt x="2789" y="852570"/>
                  </a:lnTo>
                  <a:lnTo>
                    <a:pt x="0" y="8379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3"/>
                  </a:lnTo>
                  <a:lnTo>
                    <a:pt x="31364" y="10902"/>
                  </a:lnTo>
                  <a:lnTo>
                    <a:pt x="30144" y="16771"/>
                  </a:lnTo>
                  <a:lnTo>
                    <a:pt x="29272" y="23217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837944"/>
                  </a:lnTo>
                  <a:lnTo>
                    <a:pt x="33224" y="872323"/>
                  </a:lnTo>
                  <a:lnTo>
                    <a:pt x="35315" y="8757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074" y="7896224"/>
              <a:ext cx="133349" cy="1523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397375" y="7791154"/>
            <a:ext cx="3396615" cy="7099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5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다층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구조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295"/>
              </a:spcBef>
            </a:pPr>
            <a:r>
              <a:rPr dirty="0" sz="1200" spc="-8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암호화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네트워크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격리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95">
                <a:solidFill>
                  <a:srgbClr val="D0D5DA"/>
                </a:solidFill>
                <a:latin typeface="Noto Sans JP"/>
                <a:cs typeface="Noto Sans JP"/>
              </a:rPr>
              <a:t>SSL/TLS,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55">
                <a:solidFill>
                  <a:srgbClr val="D0D5DA"/>
                </a:solidFill>
                <a:latin typeface="Noto Sans JP"/>
                <a:cs typeface="Noto Sans JP"/>
              </a:rPr>
              <a:t>IP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인증으로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315">
                <a:solidFill>
                  <a:srgbClr val="D0D5DA"/>
                </a:solidFill>
                <a:latin typeface="Dotum"/>
                <a:cs typeface="Dotum"/>
              </a:rPr>
              <a:t>최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고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수준의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보호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077199" y="7734299"/>
            <a:ext cx="3657600" cy="876300"/>
            <a:chOff x="8077199" y="7734299"/>
            <a:chExt cx="3657600" cy="876300"/>
          </a:xfrm>
        </p:grpSpPr>
        <p:sp>
          <p:nvSpPr>
            <p:cNvPr id="20" name="object 20" descr=""/>
            <p:cNvSpPr/>
            <p:nvPr/>
          </p:nvSpPr>
          <p:spPr>
            <a:xfrm>
              <a:off x="8091486" y="7734299"/>
              <a:ext cx="3643629" cy="876300"/>
            </a:xfrm>
            <a:custGeom>
              <a:avLst/>
              <a:gdLst/>
              <a:ahLst/>
              <a:cxnLst/>
              <a:rect l="l" t="t" r="r" b="b"/>
              <a:pathLst>
                <a:path w="3643629" h="876300">
                  <a:moveTo>
                    <a:pt x="3610264" y="876299"/>
                  </a:moveTo>
                  <a:lnTo>
                    <a:pt x="20655" y="876299"/>
                  </a:lnTo>
                  <a:lnTo>
                    <a:pt x="17617" y="875332"/>
                  </a:lnTo>
                  <a:lnTo>
                    <a:pt x="0" y="843251"/>
                  </a:lnTo>
                  <a:lnTo>
                    <a:pt x="0" y="838199"/>
                  </a:lnTo>
                  <a:lnTo>
                    <a:pt x="0" y="33047"/>
                  </a:lnTo>
                  <a:lnTo>
                    <a:pt x="20655" y="0"/>
                  </a:lnTo>
                  <a:lnTo>
                    <a:pt x="3610264" y="0"/>
                  </a:lnTo>
                  <a:lnTo>
                    <a:pt x="3642345" y="28186"/>
                  </a:lnTo>
                  <a:lnTo>
                    <a:pt x="3643311" y="33047"/>
                  </a:lnTo>
                  <a:lnTo>
                    <a:pt x="3643311" y="843251"/>
                  </a:lnTo>
                  <a:lnTo>
                    <a:pt x="3615123" y="875332"/>
                  </a:lnTo>
                  <a:lnTo>
                    <a:pt x="3610264" y="8762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077199" y="7734554"/>
              <a:ext cx="35560" cy="876300"/>
            </a:xfrm>
            <a:custGeom>
              <a:avLst/>
              <a:gdLst/>
              <a:ahLst/>
              <a:cxnLst/>
              <a:rect l="l" t="t" r="r" b="b"/>
              <a:pathLst>
                <a:path w="35559" h="876300">
                  <a:moveTo>
                    <a:pt x="35316" y="875788"/>
                  </a:moveTo>
                  <a:lnTo>
                    <a:pt x="2789" y="852570"/>
                  </a:lnTo>
                  <a:lnTo>
                    <a:pt x="0" y="8379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3" y="3463"/>
                  </a:lnTo>
                  <a:lnTo>
                    <a:pt x="31364" y="10902"/>
                  </a:lnTo>
                  <a:lnTo>
                    <a:pt x="30144" y="16771"/>
                  </a:lnTo>
                  <a:lnTo>
                    <a:pt x="29272" y="23217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837944"/>
                  </a:lnTo>
                  <a:lnTo>
                    <a:pt x="33223" y="872323"/>
                  </a:lnTo>
                  <a:lnTo>
                    <a:pt x="35316" y="8757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4837" y="7896224"/>
              <a:ext cx="104774" cy="152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8207375" y="7791154"/>
            <a:ext cx="3343275" cy="7099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5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멀티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29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반응형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웹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디자인으로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데스크톱</a:t>
            </a:r>
            <a:r>
              <a:rPr dirty="0" sz="120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태블릿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모바일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20">
                <a:solidFill>
                  <a:srgbClr val="D0D5DA"/>
                </a:solidFill>
                <a:latin typeface="Dotum"/>
                <a:cs typeface="Dotum"/>
              </a:rPr>
              <a:t>디바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이스에서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일관된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199" y="6042228"/>
            <a:ext cx="11277599" cy="1463471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653287" y="6504114"/>
            <a:ext cx="194373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웹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80">
                <a:solidFill>
                  <a:srgbClr val="9CA2AF"/>
                </a:solidFill>
                <a:latin typeface="Noto Sans JP"/>
                <a:cs typeface="Noto Sans JP"/>
              </a:rPr>
              <a:t>HTS</a:t>
            </a:r>
            <a:r>
              <a:rPr dirty="0" sz="115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아키텍처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40">
                <a:solidFill>
                  <a:srgbClr val="9CA2AF"/>
                </a:solidFill>
                <a:latin typeface="Noto Sans JP"/>
                <a:cs typeface="Noto Sans JP"/>
              </a:rPr>
              <a:t>v2.0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309696" y="6506998"/>
            <a:ext cx="1739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5">
                <a:solidFill>
                  <a:srgbClr val="9CA2AF"/>
                </a:solidFill>
                <a:latin typeface="Noto Sans JP"/>
                <a:cs typeface="Noto Sans JP"/>
              </a:rPr>
              <a:t>14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199" y="1562099"/>
            <a:ext cx="11277599" cy="1653971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606424" y="2174716"/>
            <a:ext cx="3380104" cy="84963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클라이언트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50" spc="-95" b="0">
                <a:solidFill>
                  <a:srgbClr val="FFFFFF"/>
                </a:solidFill>
                <a:latin typeface="Noto Sans JP Medium"/>
                <a:cs typeface="Noto Sans JP Medium"/>
              </a:rPr>
              <a:t>UI</a:t>
            </a:r>
            <a:r>
              <a:rPr dirty="0" sz="1550" spc="1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레이어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630"/>
              </a:spcBef>
            </a:pP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차트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시세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입력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포트폴리오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모니터링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D0D5DA"/>
                </a:solidFill>
                <a:latin typeface="Dotum"/>
                <a:cs typeface="Dotum"/>
              </a:rPr>
              <a:t>사용자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 인터페이스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365674" y="2184432"/>
            <a:ext cx="3354704" cy="84010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상태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레이어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640"/>
              </a:spcBef>
            </a:pPr>
            <a:r>
              <a:rPr dirty="0" sz="1200" spc="-100">
                <a:solidFill>
                  <a:srgbClr val="D0D5DA"/>
                </a:solidFill>
                <a:latin typeface="Noto Sans JP"/>
                <a:cs typeface="Noto Sans JP"/>
              </a:rPr>
              <a:t>React/Vue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상태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바인딩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웹소켓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연결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D0D5DA"/>
                </a:solidFill>
                <a:latin typeface="Dotum"/>
                <a:cs typeface="Dotum"/>
              </a:rPr>
              <a:t>관</a:t>
            </a:r>
            <a:r>
              <a:rPr dirty="0" sz="1150" spc="-50">
                <a:solidFill>
                  <a:srgbClr val="D0D5DA"/>
                </a:solidFill>
                <a:latin typeface="Dotum"/>
                <a:cs typeface="Dotum"/>
              </a:rPr>
              <a:t> 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124924" y="2174716"/>
            <a:ext cx="3164205" cy="85090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240">
                <a:solidFill>
                  <a:srgbClr val="FFFFFF"/>
                </a:solidFill>
                <a:latin typeface="Dotum"/>
                <a:cs typeface="Dotum"/>
              </a:rPr>
              <a:t>인증</a:t>
            </a:r>
            <a:r>
              <a:rPr dirty="0" sz="1550" spc="-240" b="0">
                <a:solidFill>
                  <a:srgbClr val="FFFFFF"/>
                </a:solidFill>
                <a:latin typeface="Noto Sans JP Medium"/>
                <a:cs typeface="Noto Sans JP Medium"/>
              </a:rPr>
              <a:t>/</a:t>
            </a:r>
            <a:r>
              <a:rPr dirty="0" sz="1500" spc="-240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dirty="0" sz="1500" spc="-8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레이어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4200"/>
              </a:lnSpc>
              <a:spcBef>
                <a:spcPts val="680"/>
              </a:spcBef>
            </a:pPr>
            <a:r>
              <a:rPr dirty="0" sz="1200" spc="-110">
                <a:solidFill>
                  <a:srgbClr val="D0D5DA"/>
                </a:solidFill>
                <a:latin typeface="Noto Sans JP"/>
                <a:cs typeface="Noto Sans JP"/>
              </a:rPr>
              <a:t>JWT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90">
                <a:solidFill>
                  <a:srgbClr val="D0D5DA"/>
                </a:solidFill>
                <a:latin typeface="Noto Sans JP"/>
                <a:cs typeface="Noto Sans JP"/>
              </a:rPr>
              <a:t>OAuth2,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다단계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8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보안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연결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D0D5DA"/>
                </a:solidFill>
                <a:latin typeface="Noto Sans JP"/>
                <a:cs typeface="Noto Sans JP"/>
              </a:rPr>
              <a:t>(HTTPS,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20">
                <a:solidFill>
                  <a:srgbClr val="D0D5DA"/>
                </a:solidFill>
                <a:latin typeface="Noto Sans JP"/>
                <a:cs typeface="Noto Sans JP"/>
              </a:rPr>
              <a:t>WSS)</a:t>
            </a:r>
            <a:endParaRPr sz="1200">
              <a:latin typeface="Noto Sans JP"/>
              <a:cs typeface="Noto Sans JP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199" y="4152899"/>
            <a:ext cx="11277599" cy="161924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06424" y="4765516"/>
            <a:ext cx="2484120" cy="66040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50" spc="-105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게이트웨이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요청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라우팅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부하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분산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속도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제한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25825" y="4775232"/>
            <a:ext cx="2446655" cy="84010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트레이딩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엔진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64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가격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검증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자동매매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로직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215">
                <a:solidFill>
                  <a:srgbClr val="D0D5DA"/>
                </a:solidFill>
                <a:latin typeface="Dotum"/>
                <a:cs typeface="Dotum"/>
              </a:rPr>
              <a:t>리스크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 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45224" y="4775232"/>
            <a:ext cx="2499360" cy="84010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포트폴리오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64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배분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손익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계산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세금</a:t>
            </a:r>
            <a:r>
              <a:rPr dirty="0" sz="1200" spc="-18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수수료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추적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064625" y="4765516"/>
            <a:ext cx="2362200" cy="84963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50" spc="-75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55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예측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엔진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07600"/>
              </a:lnSpc>
              <a:spcBef>
                <a:spcPts val="630"/>
              </a:spcBef>
            </a:pPr>
            <a:r>
              <a:rPr dirty="0" sz="1200" spc="-12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200" spc="6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D0D5DA"/>
                </a:solidFill>
                <a:latin typeface="Noto Sans JP"/>
                <a:cs typeface="Noto Sans JP"/>
              </a:rPr>
              <a:t>Autoencoder</a:t>
            </a:r>
            <a:r>
              <a:rPr dirty="0" sz="1200" spc="6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모델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6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유망종목</a:t>
            </a:r>
            <a:r>
              <a:rPr dirty="0" sz="1150" spc="-6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선별</a:t>
            </a:r>
            <a:r>
              <a:rPr dirty="0" sz="120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매매시점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06424" y="6813486"/>
            <a:ext cx="11779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스토리지</a:t>
            </a:r>
            <a:endParaRPr sz="150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06424" y="7137575"/>
            <a:ext cx="298386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시계열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D0D5DA"/>
                </a:solidFill>
                <a:latin typeface="Noto Sans JP"/>
                <a:cs typeface="Noto Sans JP"/>
              </a:rPr>
              <a:t>DB,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95">
                <a:solidFill>
                  <a:srgbClr val="D0D5DA"/>
                </a:solidFill>
                <a:latin typeface="Noto Sans JP"/>
                <a:cs typeface="Noto Sans JP"/>
              </a:rPr>
              <a:t>NoSQL,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분산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스토리지</a:t>
            </a:r>
            <a:r>
              <a:rPr dirty="0" sz="120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백업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복구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65674" y="6689566"/>
            <a:ext cx="2766695" cy="66040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50" spc="-110" b="0">
                <a:solidFill>
                  <a:srgbClr val="FFFFFF"/>
                </a:solidFill>
                <a:latin typeface="Noto Sans JP Medium"/>
                <a:cs typeface="Noto Sans JP Medium"/>
              </a:rPr>
              <a:t>Upbit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50" spc="-105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550" spc="3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연동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수신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전송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잔고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조회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체결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내역</a:t>
            </a:r>
            <a:endParaRPr sz="1150">
              <a:latin typeface="Dotum"/>
              <a:cs typeface="Dot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124924" y="6813486"/>
            <a:ext cx="11779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백테스팅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500">
              <a:latin typeface="Dotum"/>
              <a:cs typeface="Dotum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124924" y="7137575"/>
            <a:ext cx="313499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전략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검증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과거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성과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평가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파라미터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통합</a:t>
            </a:r>
            <a:r>
              <a:rPr dirty="0" spc="-330"/>
              <a:t> </a:t>
            </a:r>
            <a:r>
              <a:rPr dirty="0" spc="-580">
                <a:solidFill>
                  <a:srgbClr val="4BC8F0"/>
                </a:solidFill>
              </a:rPr>
              <a:t>시스템</a:t>
            </a:r>
            <a:r>
              <a:rPr dirty="0" spc="-315">
                <a:solidFill>
                  <a:srgbClr val="4BC8F0"/>
                </a:solidFill>
              </a:rPr>
              <a:t> </a:t>
            </a:r>
            <a:r>
              <a:rPr dirty="0" spc="-600">
                <a:solidFill>
                  <a:srgbClr val="4BC8F0"/>
                </a:solidFill>
              </a:rPr>
              <a:t>아키텍처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5829299"/>
            <a:ext cx="3657600" cy="762000"/>
            <a:chOff x="457199" y="5829299"/>
            <a:chExt cx="3657600" cy="762000"/>
          </a:xfrm>
        </p:grpSpPr>
        <p:sp>
          <p:nvSpPr>
            <p:cNvPr id="4" name="object 4" descr=""/>
            <p:cNvSpPr/>
            <p:nvPr/>
          </p:nvSpPr>
          <p:spPr>
            <a:xfrm>
              <a:off x="471487" y="5829299"/>
              <a:ext cx="3643629" cy="762000"/>
            </a:xfrm>
            <a:custGeom>
              <a:avLst/>
              <a:gdLst/>
              <a:ahLst/>
              <a:cxnLst/>
              <a:rect l="l" t="t" r="r" b="b"/>
              <a:pathLst>
                <a:path w="3643629" h="762000">
                  <a:moveTo>
                    <a:pt x="3610264" y="761999"/>
                  </a:moveTo>
                  <a:lnTo>
                    <a:pt x="20654" y="761999"/>
                  </a:lnTo>
                  <a:lnTo>
                    <a:pt x="17617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4" y="0"/>
                  </a:lnTo>
                  <a:lnTo>
                    <a:pt x="3642344" y="28187"/>
                  </a:lnTo>
                  <a:lnTo>
                    <a:pt x="3643311" y="33047"/>
                  </a:lnTo>
                  <a:lnTo>
                    <a:pt x="3643311" y="728952"/>
                  </a:lnTo>
                  <a:lnTo>
                    <a:pt x="3615124" y="761032"/>
                  </a:lnTo>
                  <a:lnTo>
                    <a:pt x="3610264" y="761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5829555"/>
              <a:ext cx="35560" cy="762000"/>
            </a:xfrm>
            <a:custGeom>
              <a:avLst/>
              <a:gdLst/>
              <a:ahLst/>
              <a:cxnLst/>
              <a:rect l="l" t="t" r="r" b="b"/>
              <a:pathLst>
                <a:path w="35559" h="762000">
                  <a:moveTo>
                    <a:pt x="35315" y="761488"/>
                  </a:moveTo>
                  <a:lnTo>
                    <a:pt x="2789" y="738270"/>
                  </a:lnTo>
                  <a:lnTo>
                    <a:pt x="0" y="7236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723644"/>
                  </a:lnTo>
                  <a:lnTo>
                    <a:pt x="33224" y="758023"/>
                  </a:lnTo>
                  <a:lnTo>
                    <a:pt x="35315" y="7614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16" y="5981699"/>
              <a:ext cx="125067" cy="13314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87374" y="5891109"/>
            <a:ext cx="3418840" cy="5962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dirty="0" sz="1150" spc="-8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Dotum"/>
                <a:cs typeface="Dotum"/>
              </a:rPr>
              <a:t>흐름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85"/>
              </a:spcBef>
            </a:pPr>
            <a:r>
              <a:rPr dirty="0" sz="1050" spc="-85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키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암호화</a:t>
            </a:r>
            <a:r>
              <a:rPr dirty="0" sz="100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저장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50" spc="-110">
                <a:solidFill>
                  <a:srgbClr val="D0D5DA"/>
                </a:solidFill>
                <a:latin typeface="Noto Sans JP"/>
                <a:cs typeface="Noto Sans JP"/>
              </a:rPr>
              <a:t>JWT</a:t>
            </a:r>
            <a:r>
              <a:rPr dirty="0" sz="10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50" spc="-100">
                <a:solidFill>
                  <a:srgbClr val="D0D5DA"/>
                </a:solidFill>
                <a:latin typeface="Noto Sans JP"/>
                <a:cs typeface="Noto Sans JP"/>
              </a:rPr>
              <a:t>SSL/TLS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통신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중요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00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D0D5DA"/>
                </a:solidFill>
                <a:latin typeface="Dotum"/>
                <a:cs typeface="Dotum"/>
              </a:rPr>
              <a:t>마스킹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으로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안전한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D0D5DA"/>
                </a:solidFill>
                <a:latin typeface="Dotum"/>
                <a:cs typeface="Dotum"/>
              </a:rPr>
              <a:t>교환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267199" y="5829299"/>
            <a:ext cx="3657600" cy="762000"/>
            <a:chOff x="4267199" y="5829299"/>
            <a:chExt cx="3657600" cy="762000"/>
          </a:xfrm>
        </p:grpSpPr>
        <p:sp>
          <p:nvSpPr>
            <p:cNvPr id="9" name="object 9" descr=""/>
            <p:cNvSpPr/>
            <p:nvPr/>
          </p:nvSpPr>
          <p:spPr>
            <a:xfrm>
              <a:off x="4281487" y="5829299"/>
              <a:ext cx="3643629" cy="762000"/>
            </a:xfrm>
            <a:custGeom>
              <a:avLst/>
              <a:gdLst/>
              <a:ahLst/>
              <a:cxnLst/>
              <a:rect l="l" t="t" r="r" b="b"/>
              <a:pathLst>
                <a:path w="3643629" h="762000">
                  <a:moveTo>
                    <a:pt x="3610263" y="761999"/>
                  </a:moveTo>
                  <a:lnTo>
                    <a:pt x="20654" y="761999"/>
                  </a:lnTo>
                  <a:lnTo>
                    <a:pt x="17617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610263" y="0"/>
                  </a:lnTo>
                  <a:lnTo>
                    <a:pt x="3642344" y="28187"/>
                  </a:lnTo>
                  <a:lnTo>
                    <a:pt x="3643311" y="33047"/>
                  </a:lnTo>
                  <a:lnTo>
                    <a:pt x="3643311" y="728952"/>
                  </a:lnTo>
                  <a:lnTo>
                    <a:pt x="3615124" y="761032"/>
                  </a:lnTo>
                  <a:lnTo>
                    <a:pt x="3610263" y="761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67199" y="5829555"/>
              <a:ext cx="35560" cy="762000"/>
            </a:xfrm>
            <a:custGeom>
              <a:avLst/>
              <a:gdLst/>
              <a:ahLst/>
              <a:cxnLst/>
              <a:rect l="l" t="t" r="r" b="b"/>
              <a:pathLst>
                <a:path w="35560" h="762000">
                  <a:moveTo>
                    <a:pt x="35315" y="761488"/>
                  </a:moveTo>
                  <a:lnTo>
                    <a:pt x="2789" y="738270"/>
                  </a:lnTo>
                  <a:lnTo>
                    <a:pt x="0" y="7236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3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723644"/>
                  </a:lnTo>
                  <a:lnTo>
                    <a:pt x="33224" y="758023"/>
                  </a:lnTo>
                  <a:lnTo>
                    <a:pt x="35315" y="7614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4242" y="5990024"/>
              <a:ext cx="125015" cy="1167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397375" y="5891109"/>
            <a:ext cx="3289935" cy="5962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Dotum"/>
                <a:cs typeface="Dotum"/>
              </a:rPr>
              <a:t>확장성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85"/>
              </a:spcBef>
            </a:pP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마이크로서비스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D0D5DA"/>
                </a:solidFill>
                <a:latin typeface="Dotum"/>
                <a:cs typeface="Dotum"/>
              </a:rPr>
              <a:t>아키텍처</a:t>
            </a:r>
            <a:r>
              <a:rPr dirty="0" sz="1050" spc="-1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분산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로드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밸런싱으로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높은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동시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90">
                <a:solidFill>
                  <a:srgbClr val="D0D5DA"/>
                </a:solidFill>
                <a:latin typeface="Dotum"/>
                <a:cs typeface="Dotum"/>
              </a:rPr>
              <a:t>접속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처리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무중단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서비스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D0D5DA"/>
                </a:solidFill>
                <a:latin typeface="Dotum"/>
                <a:cs typeface="Dotum"/>
              </a:rPr>
              <a:t>가능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077199" y="5829299"/>
            <a:ext cx="3657600" cy="762000"/>
            <a:chOff x="8077199" y="5829299"/>
            <a:chExt cx="3657600" cy="762000"/>
          </a:xfrm>
        </p:grpSpPr>
        <p:sp>
          <p:nvSpPr>
            <p:cNvPr id="14" name="object 14" descr=""/>
            <p:cNvSpPr/>
            <p:nvPr/>
          </p:nvSpPr>
          <p:spPr>
            <a:xfrm>
              <a:off x="8091486" y="5829299"/>
              <a:ext cx="3643629" cy="762000"/>
            </a:xfrm>
            <a:custGeom>
              <a:avLst/>
              <a:gdLst/>
              <a:ahLst/>
              <a:cxnLst/>
              <a:rect l="l" t="t" r="r" b="b"/>
              <a:pathLst>
                <a:path w="3643629" h="762000">
                  <a:moveTo>
                    <a:pt x="3610264" y="761999"/>
                  </a:moveTo>
                  <a:lnTo>
                    <a:pt x="20655" y="761999"/>
                  </a:lnTo>
                  <a:lnTo>
                    <a:pt x="17617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0655" y="0"/>
                  </a:lnTo>
                  <a:lnTo>
                    <a:pt x="3610264" y="0"/>
                  </a:lnTo>
                  <a:lnTo>
                    <a:pt x="3642345" y="28187"/>
                  </a:lnTo>
                  <a:lnTo>
                    <a:pt x="3643311" y="33047"/>
                  </a:lnTo>
                  <a:lnTo>
                    <a:pt x="3643311" y="728952"/>
                  </a:lnTo>
                  <a:lnTo>
                    <a:pt x="3615123" y="761032"/>
                  </a:lnTo>
                  <a:lnTo>
                    <a:pt x="3610264" y="761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77199" y="5829555"/>
              <a:ext cx="35560" cy="762000"/>
            </a:xfrm>
            <a:custGeom>
              <a:avLst/>
              <a:gdLst/>
              <a:ahLst/>
              <a:cxnLst/>
              <a:rect l="l" t="t" r="r" b="b"/>
              <a:pathLst>
                <a:path w="35559" h="762000">
                  <a:moveTo>
                    <a:pt x="35316" y="761488"/>
                  </a:moveTo>
                  <a:lnTo>
                    <a:pt x="2789" y="738270"/>
                  </a:lnTo>
                  <a:lnTo>
                    <a:pt x="0" y="7236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3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723644"/>
                  </a:lnTo>
                  <a:lnTo>
                    <a:pt x="33223" y="758023"/>
                  </a:lnTo>
                  <a:lnTo>
                    <a:pt x="35316" y="7614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4242" y="5981699"/>
              <a:ext cx="91678" cy="13335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207375" y="5891109"/>
            <a:ext cx="3425825" cy="5962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459"/>
              </a:spcBef>
            </a:pP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dirty="0" sz="1150" spc="-9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r>
              <a:rPr dirty="0" sz="1150" spc="-8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Dotum"/>
                <a:cs typeface="Dotum"/>
              </a:rPr>
              <a:t>지원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85"/>
              </a:spcBef>
            </a:pP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반응형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웹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D0D5DA"/>
                </a:solidFill>
                <a:latin typeface="Dotum"/>
                <a:cs typeface="Dotum"/>
              </a:rPr>
              <a:t>디자인</a:t>
            </a:r>
            <a:r>
              <a:rPr dirty="0" sz="105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네이티브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모바일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앱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연동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푸시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알림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서비스로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50" spc="-135">
                <a:solidFill>
                  <a:srgbClr val="D0D5DA"/>
                </a:solidFill>
                <a:latin typeface="Noto Sans JP"/>
                <a:cs typeface="Noto Sans JP"/>
              </a:rPr>
              <a:t>PC</a:t>
            </a:r>
            <a:r>
              <a:rPr dirty="0" sz="1000" spc="-135">
                <a:solidFill>
                  <a:srgbClr val="D0D5DA"/>
                </a:solidFill>
                <a:latin typeface="Dotum"/>
                <a:cs typeface="Dotum"/>
              </a:rPr>
              <a:t>와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50">
                <a:solidFill>
                  <a:srgbClr val="D0D5DA"/>
                </a:solidFill>
                <a:latin typeface="Dotum"/>
                <a:cs typeface="Dotum"/>
              </a:rPr>
              <a:t>모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바일에서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동일한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사용자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경험</a:t>
            </a:r>
            <a:r>
              <a:rPr dirty="0" sz="100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D0D5DA"/>
                </a:solidFill>
                <a:latin typeface="Dotum"/>
                <a:cs typeface="Dotum"/>
              </a:rPr>
              <a:t>제공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392" y="6552235"/>
            <a:ext cx="168302" cy="13527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2399" y="6552009"/>
            <a:ext cx="150018" cy="11668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6899" y="1600199"/>
            <a:ext cx="9715499" cy="224509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444500" y="1117666"/>
            <a:ext cx="4995545" cy="106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00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750" spc="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165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r>
              <a:rPr dirty="0" sz="1750" spc="5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7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자동매매</a:t>
            </a:r>
            <a:r>
              <a:rPr dirty="0" sz="17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7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통합</a:t>
            </a:r>
            <a:r>
              <a:rPr dirty="0" sz="17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구조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Dotum"/>
              <a:cs typeface="Dotum"/>
            </a:endParaRPr>
          </a:p>
          <a:p>
            <a:pPr marL="2155190">
              <a:lnSpc>
                <a:spcPct val="100000"/>
              </a:lnSpc>
              <a:spcBef>
                <a:spcPts val="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웹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50" spc="-160" b="0">
                <a:solidFill>
                  <a:srgbClr val="FFFFFF"/>
                </a:solidFill>
                <a:latin typeface="Noto Sans JP Medium"/>
                <a:cs typeface="Noto Sans JP Medium"/>
              </a:rPr>
              <a:t>HTS</a:t>
            </a:r>
            <a:r>
              <a:rPr dirty="0" sz="1550" spc="3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인터페이스</a:t>
            </a:r>
            <a:endParaRPr sz="1500">
              <a:latin typeface="Dotum"/>
              <a:cs typeface="Dotum"/>
            </a:endParaRPr>
          </a:p>
          <a:p>
            <a:pPr marL="2155190">
              <a:lnSpc>
                <a:spcPct val="100000"/>
              </a:lnSpc>
              <a:spcBef>
                <a:spcPts val="1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차트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시각화</a:t>
            </a:r>
            <a:r>
              <a:rPr dirty="0" sz="1150" spc="-15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포트폴리오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내역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설정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09599" y="2457449"/>
            <a:ext cx="3457575" cy="1333500"/>
            <a:chOff x="609599" y="2457449"/>
            <a:chExt cx="3457575" cy="1333500"/>
          </a:xfrm>
        </p:grpSpPr>
        <p:sp>
          <p:nvSpPr>
            <p:cNvPr id="23" name="object 23" descr=""/>
            <p:cNvSpPr/>
            <p:nvPr/>
          </p:nvSpPr>
          <p:spPr>
            <a:xfrm>
              <a:off x="614362" y="2462212"/>
              <a:ext cx="3448050" cy="1323975"/>
            </a:xfrm>
            <a:custGeom>
              <a:avLst/>
              <a:gdLst/>
              <a:ahLst/>
              <a:cxnLst/>
              <a:rect l="l" t="t" r="r" b="b"/>
              <a:pathLst>
                <a:path w="3448050" h="1323975">
                  <a:moveTo>
                    <a:pt x="3381302" y="1323974"/>
                  </a:moveTo>
                  <a:lnTo>
                    <a:pt x="66746" y="1323974"/>
                  </a:lnTo>
                  <a:lnTo>
                    <a:pt x="62101" y="1323516"/>
                  </a:lnTo>
                  <a:lnTo>
                    <a:pt x="24240" y="1306367"/>
                  </a:lnTo>
                  <a:lnTo>
                    <a:pt x="2287" y="1271074"/>
                  </a:lnTo>
                  <a:lnTo>
                    <a:pt x="0" y="1257227"/>
                  </a:lnTo>
                  <a:lnTo>
                    <a:pt x="0" y="12525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381302" y="0"/>
                  </a:lnTo>
                  <a:lnTo>
                    <a:pt x="3420200" y="14645"/>
                  </a:lnTo>
                  <a:lnTo>
                    <a:pt x="3444406" y="48433"/>
                  </a:lnTo>
                  <a:lnTo>
                    <a:pt x="3448049" y="66746"/>
                  </a:lnTo>
                  <a:lnTo>
                    <a:pt x="3448049" y="1257227"/>
                  </a:lnTo>
                  <a:lnTo>
                    <a:pt x="3433403" y="1296125"/>
                  </a:lnTo>
                  <a:lnTo>
                    <a:pt x="3399616" y="1320331"/>
                  </a:lnTo>
                  <a:lnTo>
                    <a:pt x="3385947" y="1323516"/>
                  </a:lnTo>
                  <a:lnTo>
                    <a:pt x="3381302" y="1323974"/>
                  </a:lnTo>
                  <a:close/>
                </a:path>
              </a:pathLst>
            </a:custGeom>
            <a:solidFill>
              <a:srgbClr val="FBBE49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4362" y="2462212"/>
              <a:ext cx="3448050" cy="1323975"/>
            </a:xfrm>
            <a:custGeom>
              <a:avLst/>
              <a:gdLst/>
              <a:ahLst/>
              <a:cxnLst/>
              <a:rect l="l" t="t" r="r" b="b"/>
              <a:pathLst>
                <a:path w="3448050" h="1323975">
                  <a:moveTo>
                    <a:pt x="0" y="12525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376612" y="0"/>
                  </a:lnTo>
                  <a:lnTo>
                    <a:pt x="3381302" y="0"/>
                  </a:lnTo>
                  <a:lnTo>
                    <a:pt x="3385947" y="457"/>
                  </a:lnTo>
                  <a:lnTo>
                    <a:pt x="3390548" y="1372"/>
                  </a:lnTo>
                  <a:lnTo>
                    <a:pt x="3395148" y="2287"/>
                  </a:lnTo>
                  <a:lnTo>
                    <a:pt x="3416300" y="12039"/>
                  </a:lnTo>
                  <a:lnTo>
                    <a:pt x="3420200" y="14645"/>
                  </a:lnTo>
                  <a:lnTo>
                    <a:pt x="3423809" y="17606"/>
                  </a:lnTo>
                  <a:lnTo>
                    <a:pt x="3427125" y="20923"/>
                  </a:lnTo>
                  <a:lnTo>
                    <a:pt x="3430442" y="24240"/>
                  </a:lnTo>
                  <a:lnTo>
                    <a:pt x="3433404" y="27848"/>
                  </a:lnTo>
                  <a:lnTo>
                    <a:pt x="3436010" y="31748"/>
                  </a:lnTo>
                  <a:lnTo>
                    <a:pt x="3438615" y="35649"/>
                  </a:lnTo>
                  <a:lnTo>
                    <a:pt x="3446676" y="57500"/>
                  </a:lnTo>
                  <a:lnTo>
                    <a:pt x="3447592" y="62101"/>
                  </a:lnTo>
                  <a:lnTo>
                    <a:pt x="3448049" y="66746"/>
                  </a:lnTo>
                  <a:lnTo>
                    <a:pt x="3448049" y="71437"/>
                  </a:lnTo>
                  <a:lnTo>
                    <a:pt x="3448049" y="1252537"/>
                  </a:lnTo>
                  <a:lnTo>
                    <a:pt x="3448049" y="1257227"/>
                  </a:lnTo>
                  <a:lnTo>
                    <a:pt x="3447592" y="1261873"/>
                  </a:lnTo>
                  <a:lnTo>
                    <a:pt x="3436009" y="1292225"/>
                  </a:lnTo>
                  <a:lnTo>
                    <a:pt x="3433403" y="1296125"/>
                  </a:lnTo>
                  <a:lnTo>
                    <a:pt x="3399616" y="1320331"/>
                  </a:lnTo>
                  <a:lnTo>
                    <a:pt x="3390548" y="1322601"/>
                  </a:lnTo>
                  <a:lnTo>
                    <a:pt x="3385947" y="1323516"/>
                  </a:lnTo>
                  <a:lnTo>
                    <a:pt x="3381302" y="1323974"/>
                  </a:lnTo>
                  <a:lnTo>
                    <a:pt x="3376612" y="1323974"/>
                  </a:lnTo>
                  <a:lnTo>
                    <a:pt x="71437" y="1323974"/>
                  </a:lnTo>
                  <a:lnTo>
                    <a:pt x="66746" y="1323974"/>
                  </a:lnTo>
                  <a:lnTo>
                    <a:pt x="62101" y="1323516"/>
                  </a:lnTo>
                  <a:lnTo>
                    <a:pt x="57500" y="1322601"/>
                  </a:lnTo>
                  <a:lnTo>
                    <a:pt x="52900" y="1321686"/>
                  </a:lnTo>
                  <a:lnTo>
                    <a:pt x="48433" y="1320331"/>
                  </a:lnTo>
                  <a:lnTo>
                    <a:pt x="44099" y="1318536"/>
                  </a:lnTo>
                  <a:lnTo>
                    <a:pt x="39765" y="1316741"/>
                  </a:lnTo>
                  <a:lnTo>
                    <a:pt x="35648" y="1314540"/>
                  </a:lnTo>
                  <a:lnTo>
                    <a:pt x="31748" y="1311934"/>
                  </a:lnTo>
                  <a:lnTo>
                    <a:pt x="27848" y="1309328"/>
                  </a:lnTo>
                  <a:lnTo>
                    <a:pt x="3642" y="1275541"/>
                  </a:lnTo>
                  <a:lnTo>
                    <a:pt x="0" y="1257227"/>
                  </a:lnTo>
                  <a:lnTo>
                    <a:pt x="0" y="1252537"/>
                  </a:lnTo>
                  <a:close/>
                </a:path>
              </a:pathLst>
            </a:custGeom>
            <a:ln w="9524">
              <a:solidFill>
                <a:srgbClr val="FBBE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6287" y="25860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737" y="371474"/>
                  </a:moveTo>
                  <a:lnTo>
                    <a:pt x="140595" y="365907"/>
                  </a:lnTo>
                  <a:lnTo>
                    <a:pt x="98180" y="349544"/>
                  </a:lnTo>
                  <a:lnTo>
                    <a:pt x="61011" y="323367"/>
                  </a:lnTo>
                  <a:lnTo>
                    <a:pt x="31302" y="288927"/>
                  </a:lnTo>
                  <a:lnTo>
                    <a:pt x="10852" y="248300"/>
                  </a:lnTo>
                  <a:lnTo>
                    <a:pt x="892" y="203942"/>
                  </a:lnTo>
                  <a:lnTo>
                    <a:pt x="0" y="185737"/>
                  </a:lnTo>
                  <a:lnTo>
                    <a:pt x="223" y="176612"/>
                  </a:lnTo>
                  <a:lnTo>
                    <a:pt x="7995" y="131819"/>
                  </a:lnTo>
                  <a:lnTo>
                    <a:pt x="26418" y="90257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19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2" y="223"/>
                  </a:lnTo>
                  <a:lnTo>
                    <a:pt x="239654" y="7995"/>
                  </a:lnTo>
                  <a:lnTo>
                    <a:pt x="281216" y="26418"/>
                  </a:lnTo>
                  <a:lnTo>
                    <a:pt x="317073" y="54401"/>
                  </a:lnTo>
                  <a:lnTo>
                    <a:pt x="345056" y="90257"/>
                  </a:lnTo>
                  <a:lnTo>
                    <a:pt x="363479" y="131819"/>
                  </a:lnTo>
                  <a:lnTo>
                    <a:pt x="371251" y="176612"/>
                  </a:lnTo>
                  <a:lnTo>
                    <a:pt x="371474" y="185737"/>
                  </a:lnTo>
                  <a:lnTo>
                    <a:pt x="371251" y="194862"/>
                  </a:lnTo>
                  <a:lnTo>
                    <a:pt x="363479" y="239654"/>
                  </a:lnTo>
                  <a:lnTo>
                    <a:pt x="345056" y="281216"/>
                  </a:lnTo>
                  <a:lnTo>
                    <a:pt x="317073" y="317073"/>
                  </a:lnTo>
                  <a:lnTo>
                    <a:pt x="281216" y="345055"/>
                  </a:lnTo>
                  <a:lnTo>
                    <a:pt x="239654" y="363479"/>
                  </a:lnTo>
                  <a:lnTo>
                    <a:pt x="194862" y="371251"/>
                  </a:lnTo>
                  <a:lnTo>
                    <a:pt x="185737" y="371474"/>
                  </a:lnTo>
                  <a:close/>
                </a:path>
              </a:pathLst>
            </a:custGeom>
            <a:solidFill>
              <a:srgbClr val="4BC8F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76287" y="25860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71474" y="185737"/>
                  </a:moveTo>
                  <a:lnTo>
                    <a:pt x="365907" y="230878"/>
                  </a:lnTo>
                  <a:lnTo>
                    <a:pt x="349545" y="273294"/>
                  </a:lnTo>
                  <a:lnTo>
                    <a:pt x="323368" y="310463"/>
                  </a:lnTo>
                  <a:lnTo>
                    <a:pt x="288927" y="340171"/>
                  </a:lnTo>
                  <a:lnTo>
                    <a:pt x="248300" y="360622"/>
                  </a:lnTo>
                  <a:lnTo>
                    <a:pt x="203943" y="370582"/>
                  </a:lnTo>
                  <a:lnTo>
                    <a:pt x="185737" y="371474"/>
                  </a:lnTo>
                  <a:lnTo>
                    <a:pt x="176612" y="371251"/>
                  </a:lnTo>
                  <a:lnTo>
                    <a:pt x="131819" y="363479"/>
                  </a:lnTo>
                  <a:lnTo>
                    <a:pt x="90258" y="345055"/>
                  </a:lnTo>
                  <a:lnTo>
                    <a:pt x="54401" y="317073"/>
                  </a:lnTo>
                  <a:lnTo>
                    <a:pt x="26418" y="281216"/>
                  </a:lnTo>
                  <a:lnTo>
                    <a:pt x="7995" y="239654"/>
                  </a:lnTo>
                  <a:lnTo>
                    <a:pt x="223" y="194862"/>
                  </a:lnTo>
                  <a:lnTo>
                    <a:pt x="0" y="185737"/>
                  </a:lnTo>
                  <a:lnTo>
                    <a:pt x="223" y="176612"/>
                  </a:lnTo>
                  <a:lnTo>
                    <a:pt x="7995" y="131819"/>
                  </a:lnTo>
                  <a:lnTo>
                    <a:pt x="26418" y="90257"/>
                  </a:lnTo>
                  <a:lnTo>
                    <a:pt x="54401" y="54401"/>
                  </a:lnTo>
                  <a:lnTo>
                    <a:pt x="90258" y="26418"/>
                  </a:lnTo>
                  <a:lnTo>
                    <a:pt x="131819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2" y="223"/>
                  </a:lnTo>
                  <a:lnTo>
                    <a:pt x="239654" y="7995"/>
                  </a:lnTo>
                  <a:lnTo>
                    <a:pt x="281216" y="26418"/>
                  </a:lnTo>
                  <a:lnTo>
                    <a:pt x="317073" y="54401"/>
                  </a:lnTo>
                  <a:lnTo>
                    <a:pt x="345056" y="90257"/>
                  </a:lnTo>
                  <a:lnTo>
                    <a:pt x="363479" y="131819"/>
                  </a:lnTo>
                  <a:lnTo>
                    <a:pt x="371251" y="176612"/>
                  </a:lnTo>
                  <a:lnTo>
                    <a:pt x="371474" y="185737"/>
                  </a:lnTo>
                  <a:close/>
                </a:path>
              </a:pathLst>
            </a:custGeom>
            <a:ln w="9524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349" y="2686049"/>
              <a:ext cx="128587" cy="17144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254124" y="2577084"/>
            <a:ext cx="153035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110" b="0">
                <a:solidFill>
                  <a:srgbClr val="FFFFFF"/>
                </a:solidFill>
                <a:latin typeface="Noto Sans JP Medium"/>
                <a:cs typeface="Noto Sans JP Medium"/>
              </a:rPr>
              <a:t>Upbit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50" spc="-105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550" spc="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연동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모듈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인증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시세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조회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주문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D0D5DA"/>
                </a:solidFill>
                <a:latin typeface="Dotum"/>
                <a:cs typeface="Dotum"/>
              </a:rPr>
              <a:t>실행</a:t>
            </a:r>
            <a:endParaRPr sz="1000">
              <a:latin typeface="Dotum"/>
              <a:cs typeface="Dotum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266812" y="3133724"/>
            <a:ext cx="47625" cy="352425"/>
          </a:xfrm>
          <a:custGeom>
            <a:avLst/>
            <a:gdLst/>
            <a:ahLst/>
            <a:cxnLst/>
            <a:rect l="l" t="t" r="r" b="b"/>
            <a:pathLst>
              <a:path w="47625" h="3524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352425">
                <a:moveTo>
                  <a:pt x="47625" y="173062"/>
                </a:moveTo>
                <a:lnTo>
                  <a:pt x="26974" y="152400"/>
                </a:lnTo>
                <a:lnTo>
                  <a:pt x="20662" y="152400"/>
                </a:lnTo>
                <a:lnTo>
                  <a:pt x="0" y="173062"/>
                </a:lnTo>
                <a:lnTo>
                  <a:pt x="0" y="179374"/>
                </a:lnTo>
                <a:lnTo>
                  <a:pt x="20662" y="200025"/>
                </a:lnTo>
                <a:lnTo>
                  <a:pt x="26974" y="200025"/>
                </a:lnTo>
                <a:lnTo>
                  <a:pt x="47625" y="179374"/>
                </a:lnTo>
                <a:lnTo>
                  <a:pt x="47625" y="176212"/>
                </a:lnTo>
                <a:lnTo>
                  <a:pt x="47625" y="173062"/>
                </a:lnTo>
                <a:close/>
              </a:path>
              <a:path w="47625" h="3524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406524" y="3058541"/>
            <a:ext cx="1383665" cy="485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실시간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시세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75">
                <a:solidFill>
                  <a:srgbClr val="9CA2AF"/>
                </a:solidFill>
                <a:latin typeface="Dotum"/>
                <a:cs typeface="Dotum"/>
              </a:rPr>
              <a:t>스트리밍</a:t>
            </a:r>
            <a:r>
              <a:rPr dirty="0" sz="1000" spc="50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주문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체결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내역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조회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계좌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정보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잔고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endParaRPr sz="100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013374" y="2571254"/>
            <a:ext cx="1584325" cy="44005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백엔드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서버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비즈니스</a:t>
            </a:r>
            <a:r>
              <a:rPr dirty="0" sz="100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로직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서비스</a:t>
            </a:r>
            <a:r>
              <a:rPr dirty="0" sz="100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D0D5DA"/>
                </a:solidFill>
                <a:latin typeface="Dotum"/>
                <a:cs typeface="Dotum"/>
              </a:rPr>
              <a:t>통합</a:t>
            </a:r>
            <a:r>
              <a:rPr dirty="0" sz="1050" spc="-14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05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05">
                <a:solidFill>
                  <a:srgbClr val="D0D5DA"/>
                </a:solidFill>
                <a:latin typeface="Dotum"/>
                <a:cs typeface="Dotum"/>
              </a:rPr>
              <a:t>보안</a:t>
            </a:r>
            <a:endParaRPr sz="100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165774" y="3058541"/>
            <a:ext cx="1205230" cy="485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사용자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인증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권한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000" spc="50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전략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실행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로깅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14">
                <a:solidFill>
                  <a:srgbClr val="9CA2AF"/>
                </a:solidFill>
                <a:latin typeface="Dotum"/>
                <a:cs typeface="Dotum"/>
              </a:rPr>
              <a:t>모니터링</a:t>
            </a:r>
            <a:endParaRPr sz="100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772624" y="2577084"/>
            <a:ext cx="1754505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-75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55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예측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모듈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050" spc="-12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0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50" spc="-95">
                <a:solidFill>
                  <a:srgbClr val="D0D5DA"/>
                </a:solidFill>
                <a:latin typeface="Noto Sans JP"/>
                <a:cs typeface="Noto Sans JP"/>
              </a:rPr>
              <a:t>Autoencoder</a:t>
            </a:r>
            <a:r>
              <a:rPr dirty="0" sz="105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00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r>
              <a:rPr dirty="0" sz="100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000" spc="-110">
                <a:solidFill>
                  <a:srgbClr val="D0D5DA"/>
                </a:solidFill>
                <a:latin typeface="Dotum"/>
                <a:cs typeface="Dotum"/>
              </a:rPr>
              <a:t>엔진</a:t>
            </a:r>
            <a:endParaRPr sz="100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925024" y="3058541"/>
            <a:ext cx="1415415" cy="485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유망종목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선별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0">
                <a:solidFill>
                  <a:srgbClr val="9CA2AF"/>
                </a:solidFill>
                <a:latin typeface="Dotum"/>
                <a:cs typeface="Dotum"/>
              </a:rPr>
              <a:t>알고리즘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매매시점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예측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시그널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9CA2AF"/>
                </a:solidFill>
                <a:latin typeface="Dotum"/>
                <a:cs typeface="Dotum"/>
              </a:rPr>
              <a:t>생성</a:t>
            </a:r>
            <a:r>
              <a:rPr dirty="0" sz="1000" spc="50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이상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패턴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탐지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경고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57199" y="4267199"/>
            <a:ext cx="5486400" cy="1162050"/>
            <a:chOff x="457199" y="4267199"/>
            <a:chExt cx="5486400" cy="1162050"/>
          </a:xfrm>
        </p:grpSpPr>
        <p:sp>
          <p:nvSpPr>
            <p:cNvPr id="36" name="object 36" descr=""/>
            <p:cNvSpPr/>
            <p:nvPr/>
          </p:nvSpPr>
          <p:spPr>
            <a:xfrm>
              <a:off x="461962" y="4271962"/>
              <a:ext cx="5476875" cy="1152525"/>
            </a:xfrm>
            <a:custGeom>
              <a:avLst/>
              <a:gdLst/>
              <a:ahLst/>
              <a:cxnLst/>
              <a:rect l="l" t="t" r="r" b="b"/>
              <a:pathLst>
                <a:path w="5476875" h="1152525">
                  <a:moveTo>
                    <a:pt x="5410128" y="1152524"/>
                  </a:moveTo>
                  <a:lnTo>
                    <a:pt x="66746" y="1152524"/>
                  </a:lnTo>
                  <a:lnTo>
                    <a:pt x="62101" y="1152066"/>
                  </a:lnTo>
                  <a:lnTo>
                    <a:pt x="24240" y="1134917"/>
                  </a:lnTo>
                  <a:lnTo>
                    <a:pt x="2287" y="1099623"/>
                  </a:lnTo>
                  <a:lnTo>
                    <a:pt x="0" y="1085777"/>
                  </a:lnTo>
                  <a:lnTo>
                    <a:pt x="0" y="1081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410128" y="0"/>
                  </a:lnTo>
                  <a:lnTo>
                    <a:pt x="5449025" y="14645"/>
                  </a:lnTo>
                  <a:lnTo>
                    <a:pt x="5473231" y="48432"/>
                  </a:lnTo>
                  <a:lnTo>
                    <a:pt x="5476873" y="66746"/>
                  </a:lnTo>
                  <a:lnTo>
                    <a:pt x="5476873" y="1085777"/>
                  </a:lnTo>
                  <a:lnTo>
                    <a:pt x="5462228" y="1124674"/>
                  </a:lnTo>
                  <a:lnTo>
                    <a:pt x="5428440" y="1148881"/>
                  </a:lnTo>
                  <a:lnTo>
                    <a:pt x="5414773" y="1152066"/>
                  </a:lnTo>
                  <a:lnTo>
                    <a:pt x="5410128" y="1152524"/>
                  </a:lnTo>
                  <a:close/>
                </a:path>
              </a:pathLst>
            </a:custGeom>
            <a:solidFill>
              <a:srgbClr val="8FDFE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1962" y="4271962"/>
              <a:ext cx="5476875" cy="1152525"/>
            </a:xfrm>
            <a:custGeom>
              <a:avLst/>
              <a:gdLst/>
              <a:ahLst/>
              <a:cxnLst/>
              <a:rect l="l" t="t" r="r" b="b"/>
              <a:pathLst>
                <a:path w="5476875" h="1152525">
                  <a:moveTo>
                    <a:pt x="0" y="1081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405437" y="0"/>
                  </a:lnTo>
                  <a:lnTo>
                    <a:pt x="5410128" y="0"/>
                  </a:lnTo>
                  <a:lnTo>
                    <a:pt x="5414773" y="457"/>
                  </a:lnTo>
                  <a:lnTo>
                    <a:pt x="5445124" y="12039"/>
                  </a:lnTo>
                  <a:lnTo>
                    <a:pt x="5449025" y="14645"/>
                  </a:lnTo>
                  <a:lnTo>
                    <a:pt x="5452634" y="17606"/>
                  </a:lnTo>
                  <a:lnTo>
                    <a:pt x="5455950" y="20923"/>
                  </a:lnTo>
                  <a:lnTo>
                    <a:pt x="5459267" y="24240"/>
                  </a:lnTo>
                  <a:lnTo>
                    <a:pt x="5462228" y="27848"/>
                  </a:lnTo>
                  <a:lnTo>
                    <a:pt x="5464834" y="31748"/>
                  </a:lnTo>
                  <a:lnTo>
                    <a:pt x="5467440" y="35648"/>
                  </a:lnTo>
                  <a:lnTo>
                    <a:pt x="5469641" y="39765"/>
                  </a:lnTo>
                  <a:lnTo>
                    <a:pt x="5471436" y="44099"/>
                  </a:lnTo>
                  <a:lnTo>
                    <a:pt x="5473231" y="48432"/>
                  </a:lnTo>
                  <a:lnTo>
                    <a:pt x="5474586" y="52899"/>
                  </a:lnTo>
                  <a:lnTo>
                    <a:pt x="5475501" y="57500"/>
                  </a:lnTo>
                  <a:lnTo>
                    <a:pt x="5476416" y="62100"/>
                  </a:lnTo>
                  <a:lnTo>
                    <a:pt x="5476873" y="66746"/>
                  </a:lnTo>
                  <a:lnTo>
                    <a:pt x="5476874" y="71437"/>
                  </a:lnTo>
                  <a:lnTo>
                    <a:pt x="5476874" y="1081087"/>
                  </a:lnTo>
                  <a:lnTo>
                    <a:pt x="5476873" y="1085777"/>
                  </a:lnTo>
                  <a:lnTo>
                    <a:pt x="5476416" y="1090422"/>
                  </a:lnTo>
                  <a:lnTo>
                    <a:pt x="5475501" y="1095023"/>
                  </a:lnTo>
                  <a:lnTo>
                    <a:pt x="5474586" y="1099623"/>
                  </a:lnTo>
                  <a:lnTo>
                    <a:pt x="5473231" y="1104090"/>
                  </a:lnTo>
                  <a:lnTo>
                    <a:pt x="5471436" y="1108424"/>
                  </a:lnTo>
                  <a:lnTo>
                    <a:pt x="5469641" y="1112758"/>
                  </a:lnTo>
                  <a:lnTo>
                    <a:pt x="5467440" y="1116874"/>
                  </a:lnTo>
                  <a:lnTo>
                    <a:pt x="5464834" y="1120774"/>
                  </a:lnTo>
                  <a:lnTo>
                    <a:pt x="5462228" y="1124674"/>
                  </a:lnTo>
                  <a:lnTo>
                    <a:pt x="5445124" y="1140484"/>
                  </a:lnTo>
                  <a:lnTo>
                    <a:pt x="5441224" y="1143090"/>
                  </a:lnTo>
                  <a:lnTo>
                    <a:pt x="5419373" y="1151151"/>
                  </a:lnTo>
                  <a:lnTo>
                    <a:pt x="5414773" y="1152066"/>
                  </a:lnTo>
                  <a:lnTo>
                    <a:pt x="5410128" y="1152524"/>
                  </a:lnTo>
                  <a:lnTo>
                    <a:pt x="5405437" y="1152524"/>
                  </a:lnTo>
                  <a:lnTo>
                    <a:pt x="71437" y="1152524"/>
                  </a:lnTo>
                  <a:lnTo>
                    <a:pt x="66746" y="1152524"/>
                  </a:lnTo>
                  <a:lnTo>
                    <a:pt x="62101" y="1152066"/>
                  </a:lnTo>
                  <a:lnTo>
                    <a:pt x="57500" y="1151151"/>
                  </a:lnTo>
                  <a:lnTo>
                    <a:pt x="52900" y="1150236"/>
                  </a:lnTo>
                  <a:lnTo>
                    <a:pt x="31748" y="1140484"/>
                  </a:lnTo>
                  <a:lnTo>
                    <a:pt x="27848" y="1137878"/>
                  </a:lnTo>
                  <a:lnTo>
                    <a:pt x="12039" y="1120774"/>
                  </a:lnTo>
                  <a:lnTo>
                    <a:pt x="9433" y="1116874"/>
                  </a:lnTo>
                  <a:lnTo>
                    <a:pt x="7232" y="1112758"/>
                  </a:lnTo>
                  <a:lnTo>
                    <a:pt x="5437" y="1108424"/>
                  </a:lnTo>
                  <a:lnTo>
                    <a:pt x="3642" y="1104090"/>
                  </a:lnTo>
                  <a:lnTo>
                    <a:pt x="2287" y="1099623"/>
                  </a:lnTo>
                  <a:lnTo>
                    <a:pt x="1372" y="1095023"/>
                  </a:lnTo>
                  <a:lnTo>
                    <a:pt x="457" y="1090422"/>
                  </a:lnTo>
                  <a:lnTo>
                    <a:pt x="0" y="1085777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8FD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1987" y="43957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737" y="371474"/>
                  </a:moveTo>
                  <a:lnTo>
                    <a:pt x="140595" y="365907"/>
                  </a:lnTo>
                  <a:lnTo>
                    <a:pt x="98180" y="349544"/>
                  </a:lnTo>
                  <a:lnTo>
                    <a:pt x="61011" y="323368"/>
                  </a:lnTo>
                  <a:lnTo>
                    <a:pt x="31302" y="288927"/>
                  </a:lnTo>
                  <a:lnTo>
                    <a:pt x="10852" y="248300"/>
                  </a:lnTo>
                  <a:lnTo>
                    <a:pt x="892" y="203942"/>
                  </a:lnTo>
                  <a:lnTo>
                    <a:pt x="0" y="185737"/>
                  </a:lnTo>
                  <a:lnTo>
                    <a:pt x="223" y="176612"/>
                  </a:lnTo>
                  <a:lnTo>
                    <a:pt x="7995" y="131819"/>
                  </a:lnTo>
                  <a:lnTo>
                    <a:pt x="26418" y="90257"/>
                  </a:lnTo>
                  <a:lnTo>
                    <a:pt x="54401" y="54401"/>
                  </a:lnTo>
                  <a:lnTo>
                    <a:pt x="90258" y="26417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2" y="223"/>
                  </a:lnTo>
                  <a:lnTo>
                    <a:pt x="239654" y="7995"/>
                  </a:lnTo>
                  <a:lnTo>
                    <a:pt x="281216" y="26417"/>
                  </a:lnTo>
                  <a:lnTo>
                    <a:pt x="317073" y="54401"/>
                  </a:lnTo>
                  <a:lnTo>
                    <a:pt x="345056" y="90257"/>
                  </a:lnTo>
                  <a:lnTo>
                    <a:pt x="363479" y="131819"/>
                  </a:lnTo>
                  <a:lnTo>
                    <a:pt x="371251" y="176612"/>
                  </a:lnTo>
                  <a:lnTo>
                    <a:pt x="371474" y="185737"/>
                  </a:lnTo>
                  <a:lnTo>
                    <a:pt x="371251" y="194862"/>
                  </a:lnTo>
                  <a:lnTo>
                    <a:pt x="363479" y="239654"/>
                  </a:lnTo>
                  <a:lnTo>
                    <a:pt x="345056" y="281216"/>
                  </a:lnTo>
                  <a:lnTo>
                    <a:pt x="317073" y="317073"/>
                  </a:lnTo>
                  <a:lnTo>
                    <a:pt x="281216" y="345056"/>
                  </a:lnTo>
                  <a:lnTo>
                    <a:pt x="239654" y="363479"/>
                  </a:lnTo>
                  <a:lnTo>
                    <a:pt x="194862" y="371251"/>
                  </a:lnTo>
                  <a:lnTo>
                    <a:pt x="185737" y="371474"/>
                  </a:lnTo>
                  <a:close/>
                </a:path>
              </a:pathLst>
            </a:custGeom>
            <a:solidFill>
              <a:srgbClr val="4BC8F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61987" y="43957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71474" y="185737"/>
                  </a:moveTo>
                  <a:lnTo>
                    <a:pt x="365907" y="230878"/>
                  </a:lnTo>
                  <a:lnTo>
                    <a:pt x="349545" y="273294"/>
                  </a:lnTo>
                  <a:lnTo>
                    <a:pt x="323368" y="310463"/>
                  </a:lnTo>
                  <a:lnTo>
                    <a:pt x="288927" y="340172"/>
                  </a:lnTo>
                  <a:lnTo>
                    <a:pt x="248300" y="360622"/>
                  </a:lnTo>
                  <a:lnTo>
                    <a:pt x="203943" y="370582"/>
                  </a:lnTo>
                  <a:lnTo>
                    <a:pt x="185737" y="371474"/>
                  </a:lnTo>
                  <a:lnTo>
                    <a:pt x="176612" y="371251"/>
                  </a:lnTo>
                  <a:lnTo>
                    <a:pt x="131820" y="363479"/>
                  </a:lnTo>
                  <a:lnTo>
                    <a:pt x="90258" y="345056"/>
                  </a:lnTo>
                  <a:lnTo>
                    <a:pt x="54401" y="317073"/>
                  </a:lnTo>
                  <a:lnTo>
                    <a:pt x="26418" y="281216"/>
                  </a:lnTo>
                  <a:lnTo>
                    <a:pt x="7995" y="239654"/>
                  </a:lnTo>
                  <a:lnTo>
                    <a:pt x="223" y="194862"/>
                  </a:lnTo>
                  <a:lnTo>
                    <a:pt x="0" y="185737"/>
                  </a:lnTo>
                  <a:lnTo>
                    <a:pt x="223" y="176612"/>
                  </a:lnTo>
                  <a:lnTo>
                    <a:pt x="7995" y="131819"/>
                  </a:lnTo>
                  <a:lnTo>
                    <a:pt x="26418" y="90257"/>
                  </a:lnTo>
                  <a:lnTo>
                    <a:pt x="54401" y="54401"/>
                  </a:lnTo>
                  <a:lnTo>
                    <a:pt x="90258" y="26417"/>
                  </a:lnTo>
                  <a:lnTo>
                    <a:pt x="131820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2" y="223"/>
                  </a:lnTo>
                  <a:lnTo>
                    <a:pt x="239654" y="7995"/>
                  </a:lnTo>
                  <a:lnTo>
                    <a:pt x="281216" y="26417"/>
                  </a:lnTo>
                  <a:lnTo>
                    <a:pt x="317073" y="54401"/>
                  </a:lnTo>
                  <a:lnTo>
                    <a:pt x="345056" y="90257"/>
                  </a:lnTo>
                  <a:lnTo>
                    <a:pt x="363479" y="131819"/>
                  </a:lnTo>
                  <a:lnTo>
                    <a:pt x="371251" y="176612"/>
                  </a:lnTo>
                  <a:lnTo>
                    <a:pt x="371474" y="185737"/>
                  </a:lnTo>
                  <a:close/>
                </a:path>
              </a:pathLst>
            </a:custGeom>
            <a:ln w="9524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524" y="4495799"/>
              <a:ext cx="150018" cy="1714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1139825" y="4368271"/>
            <a:ext cx="1881505" cy="94741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데이터베이스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사용자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내역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설정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저장</a:t>
            </a:r>
            <a:endParaRPr sz="1150">
              <a:latin typeface="Dotum"/>
              <a:cs typeface="Dotum"/>
            </a:endParaRPr>
          </a:p>
          <a:p>
            <a:pPr marL="157480" indent="-144780">
              <a:lnSpc>
                <a:spcPct val="100000"/>
              </a:lnSpc>
              <a:spcBef>
                <a:spcPts val="645"/>
              </a:spcBef>
              <a:buSzPct val="90000"/>
              <a:buFont typeface="Liberation Sans"/>
              <a:buChar char="►"/>
              <a:tabLst>
                <a:tab pos="157480" algn="l"/>
              </a:tabLst>
            </a:pP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사용자</a:t>
            </a:r>
            <a:r>
              <a:rPr dirty="0" sz="1000" spc="-8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950" spc="-10" b="0">
                <a:solidFill>
                  <a:srgbClr val="93C4FD"/>
                </a:solidFill>
                <a:latin typeface="Noto Sans JP Medium"/>
                <a:cs typeface="Noto Sans JP Medium"/>
              </a:rPr>
              <a:t>DB</a:t>
            </a:r>
            <a:r>
              <a:rPr dirty="0" sz="1000" spc="-10">
                <a:solidFill>
                  <a:srgbClr val="9CA2AF"/>
                </a:solidFill>
                <a:latin typeface="Noto Sans JP"/>
                <a:cs typeface="Noto Sans JP"/>
              </a:rPr>
              <a:t>: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계정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인증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설정</a:t>
            </a:r>
            <a:endParaRPr sz="1000">
              <a:latin typeface="Dotum"/>
              <a:cs typeface="Dotum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0000"/>
              <a:buFont typeface="Liberation Sans"/>
              <a:buChar char="►"/>
              <a:tabLst>
                <a:tab pos="157480" algn="l"/>
              </a:tabLst>
            </a:pP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로그</a:t>
            </a:r>
            <a:r>
              <a:rPr dirty="0" sz="1000" spc="-8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950" spc="-10" b="0">
                <a:solidFill>
                  <a:srgbClr val="93C4FD"/>
                </a:solidFill>
                <a:latin typeface="Noto Sans JP Medium"/>
                <a:cs typeface="Noto Sans JP Medium"/>
              </a:rPr>
              <a:t>DB</a:t>
            </a:r>
            <a:r>
              <a:rPr dirty="0" sz="1000" spc="-1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-3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로그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오류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기록</a:t>
            </a:r>
            <a:endParaRPr sz="1000">
              <a:latin typeface="Dotum"/>
              <a:cs typeface="Dot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318668" y="4832781"/>
            <a:ext cx="2128520" cy="4826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695"/>
              </a:spcBef>
              <a:buSzPct val="90000"/>
              <a:buFont typeface="Liberation Sans"/>
              <a:buChar char="►"/>
              <a:tabLst>
                <a:tab pos="157480" algn="l"/>
              </a:tabLst>
            </a:pP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거래</a:t>
            </a:r>
            <a:r>
              <a:rPr dirty="0" sz="1000" spc="-8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950" spc="-10" b="0">
                <a:solidFill>
                  <a:srgbClr val="93C4FD"/>
                </a:solidFill>
                <a:latin typeface="Noto Sans JP Medium"/>
                <a:cs typeface="Noto Sans JP Medium"/>
              </a:rPr>
              <a:t>DB</a:t>
            </a:r>
            <a:r>
              <a:rPr dirty="0" sz="1000" spc="-1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1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60">
                <a:solidFill>
                  <a:srgbClr val="9CA2AF"/>
                </a:solidFill>
                <a:latin typeface="Dotum"/>
                <a:cs typeface="Dotum"/>
              </a:rPr>
              <a:t>매수</a:t>
            </a:r>
            <a:r>
              <a:rPr dirty="0" sz="1000" spc="-160">
                <a:solidFill>
                  <a:srgbClr val="9CA2AF"/>
                </a:solidFill>
                <a:latin typeface="Noto Sans JP"/>
                <a:cs typeface="Noto Sans JP"/>
              </a:rPr>
              <a:t>/</a:t>
            </a:r>
            <a:r>
              <a:rPr dirty="0" sz="1000" spc="-160">
                <a:solidFill>
                  <a:srgbClr val="9CA2AF"/>
                </a:solidFill>
                <a:latin typeface="Dotum"/>
                <a:cs typeface="Dotum"/>
              </a:rPr>
              <a:t>매도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내역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20">
                <a:solidFill>
                  <a:srgbClr val="9CA2AF"/>
                </a:solidFill>
                <a:latin typeface="Dotum"/>
                <a:cs typeface="Dotum"/>
              </a:rPr>
              <a:t>포트폴리오</a:t>
            </a:r>
            <a:endParaRPr sz="1000">
              <a:latin typeface="Dotum"/>
              <a:cs typeface="Dotum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0000"/>
              <a:buFont typeface="Liberation Sans"/>
              <a:buChar char="►"/>
              <a:tabLst>
                <a:tab pos="157480" algn="l"/>
              </a:tabLst>
            </a:pP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전략</a:t>
            </a:r>
            <a:r>
              <a:rPr dirty="0" sz="1000" spc="-8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950" spc="-10" b="0">
                <a:solidFill>
                  <a:srgbClr val="93C4FD"/>
                </a:solidFill>
                <a:latin typeface="Noto Sans JP Medium"/>
                <a:cs typeface="Noto Sans JP Medium"/>
              </a:rPr>
              <a:t>DB</a:t>
            </a:r>
            <a:r>
              <a:rPr dirty="0" sz="1000" spc="-1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-3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백테스팅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결과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최적화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9CA2AF"/>
                </a:solidFill>
                <a:latin typeface="Dotum"/>
                <a:cs typeface="Dotum"/>
              </a:rPr>
              <a:t>파라미터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248398" y="4267199"/>
            <a:ext cx="5486400" cy="1162050"/>
            <a:chOff x="6248398" y="4267199"/>
            <a:chExt cx="5486400" cy="1162050"/>
          </a:xfrm>
        </p:grpSpPr>
        <p:sp>
          <p:nvSpPr>
            <p:cNvPr id="44" name="object 44" descr=""/>
            <p:cNvSpPr/>
            <p:nvPr/>
          </p:nvSpPr>
          <p:spPr>
            <a:xfrm>
              <a:off x="6253161" y="4271962"/>
              <a:ext cx="5476875" cy="1152525"/>
            </a:xfrm>
            <a:custGeom>
              <a:avLst/>
              <a:gdLst/>
              <a:ahLst/>
              <a:cxnLst/>
              <a:rect l="l" t="t" r="r" b="b"/>
              <a:pathLst>
                <a:path w="5476875" h="1152525">
                  <a:moveTo>
                    <a:pt x="5410128" y="1152524"/>
                  </a:moveTo>
                  <a:lnTo>
                    <a:pt x="66747" y="1152524"/>
                  </a:lnTo>
                  <a:lnTo>
                    <a:pt x="62102" y="1152066"/>
                  </a:lnTo>
                  <a:lnTo>
                    <a:pt x="24240" y="1134917"/>
                  </a:lnTo>
                  <a:lnTo>
                    <a:pt x="2287" y="1099623"/>
                  </a:lnTo>
                  <a:lnTo>
                    <a:pt x="0" y="1085777"/>
                  </a:lnTo>
                  <a:lnTo>
                    <a:pt x="0" y="1081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410128" y="0"/>
                  </a:lnTo>
                  <a:lnTo>
                    <a:pt x="5449025" y="14645"/>
                  </a:lnTo>
                  <a:lnTo>
                    <a:pt x="5473231" y="48432"/>
                  </a:lnTo>
                  <a:lnTo>
                    <a:pt x="5476873" y="66746"/>
                  </a:lnTo>
                  <a:lnTo>
                    <a:pt x="5476873" y="1085777"/>
                  </a:lnTo>
                  <a:lnTo>
                    <a:pt x="5462228" y="1124674"/>
                  </a:lnTo>
                  <a:lnTo>
                    <a:pt x="5428440" y="1148881"/>
                  </a:lnTo>
                  <a:lnTo>
                    <a:pt x="5414773" y="1152066"/>
                  </a:lnTo>
                  <a:lnTo>
                    <a:pt x="5410128" y="1152524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253161" y="4271962"/>
              <a:ext cx="5476875" cy="1152525"/>
            </a:xfrm>
            <a:custGeom>
              <a:avLst/>
              <a:gdLst/>
              <a:ahLst/>
              <a:cxnLst/>
              <a:rect l="l" t="t" r="r" b="b"/>
              <a:pathLst>
                <a:path w="5476875" h="1152525">
                  <a:moveTo>
                    <a:pt x="0" y="1081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405437" y="0"/>
                  </a:lnTo>
                  <a:lnTo>
                    <a:pt x="5410128" y="0"/>
                  </a:lnTo>
                  <a:lnTo>
                    <a:pt x="5414773" y="457"/>
                  </a:lnTo>
                  <a:lnTo>
                    <a:pt x="5445124" y="12039"/>
                  </a:lnTo>
                  <a:lnTo>
                    <a:pt x="5449025" y="14645"/>
                  </a:lnTo>
                  <a:lnTo>
                    <a:pt x="5464834" y="31748"/>
                  </a:lnTo>
                  <a:lnTo>
                    <a:pt x="5467439" y="35648"/>
                  </a:lnTo>
                  <a:lnTo>
                    <a:pt x="5475501" y="57500"/>
                  </a:lnTo>
                  <a:lnTo>
                    <a:pt x="5476416" y="62100"/>
                  </a:lnTo>
                  <a:lnTo>
                    <a:pt x="5476873" y="66746"/>
                  </a:lnTo>
                  <a:lnTo>
                    <a:pt x="5476875" y="71437"/>
                  </a:lnTo>
                  <a:lnTo>
                    <a:pt x="5476875" y="1081087"/>
                  </a:lnTo>
                  <a:lnTo>
                    <a:pt x="5476873" y="1085777"/>
                  </a:lnTo>
                  <a:lnTo>
                    <a:pt x="5476416" y="1090422"/>
                  </a:lnTo>
                  <a:lnTo>
                    <a:pt x="5475501" y="1095023"/>
                  </a:lnTo>
                  <a:lnTo>
                    <a:pt x="5474586" y="1099623"/>
                  </a:lnTo>
                  <a:lnTo>
                    <a:pt x="5473231" y="1104090"/>
                  </a:lnTo>
                  <a:lnTo>
                    <a:pt x="5471435" y="1108424"/>
                  </a:lnTo>
                  <a:lnTo>
                    <a:pt x="5469640" y="1112758"/>
                  </a:lnTo>
                  <a:lnTo>
                    <a:pt x="5467439" y="1116874"/>
                  </a:lnTo>
                  <a:lnTo>
                    <a:pt x="5464834" y="1120774"/>
                  </a:lnTo>
                  <a:lnTo>
                    <a:pt x="5462228" y="1124674"/>
                  </a:lnTo>
                  <a:lnTo>
                    <a:pt x="5445124" y="1140484"/>
                  </a:lnTo>
                  <a:lnTo>
                    <a:pt x="5441223" y="1143090"/>
                  </a:lnTo>
                  <a:lnTo>
                    <a:pt x="5419373" y="1151151"/>
                  </a:lnTo>
                  <a:lnTo>
                    <a:pt x="5414773" y="1152066"/>
                  </a:lnTo>
                  <a:lnTo>
                    <a:pt x="5410128" y="1152524"/>
                  </a:lnTo>
                  <a:lnTo>
                    <a:pt x="5405437" y="1152524"/>
                  </a:lnTo>
                  <a:lnTo>
                    <a:pt x="71438" y="1152524"/>
                  </a:lnTo>
                  <a:lnTo>
                    <a:pt x="31748" y="1140484"/>
                  </a:lnTo>
                  <a:lnTo>
                    <a:pt x="27848" y="1137878"/>
                  </a:lnTo>
                  <a:lnTo>
                    <a:pt x="12039" y="1120774"/>
                  </a:lnTo>
                  <a:lnTo>
                    <a:pt x="9433" y="1116874"/>
                  </a:lnTo>
                  <a:lnTo>
                    <a:pt x="7232" y="1112758"/>
                  </a:lnTo>
                  <a:lnTo>
                    <a:pt x="5438" y="1108424"/>
                  </a:lnTo>
                  <a:lnTo>
                    <a:pt x="3642" y="1104090"/>
                  </a:lnTo>
                  <a:lnTo>
                    <a:pt x="2287" y="1099623"/>
                  </a:lnTo>
                  <a:lnTo>
                    <a:pt x="1372" y="1095023"/>
                  </a:lnTo>
                  <a:lnTo>
                    <a:pt x="457" y="1090422"/>
                  </a:lnTo>
                  <a:lnTo>
                    <a:pt x="0" y="1085777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53186" y="43957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737" y="371474"/>
                  </a:moveTo>
                  <a:lnTo>
                    <a:pt x="140595" y="365907"/>
                  </a:lnTo>
                  <a:lnTo>
                    <a:pt x="98179" y="349544"/>
                  </a:lnTo>
                  <a:lnTo>
                    <a:pt x="61010" y="323368"/>
                  </a:lnTo>
                  <a:lnTo>
                    <a:pt x="31301" y="288927"/>
                  </a:lnTo>
                  <a:lnTo>
                    <a:pt x="10851" y="248300"/>
                  </a:lnTo>
                  <a:lnTo>
                    <a:pt x="891" y="203942"/>
                  </a:lnTo>
                  <a:lnTo>
                    <a:pt x="0" y="185737"/>
                  </a:lnTo>
                  <a:lnTo>
                    <a:pt x="222" y="176612"/>
                  </a:lnTo>
                  <a:lnTo>
                    <a:pt x="7995" y="131819"/>
                  </a:lnTo>
                  <a:lnTo>
                    <a:pt x="26416" y="90257"/>
                  </a:lnTo>
                  <a:lnTo>
                    <a:pt x="54400" y="54401"/>
                  </a:lnTo>
                  <a:lnTo>
                    <a:pt x="90257" y="26417"/>
                  </a:lnTo>
                  <a:lnTo>
                    <a:pt x="131819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1" y="223"/>
                  </a:lnTo>
                  <a:lnTo>
                    <a:pt x="239653" y="7995"/>
                  </a:lnTo>
                  <a:lnTo>
                    <a:pt x="281215" y="26417"/>
                  </a:lnTo>
                  <a:lnTo>
                    <a:pt x="317073" y="54401"/>
                  </a:lnTo>
                  <a:lnTo>
                    <a:pt x="345055" y="90257"/>
                  </a:lnTo>
                  <a:lnTo>
                    <a:pt x="363478" y="131819"/>
                  </a:lnTo>
                  <a:lnTo>
                    <a:pt x="371251" y="176612"/>
                  </a:lnTo>
                  <a:lnTo>
                    <a:pt x="371474" y="185737"/>
                  </a:lnTo>
                  <a:lnTo>
                    <a:pt x="371251" y="194862"/>
                  </a:lnTo>
                  <a:lnTo>
                    <a:pt x="363478" y="239654"/>
                  </a:lnTo>
                  <a:lnTo>
                    <a:pt x="345055" y="281216"/>
                  </a:lnTo>
                  <a:lnTo>
                    <a:pt x="317073" y="317073"/>
                  </a:lnTo>
                  <a:lnTo>
                    <a:pt x="281215" y="345056"/>
                  </a:lnTo>
                  <a:lnTo>
                    <a:pt x="239653" y="363479"/>
                  </a:lnTo>
                  <a:lnTo>
                    <a:pt x="194861" y="371251"/>
                  </a:lnTo>
                  <a:lnTo>
                    <a:pt x="185737" y="371474"/>
                  </a:lnTo>
                  <a:close/>
                </a:path>
              </a:pathLst>
            </a:custGeom>
            <a:solidFill>
              <a:srgbClr val="4BC8F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453186" y="43957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71474" y="185737"/>
                  </a:moveTo>
                  <a:lnTo>
                    <a:pt x="365906" y="230878"/>
                  </a:lnTo>
                  <a:lnTo>
                    <a:pt x="349544" y="273294"/>
                  </a:lnTo>
                  <a:lnTo>
                    <a:pt x="323367" y="310463"/>
                  </a:lnTo>
                  <a:lnTo>
                    <a:pt x="288926" y="340172"/>
                  </a:lnTo>
                  <a:lnTo>
                    <a:pt x="248299" y="360622"/>
                  </a:lnTo>
                  <a:lnTo>
                    <a:pt x="203942" y="370582"/>
                  </a:lnTo>
                  <a:lnTo>
                    <a:pt x="185737" y="371474"/>
                  </a:lnTo>
                  <a:lnTo>
                    <a:pt x="176612" y="371251"/>
                  </a:lnTo>
                  <a:lnTo>
                    <a:pt x="131819" y="363479"/>
                  </a:lnTo>
                  <a:lnTo>
                    <a:pt x="90257" y="345056"/>
                  </a:lnTo>
                  <a:lnTo>
                    <a:pt x="54400" y="317073"/>
                  </a:lnTo>
                  <a:lnTo>
                    <a:pt x="26417" y="281216"/>
                  </a:lnTo>
                  <a:lnTo>
                    <a:pt x="7995" y="239654"/>
                  </a:lnTo>
                  <a:lnTo>
                    <a:pt x="222" y="194862"/>
                  </a:lnTo>
                  <a:lnTo>
                    <a:pt x="0" y="185737"/>
                  </a:lnTo>
                  <a:lnTo>
                    <a:pt x="222" y="176612"/>
                  </a:lnTo>
                  <a:lnTo>
                    <a:pt x="7995" y="131819"/>
                  </a:lnTo>
                  <a:lnTo>
                    <a:pt x="26416" y="90257"/>
                  </a:lnTo>
                  <a:lnTo>
                    <a:pt x="54400" y="54401"/>
                  </a:lnTo>
                  <a:lnTo>
                    <a:pt x="90257" y="26417"/>
                  </a:lnTo>
                  <a:lnTo>
                    <a:pt x="131819" y="7995"/>
                  </a:lnTo>
                  <a:lnTo>
                    <a:pt x="176612" y="223"/>
                  </a:lnTo>
                  <a:lnTo>
                    <a:pt x="185737" y="0"/>
                  </a:lnTo>
                  <a:lnTo>
                    <a:pt x="194861" y="223"/>
                  </a:lnTo>
                  <a:lnTo>
                    <a:pt x="239653" y="7995"/>
                  </a:lnTo>
                  <a:lnTo>
                    <a:pt x="281215" y="26417"/>
                  </a:lnTo>
                  <a:lnTo>
                    <a:pt x="317073" y="54401"/>
                  </a:lnTo>
                  <a:lnTo>
                    <a:pt x="345055" y="90257"/>
                  </a:lnTo>
                  <a:lnTo>
                    <a:pt x="363478" y="131819"/>
                  </a:lnTo>
                  <a:lnTo>
                    <a:pt x="371251" y="176612"/>
                  </a:lnTo>
                  <a:lnTo>
                    <a:pt x="371474" y="185737"/>
                  </a:lnTo>
                  <a:close/>
                </a:path>
              </a:pathLst>
            </a:custGeom>
            <a:ln w="9524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3199" y="4506515"/>
              <a:ext cx="171449" cy="150018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931025" y="4368271"/>
            <a:ext cx="3716654" cy="94741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시계열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스토리지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가격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기록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지표</a:t>
            </a:r>
            <a:r>
              <a:rPr dirty="0" sz="1150" spc="-14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백테스팅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  <a:p>
            <a:pPr marL="157480" indent="-144780">
              <a:lnSpc>
                <a:spcPct val="100000"/>
              </a:lnSpc>
              <a:spcBef>
                <a:spcPts val="645"/>
              </a:spcBef>
              <a:buSzPct val="90000"/>
              <a:buFont typeface="Liberation Sans"/>
              <a:buChar char="►"/>
              <a:tabLst>
                <a:tab pos="157480" algn="l"/>
                <a:tab pos="1895475" algn="l"/>
              </a:tabLst>
            </a:pP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실시간</a:t>
            </a:r>
            <a:r>
              <a:rPr dirty="0" sz="1000" spc="-6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93C4FD"/>
                </a:solidFill>
                <a:latin typeface="Dotum"/>
                <a:cs typeface="Dotum"/>
              </a:rPr>
              <a:t>데이터</a:t>
            </a:r>
            <a:r>
              <a:rPr dirty="0" sz="1000" spc="-15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가격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50">
                <a:solidFill>
                  <a:srgbClr val="9CA2AF"/>
                </a:solidFill>
                <a:latin typeface="Dotum"/>
                <a:cs typeface="Dotum"/>
              </a:rPr>
              <a:t>거래량</a:t>
            </a:r>
            <a:r>
              <a:rPr dirty="0" sz="1000" spc="-150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Dotum"/>
                <a:cs typeface="Dotum"/>
              </a:rPr>
              <a:t>호가</a:t>
            </a:r>
            <a:r>
              <a:rPr dirty="0" sz="1000">
                <a:solidFill>
                  <a:srgbClr val="9CA2AF"/>
                </a:solidFill>
                <a:latin typeface="Dotum"/>
                <a:cs typeface="Dotum"/>
              </a:rPr>
              <a:t>	</a:t>
            </a:r>
            <a:r>
              <a:rPr dirty="0" sz="900">
                <a:solidFill>
                  <a:srgbClr val="93C4FD"/>
                </a:solidFill>
                <a:latin typeface="Liberation Sans"/>
                <a:cs typeface="Liberation Sans"/>
              </a:rPr>
              <a:t>►</a:t>
            </a:r>
            <a:r>
              <a:rPr dirty="0" sz="900" spc="5">
                <a:solidFill>
                  <a:srgbClr val="93C4FD"/>
                </a:solidFill>
                <a:latin typeface="Liberation Sans"/>
                <a:cs typeface="Liberation Sans"/>
              </a:rPr>
              <a:t> </a:t>
            </a: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기술</a:t>
            </a:r>
            <a:r>
              <a:rPr dirty="0" sz="1000" spc="-7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93C4FD"/>
                </a:solidFill>
                <a:latin typeface="Dotum"/>
                <a:cs typeface="Dotum"/>
              </a:rPr>
              <a:t>지표</a:t>
            </a:r>
            <a:r>
              <a:rPr dirty="0" sz="1000" spc="-135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3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60">
                <a:solidFill>
                  <a:srgbClr val="9CA2AF"/>
                </a:solidFill>
                <a:latin typeface="Dotum"/>
                <a:cs typeface="Dotum"/>
              </a:rPr>
              <a:t>이동평균선</a:t>
            </a:r>
            <a:r>
              <a:rPr dirty="0" sz="1000" spc="-160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000" spc="3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50">
                <a:solidFill>
                  <a:srgbClr val="9CA2AF"/>
                </a:solidFill>
                <a:latin typeface="Noto Sans JP"/>
                <a:cs typeface="Noto Sans JP"/>
              </a:rPr>
              <a:t>RSI,</a:t>
            </a:r>
            <a:r>
              <a:rPr dirty="0" sz="1000" spc="3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Noto Sans JP"/>
                <a:cs typeface="Noto Sans JP"/>
              </a:rPr>
              <a:t>MACD</a:t>
            </a:r>
            <a:endParaRPr sz="1000">
              <a:latin typeface="Noto Sans JP"/>
              <a:cs typeface="Noto Sans JP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0000"/>
              <a:buFont typeface="Liberation Sans"/>
              <a:buChar char="►"/>
              <a:tabLst>
                <a:tab pos="157480" algn="l"/>
                <a:tab pos="1895475" algn="l"/>
              </a:tabLst>
            </a:pPr>
            <a:r>
              <a:rPr dirty="0" sz="1000" spc="-160">
                <a:solidFill>
                  <a:srgbClr val="93C4FD"/>
                </a:solidFill>
                <a:latin typeface="Dotum"/>
                <a:cs typeface="Dotum"/>
              </a:rPr>
              <a:t>시뮬레이션</a:t>
            </a:r>
            <a:r>
              <a:rPr dirty="0" sz="1000" spc="-16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4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백테스팅</a:t>
            </a:r>
            <a:r>
              <a:rPr dirty="0" sz="100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20">
                <a:solidFill>
                  <a:srgbClr val="9CA2AF"/>
                </a:solidFill>
                <a:latin typeface="Dotum"/>
                <a:cs typeface="Dotum"/>
              </a:rPr>
              <a:t>데이터셋</a:t>
            </a:r>
            <a:r>
              <a:rPr dirty="0" sz="1000">
                <a:solidFill>
                  <a:srgbClr val="9CA2AF"/>
                </a:solidFill>
                <a:latin typeface="Dotum"/>
                <a:cs typeface="Dotum"/>
              </a:rPr>
              <a:t>	</a:t>
            </a:r>
            <a:r>
              <a:rPr dirty="0" sz="900">
                <a:solidFill>
                  <a:srgbClr val="93C4FD"/>
                </a:solidFill>
                <a:latin typeface="Liberation Sans"/>
                <a:cs typeface="Liberation Sans"/>
              </a:rPr>
              <a:t>►</a:t>
            </a:r>
            <a:r>
              <a:rPr dirty="0" sz="900" spc="-20">
                <a:solidFill>
                  <a:srgbClr val="93C4FD"/>
                </a:solidFill>
                <a:latin typeface="Liberation Sans"/>
                <a:cs typeface="Liberation Sans"/>
              </a:rPr>
              <a:t> </a:t>
            </a:r>
            <a:r>
              <a:rPr dirty="0" sz="1000" spc="-180">
                <a:solidFill>
                  <a:srgbClr val="93C4FD"/>
                </a:solidFill>
                <a:latin typeface="Dotum"/>
                <a:cs typeface="Dotum"/>
              </a:rPr>
              <a:t>학습</a:t>
            </a:r>
            <a:r>
              <a:rPr dirty="0" sz="1000" spc="-8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93C4FD"/>
                </a:solidFill>
                <a:latin typeface="Dotum"/>
                <a:cs typeface="Dotum"/>
              </a:rPr>
              <a:t>데이터</a:t>
            </a:r>
            <a:r>
              <a:rPr dirty="0" sz="1000" spc="-150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000" spc="2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20">
                <a:solidFill>
                  <a:srgbClr val="9CA2AF"/>
                </a:solidFill>
                <a:latin typeface="Noto Sans JP"/>
                <a:cs typeface="Noto Sans JP"/>
              </a:rPr>
              <a:t>AI</a:t>
            </a:r>
            <a:r>
              <a:rPr dirty="0" sz="1000" spc="2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모델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훈련용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85063" y="3045012"/>
            <a:ext cx="93568" cy="162094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686625" y="6537451"/>
            <a:ext cx="217424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200" spc="-120">
                <a:solidFill>
                  <a:srgbClr val="9CA2AF"/>
                </a:solidFill>
                <a:latin typeface="Noto Sans JP"/>
                <a:cs typeface="Noto Sans JP"/>
              </a:rPr>
              <a:t>LSTM</a:t>
            </a:r>
            <a:r>
              <a:rPr dirty="0" sz="120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9CA2AF"/>
                </a:solidFill>
                <a:latin typeface="Noto Sans JP"/>
                <a:cs typeface="Noto Sans JP"/>
              </a:rPr>
              <a:t>Autoencoder</a:t>
            </a:r>
            <a:r>
              <a:rPr dirty="0" sz="1200" spc="6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통합</a:t>
            </a:r>
            <a:r>
              <a:rPr dirty="0" sz="1150" spc="-6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150" spc="-6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200" spc="-45">
                <a:solidFill>
                  <a:srgbClr val="9CA2AF"/>
                </a:solidFill>
                <a:latin typeface="Noto Sans JP"/>
                <a:cs typeface="Noto Sans JP"/>
              </a:rPr>
              <a:t>v1.0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1250"/>
              </a:lnSpc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리스크</a:t>
            </a:r>
            <a:r>
              <a:rPr dirty="0" spc="-330"/>
              <a:t> </a:t>
            </a:r>
            <a:r>
              <a:rPr dirty="0" spc="-580"/>
              <a:t>관리와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보안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605">
                <a:solidFill>
                  <a:srgbClr val="4BC8F0"/>
                </a:solidFill>
              </a:rPr>
              <a:t>강화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76399"/>
            <a:ext cx="5334000" cy="1143000"/>
            <a:chOff x="457199" y="1676399"/>
            <a:chExt cx="53340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76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76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66899"/>
              <a:ext cx="190499" cy="1904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3009899"/>
            <a:ext cx="5334000" cy="1143000"/>
            <a:chOff x="457199" y="3009899"/>
            <a:chExt cx="5334000" cy="11430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30098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30098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128" y="3200399"/>
              <a:ext cx="178593" cy="190202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4343399"/>
            <a:ext cx="5334000" cy="1143000"/>
            <a:chOff x="457199" y="4343399"/>
            <a:chExt cx="5334000" cy="11430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4343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4343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4533899"/>
              <a:ext cx="166687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212852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50" b="1">
                <a:solidFill>
                  <a:srgbClr val="FFFFFF"/>
                </a:solidFill>
                <a:latin typeface="Noto Sans JP"/>
                <a:cs typeface="Noto Sans JP"/>
              </a:rPr>
              <a:t>API</a:t>
            </a:r>
            <a:r>
              <a:rPr dirty="0" sz="1950" spc="-55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보안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인증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98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70"/>
              </a:spcBef>
            </a:pPr>
            <a:r>
              <a:rPr dirty="0" sz="1650" spc="-60" b="0">
                <a:solidFill>
                  <a:srgbClr val="FFFFFF"/>
                </a:solidFill>
                <a:latin typeface="Noto Sans JP Medium"/>
                <a:cs typeface="Noto Sans JP Medium"/>
              </a:rPr>
              <a:t>API</a:t>
            </a:r>
            <a:r>
              <a:rPr dirty="0" sz="1650" spc="-3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</a:rPr>
              <a:t>키</a:t>
            </a:r>
            <a:r>
              <a:rPr dirty="0" sz="1700" spc="-150">
                <a:solidFill>
                  <a:srgbClr val="FFFFFF"/>
                </a:solidFill>
              </a:rPr>
              <a:t> </a:t>
            </a:r>
            <a:r>
              <a:rPr dirty="0" sz="1700" spc="-325">
                <a:solidFill>
                  <a:srgbClr val="FFFFFF"/>
                </a:solidFill>
              </a:rPr>
              <a:t>보안</a:t>
            </a:r>
            <a:r>
              <a:rPr dirty="0" sz="1700" spc="-150">
                <a:solidFill>
                  <a:srgbClr val="FFFFFF"/>
                </a:solidFill>
              </a:rPr>
              <a:t> </a:t>
            </a:r>
            <a:r>
              <a:rPr dirty="0" sz="1700" spc="-350">
                <a:solidFill>
                  <a:srgbClr val="FFFFFF"/>
                </a:solidFill>
              </a:rPr>
              <a:t>강화</a:t>
            </a:r>
            <a:endParaRPr sz="1700">
              <a:latin typeface="Noto Sans JP Medium"/>
              <a:cs typeface="Noto Sans JP Medium"/>
            </a:endParaRP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pc="-260">
                <a:solidFill>
                  <a:srgbClr val="D0D5DA"/>
                </a:solidFill>
              </a:rPr>
              <a:t>주기적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z="1300" spc="-35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300" spc="1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D0D5DA"/>
                </a:solidFill>
              </a:rPr>
              <a:t>키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재발급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및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사용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권한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85">
                <a:solidFill>
                  <a:srgbClr val="D0D5DA"/>
                </a:solidFill>
              </a:rPr>
              <a:t>제한</a:t>
            </a:r>
            <a:endParaRPr sz="1300">
              <a:latin typeface="Noto Sans JP"/>
              <a:cs typeface="Noto Sans JP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0">
                <a:solidFill>
                  <a:srgbClr val="9CA2AF"/>
                </a:solidFill>
                <a:latin typeface="Noto Sans JP"/>
                <a:cs typeface="Noto Sans JP"/>
              </a:rPr>
              <a:t>IP</a:t>
            </a:r>
            <a:r>
              <a:rPr dirty="0" sz="1150" spc="3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접근</a:t>
            </a:r>
            <a:r>
              <a:rPr dirty="0" sz="1150" spc="-9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제한과</a:t>
            </a:r>
            <a:r>
              <a:rPr dirty="0" sz="1150" spc="-9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특정</a:t>
            </a:r>
            <a:r>
              <a:rPr dirty="0" sz="1150" spc="-9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기능만</a:t>
            </a:r>
            <a:r>
              <a:rPr dirty="0" sz="1150" spc="-9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허용하는</a:t>
            </a:r>
            <a:r>
              <a:rPr dirty="0" sz="1150" spc="-9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권한</a:t>
            </a:r>
            <a:r>
              <a:rPr dirty="0" sz="1150" spc="-95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설정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050"/>
          </a:p>
          <a:p>
            <a:pPr marL="456565">
              <a:lnSpc>
                <a:spcPct val="100000"/>
              </a:lnSpc>
            </a:pPr>
            <a:r>
              <a:rPr dirty="0" sz="1700" spc="-325">
                <a:solidFill>
                  <a:srgbClr val="FFFFFF"/>
                </a:solidFill>
              </a:rPr>
              <a:t>다중</a:t>
            </a:r>
            <a:r>
              <a:rPr dirty="0" sz="1700" spc="-150">
                <a:solidFill>
                  <a:srgbClr val="FFFFFF"/>
                </a:solidFill>
              </a:rPr>
              <a:t> </a:t>
            </a:r>
            <a:r>
              <a:rPr dirty="0" sz="1700" spc="-325">
                <a:solidFill>
                  <a:srgbClr val="FFFFFF"/>
                </a:solidFill>
              </a:rPr>
              <a:t>인증</a:t>
            </a:r>
            <a:r>
              <a:rPr dirty="0" sz="1700" spc="-145">
                <a:solidFill>
                  <a:srgbClr val="FFFFFF"/>
                </a:solidFill>
              </a:rPr>
              <a:t> </a:t>
            </a:r>
            <a:r>
              <a:rPr dirty="0" sz="1700" spc="-350">
                <a:solidFill>
                  <a:srgbClr val="FFFFFF"/>
                </a:solidFill>
              </a:rPr>
              <a:t>시스템</a:t>
            </a:r>
            <a:endParaRPr sz="1700"/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00" spc="-55">
                <a:solidFill>
                  <a:srgbClr val="D0D5DA"/>
                </a:solidFill>
                <a:latin typeface="Noto Sans JP"/>
                <a:cs typeface="Noto Sans JP"/>
              </a:rPr>
              <a:t>2FA,</a:t>
            </a:r>
            <a:r>
              <a:rPr dirty="0" sz="1300" spc="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생체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190">
                <a:solidFill>
                  <a:srgbClr val="D0D5DA"/>
                </a:solidFill>
              </a:rPr>
              <a:t>인증</a:t>
            </a:r>
            <a:r>
              <a:rPr dirty="0" sz="1300" spc="-19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3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00" spc="-40">
                <a:solidFill>
                  <a:srgbClr val="D0D5DA"/>
                </a:solidFill>
                <a:latin typeface="Noto Sans JP"/>
                <a:cs typeface="Noto Sans JP"/>
              </a:rPr>
              <a:t>PIN</a:t>
            </a:r>
            <a:r>
              <a:rPr dirty="0" sz="130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코드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등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다중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보안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레이어</a:t>
            </a:r>
            <a:r>
              <a:rPr dirty="0" spc="-114">
                <a:solidFill>
                  <a:srgbClr val="D0D5DA"/>
                </a:solidFill>
              </a:rPr>
              <a:t> </a:t>
            </a:r>
            <a:r>
              <a:rPr dirty="0" spc="-285">
                <a:solidFill>
                  <a:srgbClr val="D0D5DA"/>
                </a:solidFill>
              </a:rPr>
              <a:t>적용</a:t>
            </a:r>
            <a:endParaRPr sz="1300">
              <a:latin typeface="Noto Sans JP"/>
              <a:cs typeface="Noto Sans JP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</a:rPr>
              <a:t>로그인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및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거래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시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별도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인증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프로세스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구현</a:t>
            </a:r>
            <a:endParaRPr sz="1150"/>
          </a:p>
        </p:txBody>
      </p:sp>
      <p:sp>
        <p:nvSpPr>
          <p:cNvPr id="17" name="object 17" descr=""/>
          <p:cNvSpPr txBox="1"/>
          <p:nvPr/>
        </p:nvSpPr>
        <p:spPr>
          <a:xfrm>
            <a:off x="485774" y="4353559"/>
            <a:ext cx="5305425" cy="98551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암호화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FFFFFF"/>
                </a:solidFill>
                <a:latin typeface="Dotum"/>
                <a:cs typeface="Dotum"/>
              </a:rPr>
              <a:t>프로토콜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통신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채널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00" spc="-70">
                <a:solidFill>
                  <a:srgbClr val="D0D5DA"/>
                </a:solidFill>
                <a:latin typeface="Noto Sans JP"/>
                <a:cs typeface="Noto Sans JP"/>
              </a:rPr>
              <a:t>TLS/SSL</a:t>
            </a:r>
            <a:r>
              <a:rPr dirty="0" sz="13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암호화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적용</a:t>
            </a:r>
            <a:endParaRPr sz="135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중요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9CA2AF"/>
                </a:solidFill>
                <a:latin typeface="Noto Sans JP"/>
                <a:cs typeface="Noto Sans JP"/>
              </a:rPr>
              <a:t>AES-</a:t>
            </a:r>
            <a:r>
              <a:rPr dirty="0" sz="1150" spc="-50">
                <a:solidFill>
                  <a:srgbClr val="9CA2AF"/>
                </a:solidFill>
                <a:latin typeface="Noto Sans JP"/>
                <a:cs typeface="Noto Sans JP"/>
              </a:rPr>
              <a:t>256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강력한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암호화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알고리즘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사용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324599" y="1142999"/>
            <a:ext cx="5410200" cy="3105150"/>
            <a:chOff x="6324599" y="1142999"/>
            <a:chExt cx="5410200" cy="3105150"/>
          </a:xfrm>
        </p:grpSpPr>
        <p:sp>
          <p:nvSpPr>
            <p:cNvPr id="19" name="object 19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5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3028949"/>
                  </a:lnTo>
                  <a:lnTo>
                    <a:pt x="5397368" y="3071291"/>
                  </a:lnTo>
                  <a:lnTo>
                    <a:pt x="5363158" y="3099348"/>
                  </a:lnTo>
                  <a:lnTo>
                    <a:pt x="5333999" y="31051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6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3033327"/>
                  </a:lnTo>
                  <a:lnTo>
                    <a:pt x="23193" y="3069632"/>
                  </a:lnTo>
                  <a:lnTo>
                    <a:pt x="54728" y="3092223"/>
                  </a:lnTo>
                  <a:lnTo>
                    <a:pt x="71821" y="3095624"/>
                  </a:lnTo>
                  <a:lnTo>
                    <a:pt x="5370819" y="3095624"/>
                  </a:lnTo>
                  <a:lnTo>
                    <a:pt x="5369955" y="3096141"/>
                  </a:lnTo>
                  <a:lnTo>
                    <a:pt x="5363159" y="3099348"/>
                  </a:lnTo>
                  <a:lnTo>
                    <a:pt x="5356085" y="3101886"/>
                  </a:lnTo>
                  <a:lnTo>
                    <a:pt x="5348867" y="3103699"/>
                  </a:lnTo>
                  <a:lnTo>
                    <a:pt x="5341505" y="3104787"/>
                  </a:lnTo>
                  <a:lnTo>
                    <a:pt x="5333999" y="3105149"/>
                  </a:lnTo>
                  <a:close/>
                </a:path>
                <a:path w="5410200" h="3105150">
                  <a:moveTo>
                    <a:pt x="5370819" y="3095624"/>
                  </a:moveTo>
                  <a:lnTo>
                    <a:pt x="5338376" y="3095624"/>
                  </a:lnTo>
                  <a:lnTo>
                    <a:pt x="5342711" y="3095197"/>
                  </a:lnTo>
                  <a:lnTo>
                    <a:pt x="5351299" y="3093488"/>
                  </a:lnTo>
                  <a:lnTo>
                    <a:pt x="5384241" y="3072999"/>
                  </a:lnTo>
                  <a:lnTo>
                    <a:pt x="5400246" y="3037663"/>
                  </a:lnTo>
                  <a:lnTo>
                    <a:pt x="5400674" y="30333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3028949"/>
                  </a:lnTo>
                  <a:lnTo>
                    <a:pt x="5409836" y="3036456"/>
                  </a:lnTo>
                  <a:lnTo>
                    <a:pt x="5392932" y="3077266"/>
                  </a:lnTo>
                  <a:lnTo>
                    <a:pt x="5376469" y="3092223"/>
                  </a:lnTo>
                  <a:lnTo>
                    <a:pt x="5370819" y="30956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324599" y="4476749"/>
            <a:ext cx="5410200" cy="685800"/>
            <a:chOff x="6324599" y="4476749"/>
            <a:chExt cx="5410200" cy="685800"/>
          </a:xfrm>
        </p:grpSpPr>
        <p:sp>
          <p:nvSpPr>
            <p:cNvPr id="22" name="object 22" descr=""/>
            <p:cNvSpPr/>
            <p:nvPr/>
          </p:nvSpPr>
          <p:spPr>
            <a:xfrm>
              <a:off x="6324599" y="44767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24599" y="44767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324599" y="5314949"/>
            <a:ext cx="5410200" cy="685800"/>
            <a:chOff x="6324599" y="5314949"/>
            <a:chExt cx="5410200" cy="685800"/>
          </a:xfrm>
        </p:grpSpPr>
        <p:sp>
          <p:nvSpPr>
            <p:cNvPr id="25" name="object 25" descr=""/>
            <p:cNvSpPr/>
            <p:nvPr/>
          </p:nvSpPr>
          <p:spPr>
            <a:xfrm>
              <a:off x="6324599" y="53149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4599" y="53149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324599" y="6153149"/>
            <a:ext cx="5410200" cy="685800"/>
            <a:chOff x="6324599" y="6153149"/>
            <a:chExt cx="5410200" cy="685800"/>
          </a:xfrm>
        </p:grpSpPr>
        <p:sp>
          <p:nvSpPr>
            <p:cNvPr id="28" name="object 28" descr=""/>
            <p:cNvSpPr/>
            <p:nvPr/>
          </p:nvSpPr>
          <p:spPr>
            <a:xfrm>
              <a:off x="6324599" y="61531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24599" y="61531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895580" y="1346136"/>
            <a:ext cx="22682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자동화된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이상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탐지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효과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4625" y="1762125"/>
            <a:ext cx="5010149" cy="22859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1016852" y="4587112"/>
            <a:ext cx="6165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D399"/>
                </a:solidFill>
                <a:latin typeface="Malgun Gothic"/>
                <a:cs typeface="Malgun Gothic"/>
              </a:rPr>
              <a:t>최적</a:t>
            </a:r>
            <a:r>
              <a:rPr dirty="0" sz="1350" spc="-135" b="1">
                <a:solidFill>
                  <a:srgbClr val="33D399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33D399"/>
                </a:solidFill>
                <a:latin typeface="Malgun Gothic"/>
                <a:cs typeface="Malgun Gothic"/>
              </a:rPr>
              <a:t>비율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57949" y="4526544"/>
            <a:ext cx="2875915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포트폴리오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분산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단일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종목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최대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투자비중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9CA2AF"/>
                </a:solidFill>
                <a:latin typeface="Noto Sans JP"/>
                <a:cs typeface="Noto Sans JP"/>
              </a:rPr>
              <a:t>20%</a:t>
            </a:r>
            <a:r>
              <a:rPr dirty="0" sz="115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제한으로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리스크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9CA2AF"/>
                </a:solidFill>
                <a:latin typeface="Dotum"/>
                <a:cs typeface="Dotum"/>
              </a:rPr>
              <a:t>분산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016852" y="5425312"/>
            <a:ext cx="6165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FABE24"/>
                </a:solidFill>
                <a:latin typeface="Malgun Gothic"/>
                <a:cs typeface="Malgun Gothic"/>
              </a:rPr>
              <a:t>손실</a:t>
            </a:r>
            <a:r>
              <a:rPr dirty="0" sz="1350" spc="-135" b="1">
                <a:solidFill>
                  <a:srgbClr val="FABE24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FABE24"/>
                </a:solidFill>
                <a:latin typeface="Malgun Gothic"/>
                <a:cs typeface="Malgun Gothic"/>
              </a:rPr>
              <a:t>제한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57949" y="5364744"/>
            <a:ext cx="304927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스톱로스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설정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종목별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최대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손실률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05">
                <a:solidFill>
                  <a:srgbClr val="9CA2AF"/>
                </a:solidFill>
                <a:latin typeface="Dotum"/>
                <a:cs typeface="Dotum"/>
              </a:rPr>
              <a:t>설정</a:t>
            </a:r>
            <a:r>
              <a:rPr dirty="0" sz="1150" spc="-105">
                <a:solidFill>
                  <a:srgbClr val="9CA2AF"/>
                </a:solidFill>
                <a:latin typeface="Noto Sans JP"/>
                <a:cs typeface="Noto Sans JP"/>
              </a:rPr>
              <a:t>(5-</a:t>
            </a:r>
            <a:r>
              <a:rPr dirty="0" sz="1150" spc="-110">
                <a:solidFill>
                  <a:srgbClr val="9CA2AF"/>
                </a:solidFill>
                <a:latin typeface="Noto Sans JP"/>
                <a:cs typeface="Noto Sans JP"/>
              </a:rPr>
              <a:t>10%)</a:t>
            </a:r>
            <a:r>
              <a:rPr dirty="0" sz="1150" spc="-110">
                <a:solidFill>
                  <a:srgbClr val="9CA2AF"/>
                </a:solidFill>
                <a:latin typeface="Dotum"/>
                <a:cs typeface="Dotum"/>
              </a:rPr>
              <a:t>으로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대규모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손실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방지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43649" y="6263512"/>
            <a:ext cx="53911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  <a:tabLst>
                <a:tab pos="4251960" algn="l"/>
              </a:tabLst>
            </a:pPr>
            <a:r>
              <a:rPr dirty="0" sz="1300" spc="-90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300" spc="4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이상탐지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FFFFFF"/>
                </a:solidFill>
                <a:latin typeface="Dotum"/>
                <a:cs typeface="Dotum"/>
              </a:rPr>
              <a:t>알고리즘</a:t>
            </a:r>
            <a:r>
              <a:rPr dirty="0" sz="135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350" spc="-260" b="1">
                <a:solidFill>
                  <a:srgbClr val="60A5FA"/>
                </a:solidFill>
                <a:latin typeface="Malgun Gothic"/>
                <a:cs typeface="Malgun Gothic"/>
              </a:rPr>
              <a:t>실시간</a:t>
            </a:r>
            <a:r>
              <a:rPr dirty="0" sz="1350" spc="-130" b="1">
                <a:solidFill>
                  <a:srgbClr val="60A5FA"/>
                </a:solidFill>
                <a:latin typeface="Malgun Gothic"/>
                <a:cs typeface="Malgun Gothic"/>
              </a:rPr>
              <a:t> </a:t>
            </a:r>
            <a:r>
              <a:rPr dirty="0" sz="1350" spc="-280" b="1">
                <a:solidFill>
                  <a:srgbClr val="60A5FA"/>
                </a:solidFill>
                <a:latin typeface="Malgun Gothic"/>
                <a:cs typeface="Malgun Gothic"/>
              </a:rPr>
              <a:t>모니터링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20499" y="6543675"/>
            <a:ext cx="116681" cy="133350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53287" y="6536384"/>
            <a:ext cx="3963035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보안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적용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트레이딩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안정성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9CA2AF"/>
                </a:solidFill>
                <a:latin typeface="Noto Sans JP"/>
                <a:cs typeface="Noto Sans JP"/>
              </a:rPr>
              <a:t>87%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향상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9CA2AF"/>
                </a:solidFill>
                <a:latin typeface="Noto Sans JP"/>
                <a:cs typeface="Noto Sans JP"/>
              </a:rPr>
              <a:t>(</a:t>
            </a:r>
            <a:r>
              <a:rPr dirty="0" sz="1150" spc="-170">
                <a:solidFill>
                  <a:srgbClr val="9CA2AF"/>
                </a:solidFill>
                <a:latin typeface="Dotum"/>
                <a:cs typeface="Dotum"/>
              </a:rPr>
              <a:t>금융보안연구소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9CA2AF"/>
                </a:solidFill>
                <a:latin typeface="Noto Sans JP"/>
                <a:cs typeface="Noto Sans JP"/>
              </a:rPr>
              <a:t>2025)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1260"/>
              </a:lnSpc>
            </a:pPr>
            <a:fld id="{81D60167-4931-47E6-BA6A-407CBD079E47}" type="slidenum">
              <a:rPr dirty="0" sz="1150" spc="-25"/>
              <a:t>16</a:t>
            </a:fld>
            <a:endParaRPr sz="1150"/>
          </a:p>
        </p:txBody>
      </p:sp>
      <p:sp>
        <p:nvSpPr>
          <p:cNvPr id="41" name="object 41" descr=""/>
          <p:cNvSpPr txBox="1"/>
          <p:nvPr/>
        </p:nvSpPr>
        <p:spPr>
          <a:xfrm>
            <a:off x="6445249" y="6556501"/>
            <a:ext cx="29756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비정상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패턴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감지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중단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알림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9CA2AF"/>
                </a:solidFill>
                <a:latin typeface="Dotum"/>
                <a:cs typeface="Dotum"/>
              </a:rPr>
              <a:t>발송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기대효과</a:t>
            </a:r>
            <a:r>
              <a:rPr dirty="0" spc="-320"/>
              <a:t> </a:t>
            </a:r>
            <a:r>
              <a:rPr dirty="0" spc="-254">
                <a:latin typeface="Arial"/>
                <a:cs typeface="Arial"/>
              </a:rPr>
              <a:t>–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-580">
                <a:solidFill>
                  <a:srgbClr val="4BC8F0"/>
                </a:solidFill>
              </a:rPr>
              <a:t>수익성</a:t>
            </a:r>
            <a:r>
              <a:rPr dirty="0" spc="-580"/>
              <a:t>과</a:t>
            </a:r>
            <a:r>
              <a:rPr dirty="0" spc="-320"/>
              <a:t> </a:t>
            </a:r>
            <a:r>
              <a:rPr dirty="0" spc="-580"/>
              <a:t>자산</a:t>
            </a:r>
            <a:r>
              <a:rPr dirty="0" spc="-320"/>
              <a:t> </a:t>
            </a:r>
            <a:r>
              <a:rPr dirty="0" spc="-605"/>
              <a:t>안정성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800100"/>
            <a:chOff x="457199" y="1600199"/>
            <a:chExt cx="53340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9749"/>
              <a:ext cx="152399" cy="13334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514599"/>
            <a:ext cx="5334000" cy="800100"/>
            <a:chOff x="457199" y="2514599"/>
            <a:chExt cx="5334000" cy="8001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5145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5145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2724149"/>
              <a:ext cx="152399" cy="13334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3428999"/>
            <a:ext cx="5334000" cy="800100"/>
            <a:chOff x="457199" y="3428999"/>
            <a:chExt cx="5334000" cy="8001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34289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4289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3638549"/>
              <a:ext cx="152399" cy="13334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225679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시나리오별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기대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수익률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25"/>
              </a:spcBef>
            </a:pPr>
            <a:r>
              <a:rPr dirty="0" spc="-260"/>
              <a:t>보수적</a:t>
            </a:r>
            <a:r>
              <a:rPr dirty="0" spc="-110"/>
              <a:t> </a:t>
            </a:r>
            <a:r>
              <a:rPr dirty="0" spc="-260"/>
              <a:t>투자</a:t>
            </a:r>
            <a:r>
              <a:rPr dirty="0" spc="-105"/>
              <a:t> </a:t>
            </a:r>
            <a:r>
              <a:rPr dirty="0" spc="-280"/>
              <a:t>시나리오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연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평균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65" b="1">
                <a:solidFill>
                  <a:srgbClr val="4BC8F0"/>
                </a:solidFill>
                <a:latin typeface="Noto Sans JP"/>
                <a:cs typeface="Noto Sans JP"/>
              </a:rPr>
              <a:t>12-</a:t>
            </a:r>
            <a:r>
              <a:rPr dirty="0" sz="1150" spc="-70" b="1">
                <a:solidFill>
                  <a:srgbClr val="4BC8F0"/>
                </a:solidFill>
                <a:latin typeface="Noto Sans JP"/>
                <a:cs typeface="Noto Sans JP"/>
              </a:rPr>
              <a:t>15%</a:t>
            </a:r>
            <a:r>
              <a:rPr dirty="0" sz="1150" spc="45" b="1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수익률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Noto Sans JP"/>
                <a:cs typeface="Noto Sans JP"/>
              </a:rPr>
              <a:t>(</a:t>
            </a:r>
            <a:r>
              <a:rPr dirty="0" sz="1150" spc="-155">
                <a:solidFill>
                  <a:srgbClr val="D0D5DA"/>
                </a:solidFill>
              </a:rPr>
              <a:t>변동성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20">
                <a:solidFill>
                  <a:srgbClr val="D0D5DA"/>
                </a:solidFill>
              </a:rPr>
              <a:t>최소화</a:t>
            </a:r>
            <a:r>
              <a:rPr dirty="0" sz="1150" spc="-20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050">
              <a:latin typeface="Noto Sans JP"/>
              <a:cs typeface="Noto Sans JP"/>
            </a:endParaRPr>
          </a:p>
          <a:p>
            <a:pPr marL="423545">
              <a:lnSpc>
                <a:spcPct val="100000"/>
              </a:lnSpc>
              <a:spcBef>
                <a:spcPts val="5"/>
              </a:spcBef>
            </a:pPr>
            <a:r>
              <a:rPr dirty="0" spc="-260"/>
              <a:t>균형</a:t>
            </a:r>
            <a:r>
              <a:rPr dirty="0" spc="-110"/>
              <a:t> </a:t>
            </a:r>
            <a:r>
              <a:rPr dirty="0" spc="-260"/>
              <a:t>투자</a:t>
            </a:r>
            <a:r>
              <a:rPr dirty="0" spc="-110"/>
              <a:t> </a:t>
            </a:r>
            <a:r>
              <a:rPr dirty="0" spc="-280"/>
              <a:t>시나리오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연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평균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65" b="1">
                <a:solidFill>
                  <a:srgbClr val="4BC8F0"/>
                </a:solidFill>
                <a:latin typeface="Noto Sans JP"/>
                <a:cs typeface="Noto Sans JP"/>
              </a:rPr>
              <a:t>18-</a:t>
            </a:r>
            <a:r>
              <a:rPr dirty="0" sz="1150" spc="-70" b="1">
                <a:solidFill>
                  <a:srgbClr val="4BC8F0"/>
                </a:solidFill>
                <a:latin typeface="Noto Sans JP"/>
                <a:cs typeface="Noto Sans JP"/>
              </a:rPr>
              <a:t>22%</a:t>
            </a:r>
            <a:r>
              <a:rPr dirty="0" sz="1150" spc="40" b="1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수익률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Noto Sans JP"/>
                <a:cs typeface="Noto Sans JP"/>
              </a:rPr>
              <a:t>(</a:t>
            </a:r>
            <a:r>
              <a:rPr dirty="0" sz="1150" spc="-140">
                <a:solidFill>
                  <a:srgbClr val="D0D5DA"/>
                </a:solidFill>
              </a:rPr>
              <a:t>적정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위험</a:t>
            </a:r>
            <a:r>
              <a:rPr dirty="0" sz="1150" spc="-25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050">
              <a:latin typeface="Noto Sans JP"/>
              <a:cs typeface="Noto Sans JP"/>
            </a:endParaRPr>
          </a:p>
          <a:p>
            <a:pPr marL="423545">
              <a:lnSpc>
                <a:spcPct val="100000"/>
              </a:lnSpc>
            </a:pPr>
            <a:r>
              <a:rPr dirty="0" spc="-260"/>
              <a:t>공격적</a:t>
            </a:r>
            <a:r>
              <a:rPr dirty="0" spc="-110"/>
              <a:t> </a:t>
            </a:r>
            <a:r>
              <a:rPr dirty="0" spc="-260"/>
              <a:t>투자</a:t>
            </a:r>
            <a:r>
              <a:rPr dirty="0" spc="-105"/>
              <a:t> </a:t>
            </a:r>
            <a:r>
              <a:rPr dirty="0" spc="-280"/>
              <a:t>시나리오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연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평균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65" b="1">
                <a:solidFill>
                  <a:srgbClr val="4BC8F0"/>
                </a:solidFill>
                <a:latin typeface="Noto Sans JP"/>
                <a:cs typeface="Noto Sans JP"/>
              </a:rPr>
              <a:t>25-</a:t>
            </a:r>
            <a:r>
              <a:rPr dirty="0" sz="1150" spc="-70" b="1">
                <a:solidFill>
                  <a:srgbClr val="4BC8F0"/>
                </a:solidFill>
                <a:latin typeface="Noto Sans JP"/>
                <a:cs typeface="Noto Sans JP"/>
              </a:rPr>
              <a:t>35%</a:t>
            </a:r>
            <a:r>
              <a:rPr dirty="0" sz="1150" spc="40" b="1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수익률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Noto Sans JP"/>
                <a:cs typeface="Noto Sans JP"/>
              </a:rPr>
              <a:t>(</a:t>
            </a:r>
            <a:r>
              <a:rPr dirty="0" sz="1150" spc="-140">
                <a:solidFill>
                  <a:srgbClr val="D0D5DA"/>
                </a:solidFill>
              </a:rPr>
              <a:t>높은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20">
                <a:solidFill>
                  <a:srgbClr val="D0D5DA"/>
                </a:solidFill>
              </a:rPr>
              <a:t>변동성</a:t>
            </a:r>
            <a:r>
              <a:rPr dirty="0" sz="1150" spc="-20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4500" y="4434331"/>
            <a:ext cx="211074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노후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자산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안정성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32" y="4962524"/>
            <a:ext cx="142934" cy="15216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15772" y="4910962"/>
            <a:ext cx="27082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장기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복리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효과로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자산</a:t>
            </a:r>
            <a:r>
              <a:rPr dirty="0" sz="1350" spc="-135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증식</a:t>
            </a:r>
            <a:r>
              <a:rPr dirty="0" sz="1350" spc="-135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4BC8F0"/>
                </a:solidFill>
                <a:latin typeface="Malgun Gothic"/>
                <a:cs typeface="Malgun Gothic"/>
              </a:rPr>
              <a:t>가속화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5305424"/>
            <a:ext cx="190499" cy="15239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53872" y="5253862"/>
            <a:ext cx="26625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>
                <a:solidFill>
                  <a:srgbClr val="E4E7EB"/>
                </a:solidFill>
                <a:latin typeface="Noto Sans JP"/>
                <a:cs typeface="Noto Sans JP"/>
              </a:rPr>
              <a:t>AI</a:t>
            </a:r>
            <a:r>
              <a:rPr dirty="0" sz="1300" spc="-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감정배제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매매로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투자</a:t>
            </a:r>
            <a:r>
              <a:rPr dirty="0" sz="1350" spc="-14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안정성</a:t>
            </a:r>
            <a:r>
              <a:rPr dirty="0" sz="1350" spc="-14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4BC8F0"/>
                </a:solidFill>
                <a:latin typeface="Malgun Gothic"/>
                <a:cs typeface="Malgun Gothic"/>
              </a:rPr>
              <a:t>강화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693" y="5648324"/>
            <a:ext cx="191184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53872" y="5596762"/>
            <a:ext cx="21596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리밸런싱으로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위험</a:t>
            </a:r>
            <a:r>
              <a:rPr dirty="0" sz="1350" spc="-13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분산</a:t>
            </a:r>
            <a:r>
              <a:rPr dirty="0" sz="1350" spc="-13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4BC8F0"/>
                </a:solidFill>
                <a:latin typeface="Malgun Gothic"/>
                <a:cs typeface="Malgun Gothic"/>
              </a:rPr>
              <a:t>효과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5991224"/>
            <a:ext cx="15239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715772" y="5939662"/>
            <a:ext cx="274891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65">
                <a:solidFill>
                  <a:srgbClr val="E4E7EB"/>
                </a:solidFill>
                <a:latin typeface="Noto Sans JP"/>
                <a:cs typeface="Noto Sans JP"/>
              </a:rPr>
              <a:t>24</a:t>
            </a:r>
            <a:r>
              <a:rPr dirty="0" sz="1350" spc="-165">
                <a:solidFill>
                  <a:srgbClr val="E4E7EB"/>
                </a:solidFill>
                <a:latin typeface="Dotum"/>
                <a:cs typeface="Dotum"/>
              </a:rPr>
              <a:t>시간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모니터링으로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급격한</a:t>
            </a:r>
            <a:r>
              <a:rPr dirty="0" sz="1350" spc="-12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BC8F0"/>
                </a:solidFill>
                <a:latin typeface="Malgun Gothic"/>
                <a:cs typeface="Malgun Gothic"/>
              </a:rPr>
              <a:t>시장변화</a:t>
            </a:r>
            <a:r>
              <a:rPr dirty="0" sz="1350" spc="-12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4BC8F0"/>
                </a:solidFill>
                <a:latin typeface="Malgun Gothic"/>
                <a:cs typeface="Malgun Gothic"/>
              </a:rPr>
              <a:t>대응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24599" y="1142999"/>
            <a:ext cx="5410200" cy="3048000"/>
            <a:chOff x="6324599" y="1142999"/>
            <a:chExt cx="5410200" cy="3048000"/>
          </a:xfrm>
        </p:grpSpPr>
        <p:sp>
          <p:nvSpPr>
            <p:cNvPr id="27" name="object 27" descr=""/>
            <p:cNvSpPr/>
            <p:nvPr/>
          </p:nvSpPr>
          <p:spPr>
            <a:xfrm>
              <a:off x="6324599" y="1142999"/>
              <a:ext cx="5410200" cy="3048000"/>
            </a:xfrm>
            <a:custGeom>
              <a:avLst/>
              <a:gdLst/>
              <a:ahLst/>
              <a:cxnLst/>
              <a:rect l="l" t="t" r="r" b="b"/>
              <a:pathLst>
                <a:path w="5410200" h="3048000">
                  <a:moveTo>
                    <a:pt x="5333999" y="3047999"/>
                  </a:moveTo>
                  <a:lnTo>
                    <a:pt x="76199" y="3047999"/>
                  </a:lnTo>
                  <a:lnTo>
                    <a:pt x="68693" y="3047636"/>
                  </a:lnTo>
                  <a:lnTo>
                    <a:pt x="27882" y="3030732"/>
                  </a:lnTo>
                  <a:lnTo>
                    <a:pt x="3261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971799"/>
                  </a:lnTo>
                  <a:lnTo>
                    <a:pt x="5397368" y="3014141"/>
                  </a:lnTo>
                  <a:lnTo>
                    <a:pt x="5363158" y="3042198"/>
                  </a:lnTo>
                  <a:lnTo>
                    <a:pt x="5333999" y="3047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324599" y="1142999"/>
              <a:ext cx="5410200" cy="3048000"/>
            </a:xfrm>
            <a:custGeom>
              <a:avLst/>
              <a:gdLst/>
              <a:ahLst/>
              <a:cxnLst/>
              <a:rect l="l" t="t" r="r" b="b"/>
              <a:pathLst>
                <a:path w="5410200" h="3048000">
                  <a:moveTo>
                    <a:pt x="5333999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1" y="2993886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976177"/>
                  </a:lnTo>
                  <a:lnTo>
                    <a:pt x="23193" y="3012481"/>
                  </a:lnTo>
                  <a:lnTo>
                    <a:pt x="54728" y="3035074"/>
                  </a:lnTo>
                  <a:lnTo>
                    <a:pt x="71821" y="3038474"/>
                  </a:lnTo>
                  <a:lnTo>
                    <a:pt x="5370818" y="3038474"/>
                  </a:lnTo>
                  <a:lnTo>
                    <a:pt x="5369955" y="3038991"/>
                  </a:lnTo>
                  <a:lnTo>
                    <a:pt x="5363159" y="3042198"/>
                  </a:lnTo>
                  <a:lnTo>
                    <a:pt x="5356085" y="3044736"/>
                  </a:lnTo>
                  <a:lnTo>
                    <a:pt x="5348867" y="3046549"/>
                  </a:lnTo>
                  <a:lnTo>
                    <a:pt x="5341505" y="3047637"/>
                  </a:lnTo>
                  <a:lnTo>
                    <a:pt x="5333999" y="3047999"/>
                  </a:lnTo>
                  <a:close/>
                </a:path>
                <a:path w="5410200" h="3048000">
                  <a:moveTo>
                    <a:pt x="5370818" y="3038474"/>
                  </a:moveTo>
                  <a:lnTo>
                    <a:pt x="5338376" y="3038474"/>
                  </a:lnTo>
                  <a:lnTo>
                    <a:pt x="5342711" y="3038047"/>
                  </a:lnTo>
                  <a:lnTo>
                    <a:pt x="5351299" y="3036339"/>
                  </a:lnTo>
                  <a:lnTo>
                    <a:pt x="5384241" y="3015849"/>
                  </a:lnTo>
                  <a:lnTo>
                    <a:pt x="5400246" y="2980513"/>
                  </a:lnTo>
                  <a:lnTo>
                    <a:pt x="5400674" y="29761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2971799"/>
                  </a:lnTo>
                  <a:lnTo>
                    <a:pt x="5409836" y="2979306"/>
                  </a:lnTo>
                  <a:lnTo>
                    <a:pt x="5392932" y="3020116"/>
                  </a:lnTo>
                  <a:lnTo>
                    <a:pt x="5376468" y="3035074"/>
                  </a:lnTo>
                  <a:lnTo>
                    <a:pt x="5370818" y="30384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6324599" y="5391150"/>
            <a:ext cx="5410200" cy="923925"/>
            <a:chOff x="6324599" y="5391150"/>
            <a:chExt cx="5410200" cy="923925"/>
          </a:xfrm>
        </p:grpSpPr>
        <p:sp>
          <p:nvSpPr>
            <p:cNvPr id="30" name="object 30" descr=""/>
            <p:cNvSpPr/>
            <p:nvPr/>
          </p:nvSpPr>
          <p:spPr>
            <a:xfrm>
              <a:off x="6324599" y="5395912"/>
              <a:ext cx="5410200" cy="919480"/>
            </a:xfrm>
            <a:custGeom>
              <a:avLst/>
              <a:gdLst/>
              <a:ahLst/>
              <a:cxnLst/>
              <a:rect l="l" t="t" r="r" b="b"/>
              <a:pathLst>
                <a:path w="5410200" h="919479">
                  <a:moveTo>
                    <a:pt x="5339002" y="919162"/>
                  </a:moveTo>
                  <a:lnTo>
                    <a:pt x="71196" y="919162"/>
                  </a:lnTo>
                  <a:lnTo>
                    <a:pt x="66241" y="918674"/>
                  </a:lnTo>
                  <a:lnTo>
                    <a:pt x="29705" y="903539"/>
                  </a:lnTo>
                  <a:lnTo>
                    <a:pt x="3885" y="867499"/>
                  </a:lnTo>
                  <a:lnTo>
                    <a:pt x="0" y="847965"/>
                  </a:lnTo>
                  <a:lnTo>
                    <a:pt x="0" y="842962"/>
                  </a:lnTo>
                  <a:lnTo>
                    <a:pt x="0" y="66746"/>
                  </a:lnTo>
                  <a:lnTo>
                    <a:pt x="15621" y="27847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5"/>
                  </a:lnTo>
                  <a:lnTo>
                    <a:pt x="5406312" y="48433"/>
                  </a:lnTo>
                  <a:lnTo>
                    <a:pt x="5410199" y="66746"/>
                  </a:lnTo>
                  <a:lnTo>
                    <a:pt x="5410199" y="847965"/>
                  </a:lnTo>
                  <a:lnTo>
                    <a:pt x="5394576" y="889456"/>
                  </a:lnTo>
                  <a:lnTo>
                    <a:pt x="5358536" y="915276"/>
                  </a:lnTo>
                  <a:lnTo>
                    <a:pt x="5343958" y="918674"/>
                  </a:lnTo>
                  <a:lnTo>
                    <a:pt x="5339002" y="919162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325081" y="5391150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1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9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3" y="33856"/>
                  </a:lnTo>
                  <a:lnTo>
                    <a:pt x="5355605" y="12379"/>
                  </a:lnTo>
                  <a:lnTo>
                    <a:pt x="5333518" y="9524"/>
                  </a:lnTo>
                  <a:lnTo>
                    <a:pt x="5370339" y="9524"/>
                  </a:lnTo>
                  <a:lnTo>
                    <a:pt x="5400709" y="40242"/>
                  </a:lnTo>
                  <a:lnTo>
                    <a:pt x="5408267" y="61330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616229" y="1346136"/>
            <a:ext cx="282702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전략별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175" b="0">
                <a:solidFill>
                  <a:srgbClr val="FFFFFF"/>
                </a:solidFill>
                <a:latin typeface="Lato Medium"/>
                <a:cs typeface="Lato Medium"/>
              </a:rPr>
              <a:t>10</a:t>
            </a:r>
            <a:r>
              <a:rPr dirty="0" sz="1500" spc="-175">
                <a:solidFill>
                  <a:srgbClr val="FFFFFF"/>
                </a:solidFill>
                <a:latin typeface="Dotum"/>
                <a:cs typeface="Dotum"/>
              </a:rPr>
              <a:t>년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누적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수익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80">
                <a:solidFill>
                  <a:srgbClr val="FFFFFF"/>
                </a:solidFill>
                <a:latin typeface="Dotum"/>
                <a:cs typeface="Dotum"/>
              </a:rPr>
              <a:t>시뮬레이션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4625" y="1724025"/>
            <a:ext cx="5010149" cy="2438399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6324599" y="4343399"/>
            <a:ext cx="1704975" cy="895350"/>
            <a:chOff x="6324599" y="4343399"/>
            <a:chExt cx="1704975" cy="895350"/>
          </a:xfrm>
        </p:grpSpPr>
        <p:sp>
          <p:nvSpPr>
            <p:cNvPr id="35" name="object 35" descr=""/>
            <p:cNvSpPr/>
            <p:nvPr/>
          </p:nvSpPr>
          <p:spPr>
            <a:xfrm>
              <a:off x="6324599" y="4343399"/>
              <a:ext cx="1704975" cy="885825"/>
            </a:xfrm>
            <a:custGeom>
              <a:avLst/>
              <a:gdLst/>
              <a:ahLst/>
              <a:cxnLst/>
              <a:rect l="l" t="t" r="r" b="b"/>
              <a:pathLst>
                <a:path w="1704975" h="885825">
                  <a:moveTo>
                    <a:pt x="1633778" y="885824"/>
                  </a:moveTo>
                  <a:lnTo>
                    <a:pt x="71196" y="885824"/>
                  </a:lnTo>
                  <a:lnTo>
                    <a:pt x="66241" y="885397"/>
                  </a:lnTo>
                  <a:lnTo>
                    <a:pt x="29705" y="872154"/>
                  </a:lnTo>
                  <a:lnTo>
                    <a:pt x="3885" y="840620"/>
                  </a:lnTo>
                  <a:lnTo>
                    <a:pt x="0" y="823527"/>
                  </a:lnTo>
                  <a:lnTo>
                    <a:pt x="0" y="8191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33778" y="0"/>
                  </a:lnTo>
                  <a:lnTo>
                    <a:pt x="1675269" y="15621"/>
                  </a:lnTo>
                  <a:lnTo>
                    <a:pt x="1701088" y="51661"/>
                  </a:lnTo>
                  <a:lnTo>
                    <a:pt x="1704974" y="71196"/>
                  </a:lnTo>
                  <a:lnTo>
                    <a:pt x="1704974" y="823527"/>
                  </a:lnTo>
                  <a:lnTo>
                    <a:pt x="1689353" y="859832"/>
                  </a:lnTo>
                  <a:lnTo>
                    <a:pt x="1653312" y="882424"/>
                  </a:lnTo>
                  <a:lnTo>
                    <a:pt x="1638732" y="885397"/>
                  </a:lnTo>
                  <a:lnTo>
                    <a:pt x="1633778" y="8858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25442" y="5173306"/>
              <a:ext cx="1703705" cy="66040"/>
            </a:xfrm>
            <a:custGeom>
              <a:avLst/>
              <a:gdLst/>
              <a:ahLst/>
              <a:cxnLst/>
              <a:rect l="l" t="t" r="r" b="b"/>
              <a:pathLst>
                <a:path w="1703704" h="66039">
                  <a:moveTo>
                    <a:pt x="1627932" y="65443"/>
                  </a:moveTo>
                  <a:lnTo>
                    <a:pt x="75357" y="65443"/>
                  </a:lnTo>
                  <a:lnTo>
                    <a:pt x="67850" y="65080"/>
                  </a:lnTo>
                  <a:lnTo>
                    <a:pt x="27040" y="48175"/>
                  </a:lnTo>
                  <a:lnTo>
                    <a:pt x="2419" y="11329"/>
                  </a:lnTo>
                  <a:lnTo>
                    <a:pt x="0" y="0"/>
                  </a:lnTo>
                  <a:lnTo>
                    <a:pt x="1090" y="4111"/>
                  </a:lnTo>
                  <a:lnTo>
                    <a:pt x="8824" y="18114"/>
                  </a:lnTo>
                  <a:lnTo>
                    <a:pt x="46196" y="42042"/>
                  </a:lnTo>
                  <a:lnTo>
                    <a:pt x="75357" y="46393"/>
                  </a:lnTo>
                  <a:lnTo>
                    <a:pt x="1678212" y="46393"/>
                  </a:lnTo>
                  <a:lnTo>
                    <a:pt x="1676248" y="48175"/>
                  </a:lnTo>
                  <a:lnTo>
                    <a:pt x="1635437" y="65080"/>
                  </a:lnTo>
                  <a:lnTo>
                    <a:pt x="1627932" y="65443"/>
                  </a:lnTo>
                  <a:close/>
                </a:path>
                <a:path w="1703704" h="66039">
                  <a:moveTo>
                    <a:pt x="1678212" y="46393"/>
                  </a:moveTo>
                  <a:lnTo>
                    <a:pt x="1627932" y="46393"/>
                  </a:lnTo>
                  <a:lnTo>
                    <a:pt x="1635438" y="46121"/>
                  </a:lnTo>
                  <a:lnTo>
                    <a:pt x="1642800" y="45305"/>
                  </a:lnTo>
                  <a:lnTo>
                    <a:pt x="1681812" y="29654"/>
                  </a:lnTo>
                  <a:lnTo>
                    <a:pt x="1703289" y="0"/>
                  </a:lnTo>
                  <a:lnTo>
                    <a:pt x="1702681" y="4111"/>
                  </a:lnTo>
                  <a:lnTo>
                    <a:pt x="1681812" y="43124"/>
                  </a:lnTo>
                  <a:lnTo>
                    <a:pt x="1678212" y="46393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426199" y="4446714"/>
            <a:ext cx="825500" cy="668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샤프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비율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20" b="1">
                <a:solidFill>
                  <a:srgbClr val="FFFFFF"/>
                </a:solidFill>
                <a:latin typeface="Noto Sans JP"/>
                <a:cs typeface="Noto Sans JP"/>
              </a:rPr>
              <a:t>1.82</a:t>
            </a:r>
            <a:endParaRPr sz="2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위험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대비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9CA2AF"/>
                </a:solidFill>
                <a:latin typeface="Dotum"/>
                <a:cs typeface="Dotum"/>
              </a:rPr>
              <a:t>수익률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181973" y="4343399"/>
            <a:ext cx="1695450" cy="895350"/>
            <a:chOff x="8181973" y="4343399"/>
            <a:chExt cx="1695450" cy="895350"/>
          </a:xfrm>
        </p:grpSpPr>
        <p:sp>
          <p:nvSpPr>
            <p:cNvPr id="39" name="object 39" descr=""/>
            <p:cNvSpPr/>
            <p:nvPr/>
          </p:nvSpPr>
          <p:spPr>
            <a:xfrm>
              <a:off x="8181973" y="4343399"/>
              <a:ext cx="1695450" cy="885825"/>
            </a:xfrm>
            <a:custGeom>
              <a:avLst/>
              <a:gdLst/>
              <a:ahLst/>
              <a:cxnLst/>
              <a:rect l="l" t="t" r="r" b="b"/>
              <a:pathLst>
                <a:path w="1695450" h="885825">
                  <a:moveTo>
                    <a:pt x="1624253" y="885824"/>
                  </a:moveTo>
                  <a:lnTo>
                    <a:pt x="71196" y="885824"/>
                  </a:lnTo>
                  <a:lnTo>
                    <a:pt x="66241" y="885397"/>
                  </a:lnTo>
                  <a:lnTo>
                    <a:pt x="29705" y="872154"/>
                  </a:lnTo>
                  <a:lnTo>
                    <a:pt x="3886" y="840620"/>
                  </a:lnTo>
                  <a:lnTo>
                    <a:pt x="0" y="823527"/>
                  </a:lnTo>
                  <a:lnTo>
                    <a:pt x="0" y="8191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24253" y="0"/>
                  </a:lnTo>
                  <a:lnTo>
                    <a:pt x="1665745" y="15621"/>
                  </a:lnTo>
                  <a:lnTo>
                    <a:pt x="1691564" y="51661"/>
                  </a:lnTo>
                  <a:lnTo>
                    <a:pt x="1695449" y="71196"/>
                  </a:lnTo>
                  <a:lnTo>
                    <a:pt x="1695449" y="823527"/>
                  </a:lnTo>
                  <a:lnTo>
                    <a:pt x="1679828" y="859832"/>
                  </a:lnTo>
                  <a:lnTo>
                    <a:pt x="1643787" y="882424"/>
                  </a:lnTo>
                  <a:lnTo>
                    <a:pt x="1629207" y="885397"/>
                  </a:lnTo>
                  <a:lnTo>
                    <a:pt x="1624253" y="8858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82816" y="5173306"/>
              <a:ext cx="1694180" cy="66040"/>
            </a:xfrm>
            <a:custGeom>
              <a:avLst/>
              <a:gdLst/>
              <a:ahLst/>
              <a:cxnLst/>
              <a:rect l="l" t="t" r="r" b="b"/>
              <a:pathLst>
                <a:path w="1694179" h="66039">
                  <a:moveTo>
                    <a:pt x="1618407" y="65443"/>
                  </a:moveTo>
                  <a:lnTo>
                    <a:pt x="75357" y="65443"/>
                  </a:lnTo>
                  <a:lnTo>
                    <a:pt x="67851" y="65080"/>
                  </a:lnTo>
                  <a:lnTo>
                    <a:pt x="27039" y="48175"/>
                  </a:lnTo>
                  <a:lnTo>
                    <a:pt x="2419" y="11329"/>
                  </a:lnTo>
                  <a:lnTo>
                    <a:pt x="0" y="0"/>
                  </a:lnTo>
                  <a:lnTo>
                    <a:pt x="1090" y="4111"/>
                  </a:lnTo>
                  <a:lnTo>
                    <a:pt x="8824" y="18114"/>
                  </a:lnTo>
                  <a:lnTo>
                    <a:pt x="46196" y="42042"/>
                  </a:lnTo>
                  <a:lnTo>
                    <a:pt x="75357" y="46393"/>
                  </a:lnTo>
                  <a:lnTo>
                    <a:pt x="1668687" y="46393"/>
                  </a:lnTo>
                  <a:lnTo>
                    <a:pt x="1666724" y="48175"/>
                  </a:lnTo>
                  <a:lnTo>
                    <a:pt x="1625912" y="65080"/>
                  </a:lnTo>
                  <a:lnTo>
                    <a:pt x="1618407" y="65443"/>
                  </a:lnTo>
                  <a:close/>
                </a:path>
                <a:path w="1694179" h="66039">
                  <a:moveTo>
                    <a:pt x="1668687" y="46393"/>
                  </a:moveTo>
                  <a:lnTo>
                    <a:pt x="1618407" y="46393"/>
                  </a:lnTo>
                  <a:lnTo>
                    <a:pt x="1625913" y="46121"/>
                  </a:lnTo>
                  <a:lnTo>
                    <a:pt x="1633275" y="45305"/>
                  </a:lnTo>
                  <a:lnTo>
                    <a:pt x="1672288" y="29654"/>
                  </a:lnTo>
                  <a:lnTo>
                    <a:pt x="1693764" y="0"/>
                  </a:lnTo>
                  <a:lnTo>
                    <a:pt x="1693157" y="4111"/>
                  </a:lnTo>
                  <a:lnTo>
                    <a:pt x="1691344" y="11329"/>
                  </a:lnTo>
                  <a:lnTo>
                    <a:pt x="1688910" y="18114"/>
                  </a:lnTo>
                  <a:lnTo>
                    <a:pt x="1688807" y="18403"/>
                  </a:lnTo>
                  <a:lnTo>
                    <a:pt x="1685599" y="25199"/>
                  </a:lnTo>
                  <a:lnTo>
                    <a:pt x="1681776" y="31585"/>
                  </a:lnTo>
                  <a:lnTo>
                    <a:pt x="1677340" y="37560"/>
                  </a:lnTo>
                  <a:lnTo>
                    <a:pt x="1672288" y="43124"/>
                  </a:lnTo>
                  <a:lnTo>
                    <a:pt x="1668687" y="46393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280449" y="4446714"/>
            <a:ext cx="825500" cy="668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최대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낙폭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25" b="1">
                <a:solidFill>
                  <a:srgbClr val="FFFFFF"/>
                </a:solidFill>
                <a:latin typeface="Noto Sans JP"/>
                <a:cs typeface="Noto Sans JP"/>
              </a:rPr>
              <a:t>23%</a:t>
            </a:r>
            <a:endParaRPr sz="2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리스크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35">
                <a:solidFill>
                  <a:srgbClr val="9CA2AF"/>
                </a:solidFill>
                <a:latin typeface="Dotum"/>
                <a:cs typeface="Dotum"/>
              </a:rPr>
              <a:t>지표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0029824" y="4343399"/>
            <a:ext cx="1704975" cy="895350"/>
            <a:chOff x="10029824" y="4343399"/>
            <a:chExt cx="1704975" cy="895350"/>
          </a:xfrm>
        </p:grpSpPr>
        <p:sp>
          <p:nvSpPr>
            <p:cNvPr id="43" name="object 43" descr=""/>
            <p:cNvSpPr/>
            <p:nvPr/>
          </p:nvSpPr>
          <p:spPr>
            <a:xfrm>
              <a:off x="10029824" y="4343399"/>
              <a:ext cx="1704975" cy="885825"/>
            </a:xfrm>
            <a:custGeom>
              <a:avLst/>
              <a:gdLst/>
              <a:ahLst/>
              <a:cxnLst/>
              <a:rect l="l" t="t" r="r" b="b"/>
              <a:pathLst>
                <a:path w="1704975" h="885825">
                  <a:moveTo>
                    <a:pt x="1633778" y="885824"/>
                  </a:moveTo>
                  <a:lnTo>
                    <a:pt x="71196" y="885824"/>
                  </a:lnTo>
                  <a:lnTo>
                    <a:pt x="66241" y="885397"/>
                  </a:lnTo>
                  <a:lnTo>
                    <a:pt x="29705" y="872154"/>
                  </a:lnTo>
                  <a:lnTo>
                    <a:pt x="3885" y="840620"/>
                  </a:lnTo>
                  <a:lnTo>
                    <a:pt x="0" y="819149"/>
                  </a:lnTo>
                  <a:lnTo>
                    <a:pt x="1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33778" y="0"/>
                  </a:lnTo>
                  <a:lnTo>
                    <a:pt x="1675267" y="15621"/>
                  </a:lnTo>
                  <a:lnTo>
                    <a:pt x="1701087" y="51661"/>
                  </a:lnTo>
                  <a:lnTo>
                    <a:pt x="1704974" y="71196"/>
                  </a:lnTo>
                  <a:lnTo>
                    <a:pt x="1704974" y="823527"/>
                  </a:lnTo>
                  <a:lnTo>
                    <a:pt x="1689351" y="859832"/>
                  </a:lnTo>
                  <a:lnTo>
                    <a:pt x="1653311" y="882424"/>
                  </a:lnTo>
                  <a:lnTo>
                    <a:pt x="1633778" y="8858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030666" y="5173307"/>
              <a:ext cx="1703705" cy="66040"/>
            </a:xfrm>
            <a:custGeom>
              <a:avLst/>
              <a:gdLst/>
              <a:ahLst/>
              <a:cxnLst/>
              <a:rect l="l" t="t" r="r" b="b"/>
              <a:pathLst>
                <a:path w="1703704" h="66039">
                  <a:moveTo>
                    <a:pt x="1627932" y="65442"/>
                  </a:moveTo>
                  <a:lnTo>
                    <a:pt x="75357" y="65442"/>
                  </a:lnTo>
                  <a:lnTo>
                    <a:pt x="67851" y="65079"/>
                  </a:lnTo>
                  <a:lnTo>
                    <a:pt x="27039" y="48175"/>
                  </a:lnTo>
                  <a:lnTo>
                    <a:pt x="2419" y="11328"/>
                  </a:lnTo>
                  <a:lnTo>
                    <a:pt x="0" y="0"/>
                  </a:lnTo>
                  <a:lnTo>
                    <a:pt x="1089" y="4110"/>
                  </a:lnTo>
                  <a:lnTo>
                    <a:pt x="8823" y="18114"/>
                  </a:lnTo>
                  <a:lnTo>
                    <a:pt x="46196" y="42041"/>
                  </a:lnTo>
                  <a:lnTo>
                    <a:pt x="75357" y="46392"/>
                  </a:lnTo>
                  <a:lnTo>
                    <a:pt x="1678213" y="46392"/>
                  </a:lnTo>
                  <a:lnTo>
                    <a:pt x="1676249" y="48175"/>
                  </a:lnTo>
                  <a:lnTo>
                    <a:pt x="1635437" y="65079"/>
                  </a:lnTo>
                  <a:lnTo>
                    <a:pt x="1627932" y="65442"/>
                  </a:lnTo>
                  <a:close/>
                </a:path>
                <a:path w="1703704" h="66039">
                  <a:moveTo>
                    <a:pt x="1678213" y="46392"/>
                  </a:moveTo>
                  <a:lnTo>
                    <a:pt x="1627932" y="46392"/>
                  </a:lnTo>
                  <a:lnTo>
                    <a:pt x="1635438" y="46120"/>
                  </a:lnTo>
                  <a:lnTo>
                    <a:pt x="1642800" y="45304"/>
                  </a:lnTo>
                  <a:lnTo>
                    <a:pt x="1681813" y="29653"/>
                  </a:lnTo>
                  <a:lnTo>
                    <a:pt x="1703289" y="0"/>
                  </a:lnTo>
                  <a:lnTo>
                    <a:pt x="1702682" y="4110"/>
                  </a:lnTo>
                  <a:lnTo>
                    <a:pt x="1700869" y="11328"/>
                  </a:lnTo>
                  <a:lnTo>
                    <a:pt x="1698435" y="18114"/>
                  </a:lnTo>
                  <a:lnTo>
                    <a:pt x="1698332" y="18402"/>
                  </a:lnTo>
                  <a:lnTo>
                    <a:pt x="1695124" y="25198"/>
                  </a:lnTo>
                  <a:lnTo>
                    <a:pt x="1691302" y="31584"/>
                  </a:lnTo>
                  <a:lnTo>
                    <a:pt x="1686865" y="37559"/>
                  </a:lnTo>
                  <a:lnTo>
                    <a:pt x="1681813" y="43123"/>
                  </a:lnTo>
                  <a:lnTo>
                    <a:pt x="1678213" y="46392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0134698" y="4446714"/>
            <a:ext cx="720725" cy="668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승률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25" b="1">
                <a:solidFill>
                  <a:srgbClr val="FFFFFF"/>
                </a:solidFill>
                <a:latin typeface="Noto Sans JP"/>
                <a:cs typeface="Noto Sans JP"/>
              </a:rPr>
              <a:t>68%</a:t>
            </a:r>
            <a:endParaRPr sz="2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수익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00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000" spc="-130">
                <a:solidFill>
                  <a:srgbClr val="9CA2AF"/>
                </a:solidFill>
                <a:latin typeface="Dotum"/>
                <a:cs typeface="Dotum"/>
              </a:rPr>
              <a:t>비율</a:t>
            </a:r>
            <a:endParaRPr sz="1000">
              <a:latin typeface="Dotum"/>
              <a:cs typeface="Dotum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26199" y="5511037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자산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안정성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438899" y="5857874"/>
            <a:ext cx="133350" cy="323850"/>
            <a:chOff x="6438899" y="5857874"/>
            <a:chExt cx="133350" cy="323850"/>
          </a:xfrm>
        </p:grpSpPr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5857874"/>
              <a:ext cx="133349" cy="13334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6048374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6673087" y="5799111"/>
            <a:ext cx="306641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8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전략이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전통적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95" b="1">
                <a:solidFill>
                  <a:srgbClr val="4BC8F0"/>
                </a:solidFill>
                <a:latin typeface="Noto Sans JP"/>
                <a:cs typeface="Noto Sans JP"/>
              </a:rPr>
              <a:t>2.3</a:t>
            </a:r>
            <a:r>
              <a:rPr dirty="0" sz="1150" spc="-95" b="1">
                <a:solidFill>
                  <a:srgbClr val="4BC8F0"/>
                </a:solidFill>
                <a:latin typeface="Malgun Gothic"/>
                <a:cs typeface="Malgun Gothic"/>
              </a:rPr>
              <a:t>배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높은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수익률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변동성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최소화로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 b="1">
                <a:solidFill>
                  <a:srgbClr val="4BC8F0"/>
                </a:solidFill>
                <a:latin typeface="Malgun Gothic"/>
                <a:cs typeface="Malgun Gothic"/>
              </a:rPr>
              <a:t>월별</a:t>
            </a:r>
            <a:r>
              <a:rPr dirty="0" sz="1150" spc="-110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4BC8F0"/>
                </a:solidFill>
                <a:latin typeface="Malgun Gothic"/>
                <a:cs typeface="Malgun Gothic"/>
              </a:rPr>
              <a:t>하락</a:t>
            </a:r>
            <a:r>
              <a:rPr dirty="0" sz="1150" spc="-105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150" spc="-190" b="1">
                <a:solidFill>
                  <a:srgbClr val="4BC8F0"/>
                </a:solidFill>
                <a:latin typeface="Malgun Gothic"/>
                <a:cs typeface="Malgun Gothic"/>
              </a:rPr>
              <a:t>리스크</a:t>
            </a:r>
            <a:r>
              <a:rPr dirty="0" sz="1150" spc="-105" b="1">
                <a:solidFill>
                  <a:srgbClr val="4BC8F0"/>
                </a:solidFill>
                <a:latin typeface="Malgun Gothic"/>
                <a:cs typeface="Malgun Gothic"/>
              </a:rPr>
              <a:t> </a:t>
            </a:r>
            <a:r>
              <a:rPr dirty="0" sz="1150" spc="-70" b="1">
                <a:solidFill>
                  <a:srgbClr val="4BC8F0"/>
                </a:solidFill>
                <a:latin typeface="Noto Sans JP"/>
                <a:cs typeface="Noto Sans JP"/>
              </a:rPr>
              <a:t>17%</a:t>
            </a:r>
            <a:r>
              <a:rPr dirty="0" sz="1150" spc="40" b="1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150" spc="-25" b="1">
                <a:solidFill>
                  <a:srgbClr val="4BC8F0"/>
                </a:solidFill>
                <a:latin typeface="Malgun Gothic"/>
                <a:cs typeface="Malgun Gothic"/>
              </a:rPr>
              <a:t>감소</a:t>
            </a:r>
            <a:endParaRPr sz="1150">
              <a:latin typeface="Malgun Gothic"/>
              <a:cs typeface="Malgun Gothic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01449" y="6552009"/>
            <a:ext cx="133350" cy="116681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653287" y="6536384"/>
            <a:ext cx="4968240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60">
                <a:solidFill>
                  <a:srgbClr val="9CA2AF"/>
                </a:solidFill>
                <a:latin typeface="Arial"/>
                <a:cs typeface="Arial"/>
              </a:rPr>
              <a:t>2023-</a:t>
            </a:r>
            <a:r>
              <a:rPr dirty="0" sz="1150" spc="-95">
                <a:solidFill>
                  <a:srgbClr val="9CA2AF"/>
                </a:solidFill>
                <a:latin typeface="Arial"/>
                <a:cs typeface="Arial"/>
              </a:rPr>
              <a:t>2025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백테스팅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시뮬레이션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결과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9CA2AF"/>
                </a:solidFill>
                <a:latin typeface="Arial"/>
                <a:cs typeface="Arial"/>
              </a:rPr>
              <a:t>(</a:t>
            </a: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과거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실적이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미래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수익을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보장하지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않음</a:t>
            </a:r>
            <a:r>
              <a:rPr dirty="0" sz="1150" spc="-95">
                <a:solidFill>
                  <a:srgbClr val="9CA2AF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dirty="0" sz="1150" spc="-25">
                <a:latin typeface="Arial"/>
                <a:cs typeface="Arial"/>
              </a:rPr>
              <a:t>17</a:t>
            </a:fld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실제</a:t>
            </a:r>
            <a:r>
              <a:rPr dirty="0" spc="-330"/>
              <a:t> </a:t>
            </a:r>
            <a:r>
              <a:rPr dirty="0" spc="-580"/>
              <a:t>적용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실험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615">
                <a:solidFill>
                  <a:srgbClr val="4BC8F0"/>
                </a:solidFill>
              </a:rPr>
              <a:t>결과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800100"/>
            <a:chOff x="457199" y="1600199"/>
            <a:chExt cx="53340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9749"/>
              <a:ext cx="152399" cy="13334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552699"/>
            <a:ext cx="5334000" cy="800100"/>
            <a:chOff x="457199" y="2552699"/>
            <a:chExt cx="5334000" cy="8001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5526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5526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2762249"/>
              <a:ext cx="152399" cy="13334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4038599"/>
            <a:ext cx="5334000" cy="800100"/>
            <a:chOff x="457199" y="4038599"/>
            <a:chExt cx="5334000" cy="8001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40385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40385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4238624"/>
              <a:ext cx="190499" cy="1523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457199" y="4991099"/>
            <a:ext cx="5334000" cy="800100"/>
            <a:chOff x="457199" y="4991099"/>
            <a:chExt cx="5334000" cy="800100"/>
          </a:xfrm>
        </p:grpSpPr>
        <p:sp>
          <p:nvSpPr>
            <p:cNvPr id="16" name="object 16" descr=""/>
            <p:cNvSpPr/>
            <p:nvPr/>
          </p:nvSpPr>
          <p:spPr>
            <a:xfrm>
              <a:off x="485774" y="49910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199" y="49910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5191124"/>
              <a:ext cx="152399" cy="1523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44500" y="1119632"/>
            <a:ext cx="183642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백테스팅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결과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요약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5774" y="1644551"/>
            <a:ext cx="5305425" cy="608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25"/>
              </a:spcBef>
            </a:pPr>
            <a:r>
              <a:rPr dirty="0" sz="1300" spc="-200">
                <a:solidFill>
                  <a:srgbClr val="E4E7EB"/>
                </a:solidFill>
                <a:latin typeface="Noto Sans JP"/>
                <a:cs typeface="Noto Sans JP"/>
              </a:rPr>
              <a:t>3</a:t>
            </a:r>
            <a:r>
              <a:rPr dirty="0" sz="1350" spc="-200">
                <a:solidFill>
                  <a:srgbClr val="E4E7EB"/>
                </a:solidFill>
                <a:latin typeface="Dotum"/>
                <a:cs typeface="Dotum"/>
              </a:rPr>
              <a:t>년간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누적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E4E7EB"/>
                </a:solidFill>
                <a:latin typeface="Dotum"/>
                <a:cs typeface="Dotum"/>
              </a:rPr>
              <a:t>수익률</a:t>
            </a:r>
            <a:r>
              <a:rPr dirty="0" sz="1300" spc="-210">
                <a:solidFill>
                  <a:srgbClr val="E4E7EB"/>
                </a:solidFill>
                <a:latin typeface="Noto Sans JP"/>
                <a:cs typeface="Noto Sans JP"/>
              </a:rPr>
              <a:t>:</a:t>
            </a:r>
            <a:r>
              <a:rPr dirty="0" sz="1300" spc="7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00" spc="-10">
                <a:solidFill>
                  <a:srgbClr val="4BC8F0"/>
                </a:solidFill>
                <a:latin typeface="Noto Sans JP"/>
                <a:cs typeface="Noto Sans JP"/>
              </a:rPr>
              <a:t>+187.4%</a:t>
            </a:r>
            <a:endParaRPr sz="1300">
              <a:latin typeface="Noto Sans JP"/>
              <a:cs typeface="Noto Sans JP"/>
            </a:endParaRP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비트코인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단순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4BC8F0"/>
                </a:solidFill>
                <a:latin typeface="Noto Sans JP"/>
                <a:cs typeface="Noto Sans JP"/>
              </a:rPr>
              <a:t>32.5%</a:t>
            </a:r>
            <a:r>
              <a:rPr dirty="0" sz="1150" spc="45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초과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달성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5774" y="2605433"/>
            <a:ext cx="5305425" cy="6007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860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최대</a:t>
            </a:r>
            <a:r>
              <a:rPr dirty="0" sz="1350" spc="-8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140">
                <a:solidFill>
                  <a:srgbClr val="E4E7EB"/>
                </a:solidFill>
                <a:latin typeface="Dotum"/>
                <a:cs typeface="Dotum"/>
              </a:rPr>
              <a:t>하락폭</a:t>
            </a:r>
            <a:r>
              <a:rPr dirty="0" sz="1300" spc="-140">
                <a:solidFill>
                  <a:srgbClr val="E4E7EB"/>
                </a:solidFill>
                <a:latin typeface="Noto Sans JP"/>
                <a:cs typeface="Noto Sans JP"/>
              </a:rPr>
              <a:t>(MDD)</a:t>
            </a:r>
            <a:r>
              <a:rPr dirty="0" sz="1300" spc="7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0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40">
                <a:solidFill>
                  <a:srgbClr val="FF5C8C"/>
                </a:solidFill>
                <a:latin typeface="Noto Sans JP"/>
                <a:cs typeface="Noto Sans JP"/>
              </a:rPr>
              <a:t>-</a:t>
            </a:r>
            <a:r>
              <a:rPr dirty="0" sz="1150" spc="-60">
                <a:solidFill>
                  <a:srgbClr val="FF5C8C"/>
                </a:solidFill>
                <a:latin typeface="Noto Sans JP"/>
                <a:cs typeface="Noto Sans JP"/>
              </a:rPr>
              <a:t>54.2%</a:t>
            </a:r>
            <a:r>
              <a:rPr dirty="0" sz="1150" spc="45">
                <a:solidFill>
                  <a:srgbClr val="FF5C8C"/>
                </a:solidFill>
                <a:latin typeface="Noto Sans JP"/>
                <a:cs typeface="Noto Sans JP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Arial"/>
                <a:cs typeface="Arial"/>
              </a:rPr>
              <a:t>→</a:t>
            </a:r>
            <a:r>
              <a:rPr dirty="0" sz="11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200" spc="-12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20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적용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40">
                <a:solidFill>
                  <a:srgbClr val="FF5C8C"/>
                </a:solidFill>
                <a:latin typeface="Noto Sans JP"/>
                <a:cs typeface="Noto Sans JP"/>
              </a:rPr>
              <a:t>-</a:t>
            </a:r>
            <a:r>
              <a:rPr dirty="0" sz="1150" spc="-20">
                <a:solidFill>
                  <a:srgbClr val="FF5C8C"/>
                </a:solidFill>
                <a:latin typeface="Noto Sans JP"/>
                <a:cs typeface="Noto Sans JP"/>
              </a:rPr>
              <a:t>28.7%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44500" y="3558032"/>
            <a:ext cx="198247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가상투자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70" b="1">
                <a:solidFill>
                  <a:srgbClr val="FFFFFF"/>
                </a:solidFill>
                <a:latin typeface="Malgun Gothic"/>
                <a:cs typeface="Malgun Gothic"/>
              </a:rPr>
              <a:t>시뮬레이션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85774" y="4091332"/>
            <a:ext cx="5305425" cy="6007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860"/>
              </a:spcBef>
            </a:pPr>
            <a:r>
              <a:rPr dirty="0" sz="1300" spc="-90">
                <a:solidFill>
                  <a:srgbClr val="E4E7EB"/>
                </a:solidFill>
                <a:latin typeface="Noto Sans JP"/>
                <a:cs typeface="Noto Sans JP"/>
              </a:rPr>
              <a:t>10,000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회</a:t>
            </a:r>
            <a:r>
              <a:rPr dirty="0" sz="1350" spc="-8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몬테카를로</a:t>
            </a:r>
            <a:r>
              <a:rPr dirty="0" sz="1350" spc="-8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E4E7EB"/>
                </a:solidFill>
                <a:latin typeface="Dotum"/>
                <a:cs typeface="Dotum"/>
              </a:rPr>
              <a:t>시뮬레이션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05"/>
              </a:spcBef>
            </a:pP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승률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60">
                <a:solidFill>
                  <a:srgbClr val="4BC8F0"/>
                </a:solidFill>
                <a:latin typeface="Noto Sans JP"/>
                <a:cs typeface="Noto Sans JP"/>
              </a:rPr>
              <a:t>76.4%</a:t>
            </a:r>
            <a:r>
              <a:rPr dirty="0" sz="1200" spc="-6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평균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수익률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0">
                <a:solidFill>
                  <a:srgbClr val="4BC8F0"/>
                </a:solidFill>
                <a:latin typeface="Noto Sans JP"/>
                <a:cs typeface="Noto Sans JP"/>
              </a:rPr>
              <a:t>+42.8%</a:t>
            </a:r>
            <a:r>
              <a:rPr dirty="0" sz="1200" spc="-10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년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5774" y="5043832"/>
            <a:ext cx="5305425" cy="6007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860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시장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상황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05"/>
              </a:spcBef>
            </a:pP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상승장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하락장</a:t>
            </a:r>
            <a:r>
              <a:rPr dirty="0" sz="1200" spc="-15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횡보장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모두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안정적인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기록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4500" y="5996431"/>
            <a:ext cx="204660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실제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트레이딩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57200" y="6542722"/>
            <a:ext cx="134620" cy="144145"/>
            <a:chOff x="457200" y="6542722"/>
            <a:chExt cx="134620" cy="144145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6542722"/>
              <a:ext cx="134272" cy="11620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553199"/>
              <a:ext cx="133349" cy="133349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885622"/>
            <a:ext cx="134272" cy="116204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96722" y="6815963"/>
            <a:ext cx="1473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평균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보유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E4E7EB"/>
                </a:solidFill>
                <a:latin typeface="Dotum"/>
                <a:cs typeface="Dotum"/>
              </a:rPr>
              <a:t>기간</a:t>
            </a:r>
            <a:r>
              <a:rPr dirty="0" sz="1300" spc="-190">
                <a:solidFill>
                  <a:srgbClr val="E4E7EB"/>
                </a:solidFill>
                <a:latin typeface="Noto Sans JP"/>
                <a:cs typeface="Noto Sans JP"/>
              </a:rPr>
              <a:t>:</a:t>
            </a:r>
            <a:r>
              <a:rPr dirty="0" sz="1300" spc="5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00" spc="-70">
                <a:solidFill>
                  <a:srgbClr val="E4E7EB"/>
                </a:solidFill>
                <a:latin typeface="Noto Sans JP"/>
                <a:cs typeface="Noto Sans JP"/>
              </a:rPr>
              <a:t>12.4</a:t>
            </a:r>
            <a:r>
              <a:rPr dirty="0" sz="1350" spc="-70">
                <a:solidFill>
                  <a:srgbClr val="E4E7EB"/>
                </a:solidFill>
                <a:latin typeface="Dotum"/>
                <a:cs typeface="Dotum"/>
              </a:rPr>
              <a:t>일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7228522"/>
            <a:ext cx="134272" cy="116204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96722" y="7158863"/>
            <a:ext cx="28346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감정적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트레이딩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방지로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실패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거래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00" spc="-50">
                <a:solidFill>
                  <a:srgbClr val="4BC8F0"/>
                </a:solidFill>
                <a:latin typeface="Noto Sans JP"/>
                <a:cs typeface="Noto Sans JP"/>
              </a:rPr>
              <a:t>38%</a:t>
            </a:r>
            <a:r>
              <a:rPr dirty="0" sz="1300" spc="30">
                <a:solidFill>
                  <a:srgbClr val="4BC8F0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감소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324599" y="1143000"/>
            <a:ext cx="5410200" cy="2438400"/>
            <a:chOff x="6324599" y="1143000"/>
            <a:chExt cx="5410200" cy="2438400"/>
          </a:xfrm>
        </p:grpSpPr>
        <p:sp>
          <p:nvSpPr>
            <p:cNvPr id="34" name="object 34" descr=""/>
            <p:cNvSpPr/>
            <p:nvPr/>
          </p:nvSpPr>
          <p:spPr>
            <a:xfrm>
              <a:off x="6324599" y="1143000"/>
              <a:ext cx="5410200" cy="2438400"/>
            </a:xfrm>
            <a:custGeom>
              <a:avLst/>
              <a:gdLst/>
              <a:ahLst/>
              <a:cxnLst/>
              <a:rect l="l" t="t" r="r" b="b"/>
              <a:pathLst>
                <a:path w="5410200" h="2438400">
                  <a:moveTo>
                    <a:pt x="5333999" y="2438399"/>
                  </a:moveTo>
                  <a:lnTo>
                    <a:pt x="76199" y="2438399"/>
                  </a:lnTo>
                  <a:lnTo>
                    <a:pt x="68693" y="2438037"/>
                  </a:lnTo>
                  <a:lnTo>
                    <a:pt x="27882" y="2421132"/>
                  </a:lnTo>
                  <a:lnTo>
                    <a:pt x="3261" y="2384285"/>
                  </a:lnTo>
                  <a:lnTo>
                    <a:pt x="0" y="23621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362199"/>
                  </a:lnTo>
                  <a:lnTo>
                    <a:pt x="5397368" y="2404541"/>
                  </a:lnTo>
                  <a:lnTo>
                    <a:pt x="5363158" y="2432598"/>
                  </a:lnTo>
                  <a:lnTo>
                    <a:pt x="5333999" y="24383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324599" y="1143000"/>
              <a:ext cx="5410200" cy="2438400"/>
            </a:xfrm>
            <a:custGeom>
              <a:avLst/>
              <a:gdLst/>
              <a:ahLst/>
              <a:cxnLst/>
              <a:rect l="l" t="t" r="r" b="b"/>
              <a:pathLst>
                <a:path w="5410200" h="2438400">
                  <a:moveTo>
                    <a:pt x="5333999" y="2438399"/>
                  </a:moveTo>
                  <a:lnTo>
                    <a:pt x="76199" y="2438399"/>
                  </a:lnTo>
                  <a:lnTo>
                    <a:pt x="68693" y="2438037"/>
                  </a:lnTo>
                  <a:lnTo>
                    <a:pt x="27882" y="2421132"/>
                  </a:lnTo>
                  <a:lnTo>
                    <a:pt x="3261" y="2384286"/>
                  </a:lnTo>
                  <a:lnTo>
                    <a:pt x="0" y="23621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366577"/>
                  </a:lnTo>
                  <a:lnTo>
                    <a:pt x="23193" y="2402882"/>
                  </a:lnTo>
                  <a:lnTo>
                    <a:pt x="54728" y="2425474"/>
                  </a:lnTo>
                  <a:lnTo>
                    <a:pt x="71821" y="2428874"/>
                  </a:lnTo>
                  <a:lnTo>
                    <a:pt x="5370819" y="2428874"/>
                  </a:lnTo>
                  <a:lnTo>
                    <a:pt x="5369955" y="2429391"/>
                  </a:lnTo>
                  <a:lnTo>
                    <a:pt x="5363159" y="2432598"/>
                  </a:lnTo>
                  <a:lnTo>
                    <a:pt x="5356085" y="2435136"/>
                  </a:lnTo>
                  <a:lnTo>
                    <a:pt x="5348867" y="2436949"/>
                  </a:lnTo>
                  <a:lnTo>
                    <a:pt x="5341505" y="2438037"/>
                  </a:lnTo>
                  <a:lnTo>
                    <a:pt x="5333999" y="2438399"/>
                  </a:lnTo>
                  <a:close/>
                </a:path>
                <a:path w="5410200" h="2438400">
                  <a:moveTo>
                    <a:pt x="5370819" y="2428874"/>
                  </a:moveTo>
                  <a:lnTo>
                    <a:pt x="5338376" y="2428874"/>
                  </a:lnTo>
                  <a:lnTo>
                    <a:pt x="5342711" y="2428447"/>
                  </a:lnTo>
                  <a:lnTo>
                    <a:pt x="5351299" y="2426739"/>
                  </a:lnTo>
                  <a:lnTo>
                    <a:pt x="5384241" y="2406250"/>
                  </a:lnTo>
                  <a:lnTo>
                    <a:pt x="5400246" y="2370913"/>
                  </a:lnTo>
                  <a:lnTo>
                    <a:pt x="5400674" y="23665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2362199"/>
                  </a:lnTo>
                  <a:lnTo>
                    <a:pt x="5409836" y="2369706"/>
                  </a:lnTo>
                  <a:lnTo>
                    <a:pt x="5392932" y="2410516"/>
                  </a:lnTo>
                  <a:lnTo>
                    <a:pt x="5376469" y="2425474"/>
                  </a:lnTo>
                  <a:lnTo>
                    <a:pt x="5370819" y="24288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6324599" y="3733799"/>
            <a:ext cx="5410200" cy="2457450"/>
            <a:chOff x="6324599" y="3733799"/>
            <a:chExt cx="5410200" cy="2457450"/>
          </a:xfrm>
        </p:grpSpPr>
        <p:sp>
          <p:nvSpPr>
            <p:cNvPr id="37" name="object 37" descr=""/>
            <p:cNvSpPr/>
            <p:nvPr/>
          </p:nvSpPr>
          <p:spPr>
            <a:xfrm>
              <a:off x="6324599" y="3733799"/>
              <a:ext cx="5410200" cy="2457450"/>
            </a:xfrm>
            <a:custGeom>
              <a:avLst/>
              <a:gdLst/>
              <a:ahLst/>
              <a:cxnLst/>
              <a:rect l="l" t="t" r="r" b="b"/>
              <a:pathLst>
                <a:path w="5410200" h="2457450">
                  <a:moveTo>
                    <a:pt x="5333999" y="2457449"/>
                  </a:moveTo>
                  <a:lnTo>
                    <a:pt x="76199" y="2457449"/>
                  </a:lnTo>
                  <a:lnTo>
                    <a:pt x="68693" y="2457087"/>
                  </a:lnTo>
                  <a:lnTo>
                    <a:pt x="27882" y="2440182"/>
                  </a:lnTo>
                  <a:lnTo>
                    <a:pt x="3261" y="2403335"/>
                  </a:lnTo>
                  <a:lnTo>
                    <a:pt x="0" y="2381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8"/>
                  </a:lnTo>
                  <a:lnTo>
                    <a:pt x="5410199" y="76199"/>
                  </a:lnTo>
                  <a:lnTo>
                    <a:pt x="5410199" y="2381249"/>
                  </a:lnTo>
                  <a:lnTo>
                    <a:pt x="5397368" y="2423591"/>
                  </a:lnTo>
                  <a:lnTo>
                    <a:pt x="5363157" y="2451649"/>
                  </a:lnTo>
                  <a:lnTo>
                    <a:pt x="5333999" y="24574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24599" y="3733799"/>
              <a:ext cx="5410200" cy="2457450"/>
            </a:xfrm>
            <a:custGeom>
              <a:avLst/>
              <a:gdLst/>
              <a:ahLst/>
              <a:cxnLst/>
              <a:rect l="l" t="t" r="r" b="b"/>
              <a:pathLst>
                <a:path w="5410200" h="2457450">
                  <a:moveTo>
                    <a:pt x="5333999" y="2457449"/>
                  </a:moveTo>
                  <a:lnTo>
                    <a:pt x="76199" y="2457449"/>
                  </a:lnTo>
                  <a:lnTo>
                    <a:pt x="68693" y="2457087"/>
                  </a:lnTo>
                  <a:lnTo>
                    <a:pt x="27882" y="2440182"/>
                  </a:lnTo>
                  <a:lnTo>
                    <a:pt x="3261" y="2403335"/>
                  </a:lnTo>
                  <a:lnTo>
                    <a:pt x="0" y="2381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385627"/>
                  </a:lnTo>
                  <a:lnTo>
                    <a:pt x="9832" y="2388756"/>
                  </a:lnTo>
                  <a:lnTo>
                    <a:pt x="9951" y="2389963"/>
                  </a:lnTo>
                  <a:lnTo>
                    <a:pt x="25957" y="2425300"/>
                  </a:lnTo>
                  <a:lnTo>
                    <a:pt x="58897" y="2445789"/>
                  </a:lnTo>
                  <a:lnTo>
                    <a:pt x="71821" y="2447924"/>
                  </a:lnTo>
                  <a:lnTo>
                    <a:pt x="5370818" y="2447924"/>
                  </a:lnTo>
                  <a:lnTo>
                    <a:pt x="5369955" y="2448441"/>
                  </a:lnTo>
                  <a:lnTo>
                    <a:pt x="5363157" y="2451649"/>
                  </a:lnTo>
                  <a:lnTo>
                    <a:pt x="5356083" y="2454186"/>
                  </a:lnTo>
                  <a:lnTo>
                    <a:pt x="5348866" y="2455999"/>
                  </a:lnTo>
                  <a:lnTo>
                    <a:pt x="5341504" y="2457087"/>
                  </a:lnTo>
                  <a:lnTo>
                    <a:pt x="5333999" y="2457449"/>
                  </a:lnTo>
                  <a:close/>
                </a:path>
                <a:path w="5410200" h="2457450">
                  <a:moveTo>
                    <a:pt x="5370818" y="2447924"/>
                  </a:moveTo>
                  <a:lnTo>
                    <a:pt x="5338376" y="2447924"/>
                  </a:lnTo>
                  <a:lnTo>
                    <a:pt x="5342711" y="2447497"/>
                  </a:lnTo>
                  <a:lnTo>
                    <a:pt x="5351299" y="2445789"/>
                  </a:lnTo>
                  <a:lnTo>
                    <a:pt x="5384241" y="2425300"/>
                  </a:lnTo>
                  <a:lnTo>
                    <a:pt x="5400246" y="2389963"/>
                  </a:lnTo>
                  <a:lnTo>
                    <a:pt x="5400674" y="23856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7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2"/>
                  </a:lnTo>
                  <a:lnTo>
                    <a:pt x="5410199" y="2381249"/>
                  </a:lnTo>
                  <a:lnTo>
                    <a:pt x="5409836" y="2388756"/>
                  </a:lnTo>
                  <a:lnTo>
                    <a:pt x="5392932" y="2429566"/>
                  </a:lnTo>
                  <a:lnTo>
                    <a:pt x="5376468" y="2444524"/>
                  </a:lnTo>
                  <a:lnTo>
                    <a:pt x="5370818" y="24479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86512" y="4276724"/>
              <a:ext cx="5086350" cy="342900"/>
            </a:xfrm>
            <a:custGeom>
              <a:avLst/>
              <a:gdLst/>
              <a:ahLst/>
              <a:cxnLst/>
              <a:rect l="l" t="t" r="r" b="b"/>
              <a:pathLst>
                <a:path w="5086350" h="342900">
                  <a:moveTo>
                    <a:pt x="5086350" y="0"/>
                  </a:moveTo>
                  <a:lnTo>
                    <a:pt x="4038600" y="0"/>
                  </a:lnTo>
                  <a:lnTo>
                    <a:pt x="3095625" y="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885950" y="342900"/>
                  </a:lnTo>
                  <a:lnTo>
                    <a:pt x="3095625" y="342900"/>
                  </a:lnTo>
                  <a:lnTo>
                    <a:pt x="4038600" y="342900"/>
                  </a:lnTo>
                  <a:lnTo>
                    <a:pt x="5086350" y="34290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6324599" y="6343650"/>
            <a:ext cx="5410200" cy="923925"/>
            <a:chOff x="6324599" y="6343650"/>
            <a:chExt cx="5410200" cy="923925"/>
          </a:xfrm>
        </p:grpSpPr>
        <p:sp>
          <p:nvSpPr>
            <p:cNvPr id="41" name="object 41" descr=""/>
            <p:cNvSpPr/>
            <p:nvPr/>
          </p:nvSpPr>
          <p:spPr>
            <a:xfrm>
              <a:off x="6324599" y="6348412"/>
              <a:ext cx="5410200" cy="919480"/>
            </a:xfrm>
            <a:custGeom>
              <a:avLst/>
              <a:gdLst/>
              <a:ahLst/>
              <a:cxnLst/>
              <a:rect l="l" t="t" r="r" b="b"/>
              <a:pathLst>
                <a:path w="5410200" h="919479">
                  <a:moveTo>
                    <a:pt x="5339002" y="919161"/>
                  </a:moveTo>
                  <a:lnTo>
                    <a:pt x="71196" y="919161"/>
                  </a:lnTo>
                  <a:lnTo>
                    <a:pt x="66241" y="918673"/>
                  </a:lnTo>
                  <a:lnTo>
                    <a:pt x="29705" y="903540"/>
                  </a:lnTo>
                  <a:lnTo>
                    <a:pt x="3885" y="867499"/>
                  </a:lnTo>
                  <a:lnTo>
                    <a:pt x="0" y="847965"/>
                  </a:lnTo>
                  <a:lnTo>
                    <a:pt x="0" y="842962"/>
                  </a:lnTo>
                  <a:lnTo>
                    <a:pt x="0" y="66746"/>
                  </a:lnTo>
                  <a:lnTo>
                    <a:pt x="15621" y="27848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4"/>
                  </a:lnTo>
                  <a:lnTo>
                    <a:pt x="5406312" y="48432"/>
                  </a:lnTo>
                  <a:lnTo>
                    <a:pt x="5410199" y="66746"/>
                  </a:lnTo>
                  <a:lnTo>
                    <a:pt x="5410199" y="847965"/>
                  </a:lnTo>
                  <a:lnTo>
                    <a:pt x="5394576" y="889456"/>
                  </a:lnTo>
                  <a:lnTo>
                    <a:pt x="5358536" y="915275"/>
                  </a:lnTo>
                  <a:lnTo>
                    <a:pt x="5343958" y="918673"/>
                  </a:lnTo>
                  <a:lnTo>
                    <a:pt x="5339002" y="919161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325081" y="6343650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2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9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3" y="33856"/>
                  </a:lnTo>
                  <a:lnTo>
                    <a:pt x="5355603" y="12379"/>
                  </a:lnTo>
                  <a:lnTo>
                    <a:pt x="5333518" y="9524"/>
                  </a:lnTo>
                  <a:lnTo>
                    <a:pt x="5370339" y="9524"/>
                  </a:lnTo>
                  <a:lnTo>
                    <a:pt x="5400709" y="40242"/>
                  </a:lnTo>
                  <a:lnTo>
                    <a:pt x="5408267" y="61330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862689" y="1346136"/>
            <a:ext cx="233426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백테스팅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vs</a:t>
            </a:r>
            <a:r>
              <a:rPr dirty="0" sz="1500" spc="-3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적용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성과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24625" y="1685925"/>
            <a:ext cx="5010149" cy="1981199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8416925" y="3898836"/>
            <a:ext cx="1225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전략별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성과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500">
              <a:latin typeface="Dotum"/>
              <a:cs typeface="Dotum"/>
            </a:endParaRPr>
          </a:p>
        </p:txBody>
      </p:sp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6486524" y="4387976"/>
          <a:ext cx="5162550" cy="163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/>
                <a:gridCol w="1373505"/>
                <a:gridCol w="951865"/>
                <a:gridCol w="941705"/>
              </a:tblGrid>
              <a:tr h="237490">
                <a:tc>
                  <a:txBody>
                    <a:bodyPr/>
                    <a:lstStyle/>
                    <a:p>
                      <a:pPr marL="152400">
                        <a:lnSpc>
                          <a:spcPts val="1155"/>
                        </a:lnSpc>
                      </a:pPr>
                      <a:r>
                        <a:rPr dirty="0" sz="1150" spc="-25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전략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4261E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ts val="1155"/>
                        </a:lnSpc>
                      </a:pPr>
                      <a:r>
                        <a:rPr dirty="0" sz="1150" spc="-190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연간</a:t>
                      </a:r>
                      <a:r>
                        <a:rPr dirty="0" sz="1150" spc="-105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50" spc="-25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수익률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4261E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ts val="1155"/>
                        </a:lnSpc>
                      </a:pPr>
                      <a:r>
                        <a:rPr dirty="0" sz="1150" spc="-25" b="1">
                          <a:solidFill>
                            <a:srgbClr val="4BC8F0"/>
                          </a:solidFill>
                          <a:latin typeface="Cambria"/>
                          <a:cs typeface="Cambria"/>
                        </a:rPr>
                        <a:t>MDD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4261E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1155"/>
                        </a:lnSpc>
                      </a:pPr>
                      <a:r>
                        <a:rPr dirty="0" sz="1150" spc="-190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샤프</a:t>
                      </a:r>
                      <a:r>
                        <a:rPr dirty="0" sz="1150" spc="-105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50" spc="-25" b="1">
                          <a:solidFill>
                            <a:srgbClr val="4BC8F0"/>
                          </a:solidFill>
                          <a:latin typeface="Malgun Gothic"/>
                          <a:cs typeface="Malgun Gothic"/>
                        </a:rPr>
                        <a:t>지수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4261ED">
                        <a:alpha val="19999"/>
                      </a:srgbClr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50" spc="-190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단순</a:t>
                      </a:r>
                      <a:r>
                        <a:rPr dirty="0" sz="1150" spc="-8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매수</a:t>
                      </a:r>
                      <a:r>
                        <a:rPr dirty="0" sz="1150" spc="-8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3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홀드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75565"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50" spc="-1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+31.2%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75565"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50" spc="-4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-</a:t>
                      </a:r>
                      <a:r>
                        <a:rPr dirty="0" sz="1150" spc="-1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54.2%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75565"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50" spc="-2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0.87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75565"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90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이동평균</a:t>
                      </a:r>
                      <a:r>
                        <a:rPr dirty="0" sz="1150" spc="-7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교차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+27.8%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4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-</a:t>
                      </a:r>
                      <a:r>
                        <a:rPr dirty="0" sz="1150" spc="-1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35.1%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2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0.92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90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기본</a:t>
                      </a:r>
                      <a:r>
                        <a:rPr dirty="0" sz="1150" spc="-85">
                          <a:solidFill>
                            <a:srgbClr val="E4E7E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LSTM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+38.5%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4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-</a:t>
                      </a:r>
                      <a:r>
                        <a:rPr dirty="0" sz="1150" spc="-10">
                          <a:solidFill>
                            <a:srgbClr val="FF5C8C"/>
                          </a:solidFill>
                          <a:latin typeface="Noto Sans JP"/>
                          <a:cs typeface="Noto Sans JP"/>
                        </a:rPr>
                        <a:t>32.4%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20">
                          <a:solidFill>
                            <a:srgbClr val="E4E7EB"/>
                          </a:solidFill>
                          <a:latin typeface="Noto Sans JP"/>
                          <a:cs typeface="Noto Sans JP"/>
                        </a:rPr>
                        <a:t>1.18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-125" b="0">
                          <a:solidFill>
                            <a:srgbClr val="E4E7EB"/>
                          </a:solidFill>
                          <a:latin typeface="Noto Sans JP Medium"/>
                          <a:cs typeface="Noto Sans JP Medium"/>
                        </a:rPr>
                        <a:t>LSTM</a:t>
                      </a:r>
                      <a:r>
                        <a:rPr dirty="0" sz="1200" spc="50" b="0">
                          <a:solidFill>
                            <a:srgbClr val="E4E7EB"/>
                          </a:solidFill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200" spc="-10" b="0">
                          <a:solidFill>
                            <a:srgbClr val="E4E7EB"/>
                          </a:solidFill>
                          <a:latin typeface="Noto Sans JP Medium"/>
                          <a:cs typeface="Noto Sans JP Medium"/>
                        </a:rPr>
                        <a:t>Autoencoder</a:t>
                      </a:r>
                      <a:endParaRPr sz="1200">
                        <a:latin typeface="Noto Sans JP Medium"/>
                        <a:cs typeface="Noto Sans JP Medium"/>
                      </a:endParaRPr>
                    </a:p>
                  </a:txBody>
                  <a:tcPr marL="0" marR="0" marB="0" marT="8064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9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0" b="0">
                          <a:solidFill>
                            <a:srgbClr val="4BC8F0"/>
                          </a:solidFill>
                          <a:latin typeface="Noto Sans JP Medium"/>
                          <a:cs typeface="Noto Sans JP Medium"/>
                        </a:rPr>
                        <a:t>+42.8%</a:t>
                      </a:r>
                      <a:endParaRPr sz="1150">
                        <a:latin typeface="Noto Sans JP Medium"/>
                        <a:cs typeface="Noto Sans JP Medi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33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45" b="0">
                          <a:solidFill>
                            <a:srgbClr val="FF5C8C"/>
                          </a:solidFill>
                          <a:latin typeface="Noto Sans JP Medium"/>
                          <a:cs typeface="Noto Sans JP Medium"/>
                        </a:rPr>
                        <a:t>-</a:t>
                      </a:r>
                      <a:r>
                        <a:rPr dirty="0" sz="1150" spc="-10" b="0">
                          <a:solidFill>
                            <a:srgbClr val="FF5C8C"/>
                          </a:solidFill>
                          <a:latin typeface="Noto Sans JP Medium"/>
                          <a:cs typeface="Noto Sans JP Medium"/>
                        </a:rPr>
                        <a:t>28.7%</a:t>
                      </a:r>
                      <a:endParaRPr sz="1150">
                        <a:latin typeface="Noto Sans JP Medium"/>
                        <a:cs typeface="Noto Sans JP Medi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20" b="0">
                          <a:solidFill>
                            <a:srgbClr val="4BC8F0"/>
                          </a:solidFill>
                          <a:latin typeface="Noto Sans JP Medium"/>
                          <a:cs typeface="Noto Sans JP Medium"/>
                        </a:rPr>
                        <a:t>1.57</a:t>
                      </a:r>
                      <a:endParaRPr sz="1150">
                        <a:latin typeface="Noto Sans JP Medium"/>
                        <a:cs typeface="Noto Sans JP Medi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4261ED"/>
                      </a:solidFill>
                      <a:prstDash val="solid"/>
                    </a:lnT>
                    <a:lnB w="9525">
                      <a:solidFill>
                        <a:srgbClr val="4261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 descr=""/>
          <p:cNvSpPr txBox="1"/>
          <p:nvPr/>
        </p:nvSpPr>
        <p:spPr>
          <a:xfrm>
            <a:off x="6426199" y="6463537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결과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요약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438899" y="6552009"/>
            <a:ext cx="5295900" cy="582295"/>
            <a:chOff x="6438899" y="6552009"/>
            <a:chExt cx="5295900" cy="582295"/>
          </a:xfrm>
        </p:grpSpPr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899" y="6810375"/>
              <a:ext cx="133349" cy="1333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899" y="7000875"/>
              <a:ext cx="133349" cy="13334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01449" y="6552009"/>
              <a:ext cx="133350" cy="116681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6673087" y="6756575"/>
            <a:ext cx="3381375" cy="4025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1200" spc="-12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D0D5DA"/>
                </a:solidFill>
                <a:latin typeface="Noto Sans JP"/>
                <a:cs typeface="Noto Sans JP"/>
              </a:rPr>
              <a:t>Autoencoder</a:t>
            </a:r>
            <a:r>
              <a:rPr dirty="0" sz="120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모델이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모든</a:t>
            </a:r>
            <a:r>
              <a:rPr dirty="0" sz="1150" spc="-6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지표에서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우수한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성과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기록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위험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지표</a:t>
            </a:r>
            <a:r>
              <a:rPr dirty="0" sz="1200" spc="-165">
                <a:solidFill>
                  <a:srgbClr val="D0D5DA"/>
                </a:solidFill>
                <a:latin typeface="Noto Sans JP"/>
                <a:cs typeface="Noto Sans JP"/>
              </a:rPr>
              <a:t>(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샤프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지수</a:t>
            </a:r>
            <a:r>
              <a:rPr dirty="0" sz="1200" spc="-145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r>
              <a:rPr dirty="0" sz="120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폭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개선</a:t>
            </a:r>
            <a:endParaRPr sz="1150">
              <a:latin typeface="Dotum"/>
              <a:cs typeface="Dotum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53287" y="6482587"/>
            <a:ext cx="24511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335">
                <a:solidFill>
                  <a:srgbClr val="9CA2AF"/>
                </a:solidFill>
                <a:latin typeface="Arial"/>
                <a:cs typeface="Arial"/>
              </a:rPr>
              <a:t>2</a:t>
            </a:r>
            <a:r>
              <a:rPr dirty="0" baseline="2136" sz="1950" spc="-794">
                <a:solidFill>
                  <a:srgbClr val="E4E7EB"/>
                </a:solidFill>
                <a:latin typeface="Noto Sans JP"/>
                <a:cs typeface="Noto Sans JP"/>
              </a:rPr>
              <a:t>6</a:t>
            </a:r>
            <a:r>
              <a:rPr dirty="0" sz="1150" spc="-240">
                <a:solidFill>
                  <a:srgbClr val="9CA2AF"/>
                </a:solidFill>
                <a:latin typeface="Arial"/>
                <a:cs typeface="Arial"/>
              </a:rPr>
              <a:t>0</a:t>
            </a:r>
            <a:r>
              <a:rPr dirty="0" baseline="2057" sz="2025" spc="-1852">
                <a:solidFill>
                  <a:srgbClr val="E4E7EB"/>
                </a:solidFill>
                <a:latin typeface="Dotum"/>
                <a:cs typeface="Dotum"/>
              </a:rPr>
              <a:t>개</a:t>
            </a:r>
            <a:r>
              <a:rPr dirty="0" sz="1150" spc="-60">
                <a:solidFill>
                  <a:srgbClr val="9CA2AF"/>
                </a:solidFill>
                <a:latin typeface="Arial"/>
                <a:cs typeface="Arial"/>
              </a:rPr>
              <a:t>2</a:t>
            </a:r>
            <a:r>
              <a:rPr dirty="0" sz="1150" spc="-305">
                <a:solidFill>
                  <a:srgbClr val="9CA2AF"/>
                </a:solidFill>
                <a:latin typeface="Arial"/>
                <a:cs typeface="Arial"/>
              </a:rPr>
              <a:t>4</a:t>
            </a:r>
            <a:r>
              <a:rPr dirty="0" baseline="2057" sz="2025" spc="-1732">
                <a:solidFill>
                  <a:srgbClr val="E4E7EB"/>
                </a:solidFill>
                <a:latin typeface="Dotum"/>
                <a:cs typeface="Dotum"/>
              </a:rPr>
              <a:t>월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년</a:t>
            </a:r>
            <a:r>
              <a:rPr dirty="0" sz="1150" spc="-5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baseline="2057" sz="2025" spc="-2092">
                <a:solidFill>
                  <a:srgbClr val="E4E7EB"/>
                </a:solidFill>
                <a:latin typeface="Dotum"/>
                <a:cs typeface="Dotum"/>
              </a:rPr>
              <a:t>실</a:t>
            </a:r>
            <a:r>
              <a:rPr dirty="0" sz="1150" spc="-80">
                <a:solidFill>
                  <a:srgbClr val="9CA2AF"/>
                </a:solidFill>
                <a:latin typeface="Arial"/>
                <a:cs typeface="Arial"/>
              </a:rPr>
              <a:t>6</a:t>
            </a:r>
            <a:r>
              <a:rPr dirty="0" sz="1150" spc="-660">
                <a:solidFill>
                  <a:srgbClr val="9CA2AF"/>
                </a:solidFill>
                <a:latin typeface="Dotum"/>
                <a:cs typeface="Dotum"/>
              </a:rPr>
              <a:t>월</a:t>
            </a:r>
            <a:r>
              <a:rPr dirty="0" baseline="2057" sz="2025" spc="-735">
                <a:solidFill>
                  <a:srgbClr val="E4E7EB"/>
                </a:solidFill>
                <a:latin typeface="Dotum"/>
                <a:cs typeface="Dotum"/>
              </a:rPr>
              <a:t>계</a:t>
            </a:r>
            <a:r>
              <a:rPr dirty="0" sz="1150" spc="-380">
                <a:solidFill>
                  <a:srgbClr val="9CA2AF"/>
                </a:solidFill>
                <a:latin typeface="Arial"/>
                <a:cs typeface="Arial"/>
              </a:rPr>
              <a:t>~</a:t>
            </a:r>
            <a:r>
              <a:rPr dirty="0" baseline="2057" sz="2025" spc="-1155">
                <a:solidFill>
                  <a:srgbClr val="E4E7EB"/>
                </a:solidFill>
                <a:latin typeface="Dotum"/>
                <a:cs typeface="Dotum"/>
              </a:rPr>
              <a:t>좌</a:t>
            </a:r>
            <a:r>
              <a:rPr dirty="0" sz="1150" spc="-80">
                <a:solidFill>
                  <a:srgbClr val="9CA2AF"/>
                </a:solidFill>
                <a:latin typeface="Arial"/>
                <a:cs typeface="Arial"/>
              </a:rPr>
              <a:t>2</a:t>
            </a:r>
            <a:r>
              <a:rPr dirty="0" sz="1150" spc="-395">
                <a:solidFill>
                  <a:srgbClr val="9CA2AF"/>
                </a:solidFill>
                <a:latin typeface="Arial"/>
                <a:cs typeface="Arial"/>
              </a:rPr>
              <a:t>0</a:t>
            </a:r>
            <a:r>
              <a:rPr dirty="0" baseline="2057" sz="2025" spc="-1657">
                <a:solidFill>
                  <a:srgbClr val="E4E7EB"/>
                </a:solidFill>
                <a:latin typeface="Dotum"/>
                <a:cs typeface="Dotum"/>
              </a:rPr>
              <a:t>운</a:t>
            </a:r>
            <a:r>
              <a:rPr dirty="0" sz="1150" spc="-80">
                <a:solidFill>
                  <a:srgbClr val="9CA2AF"/>
                </a:solidFill>
                <a:latin typeface="Arial"/>
                <a:cs typeface="Arial"/>
              </a:rPr>
              <a:t>2</a:t>
            </a:r>
            <a:r>
              <a:rPr dirty="0" sz="1150" spc="-459">
                <a:solidFill>
                  <a:srgbClr val="9CA2AF"/>
                </a:solidFill>
                <a:latin typeface="Arial"/>
                <a:cs typeface="Arial"/>
              </a:rPr>
              <a:t>5</a:t>
            </a:r>
            <a:r>
              <a:rPr dirty="0" baseline="2057" sz="2025" spc="-1552">
                <a:solidFill>
                  <a:srgbClr val="E4E7EB"/>
                </a:solidFill>
                <a:latin typeface="Dotum"/>
                <a:cs typeface="Dotum"/>
              </a:rPr>
              <a:t>영</a:t>
            </a:r>
            <a:r>
              <a:rPr dirty="0" sz="1150" spc="-325">
                <a:solidFill>
                  <a:srgbClr val="9CA2AF"/>
                </a:solidFill>
                <a:latin typeface="Dotum"/>
                <a:cs typeface="Dotum"/>
              </a:rPr>
              <a:t>년</a:t>
            </a:r>
            <a:r>
              <a:rPr dirty="0" baseline="2136" sz="1950" spc="-120">
                <a:solidFill>
                  <a:srgbClr val="E4E7EB"/>
                </a:solidFill>
                <a:latin typeface="Noto Sans JP"/>
                <a:cs typeface="Noto Sans JP"/>
              </a:rPr>
              <a:t>:</a:t>
            </a:r>
            <a:r>
              <a:rPr dirty="0" baseline="2136" sz="1950" spc="-13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150" spc="-535">
                <a:solidFill>
                  <a:srgbClr val="9CA2AF"/>
                </a:solidFill>
                <a:latin typeface="Arial"/>
                <a:cs typeface="Arial"/>
              </a:rPr>
              <a:t>6</a:t>
            </a:r>
            <a:r>
              <a:rPr dirty="0" baseline="2136" sz="1950" spc="-547">
                <a:solidFill>
                  <a:srgbClr val="4BC8F0"/>
                </a:solidFill>
                <a:latin typeface="Noto Sans JP"/>
                <a:cs typeface="Noto Sans JP"/>
              </a:rPr>
              <a:t>+</a:t>
            </a:r>
            <a:r>
              <a:rPr dirty="0" sz="1150" spc="-925">
                <a:solidFill>
                  <a:srgbClr val="9CA2AF"/>
                </a:solidFill>
                <a:latin typeface="Dotum"/>
                <a:cs typeface="Dotum"/>
              </a:rPr>
              <a:t>월</a:t>
            </a:r>
            <a:r>
              <a:rPr dirty="0" baseline="2136" sz="1950" spc="-112">
                <a:solidFill>
                  <a:srgbClr val="4BC8F0"/>
                </a:solidFill>
                <a:latin typeface="Noto Sans JP"/>
                <a:cs typeface="Noto Sans JP"/>
              </a:rPr>
              <a:t>3</a:t>
            </a:r>
            <a:r>
              <a:rPr dirty="0" baseline="2136" sz="1950" spc="-660">
                <a:solidFill>
                  <a:srgbClr val="4BC8F0"/>
                </a:solidFill>
                <a:latin typeface="Noto Sans JP"/>
                <a:cs typeface="Noto Sans JP"/>
              </a:rPr>
              <a:t>6</a:t>
            </a:r>
            <a:r>
              <a:rPr dirty="0" sz="1150" spc="-835">
                <a:solidFill>
                  <a:srgbClr val="9CA2AF"/>
                </a:solidFill>
                <a:latin typeface="Dotum"/>
                <a:cs typeface="Dotum"/>
              </a:rPr>
              <a:t>실</a:t>
            </a:r>
            <a:r>
              <a:rPr dirty="0" baseline="2136" sz="1950" spc="-112">
                <a:solidFill>
                  <a:srgbClr val="4BC8F0"/>
                </a:solidFill>
                <a:latin typeface="Noto Sans JP"/>
                <a:cs typeface="Noto Sans JP"/>
              </a:rPr>
              <a:t>.</a:t>
            </a:r>
            <a:r>
              <a:rPr dirty="0" baseline="2136" sz="1950" spc="-719">
                <a:solidFill>
                  <a:srgbClr val="4BC8F0"/>
                </a:solidFill>
                <a:latin typeface="Noto Sans JP"/>
                <a:cs typeface="Noto Sans JP"/>
              </a:rPr>
              <a:t>2</a:t>
            </a:r>
            <a:r>
              <a:rPr dirty="0" sz="1150" spc="-790">
                <a:solidFill>
                  <a:srgbClr val="9CA2AF"/>
                </a:solidFill>
                <a:latin typeface="Dotum"/>
                <a:cs typeface="Dotum"/>
              </a:rPr>
              <a:t>험</a:t>
            </a:r>
            <a:r>
              <a:rPr dirty="0" baseline="2136" sz="1950" spc="-465">
                <a:solidFill>
                  <a:srgbClr val="4BC8F0"/>
                </a:solidFill>
                <a:latin typeface="Noto Sans JP"/>
                <a:cs typeface="Noto Sans JP"/>
              </a:rPr>
              <a:t>%</a:t>
            </a:r>
            <a:r>
              <a:rPr dirty="0" sz="1150" spc="-575">
                <a:solidFill>
                  <a:srgbClr val="9CA2AF"/>
                </a:solidFill>
                <a:latin typeface="Dotum"/>
                <a:cs typeface="Dotum"/>
              </a:rPr>
              <a:t>데</a:t>
            </a:r>
            <a:r>
              <a:rPr dirty="0" baseline="2057" sz="2025" spc="-1395">
                <a:solidFill>
                  <a:srgbClr val="E4E7EB"/>
                </a:solidFill>
                <a:latin typeface="Dotum"/>
                <a:cs typeface="Dotum"/>
              </a:rPr>
              <a:t>수</a:t>
            </a:r>
            <a:r>
              <a:rPr dirty="0" sz="1150" spc="-409">
                <a:solidFill>
                  <a:srgbClr val="9CA2AF"/>
                </a:solidFill>
                <a:latin typeface="Dotum"/>
                <a:cs typeface="Dotum"/>
              </a:rPr>
              <a:t>이</a:t>
            </a:r>
            <a:r>
              <a:rPr dirty="0" baseline="2057" sz="2025" spc="-1650">
                <a:solidFill>
                  <a:srgbClr val="E4E7EB"/>
                </a:solidFill>
                <a:latin typeface="Dotum"/>
                <a:cs typeface="Dotum"/>
              </a:rPr>
              <a:t>익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터</a:t>
            </a:r>
            <a:r>
              <a:rPr dirty="0" sz="1150" spc="-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endParaRPr sz="1150">
              <a:latin typeface="Dotum"/>
              <a:cs typeface="Dotum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326365" y="6506998"/>
            <a:ext cx="1739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5">
                <a:solidFill>
                  <a:srgbClr val="9CA2AF"/>
                </a:solidFill>
                <a:latin typeface="Arial"/>
                <a:cs typeface="Arial"/>
              </a:rPr>
              <a:t>18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휴머노이드</a:t>
            </a:r>
            <a:r>
              <a:rPr dirty="0" spc="-330"/>
              <a:t> </a:t>
            </a:r>
            <a:r>
              <a:rPr dirty="0" spc="-580"/>
              <a:t>로봇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임베디드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580">
                <a:solidFill>
                  <a:srgbClr val="4BC8F0"/>
                </a:solidFill>
              </a:rPr>
              <a:t>자동매매</a:t>
            </a:r>
            <a:r>
              <a:rPr dirty="0" spc="-580"/>
              <a:t>의</a:t>
            </a:r>
            <a:r>
              <a:rPr dirty="0" spc="-315"/>
              <a:t> </a:t>
            </a:r>
            <a:r>
              <a:rPr dirty="0" spc="-605"/>
              <a:t>미래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142999"/>
            <a:ext cx="3629025" cy="1866900"/>
            <a:chOff x="457199" y="1142999"/>
            <a:chExt cx="3629025" cy="1866900"/>
          </a:xfrm>
        </p:grpSpPr>
        <p:sp>
          <p:nvSpPr>
            <p:cNvPr id="4" name="object 4" descr=""/>
            <p:cNvSpPr/>
            <p:nvPr/>
          </p:nvSpPr>
          <p:spPr>
            <a:xfrm>
              <a:off x="471487" y="1142999"/>
              <a:ext cx="3615054" cy="1866900"/>
            </a:xfrm>
            <a:custGeom>
              <a:avLst/>
              <a:gdLst/>
              <a:ahLst/>
              <a:cxnLst/>
              <a:rect l="l" t="t" r="r" b="b"/>
              <a:pathLst>
                <a:path w="3615054" h="1866900">
                  <a:moveTo>
                    <a:pt x="3581689" y="1866899"/>
                  </a:moveTo>
                  <a:lnTo>
                    <a:pt x="20654" y="1866899"/>
                  </a:lnTo>
                  <a:lnTo>
                    <a:pt x="17617" y="1865932"/>
                  </a:lnTo>
                  <a:lnTo>
                    <a:pt x="0" y="1833852"/>
                  </a:lnTo>
                  <a:lnTo>
                    <a:pt x="0" y="18287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581689" y="0"/>
                  </a:lnTo>
                  <a:lnTo>
                    <a:pt x="3613769" y="28187"/>
                  </a:lnTo>
                  <a:lnTo>
                    <a:pt x="3614736" y="33047"/>
                  </a:lnTo>
                  <a:lnTo>
                    <a:pt x="3614736" y="1833852"/>
                  </a:lnTo>
                  <a:lnTo>
                    <a:pt x="3586549" y="1865932"/>
                  </a:lnTo>
                  <a:lnTo>
                    <a:pt x="3581689" y="18668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143255"/>
              <a:ext cx="35560" cy="1866900"/>
            </a:xfrm>
            <a:custGeom>
              <a:avLst/>
              <a:gdLst/>
              <a:ahLst/>
              <a:cxnLst/>
              <a:rect l="l" t="t" r="r" b="b"/>
              <a:pathLst>
                <a:path w="35559" h="1866900">
                  <a:moveTo>
                    <a:pt x="35315" y="1866388"/>
                  </a:moveTo>
                  <a:lnTo>
                    <a:pt x="2789" y="1843170"/>
                  </a:lnTo>
                  <a:lnTo>
                    <a:pt x="0" y="18285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1828544"/>
                  </a:lnTo>
                  <a:lnTo>
                    <a:pt x="33224" y="1862924"/>
                  </a:lnTo>
                  <a:lnTo>
                    <a:pt x="35315" y="18663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8174" y="129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3899" y="14096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35074" y="1372235"/>
            <a:ext cx="194056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차세대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로봇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65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650" spc="-7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45">
                <a:solidFill>
                  <a:srgbClr val="FFFFFF"/>
                </a:solidFill>
                <a:latin typeface="Dotum"/>
                <a:cs typeface="Dotum"/>
              </a:rPr>
              <a:t>트레이더</a:t>
            </a:r>
            <a:endParaRPr sz="170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5474" y="1841017"/>
            <a:ext cx="328358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휴머노이드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로봇에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00" spc="-8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3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자동매매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D0D5DA"/>
                </a:solidFill>
                <a:latin typeface="Dotum"/>
                <a:cs typeface="Dotum"/>
              </a:rPr>
              <a:t>알고리즘이</a:t>
            </a:r>
            <a:r>
              <a:rPr dirty="0" sz="13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임베디드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형태로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내장되어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독립적인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의사결정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27841" y="2500695"/>
            <a:ext cx="118745" cy="313690"/>
            <a:chOff x="827841" y="2500695"/>
            <a:chExt cx="118745" cy="31369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841" y="2500695"/>
              <a:ext cx="118322" cy="8498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841" y="2729295"/>
              <a:ext cx="118322" cy="8498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008856" y="2379637"/>
            <a:ext cx="189230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30">
                <a:solidFill>
                  <a:srgbClr val="9CA2AF"/>
                </a:solidFill>
                <a:latin typeface="Microsoft Sans Serif"/>
                <a:cs typeface="Microsoft Sans Serif"/>
              </a:rPr>
              <a:t>24</a:t>
            </a:r>
            <a:r>
              <a:rPr dirty="0" sz="1150" spc="-130">
                <a:solidFill>
                  <a:srgbClr val="9CA2AF"/>
                </a:solidFill>
                <a:latin typeface="Dotum"/>
                <a:cs typeface="Dotum"/>
              </a:rPr>
              <a:t>시간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무중단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시장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Dotum"/>
                <a:cs typeface="Dotum"/>
              </a:rPr>
              <a:t>모니터링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감정에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좌우되지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않는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일관된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276724" y="1142999"/>
            <a:ext cx="3638550" cy="1866900"/>
            <a:chOff x="4276724" y="1142999"/>
            <a:chExt cx="3638550" cy="1866900"/>
          </a:xfrm>
        </p:grpSpPr>
        <p:sp>
          <p:nvSpPr>
            <p:cNvPr id="15" name="object 15" descr=""/>
            <p:cNvSpPr/>
            <p:nvPr/>
          </p:nvSpPr>
          <p:spPr>
            <a:xfrm>
              <a:off x="4291012" y="1142999"/>
              <a:ext cx="3624579" cy="1866900"/>
            </a:xfrm>
            <a:custGeom>
              <a:avLst/>
              <a:gdLst/>
              <a:ahLst/>
              <a:cxnLst/>
              <a:rect l="l" t="t" r="r" b="b"/>
              <a:pathLst>
                <a:path w="3624579" h="1866900">
                  <a:moveTo>
                    <a:pt x="3591214" y="1866899"/>
                  </a:moveTo>
                  <a:lnTo>
                    <a:pt x="20654" y="1866899"/>
                  </a:lnTo>
                  <a:lnTo>
                    <a:pt x="17617" y="1865932"/>
                  </a:lnTo>
                  <a:lnTo>
                    <a:pt x="0" y="1833852"/>
                  </a:lnTo>
                  <a:lnTo>
                    <a:pt x="0" y="18287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591214" y="0"/>
                  </a:lnTo>
                  <a:lnTo>
                    <a:pt x="3623295" y="28187"/>
                  </a:lnTo>
                  <a:lnTo>
                    <a:pt x="3624261" y="33047"/>
                  </a:lnTo>
                  <a:lnTo>
                    <a:pt x="3624261" y="1833852"/>
                  </a:lnTo>
                  <a:lnTo>
                    <a:pt x="3596074" y="1865932"/>
                  </a:lnTo>
                  <a:lnTo>
                    <a:pt x="3591214" y="18668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76724" y="1143255"/>
              <a:ext cx="35560" cy="1866900"/>
            </a:xfrm>
            <a:custGeom>
              <a:avLst/>
              <a:gdLst/>
              <a:ahLst/>
              <a:cxnLst/>
              <a:rect l="l" t="t" r="r" b="b"/>
              <a:pathLst>
                <a:path w="35560" h="1866900">
                  <a:moveTo>
                    <a:pt x="35315" y="1866388"/>
                  </a:moveTo>
                  <a:lnTo>
                    <a:pt x="2789" y="1843170"/>
                  </a:lnTo>
                  <a:lnTo>
                    <a:pt x="0" y="18285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1828544"/>
                  </a:lnTo>
                  <a:lnTo>
                    <a:pt x="33224" y="1862924"/>
                  </a:lnTo>
                  <a:lnTo>
                    <a:pt x="35315" y="18663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57700" y="129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5795" y="1413495"/>
              <a:ext cx="221009" cy="22100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057725" y="1372235"/>
            <a:ext cx="170942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실시간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오프라인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48125" y="1841017"/>
            <a:ext cx="3268979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물리적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공간에서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실시간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상담이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가능한</a:t>
            </a:r>
            <a:r>
              <a:rPr dirty="0" sz="13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금융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D0D5DA"/>
                </a:solidFill>
                <a:latin typeface="Dotum"/>
                <a:cs typeface="Dotum"/>
              </a:rPr>
              <a:t>어시스턴트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647366" y="2500695"/>
            <a:ext cx="118745" cy="313690"/>
            <a:chOff x="4647366" y="2500695"/>
            <a:chExt cx="118745" cy="313690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7366" y="2500695"/>
              <a:ext cx="118322" cy="8498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7366" y="2729295"/>
              <a:ext cx="118322" cy="84984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4831506" y="2379637"/>
            <a:ext cx="2015489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대면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금융상담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자산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배분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제안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음성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인터페이스로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직관적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9CA2AF"/>
                </a:solidFill>
                <a:latin typeface="Dotum"/>
                <a:cs typeface="Dotum"/>
              </a:rPr>
              <a:t>지시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105774" y="1142999"/>
            <a:ext cx="3629025" cy="1866900"/>
            <a:chOff x="8105774" y="1142999"/>
            <a:chExt cx="3629025" cy="1866900"/>
          </a:xfrm>
        </p:grpSpPr>
        <p:sp>
          <p:nvSpPr>
            <p:cNvPr id="26" name="object 26" descr=""/>
            <p:cNvSpPr/>
            <p:nvPr/>
          </p:nvSpPr>
          <p:spPr>
            <a:xfrm>
              <a:off x="8120061" y="1142999"/>
              <a:ext cx="3615054" cy="1866900"/>
            </a:xfrm>
            <a:custGeom>
              <a:avLst/>
              <a:gdLst/>
              <a:ahLst/>
              <a:cxnLst/>
              <a:rect l="l" t="t" r="r" b="b"/>
              <a:pathLst>
                <a:path w="3615054" h="1866900">
                  <a:moveTo>
                    <a:pt x="3581689" y="1866899"/>
                  </a:moveTo>
                  <a:lnTo>
                    <a:pt x="20655" y="1866899"/>
                  </a:lnTo>
                  <a:lnTo>
                    <a:pt x="17617" y="1865932"/>
                  </a:lnTo>
                  <a:lnTo>
                    <a:pt x="0" y="1833852"/>
                  </a:lnTo>
                  <a:lnTo>
                    <a:pt x="0" y="1828799"/>
                  </a:lnTo>
                  <a:lnTo>
                    <a:pt x="0" y="33047"/>
                  </a:lnTo>
                  <a:lnTo>
                    <a:pt x="20655" y="0"/>
                  </a:lnTo>
                  <a:lnTo>
                    <a:pt x="3581689" y="0"/>
                  </a:lnTo>
                  <a:lnTo>
                    <a:pt x="3613770" y="28187"/>
                  </a:lnTo>
                  <a:lnTo>
                    <a:pt x="3614736" y="33047"/>
                  </a:lnTo>
                  <a:lnTo>
                    <a:pt x="3614736" y="1833852"/>
                  </a:lnTo>
                  <a:lnTo>
                    <a:pt x="3586548" y="1865932"/>
                  </a:lnTo>
                  <a:lnTo>
                    <a:pt x="3581689" y="18668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105774" y="1143255"/>
              <a:ext cx="35560" cy="1866900"/>
            </a:xfrm>
            <a:custGeom>
              <a:avLst/>
              <a:gdLst/>
              <a:ahLst/>
              <a:cxnLst/>
              <a:rect l="l" t="t" r="r" b="b"/>
              <a:pathLst>
                <a:path w="35559" h="1866900">
                  <a:moveTo>
                    <a:pt x="35315" y="1866388"/>
                  </a:moveTo>
                  <a:lnTo>
                    <a:pt x="2789" y="1843170"/>
                  </a:lnTo>
                  <a:lnTo>
                    <a:pt x="0" y="1828544"/>
                  </a:lnTo>
                  <a:lnTo>
                    <a:pt x="0" y="37844"/>
                  </a:lnTo>
                  <a:lnTo>
                    <a:pt x="23473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5" y="10903"/>
                  </a:lnTo>
                  <a:lnTo>
                    <a:pt x="30144" y="16772"/>
                  </a:lnTo>
                  <a:lnTo>
                    <a:pt x="29273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1828544"/>
                  </a:lnTo>
                  <a:lnTo>
                    <a:pt x="33224" y="1862924"/>
                  </a:lnTo>
                  <a:lnTo>
                    <a:pt x="35315" y="18663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286750" y="129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4" y="449529"/>
                  </a:lnTo>
                  <a:lnTo>
                    <a:pt x="127440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4"/>
                  </a:lnTo>
                  <a:lnTo>
                    <a:pt x="12015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8"/>
                  </a:lnTo>
                  <a:lnTo>
                    <a:pt x="20265" y="134201"/>
                  </a:lnTo>
                  <a:lnTo>
                    <a:pt x="42683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6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50" y="395538"/>
                  </a:lnTo>
                  <a:lnTo>
                    <a:pt x="349376" y="422833"/>
                  </a:lnTo>
                  <a:lnTo>
                    <a:pt x="309163" y="442663"/>
                  </a:lnTo>
                  <a:lnTo>
                    <a:pt x="265853" y="454267"/>
                  </a:lnTo>
                  <a:lnTo>
                    <a:pt x="243556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524" y="1452562"/>
              <a:ext cx="238124" cy="142842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8880375" y="1372235"/>
            <a:ext cx="17780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40">
                <a:solidFill>
                  <a:srgbClr val="FFFFFF"/>
                </a:solidFill>
                <a:latin typeface="Dotum"/>
                <a:cs typeface="Dotum"/>
              </a:rPr>
              <a:t>로봇</a:t>
            </a:r>
            <a:r>
              <a:rPr dirty="0" sz="1650" spc="-240" b="0">
                <a:solidFill>
                  <a:srgbClr val="FFFFFF"/>
                </a:solidFill>
                <a:latin typeface="Noto Sans JP Medium"/>
                <a:cs typeface="Noto Sans JP Medium"/>
              </a:rPr>
              <a:t>-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인간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융합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서비스</a:t>
            </a:r>
            <a:endParaRPr sz="170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70775" y="1841017"/>
            <a:ext cx="32264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로봇의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정확성과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인간의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통찰력을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결합한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새로운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D0D5DA"/>
                </a:solidFill>
                <a:latin typeface="Dotum"/>
                <a:cs typeface="Dotum"/>
              </a:rPr>
              <a:t>금</a:t>
            </a:r>
            <a:r>
              <a:rPr dirty="0" sz="13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융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서비스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패러다임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476415" y="2500695"/>
            <a:ext cx="118745" cy="313690"/>
            <a:chOff x="8476415" y="2500695"/>
            <a:chExt cx="118745" cy="313690"/>
          </a:xfrm>
        </p:grpSpPr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6415" y="2500695"/>
              <a:ext cx="118322" cy="84984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6415" y="2729295"/>
              <a:ext cx="118322" cy="84984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8654157" y="2379637"/>
            <a:ext cx="1769745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감정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인식으로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성향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9CA2AF"/>
                </a:solidFill>
                <a:latin typeface="Dotum"/>
                <a:cs typeface="Dotum"/>
              </a:rPr>
              <a:t>분석</a:t>
            </a:r>
            <a:r>
              <a:rPr dirty="0" sz="1150" spc="50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개인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맞춤형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위험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관리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솔루션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367" y="6553200"/>
            <a:ext cx="91672" cy="13335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72874" y="6543675"/>
            <a:ext cx="166687" cy="133350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1257299" y="3467099"/>
            <a:ext cx="4853305" cy="3028950"/>
            <a:chOff x="1257299" y="3467099"/>
            <a:chExt cx="4853305" cy="3028950"/>
          </a:xfrm>
        </p:grpSpPr>
        <p:sp>
          <p:nvSpPr>
            <p:cNvPr id="39" name="object 39" descr=""/>
            <p:cNvSpPr/>
            <p:nvPr/>
          </p:nvSpPr>
          <p:spPr>
            <a:xfrm>
              <a:off x="6081712" y="3467099"/>
              <a:ext cx="28575" cy="3028950"/>
            </a:xfrm>
            <a:custGeom>
              <a:avLst/>
              <a:gdLst/>
              <a:ahLst/>
              <a:cxnLst/>
              <a:rect l="l" t="t" r="r" b="b"/>
              <a:pathLst>
                <a:path w="28575" h="3028950">
                  <a:moveTo>
                    <a:pt x="28574" y="3028949"/>
                  </a:moveTo>
                  <a:lnTo>
                    <a:pt x="0" y="30289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02894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62062" y="347186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4457627" y="733424"/>
                  </a:moveTo>
                  <a:lnTo>
                    <a:pt x="66746" y="733424"/>
                  </a:lnTo>
                  <a:lnTo>
                    <a:pt x="62101" y="732967"/>
                  </a:lnTo>
                  <a:lnTo>
                    <a:pt x="24240" y="715817"/>
                  </a:lnTo>
                  <a:lnTo>
                    <a:pt x="2287" y="680524"/>
                  </a:lnTo>
                  <a:lnTo>
                    <a:pt x="0" y="666678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457627" y="0"/>
                  </a:lnTo>
                  <a:lnTo>
                    <a:pt x="4496525" y="14645"/>
                  </a:lnTo>
                  <a:lnTo>
                    <a:pt x="4520731" y="48432"/>
                  </a:lnTo>
                  <a:lnTo>
                    <a:pt x="4524374" y="66746"/>
                  </a:lnTo>
                  <a:lnTo>
                    <a:pt x="4524374" y="666678"/>
                  </a:lnTo>
                  <a:lnTo>
                    <a:pt x="4509728" y="705575"/>
                  </a:lnTo>
                  <a:lnTo>
                    <a:pt x="4475940" y="729781"/>
                  </a:lnTo>
                  <a:lnTo>
                    <a:pt x="4462272" y="732967"/>
                  </a:lnTo>
                  <a:lnTo>
                    <a:pt x="4457627" y="7334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62062" y="347186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52937" y="0"/>
                  </a:lnTo>
                  <a:lnTo>
                    <a:pt x="4457627" y="0"/>
                  </a:lnTo>
                  <a:lnTo>
                    <a:pt x="4462272" y="457"/>
                  </a:lnTo>
                  <a:lnTo>
                    <a:pt x="4500134" y="17606"/>
                  </a:lnTo>
                  <a:lnTo>
                    <a:pt x="4503450" y="20923"/>
                  </a:lnTo>
                  <a:lnTo>
                    <a:pt x="4506767" y="24240"/>
                  </a:lnTo>
                  <a:lnTo>
                    <a:pt x="4523001" y="57500"/>
                  </a:lnTo>
                  <a:lnTo>
                    <a:pt x="4523917" y="62101"/>
                  </a:lnTo>
                  <a:lnTo>
                    <a:pt x="4524374" y="66746"/>
                  </a:lnTo>
                  <a:lnTo>
                    <a:pt x="4524374" y="71437"/>
                  </a:lnTo>
                  <a:lnTo>
                    <a:pt x="4524374" y="661987"/>
                  </a:lnTo>
                  <a:lnTo>
                    <a:pt x="4524374" y="666678"/>
                  </a:lnTo>
                  <a:lnTo>
                    <a:pt x="4523917" y="671323"/>
                  </a:lnTo>
                  <a:lnTo>
                    <a:pt x="4523001" y="675924"/>
                  </a:lnTo>
                  <a:lnTo>
                    <a:pt x="4522086" y="680524"/>
                  </a:lnTo>
                  <a:lnTo>
                    <a:pt x="4503450" y="712500"/>
                  </a:lnTo>
                  <a:lnTo>
                    <a:pt x="4500134" y="715817"/>
                  </a:lnTo>
                  <a:lnTo>
                    <a:pt x="4466872" y="732052"/>
                  </a:lnTo>
                  <a:lnTo>
                    <a:pt x="4462272" y="732967"/>
                  </a:lnTo>
                  <a:lnTo>
                    <a:pt x="4457627" y="733424"/>
                  </a:lnTo>
                  <a:lnTo>
                    <a:pt x="4452937" y="733424"/>
                  </a:lnTo>
                  <a:lnTo>
                    <a:pt x="71437" y="733424"/>
                  </a:lnTo>
                  <a:lnTo>
                    <a:pt x="66746" y="733424"/>
                  </a:lnTo>
                  <a:lnTo>
                    <a:pt x="62101" y="732967"/>
                  </a:lnTo>
                  <a:lnTo>
                    <a:pt x="31748" y="721384"/>
                  </a:lnTo>
                  <a:lnTo>
                    <a:pt x="27848" y="718779"/>
                  </a:lnTo>
                  <a:lnTo>
                    <a:pt x="24240" y="715817"/>
                  </a:lnTo>
                  <a:lnTo>
                    <a:pt x="20923" y="712500"/>
                  </a:lnTo>
                  <a:lnTo>
                    <a:pt x="17606" y="709184"/>
                  </a:lnTo>
                  <a:lnTo>
                    <a:pt x="5437" y="689325"/>
                  </a:lnTo>
                  <a:lnTo>
                    <a:pt x="3642" y="684991"/>
                  </a:lnTo>
                  <a:lnTo>
                    <a:pt x="2287" y="680524"/>
                  </a:lnTo>
                  <a:lnTo>
                    <a:pt x="1372" y="675924"/>
                  </a:lnTo>
                  <a:lnTo>
                    <a:pt x="457" y="671323"/>
                  </a:lnTo>
                  <a:lnTo>
                    <a:pt x="0" y="666678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2078632" y="3519185"/>
            <a:ext cx="3601720" cy="57213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072639">
              <a:lnSpc>
                <a:spcPct val="100000"/>
              </a:lnSpc>
              <a:spcBef>
                <a:spcPts val="71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초기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8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알고리즘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탑재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휴머노이드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금융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어시스턴트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출시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400799" y="4514849"/>
            <a:ext cx="4533900" cy="742950"/>
            <a:chOff x="6400799" y="4514849"/>
            <a:chExt cx="4533900" cy="742950"/>
          </a:xfrm>
        </p:grpSpPr>
        <p:sp>
          <p:nvSpPr>
            <p:cNvPr id="44" name="object 44" descr=""/>
            <p:cNvSpPr/>
            <p:nvPr/>
          </p:nvSpPr>
          <p:spPr>
            <a:xfrm>
              <a:off x="6405562" y="451961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4457627" y="733424"/>
                  </a:moveTo>
                  <a:lnTo>
                    <a:pt x="66746" y="733424"/>
                  </a:lnTo>
                  <a:lnTo>
                    <a:pt x="62100" y="732967"/>
                  </a:lnTo>
                  <a:lnTo>
                    <a:pt x="24239" y="715817"/>
                  </a:lnTo>
                  <a:lnTo>
                    <a:pt x="2287" y="680524"/>
                  </a:lnTo>
                  <a:lnTo>
                    <a:pt x="0" y="666677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457627" y="0"/>
                  </a:lnTo>
                  <a:lnTo>
                    <a:pt x="4496525" y="14644"/>
                  </a:lnTo>
                  <a:lnTo>
                    <a:pt x="4520730" y="48432"/>
                  </a:lnTo>
                  <a:lnTo>
                    <a:pt x="4524374" y="66746"/>
                  </a:lnTo>
                  <a:lnTo>
                    <a:pt x="4524374" y="666677"/>
                  </a:lnTo>
                  <a:lnTo>
                    <a:pt x="4509729" y="705575"/>
                  </a:lnTo>
                  <a:lnTo>
                    <a:pt x="4475940" y="729780"/>
                  </a:lnTo>
                  <a:lnTo>
                    <a:pt x="4462272" y="732967"/>
                  </a:lnTo>
                  <a:lnTo>
                    <a:pt x="4457627" y="7334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05562" y="451961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52937" y="0"/>
                  </a:lnTo>
                  <a:lnTo>
                    <a:pt x="4457627" y="0"/>
                  </a:lnTo>
                  <a:lnTo>
                    <a:pt x="4462272" y="457"/>
                  </a:lnTo>
                  <a:lnTo>
                    <a:pt x="4500133" y="17606"/>
                  </a:lnTo>
                  <a:lnTo>
                    <a:pt x="4503450" y="20923"/>
                  </a:lnTo>
                  <a:lnTo>
                    <a:pt x="4506767" y="24239"/>
                  </a:lnTo>
                  <a:lnTo>
                    <a:pt x="4509729" y="27848"/>
                  </a:lnTo>
                  <a:lnTo>
                    <a:pt x="4512334" y="31748"/>
                  </a:lnTo>
                  <a:lnTo>
                    <a:pt x="4514940" y="35648"/>
                  </a:lnTo>
                  <a:lnTo>
                    <a:pt x="4517141" y="39765"/>
                  </a:lnTo>
                  <a:lnTo>
                    <a:pt x="4518935" y="44098"/>
                  </a:lnTo>
                  <a:lnTo>
                    <a:pt x="4520730" y="48432"/>
                  </a:lnTo>
                  <a:lnTo>
                    <a:pt x="4522086" y="52899"/>
                  </a:lnTo>
                  <a:lnTo>
                    <a:pt x="4523001" y="57500"/>
                  </a:lnTo>
                  <a:lnTo>
                    <a:pt x="4523916" y="62100"/>
                  </a:lnTo>
                  <a:lnTo>
                    <a:pt x="4524374" y="66746"/>
                  </a:lnTo>
                  <a:lnTo>
                    <a:pt x="4524374" y="71437"/>
                  </a:lnTo>
                  <a:lnTo>
                    <a:pt x="4524374" y="661987"/>
                  </a:lnTo>
                  <a:lnTo>
                    <a:pt x="4524374" y="666677"/>
                  </a:lnTo>
                  <a:lnTo>
                    <a:pt x="4523916" y="671322"/>
                  </a:lnTo>
                  <a:lnTo>
                    <a:pt x="4523001" y="675923"/>
                  </a:lnTo>
                  <a:lnTo>
                    <a:pt x="4522086" y="680524"/>
                  </a:lnTo>
                  <a:lnTo>
                    <a:pt x="4520730" y="684991"/>
                  </a:lnTo>
                  <a:lnTo>
                    <a:pt x="4518935" y="689324"/>
                  </a:lnTo>
                  <a:lnTo>
                    <a:pt x="4517141" y="693658"/>
                  </a:lnTo>
                  <a:lnTo>
                    <a:pt x="4503450" y="712500"/>
                  </a:lnTo>
                  <a:lnTo>
                    <a:pt x="4500133" y="715817"/>
                  </a:lnTo>
                  <a:lnTo>
                    <a:pt x="4462272" y="732967"/>
                  </a:lnTo>
                  <a:lnTo>
                    <a:pt x="4457627" y="733424"/>
                  </a:lnTo>
                  <a:lnTo>
                    <a:pt x="4452937" y="733424"/>
                  </a:lnTo>
                  <a:lnTo>
                    <a:pt x="71437" y="733424"/>
                  </a:lnTo>
                  <a:lnTo>
                    <a:pt x="66746" y="733424"/>
                  </a:lnTo>
                  <a:lnTo>
                    <a:pt x="62100" y="732967"/>
                  </a:lnTo>
                  <a:lnTo>
                    <a:pt x="57499" y="732051"/>
                  </a:lnTo>
                  <a:lnTo>
                    <a:pt x="52899" y="731136"/>
                  </a:lnTo>
                  <a:lnTo>
                    <a:pt x="20923" y="712500"/>
                  </a:lnTo>
                  <a:lnTo>
                    <a:pt x="17606" y="709184"/>
                  </a:lnTo>
                  <a:lnTo>
                    <a:pt x="1372" y="675923"/>
                  </a:lnTo>
                  <a:lnTo>
                    <a:pt x="457" y="671322"/>
                  </a:lnTo>
                  <a:lnTo>
                    <a:pt x="0" y="666677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511925" y="4566935"/>
            <a:ext cx="3106420" cy="57213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자율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트레이딩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로봇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완전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자율적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의사결정이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가능한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D0D5DA"/>
                </a:solidFill>
                <a:latin typeface="Noto Sans JP"/>
                <a:cs typeface="Noto Sans JP"/>
              </a:rPr>
              <a:t>AI</a:t>
            </a:r>
            <a:r>
              <a:rPr dirty="0" sz="11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트레이더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상용화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257299" y="5562599"/>
            <a:ext cx="4533900" cy="742950"/>
            <a:chOff x="1257299" y="5562599"/>
            <a:chExt cx="4533900" cy="742950"/>
          </a:xfrm>
        </p:grpSpPr>
        <p:sp>
          <p:nvSpPr>
            <p:cNvPr id="48" name="object 48" descr=""/>
            <p:cNvSpPr/>
            <p:nvPr/>
          </p:nvSpPr>
          <p:spPr>
            <a:xfrm>
              <a:off x="1262062" y="556736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4457627" y="733424"/>
                  </a:moveTo>
                  <a:lnTo>
                    <a:pt x="66746" y="733424"/>
                  </a:lnTo>
                  <a:lnTo>
                    <a:pt x="62101" y="732966"/>
                  </a:lnTo>
                  <a:lnTo>
                    <a:pt x="24240" y="715817"/>
                  </a:lnTo>
                  <a:lnTo>
                    <a:pt x="2287" y="680524"/>
                  </a:lnTo>
                  <a:lnTo>
                    <a:pt x="0" y="666677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457627" y="0"/>
                  </a:lnTo>
                  <a:lnTo>
                    <a:pt x="4496525" y="14645"/>
                  </a:lnTo>
                  <a:lnTo>
                    <a:pt x="4520731" y="48432"/>
                  </a:lnTo>
                  <a:lnTo>
                    <a:pt x="4524374" y="66746"/>
                  </a:lnTo>
                  <a:lnTo>
                    <a:pt x="4524374" y="666677"/>
                  </a:lnTo>
                  <a:lnTo>
                    <a:pt x="4509728" y="705576"/>
                  </a:lnTo>
                  <a:lnTo>
                    <a:pt x="4475940" y="729780"/>
                  </a:lnTo>
                  <a:lnTo>
                    <a:pt x="4462272" y="732966"/>
                  </a:lnTo>
                  <a:lnTo>
                    <a:pt x="4457627" y="7334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262062" y="5567362"/>
              <a:ext cx="4524375" cy="733425"/>
            </a:xfrm>
            <a:custGeom>
              <a:avLst/>
              <a:gdLst/>
              <a:ahLst/>
              <a:cxnLst/>
              <a:rect l="l" t="t" r="r" b="b"/>
              <a:pathLst>
                <a:path w="4524375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52937" y="0"/>
                  </a:lnTo>
                  <a:lnTo>
                    <a:pt x="4457627" y="0"/>
                  </a:lnTo>
                  <a:lnTo>
                    <a:pt x="4462272" y="457"/>
                  </a:lnTo>
                  <a:lnTo>
                    <a:pt x="4492624" y="12039"/>
                  </a:lnTo>
                  <a:lnTo>
                    <a:pt x="4496525" y="14645"/>
                  </a:lnTo>
                  <a:lnTo>
                    <a:pt x="4500134" y="17606"/>
                  </a:lnTo>
                  <a:lnTo>
                    <a:pt x="4503450" y="20923"/>
                  </a:lnTo>
                  <a:lnTo>
                    <a:pt x="4506767" y="24239"/>
                  </a:lnTo>
                  <a:lnTo>
                    <a:pt x="4523001" y="57499"/>
                  </a:lnTo>
                  <a:lnTo>
                    <a:pt x="4523917" y="62100"/>
                  </a:lnTo>
                  <a:lnTo>
                    <a:pt x="4524374" y="66746"/>
                  </a:lnTo>
                  <a:lnTo>
                    <a:pt x="4524374" y="71437"/>
                  </a:lnTo>
                  <a:lnTo>
                    <a:pt x="4524374" y="661987"/>
                  </a:lnTo>
                  <a:lnTo>
                    <a:pt x="4524374" y="666677"/>
                  </a:lnTo>
                  <a:lnTo>
                    <a:pt x="4523917" y="671323"/>
                  </a:lnTo>
                  <a:lnTo>
                    <a:pt x="4523001" y="675923"/>
                  </a:lnTo>
                  <a:lnTo>
                    <a:pt x="4522086" y="680524"/>
                  </a:lnTo>
                  <a:lnTo>
                    <a:pt x="4520731" y="684991"/>
                  </a:lnTo>
                  <a:lnTo>
                    <a:pt x="4518936" y="689324"/>
                  </a:lnTo>
                  <a:lnTo>
                    <a:pt x="4517140" y="693658"/>
                  </a:lnTo>
                  <a:lnTo>
                    <a:pt x="4503450" y="712500"/>
                  </a:lnTo>
                  <a:lnTo>
                    <a:pt x="4500134" y="715817"/>
                  </a:lnTo>
                  <a:lnTo>
                    <a:pt x="4462272" y="732966"/>
                  </a:lnTo>
                  <a:lnTo>
                    <a:pt x="4452937" y="733424"/>
                  </a:lnTo>
                  <a:lnTo>
                    <a:pt x="71437" y="733424"/>
                  </a:lnTo>
                  <a:lnTo>
                    <a:pt x="31748" y="721384"/>
                  </a:lnTo>
                  <a:lnTo>
                    <a:pt x="20923" y="712500"/>
                  </a:lnTo>
                  <a:lnTo>
                    <a:pt x="17606" y="709184"/>
                  </a:lnTo>
                  <a:lnTo>
                    <a:pt x="14645" y="705576"/>
                  </a:lnTo>
                  <a:lnTo>
                    <a:pt x="12039" y="701675"/>
                  </a:lnTo>
                  <a:lnTo>
                    <a:pt x="9433" y="697775"/>
                  </a:lnTo>
                  <a:lnTo>
                    <a:pt x="7232" y="693658"/>
                  </a:lnTo>
                  <a:lnTo>
                    <a:pt x="5437" y="689324"/>
                  </a:lnTo>
                  <a:lnTo>
                    <a:pt x="3642" y="684991"/>
                  </a:lnTo>
                  <a:lnTo>
                    <a:pt x="2287" y="680524"/>
                  </a:lnTo>
                  <a:lnTo>
                    <a:pt x="1372" y="675923"/>
                  </a:lnTo>
                  <a:lnTo>
                    <a:pt x="457" y="671323"/>
                  </a:lnTo>
                  <a:lnTo>
                    <a:pt x="0" y="666677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205136" y="5614685"/>
            <a:ext cx="3475354" cy="57213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261870">
              <a:lnSpc>
                <a:spcPct val="100000"/>
              </a:lnSpc>
              <a:spcBef>
                <a:spcPts val="71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통합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금융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생태계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r>
              <a:rPr dirty="0" sz="1150" spc="-140">
                <a:solidFill>
                  <a:srgbClr val="D0D5DA"/>
                </a:solidFill>
                <a:latin typeface="Noto Sans JP"/>
                <a:cs typeface="Noto Sans JP"/>
              </a:rPr>
              <a:t>-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협업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금융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플랫폼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탈중앙화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시스템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762624" y="3467100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92563" y="664242"/>
                </a:lnTo>
                <a:lnTo>
                  <a:pt x="252371" y="656759"/>
                </a:lnTo>
                <a:lnTo>
                  <a:pt x="213397" y="644412"/>
                </a:lnTo>
                <a:lnTo>
                  <a:pt x="176223" y="627385"/>
                </a:lnTo>
                <a:lnTo>
                  <a:pt x="141412" y="605935"/>
                </a:lnTo>
                <a:lnTo>
                  <a:pt x="109493" y="580389"/>
                </a:lnTo>
                <a:lnTo>
                  <a:pt x="80941" y="551128"/>
                </a:lnTo>
                <a:lnTo>
                  <a:pt x="56183" y="518588"/>
                </a:lnTo>
                <a:lnTo>
                  <a:pt x="35595" y="483261"/>
                </a:lnTo>
                <a:lnTo>
                  <a:pt x="19487" y="445685"/>
                </a:lnTo>
                <a:lnTo>
                  <a:pt x="8100" y="406420"/>
                </a:lnTo>
                <a:lnTo>
                  <a:pt x="1605" y="366051"/>
                </a:lnTo>
                <a:lnTo>
                  <a:pt x="0" y="333374"/>
                </a:lnTo>
                <a:lnTo>
                  <a:pt x="100" y="325191"/>
                </a:lnTo>
                <a:lnTo>
                  <a:pt x="3608" y="284458"/>
                </a:lnTo>
                <a:lnTo>
                  <a:pt x="12075" y="244461"/>
                </a:lnTo>
                <a:lnTo>
                  <a:pt x="25376" y="205797"/>
                </a:lnTo>
                <a:lnTo>
                  <a:pt x="43310" y="169052"/>
                </a:lnTo>
                <a:lnTo>
                  <a:pt x="65605" y="134783"/>
                </a:lnTo>
                <a:lnTo>
                  <a:pt x="91927" y="103501"/>
                </a:lnTo>
                <a:lnTo>
                  <a:pt x="121884" y="75672"/>
                </a:lnTo>
                <a:lnTo>
                  <a:pt x="155022" y="51720"/>
                </a:lnTo>
                <a:lnTo>
                  <a:pt x="190838" y="32007"/>
                </a:lnTo>
                <a:lnTo>
                  <a:pt x="228798" y="16826"/>
                </a:lnTo>
                <a:lnTo>
                  <a:pt x="268336" y="6405"/>
                </a:lnTo>
                <a:lnTo>
                  <a:pt x="308852" y="902"/>
                </a:lnTo>
                <a:lnTo>
                  <a:pt x="333374" y="0"/>
                </a:lnTo>
                <a:lnTo>
                  <a:pt x="341558" y="100"/>
                </a:lnTo>
                <a:lnTo>
                  <a:pt x="382291" y="3608"/>
                </a:lnTo>
                <a:lnTo>
                  <a:pt x="422287" y="12075"/>
                </a:lnTo>
                <a:lnTo>
                  <a:pt x="460951" y="25376"/>
                </a:lnTo>
                <a:lnTo>
                  <a:pt x="497697" y="43310"/>
                </a:lnTo>
                <a:lnTo>
                  <a:pt x="531966" y="65605"/>
                </a:lnTo>
                <a:lnTo>
                  <a:pt x="563248" y="91927"/>
                </a:lnTo>
                <a:lnTo>
                  <a:pt x="591077" y="121884"/>
                </a:lnTo>
                <a:lnTo>
                  <a:pt x="615029" y="155022"/>
                </a:lnTo>
                <a:lnTo>
                  <a:pt x="634742" y="190838"/>
                </a:lnTo>
                <a:lnTo>
                  <a:pt x="649923" y="228798"/>
                </a:lnTo>
                <a:lnTo>
                  <a:pt x="660344" y="268336"/>
                </a:lnTo>
                <a:lnTo>
                  <a:pt x="665847" y="308852"/>
                </a:lnTo>
                <a:lnTo>
                  <a:pt x="666749" y="333374"/>
                </a:lnTo>
                <a:lnTo>
                  <a:pt x="666649" y="341558"/>
                </a:lnTo>
                <a:lnTo>
                  <a:pt x="663141" y="382291"/>
                </a:lnTo>
                <a:lnTo>
                  <a:pt x="654674" y="422287"/>
                </a:lnTo>
                <a:lnTo>
                  <a:pt x="641373" y="460951"/>
                </a:lnTo>
                <a:lnTo>
                  <a:pt x="623439" y="497697"/>
                </a:lnTo>
                <a:lnTo>
                  <a:pt x="601144" y="531966"/>
                </a:lnTo>
                <a:lnTo>
                  <a:pt x="574822" y="563248"/>
                </a:lnTo>
                <a:lnTo>
                  <a:pt x="544865" y="591077"/>
                </a:lnTo>
                <a:lnTo>
                  <a:pt x="511727" y="615029"/>
                </a:lnTo>
                <a:lnTo>
                  <a:pt x="475911" y="634742"/>
                </a:lnTo>
                <a:lnTo>
                  <a:pt x="437950" y="649923"/>
                </a:lnTo>
                <a:lnTo>
                  <a:pt x="398413" y="660344"/>
                </a:lnTo>
                <a:lnTo>
                  <a:pt x="357897" y="665847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4BC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867498" y="3659715"/>
            <a:ext cx="4572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5" b="1">
                <a:solidFill>
                  <a:srgbClr val="091831"/>
                </a:solidFill>
                <a:latin typeface="Trebuchet MS"/>
                <a:cs typeface="Trebuchet MS"/>
              </a:rPr>
              <a:t>2026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762624" y="4476750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92563" y="664242"/>
                </a:lnTo>
                <a:lnTo>
                  <a:pt x="252371" y="656759"/>
                </a:lnTo>
                <a:lnTo>
                  <a:pt x="213397" y="644412"/>
                </a:lnTo>
                <a:lnTo>
                  <a:pt x="176223" y="627385"/>
                </a:lnTo>
                <a:lnTo>
                  <a:pt x="141412" y="605935"/>
                </a:lnTo>
                <a:lnTo>
                  <a:pt x="109493" y="580389"/>
                </a:lnTo>
                <a:lnTo>
                  <a:pt x="80941" y="551128"/>
                </a:lnTo>
                <a:lnTo>
                  <a:pt x="56183" y="518588"/>
                </a:lnTo>
                <a:lnTo>
                  <a:pt x="35595" y="483261"/>
                </a:lnTo>
                <a:lnTo>
                  <a:pt x="19487" y="445685"/>
                </a:lnTo>
                <a:lnTo>
                  <a:pt x="8100" y="406420"/>
                </a:lnTo>
                <a:lnTo>
                  <a:pt x="1605" y="366051"/>
                </a:lnTo>
                <a:lnTo>
                  <a:pt x="0" y="333374"/>
                </a:lnTo>
                <a:lnTo>
                  <a:pt x="100" y="325191"/>
                </a:lnTo>
                <a:lnTo>
                  <a:pt x="3608" y="284458"/>
                </a:lnTo>
                <a:lnTo>
                  <a:pt x="12075" y="244461"/>
                </a:lnTo>
                <a:lnTo>
                  <a:pt x="25376" y="205797"/>
                </a:lnTo>
                <a:lnTo>
                  <a:pt x="43310" y="169052"/>
                </a:lnTo>
                <a:lnTo>
                  <a:pt x="65605" y="134783"/>
                </a:lnTo>
                <a:lnTo>
                  <a:pt x="91927" y="103501"/>
                </a:lnTo>
                <a:lnTo>
                  <a:pt x="121884" y="75672"/>
                </a:lnTo>
                <a:lnTo>
                  <a:pt x="155022" y="51720"/>
                </a:lnTo>
                <a:lnTo>
                  <a:pt x="190838" y="32007"/>
                </a:lnTo>
                <a:lnTo>
                  <a:pt x="228798" y="16826"/>
                </a:lnTo>
                <a:lnTo>
                  <a:pt x="268336" y="6405"/>
                </a:lnTo>
                <a:lnTo>
                  <a:pt x="308852" y="902"/>
                </a:lnTo>
                <a:lnTo>
                  <a:pt x="333374" y="0"/>
                </a:lnTo>
                <a:lnTo>
                  <a:pt x="341558" y="100"/>
                </a:lnTo>
                <a:lnTo>
                  <a:pt x="382291" y="3608"/>
                </a:lnTo>
                <a:lnTo>
                  <a:pt x="422287" y="12075"/>
                </a:lnTo>
                <a:lnTo>
                  <a:pt x="460951" y="25376"/>
                </a:lnTo>
                <a:lnTo>
                  <a:pt x="497697" y="43310"/>
                </a:lnTo>
                <a:lnTo>
                  <a:pt x="531966" y="65605"/>
                </a:lnTo>
                <a:lnTo>
                  <a:pt x="563248" y="91927"/>
                </a:lnTo>
                <a:lnTo>
                  <a:pt x="591077" y="121884"/>
                </a:lnTo>
                <a:lnTo>
                  <a:pt x="615029" y="155022"/>
                </a:lnTo>
                <a:lnTo>
                  <a:pt x="634742" y="190838"/>
                </a:lnTo>
                <a:lnTo>
                  <a:pt x="649923" y="228798"/>
                </a:lnTo>
                <a:lnTo>
                  <a:pt x="660344" y="268336"/>
                </a:lnTo>
                <a:lnTo>
                  <a:pt x="665847" y="308852"/>
                </a:lnTo>
                <a:lnTo>
                  <a:pt x="666749" y="333374"/>
                </a:lnTo>
                <a:lnTo>
                  <a:pt x="666649" y="341558"/>
                </a:lnTo>
                <a:lnTo>
                  <a:pt x="663141" y="382291"/>
                </a:lnTo>
                <a:lnTo>
                  <a:pt x="654674" y="422287"/>
                </a:lnTo>
                <a:lnTo>
                  <a:pt x="641373" y="460951"/>
                </a:lnTo>
                <a:lnTo>
                  <a:pt x="623439" y="497697"/>
                </a:lnTo>
                <a:lnTo>
                  <a:pt x="601144" y="531966"/>
                </a:lnTo>
                <a:lnTo>
                  <a:pt x="574822" y="563248"/>
                </a:lnTo>
                <a:lnTo>
                  <a:pt x="544865" y="591077"/>
                </a:lnTo>
                <a:lnTo>
                  <a:pt x="511727" y="615029"/>
                </a:lnTo>
                <a:lnTo>
                  <a:pt x="475911" y="634742"/>
                </a:lnTo>
                <a:lnTo>
                  <a:pt x="437950" y="649923"/>
                </a:lnTo>
                <a:lnTo>
                  <a:pt x="398413" y="660344"/>
                </a:lnTo>
                <a:lnTo>
                  <a:pt x="357897" y="665847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4BC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5867498" y="4669365"/>
            <a:ext cx="4572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5" b="1">
                <a:solidFill>
                  <a:srgbClr val="091831"/>
                </a:solidFill>
                <a:latin typeface="Trebuchet MS"/>
                <a:cs typeface="Trebuchet MS"/>
              </a:rPr>
              <a:t>2028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5762624" y="5486399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92563" y="664242"/>
                </a:lnTo>
                <a:lnTo>
                  <a:pt x="252371" y="656759"/>
                </a:lnTo>
                <a:lnTo>
                  <a:pt x="213397" y="644412"/>
                </a:lnTo>
                <a:lnTo>
                  <a:pt x="176223" y="627385"/>
                </a:lnTo>
                <a:lnTo>
                  <a:pt x="141412" y="605935"/>
                </a:lnTo>
                <a:lnTo>
                  <a:pt x="109493" y="580389"/>
                </a:lnTo>
                <a:lnTo>
                  <a:pt x="80941" y="551128"/>
                </a:lnTo>
                <a:lnTo>
                  <a:pt x="56183" y="518588"/>
                </a:lnTo>
                <a:lnTo>
                  <a:pt x="35595" y="483261"/>
                </a:lnTo>
                <a:lnTo>
                  <a:pt x="19487" y="445685"/>
                </a:lnTo>
                <a:lnTo>
                  <a:pt x="8100" y="406420"/>
                </a:lnTo>
                <a:lnTo>
                  <a:pt x="1605" y="366051"/>
                </a:lnTo>
                <a:lnTo>
                  <a:pt x="0" y="333374"/>
                </a:lnTo>
                <a:lnTo>
                  <a:pt x="100" y="325191"/>
                </a:lnTo>
                <a:lnTo>
                  <a:pt x="3608" y="284458"/>
                </a:lnTo>
                <a:lnTo>
                  <a:pt x="12075" y="244461"/>
                </a:lnTo>
                <a:lnTo>
                  <a:pt x="25376" y="205797"/>
                </a:lnTo>
                <a:lnTo>
                  <a:pt x="43310" y="169052"/>
                </a:lnTo>
                <a:lnTo>
                  <a:pt x="65605" y="134783"/>
                </a:lnTo>
                <a:lnTo>
                  <a:pt x="91927" y="103501"/>
                </a:lnTo>
                <a:lnTo>
                  <a:pt x="121884" y="75672"/>
                </a:lnTo>
                <a:lnTo>
                  <a:pt x="155022" y="51720"/>
                </a:lnTo>
                <a:lnTo>
                  <a:pt x="190838" y="32007"/>
                </a:lnTo>
                <a:lnTo>
                  <a:pt x="228798" y="16826"/>
                </a:lnTo>
                <a:lnTo>
                  <a:pt x="268336" y="6405"/>
                </a:lnTo>
                <a:lnTo>
                  <a:pt x="308852" y="902"/>
                </a:lnTo>
                <a:lnTo>
                  <a:pt x="333374" y="0"/>
                </a:lnTo>
                <a:lnTo>
                  <a:pt x="341558" y="100"/>
                </a:lnTo>
                <a:lnTo>
                  <a:pt x="382291" y="3608"/>
                </a:lnTo>
                <a:lnTo>
                  <a:pt x="422287" y="12075"/>
                </a:lnTo>
                <a:lnTo>
                  <a:pt x="460951" y="25376"/>
                </a:lnTo>
                <a:lnTo>
                  <a:pt x="497697" y="43310"/>
                </a:lnTo>
                <a:lnTo>
                  <a:pt x="531966" y="65605"/>
                </a:lnTo>
                <a:lnTo>
                  <a:pt x="563248" y="91927"/>
                </a:lnTo>
                <a:lnTo>
                  <a:pt x="591077" y="121884"/>
                </a:lnTo>
                <a:lnTo>
                  <a:pt x="615029" y="155022"/>
                </a:lnTo>
                <a:lnTo>
                  <a:pt x="634742" y="190838"/>
                </a:lnTo>
                <a:lnTo>
                  <a:pt x="649923" y="228798"/>
                </a:lnTo>
                <a:lnTo>
                  <a:pt x="660344" y="268336"/>
                </a:lnTo>
                <a:lnTo>
                  <a:pt x="665847" y="308852"/>
                </a:lnTo>
                <a:lnTo>
                  <a:pt x="666749" y="333374"/>
                </a:lnTo>
                <a:lnTo>
                  <a:pt x="666649" y="341558"/>
                </a:lnTo>
                <a:lnTo>
                  <a:pt x="663141" y="382291"/>
                </a:lnTo>
                <a:lnTo>
                  <a:pt x="654674" y="422287"/>
                </a:lnTo>
                <a:lnTo>
                  <a:pt x="641373" y="460951"/>
                </a:lnTo>
                <a:lnTo>
                  <a:pt x="623439" y="497697"/>
                </a:lnTo>
                <a:lnTo>
                  <a:pt x="601144" y="531966"/>
                </a:lnTo>
                <a:lnTo>
                  <a:pt x="574822" y="563248"/>
                </a:lnTo>
                <a:lnTo>
                  <a:pt x="544865" y="591077"/>
                </a:lnTo>
                <a:lnTo>
                  <a:pt x="511727" y="615029"/>
                </a:lnTo>
                <a:lnTo>
                  <a:pt x="475911" y="634742"/>
                </a:lnTo>
                <a:lnTo>
                  <a:pt x="437950" y="649923"/>
                </a:lnTo>
                <a:lnTo>
                  <a:pt x="398413" y="660344"/>
                </a:lnTo>
                <a:lnTo>
                  <a:pt x="357897" y="665847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4BC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5867498" y="5679015"/>
            <a:ext cx="4572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5" b="1">
                <a:solidFill>
                  <a:srgbClr val="091831"/>
                </a:solidFill>
                <a:latin typeface="Trebuchet MS"/>
                <a:cs typeface="Trebuchet MS"/>
              </a:rPr>
              <a:t>2030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19950" y="6536384"/>
            <a:ext cx="441769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40">
                <a:solidFill>
                  <a:srgbClr val="9CA2AF"/>
                </a:solidFill>
                <a:latin typeface="Microsoft Sans Serif"/>
                <a:cs typeface="Microsoft Sans Serif"/>
              </a:rPr>
              <a:t>: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글로벌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금융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기술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연구소</a:t>
            </a:r>
            <a:r>
              <a:rPr dirty="0" sz="1150" spc="-150">
                <a:solidFill>
                  <a:srgbClr val="9CA2AF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휴머노이드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로봇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금융서비스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전망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보고서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45">
                <a:solidFill>
                  <a:srgbClr val="9CA2AF"/>
                </a:solidFill>
                <a:latin typeface="Microsoft Sans Serif"/>
                <a:cs typeface="Microsoft Sans Serif"/>
              </a:rPr>
              <a:t>(2025)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1260"/>
              </a:lnSpc>
            </a:pPr>
            <a:fld id="{81D60167-4931-47E6-BA6A-407CBD079E47}" type="slidenum">
              <a:rPr dirty="0" sz="1150" spc="-25">
                <a:latin typeface="Microsoft Sans Serif"/>
                <a:cs typeface="Microsoft Sans Serif"/>
              </a:rPr>
              <a:t>19</a:t>
            </a:fld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124825" cy="7124700"/>
          </a:xfrm>
          <a:custGeom>
            <a:avLst/>
            <a:gdLst/>
            <a:ahLst/>
            <a:cxnLst/>
            <a:rect l="l" t="t" r="r" b="b"/>
            <a:pathLst>
              <a:path w="8124825" h="7124700">
                <a:moveTo>
                  <a:pt x="0" y="7124699"/>
                </a:moveTo>
                <a:lnTo>
                  <a:pt x="8124824" y="7124699"/>
                </a:lnTo>
                <a:lnTo>
                  <a:pt x="8124824" y="0"/>
                </a:lnTo>
                <a:lnTo>
                  <a:pt x="0" y="0"/>
                </a:lnTo>
                <a:lnTo>
                  <a:pt x="0" y="7124699"/>
                </a:lnTo>
                <a:close/>
              </a:path>
            </a:pathLst>
          </a:custGeom>
          <a:solidFill>
            <a:srgbClr val="091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목차</a:t>
            </a:r>
            <a:r>
              <a:rPr dirty="0" spc="-320"/>
              <a:t> </a:t>
            </a:r>
            <a:r>
              <a:rPr dirty="0" sz="3000" spc="-229">
                <a:solidFill>
                  <a:srgbClr val="4BC8F0"/>
                </a:solidFill>
                <a:latin typeface="Noto Sans JP"/>
                <a:cs typeface="Noto Sans JP"/>
              </a:rPr>
              <a:t>CONTENTS</a:t>
            </a:r>
            <a:endParaRPr sz="3000">
              <a:latin typeface="Noto Sans JP"/>
              <a:cs typeface="Noto Sans JP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0999" y="10667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0999" y="17906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999" y="25145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80999" y="32384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80999" y="39623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0999" y="46862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0999" y="54101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80999" y="6134099"/>
            <a:ext cx="28575" cy="609600"/>
          </a:xfrm>
          <a:custGeom>
            <a:avLst/>
            <a:gdLst/>
            <a:ahLst/>
            <a:cxnLst/>
            <a:rect l="l" t="t" r="r" b="b"/>
            <a:pathLst>
              <a:path w="28575" h="609600">
                <a:moveTo>
                  <a:pt x="28574" y="609599"/>
                </a:moveTo>
                <a:lnTo>
                  <a:pt x="0" y="609599"/>
                </a:lnTo>
                <a:lnTo>
                  <a:pt x="0" y="0"/>
                </a:lnTo>
                <a:lnTo>
                  <a:pt x="28574" y="0"/>
                </a:lnTo>
                <a:lnTo>
                  <a:pt x="28574" y="6095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84249" y="1141676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06475" y="1101997"/>
            <a:ext cx="2138045" cy="5035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도입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필요성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자산관리와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가상화폐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트렌드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4249" y="1865576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06475" y="1825897"/>
            <a:ext cx="2015489" cy="5035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실패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사례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전문지식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없는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섣부른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위험성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4249" y="2589476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06475" y="2544193"/>
            <a:ext cx="2538095" cy="50863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50" spc="-200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750" spc="7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165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r>
              <a:rPr dirty="0" sz="1750" spc="7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dirty="0" sz="170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개요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시계열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탐지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예측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Dotum"/>
                <a:cs typeface="Dotum"/>
              </a:rPr>
              <a:t>메커니즘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4249" y="3313375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06475" y="3296284"/>
            <a:ext cx="251714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유망종목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선별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매매시점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50">
                <a:solidFill>
                  <a:srgbClr val="D0D5DA"/>
                </a:solidFill>
                <a:latin typeface="Noto Sans JP"/>
                <a:cs typeface="Noto Sans JP"/>
              </a:rPr>
              <a:t>AI</a:t>
            </a:r>
            <a:r>
              <a:rPr dirty="0" sz="1200" spc="2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종목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스크리닝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매매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타이밍</a:t>
            </a:r>
            <a:endParaRPr sz="11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4249" y="4037276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06475" y="4020184"/>
            <a:ext cx="195453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구현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85">
                <a:solidFill>
                  <a:srgbClr val="D0D5DA"/>
                </a:solidFill>
                <a:latin typeface="Noto Sans JP"/>
                <a:cs typeface="Noto Sans JP"/>
              </a:rPr>
              <a:t>Upbit</a:t>
            </a:r>
            <a:r>
              <a:rPr dirty="0" sz="120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200" spc="-8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20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백테스팅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D0D5DA"/>
                </a:solidFill>
                <a:latin typeface="Dotum"/>
                <a:cs typeface="Dotum"/>
              </a:rPr>
              <a:t>프레임워크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4249" y="4761176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06475" y="4715892"/>
            <a:ext cx="2420620" cy="50863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웹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700" spc="-14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50" spc="-200" b="0">
                <a:solidFill>
                  <a:srgbClr val="FFFFFF"/>
                </a:solidFill>
                <a:latin typeface="Noto Sans JP Medium"/>
                <a:cs typeface="Noto Sans JP Medium"/>
              </a:rPr>
              <a:t>HTS</a:t>
            </a:r>
            <a:r>
              <a:rPr dirty="0" sz="1750" spc="3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사용자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친화적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제어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D0D5DA"/>
                </a:solidFill>
                <a:latin typeface="Dotum"/>
                <a:cs typeface="Dotum"/>
              </a:rPr>
              <a:t>인터페이스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84249" y="5485075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06475" y="5445396"/>
            <a:ext cx="1762760" cy="5035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기대효과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실험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결과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수익성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안정성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측정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4249" y="6208975"/>
            <a:ext cx="29527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95" b="1">
                <a:solidFill>
                  <a:srgbClr val="4BC8F0"/>
                </a:solidFill>
                <a:latin typeface="Trebuchet MS"/>
                <a:cs typeface="Trebuchet MS"/>
              </a:rPr>
              <a:t>08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06475" y="6169296"/>
            <a:ext cx="2745740" cy="5035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미래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전망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휴머노이드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로봇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통합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임베디드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차세대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금융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124824" y="0"/>
            <a:ext cx="9525" cy="7124700"/>
          </a:xfrm>
          <a:custGeom>
            <a:avLst/>
            <a:gdLst/>
            <a:ahLst/>
            <a:cxnLst/>
            <a:rect l="l" t="t" r="r" b="b"/>
            <a:pathLst>
              <a:path w="9525" h="7124700">
                <a:moveTo>
                  <a:pt x="9524" y="7124699"/>
                </a:moveTo>
                <a:lnTo>
                  <a:pt x="0" y="7124699"/>
                </a:lnTo>
                <a:lnTo>
                  <a:pt x="0" y="0"/>
                </a:lnTo>
                <a:lnTo>
                  <a:pt x="9524" y="0"/>
                </a:lnTo>
                <a:lnTo>
                  <a:pt x="9524" y="7124699"/>
                </a:lnTo>
                <a:close/>
              </a:path>
            </a:pathLst>
          </a:custGeom>
          <a:solidFill>
            <a:srgbClr val="426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429575" y="1115060"/>
            <a:ext cx="9550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키워드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467723" y="1581149"/>
            <a:ext cx="1276350" cy="276225"/>
            <a:chOff x="8467723" y="1581149"/>
            <a:chExt cx="1276350" cy="276225"/>
          </a:xfrm>
        </p:grpSpPr>
        <p:sp>
          <p:nvSpPr>
            <p:cNvPr id="31" name="object 31" descr=""/>
            <p:cNvSpPr/>
            <p:nvPr/>
          </p:nvSpPr>
          <p:spPr>
            <a:xfrm>
              <a:off x="8472485" y="1585912"/>
              <a:ext cx="1266825" cy="266700"/>
            </a:xfrm>
            <a:custGeom>
              <a:avLst/>
              <a:gdLst/>
              <a:ahLst/>
              <a:cxnLst/>
              <a:rect l="l" t="t" r="r" b="b"/>
              <a:pathLst>
                <a:path w="1266825" h="266700">
                  <a:moveTo>
                    <a:pt x="1164480" y="266699"/>
                  </a:moveTo>
                  <a:lnTo>
                    <a:pt x="102344" y="266699"/>
                  </a:lnTo>
                  <a:lnTo>
                    <a:pt x="95221" y="265998"/>
                  </a:lnTo>
                  <a:lnTo>
                    <a:pt x="54661" y="252235"/>
                  </a:lnTo>
                  <a:lnTo>
                    <a:pt x="22454" y="223998"/>
                  </a:lnTo>
                  <a:lnTo>
                    <a:pt x="3507" y="185586"/>
                  </a:lnTo>
                  <a:lnTo>
                    <a:pt x="0" y="164354"/>
                  </a:lnTo>
                  <a:lnTo>
                    <a:pt x="0" y="157162"/>
                  </a:lnTo>
                  <a:lnTo>
                    <a:pt x="0" y="102345"/>
                  </a:lnTo>
                  <a:lnTo>
                    <a:pt x="11089" y="60974"/>
                  </a:lnTo>
                  <a:lnTo>
                    <a:pt x="37167" y="26996"/>
                  </a:lnTo>
                  <a:lnTo>
                    <a:pt x="74263" y="5585"/>
                  </a:lnTo>
                  <a:lnTo>
                    <a:pt x="102344" y="0"/>
                  </a:lnTo>
                  <a:lnTo>
                    <a:pt x="1164480" y="0"/>
                  </a:lnTo>
                  <a:lnTo>
                    <a:pt x="1205849" y="11090"/>
                  </a:lnTo>
                  <a:lnTo>
                    <a:pt x="1239826" y="37168"/>
                  </a:lnTo>
                  <a:lnTo>
                    <a:pt x="1261238" y="74263"/>
                  </a:lnTo>
                  <a:lnTo>
                    <a:pt x="1266824" y="102345"/>
                  </a:lnTo>
                  <a:lnTo>
                    <a:pt x="1266824" y="164354"/>
                  </a:lnTo>
                  <a:lnTo>
                    <a:pt x="1255733" y="205725"/>
                  </a:lnTo>
                  <a:lnTo>
                    <a:pt x="1229655" y="239702"/>
                  </a:lnTo>
                  <a:lnTo>
                    <a:pt x="1192559" y="261114"/>
                  </a:lnTo>
                  <a:lnTo>
                    <a:pt x="1171602" y="265998"/>
                  </a:lnTo>
                  <a:lnTo>
                    <a:pt x="1164480" y="266699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472485" y="1585912"/>
              <a:ext cx="1266825" cy="266700"/>
            </a:xfrm>
            <a:custGeom>
              <a:avLst/>
              <a:gdLst/>
              <a:ahLst/>
              <a:cxnLst/>
              <a:rect l="l" t="t" r="r" b="b"/>
              <a:pathLst>
                <a:path w="1266825" h="266700">
                  <a:moveTo>
                    <a:pt x="0" y="157162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8337" y="67619"/>
                  </a:lnTo>
                  <a:lnTo>
                    <a:pt x="11089" y="60974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4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6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1157287" y="0"/>
                  </a:lnTo>
                  <a:lnTo>
                    <a:pt x="1164480" y="0"/>
                  </a:lnTo>
                  <a:lnTo>
                    <a:pt x="1171602" y="701"/>
                  </a:lnTo>
                  <a:lnTo>
                    <a:pt x="1178656" y="2104"/>
                  </a:lnTo>
                  <a:lnTo>
                    <a:pt x="1185710" y="3507"/>
                  </a:lnTo>
                  <a:lnTo>
                    <a:pt x="1218142" y="18460"/>
                  </a:lnTo>
                  <a:lnTo>
                    <a:pt x="1224122" y="22456"/>
                  </a:lnTo>
                  <a:lnTo>
                    <a:pt x="1252358" y="54661"/>
                  </a:lnTo>
                  <a:lnTo>
                    <a:pt x="1258485" y="67619"/>
                  </a:lnTo>
                  <a:lnTo>
                    <a:pt x="1261238" y="74263"/>
                  </a:lnTo>
                  <a:lnTo>
                    <a:pt x="1266825" y="109537"/>
                  </a:lnTo>
                  <a:lnTo>
                    <a:pt x="1266825" y="157162"/>
                  </a:lnTo>
                  <a:lnTo>
                    <a:pt x="1258485" y="199080"/>
                  </a:lnTo>
                  <a:lnTo>
                    <a:pt x="1234741" y="234617"/>
                  </a:lnTo>
                  <a:lnTo>
                    <a:pt x="1218141" y="248239"/>
                  </a:lnTo>
                  <a:lnTo>
                    <a:pt x="1212161" y="252235"/>
                  </a:lnTo>
                  <a:lnTo>
                    <a:pt x="1178656" y="264595"/>
                  </a:lnTo>
                  <a:lnTo>
                    <a:pt x="1171602" y="265998"/>
                  </a:lnTo>
                  <a:lnTo>
                    <a:pt x="1164480" y="266699"/>
                  </a:lnTo>
                  <a:lnTo>
                    <a:pt x="1157287" y="266699"/>
                  </a:lnTo>
                  <a:lnTo>
                    <a:pt x="109538" y="266699"/>
                  </a:lnTo>
                  <a:lnTo>
                    <a:pt x="102344" y="266699"/>
                  </a:lnTo>
                  <a:lnTo>
                    <a:pt x="95221" y="265998"/>
                  </a:lnTo>
                  <a:lnTo>
                    <a:pt x="88167" y="264595"/>
                  </a:lnTo>
                  <a:lnTo>
                    <a:pt x="81113" y="263191"/>
                  </a:lnTo>
                  <a:lnTo>
                    <a:pt x="48681" y="248239"/>
                  </a:lnTo>
                  <a:lnTo>
                    <a:pt x="42700" y="244243"/>
                  </a:lnTo>
                  <a:lnTo>
                    <a:pt x="37167" y="239702"/>
                  </a:lnTo>
                  <a:lnTo>
                    <a:pt x="32082" y="234617"/>
                  </a:lnTo>
                  <a:lnTo>
                    <a:pt x="26996" y="229531"/>
                  </a:lnTo>
                  <a:lnTo>
                    <a:pt x="5585" y="192435"/>
                  </a:lnTo>
                  <a:lnTo>
                    <a:pt x="0" y="164354"/>
                  </a:lnTo>
                  <a:lnTo>
                    <a:pt x="0" y="1571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9801224" y="1581149"/>
            <a:ext cx="809625" cy="276225"/>
            <a:chOff x="9801224" y="1581149"/>
            <a:chExt cx="809625" cy="276225"/>
          </a:xfrm>
        </p:grpSpPr>
        <p:sp>
          <p:nvSpPr>
            <p:cNvPr id="34" name="object 34" descr=""/>
            <p:cNvSpPr/>
            <p:nvPr/>
          </p:nvSpPr>
          <p:spPr>
            <a:xfrm>
              <a:off x="9805986" y="1585912"/>
              <a:ext cx="800100" cy="266700"/>
            </a:xfrm>
            <a:custGeom>
              <a:avLst/>
              <a:gdLst/>
              <a:ahLst/>
              <a:cxnLst/>
              <a:rect l="l" t="t" r="r" b="b"/>
              <a:pathLst>
                <a:path w="800100" h="266700">
                  <a:moveTo>
                    <a:pt x="697753" y="266699"/>
                  </a:moveTo>
                  <a:lnTo>
                    <a:pt x="102344" y="266699"/>
                  </a:lnTo>
                  <a:lnTo>
                    <a:pt x="95222" y="265998"/>
                  </a:lnTo>
                  <a:lnTo>
                    <a:pt x="54659" y="252235"/>
                  </a:lnTo>
                  <a:lnTo>
                    <a:pt x="22455" y="223998"/>
                  </a:lnTo>
                  <a:lnTo>
                    <a:pt x="3506" y="185586"/>
                  </a:lnTo>
                  <a:lnTo>
                    <a:pt x="0" y="164354"/>
                  </a:lnTo>
                  <a:lnTo>
                    <a:pt x="0" y="157162"/>
                  </a:lnTo>
                  <a:lnTo>
                    <a:pt x="0" y="102345"/>
                  </a:lnTo>
                  <a:lnTo>
                    <a:pt x="11088" y="60974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697753" y="0"/>
                  </a:lnTo>
                  <a:lnTo>
                    <a:pt x="739124" y="11090"/>
                  </a:lnTo>
                  <a:lnTo>
                    <a:pt x="773102" y="37168"/>
                  </a:lnTo>
                  <a:lnTo>
                    <a:pt x="794513" y="74263"/>
                  </a:lnTo>
                  <a:lnTo>
                    <a:pt x="800099" y="102345"/>
                  </a:lnTo>
                  <a:lnTo>
                    <a:pt x="800099" y="164354"/>
                  </a:lnTo>
                  <a:lnTo>
                    <a:pt x="789008" y="205725"/>
                  </a:lnTo>
                  <a:lnTo>
                    <a:pt x="762931" y="239702"/>
                  </a:lnTo>
                  <a:lnTo>
                    <a:pt x="725834" y="261114"/>
                  </a:lnTo>
                  <a:lnTo>
                    <a:pt x="704877" y="265998"/>
                  </a:lnTo>
                  <a:lnTo>
                    <a:pt x="697753" y="266699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805986" y="1585912"/>
              <a:ext cx="800100" cy="266700"/>
            </a:xfrm>
            <a:custGeom>
              <a:avLst/>
              <a:gdLst/>
              <a:ahLst/>
              <a:cxnLst/>
              <a:rect l="l" t="t" r="r" b="b"/>
              <a:pathLst>
                <a:path w="800100" h="266700">
                  <a:moveTo>
                    <a:pt x="0" y="157162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8336" y="67619"/>
                  </a:lnTo>
                  <a:lnTo>
                    <a:pt x="11088" y="60974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5" y="42701"/>
                  </a:lnTo>
                  <a:lnTo>
                    <a:pt x="26996" y="37168"/>
                  </a:lnTo>
                  <a:lnTo>
                    <a:pt x="32081" y="32082"/>
                  </a:lnTo>
                  <a:lnTo>
                    <a:pt x="37167" y="26996"/>
                  </a:lnTo>
                  <a:lnTo>
                    <a:pt x="42699" y="22456"/>
                  </a:lnTo>
                  <a:lnTo>
                    <a:pt x="48679" y="18460"/>
                  </a:lnTo>
                  <a:lnTo>
                    <a:pt x="54659" y="14464"/>
                  </a:lnTo>
                  <a:lnTo>
                    <a:pt x="88166" y="2104"/>
                  </a:lnTo>
                  <a:lnTo>
                    <a:pt x="95220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690562" y="0"/>
                  </a:lnTo>
                  <a:lnTo>
                    <a:pt x="697753" y="0"/>
                  </a:lnTo>
                  <a:lnTo>
                    <a:pt x="704877" y="701"/>
                  </a:lnTo>
                  <a:lnTo>
                    <a:pt x="711932" y="2104"/>
                  </a:lnTo>
                  <a:lnTo>
                    <a:pt x="718986" y="3507"/>
                  </a:lnTo>
                  <a:lnTo>
                    <a:pt x="751418" y="18460"/>
                  </a:lnTo>
                  <a:lnTo>
                    <a:pt x="757397" y="22456"/>
                  </a:lnTo>
                  <a:lnTo>
                    <a:pt x="762931" y="26996"/>
                  </a:lnTo>
                  <a:lnTo>
                    <a:pt x="768016" y="32082"/>
                  </a:lnTo>
                  <a:lnTo>
                    <a:pt x="773102" y="37168"/>
                  </a:lnTo>
                  <a:lnTo>
                    <a:pt x="794513" y="74263"/>
                  </a:lnTo>
                  <a:lnTo>
                    <a:pt x="797994" y="88167"/>
                  </a:lnTo>
                  <a:lnTo>
                    <a:pt x="799397" y="95221"/>
                  </a:lnTo>
                  <a:lnTo>
                    <a:pt x="800099" y="102345"/>
                  </a:lnTo>
                  <a:lnTo>
                    <a:pt x="800099" y="109537"/>
                  </a:lnTo>
                  <a:lnTo>
                    <a:pt x="800099" y="157162"/>
                  </a:lnTo>
                  <a:lnTo>
                    <a:pt x="800099" y="164354"/>
                  </a:lnTo>
                  <a:lnTo>
                    <a:pt x="799397" y="171477"/>
                  </a:lnTo>
                  <a:lnTo>
                    <a:pt x="797994" y="178532"/>
                  </a:lnTo>
                  <a:lnTo>
                    <a:pt x="796590" y="185586"/>
                  </a:lnTo>
                  <a:lnTo>
                    <a:pt x="777643" y="223998"/>
                  </a:lnTo>
                  <a:lnTo>
                    <a:pt x="745438" y="252235"/>
                  </a:lnTo>
                  <a:lnTo>
                    <a:pt x="711932" y="264595"/>
                  </a:lnTo>
                  <a:lnTo>
                    <a:pt x="704877" y="265998"/>
                  </a:lnTo>
                  <a:lnTo>
                    <a:pt x="697753" y="266699"/>
                  </a:lnTo>
                  <a:lnTo>
                    <a:pt x="690562" y="266699"/>
                  </a:lnTo>
                  <a:lnTo>
                    <a:pt x="109537" y="266699"/>
                  </a:lnTo>
                  <a:lnTo>
                    <a:pt x="102344" y="266699"/>
                  </a:lnTo>
                  <a:lnTo>
                    <a:pt x="95222" y="265998"/>
                  </a:lnTo>
                  <a:lnTo>
                    <a:pt x="88167" y="264595"/>
                  </a:lnTo>
                  <a:lnTo>
                    <a:pt x="81112" y="263191"/>
                  </a:lnTo>
                  <a:lnTo>
                    <a:pt x="42699" y="244243"/>
                  </a:lnTo>
                  <a:lnTo>
                    <a:pt x="14463" y="212037"/>
                  </a:lnTo>
                  <a:lnTo>
                    <a:pt x="701" y="171477"/>
                  </a:lnTo>
                  <a:lnTo>
                    <a:pt x="0" y="164354"/>
                  </a:lnTo>
                  <a:lnTo>
                    <a:pt x="0" y="1571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897764" y="1621180"/>
            <a:ext cx="62039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-180">
                <a:solidFill>
                  <a:srgbClr val="FFFFFF"/>
                </a:solidFill>
                <a:latin typeface="Dotum"/>
                <a:cs typeface="Dotum"/>
              </a:rPr>
              <a:t>시계열</a:t>
            </a:r>
            <a:r>
              <a:rPr dirty="0" sz="1050" spc="-6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50" spc="-140">
                <a:solidFill>
                  <a:srgbClr val="FFFFFF"/>
                </a:solidFill>
                <a:latin typeface="Dotum"/>
                <a:cs typeface="Dotum"/>
              </a:rPr>
              <a:t>예측</a:t>
            </a:r>
            <a:endParaRPr sz="1050">
              <a:latin typeface="Dotum"/>
              <a:cs typeface="Dotum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667997" y="1581149"/>
            <a:ext cx="914400" cy="276225"/>
            <a:chOff x="10667997" y="1581149"/>
            <a:chExt cx="914400" cy="276225"/>
          </a:xfrm>
        </p:grpSpPr>
        <p:sp>
          <p:nvSpPr>
            <p:cNvPr id="38" name="object 38" descr=""/>
            <p:cNvSpPr/>
            <p:nvPr/>
          </p:nvSpPr>
          <p:spPr>
            <a:xfrm>
              <a:off x="10672760" y="1585912"/>
              <a:ext cx="904875" cy="266700"/>
            </a:xfrm>
            <a:custGeom>
              <a:avLst/>
              <a:gdLst/>
              <a:ahLst/>
              <a:cxnLst/>
              <a:rect l="l" t="t" r="r" b="b"/>
              <a:pathLst>
                <a:path w="904875" h="266700">
                  <a:moveTo>
                    <a:pt x="802529" y="266699"/>
                  </a:moveTo>
                  <a:lnTo>
                    <a:pt x="102346" y="266699"/>
                  </a:lnTo>
                  <a:lnTo>
                    <a:pt x="95223" y="265998"/>
                  </a:lnTo>
                  <a:lnTo>
                    <a:pt x="54660" y="252235"/>
                  </a:lnTo>
                  <a:lnTo>
                    <a:pt x="22456" y="223998"/>
                  </a:lnTo>
                  <a:lnTo>
                    <a:pt x="3507" y="185586"/>
                  </a:lnTo>
                  <a:lnTo>
                    <a:pt x="0" y="164354"/>
                  </a:lnTo>
                  <a:lnTo>
                    <a:pt x="1" y="157162"/>
                  </a:lnTo>
                  <a:lnTo>
                    <a:pt x="0" y="102345"/>
                  </a:lnTo>
                  <a:lnTo>
                    <a:pt x="11089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6" y="0"/>
                  </a:lnTo>
                  <a:lnTo>
                    <a:pt x="802529" y="0"/>
                  </a:lnTo>
                  <a:lnTo>
                    <a:pt x="843900" y="11090"/>
                  </a:lnTo>
                  <a:lnTo>
                    <a:pt x="877876" y="37168"/>
                  </a:lnTo>
                  <a:lnTo>
                    <a:pt x="899288" y="74263"/>
                  </a:lnTo>
                  <a:lnTo>
                    <a:pt x="904876" y="102345"/>
                  </a:lnTo>
                  <a:lnTo>
                    <a:pt x="904876" y="164354"/>
                  </a:lnTo>
                  <a:lnTo>
                    <a:pt x="893783" y="205725"/>
                  </a:lnTo>
                  <a:lnTo>
                    <a:pt x="867706" y="239702"/>
                  </a:lnTo>
                  <a:lnTo>
                    <a:pt x="830610" y="261114"/>
                  </a:lnTo>
                  <a:lnTo>
                    <a:pt x="809652" y="265998"/>
                  </a:lnTo>
                  <a:lnTo>
                    <a:pt x="802529" y="266699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672760" y="1585912"/>
              <a:ext cx="904875" cy="266700"/>
            </a:xfrm>
            <a:custGeom>
              <a:avLst/>
              <a:gdLst/>
              <a:ahLst/>
              <a:cxnLst/>
              <a:rect l="l" t="t" r="r" b="b"/>
              <a:pathLst>
                <a:path w="904875" h="266700">
                  <a:moveTo>
                    <a:pt x="1" y="157162"/>
                  </a:moveTo>
                  <a:lnTo>
                    <a:pt x="1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8337" y="67619"/>
                  </a:lnTo>
                  <a:lnTo>
                    <a:pt x="11089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26997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6"/>
                  </a:lnTo>
                  <a:lnTo>
                    <a:pt x="48680" y="18460"/>
                  </a:lnTo>
                  <a:lnTo>
                    <a:pt x="54660" y="14464"/>
                  </a:lnTo>
                  <a:lnTo>
                    <a:pt x="60974" y="11090"/>
                  </a:lnTo>
                  <a:lnTo>
                    <a:pt x="67619" y="8337"/>
                  </a:lnTo>
                  <a:lnTo>
                    <a:pt x="74264" y="5585"/>
                  </a:lnTo>
                  <a:lnTo>
                    <a:pt x="81114" y="3507"/>
                  </a:lnTo>
                  <a:lnTo>
                    <a:pt x="88169" y="2104"/>
                  </a:lnTo>
                  <a:lnTo>
                    <a:pt x="95223" y="701"/>
                  </a:lnTo>
                  <a:lnTo>
                    <a:pt x="102346" y="0"/>
                  </a:lnTo>
                  <a:lnTo>
                    <a:pt x="109538" y="0"/>
                  </a:lnTo>
                  <a:lnTo>
                    <a:pt x="795338" y="0"/>
                  </a:lnTo>
                  <a:lnTo>
                    <a:pt x="802529" y="0"/>
                  </a:lnTo>
                  <a:lnTo>
                    <a:pt x="809652" y="701"/>
                  </a:lnTo>
                  <a:lnTo>
                    <a:pt x="816707" y="2104"/>
                  </a:lnTo>
                  <a:lnTo>
                    <a:pt x="823761" y="3507"/>
                  </a:lnTo>
                  <a:lnTo>
                    <a:pt x="856193" y="18460"/>
                  </a:lnTo>
                  <a:lnTo>
                    <a:pt x="862172" y="22456"/>
                  </a:lnTo>
                  <a:lnTo>
                    <a:pt x="890409" y="54661"/>
                  </a:lnTo>
                  <a:lnTo>
                    <a:pt x="896535" y="67619"/>
                  </a:lnTo>
                  <a:lnTo>
                    <a:pt x="899288" y="74263"/>
                  </a:lnTo>
                  <a:lnTo>
                    <a:pt x="901365" y="81113"/>
                  </a:lnTo>
                  <a:lnTo>
                    <a:pt x="902769" y="88167"/>
                  </a:lnTo>
                  <a:lnTo>
                    <a:pt x="904173" y="95221"/>
                  </a:lnTo>
                  <a:lnTo>
                    <a:pt x="904876" y="102345"/>
                  </a:lnTo>
                  <a:lnTo>
                    <a:pt x="904876" y="109537"/>
                  </a:lnTo>
                  <a:lnTo>
                    <a:pt x="904876" y="157162"/>
                  </a:lnTo>
                  <a:lnTo>
                    <a:pt x="904876" y="164354"/>
                  </a:lnTo>
                  <a:lnTo>
                    <a:pt x="904173" y="171477"/>
                  </a:lnTo>
                  <a:lnTo>
                    <a:pt x="902769" y="178532"/>
                  </a:lnTo>
                  <a:lnTo>
                    <a:pt x="901365" y="185586"/>
                  </a:lnTo>
                  <a:lnTo>
                    <a:pt x="882416" y="223998"/>
                  </a:lnTo>
                  <a:lnTo>
                    <a:pt x="850213" y="252235"/>
                  </a:lnTo>
                  <a:lnTo>
                    <a:pt x="816707" y="264595"/>
                  </a:lnTo>
                  <a:lnTo>
                    <a:pt x="809652" y="265998"/>
                  </a:lnTo>
                  <a:lnTo>
                    <a:pt x="802529" y="266699"/>
                  </a:lnTo>
                  <a:lnTo>
                    <a:pt x="795338" y="266699"/>
                  </a:lnTo>
                  <a:lnTo>
                    <a:pt x="109538" y="266699"/>
                  </a:lnTo>
                  <a:lnTo>
                    <a:pt x="102346" y="266699"/>
                  </a:lnTo>
                  <a:lnTo>
                    <a:pt x="95223" y="265998"/>
                  </a:lnTo>
                  <a:lnTo>
                    <a:pt x="88169" y="264595"/>
                  </a:lnTo>
                  <a:lnTo>
                    <a:pt x="81114" y="263191"/>
                  </a:lnTo>
                  <a:lnTo>
                    <a:pt x="42700" y="244243"/>
                  </a:lnTo>
                  <a:lnTo>
                    <a:pt x="14464" y="212037"/>
                  </a:lnTo>
                  <a:lnTo>
                    <a:pt x="2104" y="178532"/>
                  </a:lnTo>
                  <a:lnTo>
                    <a:pt x="701" y="171477"/>
                  </a:lnTo>
                  <a:lnTo>
                    <a:pt x="0" y="164354"/>
                  </a:lnTo>
                  <a:lnTo>
                    <a:pt x="1" y="1571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0759330" y="1621180"/>
            <a:ext cx="732790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-175">
                <a:solidFill>
                  <a:srgbClr val="FFFFFF"/>
                </a:solidFill>
                <a:latin typeface="Dotum"/>
                <a:cs typeface="Dotum"/>
              </a:rPr>
              <a:t>노후</a:t>
            </a:r>
            <a:r>
              <a:rPr dirty="0" sz="1050" spc="-8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50" spc="-160">
                <a:solidFill>
                  <a:srgbClr val="FFFFFF"/>
                </a:solidFill>
                <a:latin typeface="Dotum"/>
                <a:cs typeface="Dotum"/>
              </a:rPr>
              <a:t>자산관리</a:t>
            </a:r>
            <a:endParaRPr sz="10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467723" y="1914524"/>
            <a:ext cx="657225" cy="285750"/>
            <a:chOff x="8467723" y="1914524"/>
            <a:chExt cx="657225" cy="285750"/>
          </a:xfrm>
        </p:grpSpPr>
        <p:sp>
          <p:nvSpPr>
            <p:cNvPr id="42" name="object 42" descr=""/>
            <p:cNvSpPr/>
            <p:nvPr/>
          </p:nvSpPr>
          <p:spPr>
            <a:xfrm>
              <a:off x="8472485" y="1919287"/>
              <a:ext cx="647700" cy="276225"/>
            </a:xfrm>
            <a:custGeom>
              <a:avLst/>
              <a:gdLst/>
              <a:ahLst/>
              <a:cxnLst/>
              <a:rect l="l" t="t" r="r" b="b"/>
              <a:pathLst>
                <a:path w="647700" h="276225">
                  <a:moveTo>
                    <a:pt x="545355" y="276224"/>
                  </a:moveTo>
                  <a:lnTo>
                    <a:pt x="102344" y="276224"/>
                  </a:lnTo>
                  <a:lnTo>
                    <a:pt x="95221" y="275523"/>
                  </a:lnTo>
                  <a:lnTo>
                    <a:pt x="54661" y="261760"/>
                  </a:lnTo>
                  <a:lnTo>
                    <a:pt x="22454" y="233523"/>
                  </a:lnTo>
                  <a:lnTo>
                    <a:pt x="3507" y="195111"/>
                  </a:lnTo>
                  <a:lnTo>
                    <a:pt x="0" y="173879"/>
                  </a:lnTo>
                  <a:lnTo>
                    <a:pt x="0" y="16668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7" y="26996"/>
                  </a:lnTo>
                  <a:lnTo>
                    <a:pt x="74263" y="5585"/>
                  </a:lnTo>
                  <a:lnTo>
                    <a:pt x="102344" y="0"/>
                  </a:lnTo>
                  <a:lnTo>
                    <a:pt x="545355" y="0"/>
                  </a:lnTo>
                  <a:lnTo>
                    <a:pt x="586724" y="11090"/>
                  </a:lnTo>
                  <a:lnTo>
                    <a:pt x="620702" y="37168"/>
                  </a:lnTo>
                  <a:lnTo>
                    <a:pt x="642113" y="74263"/>
                  </a:lnTo>
                  <a:lnTo>
                    <a:pt x="647699" y="102345"/>
                  </a:lnTo>
                  <a:lnTo>
                    <a:pt x="647699" y="173879"/>
                  </a:lnTo>
                  <a:lnTo>
                    <a:pt x="636609" y="215250"/>
                  </a:lnTo>
                  <a:lnTo>
                    <a:pt x="610531" y="249227"/>
                  </a:lnTo>
                  <a:lnTo>
                    <a:pt x="573435" y="270638"/>
                  </a:lnTo>
                  <a:lnTo>
                    <a:pt x="552478" y="275523"/>
                  </a:lnTo>
                  <a:lnTo>
                    <a:pt x="545355" y="276224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72485" y="1919287"/>
              <a:ext cx="647700" cy="276225"/>
            </a:xfrm>
            <a:custGeom>
              <a:avLst/>
              <a:gdLst/>
              <a:ahLst/>
              <a:cxnLst/>
              <a:rect l="l" t="t" r="r" b="b"/>
              <a:pathLst>
                <a:path w="647700" h="276225">
                  <a:moveTo>
                    <a:pt x="0" y="1666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3" y="11090"/>
                  </a:lnTo>
                  <a:lnTo>
                    <a:pt x="67618" y="8337"/>
                  </a:lnTo>
                  <a:lnTo>
                    <a:pt x="74263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538163" y="0"/>
                  </a:lnTo>
                  <a:lnTo>
                    <a:pt x="545355" y="0"/>
                  </a:lnTo>
                  <a:lnTo>
                    <a:pt x="552478" y="701"/>
                  </a:lnTo>
                  <a:lnTo>
                    <a:pt x="593037" y="14464"/>
                  </a:lnTo>
                  <a:lnTo>
                    <a:pt x="599016" y="18460"/>
                  </a:lnTo>
                  <a:lnTo>
                    <a:pt x="604997" y="22455"/>
                  </a:lnTo>
                  <a:lnTo>
                    <a:pt x="610531" y="26996"/>
                  </a:lnTo>
                  <a:lnTo>
                    <a:pt x="615616" y="32082"/>
                  </a:lnTo>
                  <a:lnTo>
                    <a:pt x="620702" y="37168"/>
                  </a:lnTo>
                  <a:lnTo>
                    <a:pt x="639361" y="67619"/>
                  </a:lnTo>
                  <a:lnTo>
                    <a:pt x="642113" y="74263"/>
                  </a:lnTo>
                  <a:lnTo>
                    <a:pt x="644191" y="81113"/>
                  </a:lnTo>
                  <a:lnTo>
                    <a:pt x="645594" y="88167"/>
                  </a:lnTo>
                  <a:lnTo>
                    <a:pt x="646998" y="95221"/>
                  </a:lnTo>
                  <a:lnTo>
                    <a:pt x="647699" y="102345"/>
                  </a:lnTo>
                  <a:lnTo>
                    <a:pt x="647700" y="109537"/>
                  </a:lnTo>
                  <a:lnTo>
                    <a:pt x="647700" y="166687"/>
                  </a:lnTo>
                  <a:lnTo>
                    <a:pt x="647699" y="173879"/>
                  </a:lnTo>
                  <a:lnTo>
                    <a:pt x="646998" y="181002"/>
                  </a:lnTo>
                  <a:lnTo>
                    <a:pt x="645594" y="188057"/>
                  </a:lnTo>
                  <a:lnTo>
                    <a:pt x="644191" y="195111"/>
                  </a:lnTo>
                  <a:lnTo>
                    <a:pt x="642113" y="201960"/>
                  </a:lnTo>
                  <a:lnTo>
                    <a:pt x="639361" y="208605"/>
                  </a:lnTo>
                  <a:lnTo>
                    <a:pt x="636609" y="215250"/>
                  </a:lnTo>
                  <a:lnTo>
                    <a:pt x="610531" y="249227"/>
                  </a:lnTo>
                  <a:lnTo>
                    <a:pt x="573435" y="270638"/>
                  </a:lnTo>
                  <a:lnTo>
                    <a:pt x="538163" y="276224"/>
                  </a:lnTo>
                  <a:lnTo>
                    <a:pt x="109538" y="276224"/>
                  </a:lnTo>
                  <a:lnTo>
                    <a:pt x="67618" y="267886"/>
                  </a:lnTo>
                  <a:lnTo>
                    <a:pt x="48681" y="257764"/>
                  </a:lnTo>
                  <a:lnTo>
                    <a:pt x="42700" y="253768"/>
                  </a:lnTo>
                  <a:lnTo>
                    <a:pt x="37167" y="249227"/>
                  </a:lnTo>
                  <a:lnTo>
                    <a:pt x="32082" y="244141"/>
                  </a:lnTo>
                  <a:lnTo>
                    <a:pt x="26996" y="239056"/>
                  </a:lnTo>
                  <a:lnTo>
                    <a:pt x="22454" y="233523"/>
                  </a:lnTo>
                  <a:lnTo>
                    <a:pt x="18459" y="227542"/>
                  </a:lnTo>
                  <a:lnTo>
                    <a:pt x="14463" y="221562"/>
                  </a:lnTo>
                  <a:lnTo>
                    <a:pt x="701" y="181002"/>
                  </a:lnTo>
                  <a:lnTo>
                    <a:pt x="0" y="173879"/>
                  </a:lnTo>
                  <a:lnTo>
                    <a:pt x="0" y="1666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9182098" y="1914524"/>
            <a:ext cx="809625" cy="285750"/>
            <a:chOff x="9182098" y="1914524"/>
            <a:chExt cx="809625" cy="285750"/>
          </a:xfrm>
        </p:grpSpPr>
        <p:sp>
          <p:nvSpPr>
            <p:cNvPr id="45" name="object 45" descr=""/>
            <p:cNvSpPr/>
            <p:nvPr/>
          </p:nvSpPr>
          <p:spPr>
            <a:xfrm>
              <a:off x="9186860" y="1919287"/>
              <a:ext cx="800100" cy="276225"/>
            </a:xfrm>
            <a:custGeom>
              <a:avLst/>
              <a:gdLst/>
              <a:ahLst/>
              <a:cxnLst/>
              <a:rect l="l" t="t" r="r" b="b"/>
              <a:pathLst>
                <a:path w="800100" h="276225">
                  <a:moveTo>
                    <a:pt x="697754" y="276224"/>
                  </a:moveTo>
                  <a:lnTo>
                    <a:pt x="102344" y="276224"/>
                  </a:lnTo>
                  <a:lnTo>
                    <a:pt x="95221" y="275523"/>
                  </a:lnTo>
                  <a:lnTo>
                    <a:pt x="54660" y="261760"/>
                  </a:lnTo>
                  <a:lnTo>
                    <a:pt x="22454" y="233523"/>
                  </a:lnTo>
                  <a:lnTo>
                    <a:pt x="3506" y="195111"/>
                  </a:lnTo>
                  <a:lnTo>
                    <a:pt x="0" y="173879"/>
                  </a:lnTo>
                  <a:lnTo>
                    <a:pt x="0" y="16668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697754" y="0"/>
                  </a:lnTo>
                  <a:lnTo>
                    <a:pt x="739125" y="11090"/>
                  </a:lnTo>
                  <a:lnTo>
                    <a:pt x="773101" y="37168"/>
                  </a:lnTo>
                  <a:lnTo>
                    <a:pt x="794513" y="74263"/>
                  </a:lnTo>
                  <a:lnTo>
                    <a:pt x="800099" y="102345"/>
                  </a:lnTo>
                  <a:lnTo>
                    <a:pt x="800099" y="173879"/>
                  </a:lnTo>
                  <a:lnTo>
                    <a:pt x="789009" y="215250"/>
                  </a:lnTo>
                  <a:lnTo>
                    <a:pt x="762929" y="249227"/>
                  </a:lnTo>
                  <a:lnTo>
                    <a:pt x="725834" y="270638"/>
                  </a:lnTo>
                  <a:lnTo>
                    <a:pt x="704877" y="275523"/>
                  </a:lnTo>
                  <a:lnTo>
                    <a:pt x="697754" y="276224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186860" y="1919287"/>
              <a:ext cx="800100" cy="276225"/>
            </a:xfrm>
            <a:custGeom>
              <a:avLst/>
              <a:gdLst/>
              <a:ahLst/>
              <a:cxnLst/>
              <a:rect l="l" t="t" r="r" b="b"/>
              <a:pathLst>
                <a:path w="800100" h="276225">
                  <a:moveTo>
                    <a:pt x="0" y="1666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8337" y="67618"/>
                  </a:lnTo>
                  <a:lnTo>
                    <a:pt x="11089" y="60973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5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0" y="18460"/>
                  </a:lnTo>
                  <a:lnTo>
                    <a:pt x="54660" y="14464"/>
                  </a:lnTo>
                  <a:lnTo>
                    <a:pt x="60972" y="11090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2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690563" y="0"/>
                  </a:lnTo>
                  <a:lnTo>
                    <a:pt x="697754" y="0"/>
                  </a:lnTo>
                  <a:lnTo>
                    <a:pt x="704877" y="701"/>
                  </a:lnTo>
                  <a:lnTo>
                    <a:pt x="711931" y="2104"/>
                  </a:lnTo>
                  <a:lnTo>
                    <a:pt x="718985" y="3507"/>
                  </a:lnTo>
                  <a:lnTo>
                    <a:pt x="725835" y="5585"/>
                  </a:lnTo>
                  <a:lnTo>
                    <a:pt x="732480" y="8337"/>
                  </a:lnTo>
                  <a:lnTo>
                    <a:pt x="739125" y="11090"/>
                  </a:lnTo>
                  <a:lnTo>
                    <a:pt x="773101" y="37168"/>
                  </a:lnTo>
                  <a:lnTo>
                    <a:pt x="791761" y="67619"/>
                  </a:lnTo>
                  <a:lnTo>
                    <a:pt x="794513" y="74263"/>
                  </a:lnTo>
                  <a:lnTo>
                    <a:pt x="796591" y="81113"/>
                  </a:lnTo>
                  <a:lnTo>
                    <a:pt x="797994" y="88167"/>
                  </a:lnTo>
                  <a:lnTo>
                    <a:pt x="799398" y="95221"/>
                  </a:lnTo>
                  <a:lnTo>
                    <a:pt x="800099" y="102345"/>
                  </a:lnTo>
                  <a:lnTo>
                    <a:pt x="800100" y="109537"/>
                  </a:lnTo>
                  <a:lnTo>
                    <a:pt x="800100" y="166687"/>
                  </a:lnTo>
                  <a:lnTo>
                    <a:pt x="800099" y="173879"/>
                  </a:lnTo>
                  <a:lnTo>
                    <a:pt x="799398" y="181002"/>
                  </a:lnTo>
                  <a:lnTo>
                    <a:pt x="797994" y="188057"/>
                  </a:lnTo>
                  <a:lnTo>
                    <a:pt x="796591" y="195111"/>
                  </a:lnTo>
                  <a:lnTo>
                    <a:pt x="794513" y="201960"/>
                  </a:lnTo>
                  <a:lnTo>
                    <a:pt x="791761" y="208605"/>
                  </a:lnTo>
                  <a:lnTo>
                    <a:pt x="789009" y="215250"/>
                  </a:lnTo>
                  <a:lnTo>
                    <a:pt x="762929" y="249227"/>
                  </a:lnTo>
                  <a:lnTo>
                    <a:pt x="725834" y="270638"/>
                  </a:lnTo>
                  <a:lnTo>
                    <a:pt x="690563" y="276224"/>
                  </a:lnTo>
                  <a:lnTo>
                    <a:pt x="109538" y="276224"/>
                  </a:lnTo>
                  <a:lnTo>
                    <a:pt x="67617" y="267886"/>
                  </a:lnTo>
                  <a:lnTo>
                    <a:pt x="60972" y="265134"/>
                  </a:lnTo>
                  <a:lnTo>
                    <a:pt x="32082" y="244141"/>
                  </a:lnTo>
                  <a:lnTo>
                    <a:pt x="26996" y="239056"/>
                  </a:lnTo>
                  <a:lnTo>
                    <a:pt x="22454" y="233523"/>
                  </a:lnTo>
                  <a:lnTo>
                    <a:pt x="18459" y="227542"/>
                  </a:lnTo>
                  <a:lnTo>
                    <a:pt x="14463" y="221562"/>
                  </a:lnTo>
                  <a:lnTo>
                    <a:pt x="11089" y="215250"/>
                  </a:lnTo>
                  <a:lnTo>
                    <a:pt x="8337" y="208605"/>
                  </a:lnTo>
                  <a:lnTo>
                    <a:pt x="5584" y="201960"/>
                  </a:lnTo>
                  <a:lnTo>
                    <a:pt x="3506" y="195111"/>
                  </a:lnTo>
                  <a:lnTo>
                    <a:pt x="2103" y="188057"/>
                  </a:lnTo>
                  <a:lnTo>
                    <a:pt x="701" y="181002"/>
                  </a:lnTo>
                  <a:lnTo>
                    <a:pt x="0" y="173879"/>
                  </a:lnTo>
                  <a:lnTo>
                    <a:pt x="0" y="1666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10048872" y="1914524"/>
            <a:ext cx="657225" cy="285750"/>
            <a:chOff x="10048872" y="1914524"/>
            <a:chExt cx="657225" cy="285750"/>
          </a:xfrm>
        </p:grpSpPr>
        <p:sp>
          <p:nvSpPr>
            <p:cNvPr id="48" name="object 48" descr=""/>
            <p:cNvSpPr/>
            <p:nvPr/>
          </p:nvSpPr>
          <p:spPr>
            <a:xfrm>
              <a:off x="10053635" y="1919287"/>
              <a:ext cx="647700" cy="276225"/>
            </a:xfrm>
            <a:custGeom>
              <a:avLst/>
              <a:gdLst/>
              <a:ahLst/>
              <a:cxnLst/>
              <a:rect l="l" t="t" r="r" b="b"/>
              <a:pathLst>
                <a:path w="647700" h="276225">
                  <a:moveTo>
                    <a:pt x="545354" y="276224"/>
                  </a:moveTo>
                  <a:lnTo>
                    <a:pt x="102344" y="276224"/>
                  </a:lnTo>
                  <a:lnTo>
                    <a:pt x="95222" y="275523"/>
                  </a:lnTo>
                  <a:lnTo>
                    <a:pt x="54661" y="261760"/>
                  </a:lnTo>
                  <a:lnTo>
                    <a:pt x="22456" y="233523"/>
                  </a:lnTo>
                  <a:lnTo>
                    <a:pt x="3507" y="195111"/>
                  </a:lnTo>
                  <a:lnTo>
                    <a:pt x="0" y="173879"/>
                  </a:lnTo>
                  <a:lnTo>
                    <a:pt x="1" y="16668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545354" y="0"/>
                  </a:lnTo>
                  <a:lnTo>
                    <a:pt x="586725" y="11090"/>
                  </a:lnTo>
                  <a:lnTo>
                    <a:pt x="620702" y="37168"/>
                  </a:lnTo>
                  <a:lnTo>
                    <a:pt x="642114" y="74263"/>
                  </a:lnTo>
                  <a:lnTo>
                    <a:pt x="647699" y="102345"/>
                  </a:lnTo>
                  <a:lnTo>
                    <a:pt x="647699" y="173879"/>
                  </a:lnTo>
                  <a:lnTo>
                    <a:pt x="636609" y="215250"/>
                  </a:lnTo>
                  <a:lnTo>
                    <a:pt x="610531" y="249227"/>
                  </a:lnTo>
                  <a:lnTo>
                    <a:pt x="573435" y="270638"/>
                  </a:lnTo>
                  <a:lnTo>
                    <a:pt x="552479" y="275523"/>
                  </a:lnTo>
                  <a:lnTo>
                    <a:pt x="545354" y="276224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053635" y="1919287"/>
              <a:ext cx="647700" cy="276225"/>
            </a:xfrm>
            <a:custGeom>
              <a:avLst/>
              <a:gdLst/>
              <a:ahLst/>
              <a:cxnLst/>
              <a:rect l="l" t="t" r="r" b="b"/>
              <a:pathLst>
                <a:path w="647700" h="276225">
                  <a:moveTo>
                    <a:pt x="1" y="166687"/>
                  </a:moveTo>
                  <a:lnTo>
                    <a:pt x="1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8337" y="67618"/>
                  </a:lnTo>
                  <a:lnTo>
                    <a:pt x="11089" y="60973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26997" y="37168"/>
                  </a:lnTo>
                  <a:lnTo>
                    <a:pt x="32082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4" y="11090"/>
                  </a:lnTo>
                  <a:lnTo>
                    <a:pt x="67619" y="8337"/>
                  </a:lnTo>
                  <a:lnTo>
                    <a:pt x="74262" y="5585"/>
                  </a:lnTo>
                  <a:lnTo>
                    <a:pt x="81112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538163" y="0"/>
                  </a:lnTo>
                  <a:lnTo>
                    <a:pt x="545354" y="0"/>
                  </a:lnTo>
                  <a:lnTo>
                    <a:pt x="552479" y="701"/>
                  </a:lnTo>
                  <a:lnTo>
                    <a:pt x="559533" y="2104"/>
                  </a:lnTo>
                  <a:lnTo>
                    <a:pt x="566586" y="3507"/>
                  </a:lnTo>
                  <a:lnTo>
                    <a:pt x="573435" y="5585"/>
                  </a:lnTo>
                  <a:lnTo>
                    <a:pt x="580080" y="8337"/>
                  </a:lnTo>
                  <a:lnTo>
                    <a:pt x="586725" y="11090"/>
                  </a:lnTo>
                  <a:lnTo>
                    <a:pt x="593037" y="14464"/>
                  </a:lnTo>
                  <a:lnTo>
                    <a:pt x="599016" y="18460"/>
                  </a:lnTo>
                  <a:lnTo>
                    <a:pt x="604997" y="22455"/>
                  </a:lnTo>
                  <a:lnTo>
                    <a:pt x="610531" y="26996"/>
                  </a:lnTo>
                  <a:lnTo>
                    <a:pt x="615616" y="32082"/>
                  </a:lnTo>
                  <a:lnTo>
                    <a:pt x="620702" y="37168"/>
                  </a:lnTo>
                  <a:lnTo>
                    <a:pt x="639362" y="67619"/>
                  </a:lnTo>
                  <a:lnTo>
                    <a:pt x="642114" y="74263"/>
                  </a:lnTo>
                  <a:lnTo>
                    <a:pt x="647701" y="109537"/>
                  </a:lnTo>
                  <a:lnTo>
                    <a:pt x="647701" y="166687"/>
                  </a:lnTo>
                  <a:lnTo>
                    <a:pt x="639362" y="208605"/>
                  </a:lnTo>
                  <a:lnTo>
                    <a:pt x="636609" y="215250"/>
                  </a:lnTo>
                  <a:lnTo>
                    <a:pt x="610531" y="249227"/>
                  </a:lnTo>
                  <a:lnTo>
                    <a:pt x="573435" y="270638"/>
                  </a:lnTo>
                  <a:lnTo>
                    <a:pt x="538163" y="276224"/>
                  </a:lnTo>
                  <a:lnTo>
                    <a:pt x="109538" y="276224"/>
                  </a:lnTo>
                  <a:lnTo>
                    <a:pt x="102344" y="276224"/>
                  </a:lnTo>
                  <a:lnTo>
                    <a:pt x="95222" y="275523"/>
                  </a:lnTo>
                  <a:lnTo>
                    <a:pt x="88167" y="274120"/>
                  </a:lnTo>
                  <a:lnTo>
                    <a:pt x="81112" y="272716"/>
                  </a:lnTo>
                  <a:lnTo>
                    <a:pt x="74262" y="270638"/>
                  </a:lnTo>
                  <a:lnTo>
                    <a:pt x="67619" y="267886"/>
                  </a:lnTo>
                  <a:lnTo>
                    <a:pt x="60974" y="265134"/>
                  </a:lnTo>
                  <a:lnTo>
                    <a:pt x="54661" y="261760"/>
                  </a:lnTo>
                  <a:lnTo>
                    <a:pt x="48681" y="257764"/>
                  </a:lnTo>
                  <a:lnTo>
                    <a:pt x="42700" y="253768"/>
                  </a:lnTo>
                  <a:lnTo>
                    <a:pt x="37167" y="249227"/>
                  </a:lnTo>
                  <a:lnTo>
                    <a:pt x="32082" y="244141"/>
                  </a:lnTo>
                  <a:lnTo>
                    <a:pt x="26997" y="239056"/>
                  </a:lnTo>
                  <a:lnTo>
                    <a:pt x="22456" y="233523"/>
                  </a:lnTo>
                  <a:lnTo>
                    <a:pt x="18460" y="227542"/>
                  </a:lnTo>
                  <a:lnTo>
                    <a:pt x="14464" y="221562"/>
                  </a:lnTo>
                  <a:lnTo>
                    <a:pt x="2104" y="188057"/>
                  </a:lnTo>
                  <a:lnTo>
                    <a:pt x="701" y="181002"/>
                  </a:lnTo>
                  <a:lnTo>
                    <a:pt x="0" y="173879"/>
                  </a:lnTo>
                  <a:lnTo>
                    <a:pt x="1" y="1666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0139758" y="1954555"/>
            <a:ext cx="47434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-160">
                <a:solidFill>
                  <a:srgbClr val="FFFFFF"/>
                </a:solidFill>
                <a:latin typeface="Dotum"/>
                <a:cs typeface="Dotum"/>
              </a:rPr>
              <a:t>백테스팅</a:t>
            </a:r>
            <a:endParaRPr sz="1050">
              <a:latin typeface="Dotum"/>
              <a:cs typeface="Dotum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0763249" y="1914524"/>
            <a:ext cx="752475" cy="285750"/>
            <a:chOff x="10763249" y="1914524"/>
            <a:chExt cx="752475" cy="285750"/>
          </a:xfrm>
        </p:grpSpPr>
        <p:sp>
          <p:nvSpPr>
            <p:cNvPr id="52" name="object 52" descr=""/>
            <p:cNvSpPr/>
            <p:nvPr/>
          </p:nvSpPr>
          <p:spPr>
            <a:xfrm>
              <a:off x="10768011" y="1919287"/>
              <a:ext cx="742950" cy="276225"/>
            </a:xfrm>
            <a:custGeom>
              <a:avLst/>
              <a:gdLst/>
              <a:ahLst/>
              <a:cxnLst/>
              <a:rect l="l" t="t" r="r" b="b"/>
              <a:pathLst>
                <a:path w="742950" h="276225">
                  <a:moveTo>
                    <a:pt x="640603" y="276224"/>
                  </a:moveTo>
                  <a:lnTo>
                    <a:pt x="102343" y="276224"/>
                  </a:lnTo>
                  <a:lnTo>
                    <a:pt x="95220" y="275523"/>
                  </a:lnTo>
                  <a:lnTo>
                    <a:pt x="54660" y="261760"/>
                  </a:lnTo>
                  <a:lnTo>
                    <a:pt x="22455" y="233523"/>
                  </a:lnTo>
                  <a:lnTo>
                    <a:pt x="3506" y="195111"/>
                  </a:lnTo>
                  <a:lnTo>
                    <a:pt x="0" y="173879"/>
                  </a:lnTo>
                  <a:lnTo>
                    <a:pt x="0" y="166687"/>
                  </a:lnTo>
                  <a:lnTo>
                    <a:pt x="0" y="102345"/>
                  </a:lnTo>
                  <a:lnTo>
                    <a:pt x="11088" y="60973"/>
                  </a:lnTo>
                  <a:lnTo>
                    <a:pt x="37168" y="26996"/>
                  </a:lnTo>
                  <a:lnTo>
                    <a:pt x="74262" y="5585"/>
                  </a:lnTo>
                  <a:lnTo>
                    <a:pt x="102343" y="0"/>
                  </a:lnTo>
                  <a:lnTo>
                    <a:pt x="640603" y="0"/>
                  </a:lnTo>
                  <a:lnTo>
                    <a:pt x="681974" y="11090"/>
                  </a:lnTo>
                  <a:lnTo>
                    <a:pt x="715952" y="37168"/>
                  </a:lnTo>
                  <a:lnTo>
                    <a:pt x="737363" y="74263"/>
                  </a:lnTo>
                  <a:lnTo>
                    <a:pt x="742948" y="102345"/>
                  </a:lnTo>
                  <a:lnTo>
                    <a:pt x="742948" y="173879"/>
                  </a:lnTo>
                  <a:lnTo>
                    <a:pt x="731858" y="215250"/>
                  </a:lnTo>
                  <a:lnTo>
                    <a:pt x="705781" y="249227"/>
                  </a:lnTo>
                  <a:lnTo>
                    <a:pt x="668684" y="270638"/>
                  </a:lnTo>
                  <a:lnTo>
                    <a:pt x="647726" y="275523"/>
                  </a:lnTo>
                  <a:lnTo>
                    <a:pt x="640603" y="276224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768011" y="1919287"/>
              <a:ext cx="742950" cy="276225"/>
            </a:xfrm>
            <a:custGeom>
              <a:avLst/>
              <a:gdLst/>
              <a:ahLst/>
              <a:cxnLst/>
              <a:rect l="l" t="t" r="r" b="b"/>
              <a:pathLst>
                <a:path w="742950" h="276225">
                  <a:moveTo>
                    <a:pt x="0" y="1666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8336" y="67618"/>
                  </a:lnTo>
                  <a:lnTo>
                    <a:pt x="11088" y="60973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5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67619" y="8337"/>
                  </a:lnTo>
                  <a:lnTo>
                    <a:pt x="74262" y="5585"/>
                  </a:lnTo>
                  <a:lnTo>
                    <a:pt x="81112" y="3507"/>
                  </a:lnTo>
                  <a:lnTo>
                    <a:pt x="88167" y="2104"/>
                  </a:lnTo>
                  <a:lnTo>
                    <a:pt x="95220" y="701"/>
                  </a:lnTo>
                  <a:lnTo>
                    <a:pt x="102343" y="0"/>
                  </a:lnTo>
                  <a:lnTo>
                    <a:pt x="109537" y="0"/>
                  </a:lnTo>
                  <a:lnTo>
                    <a:pt x="633412" y="0"/>
                  </a:lnTo>
                  <a:lnTo>
                    <a:pt x="640603" y="0"/>
                  </a:lnTo>
                  <a:lnTo>
                    <a:pt x="647726" y="701"/>
                  </a:lnTo>
                  <a:lnTo>
                    <a:pt x="654780" y="2104"/>
                  </a:lnTo>
                  <a:lnTo>
                    <a:pt x="661835" y="3507"/>
                  </a:lnTo>
                  <a:lnTo>
                    <a:pt x="668684" y="5585"/>
                  </a:lnTo>
                  <a:lnTo>
                    <a:pt x="675329" y="8337"/>
                  </a:lnTo>
                  <a:lnTo>
                    <a:pt x="681974" y="11090"/>
                  </a:lnTo>
                  <a:lnTo>
                    <a:pt x="688288" y="14464"/>
                  </a:lnTo>
                  <a:lnTo>
                    <a:pt x="694268" y="18460"/>
                  </a:lnTo>
                  <a:lnTo>
                    <a:pt x="700247" y="22455"/>
                  </a:lnTo>
                  <a:lnTo>
                    <a:pt x="705781" y="26996"/>
                  </a:lnTo>
                  <a:lnTo>
                    <a:pt x="710866" y="32082"/>
                  </a:lnTo>
                  <a:lnTo>
                    <a:pt x="715952" y="37168"/>
                  </a:lnTo>
                  <a:lnTo>
                    <a:pt x="720493" y="42701"/>
                  </a:lnTo>
                  <a:lnTo>
                    <a:pt x="724488" y="48681"/>
                  </a:lnTo>
                  <a:lnTo>
                    <a:pt x="728484" y="54661"/>
                  </a:lnTo>
                  <a:lnTo>
                    <a:pt x="731858" y="60973"/>
                  </a:lnTo>
                  <a:lnTo>
                    <a:pt x="734610" y="67619"/>
                  </a:lnTo>
                  <a:lnTo>
                    <a:pt x="737363" y="74263"/>
                  </a:lnTo>
                  <a:lnTo>
                    <a:pt x="742949" y="109537"/>
                  </a:lnTo>
                  <a:lnTo>
                    <a:pt x="742949" y="166687"/>
                  </a:lnTo>
                  <a:lnTo>
                    <a:pt x="734610" y="208605"/>
                  </a:lnTo>
                  <a:lnTo>
                    <a:pt x="731858" y="215250"/>
                  </a:lnTo>
                  <a:lnTo>
                    <a:pt x="728484" y="221562"/>
                  </a:lnTo>
                  <a:lnTo>
                    <a:pt x="724488" y="227542"/>
                  </a:lnTo>
                  <a:lnTo>
                    <a:pt x="720493" y="233523"/>
                  </a:lnTo>
                  <a:lnTo>
                    <a:pt x="688288" y="261760"/>
                  </a:lnTo>
                  <a:lnTo>
                    <a:pt x="647726" y="275523"/>
                  </a:lnTo>
                  <a:lnTo>
                    <a:pt x="633412" y="276224"/>
                  </a:lnTo>
                  <a:lnTo>
                    <a:pt x="109537" y="276224"/>
                  </a:lnTo>
                  <a:lnTo>
                    <a:pt x="102343" y="276224"/>
                  </a:lnTo>
                  <a:lnTo>
                    <a:pt x="95220" y="275523"/>
                  </a:lnTo>
                  <a:lnTo>
                    <a:pt x="88167" y="274120"/>
                  </a:lnTo>
                  <a:lnTo>
                    <a:pt x="81112" y="272716"/>
                  </a:lnTo>
                  <a:lnTo>
                    <a:pt x="74262" y="270638"/>
                  </a:lnTo>
                  <a:lnTo>
                    <a:pt x="67619" y="267886"/>
                  </a:lnTo>
                  <a:lnTo>
                    <a:pt x="60974" y="265134"/>
                  </a:lnTo>
                  <a:lnTo>
                    <a:pt x="32082" y="244141"/>
                  </a:lnTo>
                  <a:lnTo>
                    <a:pt x="26996" y="239056"/>
                  </a:lnTo>
                  <a:lnTo>
                    <a:pt x="22455" y="233523"/>
                  </a:lnTo>
                  <a:lnTo>
                    <a:pt x="18460" y="227542"/>
                  </a:lnTo>
                  <a:lnTo>
                    <a:pt x="14464" y="221562"/>
                  </a:lnTo>
                  <a:lnTo>
                    <a:pt x="2104" y="188057"/>
                  </a:lnTo>
                  <a:lnTo>
                    <a:pt x="701" y="181002"/>
                  </a:lnTo>
                  <a:lnTo>
                    <a:pt x="0" y="173879"/>
                  </a:lnTo>
                  <a:lnTo>
                    <a:pt x="0" y="1666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0855026" y="1948624"/>
            <a:ext cx="56515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85">
                <a:solidFill>
                  <a:srgbClr val="FFFFFF"/>
                </a:solidFill>
                <a:latin typeface="Noto Sans JP"/>
                <a:cs typeface="Noto Sans JP"/>
              </a:rPr>
              <a:t>Upbit</a:t>
            </a:r>
            <a:r>
              <a:rPr dirty="0" sz="1100" spc="35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Noto Sans JP"/>
                <a:cs typeface="Noto Sans JP"/>
              </a:rPr>
              <a:t>API</a:t>
            </a:r>
            <a:endParaRPr sz="1100">
              <a:latin typeface="Noto Sans JP"/>
              <a:cs typeface="Noto Sans JP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8467723" y="2257424"/>
            <a:ext cx="1028700" cy="276225"/>
            <a:chOff x="8467723" y="2257424"/>
            <a:chExt cx="1028700" cy="276225"/>
          </a:xfrm>
        </p:grpSpPr>
        <p:sp>
          <p:nvSpPr>
            <p:cNvPr id="56" name="object 56" descr=""/>
            <p:cNvSpPr/>
            <p:nvPr/>
          </p:nvSpPr>
          <p:spPr>
            <a:xfrm>
              <a:off x="8472485" y="2262187"/>
              <a:ext cx="1019175" cy="266700"/>
            </a:xfrm>
            <a:custGeom>
              <a:avLst/>
              <a:gdLst/>
              <a:ahLst/>
              <a:cxnLst/>
              <a:rect l="l" t="t" r="r" b="b"/>
              <a:pathLst>
                <a:path w="1019175" h="266700">
                  <a:moveTo>
                    <a:pt x="916830" y="266699"/>
                  </a:moveTo>
                  <a:lnTo>
                    <a:pt x="102344" y="266699"/>
                  </a:lnTo>
                  <a:lnTo>
                    <a:pt x="95221" y="265997"/>
                  </a:lnTo>
                  <a:lnTo>
                    <a:pt x="54661" y="252235"/>
                  </a:lnTo>
                  <a:lnTo>
                    <a:pt x="22454" y="223998"/>
                  </a:lnTo>
                  <a:lnTo>
                    <a:pt x="3507" y="185586"/>
                  </a:lnTo>
                  <a:lnTo>
                    <a:pt x="0" y="164354"/>
                  </a:lnTo>
                  <a:lnTo>
                    <a:pt x="0" y="157162"/>
                  </a:lnTo>
                  <a:lnTo>
                    <a:pt x="0" y="102345"/>
                  </a:lnTo>
                  <a:lnTo>
                    <a:pt x="11089" y="60974"/>
                  </a:lnTo>
                  <a:lnTo>
                    <a:pt x="37167" y="26997"/>
                  </a:lnTo>
                  <a:lnTo>
                    <a:pt x="74263" y="5585"/>
                  </a:lnTo>
                  <a:lnTo>
                    <a:pt x="102344" y="0"/>
                  </a:lnTo>
                  <a:lnTo>
                    <a:pt x="916830" y="0"/>
                  </a:lnTo>
                  <a:lnTo>
                    <a:pt x="958199" y="11090"/>
                  </a:lnTo>
                  <a:lnTo>
                    <a:pt x="992177" y="37168"/>
                  </a:lnTo>
                  <a:lnTo>
                    <a:pt x="1013588" y="74263"/>
                  </a:lnTo>
                  <a:lnTo>
                    <a:pt x="1019174" y="102345"/>
                  </a:lnTo>
                  <a:lnTo>
                    <a:pt x="1019174" y="164354"/>
                  </a:lnTo>
                  <a:lnTo>
                    <a:pt x="1008083" y="205724"/>
                  </a:lnTo>
                  <a:lnTo>
                    <a:pt x="982005" y="239702"/>
                  </a:lnTo>
                  <a:lnTo>
                    <a:pt x="944910" y="261113"/>
                  </a:lnTo>
                  <a:lnTo>
                    <a:pt x="923952" y="265997"/>
                  </a:lnTo>
                  <a:lnTo>
                    <a:pt x="916830" y="266699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472485" y="2262187"/>
              <a:ext cx="1019175" cy="266700"/>
            </a:xfrm>
            <a:custGeom>
              <a:avLst/>
              <a:gdLst/>
              <a:ahLst/>
              <a:cxnLst/>
              <a:rect l="l" t="t" r="r" b="b"/>
              <a:pathLst>
                <a:path w="1019175" h="266700">
                  <a:moveTo>
                    <a:pt x="0" y="157162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8337" y="67619"/>
                  </a:lnTo>
                  <a:lnTo>
                    <a:pt x="11089" y="60974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4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7" y="26997"/>
                  </a:lnTo>
                  <a:lnTo>
                    <a:pt x="42700" y="22456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3" y="11090"/>
                  </a:lnTo>
                  <a:lnTo>
                    <a:pt x="67618" y="8337"/>
                  </a:lnTo>
                  <a:lnTo>
                    <a:pt x="74263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909637" y="0"/>
                  </a:lnTo>
                  <a:lnTo>
                    <a:pt x="916830" y="0"/>
                  </a:lnTo>
                  <a:lnTo>
                    <a:pt x="923952" y="701"/>
                  </a:lnTo>
                  <a:lnTo>
                    <a:pt x="931006" y="2104"/>
                  </a:lnTo>
                  <a:lnTo>
                    <a:pt x="938060" y="3507"/>
                  </a:lnTo>
                  <a:lnTo>
                    <a:pt x="944910" y="5585"/>
                  </a:lnTo>
                  <a:lnTo>
                    <a:pt x="951554" y="8337"/>
                  </a:lnTo>
                  <a:lnTo>
                    <a:pt x="958199" y="11090"/>
                  </a:lnTo>
                  <a:lnTo>
                    <a:pt x="964511" y="14464"/>
                  </a:lnTo>
                  <a:lnTo>
                    <a:pt x="970491" y="18460"/>
                  </a:lnTo>
                  <a:lnTo>
                    <a:pt x="976472" y="22456"/>
                  </a:lnTo>
                  <a:lnTo>
                    <a:pt x="1004710" y="54661"/>
                  </a:lnTo>
                  <a:lnTo>
                    <a:pt x="1010835" y="67619"/>
                  </a:lnTo>
                  <a:lnTo>
                    <a:pt x="1013588" y="74263"/>
                  </a:lnTo>
                  <a:lnTo>
                    <a:pt x="1019175" y="109537"/>
                  </a:lnTo>
                  <a:lnTo>
                    <a:pt x="1019175" y="157162"/>
                  </a:lnTo>
                  <a:lnTo>
                    <a:pt x="1010835" y="199080"/>
                  </a:lnTo>
                  <a:lnTo>
                    <a:pt x="987091" y="234617"/>
                  </a:lnTo>
                  <a:lnTo>
                    <a:pt x="951554" y="258361"/>
                  </a:lnTo>
                  <a:lnTo>
                    <a:pt x="909637" y="266699"/>
                  </a:lnTo>
                  <a:lnTo>
                    <a:pt x="109538" y="266699"/>
                  </a:lnTo>
                  <a:lnTo>
                    <a:pt x="102344" y="266699"/>
                  </a:lnTo>
                  <a:lnTo>
                    <a:pt x="95221" y="265997"/>
                  </a:lnTo>
                  <a:lnTo>
                    <a:pt x="88167" y="264594"/>
                  </a:lnTo>
                  <a:lnTo>
                    <a:pt x="81113" y="263191"/>
                  </a:lnTo>
                  <a:lnTo>
                    <a:pt x="74263" y="261113"/>
                  </a:lnTo>
                  <a:lnTo>
                    <a:pt x="67618" y="258361"/>
                  </a:lnTo>
                  <a:lnTo>
                    <a:pt x="60973" y="255609"/>
                  </a:lnTo>
                  <a:lnTo>
                    <a:pt x="54661" y="252235"/>
                  </a:lnTo>
                  <a:lnTo>
                    <a:pt x="48681" y="248239"/>
                  </a:lnTo>
                  <a:lnTo>
                    <a:pt x="42700" y="244243"/>
                  </a:lnTo>
                  <a:lnTo>
                    <a:pt x="37167" y="239702"/>
                  </a:lnTo>
                  <a:lnTo>
                    <a:pt x="32082" y="234617"/>
                  </a:lnTo>
                  <a:lnTo>
                    <a:pt x="26996" y="229531"/>
                  </a:lnTo>
                  <a:lnTo>
                    <a:pt x="5585" y="192435"/>
                  </a:lnTo>
                  <a:lnTo>
                    <a:pt x="0" y="164354"/>
                  </a:lnTo>
                  <a:lnTo>
                    <a:pt x="0" y="157162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8562925" y="1615249"/>
            <a:ext cx="1336040" cy="873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14">
                <a:solidFill>
                  <a:srgbClr val="FFFFFF"/>
                </a:solidFill>
                <a:latin typeface="Noto Sans JP"/>
                <a:cs typeface="Noto Sans JP"/>
              </a:rPr>
              <a:t>LSTM</a:t>
            </a:r>
            <a:r>
              <a:rPr dirty="0" sz="1100" spc="4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Noto Sans JP"/>
                <a:cs typeface="Noto Sans JP"/>
              </a:rPr>
              <a:t>Autoencoder</a:t>
            </a:r>
            <a:endParaRPr sz="1100">
              <a:latin typeface="Noto Sans JP"/>
              <a:cs typeface="Noto Sans JP"/>
            </a:endParaRPr>
          </a:p>
          <a:p>
            <a:pPr marL="12700" marR="5080">
              <a:lnSpc>
                <a:spcPts val="2700"/>
              </a:lnSpc>
              <a:spcBef>
                <a:spcPts val="55"/>
              </a:spcBef>
              <a:tabLst>
                <a:tab pos="727710" algn="l"/>
              </a:tabLst>
            </a:pPr>
            <a:r>
              <a:rPr dirty="0" sz="1050" spc="-20">
                <a:solidFill>
                  <a:srgbClr val="FFFFFF"/>
                </a:solidFill>
                <a:latin typeface="Dotum"/>
                <a:cs typeface="Dotum"/>
              </a:rPr>
              <a:t>자동매매</a:t>
            </a:r>
            <a:r>
              <a:rPr dirty="0" sz="105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050" spc="-180">
                <a:solidFill>
                  <a:srgbClr val="FFFFFF"/>
                </a:solidFill>
                <a:latin typeface="Dotum"/>
                <a:cs typeface="Dotum"/>
              </a:rPr>
              <a:t>리스크</a:t>
            </a:r>
            <a:r>
              <a:rPr dirty="0" sz="1050" spc="-6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50" spc="-185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050" spc="50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50" spc="-180">
                <a:solidFill>
                  <a:srgbClr val="FFFFFF"/>
                </a:solidFill>
                <a:latin typeface="Dotum"/>
                <a:cs typeface="Dotum"/>
              </a:rPr>
              <a:t>휴머노이드</a:t>
            </a:r>
            <a:r>
              <a:rPr dirty="0" sz="1050" spc="-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Dotum"/>
                <a:cs typeface="Dotum"/>
              </a:rPr>
              <a:t>로봇</a:t>
            </a:r>
            <a:endParaRPr sz="1050">
              <a:latin typeface="Dotum"/>
              <a:cs typeface="Dotum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50" y="5305424"/>
            <a:ext cx="133349" cy="133349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8429575" y="4774564"/>
            <a:ext cx="1611630" cy="6883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목표</a:t>
            </a:r>
            <a:endParaRPr sz="1700">
              <a:latin typeface="Dotum"/>
              <a:cs typeface="Dotum"/>
            </a:endParaRPr>
          </a:p>
          <a:p>
            <a:pPr marL="259079">
              <a:lnSpc>
                <a:spcPct val="100000"/>
              </a:lnSpc>
              <a:spcBef>
                <a:spcPts val="76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안정적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50" y="5572124"/>
            <a:ext cx="133349" cy="133349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8676462" y="5523039"/>
            <a:ext cx="10820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리스크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최소화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63" name="object 6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150" y="5838824"/>
            <a:ext cx="133349" cy="133349"/>
          </a:xfrm>
          <a:prstGeom prst="rect">
            <a:avLst/>
          </a:prstGeom>
        </p:spPr>
      </p:pic>
      <p:sp>
        <p:nvSpPr>
          <p:cNvPr id="64" name="object 64" descr=""/>
          <p:cNvSpPr txBox="1"/>
          <p:nvPr/>
        </p:nvSpPr>
        <p:spPr>
          <a:xfrm>
            <a:off x="8676462" y="5783252"/>
            <a:ext cx="11163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0">
                <a:solidFill>
                  <a:srgbClr val="D0D5DA"/>
                </a:solidFill>
                <a:latin typeface="Noto Sans JP"/>
                <a:cs typeface="Noto Sans JP"/>
              </a:rPr>
              <a:t>AI</a:t>
            </a:r>
            <a:r>
              <a:rPr dirty="0" sz="1200" spc="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극대화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9441040" y="3484727"/>
            <a:ext cx="1377950" cy="612140"/>
          </a:xfrm>
          <a:custGeom>
            <a:avLst/>
            <a:gdLst/>
            <a:ahLst/>
            <a:cxnLst/>
            <a:rect l="l" t="t" r="r" b="b"/>
            <a:pathLst>
              <a:path w="1377950" h="612139">
                <a:moveTo>
                  <a:pt x="103517" y="530809"/>
                </a:moveTo>
                <a:lnTo>
                  <a:pt x="58953" y="321170"/>
                </a:lnTo>
                <a:lnTo>
                  <a:pt x="41490" y="324891"/>
                </a:lnTo>
                <a:lnTo>
                  <a:pt x="21971" y="333349"/>
                </a:lnTo>
                <a:lnTo>
                  <a:pt x="7696" y="348119"/>
                </a:lnTo>
                <a:lnTo>
                  <a:pt x="0" y="367169"/>
                </a:lnTo>
                <a:lnTo>
                  <a:pt x="215" y="388442"/>
                </a:lnTo>
                <a:lnTo>
                  <a:pt x="22504" y="493255"/>
                </a:lnTo>
                <a:lnTo>
                  <a:pt x="30949" y="512775"/>
                </a:lnTo>
                <a:lnTo>
                  <a:pt x="45732" y="527037"/>
                </a:lnTo>
                <a:lnTo>
                  <a:pt x="64782" y="534733"/>
                </a:lnTo>
                <a:lnTo>
                  <a:pt x="86042" y="534517"/>
                </a:lnTo>
                <a:lnTo>
                  <a:pt x="103517" y="530809"/>
                </a:lnTo>
                <a:close/>
              </a:path>
              <a:path w="1377950" h="612139">
                <a:moveTo>
                  <a:pt x="721474" y="365988"/>
                </a:moveTo>
                <a:lnTo>
                  <a:pt x="721258" y="344728"/>
                </a:lnTo>
                <a:lnTo>
                  <a:pt x="704265" y="264769"/>
                </a:lnTo>
                <a:lnTo>
                  <a:pt x="704265" y="73456"/>
                </a:lnTo>
                <a:lnTo>
                  <a:pt x="699350" y="49149"/>
                </a:lnTo>
                <a:lnTo>
                  <a:pt x="685952" y="29273"/>
                </a:lnTo>
                <a:lnTo>
                  <a:pt x="666076" y="15875"/>
                </a:lnTo>
                <a:lnTo>
                  <a:pt x="641756" y="10947"/>
                </a:lnTo>
                <a:lnTo>
                  <a:pt x="618909" y="15265"/>
                </a:lnTo>
                <a:lnTo>
                  <a:pt x="599833" y="27089"/>
                </a:lnTo>
                <a:lnTo>
                  <a:pt x="586181" y="44767"/>
                </a:lnTo>
                <a:lnTo>
                  <a:pt x="579589" y="66649"/>
                </a:lnTo>
                <a:lnTo>
                  <a:pt x="558114" y="76085"/>
                </a:lnTo>
                <a:lnTo>
                  <a:pt x="541032" y="91719"/>
                </a:lnTo>
                <a:lnTo>
                  <a:pt x="536765" y="99453"/>
                </a:lnTo>
                <a:lnTo>
                  <a:pt x="535203" y="97929"/>
                </a:lnTo>
                <a:lnTo>
                  <a:pt x="506641" y="86398"/>
                </a:lnTo>
                <a:lnTo>
                  <a:pt x="493979" y="86537"/>
                </a:lnTo>
                <a:lnTo>
                  <a:pt x="493979" y="433768"/>
                </a:lnTo>
                <a:lnTo>
                  <a:pt x="491401" y="441147"/>
                </a:lnTo>
                <a:lnTo>
                  <a:pt x="490042" y="448652"/>
                </a:lnTo>
                <a:lnTo>
                  <a:pt x="460756" y="454875"/>
                </a:lnTo>
                <a:lnTo>
                  <a:pt x="451231" y="448678"/>
                </a:lnTo>
                <a:lnTo>
                  <a:pt x="447141" y="429463"/>
                </a:lnTo>
                <a:lnTo>
                  <a:pt x="453339" y="419938"/>
                </a:lnTo>
                <a:lnTo>
                  <a:pt x="467182" y="416991"/>
                </a:lnTo>
                <a:lnTo>
                  <a:pt x="470750" y="420725"/>
                </a:lnTo>
                <a:lnTo>
                  <a:pt x="493979" y="433768"/>
                </a:lnTo>
                <a:lnTo>
                  <a:pt x="493979" y="86537"/>
                </a:lnTo>
                <a:lnTo>
                  <a:pt x="487502" y="86614"/>
                </a:lnTo>
                <a:lnTo>
                  <a:pt x="487502" y="269582"/>
                </a:lnTo>
                <a:lnTo>
                  <a:pt x="466750" y="283210"/>
                </a:lnTo>
                <a:lnTo>
                  <a:pt x="450596" y="301929"/>
                </a:lnTo>
                <a:lnTo>
                  <a:pt x="442988" y="318414"/>
                </a:lnTo>
                <a:lnTo>
                  <a:pt x="436753" y="317246"/>
                </a:lnTo>
                <a:lnTo>
                  <a:pt x="431355" y="315099"/>
                </a:lnTo>
                <a:lnTo>
                  <a:pt x="421424" y="308648"/>
                </a:lnTo>
                <a:lnTo>
                  <a:pt x="417258" y="304596"/>
                </a:lnTo>
                <a:lnTo>
                  <a:pt x="416293" y="303199"/>
                </a:lnTo>
                <a:lnTo>
                  <a:pt x="416293" y="456107"/>
                </a:lnTo>
                <a:lnTo>
                  <a:pt x="410095" y="465645"/>
                </a:lnTo>
                <a:lnTo>
                  <a:pt x="355942" y="477151"/>
                </a:lnTo>
                <a:lnTo>
                  <a:pt x="346417" y="470954"/>
                </a:lnTo>
                <a:lnTo>
                  <a:pt x="342328" y="451739"/>
                </a:lnTo>
                <a:lnTo>
                  <a:pt x="348513" y="442214"/>
                </a:lnTo>
                <a:lnTo>
                  <a:pt x="402678" y="430707"/>
                </a:lnTo>
                <a:lnTo>
                  <a:pt x="412203" y="436892"/>
                </a:lnTo>
                <a:lnTo>
                  <a:pt x="416293" y="456107"/>
                </a:lnTo>
                <a:lnTo>
                  <a:pt x="416293" y="303199"/>
                </a:lnTo>
                <a:lnTo>
                  <a:pt x="410552" y="294830"/>
                </a:lnTo>
                <a:lnTo>
                  <a:pt x="408266" y="289496"/>
                </a:lnTo>
                <a:lnTo>
                  <a:pt x="405803" y="277914"/>
                </a:lnTo>
                <a:lnTo>
                  <a:pt x="405726" y="272110"/>
                </a:lnTo>
                <a:lnTo>
                  <a:pt x="407885" y="260464"/>
                </a:lnTo>
                <a:lnTo>
                  <a:pt x="435622" y="231990"/>
                </a:lnTo>
                <a:lnTo>
                  <a:pt x="447217" y="229527"/>
                </a:lnTo>
                <a:lnTo>
                  <a:pt x="472274" y="224193"/>
                </a:lnTo>
                <a:lnTo>
                  <a:pt x="447217" y="229527"/>
                </a:lnTo>
                <a:lnTo>
                  <a:pt x="453021" y="229450"/>
                </a:lnTo>
                <a:lnTo>
                  <a:pt x="464667" y="231597"/>
                </a:lnTo>
                <a:lnTo>
                  <a:pt x="470052" y="233756"/>
                </a:lnTo>
                <a:lnTo>
                  <a:pt x="472973" y="235661"/>
                </a:lnTo>
                <a:lnTo>
                  <a:pt x="473138" y="237540"/>
                </a:lnTo>
                <a:lnTo>
                  <a:pt x="476161" y="249135"/>
                </a:lnTo>
                <a:lnTo>
                  <a:pt x="480999" y="259880"/>
                </a:lnTo>
                <a:lnTo>
                  <a:pt x="487502" y="269582"/>
                </a:lnTo>
                <a:lnTo>
                  <a:pt x="487502" y="86614"/>
                </a:lnTo>
                <a:lnTo>
                  <a:pt x="474713" y="86741"/>
                </a:lnTo>
                <a:lnTo>
                  <a:pt x="343700" y="114592"/>
                </a:lnTo>
                <a:lnTo>
                  <a:pt x="328841" y="44704"/>
                </a:lnTo>
                <a:lnTo>
                  <a:pt x="323215" y="31686"/>
                </a:lnTo>
                <a:lnTo>
                  <a:pt x="313372" y="22161"/>
                </a:lnTo>
                <a:lnTo>
                  <a:pt x="311480" y="21399"/>
                </a:lnTo>
                <a:lnTo>
                  <a:pt x="311480" y="478383"/>
                </a:lnTo>
                <a:lnTo>
                  <a:pt x="305282" y="487921"/>
                </a:lnTo>
                <a:lnTo>
                  <a:pt x="251129" y="499427"/>
                </a:lnTo>
                <a:lnTo>
                  <a:pt x="241592" y="493242"/>
                </a:lnTo>
                <a:lnTo>
                  <a:pt x="237515" y="474027"/>
                </a:lnTo>
                <a:lnTo>
                  <a:pt x="243700" y="464489"/>
                </a:lnTo>
                <a:lnTo>
                  <a:pt x="297853" y="452983"/>
                </a:lnTo>
                <a:lnTo>
                  <a:pt x="307390" y="459168"/>
                </a:lnTo>
                <a:lnTo>
                  <a:pt x="311480" y="478383"/>
                </a:lnTo>
                <a:lnTo>
                  <a:pt x="311480" y="21399"/>
                </a:lnTo>
                <a:lnTo>
                  <a:pt x="300672" y="17043"/>
                </a:lnTo>
                <a:lnTo>
                  <a:pt x="286473" y="17195"/>
                </a:lnTo>
                <a:lnTo>
                  <a:pt x="286054" y="17386"/>
                </a:lnTo>
                <a:lnTo>
                  <a:pt x="286054" y="321297"/>
                </a:lnTo>
                <a:lnTo>
                  <a:pt x="283895" y="332943"/>
                </a:lnTo>
                <a:lnTo>
                  <a:pt x="256184" y="361416"/>
                </a:lnTo>
                <a:lnTo>
                  <a:pt x="238760" y="363956"/>
                </a:lnTo>
                <a:lnTo>
                  <a:pt x="227114" y="361810"/>
                </a:lnTo>
                <a:lnTo>
                  <a:pt x="198628" y="334060"/>
                </a:lnTo>
                <a:lnTo>
                  <a:pt x="196100" y="316661"/>
                </a:lnTo>
                <a:lnTo>
                  <a:pt x="198259" y="305028"/>
                </a:lnTo>
                <a:lnTo>
                  <a:pt x="225996" y="276542"/>
                </a:lnTo>
                <a:lnTo>
                  <a:pt x="243395" y="274002"/>
                </a:lnTo>
                <a:lnTo>
                  <a:pt x="255028" y="276161"/>
                </a:lnTo>
                <a:lnTo>
                  <a:pt x="283514" y="303911"/>
                </a:lnTo>
                <a:lnTo>
                  <a:pt x="286054" y="321297"/>
                </a:lnTo>
                <a:lnTo>
                  <a:pt x="286054" y="17386"/>
                </a:lnTo>
                <a:lnTo>
                  <a:pt x="273456" y="22834"/>
                </a:lnTo>
                <a:lnTo>
                  <a:pt x="263931" y="32677"/>
                </a:lnTo>
                <a:lnTo>
                  <a:pt x="258813" y="45364"/>
                </a:lnTo>
                <a:lnTo>
                  <a:pt x="258965" y="59563"/>
                </a:lnTo>
                <a:lnTo>
                  <a:pt x="273824" y="129438"/>
                </a:lnTo>
                <a:lnTo>
                  <a:pt x="142798" y="157289"/>
                </a:lnTo>
                <a:lnTo>
                  <a:pt x="113499" y="169964"/>
                </a:lnTo>
                <a:lnTo>
                  <a:pt x="92087" y="192112"/>
                </a:lnTo>
                <a:lnTo>
                  <a:pt x="80568" y="220675"/>
                </a:lnTo>
                <a:lnTo>
                  <a:pt x="80899" y="252603"/>
                </a:lnTo>
                <a:lnTo>
                  <a:pt x="144030" y="549579"/>
                </a:lnTo>
                <a:lnTo>
                  <a:pt x="156705" y="578891"/>
                </a:lnTo>
                <a:lnTo>
                  <a:pt x="178854" y="600290"/>
                </a:lnTo>
                <a:lnTo>
                  <a:pt x="207416" y="611822"/>
                </a:lnTo>
                <a:lnTo>
                  <a:pt x="239344" y="611479"/>
                </a:lnTo>
                <a:lnTo>
                  <a:pt x="571258" y="540931"/>
                </a:lnTo>
                <a:lnTo>
                  <a:pt x="582447" y="536092"/>
                </a:lnTo>
                <a:lnTo>
                  <a:pt x="586181" y="548551"/>
                </a:lnTo>
                <a:lnTo>
                  <a:pt x="599833" y="566293"/>
                </a:lnTo>
                <a:lnTo>
                  <a:pt x="618909" y="578142"/>
                </a:lnTo>
                <a:lnTo>
                  <a:pt x="641756" y="582447"/>
                </a:lnTo>
                <a:lnTo>
                  <a:pt x="666076" y="577532"/>
                </a:lnTo>
                <a:lnTo>
                  <a:pt x="685952" y="564134"/>
                </a:lnTo>
                <a:lnTo>
                  <a:pt x="699350" y="544258"/>
                </a:lnTo>
                <a:lnTo>
                  <a:pt x="702932" y="526529"/>
                </a:lnTo>
                <a:lnTo>
                  <a:pt x="704265" y="519950"/>
                </a:lnTo>
                <a:lnTo>
                  <a:pt x="704265" y="394906"/>
                </a:lnTo>
                <a:lnTo>
                  <a:pt x="713790" y="385038"/>
                </a:lnTo>
                <a:lnTo>
                  <a:pt x="721474" y="365988"/>
                </a:lnTo>
                <a:close/>
              </a:path>
              <a:path w="1377950" h="612139">
                <a:moveTo>
                  <a:pt x="1377619" y="195173"/>
                </a:moveTo>
                <a:lnTo>
                  <a:pt x="1372400" y="181965"/>
                </a:lnTo>
                <a:lnTo>
                  <a:pt x="1362468" y="171831"/>
                </a:lnTo>
                <a:lnTo>
                  <a:pt x="1349857" y="166471"/>
                </a:lnTo>
                <a:lnTo>
                  <a:pt x="1336141" y="166243"/>
                </a:lnTo>
                <a:lnTo>
                  <a:pt x="1322946" y="171450"/>
                </a:lnTo>
                <a:lnTo>
                  <a:pt x="1183513" y="262102"/>
                </a:lnTo>
                <a:lnTo>
                  <a:pt x="1134173" y="186105"/>
                </a:lnTo>
                <a:lnTo>
                  <a:pt x="1124229" y="175971"/>
                </a:lnTo>
                <a:lnTo>
                  <a:pt x="1111618" y="170611"/>
                </a:lnTo>
                <a:lnTo>
                  <a:pt x="1097902" y="170370"/>
                </a:lnTo>
                <a:lnTo>
                  <a:pt x="1084707" y="175590"/>
                </a:lnTo>
                <a:lnTo>
                  <a:pt x="966698" y="252234"/>
                </a:lnTo>
                <a:lnTo>
                  <a:pt x="968095" y="249135"/>
                </a:lnTo>
                <a:lnTo>
                  <a:pt x="971118" y="237540"/>
                </a:lnTo>
                <a:lnTo>
                  <a:pt x="972159" y="225259"/>
                </a:lnTo>
                <a:lnTo>
                  <a:pt x="967892" y="200863"/>
                </a:lnTo>
                <a:lnTo>
                  <a:pt x="956081" y="180073"/>
                </a:lnTo>
                <a:lnTo>
                  <a:pt x="938250" y="164414"/>
                </a:lnTo>
                <a:lnTo>
                  <a:pt x="915898" y="155397"/>
                </a:lnTo>
                <a:lnTo>
                  <a:pt x="917689" y="149250"/>
                </a:lnTo>
                <a:lnTo>
                  <a:pt x="918578" y="142671"/>
                </a:lnTo>
                <a:lnTo>
                  <a:pt x="918578" y="135966"/>
                </a:lnTo>
                <a:lnTo>
                  <a:pt x="918400" y="134975"/>
                </a:lnTo>
                <a:lnTo>
                  <a:pt x="938060" y="42519"/>
                </a:lnTo>
                <a:lnTo>
                  <a:pt x="923569" y="5791"/>
                </a:lnTo>
                <a:lnTo>
                  <a:pt x="896353" y="0"/>
                </a:lnTo>
                <a:lnTo>
                  <a:pt x="883653" y="5118"/>
                </a:lnTo>
                <a:lnTo>
                  <a:pt x="873810" y="14630"/>
                </a:lnTo>
                <a:lnTo>
                  <a:pt x="868184" y="27660"/>
                </a:lnTo>
                <a:lnTo>
                  <a:pt x="861860" y="57416"/>
                </a:lnTo>
                <a:lnTo>
                  <a:pt x="858024" y="44767"/>
                </a:lnTo>
                <a:lnTo>
                  <a:pt x="844384" y="27089"/>
                </a:lnTo>
                <a:lnTo>
                  <a:pt x="825334" y="15265"/>
                </a:lnTo>
                <a:lnTo>
                  <a:pt x="802500" y="10947"/>
                </a:lnTo>
                <a:lnTo>
                  <a:pt x="778179" y="15875"/>
                </a:lnTo>
                <a:lnTo>
                  <a:pt x="758304" y="29273"/>
                </a:lnTo>
                <a:lnTo>
                  <a:pt x="744905" y="49149"/>
                </a:lnTo>
                <a:lnTo>
                  <a:pt x="739990" y="73456"/>
                </a:lnTo>
                <a:lnTo>
                  <a:pt x="739990" y="519950"/>
                </a:lnTo>
                <a:lnTo>
                  <a:pt x="744905" y="544258"/>
                </a:lnTo>
                <a:lnTo>
                  <a:pt x="758304" y="564134"/>
                </a:lnTo>
                <a:lnTo>
                  <a:pt x="778179" y="577532"/>
                </a:lnTo>
                <a:lnTo>
                  <a:pt x="802500" y="582447"/>
                </a:lnTo>
                <a:lnTo>
                  <a:pt x="825347" y="578142"/>
                </a:lnTo>
                <a:lnTo>
                  <a:pt x="844423" y="566293"/>
                </a:lnTo>
                <a:lnTo>
                  <a:pt x="858075" y="548551"/>
                </a:lnTo>
                <a:lnTo>
                  <a:pt x="864666" y="526529"/>
                </a:lnTo>
                <a:lnTo>
                  <a:pt x="870470" y="528091"/>
                </a:lnTo>
                <a:lnTo>
                  <a:pt x="876617" y="528878"/>
                </a:lnTo>
                <a:lnTo>
                  <a:pt x="882865" y="528878"/>
                </a:lnTo>
                <a:lnTo>
                  <a:pt x="894448" y="526529"/>
                </a:lnTo>
                <a:lnTo>
                  <a:pt x="910653" y="523252"/>
                </a:lnTo>
                <a:lnTo>
                  <a:pt x="924001" y="514261"/>
                </a:lnTo>
                <a:lnTo>
                  <a:pt x="1295717" y="593255"/>
                </a:lnTo>
                <a:lnTo>
                  <a:pt x="1309903" y="593407"/>
                </a:lnTo>
                <a:lnTo>
                  <a:pt x="1322603" y="588289"/>
                </a:lnTo>
                <a:lnTo>
                  <a:pt x="1332445" y="578777"/>
                </a:lnTo>
                <a:lnTo>
                  <a:pt x="1338072" y="565746"/>
                </a:lnTo>
                <a:lnTo>
                  <a:pt x="1338224" y="551548"/>
                </a:lnTo>
                <a:lnTo>
                  <a:pt x="1333106" y="538848"/>
                </a:lnTo>
                <a:lnTo>
                  <a:pt x="1323594" y="529018"/>
                </a:lnTo>
                <a:lnTo>
                  <a:pt x="1310563" y="523379"/>
                </a:lnTo>
                <a:lnTo>
                  <a:pt x="954011" y="447598"/>
                </a:lnTo>
                <a:lnTo>
                  <a:pt x="952842" y="441147"/>
                </a:lnTo>
                <a:lnTo>
                  <a:pt x="950277" y="433768"/>
                </a:lnTo>
                <a:lnTo>
                  <a:pt x="973505" y="420725"/>
                </a:lnTo>
                <a:lnTo>
                  <a:pt x="991717" y="401574"/>
                </a:lnTo>
                <a:lnTo>
                  <a:pt x="1003617" y="377647"/>
                </a:lnTo>
                <a:lnTo>
                  <a:pt x="1007872" y="350278"/>
                </a:lnTo>
                <a:lnTo>
                  <a:pt x="1004138" y="324662"/>
                </a:lnTo>
                <a:lnTo>
                  <a:pt x="1000061" y="315849"/>
                </a:lnTo>
                <a:lnTo>
                  <a:pt x="1093711" y="255104"/>
                </a:lnTo>
                <a:lnTo>
                  <a:pt x="1143063" y="331101"/>
                </a:lnTo>
                <a:lnTo>
                  <a:pt x="1152994" y="341236"/>
                </a:lnTo>
                <a:lnTo>
                  <a:pt x="1165618" y="346583"/>
                </a:lnTo>
                <a:lnTo>
                  <a:pt x="1179322" y="346824"/>
                </a:lnTo>
                <a:lnTo>
                  <a:pt x="1192517" y="341604"/>
                </a:lnTo>
                <a:lnTo>
                  <a:pt x="1268514" y="292265"/>
                </a:lnTo>
                <a:lnTo>
                  <a:pt x="1282547" y="283146"/>
                </a:lnTo>
                <a:lnTo>
                  <a:pt x="1361325" y="231990"/>
                </a:lnTo>
                <a:lnTo>
                  <a:pt x="1372031" y="221488"/>
                </a:lnTo>
                <a:lnTo>
                  <a:pt x="1377391" y="208876"/>
                </a:lnTo>
                <a:lnTo>
                  <a:pt x="1377619" y="195173"/>
                </a:lnTo>
                <a:close/>
              </a:path>
            </a:pathLst>
          </a:custGeom>
          <a:solidFill>
            <a:srgbClr val="93C4FD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9501137" y="3370389"/>
            <a:ext cx="13271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지능형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자산관리의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미래</a:t>
            </a:r>
            <a:endParaRPr sz="1150">
              <a:latin typeface="Dotum"/>
              <a:cs typeface="Dotum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9315250" y="3616972"/>
            <a:ext cx="169926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7480">
              <a:lnSpc>
                <a:spcPct val="116700"/>
              </a:lnSpc>
              <a:spcBef>
                <a:spcPts val="95"/>
              </a:spcBef>
            </a:pP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전문적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지식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FFFFFF"/>
                </a:solidFill>
                <a:latin typeface="Malgun Gothic"/>
                <a:cs typeface="Malgun Gothic"/>
              </a:rPr>
              <a:t>기반의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안정적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FFFFFF"/>
                </a:solidFill>
                <a:latin typeface="Malgun Gothic"/>
                <a:cs typeface="Malgun Gothic"/>
              </a:rPr>
              <a:t>자동매매</a:t>
            </a:r>
            <a:r>
              <a:rPr dirty="0" sz="1500" spc="-1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FFFFFF"/>
                </a:solidFill>
                <a:latin typeface="Malgun Gothic"/>
                <a:cs typeface="Malgun Gothic"/>
              </a:rPr>
              <a:t>시스템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5295899"/>
            <a:ext cx="11277600" cy="895350"/>
            <a:chOff x="457199" y="5295899"/>
            <a:chExt cx="11277600" cy="895350"/>
          </a:xfrm>
        </p:grpSpPr>
        <p:sp>
          <p:nvSpPr>
            <p:cNvPr id="3" name="object 3" descr=""/>
            <p:cNvSpPr/>
            <p:nvPr/>
          </p:nvSpPr>
          <p:spPr>
            <a:xfrm>
              <a:off x="457199" y="5295899"/>
              <a:ext cx="11277600" cy="895350"/>
            </a:xfrm>
            <a:custGeom>
              <a:avLst/>
              <a:gdLst/>
              <a:ahLst/>
              <a:cxnLst/>
              <a:rect l="l" t="t" r="r" b="b"/>
              <a:pathLst>
                <a:path w="11277600" h="895350">
                  <a:moveTo>
                    <a:pt x="11201399" y="895349"/>
                  </a:moveTo>
                  <a:lnTo>
                    <a:pt x="76199" y="895349"/>
                  </a:lnTo>
                  <a:lnTo>
                    <a:pt x="68693" y="894987"/>
                  </a:lnTo>
                  <a:lnTo>
                    <a:pt x="27882" y="878082"/>
                  </a:lnTo>
                  <a:lnTo>
                    <a:pt x="3262" y="841235"/>
                  </a:lnTo>
                  <a:lnTo>
                    <a:pt x="0" y="8191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1201399" y="0"/>
                  </a:lnTo>
                  <a:lnTo>
                    <a:pt x="11243740" y="12829"/>
                  </a:lnTo>
                  <a:lnTo>
                    <a:pt x="11271797" y="47038"/>
                  </a:lnTo>
                  <a:lnTo>
                    <a:pt x="11277599" y="76199"/>
                  </a:lnTo>
                  <a:lnTo>
                    <a:pt x="11277599" y="819149"/>
                  </a:lnTo>
                  <a:lnTo>
                    <a:pt x="11264768" y="861491"/>
                  </a:lnTo>
                  <a:lnTo>
                    <a:pt x="11230556" y="889549"/>
                  </a:lnTo>
                  <a:lnTo>
                    <a:pt x="11201399" y="895349"/>
                  </a:lnTo>
                  <a:close/>
                </a:path>
              </a:pathLst>
            </a:custGeom>
            <a:solidFill>
              <a:srgbClr val="4261ED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8042" y="5295899"/>
              <a:ext cx="11276330" cy="66040"/>
            </a:xfrm>
            <a:custGeom>
              <a:avLst/>
              <a:gdLst/>
              <a:ahLst/>
              <a:cxnLst/>
              <a:rect l="l" t="t" r="r" b="b"/>
              <a:pathLst>
                <a:path w="11276330" h="66039">
                  <a:moveTo>
                    <a:pt x="0" y="65445"/>
                  </a:moveTo>
                  <a:lnTo>
                    <a:pt x="607" y="61330"/>
                  </a:lnTo>
                  <a:lnTo>
                    <a:pt x="2420" y="54112"/>
                  </a:lnTo>
                  <a:lnTo>
                    <a:pt x="4854" y="47327"/>
                  </a:lnTo>
                  <a:lnTo>
                    <a:pt x="4958" y="47038"/>
                  </a:lnTo>
                  <a:lnTo>
                    <a:pt x="33015" y="12829"/>
                  </a:lnTo>
                  <a:lnTo>
                    <a:pt x="75357" y="0"/>
                  </a:lnTo>
                  <a:lnTo>
                    <a:pt x="11200557" y="0"/>
                  </a:lnTo>
                  <a:lnTo>
                    <a:pt x="11242899" y="12829"/>
                  </a:lnTo>
                  <a:lnTo>
                    <a:pt x="11250838" y="19049"/>
                  </a:lnTo>
                  <a:lnTo>
                    <a:pt x="75357" y="19049"/>
                  </a:lnTo>
                  <a:lnTo>
                    <a:pt x="67851" y="19321"/>
                  </a:lnTo>
                  <a:lnTo>
                    <a:pt x="27040" y="32000"/>
                  </a:lnTo>
                  <a:lnTo>
                    <a:pt x="1091" y="61330"/>
                  </a:lnTo>
                  <a:lnTo>
                    <a:pt x="0" y="65445"/>
                  </a:lnTo>
                  <a:close/>
                </a:path>
                <a:path w="11276330" h="66039">
                  <a:moveTo>
                    <a:pt x="11275914" y="65445"/>
                  </a:moveTo>
                  <a:lnTo>
                    <a:pt x="11248873" y="32000"/>
                  </a:lnTo>
                  <a:lnTo>
                    <a:pt x="11208063" y="19321"/>
                  </a:lnTo>
                  <a:lnTo>
                    <a:pt x="11200557" y="19049"/>
                  </a:lnTo>
                  <a:lnTo>
                    <a:pt x="11250838" y="19049"/>
                  </a:lnTo>
                  <a:lnTo>
                    <a:pt x="11273494" y="54112"/>
                  </a:lnTo>
                  <a:lnTo>
                    <a:pt x="11275306" y="61330"/>
                  </a:lnTo>
                  <a:lnTo>
                    <a:pt x="11275914" y="65445"/>
                  </a:lnTo>
                  <a:close/>
                </a:path>
              </a:pathLst>
            </a:custGeom>
            <a:solidFill>
              <a:srgbClr val="4BC8F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7699" y="5524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4"/>
                  </a:lnTo>
                  <a:lnTo>
                    <a:pt x="89365" y="410058"/>
                  </a:lnTo>
                  <a:lnTo>
                    <a:pt x="56639" y="379408"/>
                  </a:lnTo>
                  <a:lnTo>
                    <a:pt x="30521" y="342962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200" y="221113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6"/>
                  </a:lnTo>
                  <a:lnTo>
                    <a:pt x="384950" y="395537"/>
                  </a:lnTo>
                  <a:lnTo>
                    <a:pt x="349378" y="422831"/>
                  </a:lnTo>
                  <a:lnTo>
                    <a:pt x="309164" y="442662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768" y="5653087"/>
              <a:ext cx="128587" cy="2000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099" y="399922"/>
            <a:ext cx="26289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종합</a:t>
            </a:r>
            <a:r>
              <a:rPr dirty="0" spc="-320"/>
              <a:t> </a:t>
            </a:r>
            <a:r>
              <a:rPr dirty="0" spc="-580"/>
              <a:t>결론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z="3000" spc="-185">
                <a:solidFill>
                  <a:srgbClr val="4BC8F0"/>
                </a:solidFill>
                <a:latin typeface="Noto Sans JP"/>
                <a:cs typeface="Noto Sans JP"/>
              </a:rPr>
              <a:t>Q&amp;A</a:t>
            </a:r>
            <a:endParaRPr sz="3000">
              <a:latin typeface="Noto Sans JP"/>
              <a:cs typeface="Noto Sans JP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7199" y="1600199"/>
            <a:ext cx="5410200" cy="1028700"/>
            <a:chOff x="457199" y="1600199"/>
            <a:chExt cx="5410200" cy="1028700"/>
          </a:xfrm>
        </p:grpSpPr>
        <p:sp>
          <p:nvSpPr>
            <p:cNvPr id="9" name="object 9" descr=""/>
            <p:cNvSpPr/>
            <p:nvPr/>
          </p:nvSpPr>
          <p:spPr>
            <a:xfrm>
              <a:off x="471487" y="1600199"/>
              <a:ext cx="5396230" cy="1028700"/>
            </a:xfrm>
            <a:custGeom>
              <a:avLst/>
              <a:gdLst/>
              <a:ahLst/>
              <a:cxnLst/>
              <a:rect l="l" t="t" r="r" b="b"/>
              <a:pathLst>
                <a:path w="5396230" h="1028700">
                  <a:moveTo>
                    <a:pt x="5362864" y="1028699"/>
                  </a:moveTo>
                  <a:lnTo>
                    <a:pt x="20654" y="1028699"/>
                  </a:lnTo>
                  <a:lnTo>
                    <a:pt x="17617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62864" y="0"/>
                  </a:lnTo>
                  <a:lnTo>
                    <a:pt x="5394944" y="28187"/>
                  </a:lnTo>
                  <a:lnTo>
                    <a:pt x="5395911" y="33047"/>
                  </a:lnTo>
                  <a:lnTo>
                    <a:pt x="5395911" y="995651"/>
                  </a:lnTo>
                  <a:lnTo>
                    <a:pt x="5367723" y="1027732"/>
                  </a:lnTo>
                  <a:lnTo>
                    <a:pt x="5362864" y="10286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199" y="16004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59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1809749"/>
              <a:ext cx="214312" cy="17144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57199" y="2781299"/>
            <a:ext cx="5410200" cy="1028700"/>
            <a:chOff x="457199" y="2781299"/>
            <a:chExt cx="5410200" cy="1028700"/>
          </a:xfrm>
        </p:grpSpPr>
        <p:sp>
          <p:nvSpPr>
            <p:cNvPr id="13" name="object 13" descr=""/>
            <p:cNvSpPr/>
            <p:nvPr/>
          </p:nvSpPr>
          <p:spPr>
            <a:xfrm>
              <a:off x="471487" y="2781299"/>
              <a:ext cx="5396230" cy="1028700"/>
            </a:xfrm>
            <a:custGeom>
              <a:avLst/>
              <a:gdLst/>
              <a:ahLst/>
              <a:cxnLst/>
              <a:rect l="l" t="t" r="r" b="b"/>
              <a:pathLst>
                <a:path w="5396230" h="1028700">
                  <a:moveTo>
                    <a:pt x="5362864" y="1028699"/>
                  </a:moveTo>
                  <a:lnTo>
                    <a:pt x="20654" y="1028699"/>
                  </a:lnTo>
                  <a:lnTo>
                    <a:pt x="17617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62864" y="0"/>
                  </a:lnTo>
                  <a:lnTo>
                    <a:pt x="5394944" y="28187"/>
                  </a:lnTo>
                  <a:lnTo>
                    <a:pt x="5395911" y="33047"/>
                  </a:lnTo>
                  <a:lnTo>
                    <a:pt x="5395911" y="995652"/>
                  </a:lnTo>
                  <a:lnTo>
                    <a:pt x="5367723" y="1027732"/>
                  </a:lnTo>
                  <a:lnTo>
                    <a:pt x="5362864" y="10286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199" y="27815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59" h="1028700">
                  <a:moveTo>
                    <a:pt x="35315" y="1028188"/>
                  </a:moveTo>
                  <a:lnTo>
                    <a:pt x="2789" y="1004970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1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3001565"/>
              <a:ext cx="171449" cy="150018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457199" y="3962399"/>
            <a:ext cx="5410200" cy="1028700"/>
            <a:chOff x="457199" y="3962399"/>
            <a:chExt cx="5410200" cy="1028700"/>
          </a:xfrm>
        </p:grpSpPr>
        <p:sp>
          <p:nvSpPr>
            <p:cNvPr id="17" name="object 17" descr=""/>
            <p:cNvSpPr/>
            <p:nvPr/>
          </p:nvSpPr>
          <p:spPr>
            <a:xfrm>
              <a:off x="471487" y="3962399"/>
              <a:ext cx="5396230" cy="1028700"/>
            </a:xfrm>
            <a:custGeom>
              <a:avLst/>
              <a:gdLst/>
              <a:ahLst/>
              <a:cxnLst/>
              <a:rect l="l" t="t" r="r" b="b"/>
              <a:pathLst>
                <a:path w="5396230" h="1028700">
                  <a:moveTo>
                    <a:pt x="5362864" y="1028699"/>
                  </a:moveTo>
                  <a:lnTo>
                    <a:pt x="20654" y="1028699"/>
                  </a:lnTo>
                  <a:lnTo>
                    <a:pt x="17617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5362864" y="0"/>
                  </a:lnTo>
                  <a:lnTo>
                    <a:pt x="5394944" y="28186"/>
                  </a:lnTo>
                  <a:lnTo>
                    <a:pt x="5395911" y="33047"/>
                  </a:lnTo>
                  <a:lnTo>
                    <a:pt x="5395911" y="995651"/>
                  </a:lnTo>
                  <a:lnTo>
                    <a:pt x="5367723" y="1027732"/>
                  </a:lnTo>
                  <a:lnTo>
                    <a:pt x="5362864" y="10286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199" y="3962655"/>
              <a:ext cx="35560" cy="1028700"/>
            </a:xfrm>
            <a:custGeom>
              <a:avLst/>
              <a:gdLst/>
              <a:ahLst/>
              <a:cxnLst/>
              <a:rect l="l" t="t" r="r" b="b"/>
              <a:pathLst>
                <a:path w="35559" h="1028700">
                  <a:moveTo>
                    <a:pt x="35315" y="1028188"/>
                  </a:moveTo>
                  <a:lnTo>
                    <a:pt x="2789" y="1004969"/>
                  </a:lnTo>
                  <a:lnTo>
                    <a:pt x="0" y="9903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1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990344"/>
                  </a:lnTo>
                  <a:lnTo>
                    <a:pt x="33224" y="1024724"/>
                  </a:lnTo>
                  <a:lnTo>
                    <a:pt x="35315" y="1028188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99" y="4171949"/>
              <a:ext cx="160801" cy="171182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44500" y="1119632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dirty="0" sz="2000" spc="-1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dirty="0" sz="2000" spc="-1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FFFFFF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15987" y="1749485"/>
            <a:ext cx="1923414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65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550" spc="8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50" spc="-130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r>
              <a:rPr dirty="0" sz="1550" spc="8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endParaRPr sz="150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5474" y="2074837"/>
            <a:ext cx="509841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시계열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패턴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인식과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탐지를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결합한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고급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알고리즘으로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가격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변동성을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효과적으로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예측하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고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최적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매매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시점을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포착합니다</a:t>
            </a:r>
            <a:r>
              <a:rPr dirty="0" sz="1150" spc="-1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73125" y="2936811"/>
            <a:ext cx="13836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전문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시스템화</a:t>
            </a:r>
            <a:endParaRPr sz="150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5474" y="3255937"/>
            <a:ext cx="505015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감정적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의사결정을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배제하고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객관적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매매로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안정적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창출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D0D5DA"/>
                </a:solidFill>
                <a:latin typeface="Dotum"/>
                <a:cs typeface="Dotum"/>
              </a:rPr>
              <a:t>관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리가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가능합니다</a:t>
            </a:r>
            <a:r>
              <a:rPr dirty="0" sz="1150" spc="-1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3125" y="4117911"/>
            <a:ext cx="13836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리스크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관리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50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25474" y="4437036"/>
            <a:ext cx="50609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백테스팅과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가상투자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시뮬레이션을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철저한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전략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검증으로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위험을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최소화하며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안정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증식을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도모합니다</a:t>
            </a:r>
            <a:r>
              <a:rPr dirty="0" sz="1150" spc="-1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324598" y="1600199"/>
            <a:ext cx="5410200" cy="2914650"/>
            <a:chOff x="6324598" y="1600199"/>
            <a:chExt cx="5410200" cy="2914650"/>
          </a:xfrm>
        </p:grpSpPr>
        <p:sp>
          <p:nvSpPr>
            <p:cNvPr id="28" name="object 28" descr=""/>
            <p:cNvSpPr/>
            <p:nvPr/>
          </p:nvSpPr>
          <p:spPr>
            <a:xfrm>
              <a:off x="6329361" y="1604962"/>
              <a:ext cx="5400675" cy="2905125"/>
            </a:xfrm>
            <a:custGeom>
              <a:avLst/>
              <a:gdLst/>
              <a:ahLst/>
              <a:cxnLst/>
              <a:rect l="l" t="t" r="r" b="b"/>
              <a:pathLst>
                <a:path w="5400675" h="2905125">
                  <a:moveTo>
                    <a:pt x="5371757" y="2905124"/>
                  </a:moveTo>
                  <a:lnTo>
                    <a:pt x="28916" y="2905124"/>
                  </a:lnTo>
                  <a:lnTo>
                    <a:pt x="24663" y="2904278"/>
                  </a:lnTo>
                  <a:lnTo>
                    <a:pt x="0" y="2876207"/>
                  </a:lnTo>
                  <a:lnTo>
                    <a:pt x="0" y="2871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371757" y="0"/>
                  </a:lnTo>
                  <a:lnTo>
                    <a:pt x="5400673" y="28916"/>
                  </a:lnTo>
                  <a:lnTo>
                    <a:pt x="5400673" y="2876207"/>
                  </a:lnTo>
                  <a:lnTo>
                    <a:pt x="5376009" y="2904278"/>
                  </a:lnTo>
                  <a:lnTo>
                    <a:pt x="5371757" y="2905124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29361" y="1604962"/>
              <a:ext cx="5400675" cy="2905125"/>
            </a:xfrm>
            <a:custGeom>
              <a:avLst/>
              <a:gdLst/>
              <a:ahLst/>
              <a:cxnLst/>
              <a:rect l="l" t="t" r="r" b="b"/>
              <a:pathLst>
                <a:path w="5400675" h="2905125">
                  <a:moveTo>
                    <a:pt x="0" y="2871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367337" y="0"/>
                  </a:lnTo>
                  <a:lnTo>
                    <a:pt x="5371757" y="0"/>
                  </a:lnTo>
                  <a:lnTo>
                    <a:pt x="5376009" y="845"/>
                  </a:lnTo>
                  <a:lnTo>
                    <a:pt x="5380093" y="2537"/>
                  </a:lnTo>
                  <a:lnTo>
                    <a:pt x="5384178" y="4229"/>
                  </a:lnTo>
                  <a:lnTo>
                    <a:pt x="5400675" y="33337"/>
                  </a:lnTo>
                  <a:lnTo>
                    <a:pt x="5400675" y="2871787"/>
                  </a:lnTo>
                  <a:lnTo>
                    <a:pt x="5400673" y="2876207"/>
                  </a:lnTo>
                  <a:lnTo>
                    <a:pt x="5399828" y="2880459"/>
                  </a:lnTo>
                  <a:lnTo>
                    <a:pt x="5398136" y="2884544"/>
                  </a:lnTo>
                  <a:lnTo>
                    <a:pt x="5396445" y="2888628"/>
                  </a:lnTo>
                  <a:lnTo>
                    <a:pt x="5367337" y="2905124"/>
                  </a:lnTo>
                  <a:lnTo>
                    <a:pt x="33338" y="2905124"/>
                  </a:lnTo>
                  <a:lnTo>
                    <a:pt x="9764" y="2895360"/>
                  </a:lnTo>
                  <a:lnTo>
                    <a:pt x="6637" y="2892234"/>
                  </a:lnTo>
                  <a:lnTo>
                    <a:pt x="4228" y="2888628"/>
                  </a:lnTo>
                  <a:lnTo>
                    <a:pt x="2537" y="2884544"/>
                  </a:lnTo>
                  <a:lnTo>
                    <a:pt x="845" y="2880459"/>
                  </a:lnTo>
                  <a:lnTo>
                    <a:pt x="0" y="2876207"/>
                  </a:lnTo>
                  <a:lnTo>
                    <a:pt x="0" y="2871787"/>
                  </a:lnTo>
                  <a:close/>
                </a:path>
              </a:pathLst>
            </a:custGeom>
            <a:ln w="9524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34148" y="1800224"/>
              <a:ext cx="2381250" cy="838200"/>
            </a:xfrm>
            <a:custGeom>
              <a:avLst/>
              <a:gdLst/>
              <a:ahLst/>
              <a:cxnLst/>
              <a:rect l="l" t="t" r="r" b="b"/>
              <a:pathLst>
                <a:path w="2381250" h="838200">
                  <a:moveTo>
                    <a:pt x="2348201" y="838199"/>
                  </a:moveTo>
                  <a:lnTo>
                    <a:pt x="24785" y="838199"/>
                  </a:lnTo>
                  <a:lnTo>
                    <a:pt x="21140" y="837233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21140" y="966"/>
                  </a:lnTo>
                  <a:lnTo>
                    <a:pt x="24785" y="0"/>
                  </a:lnTo>
                  <a:lnTo>
                    <a:pt x="2348201" y="0"/>
                  </a:lnTo>
                  <a:lnTo>
                    <a:pt x="2380282" y="28187"/>
                  </a:lnTo>
                  <a:lnTo>
                    <a:pt x="2381249" y="33047"/>
                  </a:lnTo>
                  <a:lnTo>
                    <a:pt x="2381249" y="805152"/>
                  </a:lnTo>
                  <a:lnTo>
                    <a:pt x="2353062" y="837233"/>
                  </a:lnTo>
                  <a:lnTo>
                    <a:pt x="2348201" y="8381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24624" y="1800767"/>
              <a:ext cx="32384" cy="837565"/>
            </a:xfrm>
            <a:custGeom>
              <a:avLst/>
              <a:gdLst/>
              <a:ahLst/>
              <a:cxnLst/>
              <a:rect l="l" t="t" r="r" b="b"/>
              <a:pathLst>
                <a:path w="32384" h="837564">
                  <a:moveTo>
                    <a:pt x="32184" y="837114"/>
                  </a:moveTo>
                  <a:lnTo>
                    <a:pt x="697" y="807159"/>
                  </a:lnTo>
                  <a:lnTo>
                    <a:pt x="0" y="799557"/>
                  </a:lnTo>
                  <a:lnTo>
                    <a:pt x="0" y="37557"/>
                  </a:lnTo>
                  <a:lnTo>
                    <a:pt x="23474" y="2247"/>
                  </a:lnTo>
                  <a:lnTo>
                    <a:pt x="32184" y="0"/>
                  </a:lnTo>
                  <a:lnTo>
                    <a:pt x="28349" y="3176"/>
                  </a:lnTo>
                  <a:lnTo>
                    <a:pt x="24629" y="10616"/>
                  </a:lnTo>
                  <a:lnTo>
                    <a:pt x="22188" y="16484"/>
                  </a:lnTo>
                  <a:lnTo>
                    <a:pt x="20444" y="22931"/>
                  </a:lnTo>
                  <a:lnTo>
                    <a:pt x="19398" y="29955"/>
                  </a:lnTo>
                  <a:lnTo>
                    <a:pt x="19050" y="37557"/>
                  </a:lnTo>
                  <a:lnTo>
                    <a:pt x="19050" y="799557"/>
                  </a:lnTo>
                  <a:lnTo>
                    <a:pt x="28349" y="833937"/>
                  </a:lnTo>
                  <a:lnTo>
                    <a:pt x="32184" y="837114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534148" y="2790824"/>
              <a:ext cx="2381250" cy="838200"/>
            </a:xfrm>
            <a:custGeom>
              <a:avLst/>
              <a:gdLst/>
              <a:ahLst/>
              <a:cxnLst/>
              <a:rect l="l" t="t" r="r" b="b"/>
              <a:pathLst>
                <a:path w="2381250" h="838200">
                  <a:moveTo>
                    <a:pt x="2348201" y="838199"/>
                  </a:moveTo>
                  <a:lnTo>
                    <a:pt x="24785" y="838199"/>
                  </a:lnTo>
                  <a:lnTo>
                    <a:pt x="21140" y="837232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21140" y="966"/>
                  </a:lnTo>
                  <a:lnTo>
                    <a:pt x="24785" y="0"/>
                  </a:lnTo>
                  <a:lnTo>
                    <a:pt x="2348201" y="0"/>
                  </a:lnTo>
                  <a:lnTo>
                    <a:pt x="2380282" y="28187"/>
                  </a:lnTo>
                  <a:lnTo>
                    <a:pt x="2381249" y="33047"/>
                  </a:lnTo>
                  <a:lnTo>
                    <a:pt x="2381249" y="805152"/>
                  </a:lnTo>
                  <a:lnTo>
                    <a:pt x="2353062" y="837232"/>
                  </a:lnTo>
                  <a:lnTo>
                    <a:pt x="2348201" y="8381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24624" y="2791367"/>
              <a:ext cx="32384" cy="837565"/>
            </a:xfrm>
            <a:custGeom>
              <a:avLst/>
              <a:gdLst/>
              <a:ahLst/>
              <a:cxnLst/>
              <a:rect l="l" t="t" r="r" b="b"/>
              <a:pathLst>
                <a:path w="32384" h="837564">
                  <a:moveTo>
                    <a:pt x="32184" y="837114"/>
                  </a:moveTo>
                  <a:lnTo>
                    <a:pt x="697" y="807158"/>
                  </a:lnTo>
                  <a:lnTo>
                    <a:pt x="0" y="799557"/>
                  </a:lnTo>
                  <a:lnTo>
                    <a:pt x="0" y="37557"/>
                  </a:lnTo>
                  <a:lnTo>
                    <a:pt x="23474" y="2246"/>
                  </a:lnTo>
                  <a:lnTo>
                    <a:pt x="32184" y="0"/>
                  </a:lnTo>
                  <a:lnTo>
                    <a:pt x="28349" y="3176"/>
                  </a:lnTo>
                  <a:lnTo>
                    <a:pt x="24629" y="10616"/>
                  </a:lnTo>
                  <a:lnTo>
                    <a:pt x="22188" y="16484"/>
                  </a:lnTo>
                  <a:lnTo>
                    <a:pt x="20444" y="22931"/>
                  </a:lnTo>
                  <a:lnTo>
                    <a:pt x="19398" y="29955"/>
                  </a:lnTo>
                  <a:lnTo>
                    <a:pt x="19050" y="37557"/>
                  </a:lnTo>
                  <a:lnTo>
                    <a:pt x="19050" y="799557"/>
                  </a:lnTo>
                  <a:lnTo>
                    <a:pt x="28349" y="833937"/>
                  </a:lnTo>
                  <a:lnTo>
                    <a:pt x="32184" y="837114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7974" y="1962149"/>
              <a:ext cx="152399" cy="15239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311899" y="1119632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FFFFFF"/>
                </a:solidFill>
                <a:latin typeface="Dotum"/>
                <a:cs typeface="Dotum"/>
              </a:rPr>
              <a:t>향후</a:t>
            </a:r>
            <a:r>
              <a:rPr dirty="0" sz="2000" spc="-1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FFFFFF"/>
                </a:solidFill>
                <a:latin typeface="Dotum"/>
                <a:cs typeface="Dotum"/>
              </a:rPr>
              <a:t>발전</a:t>
            </a:r>
            <a:r>
              <a:rPr dirty="0" sz="2000" spc="-1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FFFFFF"/>
                </a:solidFill>
                <a:latin typeface="Dotum"/>
                <a:cs typeface="Dotum"/>
              </a:rPr>
              <a:t>방향</a:t>
            </a:r>
            <a:endParaRPr sz="200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645275" y="1893562"/>
            <a:ext cx="2138045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고도화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멀티모달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통합과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강화학습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D0D5DA"/>
                </a:solidFill>
                <a:latin typeface="Dotum"/>
                <a:cs typeface="Dotum"/>
              </a:rPr>
              <a:t>연계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예측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정확도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7975" y="2952749"/>
            <a:ext cx="152399" cy="152399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6645275" y="2884162"/>
            <a:ext cx="2052320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모바일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FFFFFF"/>
                </a:solidFill>
                <a:latin typeface="Dotum"/>
                <a:cs typeface="Dotum"/>
              </a:rPr>
              <a:t>확장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스마트폰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앱과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웨어러블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연동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D0D5DA"/>
                </a:solidFill>
                <a:latin typeface="Dotum"/>
                <a:cs typeface="Dotum"/>
              </a:rPr>
              <a:t>서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비스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9143998" y="1800224"/>
            <a:ext cx="2390775" cy="1828800"/>
            <a:chOff x="9143998" y="1800224"/>
            <a:chExt cx="2390775" cy="1828800"/>
          </a:xfrm>
        </p:grpSpPr>
        <p:sp>
          <p:nvSpPr>
            <p:cNvPr id="40" name="object 40" descr=""/>
            <p:cNvSpPr/>
            <p:nvPr/>
          </p:nvSpPr>
          <p:spPr>
            <a:xfrm>
              <a:off x="9153523" y="1800224"/>
              <a:ext cx="2381250" cy="838200"/>
            </a:xfrm>
            <a:custGeom>
              <a:avLst/>
              <a:gdLst/>
              <a:ahLst/>
              <a:cxnLst/>
              <a:rect l="l" t="t" r="r" b="b"/>
              <a:pathLst>
                <a:path w="2381250" h="838200">
                  <a:moveTo>
                    <a:pt x="2348202" y="838199"/>
                  </a:moveTo>
                  <a:lnTo>
                    <a:pt x="24785" y="838199"/>
                  </a:lnTo>
                  <a:lnTo>
                    <a:pt x="21139" y="837233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21139" y="966"/>
                  </a:lnTo>
                  <a:lnTo>
                    <a:pt x="24785" y="0"/>
                  </a:lnTo>
                  <a:lnTo>
                    <a:pt x="2348202" y="0"/>
                  </a:lnTo>
                  <a:lnTo>
                    <a:pt x="2380281" y="28187"/>
                  </a:lnTo>
                  <a:lnTo>
                    <a:pt x="2381249" y="33047"/>
                  </a:lnTo>
                  <a:lnTo>
                    <a:pt x="2381249" y="805152"/>
                  </a:lnTo>
                  <a:lnTo>
                    <a:pt x="2353061" y="837233"/>
                  </a:lnTo>
                  <a:lnTo>
                    <a:pt x="2348202" y="8381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143998" y="1800767"/>
              <a:ext cx="32384" cy="837565"/>
            </a:xfrm>
            <a:custGeom>
              <a:avLst/>
              <a:gdLst/>
              <a:ahLst/>
              <a:cxnLst/>
              <a:rect l="l" t="t" r="r" b="b"/>
              <a:pathLst>
                <a:path w="32384" h="837564">
                  <a:moveTo>
                    <a:pt x="32184" y="837114"/>
                  </a:moveTo>
                  <a:lnTo>
                    <a:pt x="697" y="807159"/>
                  </a:lnTo>
                  <a:lnTo>
                    <a:pt x="0" y="799557"/>
                  </a:lnTo>
                  <a:lnTo>
                    <a:pt x="0" y="37557"/>
                  </a:lnTo>
                  <a:lnTo>
                    <a:pt x="23473" y="2247"/>
                  </a:lnTo>
                  <a:lnTo>
                    <a:pt x="32184" y="0"/>
                  </a:lnTo>
                  <a:lnTo>
                    <a:pt x="28349" y="3176"/>
                  </a:lnTo>
                  <a:lnTo>
                    <a:pt x="24629" y="10616"/>
                  </a:lnTo>
                  <a:lnTo>
                    <a:pt x="22188" y="16484"/>
                  </a:lnTo>
                  <a:lnTo>
                    <a:pt x="20444" y="22931"/>
                  </a:lnTo>
                  <a:lnTo>
                    <a:pt x="19398" y="29955"/>
                  </a:lnTo>
                  <a:lnTo>
                    <a:pt x="19050" y="37557"/>
                  </a:lnTo>
                  <a:lnTo>
                    <a:pt x="19050" y="799557"/>
                  </a:lnTo>
                  <a:lnTo>
                    <a:pt x="28349" y="833937"/>
                  </a:lnTo>
                  <a:lnTo>
                    <a:pt x="32184" y="837114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153523" y="2790824"/>
              <a:ext cx="2381250" cy="838200"/>
            </a:xfrm>
            <a:custGeom>
              <a:avLst/>
              <a:gdLst/>
              <a:ahLst/>
              <a:cxnLst/>
              <a:rect l="l" t="t" r="r" b="b"/>
              <a:pathLst>
                <a:path w="2381250" h="838200">
                  <a:moveTo>
                    <a:pt x="2348202" y="838199"/>
                  </a:moveTo>
                  <a:lnTo>
                    <a:pt x="24785" y="838199"/>
                  </a:lnTo>
                  <a:lnTo>
                    <a:pt x="21139" y="837232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21139" y="966"/>
                  </a:lnTo>
                  <a:lnTo>
                    <a:pt x="24785" y="0"/>
                  </a:lnTo>
                  <a:lnTo>
                    <a:pt x="2348202" y="0"/>
                  </a:lnTo>
                  <a:lnTo>
                    <a:pt x="2380281" y="28187"/>
                  </a:lnTo>
                  <a:lnTo>
                    <a:pt x="2381249" y="33047"/>
                  </a:lnTo>
                  <a:lnTo>
                    <a:pt x="2381249" y="805152"/>
                  </a:lnTo>
                  <a:lnTo>
                    <a:pt x="2353061" y="837232"/>
                  </a:lnTo>
                  <a:lnTo>
                    <a:pt x="2348202" y="838199"/>
                  </a:lnTo>
                  <a:close/>
                </a:path>
              </a:pathLst>
            </a:custGeom>
            <a:solidFill>
              <a:srgbClr val="4BC8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143998" y="2791367"/>
              <a:ext cx="32384" cy="837565"/>
            </a:xfrm>
            <a:custGeom>
              <a:avLst/>
              <a:gdLst/>
              <a:ahLst/>
              <a:cxnLst/>
              <a:rect l="l" t="t" r="r" b="b"/>
              <a:pathLst>
                <a:path w="32384" h="837564">
                  <a:moveTo>
                    <a:pt x="32184" y="837114"/>
                  </a:moveTo>
                  <a:lnTo>
                    <a:pt x="697" y="807158"/>
                  </a:lnTo>
                  <a:lnTo>
                    <a:pt x="0" y="799557"/>
                  </a:lnTo>
                  <a:lnTo>
                    <a:pt x="0" y="37557"/>
                  </a:lnTo>
                  <a:lnTo>
                    <a:pt x="23473" y="2246"/>
                  </a:lnTo>
                  <a:lnTo>
                    <a:pt x="32184" y="0"/>
                  </a:lnTo>
                  <a:lnTo>
                    <a:pt x="28349" y="3176"/>
                  </a:lnTo>
                  <a:lnTo>
                    <a:pt x="24629" y="10616"/>
                  </a:lnTo>
                  <a:lnTo>
                    <a:pt x="22188" y="16484"/>
                  </a:lnTo>
                  <a:lnTo>
                    <a:pt x="20444" y="22931"/>
                  </a:lnTo>
                  <a:lnTo>
                    <a:pt x="19398" y="29955"/>
                  </a:lnTo>
                  <a:lnTo>
                    <a:pt x="19050" y="37557"/>
                  </a:lnTo>
                  <a:lnTo>
                    <a:pt x="19050" y="799557"/>
                  </a:lnTo>
                  <a:lnTo>
                    <a:pt x="28349" y="833937"/>
                  </a:lnTo>
                  <a:lnTo>
                    <a:pt x="32184" y="837114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7349" y="1962149"/>
              <a:ext cx="152399" cy="1523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9264650" y="1893562"/>
            <a:ext cx="2052320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휴머노이드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로봇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물리적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금융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D0D5DA"/>
                </a:solidFill>
                <a:latin typeface="Dotum"/>
                <a:cs typeface="Dotum"/>
              </a:rPr>
              <a:t>어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시스턴트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6" name="object 4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77350" y="2952749"/>
            <a:ext cx="152399" cy="152399"/>
          </a:xfrm>
          <a:prstGeom prst="rect">
            <a:avLst/>
          </a:prstGeom>
        </p:spPr>
      </p:pic>
      <p:sp>
        <p:nvSpPr>
          <p:cNvPr id="47" name="object 47" descr=""/>
          <p:cNvSpPr txBox="1"/>
          <p:nvPr/>
        </p:nvSpPr>
        <p:spPr>
          <a:xfrm>
            <a:off x="9264650" y="2884162"/>
            <a:ext cx="2049145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생태계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FFFFFF"/>
                </a:solidFill>
                <a:latin typeface="Dotum"/>
                <a:cs typeface="Dotum"/>
              </a:rPr>
              <a:t>확장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다양한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거래소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40">
                <a:solidFill>
                  <a:srgbClr val="D0D5DA"/>
                </a:solidFill>
                <a:latin typeface="Noto Sans JP"/>
                <a:cs typeface="Noto Sans JP"/>
              </a:rPr>
              <a:t>API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통합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및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글로벌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D0D5DA"/>
                </a:solidFill>
                <a:latin typeface="Dotum"/>
                <a:cs typeface="Dotum"/>
              </a:rPr>
              <a:t>시</a:t>
            </a:r>
            <a:r>
              <a:rPr dirty="0" sz="11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장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확대</a:t>
            </a:r>
            <a:endParaRPr sz="1150">
              <a:latin typeface="Dotum"/>
              <a:cs typeface="Dotum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46750" y="3832802"/>
            <a:ext cx="4965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6320" marR="5080" indent="-2294255">
              <a:lnSpc>
                <a:spcPct val="107100"/>
              </a:lnSpc>
              <a:spcBef>
                <a:spcPts val="100"/>
              </a:spcBef>
            </a:pPr>
            <a:r>
              <a:rPr dirty="0" sz="1350" spc="-90" i="1">
                <a:solidFill>
                  <a:srgbClr val="93C4FD"/>
                </a:solidFill>
                <a:latin typeface="Calibri"/>
                <a:cs typeface="Calibri"/>
              </a:rPr>
              <a:t>"AI</a:t>
            </a:r>
            <a:r>
              <a:rPr dirty="0" sz="1400" spc="-90">
                <a:solidFill>
                  <a:srgbClr val="93C4FD"/>
                </a:solidFill>
                <a:latin typeface="Dotum"/>
                <a:cs typeface="Dotum"/>
              </a:rPr>
              <a:t>와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금융의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융합으로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누구나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전문가처럼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안정적인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자산관리를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실현할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10">
                <a:solidFill>
                  <a:srgbClr val="93C4FD"/>
                </a:solidFill>
                <a:latin typeface="Dotum"/>
                <a:cs typeface="Dotum"/>
              </a:rPr>
              <a:t>수</a:t>
            </a:r>
            <a:r>
              <a:rPr dirty="0" sz="1400" spc="-125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400" spc="-335">
                <a:solidFill>
                  <a:srgbClr val="93C4FD"/>
                </a:solidFill>
                <a:latin typeface="Dotum"/>
                <a:cs typeface="Dotum"/>
              </a:rPr>
              <a:t>있습</a:t>
            </a:r>
            <a:r>
              <a:rPr dirty="0" sz="1400" spc="-25">
                <a:solidFill>
                  <a:srgbClr val="93C4FD"/>
                </a:solidFill>
                <a:latin typeface="Dotum"/>
                <a:cs typeface="Dotum"/>
              </a:rPr>
              <a:t> 니다</a:t>
            </a:r>
            <a:r>
              <a:rPr dirty="0" sz="1350" spc="-25" i="1">
                <a:solidFill>
                  <a:srgbClr val="93C4FD"/>
                </a:solidFill>
                <a:latin typeface="Calibri"/>
                <a:cs typeface="Calibri"/>
              </a:rPr>
              <a:t>"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44599" y="5482081"/>
            <a:ext cx="3908425" cy="5238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FFFFFF"/>
                </a:solidFill>
                <a:latin typeface="Dotum"/>
                <a:cs typeface="Dotum"/>
              </a:rPr>
              <a:t>질의응답</a:t>
            </a:r>
            <a:r>
              <a:rPr dirty="0" sz="2000" spc="-1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FFFFFF"/>
                </a:solidFill>
                <a:latin typeface="Dotum"/>
                <a:cs typeface="Dotum"/>
              </a:rPr>
              <a:t>안내</a:t>
            </a:r>
            <a:endParaRPr sz="2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기술적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질문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구현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방법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전략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다양한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주제에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질문해주세요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8905875" y="5591174"/>
            <a:ext cx="457200" cy="361950"/>
            <a:chOff x="8905875" y="5591174"/>
            <a:chExt cx="457200" cy="361950"/>
          </a:xfrm>
        </p:grpSpPr>
        <p:pic>
          <p:nvPicPr>
            <p:cNvPr id="51" name="object 5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5875" y="5591174"/>
              <a:ext cx="152399" cy="11429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10674" y="5800724"/>
              <a:ext cx="152399" cy="152399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9121477" y="5509463"/>
            <a:ext cx="2435860" cy="474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21310" marR="5080" indent="-309245">
              <a:lnSpc>
                <a:spcPct val="103400"/>
              </a:lnSpc>
              <a:spcBef>
                <a:spcPts val="35"/>
              </a:spcBef>
            </a:pPr>
            <a:r>
              <a:rPr dirty="0" sz="1350" spc="-260">
                <a:solidFill>
                  <a:srgbClr val="93C4FD"/>
                </a:solidFill>
                <a:latin typeface="Dotum"/>
                <a:cs typeface="Dotum"/>
              </a:rPr>
              <a:t>추가</a:t>
            </a:r>
            <a:r>
              <a:rPr dirty="0" sz="1350" spc="-50">
                <a:solidFill>
                  <a:srgbClr val="93C4FD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93C4FD"/>
                </a:solidFill>
                <a:latin typeface="Dotum"/>
                <a:cs typeface="Dotum"/>
              </a:rPr>
              <a:t>문의</a:t>
            </a:r>
            <a:r>
              <a:rPr dirty="0" sz="1450" spc="-195">
                <a:solidFill>
                  <a:srgbClr val="93C4FD"/>
                </a:solidFill>
                <a:latin typeface="Noto Sans JP"/>
                <a:cs typeface="Noto Sans JP"/>
              </a:rPr>
              <a:t>:</a:t>
            </a:r>
            <a:r>
              <a:rPr dirty="0" sz="1450" spc="75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450" spc="-155">
                <a:solidFill>
                  <a:srgbClr val="93C4FD"/>
                </a:solidFill>
                <a:latin typeface="Noto Sans JP"/>
                <a:cs typeface="Noto Sans JP"/>
                <a:hlinkClick r:id="rId9"/>
              </a:rPr>
              <a:t>contact@lstm-</a:t>
            </a:r>
            <a:r>
              <a:rPr dirty="0" sz="1450" spc="-114">
                <a:solidFill>
                  <a:srgbClr val="93C4FD"/>
                </a:solidFill>
                <a:latin typeface="Noto Sans JP"/>
                <a:cs typeface="Noto Sans JP"/>
                <a:hlinkClick r:id="rId9"/>
              </a:rPr>
              <a:t>trading.ai</a:t>
            </a:r>
            <a:r>
              <a:rPr dirty="0" sz="1450" spc="-114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350" spc="-225">
                <a:solidFill>
                  <a:srgbClr val="93C4FD"/>
                </a:solidFill>
                <a:latin typeface="Dotum"/>
                <a:cs typeface="Dotum"/>
              </a:rPr>
              <a:t>웹사이트</a:t>
            </a:r>
            <a:r>
              <a:rPr dirty="0" sz="1450" spc="-225">
                <a:solidFill>
                  <a:srgbClr val="93C4FD"/>
                </a:solidFill>
                <a:latin typeface="Noto Sans JP"/>
                <a:cs typeface="Noto Sans JP"/>
              </a:rPr>
              <a:t>:</a:t>
            </a:r>
            <a:r>
              <a:rPr dirty="0" sz="1450" spc="85">
                <a:solidFill>
                  <a:srgbClr val="93C4FD"/>
                </a:solidFill>
                <a:latin typeface="Noto Sans JP"/>
                <a:cs typeface="Noto Sans JP"/>
              </a:rPr>
              <a:t> </a:t>
            </a:r>
            <a:r>
              <a:rPr dirty="0" sz="1450" spc="-155">
                <a:solidFill>
                  <a:srgbClr val="93C4FD"/>
                </a:solidFill>
                <a:latin typeface="Noto Sans JP"/>
                <a:cs typeface="Noto Sans JP"/>
                <a:hlinkClick r:id="rId10"/>
              </a:rPr>
              <a:t>www.lstm-</a:t>
            </a:r>
            <a:r>
              <a:rPr dirty="0" sz="1450" spc="-114">
                <a:solidFill>
                  <a:srgbClr val="93C4FD"/>
                </a:solidFill>
                <a:latin typeface="Noto Sans JP"/>
                <a:cs typeface="Noto Sans JP"/>
                <a:hlinkClick r:id="rId10"/>
              </a:rPr>
              <a:t>trading.ai</a:t>
            </a:r>
            <a:endParaRPr sz="1450">
              <a:latin typeface="Noto Sans JP"/>
              <a:cs typeface="Noto Sans JP"/>
            </a:endParaRPr>
          </a:p>
        </p:txBody>
      </p:sp>
      <p:pic>
        <p:nvPicPr>
          <p:cNvPr id="54" name="object 5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1367" y="6553200"/>
            <a:ext cx="91672" cy="133350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72509" y="6543675"/>
            <a:ext cx="167390" cy="133350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619950" y="6537451"/>
            <a:ext cx="29387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200" spc="-120">
                <a:solidFill>
                  <a:srgbClr val="9CA2AF"/>
                </a:solidFill>
                <a:latin typeface="Noto Sans JP"/>
                <a:cs typeface="Noto Sans JP"/>
              </a:rPr>
              <a:t>LSTM</a:t>
            </a:r>
            <a:r>
              <a:rPr dirty="0" sz="120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200" spc="-100">
                <a:solidFill>
                  <a:srgbClr val="9CA2AF"/>
                </a:solidFill>
                <a:latin typeface="Noto Sans JP"/>
                <a:cs typeface="Noto Sans JP"/>
              </a:rPr>
              <a:t>Autoencoder</a:t>
            </a:r>
            <a:r>
              <a:rPr dirty="0" sz="120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가상화폐</a:t>
            </a:r>
            <a:r>
              <a:rPr dirty="0" sz="1150" spc="-6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자동매매</a:t>
            </a:r>
            <a:r>
              <a:rPr dirty="0" sz="1150" spc="-6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1250"/>
              </a:lnSpc>
            </a:pPr>
            <a:fld id="{81D60167-4931-47E6-BA6A-407CBD079E47}" type="slidenum">
              <a:rPr dirty="0" spc="-25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노후</a:t>
            </a:r>
            <a:r>
              <a:rPr dirty="0" spc="-330"/>
              <a:t> </a:t>
            </a:r>
            <a:r>
              <a:rPr dirty="0" spc="-580"/>
              <a:t>자산관리의</a:t>
            </a:r>
            <a:r>
              <a:rPr dirty="0" spc="-315"/>
              <a:t> </a:t>
            </a:r>
            <a:r>
              <a:rPr dirty="0" spc="-605">
                <a:solidFill>
                  <a:srgbClr val="4BC8F0"/>
                </a:solidFill>
              </a:rPr>
              <a:t>중요성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800100"/>
            <a:chOff x="457199" y="1600199"/>
            <a:chExt cx="53340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0224"/>
              <a:ext cx="114329" cy="1523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552699"/>
            <a:ext cx="5334000" cy="800100"/>
            <a:chOff x="457199" y="2552699"/>
            <a:chExt cx="5334000" cy="8001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5526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5526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2752724"/>
              <a:ext cx="161627" cy="1523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3505199"/>
            <a:ext cx="5334000" cy="800100"/>
            <a:chOff x="457199" y="3505199"/>
            <a:chExt cx="5334000" cy="8001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3505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505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3705224"/>
              <a:ext cx="17144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307403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95" b="1">
                <a:solidFill>
                  <a:srgbClr val="FFFFFF"/>
                </a:solidFill>
                <a:latin typeface="Noto Sans JP"/>
                <a:cs typeface="Noto Sans JP"/>
              </a:rPr>
              <a:t>100</a:t>
            </a:r>
            <a:r>
              <a:rPr dirty="0" sz="2000" spc="-195" b="1">
                <a:solidFill>
                  <a:srgbClr val="FFFFFF"/>
                </a:solidFill>
                <a:latin typeface="Malgun Gothic"/>
                <a:cs typeface="Malgun Gothic"/>
              </a:rPr>
              <a:t>세 </a:t>
            </a:r>
            <a:r>
              <a:rPr dirty="0" sz="2000" spc="-265" b="1">
                <a:solidFill>
                  <a:srgbClr val="FFFFFF"/>
                </a:solidFill>
                <a:latin typeface="Malgun Gothic"/>
                <a:cs typeface="Malgun Gothic"/>
              </a:rPr>
              <a:t>시대</a:t>
            </a:r>
            <a:r>
              <a:rPr dirty="0" sz="2000" spc="-265" b="1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dirty="0" sz="2000" spc="60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노후</a:t>
            </a:r>
            <a:r>
              <a:rPr dirty="0" sz="2000" spc="-19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준비의</a:t>
            </a:r>
            <a:r>
              <a:rPr dirty="0" sz="2000" spc="-19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필요성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925"/>
              </a:spcBef>
            </a:pPr>
            <a:r>
              <a:rPr dirty="0" spc="-260"/>
              <a:t>평균</a:t>
            </a:r>
            <a:r>
              <a:rPr dirty="0" spc="-110"/>
              <a:t> </a:t>
            </a:r>
            <a:r>
              <a:rPr dirty="0" spc="-260"/>
              <a:t>수명</a:t>
            </a:r>
            <a:r>
              <a:rPr dirty="0" spc="-110"/>
              <a:t> </a:t>
            </a:r>
            <a:r>
              <a:rPr dirty="0" spc="-260"/>
              <a:t>증가로</a:t>
            </a:r>
            <a:r>
              <a:rPr dirty="0" spc="-105"/>
              <a:t> </a:t>
            </a:r>
            <a:r>
              <a:rPr dirty="0" spc="-260"/>
              <a:t>은퇴</a:t>
            </a:r>
            <a:r>
              <a:rPr dirty="0" spc="-110"/>
              <a:t> </a:t>
            </a:r>
            <a:r>
              <a:rPr dirty="0" spc="-260"/>
              <a:t>후</a:t>
            </a:r>
            <a:r>
              <a:rPr dirty="0" spc="-105"/>
              <a:t> </a:t>
            </a:r>
            <a:r>
              <a:rPr dirty="0" spc="-260"/>
              <a:t>생활</a:t>
            </a:r>
            <a:r>
              <a:rPr dirty="0" spc="-110"/>
              <a:t> </a:t>
            </a:r>
            <a:r>
              <a:rPr dirty="0" spc="-260"/>
              <a:t>기간</a:t>
            </a:r>
            <a:r>
              <a:rPr dirty="0" spc="-110"/>
              <a:t> </a:t>
            </a:r>
            <a:r>
              <a:rPr dirty="0" spc="-285"/>
              <a:t>확대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95">
                <a:solidFill>
                  <a:srgbClr val="D0D5DA"/>
                </a:solidFill>
                <a:latin typeface="Noto Sans JP"/>
                <a:cs typeface="Noto Sans JP"/>
              </a:rPr>
              <a:t>2020</a:t>
            </a:r>
            <a:r>
              <a:rPr dirty="0" sz="1150" spc="-95">
                <a:solidFill>
                  <a:srgbClr val="D0D5DA"/>
                </a:solidFill>
              </a:rPr>
              <a:t>년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85">
                <a:solidFill>
                  <a:srgbClr val="D0D5DA"/>
                </a:solidFill>
                <a:latin typeface="Noto Sans JP"/>
                <a:cs typeface="Noto Sans JP"/>
              </a:rPr>
              <a:t>83.5</a:t>
            </a:r>
            <a:r>
              <a:rPr dirty="0" sz="1150" spc="-85">
                <a:solidFill>
                  <a:srgbClr val="D0D5DA"/>
                </a:solidFill>
              </a:rPr>
              <a:t>세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Arial"/>
                <a:cs typeface="Arial"/>
              </a:rPr>
              <a:t>→</a:t>
            </a:r>
            <a:r>
              <a:rPr dirty="0" sz="1150" spc="-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95">
                <a:solidFill>
                  <a:srgbClr val="D0D5DA"/>
                </a:solidFill>
                <a:latin typeface="Noto Sans JP"/>
                <a:cs typeface="Noto Sans JP"/>
              </a:rPr>
              <a:t>2050</a:t>
            </a:r>
            <a:r>
              <a:rPr dirty="0" sz="1150" spc="-95">
                <a:solidFill>
                  <a:srgbClr val="D0D5DA"/>
                </a:solidFill>
              </a:rPr>
              <a:t>년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90</a:t>
            </a:r>
            <a:r>
              <a:rPr dirty="0" sz="1150" spc="-110">
                <a:solidFill>
                  <a:srgbClr val="D0D5DA"/>
                </a:solidFill>
              </a:rPr>
              <a:t>세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예상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/>
          </a:p>
          <a:p>
            <a:pPr marL="442595">
              <a:lnSpc>
                <a:spcPct val="100000"/>
              </a:lnSpc>
            </a:pPr>
            <a:r>
              <a:rPr dirty="0" spc="-260"/>
              <a:t>국민연금만으로는</a:t>
            </a:r>
            <a:r>
              <a:rPr dirty="0" spc="-100"/>
              <a:t> </a:t>
            </a:r>
            <a:r>
              <a:rPr dirty="0" spc="-260"/>
              <a:t>부족한</a:t>
            </a:r>
            <a:r>
              <a:rPr dirty="0" spc="-100"/>
              <a:t> </a:t>
            </a:r>
            <a:r>
              <a:rPr dirty="0" spc="-260"/>
              <a:t>노후</a:t>
            </a:r>
            <a:r>
              <a:rPr dirty="0" spc="-100"/>
              <a:t> </a:t>
            </a:r>
            <a:r>
              <a:rPr dirty="0" spc="-285"/>
              <a:t>자금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은퇴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후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필요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자금의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약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30%</a:t>
            </a:r>
            <a:r>
              <a:rPr dirty="0" sz="1150" spc="-110">
                <a:solidFill>
                  <a:srgbClr val="D0D5DA"/>
                </a:solidFill>
              </a:rPr>
              <a:t>만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충당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/>
          </a:p>
          <a:p>
            <a:pPr marL="442595">
              <a:lnSpc>
                <a:spcPct val="100000"/>
              </a:lnSpc>
            </a:pPr>
            <a:r>
              <a:rPr dirty="0" spc="-260"/>
              <a:t>적극적</a:t>
            </a:r>
            <a:r>
              <a:rPr dirty="0" spc="-105"/>
              <a:t> </a:t>
            </a:r>
            <a:r>
              <a:rPr dirty="0" spc="-260"/>
              <a:t>자산관리의</a:t>
            </a:r>
            <a:r>
              <a:rPr dirty="0" spc="-100"/>
              <a:t> </a:t>
            </a:r>
            <a:r>
              <a:rPr dirty="0" spc="-260"/>
              <a:t>중요성</a:t>
            </a:r>
            <a:r>
              <a:rPr dirty="0" spc="-105"/>
              <a:t> </a:t>
            </a:r>
            <a:r>
              <a:rPr dirty="0" spc="-285"/>
              <a:t>증대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인플레이션을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극복하는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수익률</a:t>
            </a:r>
            <a:r>
              <a:rPr dirty="0" sz="1150" spc="-70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필요</a:t>
            </a:r>
            <a:endParaRPr sz="1150"/>
          </a:p>
        </p:txBody>
      </p:sp>
      <p:sp>
        <p:nvSpPr>
          <p:cNvPr id="17" name="object 17" descr=""/>
          <p:cNvSpPr txBox="1"/>
          <p:nvPr/>
        </p:nvSpPr>
        <p:spPr>
          <a:xfrm>
            <a:off x="444500" y="4586731"/>
            <a:ext cx="246697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자산관리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패러다임의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변화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133022"/>
            <a:ext cx="134272" cy="11620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96722" y="5063362"/>
            <a:ext cx="28479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저금리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E4E7EB"/>
                </a:solidFill>
                <a:latin typeface="Dotum"/>
                <a:cs typeface="Dotum"/>
              </a:rPr>
              <a:t>시대</a:t>
            </a:r>
            <a:r>
              <a:rPr dirty="0" sz="1300" spc="-190">
                <a:solidFill>
                  <a:srgbClr val="E4E7EB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1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35">
                <a:solidFill>
                  <a:srgbClr val="E4E7EB"/>
                </a:solidFill>
                <a:latin typeface="Dotum"/>
                <a:cs typeface="Dotum"/>
              </a:rPr>
              <a:t>예</a:t>
            </a:r>
            <a:r>
              <a:rPr dirty="0" sz="1300" spc="-235">
                <a:solidFill>
                  <a:srgbClr val="E4E7EB"/>
                </a:solidFill>
                <a:latin typeface="Microsoft Sans Serif"/>
                <a:cs typeface="Microsoft Sans Serif"/>
              </a:rPr>
              <a:t>·</a:t>
            </a:r>
            <a:r>
              <a:rPr dirty="0" sz="1350" spc="-235">
                <a:solidFill>
                  <a:srgbClr val="E4E7EB"/>
                </a:solidFill>
                <a:latin typeface="Dotum"/>
                <a:cs typeface="Dotum"/>
              </a:rPr>
              <a:t>적금만으로는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자산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증식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한계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475922"/>
            <a:ext cx="134272" cy="11620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96722" y="5406262"/>
            <a:ext cx="22021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수단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활용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필요성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818822"/>
            <a:ext cx="134272" cy="116204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696722" y="5749162"/>
            <a:ext cx="23393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75">
                <a:solidFill>
                  <a:srgbClr val="E4E7EB"/>
                </a:solidFill>
                <a:latin typeface="Microsoft Sans Serif"/>
                <a:cs typeface="Microsoft Sans Serif"/>
              </a:rPr>
              <a:t>AI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시스템으로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전문성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보완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324599" y="1142999"/>
            <a:ext cx="5410200" cy="3657600"/>
            <a:chOff x="6324599" y="1142999"/>
            <a:chExt cx="5410200" cy="3657600"/>
          </a:xfrm>
        </p:grpSpPr>
        <p:sp>
          <p:nvSpPr>
            <p:cNvPr id="25" name="object 25" descr=""/>
            <p:cNvSpPr/>
            <p:nvPr/>
          </p:nvSpPr>
          <p:spPr>
            <a:xfrm>
              <a:off x="6324599" y="1142999"/>
              <a:ext cx="5410200" cy="3657600"/>
            </a:xfrm>
            <a:custGeom>
              <a:avLst/>
              <a:gdLst/>
              <a:ahLst/>
              <a:cxnLst/>
              <a:rect l="l" t="t" r="r" b="b"/>
              <a:pathLst>
                <a:path w="5410200" h="3657600">
                  <a:moveTo>
                    <a:pt x="5333999" y="3657599"/>
                  </a:moveTo>
                  <a:lnTo>
                    <a:pt x="76199" y="3657599"/>
                  </a:lnTo>
                  <a:lnTo>
                    <a:pt x="68693" y="3657237"/>
                  </a:lnTo>
                  <a:lnTo>
                    <a:pt x="27882" y="3640332"/>
                  </a:lnTo>
                  <a:lnTo>
                    <a:pt x="3261" y="3603485"/>
                  </a:lnTo>
                  <a:lnTo>
                    <a:pt x="0" y="35813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3581399"/>
                  </a:lnTo>
                  <a:lnTo>
                    <a:pt x="5397368" y="3623741"/>
                  </a:lnTo>
                  <a:lnTo>
                    <a:pt x="5363157" y="3651799"/>
                  </a:lnTo>
                  <a:lnTo>
                    <a:pt x="5333999" y="3657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4599" y="1142999"/>
              <a:ext cx="5410200" cy="3657600"/>
            </a:xfrm>
            <a:custGeom>
              <a:avLst/>
              <a:gdLst/>
              <a:ahLst/>
              <a:cxnLst/>
              <a:rect l="l" t="t" r="r" b="b"/>
              <a:pathLst>
                <a:path w="5410200" h="3657600">
                  <a:moveTo>
                    <a:pt x="5333999" y="3657599"/>
                  </a:moveTo>
                  <a:lnTo>
                    <a:pt x="76199" y="3657599"/>
                  </a:lnTo>
                  <a:lnTo>
                    <a:pt x="68693" y="3657237"/>
                  </a:lnTo>
                  <a:lnTo>
                    <a:pt x="27882" y="3640332"/>
                  </a:lnTo>
                  <a:lnTo>
                    <a:pt x="3261" y="3603485"/>
                  </a:lnTo>
                  <a:lnTo>
                    <a:pt x="0" y="35813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3585777"/>
                  </a:lnTo>
                  <a:lnTo>
                    <a:pt x="9832" y="3588906"/>
                  </a:lnTo>
                  <a:lnTo>
                    <a:pt x="9951" y="3590112"/>
                  </a:lnTo>
                  <a:lnTo>
                    <a:pt x="25957" y="3625449"/>
                  </a:lnTo>
                  <a:lnTo>
                    <a:pt x="58897" y="3645938"/>
                  </a:lnTo>
                  <a:lnTo>
                    <a:pt x="71821" y="3648074"/>
                  </a:lnTo>
                  <a:lnTo>
                    <a:pt x="5370819" y="3648074"/>
                  </a:lnTo>
                  <a:lnTo>
                    <a:pt x="5369955" y="3648591"/>
                  </a:lnTo>
                  <a:lnTo>
                    <a:pt x="5363158" y="3651799"/>
                  </a:lnTo>
                  <a:lnTo>
                    <a:pt x="5356084" y="3654336"/>
                  </a:lnTo>
                  <a:lnTo>
                    <a:pt x="5348866" y="3656149"/>
                  </a:lnTo>
                  <a:lnTo>
                    <a:pt x="5341504" y="3657237"/>
                  </a:lnTo>
                  <a:lnTo>
                    <a:pt x="5333999" y="3657599"/>
                  </a:lnTo>
                  <a:close/>
                </a:path>
                <a:path w="5410200" h="3657600">
                  <a:moveTo>
                    <a:pt x="5370819" y="3648074"/>
                  </a:moveTo>
                  <a:lnTo>
                    <a:pt x="5338376" y="3648074"/>
                  </a:lnTo>
                  <a:lnTo>
                    <a:pt x="5342711" y="3647647"/>
                  </a:lnTo>
                  <a:lnTo>
                    <a:pt x="5351299" y="3645938"/>
                  </a:lnTo>
                  <a:lnTo>
                    <a:pt x="5384241" y="3625449"/>
                  </a:lnTo>
                  <a:lnTo>
                    <a:pt x="5400246" y="3590112"/>
                  </a:lnTo>
                  <a:lnTo>
                    <a:pt x="5400674" y="35857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3581399"/>
                  </a:lnTo>
                  <a:lnTo>
                    <a:pt x="5409836" y="3588906"/>
                  </a:lnTo>
                  <a:lnTo>
                    <a:pt x="5392932" y="3629716"/>
                  </a:lnTo>
                  <a:lnTo>
                    <a:pt x="5376470" y="3644673"/>
                  </a:lnTo>
                  <a:lnTo>
                    <a:pt x="5370819" y="36480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324599" y="4953000"/>
            <a:ext cx="5410200" cy="1190625"/>
            <a:chOff x="6324599" y="4953000"/>
            <a:chExt cx="5410200" cy="1190625"/>
          </a:xfrm>
        </p:grpSpPr>
        <p:sp>
          <p:nvSpPr>
            <p:cNvPr id="28" name="object 28" descr=""/>
            <p:cNvSpPr/>
            <p:nvPr/>
          </p:nvSpPr>
          <p:spPr>
            <a:xfrm>
              <a:off x="6324599" y="4957762"/>
              <a:ext cx="5410200" cy="1186180"/>
            </a:xfrm>
            <a:custGeom>
              <a:avLst/>
              <a:gdLst/>
              <a:ahLst/>
              <a:cxnLst/>
              <a:rect l="l" t="t" r="r" b="b"/>
              <a:pathLst>
                <a:path w="5410200" h="1186179">
                  <a:moveTo>
                    <a:pt x="5339002" y="1185861"/>
                  </a:moveTo>
                  <a:lnTo>
                    <a:pt x="71196" y="1185861"/>
                  </a:lnTo>
                  <a:lnTo>
                    <a:pt x="66241" y="1185374"/>
                  </a:lnTo>
                  <a:lnTo>
                    <a:pt x="29705" y="1170240"/>
                  </a:lnTo>
                  <a:lnTo>
                    <a:pt x="3885" y="1134199"/>
                  </a:lnTo>
                  <a:lnTo>
                    <a:pt x="0" y="1114665"/>
                  </a:lnTo>
                  <a:lnTo>
                    <a:pt x="0" y="1109662"/>
                  </a:lnTo>
                  <a:lnTo>
                    <a:pt x="0" y="66746"/>
                  </a:lnTo>
                  <a:lnTo>
                    <a:pt x="15621" y="27848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4"/>
                  </a:lnTo>
                  <a:lnTo>
                    <a:pt x="5406312" y="48432"/>
                  </a:lnTo>
                  <a:lnTo>
                    <a:pt x="5410199" y="66746"/>
                  </a:lnTo>
                  <a:lnTo>
                    <a:pt x="5410199" y="1114665"/>
                  </a:lnTo>
                  <a:lnTo>
                    <a:pt x="5394576" y="1156156"/>
                  </a:lnTo>
                  <a:lnTo>
                    <a:pt x="5358536" y="1181976"/>
                  </a:lnTo>
                  <a:lnTo>
                    <a:pt x="5343958" y="1185374"/>
                  </a:lnTo>
                  <a:lnTo>
                    <a:pt x="5339002" y="1185861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25081" y="4953000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1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8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2" y="33856"/>
                  </a:lnTo>
                  <a:lnTo>
                    <a:pt x="5355603" y="12379"/>
                  </a:lnTo>
                  <a:lnTo>
                    <a:pt x="5333518" y="9524"/>
                  </a:lnTo>
                  <a:lnTo>
                    <a:pt x="5370338" y="9524"/>
                  </a:lnTo>
                  <a:lnTo>
                    <a:pt x="5400709" y="40242"/>
                  </a:lnTo>
                  <a:lnTo>
                    <a:pt x="5408267" y="61330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875785" y="1346136"/>
            <a:ext cx="23082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가상화폐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목적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변화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(2025)</a:t>
            </a:r>
            <a:endParaRPr sz="1500">
              <a:latin typeface="Noto Sans JP Medium"/>
              <a:cs typeface="Noto Sans JP Medi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4625" y="1762125"/>
            <a:ext cx="5010149" cy="24383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464299" y="5110987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주요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조사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결과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476999" y="5457824"/>
            <a:ext cx="133350" cy="514350"/>
            <a:chOff x="6476999" y="5457824"/>
            <a:chExt cx="133350" cy="514350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5457824"/>
              <a:ext cx="133349" cy="13334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5648324"/>
              <a:ext cx="133349" cy="13334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5838824"/>
              <a:ext cx="133349" cy="13334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6711187" y="5399061"/>
            <a:ext cx="272859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가상화폐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40%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가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준비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목적으로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13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D0D5DA"/>
                </a:solidFill>
                <a:latin typeface="Noto Sans JP"/>
                <a:cs typeface="Noto Sans JP"/>
              </a:rPr>
              <a:t>50</a:t>
            </a:r>
            <a:r>
              <a:rPr dirty="0" sz="1150" spc="-130">
                <a:solidFill>
                  <a:srgbClr val="D0D5DA"/>
                </a:solidFill>
                <a:latin typeface="Dotum"/>
                <a:cs typeface="Dotum"/>
              </a:rPr>
              <a:t>대의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경우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절반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준비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목적 </a:t>
            </a:r>
            <a:r>
              <a:rPr dirty="0" sz="1150" spc="-16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투기에서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투자로</a:t>
            </a:r>
            <a:r>
              <a:rPr dirty="0" sz="1150" spc="-160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6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인식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변화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진행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D0D5DA"/>
                </a:solidFill>
                <a:latin typeface="Dotum"/>
                <a:cs typeface="Dotum"/>
              </a:rPr>
              <a:t>중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53287" y="6504113"/>
            <a:ext cx="39395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40">
                <a:solidFill>
                  <a:srgbClr val="9CA2AF"/>
                </a:solidFill>
                <a:latin typeface="Frutiger LT Com 55 Roman"/>
                <a:cs typeface="Frutiger LT Com 55 Roman"/>
              </a:rPr>
              <a:t>:</a:t>
            </a:r>
            <a:r>
              <a:rPr dirty="0" sz="1150" spc="-10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하나금융연구소</a:t>
            </a:r>
            <a:r>
              <a:rPr dirty="0" sz="1150" spc="-165">
                <a:solidFill>
                  <a:srgbClr val="9CA2AF"/>
                </a:solidFill>
                <a:latin typeface="Frutiger LT Com 55 Roman"/>
                <a:cs typeface="Frutiger LT Com 55 Roman"/>
              </a:rPr>
              <a:t>,</a:t>
            </a:r>
            <a:r>
              <a:rPr dirty="0" sz="1150" spc="-5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00">
                <a:solidFill>
                  <a:srgbClr val="9CA2AF"/>
                </a:solidFill>
                <a:latin typeface="Frutiger LT Com 55 Roman"/>
                <a:cs typeface="Frutiger LT Com 55 Roman"/>
              </a:rPr>
              <a:t>'2050</a:t>
            </a:r>
            <a:r>
              <a:rPr dirty="0" sz="1150" spc="-100">
                <a:solidFill>
                  <a:srgbClr val="9CA2AF"/>
                </a:solidFill>
                <a:latin typeface="Dotum"/>
                <a:cs typeface="Dotum"/>
              </a:rPr>
              <a:t>세대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가상자산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트렌드</a:t>
            </a:r>
            <a:r>
              <a:rPr dirty="0" sz="1150" spc="-150">
                <a:solidFill>
                  <a:srgbClr val="9CA2AF"/>
                </a:solidFill>
                <a:latin typeface="Frutiger LT Com 55 Roman"/>
                <a:cs typeface="Frutiger LT Com 55 Roman"/>
              </a:rPr>
              <a:t>'</a:t>
            </a:r>
            <a:r>
              <a:rPr dirty="0" sz="1150" spc="-5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보고서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45">
                <a:solidFill>
                  <a:srgbClr val="9CA2AF"/>
                </a:solidFill>
                <a:latin typeface="Frutiger LT Com 55 Roman"/>
                <a:cs typeface="Frutiger LT Com 55 Roman"/>
              </a:rPr>
              <a:t>(2025)</a:t>
            </a:r>
            <a:endParaRPr sz="1150">
              <a:latin typeface="Frutiger LT Com 55 Roman"/>
              <a:cs typeface="Frutiger LT Com 55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326365" y="6506998"/>
            <a:ext cx="1739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5">
                <a:solidFill>
                  <a:srgbClr val="9CA2AF"/>
                </a:solidFill>
                <a:latin typeface="Frutiger LT Com 55 Roman"/>
                <a:cs typeface="Frutiger LT Com 55 Roman"/>
              </a:rPr>
              <a:t>03</a:t>
            </a:r>
            <a:endParaRPr sz="1150">
              <a:latin typeface="Frutiger LT Com 55 Roman"/>
              <a:cs typeface="Frutiger LT Com 55 Roman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01449" y="6552009"/>
            <a:ext cx="133350" cy="116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가상화폐의</a:t>
            </a:r>
            <a:r>
              <a:rPr dirty="0" spc="-320"/>
              <a:t> </a:t>
            </a:r>
            <a:r>
              <a:rPr dirty="0" spc="-580"/>
              <a:t>투자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트렌드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605">
                <a:solidFill>
                  <a:srgbClr val="4BC8F0"/>
                </a:solidFill>
              </a:rPr>
              <a:t>변화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800100"/>
            <a:chOff x="457199" y="1600199"/>
            <a:chExt cx="53340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9749"/>
              <a:ext cx="152399" cy="13334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552699"/>
            <a:ext cx="5334000" cy="800100"/>
            <a:chOff x="457199" y="2552699"/>
            <a:chExt cx="5334000" cy="8001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5526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5526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2762249"/>
              <a:ext cx="152399" cy="13334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3505199"/>
            <a:ext cx="5334000" cy="800100"/>
            <a:chOff x="457199" y="3505199"/>
            <a:chExt cx="5334000" cy="8001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3505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505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3705224"/>
              <a:ext cx="13334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253111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투자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목적의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패러다임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변화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5774" y="1644551"/>
            <a:ext cx="5305425" cy="608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2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투기에서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인식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전환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단기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매매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비중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감소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장기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증가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5774" y="2597051"/>
            <a:ext cx="5305425" cy="608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2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노후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준비용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확대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가상화폐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40%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가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준비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목적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5774" y="3549551"/>
            <a:ext cx="5305425" cy="608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92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연령대별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목적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차이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50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대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절반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노후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준비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30">
                <a:solidFill>
                  <a:srgbClr val="D0D5DA"/>
                </a:solidFill>
                <a:latin typeface="Noto Sans JP"/>
                <a:cs typeface="Noto Sans JP"/>
              </a:rPr>
              <a:t>20</a:t>
            </a:r>
            <a:r>
              <a:rPr dirty="0" sz="1150" spc="-130">
                <a:solidFill>
                  <a:srgbClr val="D0D5DA"/>
                </a:solidFill>
                <a:latin typeface="Dotum"/>
                <a:cs typeface="Dotum"/>
              </a:rPr>
              <a:t>대는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유행</a:t>
            </a:r>
            <a:r>
              <a:rPr dirty="0" sz="1150" spc="-160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재미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추구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4500" y="4510531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제도권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진입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현황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038724"/>
            <a:ext cx="152399" cy="15239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15772" y="4987162"/>
            <a:ext cx="21615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40">
                <a:solidFill>
                  <a:srgbClr val="E4E7EB"/>
                </a:solidFill>
                <a:latin typeface="Dotum"/>
                <a:cs typeface="Dotum"/>
              </a:rPr>
              <a:t>비트코인</a:t>
            </a:r>
            <a:r>
              <a:rPr dirty="0" sz="1300" spc="-240">
                <a:solidFill>
                  <a:srgbClr val="E4E7EB"/>
                </a:solidFill>
                <a:latin typeface="Noto Sans JP"/>
                <a:cs typeface="Noto Sans JP"/>
              </a:rPr>
              <a:t>/</a:t>
            </a:r>
            <a:r>
              <a:rPr dirty="0" sz="1350" spc="-240">
                <a:solidFill>
                  <a:srgbClr val="E4E7EB"/>
                </a:solidFill>
                <a:latin typeface="Dotum"/>
                <a:cs typeface="Dotum"/>
              </a:rPr>
              <a:t>이더리움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현물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E4E7EB"/>
                </a:solidFill>
                <a:latin typeface="Noto Sans JP"/>
                <a:cs typeface="Noto Sans JP"/>
              </a:rPr>
              <a:t>ETF</a:t>
            </a:r>
            <a:r>
              <a:rPr dirty="0" sz="1300" spc="4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상장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381624"/>
            <a:ext cx="15239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15772" y="5330062"/>
            <a:ext cx="25800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자금세탁방지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규제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적용으로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신뢰도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724524"/>
            <a:ext cx="15239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715772" y="5672962"/>
            <a:ext cx="22993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금융기관의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가상자산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사업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참여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6067424"/>
            <a:ext cx="152399" cy="15239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715772" y="6015862"/>
            <a:ext cx="22993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기관투자자의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비트코인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등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확대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324599" y="1143000"/>
            <a:ext cx="5410200" cy="2286000"/>
            <a:chOff x="6324599" y="1143000"/>
            <a:chExt cx="5410200" cy="2286000"/>
          </a:xfrm>
        </p:grpSpPr>
        <p:sp>
          <p:nvSpPr>
            <p:cNvPr id="29" name="object 29" descr=""/>
            <p:cNvSpPr/>
            <p:nvPr/>
          </p:nvSpPr>
          <p:spPr>
            <a:xfrm>
              <a:off x="6324599" y="1143000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3999" y="2285999"/>
                  </a:moveTo>
                  <a:lnTo>
                    <a:pt x="76199" y="2285999"/>
                  </a:lnTo>
                  <a:lnTo>
                    <a:pt x="68693" y="2285637"/>
                  </a:lnTo>
                  <a:lnTo>
                    <a:pt x="27882" y="2268732"/>
                  </a:lnTo>
                  <a:lnTo>
                    <a:pt x="3261" y="2231885"/>
                  </a:lnTo>
                  <a:lnTo>
                    <a:pt x="0" y="2209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209799"/>
                  </a:lnTo>
                  <a:lnTo>
                    <a:pt x="5397368" y="2252141"/>
                  </a:lnTo>
                  <a:lnTo>
                    <a:pt x="5363158" y="2280198"/>
                  </a:lnTo>
                  <a:lnTo>
                    <a:pt x="5333999" y="2285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24599" y="1143000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3999" y="2285999"/>
                  </a:moveTo>
                  <a:lnTo>
                    <a:pt x="76199" y="2285999"/>
                  </a:lnTo>
                  <a:lnTo>
                    <a:pt x="68693" y="2285637"/>
                  </a:lnTo>
                  <a:lnTo>
                    <a:pt x="27882" y="2268732"/>
                  </a:lnTo>
                  <a:lnTo>
                    <a:pt x="3261" y="2231886"/>
                  </a:lnTo>
                  <a:lnTo>
                    <a:pt x="0" y="2209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214177"/>
                  </a:lnTo>
                  <a:lnTo>
                    <a:pt x="9832" y="2217306"/>
                  </a:lnTo>
                  <a:lnTo>
                    <a:pt x="9951" y="2218513"/>
                  </a:lnTo>
                  <a:lnTo>
                    <a:pt x="25957" y="2253849"/>
                  </a:lnTo>
                  <a:lnTo>
                    <a:pt x="58897" y="2274339"/>
                  </a:lnTo>
                  <a:lnTo>
                    <a:pt x="71821" y="2276474"/>
                  </a:lnTo>
                  <a:lnTo>
                    <a:pt x="5370818" y="2276474"/>
                  </a:lnTo>
                  <a:lnTo>
                    <a:pt x="5369955" y="2276991"/>
                  </a:lnTo>
                  <a:lnTo>
                    <a:pt x="5363159" y="2280198"/>
                  </a:lnTo>
                  <a:lnTo>
                    <a:pt x="5356085" y="2282736"/>
                  </a:lnTo>
                  <a:lnTo>
                    <a:pt x="5348867" y="2284549"/>
                  </a:lnTo>
                  <a:lnTo>
                    <a:pt x="5341505" y="2285637"/>
                  </a:lnTo>
                  <a:lnTo>
                    <a:pt x="5333999" y="2285999"/>
                  </a:lnTo>
                  <a:close/>
                </a:path>
                <a:path w="5410200" h="2286000">
                  <a:moveTo>
                    <a:pt x="5370818" y="2276474"/>
                  </a:moveTo>
                  <a:lnTo>
                    <a:pt x="5338376" y="2276474"/>
                  </a:lnTo>
                  <a:lnTo>
                    <a:pt x="5342711" y="2276047"/>
                  </a:lnTo>
                  <a:lnTo>
                    <a:pt x="5351299" y="2274339"/>
                  </a:lnTo>
                  <a:lnTo>
                    <a:pt x="5384241" y="2253849"/>
                  </a:lnTo>
                  <a:lnTo>
                    <a:pt x="5400246" y="2218513"/>
                  </a:lnTo>
                  <a:lnTo>
                    <a:pt x="5400674" y="22141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2209799"/>
                  </a:lnTo>
                  <a:lnTo>
                    <a:pt x="5409836" y="2217306"/>
                  </a:lnTo>
                  <a:lnTo>
                    <a:pt x="5392932" y="2258116"/>
                  </a:lnTo>
                  <a:lnTo>
                    <a:pt x="5376469" y="2273074"/>
                  </a:lnTo>
                  <a:lnTo>
                    <a:pt x="5370818" y="22764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6324599" y="3581399"/>
            <a:ext cx="5410200" cy="2286000"/>
            <a:chOff x="6324599" y="3581399"/>
            <a:chExt cx="5410200" cy="2286000"/>
          </a:xfrm>
        </p:grpSpPr>
        <p:sp>
          <p:nvSpPr>
            <p:cNvPr id="32" name="object 32" descr=""/>
            <p:cNvSpPr/>
            <p:nvPr/>
          </p:nvSpPr>
          <p:spPr>
            <a:xfrm>
              <a:off x="6324599" y="3581399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3999" y="2285999"/>
                  </a:moveTo>
                  <a:lnTo>
                    <a:pt x="76199" y="2285999"/>
                  </a:lnTo>
                  <a:lnTo>
                    <a:pt x="68693" y="2285637"/>
                  </a:lnTo>
                  <a:lnTo>
                    <a:pt x="27882" y="2268732"/>
                  </a:lnTo>
                  <a:lnTo>
                    <a:pt x="3261" y="2231886"/>
                  </a:lnTo>
                  <a:lnTo>
                    <a:pt x="0" y="2209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209799"/>
                  </a:lnTo>
                  <a:lnTo>
                    <a:pt x="5397368" y="2252141"/>
                  </a:lnTo>
                  <a:lnTo>
                    <a:pt x="5363158" y="2280199"/>
                  </a:lnTo>
                  <a:lnTo>
                    <a:pt x="5333999" y="22859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24599" y="3581399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3999" y="2285999"/>
                  </a:moveTo>
                  <a:lnTo>
                    <a:pt x="76199" y="2285999"/>
                  </a:lnTo>
                  <a:lnTo>
                    <a:pt x="68693" y="2285637"/>
                  </a:lnTo>
                  <a:lnTo>
                    <a:pt x="27882" y="2268732"/>
                  </a:lnTo>
                  <a:lnTo>
                    <a:pt x="3261" y="2231886"/>
                  </a:lnTo>
                  <a:lnTo>
                    <a:pt x="0" y="2209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20" y="9525"/>
                  </a:lnTo>
                  <a:lnTo>
                    <a:pt x="71821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214177"/>
                  </a:lnTo>
                  <a:lnTo>
                    <a:pt x="23193" y="2250481"/>
                  </a:lnTo>
                  <a:lnTo>
                    <a:pt x="54728" y="2273073"/>
                  </a:lnTo>
                  <a:lnTo>
                    <a:pt x="71821" y="2276474"/>
                  </a:lnTo>
                  <a:lnTo>
                    <a:pt x="5370819" y="2276474"/>
                  </a:lnTo>
                  <a:lnTo>
                    <a:pt x="5369955" y="2276991"/>
                  </a:lnTo>
                  <a:lnTo>
                    <a:pt x="5363158" y="2280199"/>
                  </a:lnTo>
                  <a:lnTo>
                    <a:pt x="5356084" y="2282736"/>
                  </a:lnTo>
                  <a:lnTo>
                    <a:pt x="5348866" y="2284549"/>
                  </a:lnTo>
                  <a:lnTo>
                    <a:pt x="5341504" y="2285637"/>
                  </a:lnTo>
                  <a:lnTo>
                    <a:pt x="5333999" y="2285999"/>
                  </a:lnTo>
                  <a:close/>
                </a:path>
                <a:path w="5410200" h="2286000">
                  <a:moveTo>
                    <a:pt x="5370819" y="2276474"/>
                  </a:moveTo>
                  <a:lnTo>
                    <a:pt x="5338376" y="2276474"/>
                  </a:lnTo>
                  <a:lnTo>
                    <a:pt x="5342711" y="2276046"/>
                  </a:lnTo>
                  <a:lnTo>
                    <a:pt x="5351299" y="2274338"/>
                  </a:lnTo>
                  <a:lnTo>
                    <a:pt x="5384241" y="2253849"/>
                  </a:lnTo>
                  <a:lnTo>
                    <a:pt x="5400246" y="2218512"/>
                  </a:lnTo>
                  <a:lnTo>
                    <a:pt x="5400674" y="22141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5"/>
                  </a:lnTo>
                  <a:lnTo>
                    <a:pt x="5370820" y="9525"/>
                  </a:lnTo>
                  <a:lnTo>
                    <a:pt x="5401190" y="40242"/>
                  </a:lnTo>
                  <a:lnTo>
                    <a:pt x="5410199" y="2209799"/>
                  </a:lnTo>
                  <a:lnTo>
                    <a:pt x="5409836" y="2217306"/>
                  </a:lnTo>
                  <a:lnTo>
                    <a:pt x="5392932" y="2258116"/>
                  </a:lnTo>
                  <a:lnTo>
                    <a:pt x="5376470" y="2273073"/>
                  </a:lnTo>
                  <a:lnTo>
                    <a:pt x="5370819" y="22764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6324599" y="6019800"/>
            <a:ext cx="5410200" cy="923925"/>
            <a:chOff x="6324599" y="6019800"/>
            <a:chExt cx="5410200" cy="923925"/>
          </a:xfrm>
        </p:grpSpPr>
        <p:sp>
          <p:nvSpPr>
            <p:cNvPr id="35" name="object 35" descr=""/>
            <p:cNvSpPr/>
            <p:nvPr/>
          </p:nvSpPr>
          <p:spPr>
            <a:xfrm>
              <a:off x="6324599" y="6024562"/>
              <a:ext cx="5410200" cy="919480"/>
            </a:xfrm>
            <a:custGeom>
              <a:avLst/>
              <a:gdLst/>
              <a:ahLst/>
              <a:cxnLst/>
              <a:rect l="l" t="t" r="r" b="b"/>
              <a:pathLst>
                <a:path w="5410200" h="919479">
                  <a:moveTo>
                    <a:pt x="5339002" y="919161"/>
                  </a:moveTo>
                  <a:lnTo>
                    <a:pt x="71196" y="919161"/>
                  </a:lnTo>
                  <a:lnTo>
                    <a:pt x="66241" y="918673"/>
                  </a:lnTo>
                  <a:lnTo>
                    <a:pt x="29705" y="903538"/>
                  </a:lnTo>
                  <a:lnTo>
                    <a:pt x="3885" y="867499"/>
                  </a:lnTo>
                  <a:lnTo>
                    <a:pt x="0" y="847965"/>
                  </a:lnTo>
                  <a:lnTo>
                    <a:pt x="0" y="842962"/>
                  </a:lnTo>
                  <a:lnTo>
                    <a:pt x="0" y="66746"/>
                  </a:lnTo>
                  <a:lnTo>
                    <a:pt x="15621" y="27848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5"/>
                  </a:lnTo>
                  <a:lnTo>
                    <a:pt x="5406312" y="48432"/>
                  </a:lnTo>
                  <a:lnTo>
                    <a:pt x="5410199" y="66746"/>
                  </a:lnTo>
                  <a:lnTo>
                    <a:pt x="5410199" y="847965"/>
                  </a:lnTo>
                  <a:lnTo>
                    <a:pt x="5394576" y="889456"/>
                  </a:lnTo>
                  <a:lnTo>
                    <a:pt x="5358536" y="915275"/>
                  </a:lnTo>
                  <a:lnTo>
                    <a:pt x="5343958" y="918673"/>
                  </a:lnTo>
                  <a:lnTo>
                    <a:pt x="5339002" y="919161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25081" y="6019800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2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9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3" y="33857"/>
                  </a:lnTo>
                  <a:lnTo>
                    <a:pt x="5355603" y="12379"/>
                  </a:lnTo>
                  <a:lnTo>
                    <a:pt x="5333518" y="9524"/>
                  </a:lnTo>
                  <a:lnTo>
                    <a:pt x="5370339" y="9524"/>
                  </a:lnTo>
                  <a:lnTo>
                    <a:pt x="5400709" y="40242"/>
                  </a:lnTo>
                  <a:lnTo>
                    <a:pt x="5408267" y="61330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7937549" y="1343907"/>
            <a:ext cx="218440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가상자산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목적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50" spc="-175">
                <a:solidFill>
                  <a:srgbClr val="FFFFFF"/>
                </a:solidFill>
                <a:latin typeface="Berlin Sans FB"/>
                <a:cs typeface="Berlin Sans FB"/>
              </a:rPr>
              <a:t>(</a:t>
            </a:r>
            <a:r>
              <a:rPr dirty="0" sz="1500" spc="-175">
                <a:solidFill>
                  <a:srgbClr val="FFFFFF"/>
                </a:solidFill>
                <a:latin typeface="Dotum"/>
                <a:cs typeface="Dotum"/>
              </a:rPr>
              <a:t>복수응답</a:t>
            </a:r>
            <a:r>
              <a:rPr dirty="0" sz="1550" spc="-175">
                <a:solidFill>
                  <a:srgbClr val="FFFFFF"/>
                </a:solidFill>
                <a:latin typeface="Berlin Sans FB"/>
                <a:cs typeface="Berlin Sans FB"/>
              </a:rPr>
              <a:t>)</a:t>
            </a:r>
            <a:endParaRPr sz="1550">
              <a:latin typeface="Berlin Sans FB"/>
              <a:cs typeface="Berlin Sans FB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4625" y="1724025"/>
            <a:ext cx="5010149" cy="1676399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7919690" y="3784536"/>
            <a:ext cx="221996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연령대별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가상자산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투자자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분포</a:t>
            </a:r>
            <a:endParaRPr sz="1500">
              <a:latin typeface="Dotum"/>
              <a:cs typeface="Dotum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4625" y="4162425"/>
            <a:ext cx="5010149" cy="167639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6426199" y="6139687"/>
            <a:ext cx="16960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금융자산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보유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특성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438899" y="6486524"/>
            <a:ext cx="5295900" cy="323850"/>
            <a:chOff x="6438899" y="6486524"/>
            <a:chExt cx="5295900" cy="323850"/>
          </a:xfrm>
        </p:grpSpPr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6486524"/>
              <a:ext cx="133349" cy="1333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6677024"/>
              <a:ext cx="133349" cy="13334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1449" y="6552008"/>
              <a:ext cx="133350" cy="116681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6673087" y="6427761"/>
            <a:ext cx="398843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가상자산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투자자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평균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금융자산</a:t>
            </a:r>
            <a:r>
              <a:rPr dirty="0" sz="1150" spc="-160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150" spc="6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00">
                <a:solidFill>
                  <a:srgbClr val="D0D5DA"/>
                </a:solidFill>
                <a:latin typeface="Noto Sans JP"/>
                <a:cs typeface="Noto Sans JP"/>
              </a:rPr>
              <a:t>9,679</a:t>
            </a:r>
            <a:r>
              <a:rPr dirty="0" sz="1150" spc="-100">
                <a:solidFill>
                  <a:srgbClr val="D0D5DA"/>
                </a:solidFill>
                <a:latin typeface="Dotum"/>
                <a:cs typeface="Dotum"/>
              </a:rPr>
              <a:t>만원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Noto Sans JP"/>
                <a:cs typeface="Noto Sans JP"/>
              </a:rPr>
              <a:t>(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비투자자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D0D5DA"/>
                </a:solidFill>
                <a:latin typeface="Noto Sans JP"/>
                <a:cs typeface="Noto Sans JP"/>
              </a:rPr>
              <a:t>27.9%</a:t>
            </a:r>
            <a:r>
              <a:rPr dirty="0" sz="1150" spc="5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높음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r>
              <a:rPr dirty="0" sz="1150" spc="50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총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금융자산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중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가상자산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비중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약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14%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Noto Sans JP"/>
                <a:cs typeface="Noto Sans JP"/>
              </a:rPr>
              <a:t>(1,300</a:t>
            </a:r>
            <a:r>
              <a:rPr dirty="0" sz="1150" spc="-10">
                <a:solidFill>
                  <a:srgbClr val="D0D5DA"/>
                </a:solidFill>
                <a:latin typeface="Dotum"/>
                <a:cs typeface="Dotum"/>
              </a:rPr>
              <a:t>만원</a:t>
            </a:r>
            <a:r>
              <a:rPr dirty="0" sz="1150" spc="-10">
                <a:solidFill>
                  <a:srgbClr val="D0D5DA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653287" y="6504113"/>
            <a:ext cx="39395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40">
                <a:solidFill>
                  <a:srgbClr val="9CA2AF"/>
                </a:solidFill>
                <a:latin typeface="Frutiger LT Com 55 Roman"/>
                <a:cs typeface="Frutiger LT Com 55 Roman"/>
              </a:rPr>
              <a:t>:</a:t>
            </a:r>
            <a:r>
              <a:rPr dirty="0" sz="1150" spc="-10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하나금융연구소</a:t>
            </a:r>
            <a:r>
              <a:rPr dirty="0" sz="1150" spc="-165">
                <a:solidFill>
                  <a:srgbClr val="9CA2AF"/>
                </a:solidFill>
                <a:latin typeface="Frutiger LT Com 55 Roman"/>
                <a:cs typeface="Frutiger LT Com 55 Roman"/>
              </a:rPr>
              <a:t>,</a:t>
            </a:r>
            <a:r>
              <a:rPr dirty="0" sz="1150" spc="-5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00">
                <a:solidFill>
                  <a:srgbClr val="9CA2AF"/>
                </a:solidFill>
                <a:latin typeface="Frutiger LT Com 55 Roman"/>
                <a:cs typeface="Frutiger LT Com 55 Roman"/>
              </a:rPr>
              <a:t>'2050</a:t>
            </a:r>
            <a:r>
              <a:rPr dirty="0" sz="1150" spc="-100">
                <a:solidFill>
                  <a:srgbClr val="9CA2AF"/>
                </a:solidFill>
                <a:latin typeface="Dotum"/>
                <a:cs typeface="Dotum"/>
              </a:rPr>
              <a:t>세대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가상자산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트렌드</a:t>
            </a:r>
            <a:r>
              <a:rPr dirty="0" sz="1150" spc="-150">
                <a:solidFill>
                  <a:srgbClr val="9CA2AF"/>
                </a:solidFill>
                <a:latin typeface="Frutiger LT Com 55 Roman"/>
                <a:cs typeface="Frutiger LT Com 55 Roman"/>
              </a:rPr>
              <a:t>'</a:t>
            </a:r>
            <a:r>
              <a:rPr dirty="0" sz="1150" spc="-5">
                <a:solidFill>
                  <a:srgbClr val="9CA2AF"/>
                </a:solidFill>
                <a:latin typeface="Frutiger LT Com 55 Roman"/>
                <a:cs typeface="Frutiger LT Com 55 Roman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보고서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45">
                <a:solidFill>
                  <a:srgbClr val="9CA2AF"/>
                </a:solidFill>
                <a:latin typeface="Frutiger LT Com 55 Roman"/>
                <a:cs typeface="Frutiger LT Com 55 Roman"/>
              </a:rPr>
              <a:t>(2025)</a:t>
            </a:r>
            <a:endParaRPr sz="1150">
              <a:latin typeface="Frutiger LT Com 55 Roman"/>
              <a:cs typeface="Frutiger LT Com 55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1326365" y="6506998"/>
            <a:ext cx="1739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5">
                <a:solidFill>
                  <a:srgbClr val="9CA2AF"/>
                </a:solidFill>
                <a:latin typeface="Frutiger LT Com 55 Roman"/>
                <a:cs typeface="Frutiger LT Com 55 Roman"/>
              </a:rPr>
              <a:t>04</a:t>
            </a:r>
            <a:endParaRPr sz="1150">
              <a:latin typeface="Frutiger LT Com 55 Roman"/>
              <a:cs typeface="Frutiger LT Com 55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투기적</a:t>
            </a:r>
            <a:r>
              <a:rPr dirty="0" spc="-320"/>
              <a:t> </a:t>
            </a:r>
            <a:r>
              <a:rPr dirty="0" spc="-580"/>
              <a:t>투자와</a:t>
            </a:r>
            <a:r>
              <a:rPr dirty="0" spc="-320"/>
              <a:t> </a:t>
            </a:r>
            <a:r>
              <a:rPr dirty="0" spc="-580">
                <a:solidFill>
                  <a:srgbClr val="4BC8F0"/>
                </a:solidFill>
              </a:rPr>
              <a:t>위험성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254">
                <a:latin typeface="Arial"/>
                <a:cs typeface="Arial"/>
              </a:rPr>
              <a:t>–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-580"/>
              <a:t>실패</a:t>
            </a:r>
            <a:r>
              <a:rPr dirty="0" spc="-320"/>
              <a:t> </a:t>
            </a:r>
            <a:r>
              <a:rPr dirty="0" spc="-580"/>
              <a:t>사례</a:t>
            </a:r>
            <a:r>
              <a:rPr dirty="0" spc="-320"/>
              <a:t> </a:t>
            </a:r>
            <a:r>
              <a:rPr dirty="0" spc="-605"/>
              <a:t>부각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990600"/>
            <a:chOff x="457199" y="1600199"/>
            <a:chExt cx="5334000" cy="9906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990600"/>
            </a:xfrm>
            <a:custGeom>
              <a:avLst/>
              <a:gdLst/>
              <a:ahLst/>
              <a:cxnLst/>
              <a:rect l="l" t="t" r="r" b="b"/>
              <a:pathLst>
                <a:path w="5305425" h="990600">
                  <a:moveTo>
                    <a:pt x="0" y="990599"/>
                  </a:moveTo>
                  <a:lnTo>
                    <a:pt x="5305424" y="9905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990599"/>
                  </a:lnTo>
                  <a:close/>
                </a:path>
              </a:pathLst>
            </a:custGeom>
            <a:solidFill>
              <a:srgbClr val="DB252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990600"/>
            </a:xfrm>
            <a:custGeom>
              <a:avLst/>
              <a:gdLst/>
              <a:ahLst/>
              <a:cxnLst/>
              <a:rect l="l" t="t" r="r" b="b"/>
              <a:pathLst>
                <a:path w="28575" h="990600">
                  <a:moveTo>
                    <a:pt x="28574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9905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0224"/>
              <a:ext cx="191154" cy="1523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743199"/>
            <a:ext cx="5334000" cy="990600"/>
            <a:chOff x="457199" y="2743199"/>
            <a:chExt cx="5334000" cy="9906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743199"/>
              <a:ext cx="5305425" cy="990600"/>
            </a:xfrm>
            <a:custGeom>
              <a:avLst/>
              <a:gdLst/>
              <a:ahLst/>
              <a:cxnLst/>
              <a:rect l="l" t="t" r="r" b="b"/>
              <a:pathLst>
                <a:path w="5305425" h="990600">
                  <a:moveTo>
                    <a:pt x="0" y="990599"/>
                  </a:moveTo>
                  <a:lnTo>
                    <a:pt x="5305424" y="9905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990599"/>
                  </a:lnTo>
                  <a:close/>
                </a:path>
              </a:pathLst>
            </a:custGeom>
            <a:solidFill>
              <a:srgbClr val="DB252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743199"/>
              <a:ext cx="28575" cy="990600"/>
            </a:xfrm>
            <a:custGeom>
              <a:avLst/>
              <a:gdLst/>
              <a:ahLst/>
              <a:cxnLst/>
              <a:rect l="l" t="t" r="r" b="b"/>
              <a:pathLst>
                <a:path w="28575" h="990600">
                  <a:moveTo>
                    <a:pt x="28574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9905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2943224"/>
              <a:ext cx="191154" cy="1523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3886199"/>
            <a:ext cx="5334000" cy="990600"/>
            <a:chOff x="457199" y="3886199"/>
            <a:chExt cx="5334000" cy="9906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3886199"/>
              <a:ext cx="5305425" cy="990600"/>
            </a:xfrm>
            <a:custGeom>
              <a:avLst/>
              <a:gdLst/>
              <a:ahLst/>
              <a:cxnLst/>
              <a:rect l="l" t="t" r="r" b="b"/>
              <a:pathLst>
                <a:path w="5305425" h="990600">
                  <a:moveTo>
                    <a:pt x="0" y="990599"/>
                  </a:moveTo>
                  <a:lnTo>
                    <a:pt x="5305424" y="9905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990599"/>
                  </a:lnTo>
                  <a:close/>
                </a:path>
              </a:pathLst>
            </a:custGeom>
            <a:solidFill>
              <a:srgbClr val="DB252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886199"/>
              <a:ext cx="28575" cy="990600"/>
            </a:xfrm>
            <a:custGeom>
              <a:avLst/>
              <a:gdLst/>
              <a:ahLst/>
              <a:cxnLst/>
              <a:rect l="l" t="t" r="r" b="b"/>
              <a:pathLst>
                <a:path w="28575" h="990600">
                  <a:moveTo>
                    <a:pt x="28574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9905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4086224"/>
              <a:ext cx="191154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434149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전문지식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없이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기대감만으로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투자한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실패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사례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5774" y="1634435"/>
            <a:ext cx="5305425" cy="309499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95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김모씨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(32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세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),</a:t>
            </a:r>
            <a:r>
              <a:rPr dirty="0" sz="1400" spc="4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145">
                <a:solidFill>
                  <a:srgbClr val="E4E7EB"/>
                </a:solidFill>
                <a:latin typeface="Noto Sans JP"/>
                <a:cs typeface="Noto Sans JP"/>
              </a:rPr>
              <a:t>2022</a:t>
            </a:r>
            <a:r>
              <a:rPr dirty="0" sz="1350" spc="-145">
                <a:solidFill>
                  <a:srgbClr val="E4E7EB"/>
                </a:solidFill>
                <a:latin typeface="Dotum"/>
                <a:cs typeface="Dotum"/>
              </a:rPr>
              <a:t>년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400" spc="-190">
                <a:solidFill>
                  <a:srgbClr val="E4E7EB"/>
                </a:solidFill>
                <a:latin typeface="Noto Sans JP"/>
                <a:cs typeface="Noto Sans JP"/>
              </a:rPr>
              <a:t>5</a:t>
            </a:r>
            <a:r>
              <a:rPr dirty="0" sz="1350" spc="-190">
                <a:solidFill>
                  <a:srgbClr val="E4E7EB"/>
                </a:solidFill>
                <a:latin typeface="Dotum"/>
                <a:cs typeface="Dotum"/>
              </a:rPr>
              <a:t>월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E4E7EB"/>
                </a:solidFill>
                <a:latin typeface="Dotum"/>
                <a:cs typeface="Dotum"/>
              </a:rPr>
              <a:t>루나</a:t>
            </a:r>
            <a:r>
              <a:rPr dirty="0" sz="1400" spc="-229">
                <a:solidFill>
                  <a:srgbClr val="E4E7EB"/>
                </a:solidFill>
                <a:latin typeface="Noto Sans JP"/>
                <a:cs typeface="Noto Sans JP"/>
              </a:rPr>
              <a:t>/</a:t>
            </a:r>
            <a:r>
              <a:rPr dirty="0" sz="1350" spc="-229">
                <a:solidFill>
                  <a:srgbClr val="E4E7EB"/>
                </a:solidFill>
                <a:latin typeface="Dotum"/>
                <a:cs typeface="Dotum"/>
              </a:rPr>
              <a:t>테라</a:t>
            </a:r>
            <a:r>
              <a:rPr dirty="0" sz="1350" spc="-9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사태</a:t>
            </a:r>
            <a:endParaRPr sz="1350">
              <a:latin typeface="Dotum"/>
              <a:cs typeface="Dotum"/>
            </a:endParaRPr>
          </a:p>
          <a:p>
            <a:pPr marL="381000" marR="2507615">
              <a:lnSpc>
                <a:spcPct val="108700"/>
              </a:lnSpc>
              <a:spcBef>
                <a:spcPts val="6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자산의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70%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를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투자하여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약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Noto Sans JP"/>
                <a:cs typeface="Noto Sans JP"/>
              </a:rPr>
              <a:t>3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억원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5">
                <a:solidFill>
                  <a:srgbClr val="D0D5DA"/>
                </a:solidFill>
                <a:latin typeface="Dotum"/>
                <a:cs typeface="Dotum"/>
              </a:rPr>
              <a:t>손실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지인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추천과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55">
                <a:solidFill>
                  <a:srgbClr val="D0D5DA"/>
                </a:solidFill>
                <a:latin typeface="Noto Sans JP"/>
                <a:cs typeface="Noto Sans JP"/>
              </a:rPr>
              <a:t>SNS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붐업만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보고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2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1050">
              <a:latin typeface="Noto Sans JP"/>
              <a:cs typeface="Noto Sans JP"/>
            </a:endParaRPr>
          </a:p>
          <a:p>
            <a:pPr marL="461645">
              <a:lnSpc>
                <a:spcPct val="100000"/>
              </a:lnSpc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박모씨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(45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세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),</a:t>
            </a:r>
            <a:r>
              <a:rPr dirty="0" sz="1400" spc="4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145">
                <a:solidFill>
                  <a:srgbClr val="E4E7EB"/>
                </a:solidFill>
                <a:latin typeface="Noto Sans JP"/>
                <a:cs typeface="Noto Sans JP"/>
              </a:rPr>
              <a:t>2023</a:t>
            </a:r>
            <a:r>
              <a:rPr dirty="0" sz="1350" spc="-145">
                <a:solidFill>
                  <a:srgbClr val="E4E7EB"/>
                </a:solidFill>
                <a:latin typeface="Dotum"/>
                <a:cs typeface="Dotum"/>
              </a:rPr>
              <a:t>년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레버리지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실패</a:t>
            </a:r>
            <a:endParaRPr sz="1350">
              <a:latin typeface="Dotum"/>
              <a:cs typeface="Dotum"/>
            </a:endParaRPr>
          </a:p>
          <a:p>
            <a:pPr marL="381000" marR="2394585">
              <a:lnSpc>
                <a:spcPct val="108700"/>
              </a:lnSpc>
              <a:spcBef>
                <a:spcPts val="6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은행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대출까지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받아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1.5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억원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90%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손실 </a:t>
            </a:r>
            <a:r>
              <a:rPr dirty="0" sz="1150" spc="-15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단기간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고수익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광고에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현혹되어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맹목적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15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1050">
              <a:latin typeface="Noto Sans JP"/>
              <a:cs typeface="Noto Sans JP"/>
            </a:endParaRPr>
          </a:p>
          <a:p>
            <a:pPr marL="461645">
              <a:lnSpc>
                <a:spcPct val="100000"/>
              </a:lnSpc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이모씨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(28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세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),</a:t>
            </a:r>
            <a:r>
              <a:rPr dirty="0" sz="1400" spc="4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145">
                <a:solidFill>
                  <a:srgbClr val="E4E7EB"/>
                </a:solidFill>
                <a:latin typeface="Noto Sans JP"/>
                <a:cs typeface="Noto Sans JP"/>
              </a:rPr>
              <a:t>2024</a:t>
            </a:r>
            <a:r>
              <a:rPr dirty="0" sz="1350" spc="-145">
                <a:solidFill>
                  <a:srgbClr val="E4E7EB"/>
                </a:solidFill>
                <a:latin typeface="Dotum"/>
                <a:cs typeface="Dotum"/>
              </a:rPr>
              <a:t>년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알트코인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투기</a:t>
            </a:r>
            <a:endParaRPr sz="1350">
              <a:latin typeface="Dotum"/>
              <a:cs typeface="Dotum"/>
            </a:endParaRPr>
          </a:p>
          <a:p>
            <a:pPr marL="381000" marR="1649730">
              <a:lnSpc>
                <a:spcPct val="108700"/>
              </a:lnSpc>
              <a:spcBef>
                <a:spcPts val="62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유망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코인이라는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55">
                <a:solidFill>
                  <a:srgbClr val="D0D5DA"/>
                </a:solidFill>
                <a:latin typeface="Noto Sans JP"/>
                <a:cs typeface="Noto Sans JP"/>
              </a:rPr>
              <a:t>SNS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정보만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믿고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D0D5DA"/>
                </a:solidFill>
                <a:latin typeface="Noto Sans JP"/>
                <a:cs typeface="Noto Sans JP"/>
              </a:rPr>
              <a:t>7</a:t>
            </a:r>
            <a:r>
              <a:rPr dirty="0" sz="1150" spc="-160">
                <a:solidFill>
                  <a:srgbClr val="D0D5DA"/>
                </a:solidFill>
                <a:latin typeface="Dotum"/>
                <a:cs typeface="Dotum"/>
              </a:rPr>
              <a:t>천만원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투자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80%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200">
                <a:solidFill>
                  <a:srgbClr val="D0D5DA"/>
                </a:solidFill>
                <a:latin typeface="Dotum"/>
                <a:cs typeface="Dotum"/>
              </a:rPr>
              <a:t>손실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백서도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읽지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않고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상승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기대만으로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Dotum"/>
                <a:cs typeface="Dotum"/>
              </a:rPr>
              <a:t>구매</a:t>
            </a:r>
            <a:r>
              <a:rPr dirty="0" sz="1150" spc="-25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664" y="5581649"/>
            <a:ext cx="153471" cy="13334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664" y="5886449"/>
            <a:ext cx="153471" cy="13334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664" y="6191249"/>
            <a:ext cx="153471" cy="13334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444500" y="4907806"/>
            <a:ext cx="4441190" cy="145478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투기적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투자의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2000">
              <a:latin typeface="Malgun Gothic"/>
              <a:cs typeface="Malgun Gothic"/>
            </a:endParaRPr>
          </a:p>
          <a:p>
            <a:pPr marL="283845" marR="5080">
              <a:lnSpc>
                <a:spcPct val="145800"/>
              </a:lnSpc>
              <a:spcBef>
                <a:spcPts val="204"/>
              </a:spcBef>
            </a:pPr>
            <a:r>
              <a:rPr dirty="0" sz="1400" spc="-135">
                <a:solidFill>
                  <a:srgbClr val="E4E7EB"/>
                </a:solidFill>
                <a:latin typeface="Noto Sans JP"/>
                <a:cs typeface="Noto Sans JP"/>
              </a:rPr>
              <a:t>FOMO(Fear</a:t>
            </a:r>
            <a:r>
              <a:rPr dirty="0" sz="1400" spc="3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114">
                <a:solidFill>
                  <a:srgbClr val="E4E7EB"/>
                </a:solidFill>
                <a:latin typeface="Noto Sans JP"/>
                <a:cs typeface="Noto Sans JP"/>
              </a:rPr>
              <a:t>Of</a:t>
            </a:r>
            <a:r>
              <a:rPr dirty="0" sz="1400" spc="4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105">
                <a:solidFill>
                  <a:srgbClr val="E4E7EB"/>
                </a:solidFill>
                <a:latin typeface="Noto Sans JP"/>
                <a:cs typeface="Noto Sans JP"/>
              </a:rPr>
              <a:t>Missing</a:t>
            </a:r>
            <a:r>
              <a:rPr dirty="0" sz="1400" spc="35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400" spc="-95">
                <a:solidFill>
                  <a:srgbClr val="E4E7EB"/>
                </a:solidFill>
                <a:latin typeface="Noto Sans JP"/>
                <a:cs typeface="Noto Sans JP"/>
              </a:rPr>
              <a:t>Out):</a:t>
            </a:r>
            <a:r>
              <a:rPr dirty="0" sz="1400" spc="40">
                <a:solidFill>
                  <a:srgbClr val="E4E7EB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상승장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속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소외감에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무분별한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매수</a:t>
            </a:r>
            <a:r>
              <a:rPr dirty="0" sz="1350" spc="5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과도한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레버리지와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투자금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비중</a:t>
            </a:r>
            <a:endParaRPr sz="1350">
              <a:latin typeface="Dotum"/>
              <a:cs typeface="Dotum"/>
            </a:endParaRPr>
          </a:p>
          <a:p>
            <a:pPr marL="283845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기술적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분석이나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투자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계획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없는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충동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매매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24599" y="1142999"/>
            <a:ext cx="5410200" cy="3657600"/>
            <a:chOff x="6324599" y="1142999"/>
            <a:chExt cx="5410200" cy="3657600"/>
          </a:xfrm>
        </p:grpSpPr>
        <p:sp>
          <p:nvSpPr>
            <p:cNvPr id="22" name="object 22" descr=""/>
            <p:cNvSpPr/>
            <p:nvPr/>
          </p:nvSpPr>
          <p:spPr>
            <a:xfrm>
              <a:off x="6324599" y="1142999"/>
              <a:ext cx="5410200" cy="3657600"/>
            </a:xfrm>
            <a:custGeom>
              <a:avLst/>
              <a:gdLst/>
              <a:ahLst/>
              <a:cxnLst/>
              <a:rect l="l" t="t" r="r" b="b"/>
              <a:pathLst>
                <a:path w="5410200" h="3657600">
                  <a:moveTo>
                    <a:pt x="5333999" y="3657599"/>
                  </a:moveTo>
                  <a:lnTo>
                    <a:pt x="76199" y="3657599"/>
                  </a:lnTo>
                  <a:lnTo>
                    <a:pt x="68693" y="3657237"/>
                  </a:lnTo>
                  <a:lnTo>
                    <a:pt x="27882" y="3640332"/>
                  </a:lnTo>
                  <a:lnTo>
                    <a:pt x="3261" y="3603485"/>
                  </a:lnTo>
                  <a:lnTo>
                    <a:pt x="0" y="35813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3581399"/>
                  </a:lnTo>
                  <a:lnTo>
                    <a:pt x="5397368" y="3623741"/>
                  </a:lnTo>
                  <a:lnTo>
                    <a:pt x="5363157" y="3651799"/>
                  </a:lnTo>
                  <a:lnTo>
                    <a:pt x="5333999" y="36575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24599" y="1142999"/>
              <a:ext cx="5410200" cy="3657600"/>
            </a:xfrm>
            <a:custGeom>
              <a:avLst/>
              <a:gdLst/>
              <a:ahLst/>
              <a:cxnLst/>
              <a:rect l="l" t="t" r="r" b="b"/>
              <a:pathLst>
                <a:path w="5410200" h="3657600">
                  <a:moveTo>
                    <a:pt x="5333999" y="3657599"/>
                  </a:moveTo>
                  <a:lnTo>
                    <a:pt x="76199" y="3657599"/>
                  </a:lnTo>
                  <a:lnTo>
                    <a:pt x="68693" y="3657237"/>
                  </a:lnTo>
                  <a:lnTo>
                    <a:pt x="27882" y="3640332"/>
                  </a:lnTo>
                  <a:lnTo>
                    <a:pt x="3261" y="3603485"/>
                  </a:lnTo>
                  <a:lnTo>
                    <a:pt x="0" y="35813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3585777"/>
                  </a:lnTo>
                  <a:lnTo>
                    <a:pt x="9832" y="3588906"/>
                  </a:lnTo>
                  <a:lnTo>
                    <a:pt x="9951" y="3590112"/>
                  </a:lnTo>
                  <a:lnTo>
                    <a:pt x="25957" y="3625449"/>
                  </a:lnTo>
                  <a:lnTo>
                    <a:pt x="58897" y="3645938"/>
                  </a:lnTo>
                  <a:lnTo>
                    <a:pt x="71821" y="3648074"/>
                  </a:lnTo>
                  <a:lnTo>
                    <a:pt x="5370819" y="3648074"/>
                  </a:lnTo>
                  <a:lnTo>
                    <a:pt x="5369955" y="3648591"/>
                  </a:lnTo>
                  <a:lnTo>
                    <a:pt x="5363158" y="3651799"/>
                  </a:lnTo>
                  <a:lnTo>
                    <a:pt x="5356084" y="3654336"/>
                  </a:lnTo>
                  <a:lnTo>
                    <a:pt x="5348866" y="3656149"/>
                  </a:lnTo>
                  <a:lnTo>
                    <a:pt x="5341504" y="3657237"/>
                  </a:lnTo>
                  <a:lnTo>
                    <a:pt x="5333999" y="3657599"/>
                  </a:lnTo>
                  <a:close/>
                </a:path>
                <a:path w="5410200" h="3657600">
                  <a:moveTo>
                    <a:pt x="5370819" y="3648074"/>
                  </a:moveTo>
                  <a:lnTo>
                    <a:pt x="5338376" y="3648074"/>
                  </a:lnTo>
                  <a:lnTo>
                    <a:pt x="5342711" y="3647647"/>
                  </a:lnTo>
                  <a:lnTo>
                    <a:pt x="5351299" y="3645938"/>
                  </a:lnTo>
                  <a:lnTo>
                    <a:pt x="5384241" y="3625449"/>
                  </a:lnTo>
                  <a:lnTo>
                    <a:pt x="5400246" y="3590112"/>
                  </a:lnTo>
                  <a:lnTo>
                    <a:pt x="5400674" y="35857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3581399"/>
                  </a:lnTo>
                  <a:lnTo>
                    <a:pt x="5409836" y="3588906"/>
                  </a:lnTo>
                  <a:lnTo>
                    <a:pt x="5392932" y="3629716"/>
                  </a:lnTo>
                  <a:lnTo>
                    <a:pt x="5376470" y="3644673"/>
                  </a:lnTo>
                  <a:lnTo>
                    <a:pt x="5370819" y="36480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324599" y="4953000"/>
            <a:ext cx="5410200" cy="1190625"/>
            <a:chOff x="6324599" y="4953000"/>
            <a:chExt cx="5410200" cy="1190625"/>
          </a:xfrm>
        </p:grpSpPr>
        <p:sp>
          <p:nvSpPr>
            <p:cNvPr id="25" name="object 25" descr=""/>
            <p:cNvSpPr/>
            <p:nvPr/>
          </p:nvSpPr>
          <p:spPr>
            <a:xfrm>
              <a:off x="6324599" y="4957762"/>
              <a:ext cx="5410200" cy="1186180"/>
            </a:xfrm>
            <a:custGeom>
              <a:avLst/>
              <a:gdLst/>
              <a:ahLst/>
              <a:cxnLst/>
              <a:rect l="l" t="t" r="r" b="b"/>
              <a:pathLst>
                <a:path w="5410200" h="1186179">
                  <a:moveTo>
                    <a:pt x="5339002" y="1185861"/>
                  </a:moveTo>
                  <a:lnTo>
                    <a:pt x="71196" y="1185861"/>
                  </a:lnTo>
                  <a:lnTo>
                    <a:pt x="66241" y="1185374"/>
                  </a:lnTo>
                  <a:lnTo>
                    <a:pt x="29705" y="1170240"/>
                  </a:lnTo>
                  <a:lnTo>
                    <a:pt x="3885" y="1134199"/>
                  </a:lnTo>
                  <a:lnTo>
                    <a:pt x="0" y="1114665"/>
                  </a:lnTo>
                  <a:lnTo>
                    <a:pt x="0" y="1109662"/>
                  </a:lnTo>
                  <a:lnTo>
                    <a:pt x="0" y="66746"/>
                  </a:lnTo>
                  <a:lnTo>
                    <a:pt x="15621" y="27848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4"/>
                  </a:lnTo>
                  <a:lnTo>
                    <a:pt x="5406312" y="48432"/>
                  </a:lnTo>
                  <a:lnTo>
                    <a:pt x="5410199" y="66746"/>
                  </a:lnTo>
                  <a:lnTo>
                    <a:pt x="5410199" y="1114665"/>
                  </a:lnTo>
                  <a:lnTo>
                    <a:pt x="5394576" y="1156156"/>
                  </a:lnTo>
                  <a:lnTo>
                    <a:pt x="5358536" y="1181976"/>
                  </a:lnTo>
                  <a:lnTo>
                    <a:pt x="5343958" y="1185374"/>
                  </a:lnTo>
                  <a:lnTo>
                    <a:pt x="5339002" y="1185861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5081" y="4953000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1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8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2" y="33856"/>
                  </a:lnTo>
                  <a:lnTo>
                    <a:pt x="5355603" y="12379"/>
                  </a:lnTo>
                  <a:lnTo>
                    <a:pt x="5333518" y="9524"/>
                  </a:lnTo>
                  <a:lnTo>
                    <a:pt x="5370338" y="9524"/>
                  </a:lnTo>
                  <a:lnTo>
                    <a:pt x="5400709" y="40242"/>
                  </a:lnTo>
                  <a:lnTo>
                    <a:pt x="5408267" y="61330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5466159"/>
              <a:ext cx="133350" cy="11668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5656659"/>
              <a:ext cx="133350" cy="11668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5847159"/>
              <a:ext cx="133350" cy="116681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7183288" y="1346136"/>
            <a:ext cx="369316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가상화폐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실패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비율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손실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규모</a:t>
            </a:r>
            <a:r>
              <a:rPr dirty="0" sz="150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90" b="0">
                <a:solidFill>
                  <a:srgbClr val="FFFFFF"/>
                </a:solidFill>
                <a:latin typeface="Noto Sans JP Medium"/>
                <a:cs typeface="Noto Sans JP Medium"/>
              </a:rPr>
              <a:t>(2021-</a:t>
            </a:r>
            <a:r>
              <a:rPr dirty="0" sz="1500" spc="-25" b="0">
                <a:solidFill>
                  <a:srgbClr val="FFFFFF"/>
                </a:solidFill>
                <a:latin typeface="Noto Sans JP Medium"/>
                <a:cs typeface="Noto Sans JP Medium"/>
              </a:rPr>
              <a:t>2024)</a:t>
            </a:r>
            <a:endParaRPr sz="1500">
              <a:latin typeface="Noto Sans JP Medium"/>
              <a:cs typeface="Noto Sans JP Medi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4625" y="1762125"/>
            <a:ext cx="5010149" cy="24383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464299" y="5006876"/>
            <a:ext cx="3949065" cy="9893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가상화폐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실패의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심각성</a:t>
            </a:r>
            <a:endParaRPr sz="1350">
              <a:latin typeface="Dotum"/>
              <a:cs typeface="Dotum"/>
            </a:endParaRPr>
          </a:p>
          <a:p>
            <a:pPr marL="259079" marR="1283335">
              <a:lnSpc>
                <a:spcPct val="108700"/>
              </a:lnSpc>
              <a:spcBef>
                <a:spcPts val="6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투자자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중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D0D5DA"/>
                </a:solidFill>
                <a:latin typeface="Noto Sans JP"/>
                <a:cs typeface="Noto Sans JP"/>
              </a:rPr>
              <a:t>65%</a:t>
            </a:r>
            <a:r>
              <a:rPr dirty="0" sz="1150" spc="-110">
                <a:solidFill>
                  <a:srgbClr val="D0D5DA"/>
                </a:solidFill>
                <a:latin typeface="Dotum"/>
                <a:cs typeface="Dotum"/>
              </a:rPr>
              <a:t>가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원금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20%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이상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손실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D0D5DA"/>
                </a:solidFill>
                <a:latin typeface="Dotum"/>
                <a:cs typeface="Dotum"/>
              </a:rPr>
              <a:t>경험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초보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투자자의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평균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D0D5DA"/>
                </a:solidFill>
                <a:latin typeface="Dotum"/>
                <a:cs typeface="Dotum"/>
              </a:rPr>
              <a:t>손실률</a:t>
            </a:r>
            <a:r>
              <a:rPr dirty="0" sz="1150" spc="-150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150" spc="5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Noto Sans JP"/>
                <a:cs typeface="Noto Sans JP"/>
              </a:rPr>
              <a:t>42.7%</a:t>
            </a:r>
            <a:endParaRPr sz="1150">
              <a:latin typeface="Noto Sans JP"/>
              <a:cs typeface="Noto Sans JP"/>
            </a:endParaRPr>
          </a:p>
          <a:p>
            <a:pPr marL="259079">
              <a:lnSpc>
                <a:spcPct val="100000"/>
              </a:lnSpc>
              <a:spcBef>
                <a:spcPts val="120"/>
              </a:spcBef>
            </a:pPr>
            <a:r>
              <a:rPr dirty="0" sz="1150" spc="-95">
                <a:solidFill>
                  <a:srgbClr val="D0D5DA"/>
                </a:solidFill>
                <a:latin typeface="Noto Sans JP"/>
                <a:cs typeface="Noto Sans JP"/>
              </a:rPr>
              <a:t>2023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년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가상화폐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관련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부채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문제로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법적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조치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150" spc="5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전년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37%</a:t>
            </a:r>
            <a:r>
              <a:rPr dirty="0" sz="115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Dotum"/>
                <a:cs typeface="Dotum"/>
              </a:rPr>
              <a:t>증가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01449" y="6543675"/>
            <a:ext cx="133349" cy="133349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653287" y="6536384"/>
            <a:ext cx="362902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40">
                <a:solidFill>
                  <a:srgbClr val="9CA2AF"/>
                </a:solidFill>
                <a:latin typeface="Microsoft Sans Serif"/>
                <a:cs typeface="Microsoft Sans Serif"/>
              </a:rPr>
              <a:t>:</a:t>
            </a:r>
            <a:r>
              <a:rPr dirty="0" sz="1150" spc="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금융감독원</a:t>
            </a:r>
            <a:r>
              <a:rPr dirty="0" sz="1150" spc="-165">
                <a:solidFill>
                  <a:srgbClr val="9CA2AF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가상자산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투자자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실태조사</a:t>
            </a:r>
            <a:r>
              <a:rPr dirty="0" sz="1150" spc="-6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보고서</a:t>
            </a:r>
            <a:r>
              <a:rPr dirty="0" sz="1150" spc="-5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9CA2AF"/>
                </a:solidFill>
                <a:latin typeface="Microsoft Sans Serif"/>
                <a:cs typeface="Microsoft Sans Serif"/>
              </a:rPr>
              <a:t>(2023-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2024)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326365" y="6536384"/>
            <a:ext cx="1739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05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암호화폐</a:t>
            </a:r>
            <a:r>
              <a:rPr dirty="0" spc="-320"/>
              <a:t> </a:t>
            </a:r>
            <a:r>
              <a:rPr dirty="0" spc="-580"/>
              <a:t>시장의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변동성과</a:t>
            </a:r>
            <a:r>
              <a:rPr dirty="0" spc="-320">
                <a:solidFill>
                  <a:srgbClr val="4BC8F0"/>
                </a:solidFill>
              </a:rPr>
              <a:t> </a:t>
            </a:r>
            <a:r>
              <a:rPr dirty="0" spc="-605">
                <a:solidFill>
                  <a:srgbClr val="4BC8F0"/>
                </a:solidFill>
              </a:rPr>
              <a:t>위험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76399"/>
            <a:ext cx="5334000" cy="1143000"/>
            <a:chOff x="457199" y="1676399"/>
            <a:chExt cx="53340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76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76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78806"/>
              <a:ext cx="190499" cy="166687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3009899"/>
            <a:ext cx="5334000" cy="1143000"/>
            <a:chOff x="457199" y="3009899"/>
            <a:chExt cx="5334000" cy="11430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30098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30098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984" y="3199246"/>
              <a:ext cx="192881" cy="19284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4343399"/>
            <a:ext cx="5334000" cy="1143000"/>
            <a:chOff x="457199" y="4343399"/>
            <a:chExt cx="5334000" cy="11430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4343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4343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" y="4533899"/>
              <a:ext cx="178593" cy="19020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위험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요소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98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</a:rPr>
              <a:t>극심한</a:t>
            </a:r>
            <a:r>
              <a:rPr dirty="0" sz="1700" spc="-145">
                <a:solidFill>
                  <a:srgbClr val="FFFFFF"/>
                </a:solidFill>
              </a:rPr>
              <a:t> </a:t>
            </a:r>
            <a:r>
              <a:rPr dirty="0" sz="1700" spc="-325">
                <a:solidFill>
                  <a:srgbClr val="FFFFFF"/>
                </a:solidFill>
              </a:rPr>
              <a:t>가격</a:t>
            </a:r>
            <a:r>
              <a:rPr dirty="0" sz="1700" spc="-145">
                <a:solidFill>
                  <a:srgbClr val="FFFFFF"/>
                </a:solidFill>
              </a:rPr>
              <a:t> </a:t>
            </a:r>
            <a:r>
              <a:rPr dirty="0" sz="1700" spc="-350">
                <a:solidFill>
                  <a:srgbClr val="FFFFFF"/>
                </a:solidFill>
              </a:rPr>
              <a:t>변동성</a:t>
            </a:r>
            <a:endParaRPr sz="1700"/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pc="-260">
                <a:solidFill>
                  <a:srgbClr val="D0D5DA"/>
                </a:solidFill>
              </a:rPr>
              <a:t>비트코인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연간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변동성은</a:t>
            </a:r>
            <a:r>
              <a:rPr dirty="0" spc="-100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주식시장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대비</a:t>
            </a:r>
            <a:r>
              <a:rPr dirty="0" spc="-100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약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z="1300" spc="-120">
                <a:solidFill>
                  <a:srgbClr val="D0D5DA"/>
                </a:solidFill>
                <a:latin typeface="Noto Naskh Arabic"/>
                <a:cs typeface="Noto Naskh Arabic"/>
              </a:rPr>
              <a:t>3~5</a:t>
            </a:r>
            <a:r>
              <a:rPr dirty="0" spc="-120">
                <a:solidFill>
                  <a:srgbClr val="D0D5DA"/>
                </a:solidFill>
              </a:rPr>
              <a:t>배</a:t>
            </a:r>
            <a:r>
              <a:rPr dirty="0" spc="-100">
                <a:solidFill>
                  <a:srgbClr val="D0D5DA"/>
                </a:solidFill>
              </a:rPr>
              <a:t> </a:t>
            </a:r>
            <a:r>
              <a:rPr dirty="0" spc="-285">
                <a:solidFill>
                  <a:srgbClr val="D0D5DA"/>
                </a:solidFill>
              </a:rPr>
              <a:t>수준</a:t>
            </a:r>
            <a:endParaRPr sz="1300">
              <a:latin typeface="Noto Naskh Arabic"/>
              <a:cs typeface="Noto Naskh Arabic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</a:rPr>
              <a:t>단기간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70">
                <a:solidFill>
                  <a:srgbClr val="9CA2AF"/>
                </a:solidFill>
                <a:latin typeface="Noto Sans JP"/>
                <a:cs typeface="Noto Sans JP"/>
              </a:rPr>
              <a:t>30~50%</a:t>
            </a:r>
            <a:r>
              <a:rPr dirty="0" sz="115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가격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하락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사례</a:t>
            </a:r>
            <a:r>
              <a:rPr dirty="0" sz="1150" spc="-85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다수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050"/>
          </a:p>
          <a:p>
            <a:pPr marL="456565">
              <a:lnSpc>
                <a:spcPct val="100000"/>
              </a:lnSpc>
            </a:pPr>
            <a:r>
              <a:rPr dirty="0" sz="1700" spc="-325">
                <a:solidFill>
                  <a:srgbClr val="FFFFFF"/>
                </a:solidFill>
              </a:rPr>
              <a:t>규제</a:t>
            </a:r>
            <a:r>
              <a:rPr dirty="0" sz="1700" spc="-150">
                <a:solidFill>
                  <a:srgbClr val="FFFFFF"/>
                </a:solidFill>
              </a:rPr>
              <a:t> </a:t>
            </a:r>
            <a:r>
              <a:rPr dirty="0" sz="1700" spc="-345">
                <a:solidFill>
                  <a:srgbClr val="FFFFFF"/>
                </a:solidFill>
              </a:rPr>
              <a:t>불확실성</a:t>
            </a:r>
            <a:endParaRPr sz="1700"/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pc="-260">
                <a:solidFill>
                  <a:srgbClr val="D0D5DA"/>
                </a:solidFill>
              </a:rPr>
              <a:t>국가별</a:t>
            </a:r>
            <a:r>
              <a:rPr dirty="0" spc="-110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상이한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규제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정책과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급격한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60">
                <a:solidFill>
                  <a:srgbClr val="D0D5DA"/>
                </a:solidFill>
              </a:rPr>
              <a:t>정책</a:t>
            </a:r>
            <a:r>
              <a:rPr dirty="0" spc="-105">
                <a:solidFill>
                  <a:srgbClr val="D0D5DA"/>
                </a:solidFill>
              </a:rPr>
              <a:t> </a:t>
            </a:r>
            <a:r>
              <a:rPr dirty="0" spc="-285">
                <a:solidFill>
                  <a:srgbClr val="D0D5DA"/>
                </a:solidFill>
              </a:rPr>
              <a:t>변화</a:t>
            </a: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</a:rPr>
              <a:t>갑작스러운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규제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강화로</a:t>
            </a:r>
            <a:r>
              <a:rPr dirty="0" sz="1150" spc="-75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시장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190">
                <a:solidFill>
                  <a:srgbClr val="9CA2AF"/>
                </a:solidFill>
              </a:rPr>
              <a:t>충격</a:t>
            </a:r>
            <a:r>
              <a:rPr dirty="0" sz="1150" spc="-80">
                <a:solidFill>
                  <a:srgbClr val="9CA2AF"/>
                </a:solidFill>
              </a:rPr>
              <a:t> </a:t>
            </a:r>
            <a:r>
              <a:rPr dirty="0" sz="1150" spc="-25">
                <a:solidFill>
                  <a:srgbClr val="9CA2AF"/>
                </a:solidFill>
              </a:rPr>
              <a:t>발생</a:t>
            </a:r>
            <a:endParaRPr sz="1150"/>
          </a:p>
        </p:txBody>
      </p:sp>
      <p:sp>
        <p:nvSpPr>
          <p:cNvPr id="17" name="object 17" descr=""/>
          <p:cNvSpPr txBox="1"/>
          <p:nvPr/>
        </p:nvSpPr>
        <p:spPr>
          <a:xfrm>
            <a:off x="485774" y="4353559"/>
            <a:ext cx="5305425" cy="98551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해킹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보안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위협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00" spc="-110">
                <a:solidFill>
                  <a:srgbClr val="D0D5DA"/>
                </a:solidFill>
                <a:latin typeface="Noto Naskh Arabic"/>
                <a:cs typeface="Noto Naskh Arabic"/>
              </a:rPr>
              <a:t>2024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년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해킹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피해액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00" spc="-135">
                <a:solidFill>
                  <a:srgbClr val="D0D5DA"/>
                </a:solidFill>
                <a:latin typeface="Noto Naskh Arabic"/>
                <a:cs typeface="Noto Naskh Arabic"/>
              </a:rPr>
              <a:t>22</a:t>
            </a:r>
            <a:r>
              <a:rPr dirty="0" sz="1350" spc="-135">
                <a:solidFill>
                  <a:srgbClr val="D0D5DA"/>
                </a:solidFill>
                <a:latin typeface="Dotum"/>
                <a:cs typeface="Dotum"/>
              </a:rPr>
              <a:t>억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달러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기록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00" spc="-195">
                <a:solidFill>
                  <a:srgbClr val="D0D5DA"/>
                </a:solidFill>
                <a:latin typeface="Noto Naskh Arabic"/>
                <a:cs typeface="Noto Naskh Arabic"/>
              </a:rPr>
              <a:t>(</a:t>
            </a:r>
            <a:r>
              <a:rPr dirty="0" sz="1350" spc="-195">
                <a:solidFill>
                  <a:srgbClr val="D0D5DA"/>
                </a:solidFill>
                <a:latin typeface="Dotum"/>
                <a:cs typeface="Dotum"/>
              </a:rPr>
              <a:t>전년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D0D5DA"/>
                </a:solidFill>
                <a:latin typeface="Noto Naskh Arabic"/>
                <a:cs typeface="Noto Naskh Arabic"/>
              </a:rPr>
              <a:t>21%</a:t>
            </a:r>
            <a:r>
              <a:rPr dirty="0" sz="1300" spc="50">
                <a:solidFill>
                  <a:srgbClr val="D0D5DA"/>
                </a:solidFill>
                <a:latin typeface="Noto Naskh Arabic"/>
                <a:cs typeface="Noto Naskh Arabic"/>
              </a:rPr>
              <a:t> </a:t>
            </a:r>
            <a:r>
              <a:rPr dirty="0" sz="1350" spc="-25">
                <a:solidFill>
                  <a:srgbClr val="D0D5DA"/>
                </a:solidFill>
                <a:latin typeface="Dotum"/>
                <a:cs typeface="Dotum"/>
              </a:rPr>
              <a:t>증가</a:t>
            </a:r>
            <a:r>
              <a:rPr dirty="0" sz="1300" spc="-25">
                <a:solidFill>
                  <a:srgbClr val="D0D5DA"/>
                </a:solidFill>
                <a:latin typeface="Noto Naskh Arabic"/>
                <a:cs typeface="Noto Naskh Arabic"/>
              </a:rPr>
              <a:t>)</a:t>
            </a:r>
            <a:endParaRPr sz="1300">
              <a:latin typeface="Noto Naskh Arabic"/>
              <a:cs typeface="Noto Naskh Arabic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거래소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9CA2AF"/>
                </a:solidFill>
                <a:latin typeface="Dotum"/>
                <a:cs typeface="Dotum"/>
              </a:rPr>
              <a:t>해킹</a:t>
            </a:r>
            <a:r>
              <a:rPr dirty="0" sz="115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피싱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9CA2AF"/>
                </a:solidFill>
                <a:latin typeface="Dotum"/>
                <a:cs typeface="Dotum"/>
              </a:rPr>
              <a:t>사기</a:t>
            </a:r>
            <a:r>
              <a:rPr dirty="0" sz="115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랜섬웨어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위협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324599" y="1142999"/>
            <a:ext cx="5410200" cy="3105150"/>
            <a:chOff x="6324599" y="1142999"/>
            <a:chExt cx="5410200" cy="3105150"/>
          </a:xfrm>
        </p:grpSpPr>
        <p:sp>
          <p:nvSpPr>
            <p:cNvPr id="19" name="object 19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5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3028949"/>
                  </a:lnTo>
                  <a:lnTo>
                    <a:pt x="5397368" y="3071291"/>
                  </a:lnTo>
                  <a:lnTo>
                    <a:pt x="5363158" y="3099348"/>
                  </a:lnTo>
                  <a:lnTo>
                    <a:pt x="5333999" y="31051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24599" y="1142999"/>
              <a:ext cx="5410200" cy="3105150"/>
            </a:xfrm>
            <a:custGeom>
              <a:avLst/>
              <a:gdLst/>
              <a:ahLst/>
              <a:cxnLst/>
              <a:rect l="l" t="t" r="r" b="b"/>
              <a:pathLst>
                <a:path w="5410200" h="3105150">
                  <a:moveTo>
                    <a:pt x="5333999" y="3105149"/>
                  </a:moveTo>
                  <a:lnTo>
                    <a:pt x="76199" y="3105149"/>
                  </a:lnTo>
                  <a:lnTo>
                    <a:pt x="68693" y="3104787"/>
                  </a:lnTo>
                  <a:lnTo>
                    <a:pt x="27882" y="3087882"/>
                  </a:lnTo>
                  <a:lnTo>
                    <a:pt x="3261" y="3051036"/>
                  </a:lnTo>
                  <a:lnTo>
                    <a:pt x="0" y="30289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3033327"/>
                  </a:lnTo>
                  <a:lnTo>
                    <a:pt x="23193" y="3069632"/>
                  </a:lnTo>
                  <a:lnTo>
                    <a:pt x="54728" y="3092223"/>
                  </a:lnTo>
                  <a:lnTo>
                    <a:pt x="71821" y="3095624"/>
                  </a:lnTo>
                  <a:lnTo>
                    <a:pt x="5370819" y="3095624"/>
                  </a:lnTo>
                  <a:lnTo>
                    <a:pt x="5369955" y="3096141"/>
                  </a:lnTo>
                  <a:lnTo>
                    <a:pt x="5363159" y="3099348"/>
                  </a:lnTo>
                  <a:lnTo>
                    <a:pt x="5356085" y="3101886"/>
                  </a:lnTo>
                  <a:lnTo>
                    <a:pt x="5348867" y="3103699"/>
                  </a:lnTo>
                  <a:lnTo>
                    <a:pt x="5341505" y="3104787"/>
                  </a:lnTo>
                  <a:lnTo>
                    <a:pt x="5333999" y="3105149"/>
                  </a:lnTo>
                  <a:close/>
                </a:path>
                <a:path w="5410200" h="3105150">
                  <a:moveTo>
                    <a:pt x="5370819" y="3095624"/>
                  </a:moveTo>
                  <a:lnTo>
                    <a:pt x="5338376" y="3095624"/>
                  </a:lnTo>
                  <a:lnTo>
                    <a:pt x="5342711" y="3095197"/>
                  </a:lnTo>
                  <a:lnTo>
                    <a:pt x="5351299" y="3093488"/>
                  </a:lnTo>
                  <a:lnTo>
                    <a:pt x="5384241" y="3072999"/>
                  </a:lnTo>
                  <a:lnTo>
                    <a:pt x="5400246" y="3037663"/>
                  </a:lnTo>
                  <a:lnTo>
                    <a:pt x="5400674" y="30333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3028949"/>
                  </a:lnTo>
                  <a:lnTo>
                    <a:pt x="5409836" y="3036456"/>
                  </a:lnTo>
                  <a:lnTo>
                    <a:pt x="5392932" y="3077266"/>
                  </a:lnTo>
                  <a:lnTo>
                    <a:pt x="5376469" y="3092223"/>
                  </a:lnTo>
                  <a:lnTo>
                    <a:pt x="5370819" y="30956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324599" y="4476749"/>
            <a:ext cx="5410200" cy="685800"/>
            <a:chOff x="6324599" y="4476749"/>
            <a:chExt cx="5410200" cy="685800"/>
          </a:xfrm>
        </p:grpSpPr>
        <p:sp>
          <p:nvSpPr>
            <p:cNvPr id="22" name="object 22" descr=""/>
            <p:cNvSpPr/>
            <p:nvPr/>
          </p:nvSpPr>
          <p:spPr>
            <a:xfrm>
              <a:off x="6324599" y="44767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24599" y="44767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324599" y="5314949"/>
            <a:ext cx="5410200" cy="685800"/>
            <a:chOff x="6324599" y="5314949"/>
            <a:chExt cx="5410200" cy="685800"/>
          </a:xfrm>
        </p:grpSpPr>
        <p:sp>
          <p:nvSpPr>
            <p:cNvPr id="25" name="object 25" descr=""/>
            <p:cNvSpPr/>
            <p:nvPr/>
          </p:nvSpPr>
          <p:spPr>
            <a:xfrm>
              <a:off x="6324599" y="53149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4599" y="53149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324599" y="6153149"/>
            <a:ext cx="5410200" cy="685800"/>
            <a:chOff x="6324599" y="6153149"/>
            <a:chExt cx="5410200" cy="685800"/>
          </a:xfrm>
        </p:grpSpPr>
        <p:sp>
          <p:nvSpPr>
            <p:cNvPr id="28" name="object 28" descr=""/>
            <p:cNvSpPr/>
            <p:nvPr/>
          </p:nvSpPr>
          <p:spPr>
            <a:xfrm>
              <a:off x="6324599" y="61531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24599" y="61531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752556" y="1346136"/>
            <a:ext cx="25546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비트코인</a:t>
            </a:r>
            <a:r>
              <a:rPr dirty="0" sz="150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가격</a:t>
            </a:r>
            <a:r>
              <a:rPr dirty="0" sz="150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변동성</a:t>
            </a:r>
            <a:r>
              <a:rPr dirty="0" sz="150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90" b="0">
                <a:solidFill>
                  <a:srgbClr val="FFFFFF"/>
                </a:solidFill>
                <a:latin typeface="Noto Sans JP Medium"/>
                <a:cs typeface="Noto Sans JP Medium"/>
              </a:rPr>
              <a:t>(2022-</a:t>
            </a:r>
            <a:r>
              <a:rPr dirty="0" sz="1500" spc="-40" b="0">
                <a:solidFill>
                  <a:srgbClr val="FFFFFF"/>
                </a:solidFill>
                <a:latin typeface="Noto Sans JP Medium"/>
                <a:cs typeface="Noto Sans JP Medium"/>
              </a:rPr>
              <a:t>2025)</a:t>
            </a:r>
            <a:endParaRPr sz="1500">
              <a:latin typeface="Noto Sans JP Medium"/>
              <a:cs typeface="Noto Sans JP Medium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4625" y="1762125"/>
            <a:ext cx="5010149" cy="22859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1293821" y="4589109"/>
            <a:ext cx="339725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105" b="1">
                <a:solidFill>
                  <a:srgbClr val="F77070"/>
                </a:solidFill>
                <a:latin typeface="Cambria"/>
                <a:cs typeface="Cambria"/>
              </a:rPr>
              <a:t>68%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57949" y="4526544"/>
            <a:ext cx="248285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전문지식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없는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손실률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기술적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없이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감정적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높은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9CA2AF"/>
                </a:solidFill>
                <a:latin typeface="Dotum"/>
                <a:cs typeface="Dotum"/>
              </a:rPr>
              <a:t>손실률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293821" y="5427309"/>
            <a:ext cx="339725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105" b="1">
                <a:solidFill>
                  <a:srgbClr val="FABE24"/>
                </a:solidFill>
                <a:latin typeface="Cambria"/>
                <a:cs typeface="Cambria"/>
              </a:rPr>
              <a:t>43%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57949" y="5364744"/>
            <a:ext cx="235966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가상자산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투자자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고위험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노출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비율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총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자산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대비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과도한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비중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위험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증가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43649" y="6263512"/>
            <a:ext cx="53911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  <a:tabLst>
                <a:tab pos="4949825" algn="l"/>
              </a:tabLst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투자금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손실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후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심리적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FFFFFF"/>
                </a:solidFill>
                <a:latin typeface="Dotum"/>
                <a:cs typeface="Dotum"/>
              </a:rPr>
              <a:t>스트레스</a:t>
            </a:r>
            <a:r>
              <a:rPr dirty="0" sz="135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350" spc="-25" b="1">
                <a:solidFill>
                  <a:srgbClr val="F77070"/>
                </a:solidFill>
                <a:latin typeface="Cambria"/>
                <a:cs typeface="Cambria"/>
              </a:rPr>
              <a:t>76%</a:t>
            </a:r>
            <a:endParaRPr sz="1350">
              <a:latin typeface="Cambria"/>
              <a:cs typeface="Cambria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00981" y="6552009"/>
            <a:ext cx="134287" cy="116681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53287" y="6536384"/>
            <a:ext cx="348424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135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35">
                <a:solidFill>
                  <a:srgbClr val="9CA2AF"/>
                </a:solidFill>
                <a:latin typeface="Noto Sans JP"/>
                <a:cs typeface="Noto Sans JP"/>
              </a:rPr>
              <a:t>: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가상자산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거래소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데이터</a:t>
            </a:r>
            <a:r>
              <a:rPr dirty="0" sz="1150" spc="-150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금융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소비자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보호원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조사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9CA2AF"/>
                </a:solidFill>
                <a:latin typeface="Noto Sans JP"/>
                <a:cs typeface="Noto Sans JP"/>
              </a:rPr>
              <a:t>(2025)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326365" y="6536384"/>
            <a:ext cx="1739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60"/>
              </a:lnSpc>
            </a:pPr>
            <a:r>
              <a:rPr dirty="0" sz="1150" spc="-35">
                <a:solidFill>
                  <a:srgbClr val="9CA2AF"/>
                </a:solidFill>
                <a:latin typeface="Noto Sans JP"/>
                <a:cs typeface="Noto Sans JP"/>
              </a:rPr>
              <a:t>06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45249" y="6556501"/>
            <a:ext cx="24580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대규모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손실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경험자의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정신적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고통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보고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스마트</a:t>
            </a:r>
            <a:r>
              <a:rPr dirty="0" spc="-330"/>
              <a:t> </a:t>
            </a:r>
            <a:r>
              <a:rPr dirty="0" spc="-580"/>
              <a:t>자동매매의</a:t>
            </a:r>
            <a:r>
              <a:rPr dirty="0" spc="-315"/>
              <a:t> </a:t>
            </a:r>
            <a:r>
              <a:rPr dirty="0" spc="-605">
                <a:solidFill>
                  <a:srgbClr val="4BC8F0"/>
                </a:solidFill>
              </a:rPr>
              <a:t>필요성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00199"/>
            <a:ext cx="5334000" cy="800100"/>
            <a:chOff x="457199" y="1600199"/>
            <a:chExt cx="53340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00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00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00224"/>
              <a:ext cx="152399" cy="1523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2552699"/>
            <a:ext cx="5334000" cy="800100"/>
            <a:chOff x="457199" y="2552699"/>
            <a:chExt cx="5334000" cy="8001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25526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25526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2752724"/>
              <a:ext cx="152399" cy="1523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3505199"/>
            <a:ext cx="5334000" cy="800100"/>
            <a:chOff x="457199" y="3505199"/>
            <a:chExt cx="5334000" cy="8001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3505199"/>
              <a:ext cx="5305425" cy="800100"/>
            </a:xfrm>
            <a:custGeom>
              <a:avLst/>
              <a:gdLst/>
              <a:ahLst/>
              <a:cxnLst/>
              <a:rect l="l" t="t" r="r" b="b"/>
              <a:pathLst>
                <a:path w="5305425" h="800100">
                  <a:moveTo>
                    <a:pt x="0" y="800099"/>
                  </a:moveTo>
                  <a:lnTo>
                    <a:pt x="5305424" y="8000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505199"/>
              <a:ext cx="28575" cy="800100"/>
            </a:xfrm>
            <a:custGeom>
              <a:avLst/>
              <a:gdLst/>
              <a:ahLst/>
              <a:cxnLst/>
              <a:rect l="l" t="t" r="r" b="b"/>
              <a:pathLst>
                <a:path w="28575" h="800100">
                  <a:moveTo>
                    <a:pt x="28574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000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3714749"/>
              <a:ext cx="152399" cy="13334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204660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인간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투자자의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한계점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25"/>
              </a:spcBef>
            </a:pPr>
            <a:r>
              <a:rPr dirty="0" spc="-260"/>
              <a:t>감정에</a:t>
            </a:r>
            <a:r>
              <a:rPr dirty="0" spc="-105"/>
              <a:t> </a:t>
            </a:r>
            <a:r>
              <a:rPr dirty="0" spc="-260"/>
              <a:t>좌우되는</a:t>
            </a:r>
            <a:r>
              <a:rPr dirty="0" spc="-105"/>
              <a:t> </a:t>
            </a:r>
            <a:r>
              <a:rPr dirty="0" spc="-260"/>
              <a:t>투자</a:t>
            </a:r>
            <a:r>
              <a:rPr dirty="0" spc="-105"/>
              <a:t> </a:t>
            </a:r>
            <a:r>
              <a:rPr dirty="0" spc="-285"/>
              <a:t>결정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공포와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탐욕으로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인한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비합리적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매매</a:t>
            </a:r>
            <a:endParaRPr sz="1150"/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/>
          </a:p>
          <a:p>
            <a:pPr marL="423545">
              <a:lnSpc>
                <a:spcPct val="100000"/>
              </a:lnSpc>
            </a:pPr>
            <a:r>
              <a:rPr dirty="0" spc="-260"/>
              <a:t>시장</a:t>
            </a:r>
            <a:r>
              <a:rPr dirty="0" spc="-105"/>
              <a:t> </a:t>
            </a:r>
            <a:r>
              <a:rPr dirty="0" spc="-260"/>
              <a:t>모니터링</a:t>
            </a:r>
            <a:r>
              <a:rPr dirty="0" spc="-105"/>
              <a:t> </a:t>
            </a:r>
            <a:r>
              <a:rPr dirty="0" spc="-260"/>
              <a:t>시간적</a:t>
            </a:r>
            <a:r>
              <a:rPr dirty="0" spc="-105"/>
              <a:t> </a:t>
            </a:r>
            <a:r>
              <a:rPr dirty="0" spc="-285"/>
              <a:t>한계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30">
                <a:solidFill>
                  <a:srgbClr val="D0D5DA"/>
                </a:solidFill>
                <a:latin typeface="Noto Sans JP"/>
                <a:cs typeface="Noto Sans JP"/>
              </a:rPr>
              <a:t>24</a:t>
            </a:r>
            <a:r>
              <a:rPr dirty="0" sz="1150" spc="-130">
                <a:solidFill>
                  <a:srgbClr val="D0D5DA"/>
                </a:solidFill>
              </a:rPr>
              <a:t>시간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운영되는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가상화폐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시장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대응</a:t>
            </a:r>
            <a:r>
              <a:rPr dirty="0" sz="1150" spc="-75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불가</a:t>
            </a:r>
            <a:endParaRPr sz="11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/>
          </a:p>
          <a:p>
            <a:pPr marL="423545">
              <a:lnSpc>
                <a:spcPct val="100000"/>
              </a:lnSpc>
            </a:pPr>
            <a:r>
              <a:rPr dirty="0" spc="-260"/>
              <a:t>데이터</a:t>
            </a:r>
            <a:r>
              <a:rPr dirty="0" spc="-110"/>
              <a:t> </a:t>
            </a:r>
            <a:r>
              <a:rPr dirty="0" spc="-260"/>
              <a:t>처리</a:t>
            </a:r>
            <a:r>
              <a:rPr dirty="0" spc="-105"/>
              <a:t> </a:t>
            </a:r>
            <a:r>
              <a:rPr dirty="0" spc="-260"/>
              <a:t>역량의</a:t>
            </a:r>
            <a:r>
              <a:rPr dirty="0" spc="-105"/>
              <a:t> </a:t>
            </a:r>
            <a:r>
              <a:rPr dirty="0" spc="-285"/>
              <a:t>한계</a:t>
            </a:r>
          </a:p>
          <a:p>
            <a:pPr marL="3810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D0D5DA"/>
                </a:solidFill>
              </a:rPr>
              <a:t>방대한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양의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시장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데이터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동시</a:t>
            </a:r>
            <a:r>
              <a:rPr dirty="0" sz="1150" spc="-80">
                <a:solidFill>
                  <a:srgbClr val="D0D5DA"/>
                </a:solidFill>
              </a:rPr>
              <a:t> </a:t>
            </a:r>
            <a:r>
              <a:rPr dirty="0" sz="1150" spc="-190">
                <a:solidFill>
                  <a:srgbClr val="D0D5DA"/>
                </a:solidFill>
              </a:rPr>
              <a:t>분석</a:t>
            </a:r>
            <a:r>
              <a:rPr dirty="0" sz="1150" spc="-85">
                <a:solidFill>
                  <a:srgbClr val="D0D5DA"/>
                </a:solidFill>
              </a:rPr>
              <a:t> </a:t>
            </a:r>
            <a:r>
              <a:rPr dirty="0" sz="1150" spc="-25">
                <a:solidFill>
                  <a:srgbClr val="D0D5DA"/>
                </a:solidFill>
              </a:rPr>
              <a:t>어려움</a:t>
            </a:r>
            <a:endParaRPr sz="1150"/>
          </a:p>
        </p:txBody>
      </p:sp>
      <p:sp>
        <p:nvSpPr>
          <p:cNvPr id="17" name="object 17" descr=""/>
          <p:cNvSpPr txBox="1"/>
          <p:nvPr/>
        </p:nvSpPr>
        <p:spPr>
          <a:xfrm>
            <a:off x="444500" y="4586731"/>
            <a:ext cx="233235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b="1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dirty="0" sz="1950" spc="-100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기반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자동매매의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장점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5114924"/>
            <a:ext cx="190499" cy="15239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53872" y="5063362"/>
            <a:ext cx="21043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감정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E4E7EB"/>
                </a:solidFill>
                <a:latin typeface="Dotum"/>
                <a:cs typeface="Dotum"/>
              </a:rPr>
              <a:t>배제</a:t>
            </a:r>
            <a:r>
              <a:rPr dirty="0" sz="1300" spc="-190">
                <a:solidFill>
                  <a:srgbClr val="E4E7EB"/>
                </a:solidFill>
                <a:latin typeface="Microsoft Sans Serif"/>
                <a:cs typeface="Microsoft Sans Serif"/>
              </a:rPr>
              <a:t>,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일관된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전략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유지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962" y="5467338"/>
            <a:ext cx="142874" cy="133372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15772" y="5406262"/>
            <a:ext cx="244221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65">
                <a:solidFill>
                  <a:srgbClr val="E4E7EB"/>
                </a:solidFill>
                <a:latin typeface="Microsoft Sans Serif"/>
                <a:cs typeface="Microsoft Sans Serif"/>
              </a:rPr>
              <a:t>24</a:t>
            </a:r>
            <a:r>
              <a:rPr dirty="0" sz="1350" spc="-165">
                <a:solidFill>
                  <a:srgbClr val="E4E7EB"/>
                </a:solidFill>
                <a:latin typeface="Dotum"/>
                <a:cs typeface="Dotum"/>
              </a:rPr>
              <a:t>시간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00" spc="-114">
                <a:solidFill>
                  <a:srgbClr val="E4E7EB"/>
                </a:solidFill>
                <a:latin typeface="Microsoft Sans Serif"/>
                <a:cs typeface="Microsoft Sans Serif"/>
              </a:rPr>
              <a:t>365</a:t>
            </a:r>
            <a:r>
              <a:rPr dirty="0" sz="1350" spc="-114">
                <a:solidFill>
                  <a:srgbClr val="E4E7EB"/>
                </a:solidFill>
                <a:latin typeface="Dotum"/>
                <a:cs typeface="Dotum"/>
              </a:rPr>
              <a:t>일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지속적인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시장</a:t>
            </a:r>
            <a:r>
              <a:rPr dirty="0" sz="1350" spc="-9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E4E7EB"/>
                </a:solidFill>
                <a:latin typeface="Dotum"/>
                <a:cs typeface="Dotum"/>
              </a:rPr>
              <a:t>모니터링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5800724"/>
            <a:ext cx="15239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15772" y="5749162"/>
            <a:ext cx="22993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밀리세컨드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단위의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초고속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거래</a:t>
            </a:r>
            <a:r>
              <a:rPr dirty="0" sz="1350" spc="-10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실행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143624"/>
            <a:ext cx="13334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696722" y="6092062"/>
            <a:ext cx="22447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복잡한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패턴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학습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능력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24599" y="1142999"/>
            <a:ext cx="5410200" cy="2743200"/>
            <a:chOff x="6324599" y="1142999"/>
            <a:chExt cx="5410200" cy="2743200"/>
          </a:xfrm>
        </p:grpSpPr>
        <p:sp>
          <p:nvSpPr>
            <p:cNvPr id="27" name="object 27" descr=""/>
            <p:cNvSpPr/>
            <p:nvPr/>
          </p:nvSpPr>
          <p:spPr>
            <a:xfrm>
              <a:off x="6324599" y="1142999"/>
              <a:ext cx="5410200" cy="2743200"/>
            </a:xfrm>
            <a:custGeom>
              <a:avLst/>
              <a:gdLst/>
              <a:ahLst/>
              <a:cxnLst/>
              <a:rect l="l" t="t" r="r" b="b"/>
              <a:pathLst>
                <a:path w="5410200" h="2743200">
                  <a:moveTo>
                    <a:pt x="5333999" y="2743199"/>
                  </a:moveTo>
                  <a:lnTo>
                    <a:pt x="76199" y="2743199"/>
                  </a:lnTo>
                  <a:lnTo>
                    <a:pt x="68693" y="2742837"/>
                  </a:lnTo>
                  <a:lnTo>
                    <a:pt x="27882" y="2725932"/>
                  </a:lnTo>
                  <a:lnTo>
                    <a:pt x="3261" y="2689085"/>
                  </a:lnTo>
                  <a:lnTo>
                    <a:pt x="0" y="26669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666999"/>
                  </a:lnTo>
                  <a:lnTo>
                    <a:pt x="5397368" y="2709341"/>
                  </a:lnTo>
                  <a:lnTo>
                    <a:pt x="5363158" y="2737398"/>
                  </a:lnTo>
                  <a:lnTo>
                    <a:pt x="5333999" y="274319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324599" y="1142999"/>
              <a:ext cx="5410200" cy="2743200"/>
            </a:xfrm>
            <a:custGeom>
              <a:avLst/>
              <a:gdLst/>
              <a:ahLst/>
              <a:cxnLst/>
              <a:rect l="l" t="t" r="r" b="b"/>
              <a:pathLst>
                <a:path w="5410200" h="2743200">
                  <a:moveTo>
                    <a:pt x="5333999" y="2743199"/>
                  </a:moveTo>
                  <a:lnTo>
                    <a:pt x="76199" y="2743199"/>
                  </a:lnTo>
                  <a:lnTo>
                    <a:pt x="68693" y="2742837"/>
                  </a:lnTo>
                  <a:lnTo>
                    <a:pt x="27882" y="2725932"/>
                  </a:lnTo>
                  <a:lnTo>
                    <a:pt x="3261" y="2689086"/>
                  </a:lnTo>
                  <a:lnTo>
                    <a:pt x="0" y="26669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671377"/>
                  </a:lnTo>
                  <a:lnTo>
                    <a:pt x="9832" y="2674506"/>
                  </a:lnTo>
                  <a:lnTo>
                    <a:pt x="9951" y="2675713"/>
                  </a:lnTo>
                  <a:lnTo>
                    <a:pt x="25957" y="2711050"/>
                  </a:lnTo>
                  <a:lnTo>
                    <a:pt x="58897" y="2731539"/>
                  </a:lnTo>
                  <a:lnTo>
                    <a:pt x="71821" y="2733674"/>
                  </a:lnTo>
                  <a:lnTo>
                    <a:pt x="5370819" y="2733674"/>
                  </a:lnTo>
                  <a:lnTo>
                    <a:pt x="5369955" y="2734191"/>
                  </a:lnTo>
                  <a:lnTo>
                    <a:pt x="5363159" y="2737398"/>
                  </a:lnTo>
                  <a:lnTo>
                    <a:pt x="5356085" y="2739936"/>
                  </a:lnTo>
                  <a:lnTo>
                    <a:pt x="5348867" y="2741749"/>
                  </a:lnTo>
                  <a:lnTo>
                    <a:pt x="5341505" y="2742837"/>
                  </a:lnTo>
                  <a:lnTo>
                    <a:pt x="5333999" y="2743199"/>
                  </a:lnTo>
                  <a:close/>
                </a:path>
                <a:path w="5410200" h="2743200">
                  <a:moveTo>
                    <a:pt x="5370819" y="2733674"/>
                  </a:moveTo>
                  <a:lnTo>
                    <a:pt x="5338376" y="2733674"/>
                  </a:lnTo>
                  <a:lnTo>
                    <a:pt x="5342711" y="2733247"/>
                  </a:lnTo>
                  <a:lnTo>
                    <a:pt x="5351299" y="2731539"/>
                  </a:lnTo>
                  <a:lnTo>
                    <a:pt x="5384241" y="2711050"/>
                  </a:lnTo>
                  <a:lnTo>
                    <a:pt x="5400246" y="2675713"/>
                  </a:lnTo>
                  <a:lnTo>
                    <a:pt x="5400674" y="26713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2666999"/>
                  </a:lnTo>
                  <a:lnTo>
                    <a:pt x="5409836" y="2674506"/>
                  </a:lnTo>
                  <a:lnTo>
                    <a:pt x="5392932" y="2715316"/>
                  </a:lnTo>
                  <a:lnTo>
                    <a:pt x="5376469" y="2730274"/>
                  </a:lnTo>
                  <a:lnTo>
                    <a:pt x="5370819" y="273367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6324599" y="6219824"/>
            <a:ext cx="5415280" cy="619125"/>
            <a:chOff x="6324599" y="6219824"/>
            <a:chExt cx="5415280" cy="619125"/>
          </a:xfrm>
        </p:grpSpPr>
        <p:sp>
          <p:nvSpPr>
            <p:cNvPr id="30" name="object 30" descr=""/>
            <p:cNvSpPr/>
            <p:nvPr/>
          </p:nvSpPr>
          <p:spPr>
            <a:xfrm>
              <a:off x="6324599" y="6224586"/>
              <a:ext cx="5410200" cy="614680"/>
            </a:xfrm>
            <a:custGeom>
              <a:avLst/>
              <a:gdLst/>
              <a:ahLst/>
              <a:cxnLst/>
              <a:rect l="l" t="t" r="r" b="b"/>
              <a:pathLst>
                <a:path w="5410200" h="614679">
                  <a:moveTo>
                    <a:pt x="5339002" y="614362"/>
                  </a:moveTo>
                  <a:lnTo>
                    <a:pt x="71196" y="614362"/>
                  </a:lnTo>
                  <a:lnTo>
                    <a:pt x="66241" y="613874"/>
                  </a:lnTo>
                  <a:lnTo>
                    <a:pt x="29705" y="598739"/>
                  </a:lnTo>
                  <a:lnTo>
                    <a:pt x="3885" y="562699"/>
                  </a:lnTo>
                  <a:lnTo>
                    <a:pt x="0" y="543165"/>
                  </a:lnTo>
                  <a:lnTo>
                    <a:pt x="0" y="538162"/>
                  </a:lnTo>
                  <a:lnTo>
                    <a:pt x="0" y="66746"/>
                  </a:lnTo>
                  <a:lnTo>
                    <a:pt x="15621" y="27847"/>
                  </a:lnTo>
                  <a:lnTo>
                    <a:pt x="51661" y="3642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4645"/>
                  </a:lnTo>
                  <a:lnTo>
                    <a:pt x="5406312" y="48431"/>
                  </a:lnTo>
                  <a:lnTo>
                    <a:pt x="5410199" y="66746"/>
                  </a:lnTo>
                  <a:lnTo>
                    <a:pt x="5410199" y="543165"/>
                  </a:lnTo>
                  <a:lnTo>
                    <a:pt x="5394576" y="584656"/>
                  </a:lnTo>
                  <a:lnTo>
                    <a:pt x="5358536" y="610476"/>
                  </a:lnTo>
                  <a:lnTo>
                    <a:pt x="5343958" y="613874"/>
                  </a:lnTo>
                  <a:lnTo>
                    <a:pt x="5339002" y="614362"/>
                  </a:lnTo>
                  <a:close/>
                </a:path>
              </a:pathLst>
            </a:custGeom>
            <a:solidFill>
              <a:srgbClr val="091831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325081" y="6219824"/>
              <a:ext cx="5409565" cy="69215"/>
            </a:xfrm>
            <a:custGeom>
              <a:avLst/>
              <a:gdLst/>
              <a:ahLst/>
              <a:cxnLst/>
              <a:rect l="l" t="t" r="r" b="b"/>
              <a:pathLst>
                <a:path w="5409565" h="69214">
                  <a:moveTo>
                    <a:pt x="0" y="68693"/>
                  </a:moveTo>
                  <a:lnTo>
                    <a:pt x="16785" y="27881"/>
                  </a:lnTo>
                  <a:lnTo>
                    <a:pt x="53630" y="3262"/>
                  </a:lnTo>
                  <a:lnTo>
                    <a:pt x="75718" y="0"/>
                  </a:lnTo>
                  <a:lnTo>
                    <a:pt x="5333518" y="0"/>
                  </a:lnTo>
                  <a:lnTo>
                    <a:pt x="5370339" y="9524"/>
                  </a:lnTo>
                  <a:lnTo>
                    <a:pt x="75718" y="9524"/>
                  </a:lnTo>
                  <a:lnTo>
                    <a:pt x="68211" y="9842"/>
                  </a:lnTo>
                  <a:lnTo>
                    <a:pt x="27400" y="24633"/>
                  </a:lnTo>
                  <a:lnTo>
                    <a:pt x="2780" y="56873"/>
                  </a:lnTo>
                  <a:lnTo>
                    <a:pt x="967" y="63189"/>
                  </a:lnTo>
                  <a:lnTo>
                    <a:pt x="0" y="68693"/>
                  </a:lnTo>
                  <a:close/>
                </a:path>
                <a:path w="5409565" h="69214">
                  <a:moveTo>
                    <a:pt x="5409355" y="68693"/>
                  </a:moveTo>
                  <a:lnTo>
                    <a:pt x="5392382" y="33856"/>
                  </a:lnTo>
                  <a:lnTo>
                    <a:pt x="5355603" y="12379"/>
                  </a:lnTo>
                  <a:lnTo>
                    <a:pt x="5333518" y="9524"/>
                  </a:lnTo>
                  <a:lnTo>
                    <a:pt x="5370339" y="9524"/>
                  </a:lnTo>
                  <a:lnTo>
                    <a:pt x="5400709" y="40242"/>
                  </a:lnTo>
                  <a:lnTo>
                    <a:pt x="5408267" y="61331"/>
                  </a:lnTo>
                  <a:lnTo>
                    <a:pt x="5409355" y="68693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3067" y="6372224"/>
              <a:ext cx="91672" cy="13335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72874" y="6543674"/>
              <a:ext cx="166687" cy="133350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7758807" y="1346136"/>
            <a:ext cx="25419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인간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450" b="0">
                <a:solidFill>
                  <a:srgbClr val="FFFFFF"/>
                </a:solidFill>
                <a:latin typeface="Noto Sans JP Medium"/>
                <a:cs typeface="Noto Sans JP Medium"/>
              </a:rPr>
              <a:t>vs</a:t>
            </a:r>
            <a:r>
              <a:rPr dirty="0" sz="1450" spc="-8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450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450" spc="-2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트레이더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결정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요인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324599" y="1724025"/>
            <a:ext cx="5210175" cy="4343400"/>
            <a:chOff x="6324599" y="1724025"/>
            <a:chExt cx="5210175" cy="4343400"/>
          </a:xfrm>
        </p:grpSpPr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4624" y="1724025"/>
              <a:ext cx="5010149" cy="24383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324599" y="4038599"/>
              <a:ext cx="2628900" cy="2028825"/>
            </a:xfrm>
            <a:custGeom>
              <a:avLst/>
              <a:gdLst/>
              <a:ahLst/>
              <a:cxnLst/>
              <a:rect l="l" t="t" r="r" b="b"/>
              <a:pathLst>
                <a:path w="2628900" h="2028825">
                  <a:moveTo>
                    <a:pt x="2557702" y="2028824"/>
                  </a:moveTo>
                  <a:lnTo>
                    <a:pt x="71196" y="2028824"/>
                  </a:lnTo>
                  <a:lnTo>
                    <a:pt x="66241" y="2028336"/>
                  </a:lnTo>
                  <a:lnTo>
                    <a:pt x="29705" y="2013201"/>
                  </a:lnTo>
                  <a:lnTo>
                    <a:pt x="3885" y="1977161"/>
                  </a:lnTo>
                  <a:lnTo>
                    <a:pt x="0" y="1957628"/>
                  </a:lnTo>
                  <a:lnTo>
                    <a:pt x="0" y="19526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57702" y="0"/>
                  </a:lnTo>
                  <a:lnTo>
                    <a:pt x="2599193" y="15621"/>
                  </a:lnTo>
                  <a:lnTo>
                    <a:pt x="2625013" y="51661"/>
                  </a:lnTo>
                  <a:lnTo>
                    <a:pt x="2628899" y="71196"/>
                  </a:lnTo>
                  <a:lnTo>
                    <a:pt x="2628899" y="1957628"/>
                  </a:lnTo>
                  <a:lnTo>
                    <a:pt x="2613276" y="1999117"/>
                  </a:lnTo>
                  <a:lnTo>
                    <a:pt x="2577236" y="2024938"/>
                  </a:lnTo>
                  <a:lnTo>
                    <a:pt x="2562657" y="2028336"/>
                  </a:lnTo>
                  <a:lnTo>
                    <a:pt x="2557702" y="2028824"/>
                  </a:lnTo>
                  <a:close/>
                </a:path>
              </a:pathLst>
            </a:custGeom>
            <a:solidFill>
              <a:srgbClr val="4261ED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86649" y="419099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4" h="342900">
                  <a:moveTo>
                    <a:pt x="182299" y="323544"/>
                  </a:moveTo>
                  <a:lnTo>
                    <a:pt x="117737" y="323544"/>
                  </a:lnTo>
                  <a:lnTo>
                    <a:pt x="140039" y="240565"/>
                  </a:lnTo>
                  <a:lnTo>
                    <a:pt x="130797" y="225162"/>
                  </a:lnTo>
                  <a:lnTo>
                    <a:pt x="127609" y="219737"/>
                  </a:lnTo>
                  <a:lnTo>
                    <a:pt x="125466" y="216187"/>
                  </a:lnTo>
                  <a:lnTo>
                    <a:pt x="123401" y="212638"/>
                  </a:lnTo>
                  <a:lnTo>
                    <a:pt x="128520" y="203596"/>
                  </a:lnTo>
                  <a:lnTo>
                    <a:pt x="171583" y="203596"/>
                  </a:lnTo>
                  <a:lnTo>
                    <a:pt x="176740" y="212638"/>
                  </a:lnTo>
                  <a:lnTo>
                    <a:pt x="159997" y="240565"/>
                  </a:lnTo>
                  <a:lnTo>
                    <a:pt x="182299" y="323544"/>
                  </a:lnTo>
                  <a:close/>
                </a:path>
                <a:path w="300354" h="342900">
                  <a:moveTo>
                    <a:pt x="279476" y="342899"/>
                  </a:moveTo>
                  <a:lnTo>
                    <a:pt x="20560" y="342899"/>
                  </a:lnTo>
                  <a:lnTo>
                    <a:pt x="12559" y="341279"/>
                  </a:lnTo>
                  <a:lnTo>
                    <a:pt x="6018" y="336864"/>
                  </a:lnTo>
                  <a:lnTo>
                    <a:pt x="1615" y="330326"/>
                  </a:lnTo>
                  <a:lnTo>
                    <a:pt x="0" y="322339"/>
                  </a:lnTo>
                  <a:lnTo>
                    <a:pt x="6163" y="286289"/>
                  </a:lnTo>
                  <a:lnTo>
                    <a:pt x="23239" y="255400"/>
                  </a:lnTo>
                  <a:lnTo>
                    <a:pt x="49105" y="231794"/>
                  </a:lnTo>
                  <a:lnTo>
                    <a:pt x="81639" y="217594"/>
                  </a:lnTo>
                  <a:lnTo>
                    <a:pt x="87064" y="216187"/>
                  </a:lnTo>
                  <a:lnTo>
                    <a:pt x="92288" y="219737"/>
                  </a:lnTo>
                  <a:lnTo>
                    <a:pt x="117737" y="323544"/>
                  </a:lnTo>
                  <a:lnTo>
                    <a:pt x="299794" y="323544"/>
                  </a:lnTo>
                  <a:lnTo>
                    <a:pt x="298425" y="330326"/>
                  </a:lnTo>
                  <a:lnTo>
                    <a:pt x="294026" y="336864"/>
                  </a:lnTo>
                  <a:lnTo>
                    <a:pt x="287492" y="341279"/>
                  </a:lnTo>
                  <a:lnTo>
                    <a:pt x="279476" y="342899"/>
                  </a:lnTo>
                  <a:close/>
                </a:path>
                <a:path w="300354" h="342900">
                  <a:moveTo>
                    <a:pt x="299794" y="323544"/>
                  </a:moveTo>
                  <a:lnTo>
                    <a:pt x="182299" y="323544"/>
                  </a:lnTo>
                  <a:lnTo>
                    <a:pt x="206409" y="225162"/>
                  </a:lnTo>
                  <a:lnTo>
                    <a:pt x="207847" y="219737"/>
                  </a:lnTo>
                  <a:lnTo>
                    <a:pt x="213071" y="216187"/>
                  </a:lnTo>
                  <a:lnTo>
                    <a:pt x="212701" y="216187"/>
                  </a:lnTo>
                  <a:lnTo>
                    <a:pt x="250931" y="231794"/>
                  </a:lnTo>
                  <a:lnTo>
                    <a:pt x="293873" y="286289"/>
                  </a:lnTo>
                  <a:lnTo>
                    <a:pt x="300037" y="322339"/>
                  </a:lnTo>
                  <a:lnTo>
                    <a:pt x="299794" y="323544"/>
                  </a:lnTo>
                  <a:close/>
                </a:path>
              </a:pathLst>
            </a:custGeom>
            <a:solidFill>
              <a:srgbClr val="FF5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184330" y="4615687"/>
            <a:ext cx="9093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인간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FFFFFF"/>
                </a:solidFill>
                <a:latin typeface="Dotum"/>
                <a:cs typeface="Dotum"/>
              </a:rPr>
              <a:t>트레이더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476999" y="4038599"/>
            <a:ext cx="5257800" cy="2028825"/>
            <a:chOff x="6476999" y="4038599"/>
            <a:chExt cx="5257800" cy="2028825"/>
          </a:xfrm>
        </p:grpSpPr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4952999"/>
              <a:ext cx="133349" cy="13334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5219699"/>
              <a:ext cx="133349" cy="1333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5486399"/>
              <a:ext cx="133349" cy="1333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6999" y="5753099"/>
              <a:ext cx="133349" cy="13334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9105898" y="4038599"/>
              <a:ext cx="2628900" cy="2028825"/>
            </a:xfrm>
            <a:custGeom>
              <a:avLst/>
              <a:gdLst/>
              <a:ahLst/>
              <a:cxnLst/>
              <a:rect l="l" t="t" r="r" b="b"/>
              <a:pathLst>
                <a:path w="2628900" h="2028825">
                  <a:moveTo>
                    <a:pt x="2557703" y="2028824"/>
                  </a:moveTo>
                  <a:lnTo>
                    <a:pt x="71196" y="2028824"/>
                  </a:lnTo>
                  <a:lnTo>
                    <a:pt x="66241" y="2028336"/>
                  </a:lnTo>
                  <a:lnTo>
                    <a:pt x="29705" y="2013201"/>
                  </a:lnTo>
                  <a:lnTo>
                    <a:pt x="3885" y="1977161"/>
                  </a:lnTo>
                  <a:lnTo>
                    <a:pt x="0" y="1957628"/>
                  </a:lnTo>
                  <a:lnTo>
                    <a:pt x="0" y="1952624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57703" y="0"/>
                  </a:lnTo>
                  <a:lnTo>
                    <a:pt x="2599192" y="15621"/>
                  </a:lnTo>
                  <a:lnTo>
                    <a:pt x="2625013" y="51661"/>
                  </a:lnTo>
                  <a:lnTo>
                    <a:pt x="2628900" y="71196"/>
                  </a:lnTo>
                  <a:lnTo>
                    <a:pt x="2628900" y="1957628"/>
                  </a:lnTo>
                  <a:lnTo>
                    <a:pt x="2613276" y="1999117"/>
                  </a:lnTo>
                  <a:lnTo>
                    <a:pt x="2577237" y="2024938"/>
                  </a:lnTo>
                  <a:lnTo>
                    <a:pt x="2562659" y="2028336"/>
                  </a:lnTo>
                  <a:lnTo>
                    <a:pt x="2557703" y="2028824"/>
                  </a:lnTo>
                  <a:close/>
                </a:path>
              </a:pathLst>
            </a:custGeom>
            <a:solidFill>
              <a:srgbClr val="4261ED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210799" y="4190999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235743" y="64293"/>
                  </a:moveTo>
                  <a:lnTo>
                    <a:pt x="192881" y="64293"/>
                  </a:lnTo>
                  <a:lnTo>
                    <a:pt x="192881" y="21431"/>
                  </a:lnTo>
                  <a:lnTo>
                    <a:pt x="194562" y="13081"/>
                  </a:lnTo>
                  <a:lnTo>
                    <a:pt x="199151" y="6270"/>
                  </a:lnTo>
                  <a:lnTo>
                    <a:pt x="205962" y="1681"/>
                  </a:lnTo>
                  <a:lnTo>
                    <a:pt x="214312" y="0"/>
                  </a:lnTo>
                  <a:lnTo>
                    <a:pt x="222662" y="1681"/>
                  </a:lnTo>
                  <a:lnTo>
                    <a:pt x="229473" y="6270"/>
                  </a:lnTo>
                  <a:lnTo>
                    <a:pt x="234062" y="13081"/>
                  </a:lnTo>
                  <a:lnTo>
                    <a:pt x="235743" y="21431"/>
                  </a:lnTo>
                  <a:lnTo>
                    <a:pt x="235743" y="64293"/>
                  </a:lnTo>
                  <a:close/>
                </a:path>
                <a:path w="428625" h="342900">
                  <a:moveTo>
                    <a:pt x="316110" y="342899"/>
                  </a:moveTo>
                  <a:lnTo>
                    <a:pt x="112514" y="342899"/>
                  </a:lnTo>
                  <a:lnTo>
                    <a:pt x="93734" y="339113"/>
                  </a:lnTo>
                  <a:lnTo>
                    <a:pt x="78408" y="328785"/>
                  </a:lnTo>
                  <a:lnTo>
                    <a:pt x="68079" y="313459"/>
                  </a:lnTo>
                  <a:lnTo>
                    <a:pt x="64293" y="294679"/>
                  </a:lnTo>
                  <a:lnTo>
                    <a:pt x="64293" y="112514"/>
                  </a:lnTo>
                  <a:lnTo>
                    <a:pt x="68079" y="93734"/>
                  </a:lnTo>
                  <a:lnTo>
                    <a:pt x="78408" y="78408"/>
                  </a:lnTo>
                  <a:lnTo>
                    <a:pt x="93734" y="68079"/>
                  </a:lnTo>
                  <a:lnTo>
                    <a:pt x="112514" y="64293"/>
                  </a:lnTo>
                  <a:lnTo>
                    <a:pt x="316110" y="64293"/>
                  </a:lnTo>
                  <a:lnTo>
                    <a:pt x="334890" y="68079"/>
                  </a:lnTo>
                  <a:lnTo>
                    <a:pt x="350216" y="78408"/>
                  </a:lnTo>
                  <a:lnTo>
                    <a:pt x="360545" y="93734"/>
                  </a:lnTo>
                  <a:lnTo>
                    <a:pt x="364331" y="112514"/>
                  </a:lnTo>
                  <a:lnTo>
                    <a:pt x="364331" y="144660"/>
                  </a:lnTo>
                  <a:lnTo>
                    <a:pt x="146466" y="144660"/>
                  </a:lnTo>
                  <a:lnTo>
                    <a:pt x="143049" y="145340"/>
                  </a:lnTo>
                  <a:lnTo>
                    <a:pt x="123229" y="167897"/>
                  </a:lnTo>
                  <a:lnTo>
                    <a:pt x="123229" y="175002"/>
                  </a:lnTo>
                  <a:lnTo>
                    <a:pt x="146466" y="198239"/>
                  </a:lnTo>
                  <a:lnTo>
                    <a:pt x="364331" y="198239"/>
                  </a:lnTo>
                  <a:lnTo>
                    <a:pt x="364331" y="257174"/>
                  </a:lnTo>
                  <a:lnTo>
                    <a:pt x="133409" y="257174"/>
                  </a:lnTo>
                  <a:lnTo>
                    <a:pt x="128587" y="261997"/>
                  </a:lnTo>
                  <a:lnTo>
                    <a:pt x="128587" y="273784"/>
                  </a:lnTo>
                  <a:lnTo>
                    <a:pt x="133409" y="278606"/>
                  </a:lnTo>
                  <a:lnTo>
                    <a:pt x="364331" y="278606"/>
                  </a:lnTo>
                  <a:lnTo>
                    <a:pt x="364331" y="294679"/>
                  </a:lnTo>
                  <a:lnTo>
                    <a:pt x="360545" y="313459"/>
                  </a:lnTo>
                  <a:lnTo>
                    <a:pt x="350216" y="328785"/>
                  </a:lnTo>
                  <a:lnTo>
                    <a:pt x="334890" y="339113"/>
                  </a:lnTo>
                  <a:lnTo>
                    <a:pt x="316110" y="342899"/>
                  </a:lnTo>
                  <a:close/>
                </a:path>
                <a:path w="428625" h="342900">
                  <a:moveTo>
                    <a:pt x="275053" y="198239"/>
                  </a:moveTo>
                  <a:lnTo>
                    <a:pt x="153571" y="198239"/>
                  </a:lnTo>
                  <a:lnTo>
                    <a:pt x="156988" y="197559"/>
                  </a:lnTo>
                  <a:lnTo>
                    <a:pt x="163552" y="194840"/>
                  </a:lnTo>
                  <a:lnTo>
                    <a:pt x="176807" y="175002"/>
                  </a:lnTo>
                  <a:lnTo>
                    <a:pt x="176807" y="167897"/>
                  </a:lnTo>
                  <a:lnTo>
                    <a:pt x="153571" y="144660"/>
                  </a:lnTo>
                  <a:lnTo>
                    <a:pt x="275053" y="144660"/>
                  </a:lnTo>
                  <a:lnTo>
                    <a:pt x="251817" y="167897"/>
                  </a:lnTo>
                  <a:lnTo>
                    <a:pt x="251817" y="175002"/>
                  </a:lnTo>
                  <a:lnTo>
                    <a:pt x="271636" y="197559"/>
                  </a:lnTo>
                  <a:lnTo>
                    <a:pt x="275053" y="198239"/>
                  </a:lnTo>
                  <a:close/>
                </a:path>
                <a:path w="428625" h="342900">
                  <a:moveTo>
                    <a:pt x="364331" y="198239"/>
                  </a:moveTo>
                  <a:lnTo>
                    <a:pt x="282158" y="198239"/>
                  </a:lnTo>
                  <a:lnTo>
                    <a:pt x="285575" y="197559"/>
                  </a:lnTo>
                  <a:lnTo>
                    <a:pt x="292139" y="194840"/>
                  </a:lnTo>
                  <a:lnTo>
                    <a:pt x="305395" y="175002"/>
                  </a:lnTo>
                  <a:lnTo>
                    <a:pt x="305395" y="167897"/>
                  </a:lnTo>
                  <a:lnTo>
                    <a:pt x="282158" y="144660"/>
                  </a:lnTo>
                  <a:lnTo>
                    <a:pt x="364331" y="144660"/>
                  </a:lnTo>
                  <a:lnTo>
                    <a:pt x="364331" y="198239"/>
                  </a:lnTo>
                  <a:close/>
                </a:path>
                <a:path w="428625" h="342900">
                  <a:moveTo>
                    <a:pt x="197703" y="278606"/>
                  </a:moveTo>
                  <a:lnTo>
                    <a:pt x="166627" y="278606"/>
                  </a:lnTo>
                  <a:lnTo>
                    <a:pt x="171449" y="273784"/>
                  </a:lnTo>
                  <a:lnTo>
                    <a:pt x="171449" y="261997"/>
                  </a:lnTo>
                  <a:lnTo>
                    <a:pt x="166627" y="257174"/>
                  </a:lnTo>
                  <a:lnTo>
                    <a:pt x="197703" y="257174"/>
                  </a:lnTo>
                  <a:lnTo>
                    <a:pt x="192881" y="261997"/>
                  </a:lnTo>
                  <a:lnTo>
                    <a:pt x="192881" y="273784"/>
                  </a:lnTo>
                  <a:lnTo>
                    <a:pt x="197703" y="278606"/>
                  </a:lnTo>
                  <a:close/>
                </a:path>
                <a:path w="428625" h="342900">
                  <a:moveTo>
                    <a:pt x="261997" y="278606"/>
                  </a:moveTo>
                  <a:lnTo>
                    <a:pt x="230921" y="278606"/>
                  </a:lnTo>
                  <a:lnTo>
                    <a:pt x="235743" y="273784"/>
                  </a:lnTo>
                  <a:lnTo>
                    <a:pt x="235743" y="261997"/>
                  </a:lnTo>
                  <a:lnTo>
                    <a:pt x="230921" y="257174"/>
                  </a:lnTo>
                  <a:lnTo>
                    <a:pt x="261997" y="257174"/>
                  </a:lnTo>
                  <a:lnTo>
                    <a:pt x="257174" y="261997"/>
                  </a:lnTo>
                  <a:lnTo>
                    <a:pt x="257174" y="273784"/>
                  </a:lnTo>
                  <a:lnTo>
                    <a:pt x="261997" y="278606"/>
                  </a:lnTo>
                  <a:close/>
                </a:path>
                <a:path w="428625" h="342900">
                  <a:moveTo>
                    <a:pt x="364331" y="278606"/>
                  </a:moveTo>
                  <a:lnTo>
                    <a:pt x="295215" y="278606"/>
                  </a:lnTo>
                  <a:lnTo>
                    <a:pt x="300037" y="273784"/>
                  </a:lnTo>
                  <a:lnTo>
                    <a:pt x="300037" y="261997"/>
                  </a:lnTo>
                  <a:lnTo>
                    <a:pt x="295215" y="257174"/>
                  </a:lnTo>
                  <a:lnTo>
                    <a:pt x="364331" y="257174"/>
                  </a:lnTo>
                  <a:lnTo>
                    <a:pt x="364331" y="278606"/>
                  </a:lnTo>
                  <a:close/>
                </a:path>
                <a:path w="428625" h="342900">
                  <a:moveTo>
                    <a:pt x="42862" y="278606"/>
                  </a:moveTo>
                  <a:lnTo>
                    <a:pt x="32146" y="278606"/>
                  </a:lnTo>
                  <a:lnTo>
                    <a:pt x="19636" y="276079"/>
                  </a:lnTo>
                  <a:lnTo>
                    <a:pt x="9418" y="269188"/>
                  </a:lnTo>
                  <a:lnTo>
                    <a:pt x="2527" y="258969"/>
                  </a:lnTo>
                  <a:lnTo>
                    <a:pt x="0" y="246459"/>
                  </a:lnTo>
                  <a:lnTo>
                    <a:pt x="0" y="182165"/>
                  </a:lnTo>
                  <a:lnTo>
                    <a:pt x="2527" y="169655"/>
                  </a:lnTo>
                  <a:lnTo>
                    <a:pt x="9418" y="159436"/>
                  </a:lnTo>
                  <a:lnTo>
                    <a:pt x="19636" y="152545"/>
                  </a:lnTo>
                  <a:lnTo>
                    <a:pt x="32146" y="150018"/>
                  </a:lnTo>
                  <a:lnTo>
                    <a:pt x="42862" y="150018"/>
                  </a:lnTo>
                  <a:lnTo>
                    <a:pt x="42862" y="278606"/>
                  </a:lnTo>
                  <a:close/>
                </a:path>
                <a:path w="428625" h="342900">
                  <a:moveTo>
                    <a:pt x="396478" y="278606"/>
                  </a:moveTo>
                  <a:lnTo>
                    <a:pt x="385762" y="278606"/>
                  </a:lnTo>
                  <a:lnTo>
                    <a:pt x="385762" y="150018"/>
                  </a:lnTo>
                  <a:lnTo>
                    <a:pt x="396478" y="150018"/>
                  </a:lnTo>
                  <a:lnTo>
                    <a:pt x="408988" y="152545"/>
                  </a:lnTo>
                  <a:lnTo>
                    <a:pt x="419206" y="159436"/>
                  </a:lnTo>
                  <a:lnTo>
                    <a:pt x="426097" y="169655"/>
                  </a:lnTo>
                  <a:lnTo>
                    <a:pt x="428624" y="182165"/>
                  </a:lnTo>
                  <a:lnTo>
                    <a:pt x="428624" y="246459"/>
                  </a:lnTo>
                  <a:lnTo>
                    <a:pt x="426097" y="258969"/>
                  </a:lnTo>
                  <a:lnTo>
                    <a:pt x="419206" y="269188"/>
                  </a:lnTo>
                  <a:lnTo>
                    <a:pt x="408988" y="276079"/>
                  </a:lnTo>
                  <a:lnTo>
                    <a:pt x="396478" y="278606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711187" y="4913439"/>
            <a:ext cx="922019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감정적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D0D5DA"/>
                </a:solidFill>
                <a:latin typeface="Dotum"/>
                <a:cs typeface="Dotum"/>
              </a:rPr>
              <a:t>의사결정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711187" y="5180139"/>
            <a:ext cx="97409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피로</a:t>
            </a:r>
            <a:r>
              <a:rPr dirty="0" sz="1150" spc="-165">
                <a:solidFill>
                  <a:srgbClr val="D0D5DA"/>
                </a:solidFill>
                <a:latin typeface="Noto Sans JP"/>
                <a:cs typeface="Noto Sans JP"/>
              </a:rPr>
              <a:t>/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집중력</a:t>
            </a:r>
            <a:r>
              <a:rPr dirty="0" sz="1150" spc="-7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저하</a:t>
            </a:r>
            <a:endParaRPr sz="1150">
              <a:latin typeface="Dotum"/>
              <a:cs typeface="Dotum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711187" y="544683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반복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D0D5DA"/>
                </a:solidFill>
                <a:latin typeface="Dotum"/>
                <a:cs typeface="Dotum"/>
              </a:rPr>
              <a:t>가능성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711187" y="571353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이례적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상황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대처</a:t>
            </a:r>
            <a:endParaRPr sz="1150">
              <a:latin typeface="Dotum"/>
              <a:cs typeface="Dotum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034835" y="4615687"/>
            <a:ext cx="7708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-7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80">
                <a:solidFill>
                  <a:srgbClr val="FFFFFF"/>
                </a:solidFill>
                <a:latin typeface="Dotum"/>
                <a:cs typeface="Dotum"/>
              </a:rPr>
              <a:t>트레이더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258300" y="4952999"/>
            <a:ext cx="133350" cy="933450"/>
            <a:chOff x="9258300" y="4952999"/>
            <a:chExt cx="133350" cy="933450"/>
          </a:xfrm>
        </p:grpSpPr>
        <p:pic>
          <p:nvPicPr>
            <p:cNvPr id="53" name="object 5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8300" y="4952999"/>
              <a:ext cx="133349" cy="13334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8300" y="5219699"/>
              <a:ext cx="133349" cy="13334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8300" y="5486399"/>
              <a:ext cx="133349" cy="133349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58300" y="5753099"/>
              <a:ext cx="133349" cy="13334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9492487" y="4913439"/>
            <a:ext cx="83629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감정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배제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492487" y="5180139"/>
            <a:ext cx="8242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30">
                <a:solidFill>
                  <a:srgbClr val="D0D5DA"/>
                </a:solidFill>
                <a:latin typeface="Noto Sans JP"/>
                <a:cs typeface="Noto Sans JP"/>
              </a:rPr>
              <a:t>24</a:t>
            </a:r>
            <a:r>
              <a:rPr dirty="0" sz="1150" spc="-130">
                <a:solidFill>
                  <a:srgbClr val="D0D5DA"/>
                </a:solidFill>
                <a:latin typeface="Dotum"/>
                <a:cs typeface="Dotum"/>
              </a:rPr>
              <a:t>시간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D0D5DA"/>
                </a:solidFill>
                <a:latin typeface="Dotum"/>
                <a:cs typeface="Dotum"/>
              </a:rPr>
              <a:t>일관성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492487" y="5446839"/>
            <a:ext cx="83629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학습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기반</a:t>
            </a:r>
            <a:r>
              <a:rPr dirty="0" sz="1150" spc="-8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개선</a:t>
            </a:r>
            <a:endParaRPr sz="1150">
              <a:latin typeface="Dotum"/>
              <a:cs typeface="Dotum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492487" y="571353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극단적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변동</a:t>
            </a:r>
            <a:r>
              <a:rPr dirty="0" sz="1150" spc="-8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D0D5DA"/>
                </a:solidFill>
                <a:latin typeface="Dotum"/>
                <a:cs typeface="Dotum"/>
              </a:rPr>
              <a:t>취약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7200" y="6553200"/>
            <a:ext cx="133349" cy="133349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6639749" y="6366001"/>
            <a:ext cx="489077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연구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D0D5DA"/>
                </a:solidFill>
                <a:latin typeface="Dotum"/>
                <a:cs typeface="Dotum"/>
              </a:rPr>
              <a:t>결과</a:t>
            </a:r>
            <a:r>
              <a:rPr dirty="0" sz="1150" spc="-135">
                <a:solidFill>
                  <a:srgbClr val="D0D5DA"/>
                </a:solidFill>
                <a:latin typeface="Noto Sans JP"/>
                <a:cs typeface="Noto Sans JP"/>
              </a:rPr>
              <a:t>: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D0D5DA"/>
                </a:solidFill>
                <a:latin typeface="Noto Sans JP"/>
                <a:cs typeface="Noto Sans JP"/>
              </a:rPr>
              <a:t>AI</a:t>
            </a:r>
            <a:r>
              <a:rPr dirty="0" sz="1150" spc="4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자동매매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시스템은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인간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트레이더</a:t>
            </a:r>
            <a:r>
              <a:rPr dirty="0" sz="11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대비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평균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30%</a:t>
            </a:r>
            <a:r>
              <a:rPr dirty="0" sz="11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높은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수익률과</a:t>
            </a:r>
            <a:r>
              <a:rPr dirty="0" sz="11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Noto Sans JP"/>
                <a:cs typeface="Noto Sans JP"/>
              </a:rPr>
              <a:t>45%</a:t>
            </a:r>
            <a:r>
              <a:rPr dirty="0" sz="1150" spc="3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45">
                <a:solidFill>
                  <a:srgbClr val="D0D5DA"/>
                </a:solidFill>
                <a:latin typeface="Dotum"/>
                <a:cs typeface="Dotum"/>
              </a:rPr>
              <a:t>낮은</a:t>
            </a:r>
            <a:endParaRPr sz="1150">
              <a:latin typeface="Dotum"/>
              <a:cs typeface="Dotum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53287" y="6537451"/>
            <a:ext cx="408177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출처</a:t>
            </a:r>
            <a:r>
              <a:rPr dirty="0" sz="1150" spc="-140">
                <a:solidFill>
                  <a:srgbClr val="9CA2AF"/>
                </a:solidFill>
                <a:latin typeface="Avenir"/>
                <a:cs typeface="Avenir"/>
              </a:rPr>
              <a:t>:</a:t>
            </a:r>
            <a:r>
              <a:rPr dirty="0" sz="1150" spc="-10">
                <a:solidFill>
                  <a:srgbClr val="9CA2AF"/>
                </a:solidFill>
                <a:latin typeface="Avenir"/>
                <a:cs typeface="Avenir"/>
              </a:rPr>
              <a:t> 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금융투자연구소</a:t>
            </a:r>
            <a:r>
              <a:rPr dirty="0" sz="1150" spc="-165">
                <a:solidFill>
                  <a:srgbClr val="9CA2AF"/>
                </a:solidFill>
                <a:latin typeface="Avenir"/>
                <a:cs typeface="Avenir"/>
              </a:rPr>
              <a:t>,</a:t>
            </a:r>
            <a:r>
              <a:rPr dirty="0" sz="1150" spc="-5">
                <a:solidFill>
                  <a:srgbClr val="9CA2AF"/>
                </a:solidFill>
                <a:latin typeface="Avenir"/>
                <a:cs typeface="Avenir"/>
              </a:rPr>
              <a:t> </a:t>
            </a:r>
            <a:r>
              <a:rPr dirty="0" sz="1150" spc="-65">
                <a:solidFill>
                  <a:srgbClr val="9CA2AF"/>
                </a:solidFill>
                <a:latin typeface="Avenir"/>
                <a:cs typeface="Avenir"/>
              </a:rPr>
              <a:t>'2024</a:t>
            </a:r>
            <a:r>
              <a:rPr dirty="0" sz="1150" spc="-5">
                <a:solidFill>
                  <a:srgbClr val="9CA2AF"/>
                </a:solidFill>
                <a:latin typeface="Avenir"/>
                <a:cs typeface="Avenir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트레이딩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자동화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시스템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효과성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9CA2AF"/>
                </a:solidFill>
                <a:latin typeface="Dotum"/>
                <a:cs typeface="Dotum"/>
              </a:rPr>
              <a:t>분석</a:t>
            </a:r>
            <a:r>
              <a:rPr dirty="0" sz="1150" spc="-140">
                <a:solidFill>
                  <a:srgbClr val="9CA2AF"/>
                </a:solidFill>
                <a:latin typeface="Avenir"/>
                <a:cs typeface="Avenir"/>
              </a:rPr>
              <a:t>'</a:t>
            </a:r>
            <a:r>
              <a:rPr dirty="0" sz="1150" spc="-5">
                <a:solidFill>
                  <a:srgbClr val="9CA2AF"/>
                </a:solidFill>
                <a:latin typeface="Avenir"/>
                <a:cs typeface="Avenir"/>
              </a:rPr>
              <a:t> </a:t>
            </a:r>
            <a:r>
              <a:rPr dirty="0" sz="1150" spc="-175">
                <a:solidFill>
                  <a:srgbClr val="9CA2AF"/>
                </a:solidFill>
                <a:latin typeface="Dotum"/>
                <a:cs typeface="Dotum"/>
              </a:rPr>
              <a:t>보고서</a:t>
            </a:r>
            <a:endParaRPr sz="1150">
              <a:latin typeface="Dotum"/>
              <a:cs typeface="Dotum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293027" y="6537451"/>
            <a:ext cx="17399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35">
                <a:solidFill>
                  <a:srgbClr val="9CA2AF"/>
                </a:solidFill>
                <a:latin typeface="Avenir"/>
                <a:cs typeface="Avenir"/>
              </a:rPr>
              <a:t>07</a:t>
            </a:r>
            <a:endParaRPr sz="1150">
              <a:latin typeface="Avenir"/>
              <a:cs typeface="Avenir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426199" y="6556501"/>
            <a:ext cx="120459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D0D5DA"/>
                </a:solidFill>
                <a:latin typeface="Dotum"/>
                <a:cs typeface="Dotum"/>
              </a:rPr>
              <a:t>실수율을</a:t>
            </a:r>
            <a:r>
              <a:rPr dirty="0" sz="1150" spc="-7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D0D5DA"/>
                </a:solidFill>
                <a:latin typeface="Dotum"/>
                <a:cs typeface="Dotum"/>
              </a:rPr>
              <a:t>보여줍니다</a:t>
            </a:r>
            <a:r>
              <a:rPr dirty="0" sz="1150" spc="-155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009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z="3150" spc="-365">
                <a:latin typeface="Noto Sans JP"/>
                <a:cs typeface="Noto Sans JP"/>
              </a:rPr>
              <a:t>LSTM</a:t>
            </a:r>
            <a:r>
              <a:rPr dirty="0" sz="3150" spc="60">
                <a:latin typeface="Noto Sans JP"/>
                <a:cs typeface="Noto Sans JP"/>
              </a:rPr>
              <a:t> </a:t>
            </a:r>
            <a:r>
              <a:rPr dirty="0" sz="3150" spc="-290">
                <a:latin typeface="Noto Sans JP"/>
                <a:cs typeface="Noto Sans JP"/>
              </a:rPr>
              <a:t>Autoencoder</a:t>
            </a:r>
            <a:r>
              <a:rPr dirty="0" sz="3150" spc="60">
                <a:latin typeface="Noto Sans JP"/>
                <a:cs typeface="Noto Sans JP"/>
              </a:rPr>
              <a:t> </a:t>
            </a:r>
            <a:r>
              <a:rPr dirty="0" spc="-580">
                <a:solidFill>
                  <a:srgbClr val="4BC8F0"/>
                </a:solidFill>
              </a:rPr>
              <a:t>기술</a:t>
            </a:r>
            <a:r>
              <a:rPr dirty="0" spc="-305">
                <a:solidFill>
                  <a:srgbClr val="4BC8F0"/>
                </a:solidFill>
              </a:rPr>
              <a:t> </a:t>
            </a:r>
            <a:r>
              <a:rPr dirty="0" spc="-605">
                <a:solidFill>
                  <a:srgbClr val="4BC8F0"/>
                </a:solidFill>
              </a:rPr>
              <a:t>개요</a:t>
            </a:r>
            <a:endParaRPr sz="3150">
              <a:latin typeface="Noto Sans JP"/>
              <a:cs typeface="Noto Sans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4991099"/>
            <a:ext cx="5334000" cy="2419350"/>
            <a:chOff x="457199" y="4991099"/>
            <a:chExt cx="5334000" cy="2419350"/>
          </a:xfrm>
        </p:grpSpPr>
        <p:sp>
          <p:nvSpPr>
            <p:cNvPr id="4" name="object 4" descr=""/>
            <p:cNvSpPr/>
            <p:nvPr/>
          </p:nvSpPr>
          <p:spPr>
            <a:xfrm>
              <a:off x="457199" y="4991099"/>
              <a:ext cx="5334000" cy="2419350"/>
            </a:xfrm>
            <a:custGeom>
              <a:avLst/>
              <a:gdLst/>
              <a:ahLst/>
              <a:cxnLst/>
              <a:rect l="l" t="t" r="r" b="b"/>
              <a:pathLst>
                <a:path w="5334000" h="2419350">
                  <a:moveTo>
                    <a:pt x="5257799" y="2419349"/>
                  </a:moveTo>
                  <a:lnTo>
                    <a:pt x="76199" y="2419349"/>
                  </a:lnTo>
                  <a:lnTo>
                    <a:pt x="68693" y="2418986"/>
                  </a:lnTo>
                  <a:lnTo>
                    <a:pt x="27882" y="2402081"/>
                  </a:lnTo>
                  <a:lnTo>
                    <a:pt x="3262" y="2365235"/>
                  </a:lnTo>
                  <a:lnTo>
                    <a:pt x="0" y="23431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257799" y="0"/>
                  </a:lnTo>
                  <a:lnTo>
                    <a:pt x="5300141" y="12829"/>
                  </a:lnTo>
                  <a:lnTo>
                    <a:pt x="5328198" y="47038"/>
                  </a:lnTo>
                  <a:lnTo>
                    <a:pt x="5333999" y="76199"/>
                  </a:lnTo>
                  <a:lnTo>
                    <a:pt x="5333999" y="2343149"/>
                  </a:lnTo>
                  <a:lnTo>
                    <a:pt x="5321168" y="2385490"/>
                  </a:lnTo>
                  <a:lnTo>
                    <a:pt x="5286959" y="2413547"/>
                  </a:lnTo>
                  <a:lnTo>
                    <a:pt x="5257799" y="24193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4991099"/>
              <a:ext cx="5334000" cy="2419350"/>
            </a:xfrm>
            <a:custGeom>
              <a:avLst/>
              <a:gdLst/>
              <a:ahLst/>
              <a:cxnLst/>
              <a:rect l="l" t="t" r="r" b="b"/>
              <a:pathLst>
                <a:path w="5334000" h="2419350">
                  <a:moveTo>
                    <a:pt x="5257799" y="2419349"/>
                  </a:moveTo>
                  <a:lnTo>
                    <a:pt x="76199" y="2419349"/>
                  </a:lnTo>
                  <a:lnTo>
                    <a:pt x="68693" y="2418986"/>
                  </a:lnTo>
                  <a:lnTo>
                    <a:pt x="27882" y="2402082"/>
                  </a:lnTo>
                  <a:lnTo>
                    <a:pt x="3262" y="2365235"/>
                  </a:lnTo>
                  <a:lnTo>
                    <a:pt x="0" y="23431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257799" y="0"/>
                  </a:lnTo>
                  <a:lnTo>
                    <a:pt x="5294621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2347527"/>
                  </a:lnTo>
                  <a:lnTo>
                    <a:pt x="23193" y="2383831"/>
                  </a:lnTo>
                  <a:lnTo>
                    <a:pt x="54729" y="2406423"/>
                  </a:lnTo>
                  <a:lnTo>
                    <a:pt x="71822" y="2409823"/>
                  </a:lnTo>
                  <a:lnTo>
                    <a:pt x="5294619" y="2409823"/>
                  </a:lnTo>
                  <a:lnTo>
                    <a:pt x="5293756" y="2410340"/>
                  </a:lnTo>
                  <a:lnTo>
                    <a:pt x="5286959" y="2413547"/>
                  </a:lnTo>
                  <a:lnTo>
                    <a:pt x="5279885" y="2416085"/>
                  </a:lnTo>
                  <a:lnTo>
                    <a:pt x="5272668" y="2417898"/>
                  </a:lnTo>
                  <a:lnTo>
                    <a:pt x="5265306" y="2418986"/>
                  </a:lnTo>
                  <a:lnTo>
                    <a:pt x="5257799" y="2419349"/>
                  </a:lnTo>
                  <a:close/>
                </a:path>
                <a:path w="5334000" h="2419350">
                  <a:moveTo>
                    <a:pt x="5294619" y="2409823"/>
                  </a:moveTo>
                  <a:lnTo>
                    <a:pt x="5262177" y="2409823"/>
                  </a:lnTo>
                  <a:lnTo>
                    <a:pt x="5266514" y="2409396"/>
                  </a:lnTo>
                  <a:lnTo>
                    <a:pt x="5275100" y="2407688"/>
                  </a:lnTo>
                  <a:lnTo>
                    <a:pt x="5308041" y="2387199"/>
                  </a:lnTo>
                  <a:lnTo>
                    <a:pt x="5324047" y="2351862"/>
                  </a:lnTo>
                  <a:lnTo>
                    <a:pt x="5324474" y="2347527"/>
                  </a:lnTo>
                  <a:lnTo>
                    <a:pt x="5324474" y="71821"/>
                  </a:lnTo>
                  <a:lnTo>
                    <a:pt x="5324166" y="68693"/>
                  </a:lnTo>
                  <a:lnTo>
                    <a:pt x="5324047" y="67485"/>
                  </a:lnTo>
                  <a:lnTo>
                    <a:pt x="5308041" y="32148"/>
                  </a:lnTo>
                  <a:lnTo>
                    <a:pt x="5275100" y="11660"/>
                  </a:lnTo>
                  <a:lnTo>
                    <a:pt x="5262177" y="9525"/>
                  </a:lnTo>
                  <a:lnTo>
                    <a:pt x="5294621" y="9525"/>
                  </a:lnTo>
                  <a:lnTo>
                    <a:pt x="5324991" y="40242"/>
                  </a:lnTo>
                  <a:lnTo>
                    <a:pt x="5333999" y="2343149"/>
                  </a:lnTo>
                  <a:lnTo>
                    <a:pt x="5333637" y="2350656"/>
                  </a:lnTo>
                  <a:lnTo>
                    <a:pt x="5316732" y="2391466"/>
                  </a:lnTo>
                  <a:lnTo>
                    <a:pt x="5300269" y="2406423"/>
                  </a:lnTo>
                  <a:lnTo>
                    <a:pt x="5294619" y="2409823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57199" y="1676400"/>
            <a:ext cx="5334000" cy="1143000"/>
            <a:chOff x="457199" y="1676400"/>
            <a:chExt cx="5334000" cy="1143000"/>
          </a:xfrm>
        </p:grpSpPr>
        <p:sp>
          <p:nvSpPr>
            <p:cNvPr id="7" name="object 7" descr=""/>
            <p:cNvSpPr/>
            <p:nvPr/>
          </p:nvSpPr>
          <p:spPr>
            <a:xfrm>
              <a:off x="485774" y="1676400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1676400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90712"/>
              <a:ext cx="214312" cy="14287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457199" y="3009899"/>
            <a:ext cx="5334000" cy="1790700"/>
            <a:chOff x="457199" y="3009899"/>
            <a:chExt cx="5334000" cy="1790700"/>
          </a:xfrm>
        </p:grpSpPr>
        <p:sp>
          <p:nvSpPr>
            <p:cNvPr id="11" name="object 11" descr=""/>
            <p:cNvSpPr/>
            <p:nvPr/>
          </p:nvSpPr>
          <p:spPr>
            <a:xfrm>
              <a:off x="485774" y="3009899"/>
              <a:ext cx="5305425" cy="1790700"/>
            </a:xfrm>
            <a:custGeom>
              <a:avLst/>
              <a:gdLst/>
              <a:ahLst/>
              <a:cxnLst/>
              <a:rect l="l" t="t" r="r" b="b"/>
              <a:pathLst>
                <a:path w="5305425" h="1790700">
                  <a:moveTo>
                    <a:pt x="0" y="1790699"/>
                  </a:moveTo>
                  <a:lnTo>
                    <a:pt x="5305424" y="17906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199" y="3009899"/>
              <a:ext cx="28575" cy="1790700"/>
            </a:xfrm>
            <a:custGeom>
              <a:avLst/>
              <a:gdLst/>
              <a:ahLst/>
              <a:cxnLst/>
              <a:rect l="l" t="t" r="r" b="b"/>
              <a:pathLst>
                <a:path w="28575" h="1790700">
                  <a:moveTo>
                    <a:pt x="28574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7906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770" y="3203376"/>
              <a:ext cx="234408" cy="186853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44500" y="1104318"/>
            <a:ext cx="375539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275" b="1">
                <a:solidFill>
                  <a:srgbClr val="FFFFFF"/>
                </a:solidFill>
                <a:latin typeface="Noto Sans JP"/>
                <a:cs typeface="Noto Sans JP"/>
              </a:rPr>
              <a:t>LSTM</a:t>
            </a:r>
            <a:r>
              <a:rPr dirty="0" sz="2150" spc="30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150" spc="-220" b="1">
                <a:solidFill>
                  <a:srgbClr val="FFFFFF"/>
                </a:solidFill>
                <a:latin typeface="Noto Sans JP"/>
                <a:cs typeface="Noto Sans JP"/>
              </a:rPr>
              <a:t>(Long</a:t>
            </a:r>
            <a:r>
              <a:rPr dirty="0" sz="2150" spc="40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150" spc="-195" b="1">
                <a:solidFill>
                  <a:srgbClr val="FFFFFF"/>
                </a:solidFill>
                <a:latin typeface="Noto Sans JP"/>
                <a:cs typeface="Noto Sans JP"/>
              </a:rPr>
              <a:t>Short-</a:t>
            </a:r>
            <a:r>
              <a:rPr dirty="0" sz="2150" spc="-280" b="1">
                <a:solidFill>
                  <a:srgbClr val="FFFFFF"/>
                </a:solidFill>
                <a:latin typeface="Noto Sans JP"/>
                <a:cs typeface="Noto Sans JP"/>
              </a:rPr>
              <a:t>Term</a:t>
            </a:r>
            <a:r>
              <a:rPr dirty="0" sz="2150" spc="45" b="1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2150" spc="-195" b="1">
                <a:solidFill>
                  <a:srgbClr val="FFFFFF"/>
                </a:solidFill>
                <a:latin typeface="Noto Sans JP"/>
                <a:cs typeface="Noto Sans JP"/>
              </a:rPr>
              <a:t>Memory)</a:t>
            </a:r>
            <a:endParaRPr sz="2150">
              <a:latin typeface="Noto Sans JP"/>
              <a:cs typeface="Noto Sans JP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5774" y="1686560"/>
            <a:ext cx="5305425" cy="98551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시계열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능력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장기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의존성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문제를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해결한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순환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150">
                <a:solidFill>
                  <a:srgbClr val="D0D5DA"/>
                </a:solidFill>
                <a:latin typeface="Dotum"/>
                <a:cs typeface="Dotum"/>
              </a:rPr>
              <a:t>신경망</a:t>
            </a:r>
            <a:r>
              <a:rPr dirty="0" sz="1300" spc="-150">
                <a:solidFill>
                  <a:srgbClr val="D0D5DA"/>
                </a:solidFill>
                <a:latin typeface="IBM Plex Sans"/>
                <a:cs typeface="IBM Plex Sans"/>
              </a:rPr>
              <a:t>(RNN)</a:t>
            </a:r>
            <a:r>
              <a:rPr dirty="0" sz="1350" spc="-150">
                <a:solidFill>
                  <a:srgbClr val="D0D5DA"/>
                </a:solidFill>
                <a:latin typeface="Dotum"/>
                <a:cs typeface="Dotum"/>
              </a:rPr>
              <a:t>의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발전된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형태</a:t>
            </a:r>
            <a:endParaRPr sz="135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가격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변동의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장기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패턴을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효과적으로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기억하고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학습</a:t>
            </a:r>
            <a:endParaRPr sz="11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5774" y="3020060"/>
            <a:ext cx="5305425" cy="162813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dirty="0" sz="1700" spc="-15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구성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요소</a:t>
            </a:r>
            <a:endParaRPr sz="1700">
              <a:latin typeface="Dotum"/>
              <a:cs typeface="Dotum"/>
            </a:endParaRPr>
          </a:p>
          <a:p>
            <a:pPr marL="456565" marR="2621280">
              <a:lnSpc>
                <a:spcPct val="148100"/>
              </a:lnSpc>
              <a:spcBef>
                <a:spcPts val="5"/>
              </a:spcBef>
            </a:pP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입력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FABE24"/>
                </a:solidFill>
                <a:latin typeface="Dotum"/>
                <a:cs typeface="Dotum"/>
              </a:rPr>
              <a:t>게이트</a:t>
            </a:r>
            <a:r>
              <a:rPr dirty="0" sz="1350" spc="-210">
                <a:solidFill>
                  <a:srgbClr val="FABE24"/>
                </a:solidFill>
                <a:latin typeface="Arial"/>
                <a:cs typeface="Arial"/>
              </a:rPr>
              <a:t>:</a:t>
            </a:r>
            <a:r>
              <a:rPr dirty="0" sz="1350" spc="-30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새로운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저장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제어</a:t>
            </a:r>
            <a:r>
              <a:rPr dirty="0" sz="13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망각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FABE24"/>
                </a:solidFill>
                <a:latin typeface="Dotum"/>
                <a:cs typeface="Dotum"/>
              </a:rPr>
              <a:t>게이트</a:t>
            </a:r>
            <a:r>
              <a:rPr dirty="0" sz="1350" spc="-210">
                <a:solidFill>
                  <a:srgbClr val="FABE24"/>
                </a:solidFill>
                <a:latin typeface="Arial"/>
                <a:cs typeface="Arial"/>
              </a:rPr>
              <a:t>:</a:t>
            </a:r>
            <a:r>
              <a:rPr dirty="0" sz="1350" spc="-25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불필요한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제거</a:t>
            </a:r>
            <a:endParaRPr sz="1350">
              <a:latin typeface="Dotum"/>
              <a:cs typeface="Dotum"/>
            </a:endParaRPr>
          </a:p>
          <a:p>
            <a:pPr marL="456565" marR="2158365">
              <a:lnSpc>
                <a:spcPct val="148100"/>
              </a:lnSpc>
            </a:pP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출력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FABE24"/>
                </a:solidFill>
                <a:latin typeface="Dotum"/>
                <a:cs typeface="Dotum"/>
              </a:rPr>
              <a:t>게이트</a:t>
            </a:r>
            <a:r>
              <a:rPr dirty="0" sz="1350" spc="-210">
                <a:solidFill>
                  <a:srgbClr val="FABE24"/>
                </a:solidFill>
                <a:latin typeface="Arial"/>
                <a:cs typeface="Arial"/>
              </a:rPr>
              <a:t>:</a:t>
            </a:r>
            <a:r>
              <a:rPr dirty="0" sz="1350" spc="-30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다음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단계로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전달할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결정</a:t>
            </a:r>
            <a:r>
              <a:rPr dirty="0" sz="1350" spc="5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셀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FABE24"/>
                </a:solidFill>
                <a:latin typeface="Dotum"/>
                <a:cs typeface="Dotum"/>
              </a:rPr>
              <a:t>상태</a:t>
            </a:r>
            <a:r>
              <a:rPr dirty="0" sz="1350" spc="-195">
                <a:solidFill>
                  <a:srgbClr val="FABE24"/>
                </a:solidFill>
                <a:latin typeface="Arial"/>
                <a:cs typeface="Arial"/>
              </a:rPr>
              <a:t>:</a:t>
            </a:r>
            <a:r>
              <a:rPr dirty="0" sz="1350" spc="-30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장기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저장소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08312" y="5149909"/>
            <a:ext cx="103187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65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550" spc="3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셀</a:t>
            </a:r>
            <a:r>
              <a:rPr dirty="0" sz="150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구조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685924" y="5714999"/>
            <a:ext cx="2876550" cy="1352550"/>
            <a:chOff x="1685924" y="5714999"/>
            <a:chExt cx="2876550" cy="1352550"/>
          </a:xfrm>
        </p:grpSpPr>
        <p:sp>
          <p:nvSpPr>
            <p:cNvPr id="19" name="object 19" descr=""/>
            <p:cNvSpPr/>
            <p:nvPr/>
          </p:nvSpPr>
          <p:spPr>
            <a:xfrm>
              <a:off x="1695449" y="5724524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2786303" y="1333499"/>
                  </a:moveTo>
                  <a:lnTo>
                    <a:pt x="71196" y="1333499"/>
                  </a:lnTo>
                  <a:lnTo>
                    <a:pt x="66241" y="1333011"/>
                  </a:lnTo>
                  <a:lnTo>
                    <a:pt x="29705" y="1317878"/>
                  </a:lnTo>
                  <a:lnTo>
                    <a:pt x="3885" y="1281837"/>
                  </a:lnTo>
                  <a:lnTo>
                    <a:pt x="0" y="1262303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6200" y="0"/>
                  </a:lnTo>
                  <a:lnTo>
                    <a:pt x="2786303" y="0"/>
                  </a:lnTo>
                  <a:lnTo>
                    <a:pt x="2827794" y="15621"/>
                  </a:lnTo>
                  <a:lnTo>
                    <a:pt x="2853613" y="51661"/>
                  </a:lnTo>
                  <a:lnTo>
                    <a:pt x="2857499" y="71196"/>
                  </a:lnTo>
                  <a:lnTo>
                    <a:pt x="2857499" y="1262303"/>
                  </a:lnTo>
                  <a:lnTo>
                    <a:pt x="2841877" y="1303794"/>
                  </a:lnTo>
                  <a:lnTo>
                    <a:pt x="2805837" y="1329614"/>
                  </a:lnTo>
                  <a:lnTo>
                    <a:pt x="2791258" y="1333011"/>
                  </a:lnTo>
                  <a:lnTo>
                    <a:pt x="2786303" y="1333499"/>
                  </a:lnTo>
                  <a:close/>
                </a:path>
              </a:pathLst>
            </a:custGeom>
            <a:solidFill>
              <a:srgbClr val="4BC8F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95449" y="5724524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76200" y="0"/>
                  </a:moveTo>
                  <a:lnTo>
                    <a:pt x="2781299" y="0"/>
                  </a:lnTo>
                  <a:lnTo>
                    <a:pt x="2786303" y="0"/>
                  </a:lnTo>
                  <a:lnTo>
                    <a:pt x="2791258" y="488"/>
                  </a:lnTo>
                  <a:lnTo>
                    <a:pt x="2796165" y="1464"/>
                  </a:lnTo>
                  <a:lnTo>
                    <a:pt x="2801072" y="2440"/>
                  </a:lnTo>
                  <a:lnTo>
                    <a:pt x="2805837" y="3885"/>
                  </a:lnTo>
                  <a:lnTo>
                    <a:pt x="2810459" y="5800"/>
                  </a:lnTo>
                  <a:lnTo>
                    <a:pt x="2815082" y="7715"/>
                  </a:lnTo>
                  <a:lnTo>
                    <a:pt x="2819473" y="10062"/>
                  </a:lnTo>
                  <a:lnTo>
                    <a:pt x="2844657" y="33865"/>
                  </a:lnTo>
                  <a:lnTo>
                    <a:pt x="2847437" y="38025"/>
                  </a:lnTo>
                  <a:lnTo>
                    <a:pt x="2849784" y="42416"/>
                  </a:lnTo>
                  <a:lnTo>
                    <a:pt x="2851698" y="47039"/>
                  </a:lnTo>
                  <a:lnTo>
                    <a:pt x="2853613" y="51661"/>
                  </a:lnTo>
                  <a:lnTo>
                    <a:pt x="2857499" y="76199"/>
                  </a:lnTo>
                  <a:lnTo>
                    <a:pt x="2857499" y="1257299"/>
                  </a:lnTo>
                  <a:lnTo>
                    <a:pt x="2857499" y="1262303"/>
                  </a:lnTo>
                  <a:lnTo>
                    <a:pt x="2857011" y="1267258"/>
                  </a:lnTo>
                  <a:lnTo>
                    <a:pt x="2856035" y="1272165"/>
                  </a:lnTo>
                  <a:lnTo>
                    <a:pt x="2855058" y="1277072"/>
                  </a:lnTo>
                  <a:lnTo>
                    <a:pt x="2853613" y="1281837"/>
                  </a:lnTo>
                  <a:lnTo>
                    <a:pt x="2851698" y="1286460"/>
                  </a:lnTo>
                  <a:lnTo>
                    <a:pt x="2849784" y="1291082"/>
                  </a:lnTo>
                  <a:lnTo>
                    <a:pt x="2823633" y="1320657"/>
                  </a:lnTo>
                  <a:lnTo>
                    <a:pt x="2819473" y="1323437"/>
                  </a:lnTo>
                  <a:lnTo>
                    <a:pt x="2781299" y="1333499"/>
                  </a:lnTo>
                  <a:lnTo>
                    <a:pt x="76200" y="1333499"/>
                  </a:lnTo>
                  <a:lnTo>
                    <a:pt x="38025" y="1323437"/>
                  </a:lnTo>
                  <a:lnTo>
                    <a:pt x="33865" y="1320657"/>
                  </a:lnTo>
                  <a:lnTo>
                    <a:pt x="29705" y="1317878"/>
                  </a:lnTo>
                  <a:lnTo>
                    <a:pt x="5800" y="1286460"/>
                  </a:lnTo>
                  <a:lnTo>
                    <a:pt x="3885" y="1281837"/>
                  </a:lnTo>
                  <a:lnTo>
                    <a:pt x="2440" y="1277072"/>
                  </a:lnTo>
                  <a:lnTo>
                    <a:pt x="1464" y="1272165"/>
                  </a:lnTo>
                  <a:lnTo>
                    <a:pt x="488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6199"/>
                  </a:lnTo>
                  <a:lnTo>
                    <a:pt x="10062" y="38025"/>
                  </a:lnTo>
                  <a:lnTo>
                    <a:pt x="22318" y="22318"/>
                  </a:lnTo>
                  <a:lnTo>
                    <a:pt x="25856" y="18780"/>
                  </a:lnTo>
                  <a:lnTo>
                    <a:pt x="29705" y="15621"/>
                  </a:lnTo>
                  <a:lnTo>
                    <a:pt x="33865" y="12841"/>
                  </a:lnTo>
                  <a:lnTo>
                    <a:pt x="38025" y="10062"/>
                  </a:lnTo>
                  <a:lnTo>
                    <a:pt x="42416" y="7715"/>
                  </a:lnTo>
                  <a:lnTo>
                    <a:pt x="47039" y="5800"/>
                  </a:lnTo>
                  <a:lnTo>
                    <a:pt x="51661" y="3885"/>
                  </a:lnTo>
                  <a:lnTo>
                    <a:pt x="56426" y="2440"/>
                  </a:lnTo>
                  <a:lnTo>
                    <a:pt x="61334" y="1464"/>
                  </a:lnTo>
                  <a:lnTo>
                    <a:pt x="66241" y="488"/>
                  </a:lnTo>
                  <a:lnTo>
                    <a:pt x="71196" y="0"/>
                  </a:lnTo>
                  <a:lnTo>
                    <a:pt x="76200" y="0"/>
                  </a:lnTo>
                  <a:close/>
                </a:path>
              </a:pathLst>
            </a:custGeom>
            <a:ln w="19049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8119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43202" y="476249"/>
                  </a:moveTo>
                  <a:lnTo>
                    <a:pt x="33047" y="476249"/>
                  </a:lnTo>
                  <a:lnTo>
                    <a:pt x="28187" y="475283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43202" y="0"/>
                  </a:lnTo>
                  <a:lnTo>
                    <a:pt x="475283" y="28187"/>
                  </a:lnTo>
                  <a:lnTo>
                    <a:pt x="476249" y="33047"/>
                  </a:lnTo>
                  <a:lnTo>
                    <a:pt x="476249" y="443202"/>
                  </a:lnTo>
                  <a:lnTo>
                    <a:pt x="448062" y="475283"/>
                  </a:lnTo>
                  <a:lnTo>
                    <a:pt x="443202" y="47624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8119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8100" y="0"/>
                  </a:moveTo>
                  <a:lnTo>
                    <a:pt x="438150" y="0"/>
                  </a:lnTo>
                  <a:lnTo>
                    <a:pt x="443202" y="0"/>
                  </a:lnTo>
                  <a:lnTo>
                    <a:pt x="448062" y="966"/>
                  </a:lnTo>
                  <a:lnTo>
                    <a:pt x="473349" y="23519"/>
                  </a:lnTo>
                  <a:lnTo>
                    <a:pt x="475283" y="28187"/>
                  </a:lnTo>
                  <a:lnTo>
                    <a:pt x="476249" y="33047"/>
                  </a:lnTo>
                  <a:lnTo>
                    <a:pt x="476250" y="38099"/>
                  </a:lnTo>
                  <a:lnTo>
                    <a:pt x="476250" y="438149"/>
                  </a:lnTo>
                  <a:lnTo>
                    <a:pt x="476249" y="443202"/>
                  </a:lnTo>
                  <a:lnTo>
                    <a:pt x="475283" y="448062"/>
                  </a:lnTo>
                  <a:lnTo>
                    <a:pt x="473349" y="452730"/>
                  </a:lnTo>
                  <a:lnTo>
                    <a:pt x="471416" y="457397"/>
                  </a:lnTo>
                  <a:lnTo>
                    <a:pt x="452730" y="473349"/>
                  </a:lnTo>
                  <a:lnTo>
                    <a:pt x="448062" y="475283"/>
                  </a:lnTo>
                  <a:lnTo>
                    <a:pt x="443202" y="476249"/>
                  </a:lnTo>
                  <a:lnTo>
                    <a:pt x="438150" y="476249"/>
                  </a:lnTo>
                  <a:lnTo>
                    <a:pt x="38100" y="476249"/>
                  </a:lnTo>
                  <a:lnTo>
                    <a:pt x="33047" y="476249"/>
                  </a:lnTo>
                  <a:lnTo>
                    <a:pt x="28187" y="475283"/>
                  </a:lnTo>
                  <a:lnTo>
                    <a:pt x="23519" y="473349"/>
                  </a:lnTo>
                  <a:lnTo>
                    <a:pt x="18851" y="471416"/>
                  </a:lnTo>
                  <a:lnTo>
                    <a:pt x="14731" y="468663"/>
                  </a:lnTo>
                  <a:lnTo>
                    <a:pt x="11159" y="465090"/>
                  </a:lnTo>
                  <a:lnTo>
                    <a:pt x="7586" y="461518"/>
                  </a:lnTo>
                  <a:lnTo>
                    <a:pt x="4833" y="457397"/>
                  </a:lnTo>
                  <a:lnTo>
                    <a:pt x="2900" y="452730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8099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14287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83844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43202" y="476249"/>
                  </a:moveTo>
                  <a:lnTo>
                    <a:pt x="33047" y="476249"/>
                  </a:lnTo>
                  <a:lnTo>
                    <a:pt x="28187" y="475283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43202" y="0"/>
                  </a:lnTo>
                  <a:lnTo>
                    <a:pt x="475283" y="28187"/>
                  </a:lnTo>
                  <a:lnTo>
                    <a:pt x="476249" y="33047"/>
                  </a:lnTo>
                  <a:lnTo>
                    <a:pt x="476249" y="443202"/>
                  </a:lnTo>
                  <a:lnTo>
                    <a:pt x="448062" y="475283"/>
                  </a:lnTo>
                  <a:lnTo>
                    <a:pt x="443202" y="47624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83844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8100" y="0"/>
                  </a:moveTo>
                  <a:lnTo>
                    <a:pt x="438150" y="0"/>
                  </a:lnTo>
                  <a:lnTo>
                    <a:pt x="443202" y="0"/>
                  </a:lnTo>
                  <a:lnTo>
                    <a:pt x="448062" y="966"/>
                  </a:lnTo>
                  <a:lnTo>
                    <a:pt x="452729" y="2900"/>
                  </a:lnTo>
                  <a:lnTo>
                    <a:pt x="457397" y="4833"/>
                  </a:lnTo>
                  <a:lnTo>
                    <a:pt x="461518" y="7586"/>
                  </a:lnTo>
                  <a:lnTo>
                    <a:pt x="465090" y="11159"/>
                  </a:lnTo>
                  <a:lnTo>
                    <a:pt x="468663" y="14731"/>
                  </a:lnTo>
                  <a:lnTo>
                    <a:pt x="476250" y="38099"/>
                  </a:lnTo>
                  <a:lnTo>
                    <a:pt x="476250" y="438149"/>
                  </a:lnTo>
                  <a:lnTo>
                    <a:pt x="476249" y="443202"/>
                  </a:lnTo>
                  <a:lnTo>
                    <a:pt x="475283" y="448062"/>
                  </a:lnTo>
                  <a:lnTo>
                    <a:pt x="473349" y="452730"/>
                  </a:lnTo>
                  <a:lnTo>
                    <a:pt x="471416" y="457397"/>
                  </a:lnTo>
                  <a:lnTo>
                    <a:pt x="452730" y="473349"/>
                  </a:lnTo>
                  <a:lnTo>
                    <a:pt x="448062" y="475283"/>
                  </a:lnTo>
                  <a:lnTo>
                    <a:pt x="443202" y="476249"/>
                  </a:lnTo>
                  <a:lnTo>
                    <a:pt x="438150" y="476249"/>
                  </a:lnTo>
                  <a:lnTo>
                    <a:pt x="38100" y="476249"/>
                  </a:lnTo>
                  <a:lnTo>
                    <a:pt x="33047" y="476249"/>
                  </a:lnTo>
                  <a:lnTo>
                    <a:pt x="28187" y="475283"/>
                  </a:lnTo>
                  <a:lnTo>
                    <a:pt x="23519" y="473349"/>
                  </a:lnTo>
                  <a:lnTo>
                    <a:pt x="18851" y="471416"/>
                  </a:lnTo>
                  <a:lnTo>
                    <a:pt x="14731" y="468663"/>
                  </a:lnTo>
                  <a:lnTo>
                    <a:pt x="11159" y="465090"/>
                  </a:lnTo>
                  <a:lnTo>
                    <a:pt x="7586" y="461518"/>
                  </a:lnTo>
                  <a:lnTo>
                    <a:pt x="4833" y="457397"/>
                  </a:lnTo>
                  <a:lnTo>
                    <a:pt x="2900" y="452730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8099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14287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9569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43202" y="476249"/>
                  </a:moveTo>
                  <a:lnTo>
                    <a:pt x="33047" y="476249"/>
                  </a:lnTo>
                  <a:lnTo>
                    <a:pt x="28187" y="475283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43202" y="0"/>
                  </a:lnTo>
                  <a:lnTo>
                    <a:pt x="475283" y="28187"/>
                  </a:lnTo>
                  <a:lnTo>
                    <a:pt x="476250" y="33047"/>
                  </a:lnTo>
                  <a:lnTo>
                    <a:pt x="476250" y="443202"/>
                  </a:lnTo>
                  <a:lnTo>
                    <a:pt x="448062" y="475283"/>
                  </a:lnTo>
                  <a:lnTo>
                    <a:pt x="443202" y="47624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695699" y="61055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8100" y="0"/>
                  </a:moveTo>
                  <a:lnTo>
                    <a:pt x="438150" y="0"/>
                  </a:lnTo>
                  <a:lnTo>
                    <a:pt x="443202" y="0"/>
                  </a:lnTo>
                  <a:lnTo>
                    <a:pt x="448062" y="966"/>
                  </a:lnTo>
                  <a:lnTo>
                    <a:pt x="452730" y="2900"/>
                  </a:lnTo>
                  <a:lnTo>
                    <a:pt x="457397" y="4833"/>
                  </a:lnTo>
                  <a:lnTo>
                    <a:pt x="461518" y="7586"/>
                  </a:lnTo>
                  <a:lnTo>
                    <a:pt x="465091" y="11159"/>
                  </a:lnTo>
                  <a:lnTo>
                    <a:pt x="468663" y="14731"/>
                  </a:lnTo>
                  <a:lnTo>
                    <a:pt x="471416" y="18851"/>
                  </a:lnTo>
                  <a:lnTo>
                    <a:pt x="473349" y="23519"/>
                  </a:lnTo>
                  <a:lnTo>
                    <a:pt x="475283" y="28187"/>
                  </a:lnTo>
                  <a:lnTo>
                    <a:pt x="476250" y="33047"/>
                  </a:lnTo>
                  <a:lnTo>
                    <a:pt x="476250" y="38099"/>
                  </a:lnTo>
                  <a:lnTo>
                    <a:pt x="476250" y="438149"/>
                  </a:lnTo>
                  <a:lnTo>
                    <a:pt x="476250" y="443202"/>
                  </a:lnTo>
                  <a:lnTo>
                    <a:pt x="475283" y="448062"/>
                  </a:lnTo>
                  <a:lnTo>
                    <a:pt x="473349" y="452730"/>
                  </a:lnTo>
                  <a:lnTo>
                    <a:pt x="471416" y="457397"/>
                  </a:lnTo>
                  <a:lnTo>
                    <a:pt x="452730" y="473349"/>
                  </a:lnTo>
                  <a:lnTo>
                    <a:pt x="448062" y="475283"/>
                  </a:lnTo>
                  <a:lnTo>
                    <a:pt x="443202" y="476249"/>
                  </a:lnTo>
                  <a:lnTo>
                    <a:pt x="438150" y="476249"/>
                  </a:lnTo>
                  <a:lnTo>
                    <a:pt x="38100" y="476249"/>
                  </a:lnTo>
                  <a:lnTo>
                    <a:pt x="11159" y="465090"/>
                  </a:lnTo>
                  <a:lnTo>
                    <a:pt x="7586" y="461518"/>
                  </a:lnTo>
                  <a:lnTo>
                    <a:pt x="4833" y="457397"/>
                  </a:lnTo>
                  <a:lnTo>
                    <a:pt x="2900" y="452730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2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14287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815903" y="6249415"/>
            <a:ext cx="23622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5">
                <a:solidFill>
                  <a:srgbClr val="FFFFFF"/>
                </a:solidFill>
                <a:latin typeface="Dotum"/>
                <a:cs typeface="Dotum"/>
              </a:rPr>
              <a:t>출력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57200" y="5907880"/>
            <a:ext cx="4381500" cy="967105"/>
            <a:chOff x="457200" y="5907880"/>
            <a:chExt cx="4381500" cy="967105"/>
          </a:xfrm>
        </p:grpSpPr>
        <p:sp>
          <p:nvSpPr>
            <p:cNvPr id="29" name="object 29" descr=""/>
            <p:cNvSpPr/>
            <p:nvPr/>
          </p:nvSpPr>
          <p:spPr>
            <a:xfrm>
              <a:off x="1409700" y="5915024"/>
              <a:ext cx="3429000" cy="952500"/>
            </a:xfrm>
            <a:custGeom>
              <a:avLst/>
              <a:gdLst/>
              <a:ahLst/>
              <a:cxnLst/>
              <a:rect l="l" t="t" r="r" b="b"/>
              <a:pathLst>
                <a:path w="3429000" h="952500">
                  <a:moveTo>
                    <a:pt x="0" y="0"/>
                  </a:moveTo>
                  <a:lnTo>
                    <a:pt x="285749" y="0"/>
                  </a:lnTo>
                </a:path>
                <a:path w="3429000" h="952500">
                  <a:moveTo>
                    <a:pt x="0" y="952499"/>
                  </a:moveTo>
                  <a:lnTo>
                    <a:pt x="285749" y="952499"/>
                  </a:lnTo>
                </a:path>
                <a:path w="3429000" h="952500">
                  <a:moveTo>
                    <a:pt x="3143249" y="0"/>
                  </a:moveTo>
                  <a:lnTo>
                    <a:pt x="3428999" y="0"/>
                  </a:lnTo>
                </a:path>
                <a:path w="3429000" h="952500">
                  <a:moveTo>
                    <a:pt x="3143249" y="952499"/>
                  </a:moveTo>
                  <a:lnTo>
                    <a:pt x="3428999" y="952499"/>
                  </a:lnTo>
                </a:path>
                <a:path w="3429000" h="952500">
                  <a:moveTo>
                    <a:pt x="285749" y="0"/>
                  </a:moveTo>
                  <a:lnTo>
                    <a:pt x="3143249" y="0"/>
                  </a:lnTo>
                </a:path>
                <a:path w="3429000" h="952500">
                  <a:moveTo>
                    <a:pt x="809624" y="190499"/>
                  </a:moveTo>
                  <a:lnTo>
                    <a:pt x="809624" y="0"/>
                  </a:lnTo>
                </a:path>
                <a:path w="3429000" h="952500">
                  <a:moveTo>
                    <a:pt x="1666874" y="190499"/>
                  </a:moveTo>
                  <a:lnTo>
                    <a:pt x="1666874" y="0"/>
                  </a:lnTo>
                </a:path>
                <a:path w="3429000" h="952500">
                  <a:moveTo>
                    <a:pt x="2524124" y="190499"/>
                  </a:moveTo>
                  <a:lnTo>
                    <a:pt x="2524124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65531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2937668" y="5677915"/>
            <a:ext cx="37338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FFFFFF"/>
                </a:solidFill>
                <a:latin typeface="Dotum"/>
                <a:cs typeface="Dotum"/>
              </a:rPr>
              <a:t>셀</a:t>
            </a:r>
            <a:r>
              <a:rPr dirty="0" sz="1000" spc="-8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00" spc="-150">
                <a:solidFill>
                  <a:srgbClr val="FFFFFF"/>
                </a:solidFill>
                <a:latin typeface="Dotum"/>
                <a:cs typeface="Dotum"/>
              </a:rPr>
              <a:t>상태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324599" y="3009899"/>
            <a:ext cx="5410200" cy="1847850"/>
            <a:chOff x="6324599" y="3009899"/>
            <a:chExt cx="5410200" cy="1847850"/>
          </a:xfrm>
        </p:grpSpPr>
        <p:sp>
          <p:nvSpPr>
            <p:cNvPr id="33" name="object 33" descr=""/>
            <p:cNvSpPr/>
            <p:nvPr/>
          </p:nvSpPr>
          <p:spPr>
            <a:xfrm>
              <a:off x="6324599" y="3009899"/>
              <a:ext cx="5410200" cy="1847850"/>
            </a:xfrm>
            <a:custGeom>
              <a:avLst/>
              <a:gdLst/>
              <a:ahLst/>
              <a:cxnLst/>
              <a:rect l="l" t="t" r="r" b="b"/>
              <a:pathLst>
                <a:path w="5410200" h="1847850">
                  <a:moveTo>
                    <a:pt x="53339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1" y="1793735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8"/>
                  </a:lnTo>
                  <a:lnTo>
                    <a:pt x="5410199" y="76199"/>
                  </a:lnTo>
                  <a:lnTo>
                    <a:pt x="5410199" y="1771649"/>
                  </a:lnTo>
                  <a:lnTo>
                    <a:pt x="5397368" y="1813991"/>
                  </a:lnTo>
                  <a:lnTo>
                    <a:pt x="5363157" y="1842049"/>
                  </a:lnTo>
                  <a:lnTo>
                    <a:pt x="5333999" y="18478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24599" y="3009899"/>
              <a:ext cx="5410200" cy="1847850"/>
            </a:xfrm>
            <a:custGeom>
              <a:avLst/>
              <a:gdLst/>
              <a:ahLst/>
              <a:cxnLst/>
              <a:rect l="l" t="t" r="r" b="b"/>
              <a:pathLst>
                <a:path w="5410200" h="1847850">
                  <a:moveTo>
                    <a:pt x="53339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1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776027"/>
                  </a:lnTo>
                  <a:lnTo>
                    <a:pt x="9832" y="1779156"/>
                  </a:lnTo>
                  <a:lnTo>
                    <a:pt x="9951" y="1780363"/>
                  </a:lnTo>
                  <a:lnTo>
                    <a:pt x="25957" y="1815699"/>
                  </a:lnTo>
                  <a:lnTo>
                    <a:pt x="58897" y="1836188"/>
                  </a:lnTo>
                  <a:lnTo>
                    <a:pt x="71821" y="1838324"/>
                  </a:lnTo>
                  <a:lnTo>
                    <a:pt x="5370819" y="1838324"/>
                  </a:lnTo>
                  <a:lnTo>
                    <a:pt x="5369954" y="1838841"/>
                  </a:lnTo>
                  <a:lnTo>
                    <a:pt x="5363158" y="1842049"/>
                  </a:lnTo>
                  <a:lnTo>
                    <a:pt x="5356084" y="1844587"/>
                  </a:lnTo>
                  <a:lnTo>
                    <a:pt x="5348866" y="1846399"/>
                  </a:lnTo>
                  <a:lnTo>
                    <a:pt x="5341504" y="1847487"/>
                  </a:lnTo>
                  <a:lnTo>
                    <a:pt x="5333999" y="1847849"/>
                  </a:lnTo>
                  <a:close/>
                </a:path>
                <a:path w="5410200" h="1847850">
                  <a:moveTo>
                    <a:pt x="5370819" y="1838324"/>
                  </a:moveTo>
                  <a:lnTo>
                    <a:pt x="5338376" y="1838324"/>
                  </a:lnTo>
                  <a:lnTo>
                    <a:pt x="5342711" y="1837897"/>
                  </a:lnTo>
                  <a:lnTo>
                    <a:pt x="5351299" y="1836188"/>
                  </a:lnTo>
                  <a:lnTo>
                    <a:pt x="5384241" y="1815699"/>
                  </a:lnTo>
                  <a:lnTo>
                    <a:pt x="5400246" y="1780363"/>
                  </a:lnTo>
                  <a:lnTo>
                    <a:pt x="5400674" y="17760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2"/>
                  </a:lnTo>
                  <a:lnTo>
                    <a:pt x="5410199" y="1771649"/>
                  </a:lnTo>
                  <a:lnTo>
                    <a:pt x="5409836" y="1779156"/>
                  </a:lnTo>
                  <a:lnTo>
                    <a:pt x="5392932" y="1819966"/>
                  </a:lnTo>
                  <a:lnTo>
                    <a:pt x="5376469" y="1834923"/>
                  </a:lnTo>
                  <a:lnTo>
                    <a:pt x="5370819" y="18383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6324599" y="1676400"/>
            <a:ext cx="5410200" cy="1143000"/>
            <a:chOff x="6324599" y="1676400"/>
            <a:chExt cx="5410200" cy="1143000"/>
          </a:xfrm>
        </p:grpSpPr>
        <p:sp>
          <p:nvSpPr>
            <p:cNvPr id="36" name="object 36" descr=""/>
            <p:cNvSpPr/>
            <p:nvPr/>
          </p:nvSpPr>
          <p:spPr>
            <a:xfrm>
              <a:off x="6353174" y="1676400"/>
              <a:ext cx="5381625" cy="1143000"/>
            </a:xfrm>
            <a:custGeom>
              <a:avLst/>
              <a:gdLst/>
              <a:ahLst/>
              <a:cxnLst/>
              <a:rect l="l" t="t" r="r" b="b"/>
              <a:pathLst>
                <a:path w="5381625" h="1143000">
                  <a:moveTo>
                    <a:pt x="0" y="1142999"/>
                  </a:moveTo>
                  <a:lnTo>
                    <a:pt x="5381624" y="1142999"/>
                  </a:lnTo>
                  <a:lnTo>
                    <a:pt x="53816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24599" y="1676400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5574" y="1866900"/>
              <a:ext cx="190537" cy="190499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6324599" y="5048249"/>
            <a:ext cx="5410200" cy="2057400"/>
            <a:chOff x="6324599" y="5048249"/>
            <a:chExt cx="5410200" cy="2057400"/>
          </a:xfrm>
        </p:grpSpPr>
        <p:sp>
          <p:nvSpPr>
            <p:cNvPr id="40" name="object 40" descr=""/>
            <p:cNvSpPr/>
            <p:nvPr/>
          </p:nvSpPr>
          <p:spPr>
            <a:xfrm>
              <a:off x="6353174" y="5048249"/>
              <a:ext cx="5381625" cy="2057400"/>
            </a:xfrm>
            <a:custGeom>
              <a:avLst/>
              <a:gdLst/>
              <a:ahLst/>
              <a:cxnLst/>
              <a:rect l="l" t="t" r="r" b="b"/>
              <a:pathLst>
                <a:path w="5381625" h="2057400">
                  <a:moveTo>
                    <a:pt x="0" y="2057399"/>
                  </a:moveTo>
                  <a:lnTo>
                    <a:pt x="5381624" y="2057399"/>
                  </a:lnTo>
                  <a:lnTo>
                    <a:pt x="5381624" y="0"/>
                  </a:lnTo>
                  <a:lnTo>
                    <a:pt x="0" y="0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324599" y="5048249"/>
              <a:ext cx="28575" cy="2057400"/>
            </a:xfrm>
            <a:custGeom>
              <a:avLst/>
              <a:gdLst/>
              <a:ahLst/>
              <a:cxnLst/>
              <a:rect l="l" t="t" r="r" b="b"/>
              <a:pathLst>
                <a:path w="28575" h="2057400">
                  <a:moveTo>
                    <a:pt x="28574" y="2057399"/>
                  </a:moveTo>
                  <a:lnTo>
                    <a:pt x="0" y="20573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20573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05574" y="5581649"/>
              <a:ext cx="5076825" cy="381000"/>
            </a:xfrm>
            <a:custGeom>
              <a:avLst/>
              <a:gdLst/>
              <a:ahLst/>
              <a:cxnLst/>
              <a:rect l="l" t="t" r="r" b="b"/>
              <a:pathLst>
                <a:path w="5076825" h="381000">
                  <a:moveTo>
                    <a:pt x="507682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076824" y="0"/>
                  </a:lnTo>
                  <a:lnTo>
                    <a:pt x="5076824" y="3809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505574" y="5581649"/>
              <a:ext cx="19050" cy="381000"/>
            </a:xfrm>
            <a:custGeom>
              <a:avLst/>
              <a:gdLst/>
              <a:ahLst/>
              <a:cxnLst/>
              <a:rect l="l" t="t" r="r" b="b"/>
              <a:pathLst>
                <a:path w="19050" h="381000">
                  <a:moveTo>
                    <a:pt x="1904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809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05574" y="6076949"/>
              <a:ext cx="5076825" cy="381000"/>
            </a:xfrm>
            <a:custGeom>
              <a:avLst/>
              <a:gdLst/>
              <a:ahLst/>
              <a:cxnLst/>
              <a:rect l="l" t="t" r="r" b="b"/>
              <a:pathLst>
                <a:path w="5076825" h="381000">
                  <a:moveTo>
                    <a:pt x="507682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076824" y="0"/>
                  </a:lnTo>
                  <a:lnTo>
                    <a:pt x="5076824" y="3809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05574" y="6076949"/>
              <a:ext cx="19050" cy="381000"/>
            </a:xfrm>
            <a:custGeom>
              <a:avLst/>
              <a:gdLst/>
              <a:ahLst/>
              <a:cxnLst/>
              <a:rect l="l" t="t" r="r" b="b"/>
              <a:pathLst>
                <a:path w="19050" h="381000">
                  <a:moveTo>
                    <a:pt x="1904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809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505574" y="6572249"/>
              <a:ext cx="5076825" cy="381000"/>
            </a:xfrm>
            <a:custGeom>
              <a:avLst/>
              <a:gdLst/>
              <a:ahLst/>
              <a:cxnLst/>
              <a:rect l="l" t="t" r="r" b="b"/>
              <a:pathLst>
                <a:path w="5076825" h="381000">
                  <a:moveTo>
                    <a:pt x="507682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076824" y="0"/>
                  </a:lnTo>
                  <a:lnTo>
                    <a:pt x="5076824" y="3809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505574" y="6572249"/>
              <a:ext cx="19050" cy="381000"/>
            </a:xfrm>
            <a:custGeom>
              <a:avLst/>
              <a:gdLst/>
              <a:ahLst/>
              <a:cxnLst/>
              <a:rect l="l" t="t" r="r" b="b"/>
              <a:pathLst>
                <a:path w="19050" h="381000">
                  <a:moveTo>
                    <a:pt x="1904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809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5574" y="5250656"/>
              <a:ext cx="190499" cy="166687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311899" y="1104318"/>
            <a:ext cx="28543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240" b="1">
                <a:solidFill>
                  <a:srgbClr val="FFFFFF"/>
                </a:solidFill>
                <a:latin typeface="Noto Sans JP"/>
                <a:cs typeface="Noto Sans JP"/>
              </a:rPr>
              <a:t>Autoencoder</a:t>
            </a:r>
            <a:r>
              <a:rPr dirty="0" sz="2000" spc="-240" b="1">
                <a:solidFill>
                  <a:srgbClr val="FFFFFF"/>
                </a:solidFill>
                <a:latin typeface="Malgun Gothic"/>
                <a:cs typeface="Malgun Gothic"/>
              </a:rPr>
              <a:t>와</a:t>
            </a:r>
            <a:r>
              <a:rPr dirty="0" sz="2000" spc="-1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시계열</a:t>
            </a:r>
            <a:r>
              <a:rPr dirty="0" sz="2000" spc="-1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예측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353174" y="1686560"/>
            <a:ext cx="5381625" cy="98551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압축과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복원</a:t>
            </a:r>
            <a:endParaRPr sz="1700">
              <a:latin typeface="Dotum"/>
              <a:cs typeface="Dotum"/>
            </a:endParaRPr>
          </a:p>
          <a:p>
            <a:pPr marL="457200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입력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데이터를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저차원으로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압축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원본으로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복원하는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비지도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신경망</a:t>
            </a:r>
            <a:endParaRPr sz="1350">
              <a:latin typeface="Dotum"/>
              <a:cs typeface="Dotum"/>
            </a:endParaRPr>
          </a:p>
          <a:p>
            <a:pPr marL="457200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차원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축소를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데이터의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핵심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패턴과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특성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추출</a:t>
            </a:r>
            <a:endParaRPr sz="1150">
              <a:latin typeface="Dotum"/>
              <a:cs typeface="Dotum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310512" y="3168710"/>
            <a:ext cx="143827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30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r>
              <a:rPr dirty="0" sz="1550" spc="10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500" spc="-295">
                <a:solidFill>
                  <a:srgbClr val="FFFFFF"/>
                </a:solidFill>
                <a:latin typeface="Dotum"/>
                <a:cs typeface="Dotum"/>
              </a:rPr>
              <a:t>구조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7591425" y="3638550"/>
            <a:ext cx="2876550" cy="971550"/>
            <a:chOff x="7591425" y="3638550"/>
            <a:chExt cx="2876550" cy="971550"/>
          </a:xfrm>
        </p:grpSpPr>
        <p:sp>
          <p:nvSpPr>
            <p:cNvPr id="53" name="object 53" descr=""/>
            <p:cNvSpPr/>
            <p:nvPr/>
          </p:nvSpPr>
          <p:spPr>
            <a:xfrm>
              <a:off x="7600949" y="3648074"/>
              <a:ext cx="2857500" cy="952500"/>
            </a:xfrm>
            <a:custGeom>
              <a:avLst/>
              <a:gdLst/>
              <a:ahLst/>
              <a:cxnLst/>
              <a:rect l="l" t="t" r="r" b="b"/>
              <a:pathLst>
                <a:path w="2857500" h="952500">
                  <a:moveTo>
                    <a:pt x="2824452" y="952499"/>
                  </a:moveTo>
                  <a:lnTo>
                    <a:pt x="33047" y="952499"/>
                  </a:lnTo>
                  <a:lnTo>
                    <a:pt x="28187" y="951533"/>
                  </a:lnTo>
                  <a:lnTo>
                    <a:pt x="966" y="924312"/>
                  </a:lnTo>
                  <a:lnTo>
                    <a:pt x="0" y="9194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824452" y="0"/>
                  </a:lnTo>
                  <a:lnTo>
                    <a:pt x="2856532" y="28187"/>
                  </a:lnTo>
                  <a:lnTo>
                    <a:pt x="2857499" y="33047"/>
                  </a:lnTo>
                  <a:lnTo>
                    <a:pt x="2857499" y="919452"/>
                  </a:lnTo>
                  <a:lnTo>
                    <a:pt x="2829312" y="951533"/>
                  </a:lnTo>
                  <a:lnTo>
                    <a:pt x="2824452" y="952499"/>
                  </a:lnTo>
                  <a:close/>
                </a:path>
              </a:pathLst>
            </a:custGeom>
            <a:solidFill>
              <a:srgbClr val="4BC8F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600949" y="3648074"/>
              <a:ext cx="2857500" cy="952500"/>
            </a:xfrm>
            <a:custGeom>
              <a:avLst/>
              <a:gdLst/>
              <a:ahLst/>
              <a:cxnLst/>
              <a:rect l="l" t="t" r="r" b="b"/>
              <a:pathLst>
                <a:path w="2857500" h="952500">
                  <a:moveTo>
                    <a:pt x="38100" y="0"/>
                  </a:moveTo>
                  <a:lnTo>
                    <a:pt x="2819399" y="0"/>
                  </a:lnTo>
                  <a:lnTo>
                    <a:pt x="2824452" y="0"/>
                  </a:lnTo>
                  <a:lnTo>
                    <a:pt x="2829312" y="966"/>
                  </a:lnTo>
                  <a:lnTo>
                    <a:pt x="2856532" y="28187"/>
                  </a:lnTo>
                  <a:lnTo>
                    <a:pt x="2857499" y="38099"/>
                  </a:lnTo>
                  <a:lnTo>
                    <a:pt x="2857499" y="914399"/>
                  </a:lnTo>
                  <a:lnTo>
                    <a:pt x="2838647" y="947666"/>
                  </a:lnTo>
                  <a:lnTo>
                    <a:pt x="2833979" y="949599"/>
                  </a:lnTo>
                  <a:lnTo>
                    <a:pt x="2829312" y="951533"/>
                  </a:lnTo>
                  <a:lnTo>
                    <a:pt x="2824452" y="952499"/>
                  </a:lnTo>
                  <a:lnTo>
                    <a:pt x="2819399" y="952499"/>
                  </a:lnTo>
                  <a:lnTo>
                    <a:pt x="38100" y="952499"/>
                  </a:lnTo>
                  <a:lnTo>
                    <a:pt x="4833" y="933647"/>
                  </a:lnTo>
                  <a:lnTo>
                    <a:pt x="2900" y="928979"/>
                  </a:lnTo>
                  <a:lnTo>
                    <a:pt x="966" y="924312"/>
                  </a:lnTo>
                  <a:lnTo>
                    <a:pt x="0" y="919452"/>
                  </a:lnTo>
                  <a:lnTo>
                    <a:pt x="0" y="914399"/>
                  </a:lnTo>
                  <a:lnTo>
                    <a:pt x="0" y="38099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19049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9549" y="3829049"/>
              <a:ext cx="114300" cy="114299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9549" y="4067174"/>
              <a:ext cx="114300" cy="11429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9549" y="4305299"/>
              <a:ext cx="114300" cy="11429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2549" y="3943349"/>
              <a:ext cx="114299" cy="11429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2549" y="4190999"/>
              <a:ext cx="114299" cy="11429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5549" y="3829049"/>
              <a:ext cx="114300" cy="11429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5549" y="4067174"/>
              <a:ext cx="114300" cy="11429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5549" y="4305299"/>
              <a:ext cx="114300" cy="114299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7886700" y="3886199"/>
              <a:ext cx="2286000" cy="476250"/>
            </a:xfrm>
            <a:custGeom>
              <a:avLst/>
              <a:gdLst/>
              <a:ahLst/>
              <a:cxnLst/>
              <a:rect l="l" t="t" r="r" b="b"/>
              <a:pathLst>
                <a:path w="2286000" h="476250">
                  <a:moveTo>
                    <a:pt x="0" y="0"/>
                  </a:moveTo>
                  <a:lnTo>
                    <a:pt x="1142999" y="114299"/>
                  </a:lnTo>
                </a:path>
                <a:path w="2286000" h="476250">
                  <a:moveTo>
                    <a:pt x="0" y="0"/>
                  </a:moveTo>
                  <a:lnTo>
                    <a:pt x="1142999" y="361949"/>
                  </a:lnTo>
                </a:path>
                <a:path w="2286000" h="476250">
                  <a:moveTo>
                    <a:pt x="0" y="238124"/>
                  </a:moveTo>
                  <a:lnTo>
                    <a:pt x="1142999" y="114299"/>
                  </a:lnTo>
                </a:path>
                <a:path w="2286000" h="476250">
                  <a:moveTo>
                    <a:pt x="0" y="238124"/>
                  </a:moveTo>
                  <a:lnTo>
                    <a:pt x="1142999" y="361949"/>
                  </a:lnTo>
                </a:path>
                <a:path w="2286000" h="476250">
                  <a:moveTo>
                    <a:pt x="0" y="476249"/>
                  </a:moveTo>
                  <a:lnTo>
                    <a:pt x="1142999" y="114299"/>
                  </a:lnTo>
                </a:path>
                <a:path w="2286000" h="476250">
                  <a:moveTo>
                    <a:pt x="0" y="476249"/>
                  </a:moveTo>
                  <a:lnTo>
                    <a:pt x="1142999" y="361949"/>
                  </a:lnTo>
                </a:path>
                <a:path w="2286000" h="476250">
                  <a:moveTo>
                    <a:pt x="1142999" y="114299"/>
                  </a:moveTo>
                  <a:lnTo>
                    <a:pt x="2285999" y="0"/>
                  </a:lnTo>
                </a:path>
                <a:path w="2286000" h="476250">
                  <a:moveTo>
                    <a:pt x="1142999" y="114299"/>
                  </a:moveTo>
                  <a:lnTo>
                    <a:pt x="2285999" y="238124"/>
                  </a:lnTo>
                </a:path>
                <a:path w="2286000" h="476250">
                  <a:moveTo>
                    <a:pt x="1142999" y="114299"/>
                  </a:moveTo>
                  <a:lnTo>
                    <a:pt x="2285999" y="476249"/>
                  </a:lnTo>
                </a:path>
                <a:path w="2286000" h="476250">
                  <a:moveTo>
                    <a:pt x="1142999" y="361949"/>
                  </a:moveTo>
                  <a:lnTo>
                    <a:pt x="2285999" y="0"/>
                  </a:lnTo>
                </a:path>
                <a:path w="2286000" h="476250">
                  <a:moveTo>
                    <a:pt x="1142999" y="361949"/>
                  </a:moveTo>
                  <a:lnTo>
                    <a:pt x="2285999" y="238124"/>
                  </a:lnTo>
                </a:path>
                <a:path w="2286000" h="476250">
                  <a:moveTo>
                    <a:pt x="1142999" y="361949"/>
                  </a:moveTo>
                  <a:lnTo>
                    <a:pt x="2285999" y="476249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7742435" y="4480242"/>
            <a:ext cx="28829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50">
                <a:solidFill>
                  <a:srgbClr val="FFFFFF"/>
                </a:solidFill>
                <a:latin typeface="Dotum"/>
                <a:cs typeface="Dotum"/>
              </a:rPr>
              <a:t>입력층</a:t>
            </a:r>
            <a:endParaRPr sz="850">
              <a:latin typeface="Dotum"/>
              <a:cs typeface="Dotum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885435" y="4480242"/>
            <a:ext cx="28829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50">
                <a:solidFill>
                  <a:srgbClr val="FFFFFF"/>
                </a:solidFill>
                <a:latin typeface="Dotum"/>
                <a:cs typeface="Dotum"/>
              </a:rPr>
              <a:t>잠재층</a:t>
            </a:r>
            <a:endParaRPr sz="850">
              <a:latin typeface="Dotum"/>
              <a:cs typeface="Dotum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028435" y="4480242"/>
            <a:ext cx="28829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50">
                <a:solidFill>
                  <a:srgbClr val="FFFFFF"/>
                </a:solidFill>
                <a:latin typeface="Dotum"/>
                <a:cs typeface="Dotum"/>
              </a:rPr>
              <a:t>출력층</a:t>
            </a:r>
            <a:endParaRPr sz="850">
              <a:latin typeface="Dotum"/>
              <a:cs typeface="Dotum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53287" y="6163952"/>
            <a:ext cx="2721610" cy="5467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460500">
              <a:lnSpc>
                <a:spcPct val="100000"/>
              </a:lnSpc>
              <a:spcBef>
                <a:spcPts val="790"/>
              </a:spcBef>
              <a:tabLst>
                <a:tab pos="2317750" algn="l"/>
              </a:tabLst>
            </a:pPr>
            <a:r>
              <a:rPr dirty="0" sz="1000" spc="-25">
                <a:solidFill>
                  <a:srgbClr val="FFFFFF"/>
                </a:solidFill>
                <a:latin typeface="Dotum"/>
                <a:cs typeface="Dotum"/>
              </a:rPr>
              <a:t>망각</a:t>
            </a:r>
            <a:r>
              <a:rPr dirty="0" sz="100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000" spc="-25">
                <a:solidFill>
                  <a:srgbClr val="FFFFFF"/>
                </a:solidFill>
                <a:latin typeface="Dotum"/>
                <a:cs typeface="Dotum"/>
              </a:rPr>
              <a:t>입력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딥러닝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금융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시계열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예측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프레임워크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45">
                <a:solidFill>
                  <a:srgbClr val="9CA2AF"/>
                </a:solidFill>
                <a:latin typeface="Arial"/>
                <a:cs typeface="Arial"/>
              </a:rPr>
              <a:t>(2025)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353174" y="5175316"/>
            <a:ext cx="538162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dirty="0" sz="1750" spc="-200" b="0">
                <a:solidFill>
                  <a:srgbClr val="FFFFFF"/>
                </a:solidFill>
                <a:latin typeface="Noto Sans JP Medium"/>
                <a:cs typeface="Noto Sans JP Medium"/>
              </a:rPr>
              <a:t>LSTM</a:t>
            </a:r>
            <a:r>
              <a:rPr dirty="0" sz="1750" spc="7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175" b="0">
                <a:solidFill>
                  <a:srgbClr val="FFFFFF"/>
                </a:solidFill>
                <a:latin typeface="Noto Sans JP Medium"/>
                <a:cs typeface="Noto Sans JP Medium"/>
              </a:rPr>
              <a:t>Autoencoder</a:t>
            </a:r>
            <a:r>
              <a:rPr dirty="0" sz="1700" spc="-175">
                <a:solidFill>
                  <a:srgbClr val="FFFFFF"/>
                </a:solidFill>
                <a:latin typeface="Dotum"/>
                <a:cs typeface="Dotum"/>
              </a:rPr>
              <a:t>의</a:t>
            </a:r>
            <a:r>
              <a:rPr dirty="0" sz="170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장점</a:t>
            </a:r>
            <a:endParaRPr sz="1700">
              <a:latin typeface="Dotum"/>
              <a:cs typeface="Dotum"/>
            </a:endParaRPr>
          </a:p>
          <a:p>
            <a:pPr marL="247650">
              <a:lnSpc>
                <a:spcPct val="100000"/>
              </a:lnSpc>
              <a:spcBef>
                <a:spcPts val="167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시계열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데이터의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이상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탐지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70">
                <a:solidFill>
                  <a:srgbClr val="E4E7EB"/>
                </a:solidFill>
                <a:latin typeface="Bodoni"/>
                <a:cs typeface="Bodoni"/>
              </a:rPr>
              <a:t>-</a:t>
            </a:r>
            <a:r>
              <a:rPr dirty="0" sz="1350" spc="-130">
                <a:solidFill>
                  <a:srgbClr val="E4E7EB"/>
                </a:solidFill>
                <a:latin typeface="Bodoni"/>
                <a:cs typeface="Bodoni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비정상적인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가격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움직임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식별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200">
              <a:latin typeface="Dotum"/>
              <a:cs typeface="Dotum"/>
            </a:endParaRPr>
          </a:p>
          <a:p>
            <a:pPr marL="24765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복잡한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패턴의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학습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70">
                <a:solidFill>
                  <a:srgbClr val="E4E7EB"/>
                </a:solidFill>
                <a:latin typeface="Bodoni"/>
                <a:cs typeface="Bodoni"/>
              </a:rPr>
              <a:t>-</a:t>
            </a:r>
            <a:r>
              <a:rPr dirty="0" sz="1350" spc="-130">
                <a:solidFill>
                  <a:srgbClr val="E4E7EB"/>
                </a:solidFill>
                <a:latin typeface="Bodoni"/>
                <a:cs typeface="Bodoni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유망종목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특성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파악</a:t>
            </a:r>
            <a:endParaRPr sz="1350">
              <a:latin typeface="Dotum"/>
              <a:cs typeface="Dotum"/>
            </a:endParaRPr>
          </a:p>
          <a:p>
            <a:pPr algn="r">
              <a:lnSpc>
                <a:spcPts val="1225"/>
              </a:lnSpc>
              <a:spcBef>
                <a:spcPts val="1205"/>
              </a:spcBef>
            </a:pPr>
            <a:r>
              <a:rPr dirty="0" sz="1150" spc="-25">
                <a:solidFill>
                  <a:srgbClr val="9CA2AF"/>
                </a:solidFill>
                <a:latin typeface="Arial"/>
                <a:cs typeface="Arial"/>
              </a:rPr>
              <a:t>08</a:t>
            </a:r>
            <a:endParaRPr sz="1150">
              <a:latin typeface="Arial"/>
              <a:cs typeface="Arial"/>
            </a:endParaRPr>
          </a:p>
          <a:p>
            <a:pPr marL="247650">
              <a:lnSpc>
                <a:spcPts val="1470"/>
              </a:lnSpc>
            </a:pP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미래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가격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예측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정확도</a:t>
            </a:r>
            <a:r>
              <a:rPr dirty="0" sz="1350" spc="-110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ABE24"/>
                </a:solidFill>
                <a:latin typeface="Dotum"/>
                <a:cs typeface="Dotum"/>
              </a:rPr>
              <a:t>향상</a:t>
            </a:r>
            <a:r>
              <a:rPr dirty="0" sz="1350" spc="-105">
                <a:solidFill>
                  <a:srgbClr val="FABE24"/>
                </a:solidFill>
                <a:latin typeface="Dotum"/>
                <a:cs typeface="Dotum"/>
              </a:rPr>
              <a:t> </a:t>
            </a:r>
            <a:r>
              <a:rPr dirty="0" sz="1350" spc="-70">
                <a:solidFill>
                  <a:srgbClr val="E4E7EB"/>
                </a:solidFill>
                <a:latin typeface="Bodoni"/>
                <a:cs typeface="Bodoni"/>
              </a:rPr>
              <a:t>-</a:t>
            </a:r>
            <a:r>
              <a:rPr dirty="0" sz="1350" spc="-130">
                <a:solidFill>
                  <a:srgbClr val="E4E7EB"/>
                </a:solidFill>
                <a:latin typeface="Bodoni"/>
                <a:cs typeface="Bodoni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매매시점</a:t>
            </a:r>
            <a:r>
              <a:rPr dirty="0" sz="1350" spc="-110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E4E7EB"/>
                </a:solidFill>
                <a:latin typeface="Dotum"/>
                <a:cs typeface="Dotum"/>
              </a:rPr>
              <a:t>정밀</a:t>
            </a:r>
            <a:r>
              <a:rPr dirty="0" sz="1350" spc="-105">
                <a:solidFill>
                  <a:srgbClr val="E4E7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E4E7EB"/>
                </a:solidFill>
                <a:latin typeface="Dotum"/>
                <a:cs typeface="Dotum"/>
              </a:rPr>
              <a:t>포착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z="3000" spc="-260">
                <a:latin typeface="Noto Sans JP"/>
                <a:cs typeface="Noto Sans JP"/>
              </a:rPr>
              <a:t>LSTM</a:t>
            </a:r>
            <a:r>
              <a:rPr dirty="0" sz="3000" spc="70">
                <a:latin typeface="Noto Sans JP"/>
                <a:cs typeface="Noto Sans JP"/>
              </a:rPr>
              <a:t> </a:t>
            </a:r>
            <a:r>
              <a:rPr dirty="0" spc="-580"/>
              <a:t>기반</a:t>
            </a:r>
            <a:r>
              <a:rPr dirty="0" spc="-315"/>
              <a:t> </a:t>
            </a:r>
            <a:r>
              <a:rPr dirty="0" spc="-580">
                <a:solidFill>
                  <a:srgbClr val="4BC8F0"/>
                </a:solidFill>
              </a:rPr>
              <a:t>유망종목</a:t>
            </a:r>
            <a:r>
              <a:rPr dirty="0" spc="-315">
                <a:solidFill>
                  <a:srgbClr val="4BC8F0"/>
                </a:solidFill>
              </a:rPr>
              <a:t> </a:t>
            </a:r>
            <a:r>
              <a:rPr dirty="0" spc="-580">
                <a:solidFill>
                  <a:srgbClr val="4BC8F0"/>
                </a:solidFill>
              </a:rPr>
              <a:t>발굴</a:t>
            </a:r>
            <a:r>
              <a:rPr dirty="0" spc="-310">
                <a:solidFill>
                  <a:srgbClr val="4BC8F0"/>
                </a:solidFill>
              </a:rPr>
              <a:t> </a:t>
            </a:r>
            <a:r>
              <a:rPr dirty="0" spc="-605"/>
              <a:t>방법론</a:t>
            </a:r>
            <a:endParaRPr sz="3000">
              <a:latin typeface="Noto Sans JP"/>
              <a:cs typeface="Noto Sans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676400"/>
            <a:ext cx="5334000" cy="1143000"/>
            <a:chOff x="457199" y="1676400"/>
            <a:chExt cx="53340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485774" y="1676400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1676400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1866900"/>
              <a:ext cx="190499" cy="1904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57199" y="3009899"/>
            <a:ext cx="5334000" cy="1143000"/>
            <a:chOff x="457199" y="3009899"/>
            <a:chExt cx="5334000" cy="1143000"/>
          </a:xfrm>
        </p:grpSpPr>
        <p:sp>
          <p:nvSpPr>
            <p:cNvPr id="8" name="object 8" descr=""/>
            <p:cNvSpPr/>
            <p:nvPr/>
          </p:nvSpPr>
          <p:spPr>
            <a:xfrm>
              <a:off x="485774" y="30098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30098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133" y="3212306"/>
              <a:ext cx="192546" cy="167431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57199" y="4343399"/>
            <a:ext cx="5334000" cy="1143000"/>
            <a:chOff x="457199" y="4343399"/>
            <a:chExt cx="5334000" cy="1143000"/>
          </a:xfrm>
        </p:grpSpPr>
        <p:sp>
          <p:nvSpPr>
            <p:cNvPr id="12" name="object 12" descr=""/>
            <p:cNvSpPr/>
            <p:nvPr/>
          </p:nvSpPr>
          <p:spPr>
            <a:xfrm>
              <a:off x="485774" y="4343399"/>
              <a:ext cx="5305425" cy="1143000"/>
            </a:xfrm>
            <a:custGeom>
              <a:avLst/>
              <a:gdLst/>
              <a:ahLst/>
              <a:cxnLst/>
              <a:rect l="l" t="t" r="r" b="b"/>
              <a:pathLst>
                <a:path w="5305425" h="1143000">
                  <a:moveTo>
                    <a:pt x="0" y="1142999"/>
                  </a:moveTo>
                  <a:lnTo>
                    <a:pt x="5305424" y="1142999"/>
                  </a:lnTo>
                  <a:lnTo>
                    <a:pt x="5305424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solidFill>
              <a:srgbClr val="4261E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4343399"/>
              <a:ext cx="28575" cy="1143000"/>
            </a:xfrm>
            <a:custGeom>
              <a:avLst/>
              <a:gdLst/>
              <a:ahLst/>
              <a:cxnLst/>
              <a:rect l="l" t="t" r="r" b="b"/>
              <a:pathLst>
                <a:path w="28575" h="1143000">
                  <a:moveTo>
                    <a:pt x="28574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42999"/>
                  </a:lnTo>
                  <a:close/>
                </a:path>
              </a:pathLst>
            </a:custGeom>
            <a:solidFill>
              <a:srgbClr val="4261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74" y="4545806"/>
              <a:ext cx="214312" cy="166687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44500" y="1119632"/>
            <a:ext cx="211074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딥러닝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패턴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FFFFFF"/>
                </a:solidFill>
                <a:latin typeface="Malgun Gothic"/>
                <a:cs typeface="Malgun Gothic"/>
              </a:rPr>
              <a:t>인식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FFFFFF"/>
                </a:solidFill>
                <a:latin typeface="Malgun Gothic"/>
                <a:cs typeface="Malgun Gothic"/>
              </a:rPr>
              <a:t>기술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5774" y="1696844"/>
            <a:ext cx="5305425" cy="97536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99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시계열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패턴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35"/>
              </a:spcBef>
            </a:pPr>
            <a:r>
              <a:rPr dirty="0" sz="1400" spc="-16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400" spc="3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모델이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장기간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시계열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데이터의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패턴을</a:t>
            </a:r>
            <a:r>
              <a:rPr dirty="0" sz="1350" spc="-10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학습</a:t>
            </a:r>
            <a:endParaRPr sz="135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4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일반적인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기술적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분석으로는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포착하기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어려운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복잡한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비선형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패턴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인식</a:t>
            </a:r>
            <a:endParaRPr sz="11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5774" y="3018010"/>
            <a:ext cx="5305425" cy="9874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35"/>
              </a:spcBef>
            </a:pPr>
            <a:r>
              <a:rPr dirty="0" sz="1700" spc="-195">
                <a:solidFill>
                  <a:srgbClr val="FFFFFF"/>
                </a:solidFill>
                <a:latin typeface="Dotum"/>
                <a:cs typeface="Dotum"/>
              </a:rPr>
              <a:t>이상값</a:t>
            </a:r>
            <a:r>
              <a:rPr dirty="0" sz="1750" spc="-195" b="0">
                <a:solidFill>
                  <a:srgbClr val="FFFFFF"/>
                </a:solidFill>
                <a:latin typeface="Noto Sans JP Medium"/>
                <a:cs typeface="Noto Sans JP Medium"/>
              </a:rPr>
              <a:t>(Anomaly)</a:t>
            </a:r>
            <a:r>
              <a:rPr dirty="0" sz="1750" spc="105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탐지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25"/>
              </a:spcBef>
            </a:pPr>
            <a:r>
              <a:rPr dirty="0" sz="1400" spc="-135">
                <a:solidFill>
                  <a:srgbClr val="D0D5DA"/>
                </a:solidFill>
                <a:latin typeface="Noto Sans JP"/>
                <a:cs typeface="Noto Sans JP"/>
              </a:rPr>
              <a:t>Autoencoder</a:t>
            </a:r>
            <a:r>
              <a:rPr dirty="0" sz="1350" spc="-135">
                <a:solidFill>
                  <a:srgbClr val="D0D5DA"/>
                </a:solidFill>
                <a:latin typeface="Dotum"/>
                <a:cs typeface="Dotum"/>
              </a:rPr>
              <a:t>와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400" spc="-160">
                <a:solidFill>
                  <a:srgbClr val="D0D5DA"/>
                </a:solidFill>
                <a:latin typeface="Noto Sans JP"/>
                <a:cs typeface="Noto Sans JP"/>
              </a:rPr>
              <a:t>LSTM</a:t>
            </a:r>
            <a:r>
              <a:rPr dirty="0" sz="1400" spc="4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결합으로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시장의</a:t>
            </a:r>
            <a:r>
              <a:rPr dirty="0" sz="13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이상</a:t>
            </a:r>
            <a:r>
              <a:rPr dirty="0" sz="1350" spc="-9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신호</a:t>
            </a:r>
            <a:r>
              <a:rPr dirty="0" sz="1350" spc="-9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포착</a:t>
            </a:r>
            <a:endParaRPr sz="135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4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통계적으로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비정상적인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가격</a:t>
            </a:r>
            <a:r>
              <a:rPr dirty="0" sz="1150" spc="-165">
                <a:solidFill>
                  <a:srgbClr val="9CA2AF"/>
                </a:solidFill>
                <a:latin typeface="Noto Sans JP"/>
                <a:cs typeface="Noto Sans JP"/>
              </a:rPr>
              <a:t>/</a:t>
            </a:r>
            <a:r>
              <a:rPr dirty="0" sz="1150" spc="-165">
                <a:solidFill>
                  <a:srgbClr val="9CA2AF"/>
                </a:solidFill>
                <a:latin typeface="Dotum"/>
                <a:cs typeface="Dotum"/>
              </a:rPr>
              <a:t>거래량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변동</a:t>
            </a:r>
            <a:r>
              <a:rPr dirty="0" sz="1150" spc="-7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감지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5774" y="4353559"/>
            <a:ext cx="5305425" cy="98551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1070"/>
              </a:spcBef>
            </a:pP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시계열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FFFFF"/>
                </a:solidFill>
                <a:latin typeface="Dotum"/>
                <a:cs typeface="Dotum"/>
              </a:rPr>
              <a:t>상관관계</a:t>
            </a:r>
            <a:r>
              <a:rPr dirty="0" sz="1700" spc="-1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endParaRPr sz="170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여러</a:t>
            </a:r>
            <a:r>
              <a:rPr dirty="0" sz="1350" spc="-110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종목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간의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복잡한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상관관계와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D0D5DA"/>
                </a:solidFill>
                <a:latin typeface="Dotum"/>
                <a:cs typeface="Dotum"/>
              </a:rPr>
              <a:t>영향력</a:t>
            </a:r>
            <a:r>
              <a:rPr dirty="0" sz="1350" spc="-105">
                <a:solidFill>
                  <a:srgbClr val="D0D5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D0D5DA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  <a:p>
            <a:pPr marL="456565">
              <a:lnSpc>
                <a:spcPct val="100000"/>
              </a:lnSpc>
              <a:spcBef>
                <a:spcPts val="7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시장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전체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흐름과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특정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종목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간의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연관성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학습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예측에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00174" y="5895974"/>
            <a:ext cx="3162300" cy="1066800"/>
            <a:chOff x="1400174" y="5895974"/>
            <a:chExt cx="3162300" cy="1066800"/>
          </a:xfrm>
        </p:grpSpPr>
        <p:sp>
          <p:nvSpPr>
            <p:cNvPr id="20" name="object 20" descr=""/>
            <p:cNvSpPr/>
            <p:nvPr/>
          </p:nvSpPr>
          <p:spPr>
            <a:xfrm>
              <a:off x="1695449" y="5905499"/>
              <a:ext cx="2857500" cy="1047750"/>
            </a:xfrm>
            <a:custGeom>
              <a:avLst/>
              <a:gdLst/>
              <a:ahLst/>
              <a:cxnLst/>
              <a:rect l="l" t="t" r="r" b="b"/>
              <a:pathLst>
                <a:path w="2857500" h="1047750">
                  <a:moveTo>
                    <a:pt x="2768503" y="1047749"/>
                  </a:moveTo>
                  <a:lnTo>
                    <a:pt x="88995" y="1047749"/>
                  </a:lnTo>
                  <a:lnTo>
                    <a:pt x="82801" y="1047139"/>
                  </a:lnTo>
                  <a:lnTo>
                    <a:pt x="37131" y="1028222"/>
                  </a:lnTo>
                  <a:lnTo>
                    <a:pt x="9643" y="994728"/>
                  </a:lnTo>
                  <a:lnTo>
                    <a:pt x="0" y="958754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95250" y="0"/>
                  </a:lnTo>
                  <a:lnTo>
                    <a:pt x="2768503" y="0"/>
                  </a:lnTo>
                  <a:lnTo>
                    <a:pt x="2809967" y="12577"/>
                  </a:lnTo>
                  <a:lnTo>
                    <a:pt x="2844921" y="47532"/>
                  </a:lnTo>
                  <a:lnTo>
                    <a:pt x="2857499" y="88995"/>
                  </a:lnTo>
                  <a:lnTo>
                    <a:pt x="2857499" y="958754"/>
                  </a:lnTo>
                  <a:lnTo>
                    <a:pt x="2844921" y="1000217"/>
                  </a:lnTo>
                  <a:lnTo>
                    <a:pt x="2809967" y="1035171"/>
                  </a:lnTo>
                  <a:lnTo>
                    <a:pt x="2774697" y="1047139"/>
                  </a:lnTo>
                  <a:lnTo>
                    <a:pt x="2768503" y="1047749"/>
                  </a:lnTo>
                  <a:close/>
                </a:path>
              </a:pathLst>
            </a:custGeom>
            <a:solidFill>
              <a:srgbClr val="4261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95449" y="5905499"/>
              <a:ext cx="2857500" cy="1047750"/>
            </a:xfrm>
            <a:custGeom>
              <a:avLst/>
              <a:gdLst/>
              <a:ahLst/>
              <a:cxnLst/>
              <a:rect l="l" t="t" r="r" b="b"/>
              <a:pathLst>
                <a:path w="2857500" h="1047750">
                  <a:moveTo>
                    <a:pt x="95250" y="0"/>
                  </a:moveTo>
                  <a:lnTo>
                    <a:pt x="2762249" y="0"/>
                  </a:lnTo>
                  <a:lnTo>
                    <a:pt x="2768503" y="0"/>
                  </a:lnTo>
                  <a:lnTo>
                    <a:pt x="2774697" y="610"/>
                  </a:lnTo>
                  <a:lnTo>
                    <a:pt x="2815167" y="16052"/>
                  </a:lnTo>
                  <a:lnTo>
                    <a:pt x="2844921" y="47532"/>
                  </a:lnTo>
                  <a:lnTo>
                    <a:pt x="2850248" y="58799"/>
                  </a:lnTo>
                  <a:lnTo>
                    <a:pt x="2852642" y="64577"/>
                  </a:lnTo>
                  <a:lnTo>
                    <a:pt x="2854449" y="70533"/>
                  </a:lnTo>
                  <a:lnTo>
                    <a:pt x="2855669" y="76667"/>
                  </a:lnTo>
                  <a:lnTo>
                    <a:pt x="2856889" y="82801"/>
                  </a:lnTo>
                  <a:lnTo>
                    <a:pt x="2857499" y="88995"/>
                  </a:lnTo>
                  <a:lnTo>
                    <a:pt x="2857499" y="95249"/>
                  </a:lnTo>
                  <a:lnTo>
                    <a:pt x="2857499" y="952499"/>
                  </a:lnTo>
                  <a:lnTo>
                    <a:pt x="2857499" y="958754"/>
                  </a:lnTo>
                  <a:lnTo>
                    <a:pt x="2856889" y="964948"/>
                  </a:lnTo>
                  <a:lnTo>
                    <a:pt x="2855669" y="971082"/>
                  </a:lnTo>
                  <a:lnTo>
                    <a:pt x="2854449" y="977216"/>
                  </a:lnTo>
                  <a:lnTo>
                    <a:pt x="2834023" y="1015429"/>
                  </a:lnTo>
                  <a:lnTo>
                    <a:pt x="2798699" y="1040499"/>
                  </a:lnTo>
                  <a:lnTo>
                    <a:pt x="2762249" y="1047749"/>
                  </a:lnTo>
                  <a:lnTo>
                    <a:pt x="95250" y="1047749"/>
                  </a:lnTo>
                  <a:lnTo>
                    <a:pt x="53021" y="1038106"/>
                  </a:lnTo>
                  <a:lnTo>
                    <a:pt x="27898" y="1019851"/>
                  </a:lnTo>
                  <a:lnTo>
                    <a:pt x="23475" y="1015429"/>
                  </a:lnTo>
                  <a:lnTo>
                    <a:pt x="19527" y="1010618"/>
                  </a:lnTo>
                  <a:lnTo>
                    <a:pt x="16052" y="1005417"/>
                  </a:lnTo>
                  <a:lnTo>
                    <a:pt x="12577" y="1000217"/>
                  </a:lnTo>
                  <a:lnTo>
                    <a:pt x="9643" y="994728"/>
                  </a:lnTo>
                  <a:lnTo>
                    <a:pt x="7250" y="988950"/>
                  </a:lnTo>
                  <a:lnTo>
                    <a:pt x="4857" y="983172"/>
                  </a:lnTo>
                  <a:lnTo>
                    <a:pt x="3050" y="977216"/>
                  </a:lnTo>
                  <a:lnTo>
                    <a:pt x="1830" y="971082"/>
                  </a:lnTo>
                  <a:lnTo>
                    <a:pt x="610" y="964948"/>
                  </a:lnTo>
                  <a:lnTo>
                    <a:pt x="0" y="958754"/>
                  </a:lnTo>
                  <a:lnTo>
                    <a:pt x="0" y="952499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610" y="82801"/>
                  </a:lnTo>
                  <a:lnTo>
                    <a:pt x="1830" y="76667"/>
                  </a:lnTo>
                  <a:lnTo>
                    <a:pt x="3050" y="70533"/>
                  </a:lnTo>
                  <a:lnTo>
                    <a:pt x="4857" y="64577"/>
                  </a:lnTo>
                  <a:lnTo>
                    <a:pt x="7250" y="58799"/>
                  </a:lnTo>
                  <a:lnTo>
                    <a:pt x="9643" y="53021"/>
                  </a:lnTo>
                  <a:lnTo>
                    <a:pt x="27898" y="27898"/>
                  </a:lnTo>
                  <a:lnTo>
                    <a:pt x="32320" y="23475"/>
                  </a:lnTo>
                  <a:lnTo>
                    <a:pt x="70533" y="3050"/>
                  </a:lnTo>
                  <a:lnTo>
                    <a:pt x="88995" y="0"/>
                  </a:lnTo>
                  <a:lnTo>
                    <a:pt x="95250" y="0"/>
                  </a:lnTo>
                  <a:close/>
                </a:path>
              </a:pathLst>
            </a:custGeom>
            <a:ln w="19049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09699" y="6429374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 h="0">
                  <a:moveTo>
                    <a:pt x="0" y="0"/>
                  </a:moveTo>
                  <a:lnTo>
                    <a:pt x="285749" y="0"/>
                  </a:lnTo>
                </a:path>
              </a:pathLst>
            </a:custGeom>
            <a:ln w="19049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85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34940" y="476249"/>
                  </a:moveTo>
                  <a:lnTo>
                    <a:pt x="41309" y="476249"/>
                  </a:lnTo>
                  <a:lnTo>
                    <a:pt x="35234" y="475041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434940" y="0"/>
                  </a:lnTo>
                  <a:lnTo>
                    <a:pt x="470207" y="23564"/>
                  </a:lnTo>
                  <a:lnTo>
                    <a:pt x="476249" y="41309"/>
                  </a:lnTo>
                  <a:lnTo>
                    <a:pt x="476249" y="434940"/>
                  </a:lnTo>
                  <a:lnTo>
                    <a:pt x="452684" y="470207"/>
                  </a:lnTo>
                  <a:lnTo>
                    <a:pt x="441015" y="475041"/>
                  </a:lnTo>
                  <a:lnTo>
                    <a:pt x="434940" y="476249"/>
                  </a:lnTo>
                  <a:close/>
                </a:path>
              </a:pathLst>
            </a:custGeom>
            <a:solidFill>
              <a:srgbClr val="4BC8F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85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" y="0"/>
                  </a:moveTo>
                  <a:lnTo>
                    <a:pt x="428625" y="0"/>
                  </a:lnTo>
                  <a:lnTo>
                    <a:pt x="434940" y="0"/>
                  </a:lnTo>
                  <a:lnTo>
                    <a:pt x="441015" y="1208"/>
                  </a:lnTo>
                  <a:lnTo>
                    <a:pt x="446850" y="3625"/>
                  </a:lnTo>
                  <a:lnTo>
                    <a:pt x="452684" y="6042"/>
                  </a:lnTo>
                  <a:lnTo>
                    <a:pt x="457835" y="9483"/>
                  </a:lnTo>
                  <a:lnTo>
                    <a:pt x="476250" y="47624"/>
                  </a:lnTo>
                  <a:lnTo>
                    <a:pt x="476250" y="428624"/>
                  </a:lnTo>
                  <a:lnTo>
                    <a:pt x="457835" y="466766"/>
                  </a:lnTo>
                  <a:lnTo>
                    <a:pt x="428625" y="476249"/>
                  </a:lnTo>
                  <a:lnTo>
                    <a:pt x="47625" y="476249"/>
                  </a:lnTo>
                  <a:lnTo>
                    <a:pt x="9483" y="457835"/>
                  </a:lnTo>
                  <a:lnTo>
                    <a:pt x="0" y="434940"/>
                  </a:lnTo>
                  <a:lnTo>
                    <a:pt x="0" y="428624"/>
                  </a:lnTo>
                  <a:lnTo>
                    <a:pt x="0" y="47624"/>
                  </a:lnTo>
                  <a:lnTo>
                    <a:pt x="13949" y="13949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4287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647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34940" y="476249"/>
                  </a:moveTo>
                  <a:lnTo>
                    <a:pt x="41309" y="476249"/>
                  </a:lnTo>
                  <a:lnTo>
                    <a:pt x="35234" y="475041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434940" y="0"/>
                  </a:lnTo>
                  <a:lnTo>
                    <a:pt x="470207" y="23564"/>
                  </a:lnTo>
                  <a:lnTo>
                    <a:pt x="476249" y="41309"/>
                  </a:lnTo>
                  <a:lnTo>
                    <a:pt x="476249" y="434940"/>
                  </a:lnTo>
                  <a:lnTo>
                    <a:pt x="452684" y="470207"/>
                  </a:lnTo>
                  <a:lnTo>
                    <a:pt x="441015" y="475041"/>
                  </a:lnTo>
                  <a:lnTo>
                    <a:pt x="434940" y="476249"/>
                  </a:lnTo>
                  <a:close/>
                </a:path>
              </a:pathLst>
            </a:custGeom>
            <a:solidFill>
              <a:srgbClr val="4BC8F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47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" y="0"/>
                  </a:moveTo>
                  <a:lnTo>
                    <a:pt x="428625" y="0"/>
                  </a:lnTo>
                  <a:lnTo>
                    <a:pt x="434940" y="0"/>
                  </a:lnTo>
                  <a:lnTo>
                    <a:pt x="441015" y="1208"/>
                  </a:lnTo>
                  <a:lnTo>
                    <a:pt x="472624" y="29399"/>
                  </a:lnTo>
                  <a:lnTo>
                    <a:pt x="476250" y="47624"/>
                  </a:lnTo>
                  <a:lnTo>
                    <a:pt x="476250" y="428624"/>
                  </a:lnTo>
                  <a:lnTo>
                    <a:pt x="457835" y="466766"/>
                  </a:lnTo>
                  <a:lnTo>
                    <a:pt x="428625" y="476249"/>
                  </a:lnTo>
                  <a:lnTo>
                    <a:pt x="47625" y="476249"/>
                  </a:lnTo>
                  <a:lnTo>
                    <a:pt x="41309" y="476249"/>
                  </a:lnTo>
                  <a:lnTo>
                    <a:pt x="35234" y="475041"/>
                  </a:lnTo>
                  <a:lnTo>
                    <a:pt x="29399" y="472624"/>
                  </a:lnTo>
                  <a:lnTo>
                    <a:pt x="23564" y="470207"/>
                  </a:lnTo>
                  <a:lnTo>
                    <a:pt x="18414" y="466766"/>
                  </a:lnTo>
                  <a:lnTo>
                    <a:pt x="13948" y="462300"/>
                  </a:lnTo>
                  <a:lnTo>
                    <a:pt x="9483" y="457835"/>
                  </a:lnTo>
                  <a:lnTo>
                    <a:pt x="6042" y="452684"/>
                  </a:lnTo>
                  <a:lnTo>
                    <a:pt x="3625" y="446850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28624"/>
                  </a:lnTo>
                  <a:lnTo>
                    <a:pt x="0" y="47624"/>
                  </a:lnTo>
                  <a:lnTo>
                    <a:pt x="13948" y="13949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4287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09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34940" y="476249"/>
                  </a:moveTo>
                  <a:lnTo>
                    <a:pt x="41309" y="476249"/>
                  </a:lnTo>
                  <a:lnTo>
                    <a:pt x="35234" y="475041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434940" y="0"/>
                  </a:lnTo>
                  <a:lnTo>
                    <a:pt x="470207" y="23564"/>
                  </a:lnTo>
                  <a:lnTo>
                    <a:pt x="476249" y="41309"/>
                  </a:lnTo>
                  <a:lnTo>
                    <a:pt x="476249" y="434940"/>
                  </a:lnTo>
                  <a:lnTo>
                    <a:pt x="452685" y="470207"/>
                  </a:lnTo>
                  <a:lnTo>
                    <a:pt x="441015" y="475041"/>
                  </a:lnTo>
                  <a:lnTo>
                    <a:pt x="434940" y="476249"/>
                  </a:lnTo>
                  <a:close/>
                </a:path>
              </a:pathLst>
            </a:custGeom>
            <a:solidFill>
              <a:srgbClr val="4BC8F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09949" y="6143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" y="0"/>
                  </a:moveTo>
                  <a:lnTo>
                    <a:pt x="428625" y="0"/>
                  </a:lnTo>
                  <a:lnTo>
                    <a:pt x="434940" y="0"/>
                  </a:lnTo>
                  <a:lnTo>
                    <a:pt x="441015" y="1208"/>
                  </a:lnTo>
                  <a:lnTo>
                    <a:pt x="446850" y="3625"/>
                  </a:lnTo>
                  <a:lnTo>
                    <a:pt x="452685" y="6042"/>
                  </a:lnTo>
                  <a:lnTo>
                    <a:pt x="457835" y="9483"/>
                  </a:lnTo>
                  <a:lnTo>
                    <a:pt x="462300" y="13949"/>
                  </a:lnTo>
                  <a:lnTo>
                    <a:pt x="466766" y="18414"/>
                  </a:lnTo>
                  <a:lnTo>
                    <a:pt x="470207" y="23564"/>
                  </a:lnTo>
                  <a:lnTo>
                    <a:pt x="472624" y="29399"/>
                  </a:lnTo>
                  <a:lnTo>
                    <a:pt x="475041" y="35234"/>
                  </a:lnTo>
                  <a:lnTo>
                    <a:pt x="476249" y="41309"/>
                  </a:lnTo>
                  <a:lnTo>
                    <a:pt x="476250" y="47624"/>
                  </a:lnTo>
                  <a:lnTo>
                    <a:pt x="476250" y="428624"/>
                  </a:lnTo>
                  <a:lnTo>
                    <a:pt x="476249" y="434940"/>
                  </a:lnTo>
                  <a:lnTo>
                    <a:pt x="475041" y="441015"/>
                  </a:lnTo>
                  <a:lnTo>
                    <a:pt x="472624" y="446850"/>
                  </a:lnTo>
                  <a:lnTo>
                    <a:pt x="470207" y="452684"/>
                  </a:lnTo>
                  <a:lnTo>
                    <a:pt x="434940" y="476249"/>
                  </a:lnTo>
                  <a:lnTo>
                    <a:pt x="428625" y="476249"/>
                  </a:lnTo>
                  <a:lnTo>
                    <a:pt x="47625" y="476249"/>
                  </a:lnTo>
                  <a:lnTo>
                    <a:pt x="41309" y="476249"/>
                  </a:lnTo>
                  <a:lnTo>
                    <a:pt x="35234" y="475041"/>
                  </a:lnTo>
                  <a:lnTo>
                    <a:pt x="29399" y="472624"/>
                  </a:lnTo>
                  <a:lnTo>
                    <a:pt x="23564" y="470207"/>
                  </a:lnTo>
                  <a:lnTo>
                    <a:pt x="18414" y="466766"/>
                  </a:lnTo>
                  <a:lnTo>
                    <a:pt x="13949" y="462300"/>
                  </a:lnTo>
                  <a:lnTo>
                    <a:pt x="9483" y="457835"/>
                  </a:lnTo>
                  <a:lnTo>
                    <a:pt x="6041" y="452684"/>
                  </a:lnTo>
                  <a:lnTo>
                    <a:pt x="3625" y="446850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28624"/>
                  </a:lnTo>
                  <a:lnTo>
                    <a:pt x="0" y="47624"/>
                  </a:lnTo>
                  <a:lnTo>
                    <a:pt x="13949" y="13949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4287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981449" y="5953124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56214" y="190499"/>
                  </a:moveTo>
                  <a:lnTo>
                    <a:pt x="24785" y="190499"/>
                  </a:lnTo>
                  <a:lnTo>
                    <a:pt x="21140" y="189774"/>
                  </a:lnTo>
                  <a:lnTo>
                    <a:pt x="0" y="16571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356214" y="0"/>
                  </a:lnTo>
                  <a:lnTo>
                    <a:pt x="380999" y="24785"/>
                  </a:lnTo>
                  <a:lnTo>
                    <a:pt x="380999" y="165714"/>
                  </a:lnTo>
                  <a:lnTo>
                    <a:pt x="359859" y="189774"/>
                  </a:lnTo>
                  <a:lnTo>
                    <a:pt x="356214" y="1904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540249" y="630237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u="heavy" sz="900">
                <a:solidFill>
                  <a:srgbClr val="FFFFFF"/>
                </a:solidFill>
                <a:uFill>
                  <a:solidFill>
                    <a:srgbClr val="4BC8F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981449" y="5953124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8575" y="0"/>
                </a:moveTo>
                <a:lnTo>
                  <a:pt x="352425" y="0"/>
                </a:lnTo>
                <a:lnTo>
                  <a:pt x="356214" y="0"/>
                </a:lnTo>
                <a:lnTo>
                  <a:pt x="359859" y="725"/>
                </a:lnTo>
                <a:lnTo>
                  <a:pt x="363359" y="2175"/>
                </a:lnTo>
                <a:lnTo>
                  <a:pt x="366860" y="3625"/>
                </a:lnTo>
                <a:lnTo>
                  <a:pt x="369950" y="5689"/>
                </a:lnTo>
                <a:lnTo>
                  <a:pt x="381000" y="28574"/>
                </a:lnTo>
                <a:lnTo>
                  <a:pt x="381000" y="161924"/>
                </a:lnTo>
                <a:lnTo>
                  <a:pt x="363359" y="188324"/>
                </a:lnTo>
                <a:lnTo>
                  <a:pt x="359859" y="189774"/>
                </a:lnTo>
                <a:lnTo>
                  <a:pt x="356214" y="190499"/>
                </a:lnTo>
                <a:lnTo>
                  <a:pt x="352425" y="190499"/>
                </a:lnTo>
                <a:lnTo>
                  <a:pt x="28575" y="190499"/>
                </a:lnTo>
                <a:lnTo>
                  <a:pt x="24785" y="190499"/>
                </a:lnTo>
                <a:lnTo>
                  <a:pt x="21140" y="189774"/>
                </a:lnTo>
                <a:lnTo>
                  <a:pt x="17639" y="188324"/>
                </a:lnTo>
                <a:lnTo>
                  <a:pt x="14139" y="186874"/>
                </a:lnTo>
                <a:lnTo>
                  <a:pt x="11048" y="184809"/>
                </a:lnTo>
                <a:lnTo>
                  <a:pt x="8369" y="182130"/>
                </a:lnTo>
                <a:lnTo>
                  <a:pt x="5690" y="179451"/>
                </a:lnTo>
                <a:lnTo>
                  <a:pt x="3625" y="176360"/>
                </a:lnTo>
                <a:lnTo>
                  <a:pt x="2175" y="172860"/>
                </a:lnTo>
                <a:lnTo>
                  <a:pt x="724" y="169359"/>
                </a:lnTo>
                <a:lnTo>
                  <a:pt x="0" y="165714"/>
                </a:lnTo>
                <a:lnTo>
                  <a:pt x="0" y="161924"/>
                </a:lnTo>
                <a:lnTo>
                  <a:pt x="0" y="28574"/>
                </a:lnTo>
                <a:lnTo>
                  <a:pt x="0" y="24785"/>
                </a:lnTo>
                <a:lnTo>
                  <a:pt x="724" y="21140"/>
                </a:lnTo>
                <a:lnTo>
                  <a:pt x="2175" y="17639"/>
                </a:lnTo>
                <a:lnTo>
                  <a:pt x="3625" y="14138"/>
                </a:lnTo>
                <a:lnTo>
                  <a:pt x="5690" y="11048"/>
                </a:lnTo>
                <a:lnTo>
                  <a:pt x="8369" y="8369"/>
                </a:lnTo>
                <a:lnTo>
                  <a:pt x="11048" y="5689"/>
                </a:lnTo>
                <a:lnTo>
                  <a:pt x="14139" y="3625"/>
                </a:lnTo>
                <a:lnTo>
                  <a:pt x="17639" y="2175"/>
                </a:lnTo>
                <a:lnTo>
                  <a:pt x="21140" y="725"/>
                </a:lnTo>
                <a:lnTo>
                  <a:pt x="24785" y="0"/>
                </a:lnTo>
                <a:lnTo>
                  <a:pt x="28575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112369" y="5977727"/>
            <a:ext cx="11938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25">
                <a:solidFill>
                  <a:srgbClr val="FFFFFF"/>
                </a:solidFill>
                <a:latin typeface="Eras Demi ITC"/>
                <a:cs typeface="Eras Demi ITC"/>
              </a:rPr>
              <a:t>Ct</a:t>
            </a:r>
            <a:endParaRPr sz="800">
              <a:latin typeface="Eras Demi ITC"/>
              <a:cs typeface="Eras Demi ITC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2362199" y="6381749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 h="0">
                <a:moveTo>
                  <a:pt x="0" y="0"/>
                </a:moveTo>
                <a:lnTo>
                  <a:pt x="0" y="0"/>
                </a:lnTo>
                <a:lnTo>
                  <a:pt x="238124" y="0"/>
                </a:lnTo>
                <a:lnTo>
                  <a:pt x="285749" y="0"/>
                </a:lnTo>
              </a:path>
              <a:path w="2190750" h="0">
                <a:moveTo>
                  <a:pt x="761999" y="0"/>
                </a:moveTo>
                <a:lnTo>
                  <a:pt x="761999" y="0"/>
                </a:lnTo>
                <a:lnTo>
                  <a:pt x="1000124" y="0"/>
                </a:lnTo>
                <a:lnTo>
                  <a:pt x="1047749" y="0"/>
                </a:lnTo>
              </a:path>
              <a:path w="2190750" h="0">
                <a:moveTo>
                  <a:pt x="1523999" y="0"/>
                </a:moveTo>
                <a:lnTo>
                  <a:pt x="1523999" y="0"/>
                </a:lnTo>
                <a:lnTo>
                  <a:pt x="2132698" y="0"/>
                </a:lnTo>
                <a:lnTo>
                  <a:pt x="2190749" y="0"/>
                </a:lnTo>
              </a:path>
            </a:pathLst>
          </a:custGeom>
          <a:ln w="14287">
            <a:solidFill>
              <a:srgbClr val="4BC8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2779017" y="6906640"/>
            <a:ext cx="69088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80">
                <a:solidFill>
                  <a:srgbClr val="CCCCCC"/>
                </a:solidFill>
                <a:latin typeface="Noto Sans JP"/>
                <a:cs typeface="Noto Sans JP"/>
              </a:rPr>
              <a:t>LSTM</a:t>
            </a:r>
            <a:r>
              <a:rPr dirty="0" sz="1000" spc="25">
                <a:solidFill>
                  <a:srgbClr val="CCCCCC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CCCCCC"/>
                </a:solidFill>
                <a:latin typeface="Dotum"/>
                <a:cs typeface="Dotum"/>
              </a:rPr>
              <a:t>셀</a:t>
            </a:r>
            <a:r>
              <a:rPr dirty="0" sz="1000" spc="-80">
                <a:solidFill>
                  <a:srgbClr val="CCCCCC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CCCCCC"/>
                </a:solidFill>
                <a:latin typeface="Dotum"/>
                <a:cs typeface="Dotum"/>
              </a:rPr>
              <a:t>구조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324599" y="1142999"/>
            <a:ext cx="5410200" cy="2609850"/>
            <a:chOff x="6324599" y="1142999"/>
            <a:chExt cx="5410200" cy="2609850"/>
          </a:xfrm>
        </p:grpSpPr>
        <p:sp>
          <p:nvSpPr>
            <p:cNvPr id="36" name="object 36" descr=""/>
            <p:cNvSpPr/>
            <p:nvPr/>
          </p:nvSpPr>
          <p:spPr>
            <a:xfrm>
              <a:off x="6324599" y="1142999"/>
              <a:ext cx="5410200" cy="2609850"/>
            </a:xfrm>
            <a:custGeom>
              <a:avLst/>
              <a:gdLst/>
              <a:ahLst/>
              <a:cxnLst/>
              <a:rect l="l" t="t" r="r" b="b"/>
              <a:pathLst>
                <a:path w="5410200" h="2609850">
                  <a:moveTo>
                    <a:pt x="5333999" y="2609849"/>
                  </a:moveTo>
                  <a:lnTo>
                    <a:pt x="76199" y="2609849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1" y="2555735"/>
                  </a:lnTo>
                  <a:lnTo>
                    <a:pt x="0" y="2533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2533649"/>
                  </a:lnTo>
                  <a:lnTo>
                    <a:pt x="5397368" y="2575991"/>
                  </a:lnTo>
                  <a:lnTo>
                    <a:pt x="5363158" y="2604049"/>
                  </a:lnTo>
                  <a:lnTo>
                    <a:pt x="5333999" y="2609849"/>
                  </a:lnTo>
                  <a:close/>
                </a:path>
              </a:pathLst>
            </a:custGeom>
            <a:solidFill>
              <a:srgbClr val="091831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24599" y="1142999"/>
              <a:ext cx="5410200" cy="2609850"/>
            </a:xfrm>
            <a:custGeom>
              <a:avLst/>
              <a:gdLst/>
              <a:ahLst/>
              <a:cxnLst/>
              <a:rect l="l" t="t" r="r" b="b"/>
              <a:pathLst>
                <a:path w="5410200" h="2609850">
                  <a:moveTo>
                    <a:pt x="5333999" y="2609849"/>
                  </a:moveTo>
                  <a:lnTo>
                    <a:pt x="76199" y="2609849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1" y="2555736"/>
                  </a:lnTo>
                  <a:lnTo>
                    <a:pt x="0" y="2533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2538027"/>
                  </a:lnTo>
                  <a:lnTo>
                    <a:pt x="23193" y="2574331"/>
                  </a:lnTo>
                  <a:lnTo>
                    <a:pt x="54728" y="2596923"/>
                  </a:lnTo>
                  <a:lnTo>
                    <a:pt x="71821" y="2600324"/>
                  </a:lnTo>
                  <a:lnTo>
                    <a:pt x="5370819" y="2600324"/>
                  </a:lnTo>
                  <a:lnTo>
                    <a:pt x="5369955" y="2600841"/>
                  </a:lnTo>
                  <a:lnTo>
                    <a:pt x="5363159" y="2604049"/>
                  </a:lnTo>
                  <a:lnTo>
                    <a:pt x="5356085" y="2606586"/>
                  </a:lnTo>
                  <a:lnTo>
                    <a:pt x="5348867" y="2608399"/>
                  </a:lnTo>
                  <a:lnTo>
                    <a:pt x="5341505" y="2609487"/>
                  </a:lnTo>
                  <a:lnTo>
                    <a:pt x="5333999" y="2609849"/>
                  </a:lnTo>
                  <a:close/>
                </a:path>
                <a:path w="5410200" h="2609850">
                  <a:moveTo>
                    <a:pt x="5370819" y="2600324"/>
                  </a:moveTo>
                  <a:lnTo>
                    <a:pt x="5338376" y="2600324"/>
                  </a:lnTo>
                  <a:lnTo>
                    <a:pt x="5342711" y="2599897"/>
                  </a:lnTo>
                  <a:lnTo>
                    <a:pt x="5351299" y="2598188"/>
                  </a:lnTo>
                  <a:lnTo>
                    <a:pt x="5384241" y="2577699"/>
                  </a:lnTo>
                  <a:lnTo>
                    <a:pt x="5400246" y="2542363"/>
                  </a:lnTo>
                  <a:lnTo>
                    <a:pt x="5400674" y="253802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2533649"/>
                  </a:lnTo>
                  <a:lnTo>
                    <a:pt x="5409836" y="2541156"/>
                  </a:lnTo>
                  <a:lnTo>
                    <a:pt x="5392932" y="2581966"/>
                  </a:lnTo>
                  <a:lnTo>
                    <a:pt x="5376469" y="2596923"/>
                  </a:lnTo>
                  <a:lnTo>
                    <a:pt x="5370819" y="2600324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6324599" y="3981449"/>
            <a:ext cx="5410200" cy="685800"/>
            <a:chOff x="6324599" y="3981449"/>
            <a:chExt cx="5410200" cy="685800"/>
          </a:xfrm>
        </p:grpSpPr>
        <p:sp>
          <p:nvSpPr>
            <p:cNvPr id="39" name="object 39" descr=""/>
            <p:cNvSpPr/>
            <p:nvPr/>
          </p:nvSpPr>
          <p:spPr>
            <a:xfrm>
              <a:off x="6324599" y="39814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324599" y="39814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49" y="4143374"/>
              <a:ext cx="152399" cy="133349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6324599" y="4819649"/>
            <a:ext cx="5410200" cy="685800"/>
            <a:chOff x="6324599" y="4819649"/>
            <a:chExt cx="5410200" cy="685800"/>
          </a:xfrm>
        </p:grpSpPr>
        <p:sp>
          <p:nvSpPr>
            <p:cNvPr id="43" name="object 43" descr=""/>
            <p:cNvSpPr/>
            <p:nvPr/>
          </p:nvSpPr>
          <p:spPr>
            <a:xfrm>
              <a:off x="6324599" y="48196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324599" y="48196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7949" y="4972049"/>
              <a:ext cx="190499" cy="152399"/>
            </a:xfrm>
            <a:prstGeom prst="rect">
              <a:avLst/>
            </a:prstGeom>
          </p:spPr>
        </p:pic>
      </p:grpSp>
      <p:grpSp>
        <p:nvGrpSpPr>
          <p:cNvPr id="46" name="object 46" descr=""/>
          <p:cNvGrpSpPr/>
          <p:nvPr/>
        </p:nvGrpSpPr>
        <p:grpSpPr>
          <a:xfrm>
            <a:off x="6324599" y="5657849"/>
            <a:ext cx="5410200" cy="685800"/>
            <a:chOff x="6324599" y="5657849"/>
            <a:chExt cx="5410200" cy="685800"/>
          </a:xfrm>
        </p:grpSpPr>
        <p:sp>
          <p:nvSpPr>
            <p:cNvPr id="47" name="object 47" descr=""/>
            <p:cNvSpPr/>
            <p:nvPr/>
          </p:nvSpPr>
          <p:spPr>
            <a:xfrm>
              <a:off x="6324599" y="56578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324599" y="56578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7949" y="5810249"/>
              <a:ext cx="133349" cy="152399"/>
            </a:xfrm>
            <a:prstGeom prst="rect">
              <a:avLst/>
            </a:prstGeom>
          </p:spPr>
        </p:pic>
      </p:grpSp>
      <p:grpSp>
        <p:nvGrpSpPr>
          <p:cNvPr id="50" name="object 50" descr=""/>
          <p:cNvGrpSpPr/>
          <p:nvPr/>
        </p:nvGrpSpPr>
        <p:grpSpPr>
          <a:xfrm>
            <a:off x="6324599" y="6496049"/>
            <a:ext cx="5410200" cy="685800"/>
            <a:chOff x="6324599" y="6496049"/>
            <a:chExt cx="5410200" cy="685800"/>
          </a:xfrm>
        </p:grpSpPr>
        <p:sp>
          <p:nvSpPr>
            <p:cNvPr id="51" name="object 51" descr=""/>
            <p:cNvSpPr/>
            <p:nvPr/>
          </p:nvSpPr>
          <p:spPr>
            <a:xfrm>
              <a:off x="6324599" y="6496049"/>
              <a:ext cx="5410200" cy="685800"/>
            </a:xfrm>
            <a:custGeom>
              <a:avLst/>
              <a:gdLst/>
              <a:ahLst/>
              <a:cxnLst/>
              <a:rect l="l" t="t" r="r" b="b"/>
              <a:pathLst>
                <a:path w="5410200" h="685800">
                  <a:moveTo>
                    <a:pt x="54101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0199" y="685799"/>
                  </a:lnTo>
                  <a:close/>
                </a:path>
              </a:pathLst>
            </a:custGeom>
            <a:solidFill>
              <a:srgbClr val="4261ED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324599" y="6496049"/>
              <a:ext cx="19050" cy="685800"/>
            </a:xfrm>
            <a:custGeom>
              <a:avLst/>
              <a:gdLst/>
              <a:ahLst/>
              <a:cxnLst/>
              <a:rect l="l" t="t" r="r" b="b"/>
              <a:pathLst>
                <a:path w="19050" h="685800">
                  <a:moveTo>
                    <a:pt x="1904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85799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6997" y="6666547"/>
              <a:ext cx="116175" cy="116175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6511925" y="1346136"/>
            <a:ext cx="23780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종목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스크리닝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알고리즘</a:t>
            </a:r>
            <a:r>
              <a:rPr dirty="0" sz="1500" spc="-12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FFFFFF"/>
                </a:solidFill>
                <a:latin typeface="Dotum"/>
                <a:cs typeface="Dotum"/>
              </a:rPr>
              <a:t>프로세스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919594" y="1899919"/>
            <a:ext cx="1111250" cy="379730"/>
            <a:chOff x="6919594" y="1899919"/>
            <a:chExt cx="1111250" cy="379730"/>
          </a:xfrm>
        </p:grpSpPr>
        <p:sp>
          <p:nvSpPr>
            <p:cNvPr id="56" name="object 56" descr=""/>
            <p:cNvSpPr/>
            <p:nvPr/>
          </p:nvSpPr>
          <p:spPr>
            <a:xfrm>
              <a:off x="692657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57622" y="365759"/>
                  </a:moveTo>
                  <a:lnTo>
                    <a:pt x="39657" y="365759"/>
                  </a:lnTo>
                  <a:lnTo>
                    <a:pt x="33825" y="364599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9657"/>
                  </a:lnTo>
                  <a:lnTo>
                    <a:pt x="22622" y="5800"/>
                  </a:lnTo>
                  <a:lnTo>
                    <a:pt x="39657" y="0"/>
                  </a:lnTo>
                  <a:lnTo>
                    <a:pt x="45720" y="0"/>
                  </a:lnTo>
                  <a:lnTo>
                    <a:pt x="1057622" y="0"/>
                  </a:lnTo>
                  <a:lnTo>
                    <a:pt x="1091479" y="22622"/>
                  </a:lnTo>
                  <a:lnTo>
                    <a:pt x="1097279" y="39657"/>
                  </a:lnTo>
                  <a:lnTo>
                    <a:pt x="1097279" y="326102"/>
                  </a:lnTo>
                  <a:lnTo>
                    <a:pt x="1074657" y="359959"/>
                  </a:lnTo>
                  <a:lnTo>
                    <a:pt x="1063454" y="364599"/>
                  </a:lnTo>
                  <a:lnTo>
                    <a:pt x="1057622" y="36575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92657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45720" y="0"/>
                  </a:moveTo>
                  <a:lnTo>
                    <a:pt x="1051559" y="0"/>
                  </a:lnTo>
                  <a:lnTo>
                    <a:pt x="1057622" y="0"/>
                  </a:lnTo>
                  <a:lnTo>
                    <a:pt x="1063454" y="1160"/>
                  </a:lnTo>
                  <a:lnTo>
                    <a:pt x="1093799" y="28223"/>
                  </a:lnTo>
                  <a:lnTo>
                    <a:pt x="1097279" y="45719"/>
                  </a:lnTo>
                  <a:lnTo>
                    <a:pt x="1097279" y="320039"/>
                  </a:lnTo>
                  <a:lnTo>
                    <a:pt x="1079601" y="356655"/>
                  </a:lnTo>
                  <a:lnTo>
                    <a:pt x="1051559" y="365759"/>
                  </a:lnTo>
                  <a:lnTo>
                    <a:pt x="45720" y="365759"/>
                  </a:lnTo>
                  <a:lnTo>
                    <a:pt x="9103" y="348081"/>
                  </a:lnTo>
                  <a:lnTo>
                    <a:pt x="0" y="326102"/>
                  </a:lnTo>
                  <a:lnTo>
                    <a:pt x="0" y="320039"/>
                  </a:lnTo>
                  <a:lnTo>
                    <a:pt x="0" y="45719"/>
                  </a:lnTo>
                  <a:lnTo>
                    <a:pt x="13391" y="13391"/>
                  </a:lnTo>
                  <a:lnTo>
                    <a:pt x="17678" y="9103"/>
                  </a:lnTo>
                  <a:lnTo>
                    <a:pt x="22622" y="5800"/>
                  </a:lnTo>
                  <a:lnTo>
                    <a:pt x="28223" y="3480"/>
                  </a:lnTo>
                  <a:lnTo>
                    <a:pt x="33825" y="1160"/>
                  </a:lnTo>
                  <a:lnTo>
                    <a:pt x="39657" y="0"/>
                  </a:lnTo>
                  <a:lnTo>
                    <a:pt x="45720" y="0"/>
                  </a:lnTo>
                  <a:close/>
                </a:path>
              </a:pathLst>
            </a:custGeom>
            <a:ln w="13715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144295" y="1998693"/>
            <a:ext cx="66167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7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950" spc="-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950" spc="-135">
                <a:solidFill>
                  <a:srgbClr val="FFFFFF"/>
                </a:solidFill>
                <a:latin typeface="Dotum"/>
                <a:cs typeface="Dotum"/>
              </a:rPr>
              <a:t>전처리</a:t>
            </a:r>
            <a:endParaRPr sz="950">
              <a:latin typeface="Dotum"/>
              <a:cs typeface="Dotum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8474074" y="1899919"/>
            <a:ext cx="1111250" cy="379730"/>
            <a:chOff x="8474074" y="1899919"/>
            <a:chExt cx="1111250" cy="379730"/>
          </a:xfrm>
        </p:grpSpPr>
        <p:sp>
          <p:nvSpPr>
            <p:cNvPr id="60" name="object 60" descr=""/>
            <p:cNvSpPr/>
            <p:nvPr/>
          </p:nvSpPr>
          <p:spPr>
            <a:xfrm>
              <a:off x="848105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57622" y="365759"/>
                  </a:moveTo>
                  <a:lnTo>
                    <a:pt x="39657" y="365759"/>
                  </a:lnTo>
                  <a:lnTo>
                    <a:pt x="33825" y="364599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9657"/>
                  </a:lnTo>
                  <a:lnTo>
                    <a:pt x="22622" y="5800"/>
                  </a:lnTo>
                  <a:lnTo>
                    <a:pt x="39657" y="0"/>
                  </a:lnTo>
                  <a:lnTo>
                    <a:pt x="45720" y="0"/>
                  </a:lnTo>
                  <a:lnTo>
                    <a:pt x="1057622" y="0"/>
                  </a:lnTo>
                  <a:lnTo>
                    <a:pt x="1091479" y="22622"/>
                  </a:lnTo>
                  <a:lnTo>
                    <a:pt x="1097280" y="39657"/>
                  </a:lnTo>
                  <a:lnTo>
                    <a:pt x="1097280" y="326102"/>
                  </a:lnTo>
                  <a:lnTo>
                    <a:pt x="1074657" y="359959"/>
                  </a:lnTo>
                  <a:lnTo>
                    <a:pt x="1063455" y="364599"/>
                  </a:lnTo>
                  <a:lnTo>
                    <a:pt x="1057622" y="36575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48105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45720" y="0"/>
                  </a:moveTo>
                  <a:lnTo>
                    <a:pt x="1051560" y="0"/>
                  </a:lnTo>
                  <a:lnTo>
                    <a:pt x="1057622" y="0"/>
                  </a:lnTo>
                  <a:lnTo>
                    <a:pt x="1063455" y="1160"/>
                  </a:lnTo>
                  <a:lnTo>
                    <a:pt x="1069056" y="3480"/>
                  </a:lnTo>
                  <a:lnTo>
                    <a:pt x="1074657" y="5800"/>
                  </a:lnTo>
                  <a:lnTo>
                    <a:pt x="1079601" y="9103"/>
                  </a:lnTo>
                  <a:lnTo>
                    <a:pt x="1083888" y="13391"/>
                  </a:lnTo>
                  <a:lnTo>
                    <a:pt x="1088176" y="17678"/>
                  </a:lnTo>
                  <a:lnTo>
                    <a:pt x="1091479" y="22622"/>
                  </a:lnTo>
                  <a:lnTo>
                    <a:pt x="1093799" y="28223"/>
                  </a:lnTo>
                  <a:lnTo>
                    <a:pt x="1096119" y="33825"/>
                  </a:lnTo>
                  <a:lnTo>
                    <a:pt x="1097280" y="39657"/>
                  </a:lnTo>
                  <a:lnTo>
                    <a:pt x="1097280" y="45719"/>
                  </a:lnTo>
                  <a:lnTo>
                    <a:pt x="1097280" y="320039"/>
                  </a:lnTo>
                  <a:lnTo>
                    <a:pt x="1097280" y="326102"/>
                  </a:lnTo>
                  <a:lnTo>
                    <a:pt x="1096119" y="331934"/>
                  </a:lnTo>
                  <a:lnTo>
                    <a:pt x="1093799" y="337536"/>
                  </a:lnTo>
                  <a:lnTo>
                    <a:pt x="1091479" y="343137"/>
                  </a:lnTo>
                  <a:lnTo>
                    <a:pt x="1057622" y="365759"/>
                  </a:lnTo>
                  <a:lnTo>
                    <a:pt x="1051560" y="365759"/>
                  </a:lnTo>
                  <a:lnTo>
                    <a:pt x="45720" y="365759"/>
                  </a:lnTo>
                  <a:lnTo>
                    <a:pt x="13391" y="352368"/>
                  </a:lnTo>
                  <a:lnTo>
                    <a:pt x="9104" y="348081"/>
                  </a:lnTo>
                  <a:lnTo>
                    <a:pt x="5800" y="343137"/>
                  </a:lnTo>
                  <a:lnTo>
                    <a:pt x="3480" y="337536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20039"/>
                  </a:lnTo>
                  <a:lnTo>
                    <a:pt x="0" y="45719"/>
                  </a:lnTo>
                  <a:lnTo>
                    <a:pt x="13391" y="13391"/>
                  </a:lnTo>
                  <a:lnTo>
                    <a:pt x="17678" y="9103"/>
                  </a:lnTo>
                  <a:lnTo>
                    <a:pt x="22622" y="5800"/>
                  </a:lnTo>
                  <a:lnTo>
                    <a:pt x="28223" y="3480"/>
                  </a:lnTo>
                  <a:lnTo>
                    <a:pt x="33825" y="1160"/>
                  </a:lnTo>
                  <a:lnTo>
                    <a:pt x="39657" y="0"/>
                  </a:lnTo>
                  <a:lnTo>
                    <a:pt x="45720" y="0"/>
                  </a:lnTo>
                  <a:close/>
                </a:path>
              </a:pathLst>
            </a:custGeom>
            <a:ln w="13715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8799710" y="1998693"/>
            <a:ext cx="46037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70">
                <a:solidFill>
                  <a:srgbClr val="FFFFFF"/>
                </a:solidFill>
                <a:latin typeface="Dotum"/>
                <a:cs typeface="Dotum"/>
              </a:rPr>
              <a:t>특성</a:t>
            </a:r>
            <a:r>
              <a:rPr dirty="0" sz="950" spc="-7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950" spc="-120">
                <a:solidFill>
                  <a:srgbClr val="FFFFFF"/>
                </a:solidFill>
                <a:latin typeface="Dotum"/>
                <a:cs typeface="Dotum"/>
              </a:rPr>
              <a:t>추출</a:t>
            </a:r>
            <a:endParaRPr sz="950">
              <a:latin typeface="Dotum"/>
              <a:cs typeface="Dotum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0028554" y="1899919"/>
            <a:ext cx="1111250" cy="379730"/>
            <a:chOff x="10028554" y="1899919"/>
            <a:chExt cx="1111250" cy="379730"/>
          </a:xfrm>
        </p:grpSpPr>
        <p:sp>
          <p:nvSpPr>
            <p:cNvPr id="64" name="object 64" descr=""/>
            <p:cNvSpPr/>
            <p:nvPr/>
          </p:nvSpPr>
          <p:spPr>
            <a:xfrm>
              <a:off x="1003553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57622" y="365759"/>
                  </a:moveTo>
                  <a:lnTo>
                    <a:pt x="39656" y="365759"/>
                  </a:lnTo>
                  <a:lnTo>
                    <a:pt x="33824" y="364599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9657"/>
                  </a:lnTo>
                  <a:lnTo>
                    <a:pt x="22621" y="5800"/>
                  </a:lnTo>
                  <a:lnTo>
                    <a:pt x="39656" y="0"/>
                  </a:lnTo>
                  <a:lnTo>
                    <a:pt x="45719" y="0"/>
                  </a:lnTo>
                  <a:lnTo>
                    <a:pt x="1057622" y="0"/>
                  </a:lnTo>
                  <a:lnTo>
                    <a:pt x="1091478" y="22622"/>
                  </a:lnTo>
                  <a:lnTo>
                    <a:pt x="1097279" y="39657"/>
                  </a:lnTo>
                  <a:lnTo>
                    <a:pt x="1097279" y="326102"/>
                  </a:lnTo>
                  <a:lnTo>
                    <a:pt x="1074657" y="359959"/>
                  </a:lnTo>
                  <a:lnTo>
                    <a:pt x="1063454" y="364599"/>
                  </a:lnTo>
                  <a:lnTo>
                    <a:pt x="1057622" y="365759"/>
                  </a:lnTo>
                  <a:close/>
                </a:path>
              </a:pathLst>
            </a:custGeom>
            <a:solidFill>
              <a:srgbClr val="4261E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0035539" y="190690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45719" y="0"/>
                  </a:moveTo>
                  <a:lnTo>
                    <a:pt x="1051559" y="0"/>
                  </a:lnTo>
                  <a:lnTo>
                    <a:pt x="1057622" y="0"/>
                  </a:lnTo>
                  <a:lnTo>
                    <a:pt x="1063454" y="1160"/>
                  </a:lnTo>
                  <a:lnTo>
                    <a:pt x="1069055" y="3480"/>
                  </a:lnTo>
                  <a:lnTo>
                    <a:pt x="1074657" y="5800"/>
                  </a:lnTo>
                  <a:lnTo>
                    <a:pt x="1079601" y="9103"/>
                  </a:lnTo>
                  <a:lnTo>
                    <a:pt x="1083888" y="13391"/>
                  </a:lnTo>
                  <a:lnTo>
                    <a:pt x="1088175" y="17678"/>
                  </a:lnTo>
                  <a:lnTo>
                    <a:pt x="1097279" y="45719"/>
                  </a:lnTo>
                  <a:lnTo>
                    <a:pt x="1097279" y="320039"/>
                  </a:lnTo>
                  <a:lnTo>
                    <a:pt x="1079601" y="356655"/>
                  </a:lnTo>
                  <a:lnTo>
                    <a:pt x="1069055" y="362279"/>
                  </a:lnTo>
                  <a:lnTo>
                    <a:pt x="1063454" y="364599"/>
                  </a:lnTo>
                  <a:lnTo>
                    <a:pt x="1057622" y="365759"/>
                  </a:lnTo>
                  <a:lnTo>
                    <a:pt x="1051559" y="365759"/>
                  </a:lnTo>
                  <a:lnTo>
                    <a:pt x="45719" y="365759"/>
                  </a:lnTo>
                  <a:lnTo>
                    <a:pt x="9103" y="348081"/>
                  </a:lnTo>
                  <a:lnTo>
                    <a:pt x="0" y="326102"/>
                  </a:lnTo>
                  <a:lnTo>
                    <a:pt x="0" y="320039"/>
                  </a:lnTo>
                  <a:lnTo>
                    <a:pt x="0" y="45719"/>
                  </a:lnTo>
                  <a:lnTo>
                    <a:pt x="0" y="39657"/>
                  </a:lnTo>
                  <a:lnTo>
                    <a:pt x="1160" y="33825"/>
                  </a:lnTo>
                  <a:lnTo>
                    <a:pt x="3480" y="28223"/>
                  </a:lnTo>
                  <a:lnTo>
                    <a:pt x="5800" y="22622"/>
                  </a:lnTo>
                  <a:lnTo>
                    <a:pt x="9103" y="17678"/>
                  </a:lnTo>
                  <a:lnTo>
                    <a:pt x="13390" y="13391"/>
                  </a:lnTo>
                  <a:lnTo>
                    <a:pt x="17678" y="9103"/>
                  </a:lnTo>
                  <a:lnTo>
                    <a:pt x="22621" y="5800"/>
                  </a:lnTo>
                  <a:lnTo>
                    <a:pt x="28223" y="3480"/>
                  </a:lnTo>
                  <a:lnTo>
                    <a:pt x="33824" y="1160"/>
                  </a:lnTo>
                  <a:lnTo>
                    <a:pt x="39656" y="0"/>
                  </a:lnTo>
                  <a:lnTo>
                    <a:pt x="45719" y="0"/>
                  </a:lnTo>
                  <a:close/>
                </a:path>
              </a:pathLst>
            </a:custGeom>
            <a:ln w="13715">
              <a:solidFill>
                <a:srgbClr val="4261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10354220" y="1998693"/>
            <a:ext cx="46037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7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dirty="0" sz="950" spc="-7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950" spc="-12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endParaRPr sz="950">
              <a:latin typeface="Dotum"/>
              <a:cs typeface="Dotum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8474074" y="2540000"/>
            <a:ext cx="1111250" cy="379730"/>
            <a:chOff x="8474074" y="2540000"/>
            <a:chExt cx="1111250" cy="379730"/>
          </a:xfrm>
        </p:grpSpPr>
        <p:sp>
          <p:nvSpPr>
            <p:cNvPr id="68" name="object 68" descr=""/>
            <p:cNvSpPr/>
            <p:nvPr/>
          </p:nvSpPr>
          <p:spPr>
            <a:xfrm>
              <a:off x="8481059" y="2546985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57622" y="365759"/>
                  </a:moveTo>
                  <a:lnTo>
                    <a:pt x="39657" y="365759"/>
                  </a:lnTo>
                  <a:lnTo>
                    <a:pt x="33825" y="364599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9657"/>
                  </a:lnTo>
                  <a:lnTo>
                    <a:pt x="22622" y="5800"/>
                  </a:lnTo>
                  <a:lnTo>
                    <a:pt x="39657" y="0"/>
                  </a:lnTo>
                  <a:lnTo>
                    <a:pt x="45720" y="0"/>
                  </a:lnTo>
                  <a:lnTo>
                    <a:pt x="1057622" y="0"/>
                  </a:lnTo>
                  <a:lnTo>
                    <a:pt x="1091479" y="22622"/>
                  </a:lnTo>
                  <a:lnTo>
                    <a:pt x="1097280" y="39657"/>
                  </a:lnTo>
                  <a:lnTo>
                    <a:pt x="1097280" y="326102"/>
                  </a:lnTo>
                  <a:lnTo>
                    <a:pt x="1074657" y="359959"/>
                  </a:lnTo>
                  <a:lnTo>
                    <a:pt x="1063455" y="364599"/>
                  </a:lnTo>
                  <a:lnTo>
                    <a:pt x="1057622" y="365759"/>
                  </a:lnTo>
                  <a:close/>
                </a:path>
              </a:pathLst>
            </a:custGeom>
            <a:solidFill>
              <a:srgbClr val="4BC8F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481059" y="2546985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45720" y="0"/>
                  </a:moveTo>
                  <a:lnTo>
                    <a:pt x="1051560" y="0"/>
                  </a:lnTo>
                  <a:lnTo>
                    <a:pt x="1057622" y="0"/>
                  </a:lnTo>
                  <a:lnTo>
                    <a:pt x="1063455" y="1160"/>
                  </a:lnTo>
                  <a:lnTo>
                    <a:pt x="1069056" y="3480"/>
                  </a:lnTo>
                  <a:lnTo>
                    <a:pt x="1074657" y="5800"/>
                  </a:lnTo>
                  <a:lnTo>
                    <a:pt x="1079601" y="9103"/>
                  </a:lnTo>
                  <a:lnTo>
                    <a:pt x="1083888" y="13391"/>
                  </a:lnTo>
                  <a:lnTo>
                    <a:pt x="1088176" y="17678"/>
                  </a:lnTo>
                  <a:lnTo>
                    <a:pt x="1091479" y="22622"/>
                  </a:lnTo>
                  <a:lnTo>
                    <a:pt x="1093799" y="28223"/>
                  </a:lnTo>
                  <a:lnTo>
                    <a:pt x="1096119" y="33824"/>
                  </a:lnTo>
                  <a:lnTo>
                    <a:pt x="1097280" y="39657"/>
                  </a:lnTo>
                  <a:lnTo>
                    <a:pt x="1097280" y="45719"/>
                  </a:lnTo>
                  <a:lnTo>
                    <a:pt x="1097280" y="320039"/>
                  </a:lnTo>
                  <a:lnTo>
                    <a:pt x="1097280" y="326102"/>
                  </a:lnTo>
                  <a:lnTo>
                    <a:pt x="1096119" y="331934"/>
                  </a:lnTo>
                  <a:lnTo>
                    <a:pt x="1093799" y="337536"/>
                  </a:lnTo>
                  <a:lnTo>
                    <a:pt x="1091479" y="343137"/>
                  </a:lnTo>
                  <a:lnTo>
                    <a:pt x="1057622" y="365759"/>
                  </a:lnTo>
                  <a:lnTo>
                    <a:pt x="1051560" y="365759"/>
                  </a:lnTo>
                  <a:lnTo>
                    <a:pt x="45720" y="365759"/>
                  </a:lnTo>
                  <a:lnTo>
                    <a:pt x="13391" y="352368"/>
                  </a:lnTo>
                  <a:lnTo>
                    <a:pt x="9104" y="348081"/>
                  </a:lnTo>
                  <a:lnTo>
                    <a:pt x="5800" y="343137"/>
                  </a:lnTo>
                  <a:lnTo>
                    <a:pt x="3480" y="337536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20039"/>
                  </a:lnTo>
                  <a:lnTo>
                    <a:pt x="0" y="45719"/>
                  </a:lnTo>
                  <a:lnTo>
                    <a:pt x="13391" y="13391"/>
                  </a:lnTo>
                  <a:lnTo>
                    <a:pt x="17678" y="9103"/>
                  </a:lnTo>
                  <a:lnTo>
                    <a:pt x="22622" y="5800"/>
                  </a:lnTo>
                  <a:lnTo>
                    <a:pt x="28223" y="3480"/>
                  </a:lnTo>
                  <a:lnTo>
                    <a:pt x="33825" y="1160"/>
                  </a:lnTo>
                  <a:lnTo>
                    <a:pt x="39657" y="0"/>
                  </a:lnTo>
                  <a:lnTo>
                    <a:pt x="45720" y="0"/>
                  </a:lnTo>
                  <a:close/>
                </a:path>
              </a:pathLst>
            </a:custGeom>
            <a:ln w="13715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8799710" y="2638803"/>
            <a:ext cx="46037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70">
                <a:solidFill>
                  <a:srgbClr val="FFFFFF"/>
                </a:solidFill>
                <a:latin typeface="Dotum"/>
                <a:cs typeface="Dotum"/>
              </a:rPr>
              <a:t>패턴</a:t>
            </a:r>
            <a:r>
              <a:rPr dirty="0" sz="950" spc="-7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950" spc="-120">
                <a:solidFill>
                  <a:srgbClr val="FFFFFF"/>
                </a:solidFill>
                <a:latin typeface="Dotum"/>
                <a:cs typeface="Dotum"/>
              </a:rPr>
              <a:t>인식</a:t>
            </a:r>
            <a:endParaRPr sz="950">
              <a:latin typeface="Dotum"/>
              <a:cs typeface="Dotum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8474074" y="3180079"/>
            <a:ext cx="1111250" cy="379730"/>
            <a:chOff x="8474074" y="3180079"/>
            <a:chExt cx="1111250" cy="379730"/>
          </a:xfrm>
        </p:grpSpPr>
        <p:sp>
          <p:nvSpPr>
            <p:cNvPr id="72" name="object 72" descr=""/>
            <p:cNvSpPr/>
            <p:nvPr/>
          </p:nvSpPr>
          <p:spPr>
            <a:xfrm>
              <a:off x="8481059" y="318706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57622" y="365759"/>
                  </a:moveTo>
                  <a:lnTo>
                    <a:pt x="39657" y="365759"/>
                  </a:lnTo>
                  <a:lnTo>
                    <a:pt x="33825" y="364599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9657"/>
                  </a:lnTo>
                  <a:lnTo>
                    <a:pt x="22622" y="5800"/>
                  </a:lnTo>
                  <a:lnTo>
                    <a:pt x="39657" y="0"/>
                  </a:lnTo>
                  <a:lnTo>
                    <a:pt x="45720" y="0"/>
                  </a:lnTo>
                  <a:lnTo>
                    <a:pt x="1057622" y="0"/>
                  </a:lnTo>
                  <a:lnTo>
                    <a:pt x="1091479" y="22622"/>
                  </a:lnTo>
                  <a:lnTo>
                    <a:pt x="1097280" y="39657"/>
                  </a:lnTo>
                  <a:lnTo>
                    <a:pt x="1097280" y="326102"/>
                  </a:lnTo>
                  <a:lnTo>
                    <a:pt x="1074657" y="359959"/>
                  </a:lnTo>
                  <a:lnTo>
                    <a:pt x="1063455" y="364599"/>
                  </a:lnTo>
                  <a:lnTo>
                    <a:pt x="1057622" y="365759"/>
                  </a:lnTo>
                  <a:close/>
                </a:path>
              </a:pathLst>
            </a:custGeom>
            <a:solidFill>
              <a:srgbClr val="1CD0A1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481059" y="3187064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45720" y="0"/>
                  </a:moveTo>
                  <a:lnTo>
                    <a:pt x="1051560" y="0"/>
                  </a:lnTo>
                  <a:lnTo>
                    <a:pt x="1057622" y="0"/>
                  </a:lnTo>
                  <a:lnTo>
                    <a:pt x="1063455" y="1160"/>
                  </a:lnTo>
                  <a:lnTo>
                    <a:pt x="1069056" y="3480"/>
                  </a:lnTo>
                  <a:lnTo>
                    <a:pt x="1074657" y="5800"/>
                  </a:lnTo>
                  <a:lnTo>
                    <a:pt x="1079601" y="9103"/>
                  </a:lnTo>
                  <a:lnTo>
                    <a:pt x="1083888" y="13391"/>
                  </a:lnTo>
                  <a:lnTo>
                    <a:pt x="1088176" y="17677"/>
                  </a:lnTo>
                  <a:lnTo>
                    <a:pt x="1091479" y="22622"/>
                  </a:lnTo>
                  <a:lnTo>
                    <a:pt x="1093799" y="28223"/>
                  </a:lnTo>
                  <a:lnTo>
                    <a:pt x="1096119" y="33824"/>
                  </a:lnTo>
                  <a:lnTo>
                    <a:pt x="1097280" y="39657"/>
                  </a:lnTo>
                  <a:lnTo>
                    <a:pt x="1097280" y="45719"/>
                  </a:lnTo>
                  <a:lnTo>
                    <a:pt x="1097280" y="320039"/>
                  </a:lnTo>
                  <a:lnTo>
                    <a:pt x="1097280" y="326102"/>
                  </a:lnTo>
                  <a:lnTo>
                    <a:pt x="1096119" y="331934"/>
                  </a:lnTo>
                  <a:lnTo>
                    <a:pt x="1093799" y="337536"/>
                  </a:lnTo>
                  <a:lnTo>
                    <a:pt x="1091479" y="343137"/>
                  </a:lnTo>
                  <a:lnTo>
                    <a:pt x="1057622" y="365759"/>
                  </a:lnTo>
                  <a:lnTo>
                    <a:pt x="1051560" y="365759"/>
                  </a:lnTo>
                  <a:lnTo>
                    <a:pt x="45720" y="365759"/>
                  </a:lnTo>
                  <a:lnTo>
                    <a:pt x="13391" y="352368"/>
                  </a:lnTo>
                  <a:lnTo>
                    <a:pt x="9104" y="348081"/>
                  </a:lnTo>
                  <a:lnTo>
                    <a:pt x="5800" y="343137"/>
                  </a:lnTo>
                  <a:lnTo>
                    <a:pt x="3480" y="337536"/>
                  </a:lnTo>
                  <a:lnTo>
                    <a:pt x="1160" y="331934"/>
                  </a:lnTo>
                  <a:lnTo>
                    <a:pt x="0" y="326102"/>
                  </a:lnTo>
                  <a:lnTo>
                    <a:pt x="0" y="320039"/>
                  </a:lnTo>
                  <a:lnTo>
                    <a:pt x="0" y="45719"/>
                  </a:lnTo>
                  <a:lnTo>
                    <a:pt x="13391" y="13391"/>
                  </a:lnTo>
                  <a:lnTo>
                    <a:pt x="17678" y="9103"/>
                  </a:lnTo>
                  <a:lnTo>
                    <a:pt x="22622" y="5800"/>
                  </a:lnTo>
                  <a:lnTo>
                    <a:pt x="28223" y="3480"/>
                  </a:lnTo>
                  <a:lnTo>
                    <a:pt x="33825" y="1160"/>
                  </a:lnTo>
                  <a:lnTo>
                    <a:pt x="39657" y="0"/>
                  </a:lnTo>
                  <a:lnTo>
                    <a:pt x="45720" y="0"/>
                  </a:lnTo>
                  <a:close/>
                </a:path>
              </a:pathLst>
            </a:custGeom>
            <a:ln w="13715">
              <a:solidFill>
                <a:srgbClr val="1CD0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8698805" y="3278912"/>
            <a:ext cx="66167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75">
                <a:solidFill>
                  <a:srgbClr val="FFFFFF"/>
                </a:solidFill>
                <a:latin typeface="Dotum"/>
                <a:cs typeface="Dotum"/>
              </a:rPr>
              <a:t>유망종목</a:t>
            </a:r>
            <a:r>
              <a:rPr dirty="0" sz="950" spc="-4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950" spc="-114">
                <a:solidFill>
                  <a:srgbClr val="FFFFFF"/>
                </a:solidFill>
                <a:latin typeface="Dotum"/>
                <a:cs typeface="Dotum"/>
              </a:rPr>
              <a:t>선별</a:t>
            </a:r>
            <a:endParaRPr sz="950">
              <a:latin typeface="Dotum"/>
              <a:cs typeface="Dotum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8023859" y="2041778"/>
            <a:ext cx="2567305" cy="1145540"/>
            <a:chOff x="8023859" y="2041778"/>
            <a:chExt cx="2567305" cy="1145540"/>
          </a:xfrm>
        </p:grpSpPr>
        <p:sp>
          <p:nvSpPr>
            <p:cNvPr id="76" name="object 76" descr=""/>
            <p:cNvSpPr/>
            <p:nvPr/>
          </p:nvSpPr>
          <p:spPr>
            <a:xfrm>
              <a:off x="8023859" y="208978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 h="0">
                  <a:moveTo>
                    <a:pt x="0" y="0"/>
                  </a:moveTo>
                  <a:lnTo>
                    <a:pt x="457199" y="0"/>
                  </a:lnTo>
                </a:path>
              </a:pathLst>
            </a:custGeom>
            <a:ln w="13715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8343899" y="2041778"/>
              <a:ext cx="137160" cy="96520"/>
            </a:xfrm>
            <a:custGeom>
              <a:avLst/>
              <a:gdLst/>
              <a:ahLst/>
              <a:cxnLst/>
              <a:rect l="l" t="t" r="r" b="b"/>
              <a:pathLst>
                <a:path w="137159" h="96519">
                  <a:moveTo>
                    <a:pt x="0" y="96011"/>
                  </a:moveTo>
                  <a:lnTo>
                    <a:pt x="0" y="0"/>
                  </a:lnTo>
                  <a:lnTo>
                    <a:pt x="137159" y="48005"/>
                  </a:lnTo>
                  <a:lnTo>
                    <a:pt x="0" y="96011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9578339" y="208978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 h="0">
                  <a:moveTo>
                    <a:pt x="0" y="0"/>
                  </a:moveTo>
                  <a:lnTo>
                    <a:pt x="457199" y="0"/>
                  </a:lnTo>
                </a:path>
              </a:pathLst>
            </a:custGeom>
            <a:ln w="13715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898379" y="2041778"/>
              <a:ext cx="137160" cy="96520"/>
            </a:xfrm>
            <a:custGeom>
              <a:avLst/>
              <a:gdLst/>
              <a:ahLst/>
              <a:cxnLst/>
              <a:rect l="l" t="t" r="r" b="b"/>
              <a:pathLst>
                <a:path w="137159" h="96519">
                  <a:moveTo>
                    <a:pt x="0" y="96011"/>
                  </a:moveTo>
                  <a:lnTo>
                    <a:pt x="0" y="0"/>
                  </a:lnTo>
                  <a:lnTo>
                    <a:pt x="137159" y="48005"/>
                  </a:lnTo>
                  <a:lnTo>
                    <a:pt x="0" y="96011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578339" y="2272664"/>
              <a:ext cx="1005840" cy="457200"/>
            </a:xfrm>
            <a:custGeom>
              <a:avLst/>
              <a:gdLst/>
              <a:ahLst/>
              <a:cxnLst/>
              <a:rect l="l" t="t" r="r" b="b"/>
              <a:pathLst>
                <a:path w="1005840" h="457200">
                  <a:moveTo>
                    <a:pt x="1005839" y="0"/>
                  </a:moveTo>
                  <a:lnTo>
                    <a:pt x="1005839" y="457199"/>
                  </a:lnTo>
                  <a:lnTo>
                    <a:pt x="0" y="457199"/>
                  </a:lnTo>
                </a:path>
              </a:pathLst>
            </a:custGeom>
            <a:ln w="13715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578339" y="2681858"/>
              <a:ext cx="137160" cy="96520"/>
            </a:xfrm>
            <a:custGeom>
              <a:avLst/>
              <a:gdLst/>
              <a:ahLst/>
              <a:cxnLst/>
              <a:rect l="l" t="t" r="r" b="b"/>
              <a:pathLst>
                <a:path w="137159" h="96519">
                  <a:moveTo>
                    <a:pt x="137159" y="0"/>
                  </a:moveTo>
                  <a:lnTo>
                    <a:pt x="137159" y="96011"/>
                  </a:lnTo>
                  <a:lnTo>
                    <a:pt x="0" y="48005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029699" y="291274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w="0" h="274319">
                  <a:moveTo>
                    <a:pt x="0" y="0"/>
                  </a:moveTo>
                  <a:lnTo>
                    <a:pt x="0" y="274319"/>
                  </a:lnTo>
                </a:path>
              </a:pathLst>
            </a:custGeom>
            <a:ln w="13715">
              <a:solidFill>
                <a:srgbClr val="4BC8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981693" y="3049904"/>
              <a:ext cx="96520" cy="137160"/>
            </a:xfrm>
            <a:custGeom>
              <a:avLst/>
              <a:gdLst/>
              <a:ahLst/>
              <a:cxnLst/>
              <a:rect l="l" t="t" r="r" b="b"/>
              <a:pathLst>
                <a:path w="96520" h="137160">
                  <a:moveTo>
                    <a:pt x="0" y="0"/>
                  </a:moveTo>
                  <a:lnTo>
                    <a:pt x="96011" y="0"/>
                  </a:lnTo>
                  <a:lnTo>
                    <a:pt x="48005" y="137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C8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6343649" y="4031244"/>
            <a:ext cx="539115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거래량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변화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감지</a:t>
            </a:r>
            <a:endParaRPr sz="1350">
              <a:latin typeface="Dotum"/>
              <a:cs typeface="Dotum"/>
            </a:endParaRPr>
          </a:p>
          <a:p>
            <a:pPr marL="114300"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비정상적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거래량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증가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가격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움직임의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상관관계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분석으로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유망종목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조기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발견</a:t>
            </a:r>
            <a:endParaRPr sz="1150">
              <a:latin typeface="Dotum"/>
              <a:cs typeface="Dotum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343649" y="4869444"/>
            <a:ext cx="539115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연동성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  <a:p>
            <a:pPr marL="114300"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주요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가상화폐와의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상관관계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알트코인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움직임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예측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기회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포착</a:t>
            </a:r>
            <a:endParaRPr sz="1150">
              <a:latin typeface="Dotum"/>
              <a:cs typeface="Dotum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6343649" y="5707644"/>
            <a:ext cx="539115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지표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통합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  <a:p>
            <a:pPr marL="114300">
              <a:lnSpc>
                <a:spcPct val="100000"/>
              </a:lnSpc>
              <a:spcBef>
                <a:spcPts val="455"/>
              </a:spcBef>
            </a:pPr>
            <a:r>
              <a:rPr dirty="0" sz="1150" spc="-135">
                <a:solidFill>
                  <a:srgbClr val="9CA2AF"/>
                </a:solidFill>
                <a:latin typeface="Dotum"/>
                <a:cs typeface="Dotum"/>
              </a:rPr>
              <a:t>가격</a:t>
            </a:r>
            <a:r>
              <a:rPr dirty="0" sz="1150" spc="-135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거래량</a:t>
            </a:r>
            <a:r>
              <a:rPr dirty="0" sz="1150" spc="-150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소셜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미디어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언급도</a:t>
            </a:r>
            <a:r>
              <a:rPr dirty="0" sz="1150" spc="-150">
                <a:solidFill>
                  <a:srgbClr val="9CA2AF"/>
                </a:solidFill>
                <a:latin typeface="Noto Sans JP"/>
                <a:cs typeface="Noto Sans JP"/>
              </a:rPr>
              <a:t>,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개발자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활동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등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다양한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요소의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통합적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분석으로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종합적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Dotum"/>
                <a:cs typeface="Dotum"/>
              </a:rPr>
              <a:t>평가</a:t>
            </a:r>
            <a:endParaRPr sz="1150">
              <a:latin typeface="Dotum"/>
              <a:cs typeface="Dotum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6457949" y="6545844"/>
            <a:ext cx="451866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580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성과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지표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검증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백테스트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기반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성공률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55">
                <a:solidFill>
                  <a:srgbClr val="9CA2AF"/>
                </a:solidFill>
                <a:latin typeface="Noto Sans JP"/>
                <a:cs typeface="Noto Sans JP"/>
              </a:rPr>
              <a:t>82%,</a:t>
            </a:r>
            <a:r>
              <a:rPr dirty="0" sz="1150" spc="45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평균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수익률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9CA2AF"/>
                </a:solidFill>
                <a:latin typeface="Noto Sans JP"/>
                <a:cs typeface="Noto Sans JP"/>
              </a:rPr>
              <a:t>37.5%</a:t>
            </a:r>
            <a:r>
              <a:rPr dirty="0" sz="1150" spc="50">
                <a:solidFill>
                  <a:srgbClr val="9CA2AF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달성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85">
                <a:solidFill>
                  <a:srgbClr val="9CA2AF"/>
                </a:solidFill>
                <a:latin typeface="Noto Sans JP"/>
                <a:cs typeface="Noto Sans JP"/>
              </a:rPr>
              <a:t>(2024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9CA2AF"/>
                </a:solidFill>
                <a:latin typeface="Noto Sans JP"/>
                <a:cs typeface="Noto Sans JP"/>
              </a:rPr>
              <a:t>2</a:t>
            </a:r>
            <a:r>
              <a:rPr dirty="0" sz="1150" spc="-150">
                <a:solidFill>
                  <a:srgbClr val="9CA2AF"/>
                </a:solidFill>
                <a:latin typeface="Dotum"/>
                <a:cs typeface="Dotum"/>
              </a:rPr>
              <a:t>분기</a:t>
            </a:r>
            <a:r>
              <a:rPr dirty="0" sz="1150" spc="-8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테스트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95">
                <a:solidFill>
                  <a:srgbClr val="9CA2AF"/>
                </a:solidFill>
                <a:latin typeface="Dotum"/>
                <a:cs typeface="Dotum"/>
              </a:rPr>
              <a:t>결과</a:t>
            </a:r>
            <a:r>
              <a:rPr dirty="0" sz="1150" spc="-95">
                <a:solidFill>
                  <a:srgbClr val="9CA2AF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88" name="object 8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" y="6553200"/>
            <a:ext cx="116681" cy="133350"/>
          </a:xfrm>
          <a:prstGeom prst="rect">
            <a:avLst/>
          </a:prstGeom>
        </p:spPr>
      </p:pic>
      <p:sp>
        <p:nvSpPr>
          <p:cNvPr id="89" name="object 89" descr=""/>
          <p:cNvSpPr txBox="1"/>
          <p:nvPr/>
        </p:nvSpPr>
        <p:spPr>
          <a:xfrm>
            <a:off x="636619" y="6234708"/>
            <a:ext cx="3514090" cy="4762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381760">
              <a:lnSpc>
                <a:spcPct val="100000"/>
              </a:lnSpc>
              <a:spcBef>
                <a:spcPts val="530"/>
              </a:spcBef>
              <a:tabLst>
                <a:tab pos="2143760" algn="l"/>
                <a:tab pos="2905760" algn="l"/>
              </a:tabLst>
            </a:pPr>
            <a:r>
              <a:rPr dirty="0" sz="1000" spc="-25">
                <a:solidFill>
                  <a:srgbClr val="FFFFFF"/>
                </a:solidFill>
                <a:latin typeface="Dotum"/>
                <a:cs typeface="Dotum"/>
              </a:rPr>
              <a:t>입력</a:t>
            </a:r>
            <a:r>
              <a:rPr dirty="0" sz="100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000" spc="-25">
                <a:solidFill>
                  <a:srgbClr val="FFFFFF"/>
                </a:solidFill>
                <a:latin typeface="Dotum"/>
                <a:cs typeface="Dotum"/>
              </a:rPr>
              <a:t>망각</a:t>
            </a:r>
            <a:r>
              <a:rPr dirty="0" sz="1000">
                <a:solidFill>
                  <a:srgbClr val="FFFFFF"/>
                </a:solidFill>
                <a:latin typeface="Dotum"/>
                <a:cs typeface="Dotum"/>
              </a:rPr>
              <a:t>	</a:t>
            </a:r>
            <a:r>
              <a:rPr dirty="0" sz="1000" spc="-25">
                <a:solidFill>
                  <a:srgbClr val="FFFFFF"/>
                </a:solidFill>
                <a:latin typeface="Dotum"/>
                <a:cs typeface="Dotum"/>
              </a:rPr>
              <a:t>출력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인공지능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시계열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분석으로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인간의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한계를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넘어선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종목</a:t>
            </a:r>
            <a:r>
              <a:rPr dirty="0" sz="1150" spc="-75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9CA2AF"/>
                </a:solidFill>
                <a:latin typeface="Dotum"/>
                <a:cs typeface="Dotum"/>
              </a:rPr>
              <a:t>선별</a:t>
            </a:r>
            <a:r>
              <a:rPr dirty="0" sz="1150" spc="-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9CA2AF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11339065" y="6506998"/>
            <a:ext cx="16129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-35">
                <a:solidFill>
                  <a:srgbClr val="9CA2AF"/>
                </a:solidFill>
                <a:latin typeface="Noto Sans JP"/>
                <a:cs typeface="Noto Sans JP"/>
              </a:rPr>
              <a:t>09</a:t>
            </a:r>
            <a:endParaRPr sz="1150">
              <a:latin typeface="Noto Sans JP"/>
              <a:cs typeface="Noto Sans JP"/>
            </a:endParaRPr>
          </a:p>
        </p:txBody>
      </p:sp>
      <p:pic>
        <p:nvPicPr>
          <p:cNvPr id="91" name="object 9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01449" y="6543675"/>
            <a:ext cx="133350" cy="133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C4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2025-07-31T04:33:51Z</dcterms:created>
  <dcterms:modified xsi:type="dcterms:W3CDTF">2025-07-31T04:33:51Z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