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jpg" ContentType="image/jpg"/>
  <Override PartName="/ppt/media/image24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7142"/>
  <p:notesSz cx="12192000" cy="8515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8D6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8D6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8D6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49299" y="1395857"/>
            <a:ext cx="5176520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8D6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483171"/>
            <a:ext cx="5544185" cy="668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8D6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299" y="1395857"/>
            <a:ext cx="10693400" cy="4671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49299" y="5727826"/>
            <a:ext cx="250571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A5462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2748" y="5727826"/>
            <a:ext cx="40005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A5462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#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299" y="1120965"/>
            <a:ext cx="4302125" cy="1143635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695"/>
              </a:spcBef>
            </a:pPr>
            <a:r>
              <a:rPr dirty="0" sz="3900" spc="-745"/>
              <a:t>안면인식장애를</a:t>
            </a:r>
            <a:r>
              <a:rPr dirty="0" sz="3900" spc="-385"/>
              <a:t> </a:t>
            </a:r>
            <a:r>
              <a:rPr dirty="0" sz="3900" spc="-770"/>
              <a:t>위한 </a:t>
            </a:r>
            <a:r>
              <a:rPr dirty="0" sz="3900" spc="-745"/>
              <a:t>스마트안경</a:t>
            </a:r>
            <a:r>
              <a:rPr dirty="0" sz="3900" spc="-395"/>
              <a:t> </a:t>
            </a:r>
            <a:r>
              <a:rPr dirty="0" sz="3900" spc="-745"/>
              <a:t>솔루션</a:t>
            </a:r>
            <a:r>
              <a:rPr dirty="0" sz="3900" spc="-395"/>
              <a:t> </a:t>
            </a:r>
            <a:r>
              <a:rPr dirty="0" sz="3900" spc="-770"/>
              <a:t>개발</a:t>
            </a:r>
            <a:endParaRPr sz="3900"/>
          </a:p>
        </p:txBody>
      </p:sp>
      <p:sp>
        <p:nvSpPr>
          <p:cNvPr id="7" name="object 7" descr=""/>
          <p:cNvSpPr txBox="1"/>
          <p:nvPr/>
        </p:nvSpPr>
        <p:spPr>
          <a:xfrm>
            <a:off x="749299" y="2403030"/>
            <a:ext cx="6848475" cy="71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2200" spc="-18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기억하지</a:t>
            </a:r>
            <a:r>
              <a:rPr dirty="0" sz="2200" spc="-18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못하는</a:t>
            </a:r>
            <a:r>
              <a:rPr dirty="0" sz="2200" spc="-18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사람들을</a:t>
            </a:r>
            <a:r>
              <a:rPr dirty="0" sz="2200" spc="-18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위한</a:t>
            </a:r>
            <a:r>
              <a:rPr dirty="0" sz="2200" spc="-18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20">
                <a:solidFill>
                  <a:srgbClr val="4F4F4F"/>
                </a:solidFill>
                <a:latin typeface="Dotum"/>
                <a:cs typeface="Dotum"/>
              </a:rPr>
              <a:t>기술적</a:t>
            </a:r>
            <a:r>
              <a:rPr dirty="0" sz="2200" spc="-18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2200" spc="-445">
                <a:solidFill>
                  <a:srgbClr val="4F4F4F"/>
                </a:solidFill>
                <a:latin typeface="Dotum"/>
                <a:cs typeface="Dotum"/>
              </a:rPr>
              <a:t>해결책</a:t>
            </a:r>
            <a:endParaRPr sz="2200">
              <a:latin typeface="Dotum"/>
              <a:cs typeface="Dotum"/>
            </a:endParaRPr>
          </a:p>
          <a:p>
            <a:pPr marL="12700">
              <a:lnSpc>
                <a:spcPts val="2815"/>
              </a:lnSpc>
            </a:pPr>
            <a:r>
              <a:rPr dirty="0" sz="2350" spc="-245">
                <a:solidFill>
                  <a:srgbClr val="4F4F4F"/>
                </a:solidFill>
                <a:latin typeface="Noto Sans JP"/>
                <a:cs typeface="Noto Sans JP"/>
              </a:rPr>
              <a:t>Smart</a:t>
            </a:r>
            <a:r>
              <a:rPr dirty="0" sz="23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15">
                <a:solidFill>
                  <a:srgbClr val="4F4F4F"/>
                </a:solidFill>
                <a:latin typeface="Noto Sans JP"/>
                <a:cs typeface="Noto Sans JP"/>
              </a:rPr>
              <a:t>Glasses</a:t>
            </a:r>
            <a:r>
              <a:rPr dirty="0" sz="23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15">
                <a:solidFill>
                  <a:srgbClr val="4F4F4F"/>
                </a:solidFill>
                <a:latin typeface="Noto Sans JP"/>
                <a:cs typeface="Noto Sans JP"/>
              </a:rPr>
              <a:t>Solution</a:t>
            </a:r>
            <a:r>
              <a:rPr dirty="0" sz="2350" spc="6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04">
                <a:solidFill>
                  <a:srgbClr val="4F4F4F"/>
                </a:solidFill>
                <a:latin typeface="Noto Sans JP"/>
                <a:cs typeface="Noto Sans JP"/>
              </a:rPr>
              <a:t>for</a:t>
            </a:r>
            <a:r>
              <a:rPr dirty="0" sz="23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60">
                <a:solidFill>
                  <a:srgbClr val="4F4F4F"/>
                </a:solidFill>
                <a:latin typeface="Noto Sans JP"/>
                <a:cs typeface="Noto Sans JP"/>
              </a:rPr>
              <a:t>Face</a:t>
            </a:r>
            <a:r>
              <a:rPr dirty="0" sz="23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15">
                <a:solidFill>
                  <a:srgbClr val="4F4F4F"/>
                </a:solidFill>
                <a:latin typeface="Noto Sans JP"/>
                <a:cs typeface="Noto Sans JP"/>
              </a:rPr>
              <a:t>Blindness</a:t>
            </a:r>
            <a:r>
              <a:rPr dirty="0" sz="23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2350" spc="-200">
                <a:solidFill>
                  <a:srgbClr val="4F4F4F"/>
                </a:solidFill>
                <a:latin typeface="Noto Sans JP"/>
                <a:cs typeface="Noto Sans JP"/>
              </a:rPr>
              <a:t>(Prosopagnosia)</a:t>
            </a:r>
            <a:endParaRPr sz="2350">
              <a:latin typeface="Noto Sans JP"/>
              <a:cs typeface="Noto Sans JP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999" y="33527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600450"/>
            <a:ext cx="133349" cy="1523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01563" y="3548887"/>
            <a:ext cx="11239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5">
                <a:solidFill>
                  <a:srgbClr val="4A5462"/>
                </a:solidFill>
                <a:latin typeface="Arial"/>
                <a:cs typeface="Arial"/>
              </a:rPr>
              <a:t>2025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년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165">
                <a:solidFill>
                  <a:srgbClr val="4A5462"/>
                </a:solidFill>
                <a:latin typeface="Arial"/>
                <a:cs typeface="Arial"/>
              </a:rPr>
              <a:t>7</a:t>
            </a:r>
            <a:r>
              <a:rPr dirty="0" sz="1350" spc="-165">
                <a:solidFill>
                  <a:srgbClr val="4A5462"/>
                </a:solidFill>
                <a:latin typeface="Dotum"/>
                <a:cs typeface="Dotum"/>
              </a:rPr>
              <a:t>월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105">
                <a:solidFill>
                  <a:srgbClr val="4A5462"/>
                </a:solidFill>
                <a:latin typeface="Arial"/>
                <a:cs typeface="Arial"/>
              </a:rPr>
              <a:t>31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일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8824" y="3600450"/>
            <a:ext cx="133349" cy="1523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887346" y="3548887"/>
            <a:ext cx="15557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발표자</a:t>
            </a:r>
            <a:r>
              <a:rPr dirty="0" sz="1300" spc="-21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300" spc="-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인지공학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연구팀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858125"/>
          </a:xfrm>
          <a:custGeom>
            <a:avLst/>
            <a:gdLst/>
            <a:ahLst/>
            <a:cxnLst/>
            <a:rect l="l" t="t" r="r" b="b"/>
            <a:pathLst>
              <a:path w="12115800" h="7858125">
                <a:moveTo>
                  <a:pt x="0" y="7858124"/>
                </a:moveTo>
                <a:lnTo>
                  <a:pt x="12115799" y="7858124"/>
                </a:lnTo>
                <a:lnTo>
                  <a:pt x="12115799" y="0"/>
                </a:lnTo>
                <a:lnTo>
                  <a:pt x="0" y="0"/>
                </a:lnTo>
                <a:lnTo>
                  <a:pt x="0" y="78581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858125"/>
          </a:xfrm>
          <a:custGeom>
            <a:avLst/>
            <a:gdLst/>
            <a:ahLst/>
            <a:cxnLst/>
            <a:rect l="l" t="t" r="r" b="b"/>
            <a:pathLst>
              <a:path w="76200" h="7858125">
                <a:moveTo>
                  <a:pt x="76199" y="7858124"/>
                </a:moveTo>
                <a:lnTo>
                  <a:pt x="0" y="7858124"/>
                </a:lnTo>
                <a:lnTo>
                  <a:pt x="0" y="0"/>
                </a:lnTo>
                <a:lnTo>
                  <a:pt x="76199" y="0"/>
                </a:lnTo>
                <a:lnTo>
                  <a:pt x="76199" y="78581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4733924"/>
            <a:ext cx="11144250" cy="2457450"/>
            <a:chOff x="761999" y="4733924"/>
            <a:chExt cx="11144250" cy="2457450"/>
          </a:xfrm>
        </p:grpSpPr>
        <p:sp>
          <p:nvSpPr>
            <p:cNvPr id="6" name="object 6" descr=""/>
            <p:cNvSpPr/>
            <p:nvPr/>
          </p:nvSpPr>
          <p:spPr>
            <a:xfrm>
              <a:off x="10001249" y="5000624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9" y="1900413"/>
                  </a:lnTo>
                  <a:lnTo>
                    <a:pt x="812738" y="1894690"/>
                  </a:lnTo>
                  <a:lnTo>
                    <a:pt x="766675" y="1886697"/>
                  </a:lnTo>
                  <a:lnTo>
                    <a:pt x="721060" y="1876454"/>
                  </a:lnTo>
                  <a:lnTo>
                    <a:pt x="676002" y="1863985"/>
                  </a:lnTo>
                  <a:lnTo>
                    <a:pt x="631611" y="1849320"/>
                  </a:lnTo>
                  <a:lnTo>
                    <a:pt x="587993" y="1832494"/>
                  </a:lnTo>
                  <a:lnTo>
                    <a:pt x="545253" y="1813548"/>
                  </a:lnTo>
                  <a:lnTo>
                    <a:pt x="503494" y="1792528"/>
                  </a:lnTo>
                  <a:lnTo>
                    <a:pt x="462815" y="1769484"/>
                  </a:lnTo>
                  <a:lnTo>
                    <a:pt x="423318" y="1744473"/>
                  </a:lnTo>
                  <a:lnTo>
                    <a:pt x="385096" y="1717552"/>
                  </a:lnTo>
                  <a:lnTo>
                    <a:pt x="348240" y="1688790"/>
                  </a:lnTo>
                  <a:lnTo>
                    <a:pt x="312838" y="1658254"/>
                  </a:lnTo>
                  <a:lnTo>
                    <a:pt x="278980" y="1626018"/>
                  </a:lnTo>
                  <a:lnTo>
                    <a:pt x="246743" y="1592158"/>
                  </a:lnTo>
                  <a:lnTo>
                    <a:pt x="216207" y="1556758"/>
                  </a:lnTo>
                  <a:lnTo>
                    <a:pt x="187444" y="1519902"/>
                  </a:lnTo>
                  <a:lnTo>
                    <a:pt x="160525" y="1481679"/>
                  </a:lnTo>
                  <a:lnTo>
                    <a:pt x="135513" y="1442181"/>
                  </a:lnTo>
                  <a:lnTo>
                    <a:pt x="112471" y="1401504"/>
                  </a:lnTo>
                  <a:lnTo>
                    <a:pt x="91450" y="1359745"/>
                  </a:lnTo>
                  <a:lnTo>
                    <a:pt x="72504" y="1317004"/>
                  </a:lnTo>
                  <a:lnTo>
                    <a:pt x="55679" y="1273386"/>
                  </a:lnTo>
                  <a:lnTo>
                    <a:pt x="41014" y="1228995"/>
                  </a:lnTo>
                  <a:lnTo>
                    <a:pt x="28544" y="1183938"/>
                  </a:lnTo>
                  <a:lnTo>
                    <a:pt x="18301" y="1138322"/>
                  </a:lnTo>
                  <a:lnTo>
                    <a:pt x="10308" y="1092259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3" y="835903"/>
                  </a:lnTo>
                  <a:lnTo>
                    <a:pt x="14021" y="789658"/>
                  </a:lnTo>
                  <a:lnTo>
                    <a:pt x="23143" y="743805"/>
                  </a:lnTo>
                  <a:lnTo>
                    <a:pt x="34502" y="698456"/>
                  </a:lnTo>
                  <a:lnTo>
                    <a:pt x="48072" y="653718"/>
                  </a:lnTo>
                  <a:lnTo>
                    <a:pt x="63823" y="609699"/>
                  </a:lnTo>
                  <a:lnTo>
                    <a:pt x="81714" y="566507"/>
                  </a:lnTo>
                  <a:lnTo>
                    <a:pt x="101703" y="524244"/>
                  </a:lnTo>
                  <a:lnTo>
                    <a:pt x="123741" y="483013"/>
                  </a:lnTo>
                  <a:lnTo>
                    <a:pt x="147776" y="442914"/>
                  </a:lnTo>
                  <a:lnTo>
                    <a:pt x="173749" y="404042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2" y="173749"/>
                  </a:lnTo>
                  <a:lnTo>
                    <a:pt x="442914" y="147776"/>
                  </a:lnTo>
                  <a:lnTo>
                    <a:pt x="483014" y="123741"/>
                  </a:lnTo>
                  <a:lnTo>
                    <a:pt x="524245" y="101703"/>
                  </a:lnTo>
                  <a:lnTo>
                    <a:pt x="566507" y="81714"/>
                  </a:lnTo>
                  <a:lnTo>
                    <a:pt x="609698" y="63824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7" y="14022"/>
                  </a:lnTo>
                  <a:lnTo>
                    <a:pt x="835903" y="7163"/>
                  </a:lnTo>
                  <a:lnTo>
                    <a:pt x="882429" y="2581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1"/>
                  </a:lnTo>
                  <a:lnTo>
                    <a:pt x="1069095" y="7163"/>
                  </a:lnTo>
                  <a:lnTo>
                    <a:pt x="1115339" y="14022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8" y="63824"/>
                  </a:lnTo>
                  <a:lnTo>
                    <a:pt x="1338491" y="81714"/>
                  </a:lnTo>
                  <a:lnTo>
                    <a:pt x="1380753" y="101703"/>
                  </a:lnTo>
                  <a:lnTo>
                    <a:pt x="1421983" y="123741"/>
                  </a:lnTo>
                  <a:lnTo>
                    <a:pt x="1462082" y="147776"/>
                  </a:lnTo>
                  <a:lnTo>
                    <a:pt x="1500955" y="173749"/>
                  </a:lnTo>
                  <a:lnTo>
                    <a:pt x="1538507" y="201599"/>
                  </a:lnTo>
                  <a:lnTo>
                    <a:pt x="1574647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8" y="404042"/>
                  </a:lnTo>
                  <a:lnTo>
                    <a:pt x="1757222" y="442914"/>
                  </a:lnTo>
                  <a:lnTo>
                    <a:pt x="1781256" y="483013"/>
                  </a:lnTo>
                  <a:lnTo>
                    <a:pt x="1803296" y="524244"/>
                  </a:lnTo>
                  <a:lnTo>
                    <a:pt x="1823285" y="566507"/>
                  </a:lnTo>
                  <a:lnTo>
                    <a:pt x="1841175" y="609699"/>
                  </a:lnTo>
                  <a:lnTo>
                    <a:pt x="1856925" y="653718"/>
                  </a:lnTo>
                  <a:lnTo>
                    <a:pt x="1870496" y="698456"/>
                  </a:lnTo>
                  <a:lnTo>
                    <a:pt x="1881857" y="743805"/>
                  </a:lnTo>
                  <a:lnTo>
                    <a:pt x="1890977" y="789658"/>
                  </a:lnTo>
                  <a:lnTo>
                    <a:pt x="1897837" y="835903"/>
                  </a:lnTo>
                  <a:lnTo>
                    <a:pt x="1902419" y="882429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9" y="1022570"/>
                  </a:lnTo>
                  <a:lnTo>
                    <a:pt x="1897837" y="1069095"/>
                  </a:lnTo>
                  <a:lnTo>
                    <a:pt x="1890977" y="1115340"/>
                  </a:lnTo>
                  <a:lnTo>
                    <a:pt x="1881857" y="1161193"/>
                  </a:lnTo>
                  <a:lnTo>
                    <a:pt x="1870496" y="1206543"/>
                  </a:lnTo>
                  <a:lnTo>
                    <a:pt x="1856925" y="1251281"/>
                  </a:lnTo>
                  <a:lnTo>
                    <a:pt x="1841175" y="1295298"/>
                  </a:lnTo>
                  <a:lnTo>
                    <a:pt x="1823285" y="1338491"/>
                  </a:lnTo>
                  <a:lnTo>
                    <a:pt x="1803296" y="1380753"/>
                  </a:lnTo>
                  <a:lnTo>
                    <a:pt x="1781256" y="1421984"/>
                  </a:lnTo>
                  <a:lnTo>
                    <a:pt x="1757222" y="1462083"/>
                  </a:lnTo>
                  <a:lnTo>
                    <a:pt x="1731249" y="1500956"/>
                  </a:lnTo>
                  <a:lnTo>
                    <a:pt x="1703400" y="1538506"/>
                  </a:lnTo>
                  <a:lnTo>
                    <a:pt x="1673742" y="1574645"/>
                  </a:lnTo>
                  <a:lnTo>
                    <a:pt x="1642345" y="1609286"/>
                  </a:lnTo>
                  <a:lnTo>
                    <a:pt x="1609287" y="1642344"/>
                  </a:lnTo>
                  <a:lnTo>
                    <a:pt x="1574647" y="1673739"/>
                  </a:lnTo>
                  <a:lnTo>
                    <a:pt x="1538507" y="1703398"/>
                  </a:lnTo>
                  <a:lnTo>
                    <a:pt x="1500956" y="1731248"/>
                  </a:lnTo>
                  <a:lnTo>
                    <a:pt x="1462083" y="1757221"/>
                  </a:lnTo>
                  <a:lnTo>
                    <a:pt x="1421983" y="1781257"/>
                  </a:lnTo>
                  <a:lnTo>
                    <a:pt x="1380752" y="1803295"/>
                  </a:lnTo>
                  <a:lnTo>
                    <a:pt x="1338491" y="1823283"/>
                  </a:lnTo>
                  <a:lnTo>
                    <a:pt x="1295298" y="1841174"/>
                  </a:lnTo>
                  <a:lnTo>
                    <a:pt x="1251280" y="1856924"/>
                  </a:lnTo>
                  <a:lnTo>
                    <a:pt x="1206542" y="1870495"/>
                  </a:lnTo>
                  <a:lnTo>
                    <a:pt x="1161192" y="1881855"/>
                  </a:lnTo>
                  <a:lnTo>
                    <a:pt x="1115339" y="1890976"/>
                  </a:lnTo>
                  <a:lnTo>
                    <a:pt x="1069095" y="1897836"/>
                  </a:lnTo>
                  <a:lnTo>
                    <a:pt x="1022570" y="1902419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1049" y="6448424"/>
              <a:ext cx="10648950" cy="742950"/>
            </a:xfrm>
            <a:custGeom>
              <a:avLst/>
              <a:gdLst/>
              <a:ahLst/>
              <a:cxnLst/>
              <a:rect l="l" t="t" r="r" b="b"/>
              <a:pathLst>
                <a:path w="10648950" h="742950">
                  <a:moveTo>
                    <a:pt x="10595551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10595551" y="0"/>
                  </a:lnTo>
                  <a:lnTo>
                    <a:pt x="10599267" y="365"/>
                  </a:lnTo>
                  <a:lnTo>
                    <a:pt x="10634863" y="19391"/>
                  </a:lnTo>
                  <a:lnTo>
                    <a:pt x="10648948" y="53397"/>
                  </a:lnTo>
                  <a:lnTo>
                    <a:pt x="10648948" y="689552"/>
                  </a:lnTo>
                  <a:lnTo>
                    <a:pt x="10629555" y="728863"/>
                  </a:lnTo>
                  <a:lnTo>
                    <a:pt x="10595551" y="742949"/>
                  </a:lnTo>
                  <a:close/>
                </a:path>
              </a:pathLst>
            </a:custGeom>
            <a:solidFill>
              <a:srgbClr val="0078D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1999" y="644842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1999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3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5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3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7" y="1532393"/>
                  </a:lnTo>
                  <a:lnTo>
                    <a:pt x="3148736" y="1558212"/>
                  </a:lnTo>
                  <a:lnTo>
                    <a:pt x="3134158" y="1561611"/>
                  </a:lnTo>
                  <a:lnTo>
                    <a:pt x="31292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81224" y="4876799"/>
              <a:ext cx="357505" cy="285750"/>
            </a:xfrm>
            <a:custGeom>
              <a:avLst/>
              <a:gdLst/>
              <a:ahLst/>
              <a:cxnLst/>
              <a:rect l="l" t="t" r="r" b="b"/>
              <a:pathLst>
                <a:path w="357505" h="285750">
                  <a:moveTo>
                    <a:pt x="86287" y="89296"/>
                  </a:moveTo>
                  <a:lnTo>
                    <a:pt x="74446" y="89296"/>
                  </a:lnTo>
                  <a:lnTo>
                    <a:pt x="68751" y="88163"/>
                  </a:lnTo>
                  <a:lnTo>
                    <a:pt x="36851" y="56264"/>
                  </a:lnTo>
                  <a:lnTo>
                    <a:pt x="35718" y="50569"/>
                  </a:lnTo>
                  <a:lnTo>
                    <a:pt x="35718" y="38727"/>
                  </a:lnTo>
                  <a:lnTo>
                    <a:pt x="57810" y="5664"/>
                  </a:lnTo>
                  <a:lnTo>
                    <a:pt x="74446" y="0"/>
                  </a:lnTo>
                  <a:lnTo>
                    <a:pt x="86287" y="0"/>
                  </a:lnTo>
                  <a:lnTo>
                    <a:pt x="119351" y="22092"/>
                  </a:lnTo>
                  <a:lnTo>
                    <a:pt x="125015" y="38727"/>
                  </a:lnTo>
                  <a:lnTo>
                    <a:pt x="125015" y="50569"/>
                  </a:lnTo>
                  <a:lnTo>
                    <a:pt x="102923" y="83632"/>
                  </a:lnTo>
                  <a:lnTo>
                    <a:pt x="86287" y="89296"/>
                  </a:lnTo>
                  <a:close/>
                </a:path>
                <a:path w="357505" h="285750">
                  <a:moveTo>
                    <a:pt x="291670" y="89296"/>
                  </a:moveTo>
                  <a:lnTo>
                    <a:pt x="279829" y="89296"/>
                  </a:lnTo>
                  <a:lnTo>
                    <a:pt x="274133" y="88163"/>
                  </a:lnTo>
                  <a:lnTo>
                    <a:pt x="242234" y="56264"/>
                  </a:lnTo>
                  <a:lnTo>
                    <a:pt x="241101" y="50569"/>
                  </a:lnTo>
                  <a:lnTo>
                    <a:pt x="241101" y="38727"/>
                  </a:lnTo>
                  <a:lnTo>
                    <a:pt x="263193" y="5664"/>
                  </a:lnTo>
                  <a:lnTo>
                    <a:pt x="279829" y="0"/>
                  </a:lnTo>
                  <a:lnTo>
                    <a:pt x="291670" y="0"/>
                  </a:lnTo>
                  <a:lnTo>
                    <a:pt x="324733" y="22092"/>
                  </a:lnTo>
                  <a:lnTo>
                    <a:pt x="330398" y="38727"/>
                  </a:lnTo>
                  <a:lnTo>
                    <a:pt x="330398" y="50569"/>
                  </a:lnTo>
                  <a:lnTo>
                    <a:pt x="308306" y="83632"/>
                  </a:lnTo>
                  <a:lnTo>
                    <a:pt x="291670" y="89296"/>
                  </a:lnTo>
                  <a:close/>
                </a:path>
                <a:path w="357505" h="285750">
                  <a:moveTo>
                    <a:pt x="182111" y="178593"/>
                  </a:moveTo>
                  <a:lnTo>
                    <a:pt x="175075" y="178593"/>
                  </a:lnTo>
                  <a:lnTo>
                    <a:pt x="171591" y="178250"/>
                  </a:lnTo>
                  <a:lnTo>
                    <a:pt x="135999" y="157707"/>
                  </a:lnTo>
                  <a:lnTo>
                    <a:pt x="125015" y="128533"/>
                  </a:lnTo>
                  <a:lnTo>
                    <a:pt x="125086" y="120774"/>
                  </a:lnTo>
                  <a:lnTo>
                    <a:pt x="143195" y="84642"/>
                  </a:lnTo>
                  <a:lnTo>
                    <a:pt x="175075" y="71437"/>
                  </a:lnTo>
                  <a:lnTo>
                    <a:pt x="182111" y="71437"/>
                  </a:lnTo>
                  <a:lnTo>
                    <a:pt x="218966" y="89617"/>
                  </a:lnTo>
                  <a:lnTo>
                    <a:pt x="232171" y="128533"/>
                  </a:lnTo>
                  <a:lnTo>
                    <a:pt x="231828" y="132017"/>
                  </a:lnTo>
                  <a:lnTo>
                    <a:pt x="211285" y="167609"/>
                  </a:lnTo>
                  <a:lnTo>
                    <a:pt x="182111" y="178593"/>
                  </a:lnTo>
                  <a:close/>
                </a:path>
                <a:path w="357505" h="285750">
                  <a:moveTo>
                    <a:pt x="131378" y="178593"/>
                  </a:moveTo>
                  <a:lnTo>
                    <a:pt x="5357" y="178593"/>
                  </a:lnTo>
                  <a:lnTo>
                    <a:pt x="2625" y="175861"/>
                  </a:lnTo>
                  <a:lnTo>
                    <a:pt x="0" y="173169"/>
                  </a:lnTo>
                  <a:lnTo>
                    <a:pt x="0" y="166706"/>
                  </a:lnTo>
                  <a:lnTo>
                    <a:pt x="4681" y="143533"/>
                  </a:lnTo>
                  <a:lnTo>
                    <a:pt x="17447" y="124604"/>
                  </a:lnTo>
                  <a:lnTo>
                    <a:pt x="36377" y="111838"/>
                  </a:lnTo>
                  <a:lnTo>
                    <a:pt x="59549" y="107156"/>
                  </a:lnTo>
                  <a:lnTo>
                    <a:pt x="83380" y="107156"/>
                  </a:lnTo>
                  <a:lnTo>
                    <a:pt x="107546" y="116588"/>
                  </a:lnTo>
                  <a:lnTo>
                    <a:pt x="107212" y="120774"/>
                  </a:lnTo>
                  <a:lnTo>
                    <a:pt x="107212" y="125015"/>
                  </a:lnTo>
                  <a:lnTo>
                    <a:pt x="108908" y="140537"/>
                  </a:lnTo>
                  <a:lnTo>
                    <a:pt x="113748" y="154881"/>
                  </a:lnTo>
                  <a:lnTo>
                    <a:pt x="121316" y="167609"/>
                  </a:lnTo>
                  <a:lnTo>
                    <a:pt x="131378" y="178593"/>
                  </a:lnTo>
                  <a:close/>
                </a:path>
                <a:path w="357505" h="285750">
                  <a:moveTo>
                    <a:pt x="351829" y="178593"/>
                  </a:moveTo>
                  <a:lnTo>
                    <a:pt x="225809" y="178593"/>
                  </a:lnTo>
                  <a:lnTo>
                    <a:pt x="235894" y="167609"/>
                  </a:lnTo>
                  <a:lnTo>
                    <a:pt x="243459" y="154881"/>
                  </a:lnTo>
                  <a:lnTo>
                    <a:pt x="248287" y="140537"/>
                  </a:lnTo>
                  <a:lnTo>
                    <a:pt x="249975" y="125015"/>
                  </a:lnTo>
                  <a:lnTo>
                    <a:pt x="249975" y="120774"/>
                  </a:lnTo>
                  <a:lnTo>
                    <a:pt x="249575" y="116588"/>
                  </a:lnTo>
                  <a:lnTo>
                    <a:pt x="248915" y="112569"/>
                  </a:lnTo>
                  <a:lnTo>
                    <a:pt x="254758" y="110240"/>
                  </a:lnTo>
                  <a:lnTo>
                    <a:pt x="260879" y="108544"/>
                  </a:lnTo>
                  <a:lnTo>
                    <a:pt x="267240" y="107507"/>
                  </a:lnTo>
                  <a:lnTo>
                    <a:pt x="273806" y="107156"/>
                  </a:lnTo>
                  <a:lnTo>
                    <a:pt x="297637" y="107156"/>
                  </a:lnTo>
                  <a:lnTo>
                    <a:pt x="320810" y="111838"/>
                  </a:lnTo>
                  <a:lnTo>
                    <a:pt x="339739" y="124604"/>
                  </a:lnTo>
                  <a:lnTo>
                    <a:pt x="352505" y="143533"/>
                  </a:lnTo>
                  <a:lnTo>
                    <a:pt x="357187" y="166706"/>
                  </a:lnTo>
                  <a:lnTo>
                    <a:pt x="357187" y="173169"/>
                  </a:lnTo>
                  <a:lnTo>
                    <a:pt x="354590" y="175861"/>
                  </a:lnTo>
                  <a:lnTo>
                    <a:pt x="351829" y="178593"/>
                  </a:lnTo>
                  <a:close/>
                </a:path>
                <a:path w="357505" h="285750">
                  <a:moveTo>
                    <a:pt x="279108" y="285750"/>
                  </a:moveTo>
                  <a:lnTo>
                    <a:pt x="78134" y="285750"/>
                  </a:lnTo>
                  <a:lnTo>
                    <a:pt x="71437" y="279052"/>
                  </a:lnTo>
                  <a:lnTo>
                    <a:pt x="71437" y="270848"/>
                  </a:lnTo>
                  <a:lnTo>
                    <a:pt x="77285" y="241895"/>
                  </a:lnTo>
                  <a:lnTo>
                    <a:pt x="93231" y="218247"/>
                  </a:lnTo>
                  <a:lnTo>
                    <a:pt x="116879" y="202301"/>
                  </a:lnTo>
                  <a:lnTo>
                    <a:pt x="145832" y="196453"/>
                  </a:lnTo>
                  <a:lnTo>
                    <a:pt x="211354" y="196453"/>
                  </a:lnTo>
                  <a:lnTo>
                    <a:pt x="240308" y="202301"/>
                  </a:lnTo>
                  <a:lnTo>
                    <a:pt x="263955" y="218247"/>
                  </a:lnTo>
                  <a:lnTo>
                    <a:pt x="279902" y="241895"/>
                  </a:lnTo>
                  <a:lnTo>
                    <a:pt x="285750" y="270848"/>
                  </a:lnTo>
                  <a:lnTo>
                    <a:pt x="285750" y="279052"/>
                  </a:lnTo>
                  <a:lnTo>
                    <a:pt x="279108" y="2857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일상생활</a:t>
            </a:r>
            <a:r>
              <a:rPr dirty="0" spc="-325"/>
              <a:t> </a:t>
            </a:r>
            <a:r>
              <a:rPr dirty="0" spc="-610"/>
              <a:t>속</a:t>
            </a:r>
            <a:r>
              <a:rPr dirty="0" spc="-320"/>
              <a:t> </a:t>
            </a:r>
            <a:r>
              <a:rPr dirty="0" spc="-495"/>
              <a:t>어려움</a:t>
            </a:r>
            <a:r>
              <a:rPr dirty="0" spc="-495">
                <a:latin typeface="Arial"/>
                <a:cs typeface="Arial"/>
              </a:rPr>
              <a:t>: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 spc="-610"/>
              <a:t>사회적</a:t>
            </a:r>
            <a:r>
              <a:rPr dirty="0" spc="-325"/>
              <a:t> </a:t>
            </a:r>
            <a:r>
              <a:rPr dirty="0" spc="-630"/>
              <a:t>상호작용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25" y="1304925"/>
            <a:ext cx="4857749" cy="32384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591667" y="5139359"/>
            <a:ext cx="1541145" cy="10083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사회적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상황</a:t>
            </a:r>
            <a:endParaRPr sz="2000">
              <a:latin typeface="Malgun Gothic"/>
              <a:cs typeface="Malgun Gothic"/>
            </a:endParaRPr>
          </a:p>
          <a:p>
            <a:pPr algn="ctr" marL="12700" marR="5080" indent="-635">
              <a:lnSpc>
                <a:spcPct val="112500"/>
              </a:lnSpc>
              <a:spcBef>
                <a:spcPts val="425"/>
              </a:spcBef>
            </a:pP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회의나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4F4F4F"/>
                </a:solidFill>
                <a:latin typeface="Dotum"/>
                <a:cs typeface="Dotum"/>
              </a:rPr>
              <a:t>모임에서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사람을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F4F4F"/>
                </a:solidFill>
                <a:latin typeface="Dotum"/>
                <a:cs typeface="Dotum"/>
              </a:rPr>
              <a:t>못함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95799" y="4733924"/>
            <a:ext cx="3200400" cy="1562100"/>
            <a:chOff x="4495799" y="4733924"/>
            <a:chExt cx="3200400" cy="1562100"/>
          </a:xfrm>
        </p:grpSpPr>
        <p:sp>
          <p:nvSpPr>
            <p:cNvPr id="15" name="object 15" descr=""/>
            <p:cNvSpPr/>
            <p:nvPr/>
          </p:nvSpPr>
          <p:spPr>
            <a:xfrm>
              <a:off x="4495799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2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4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2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6" y="1532393"/>
                  </a:lnTo>
                  <a:lnTo>
                    <a:pt x="3148737" y="1558212"/>
                  </a:lnTo>
                  <a:lnTo>
                    <a:pt x="3134157" y="1561611"/>
                  </a:lnTo>
                  <a:lnTo>
                    <a:pt x="3129202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53124" y="4876799"/>
              <a:ext cx="285750" cy="267970"/>
            </a:xfrm>
            <a:custGeom>
              <a:avLst/>
              <a:gdLst/>
              <a:ahLst/>
              <a:cxnLst/>
              <a:rect l="l" t="t" r="r" b="b"/>
              <a:pathLst>
                <a:path w="285750" h="267970">
                  <a:moveTo>
                    <a:pt x="98226" y="53578"/>
                  </a:moveTo>
                  <a:lnTo>
                    <a:pt x="71437" y="53578"/>
                  </a:lnTo>
                  <a:lnTo>
                    <a:pt x="71437" y="31253"/>
                  </a:lnTo>
                  <a:lnTo>
                    <a:pt x="73895" y="19095"/>
                  </a:lnTo>
                  <a:lnTo>
                    <a:pt x="80597" y="9159"/>
                  </a:lnTo>
                  <a:lnTo>
                    <a:pt x="90532" y="2458"/>
                  </a:lnTo>
                  <a:lnTo>
                    <a:pt x="102691" y="0"/>
                  </a:lnTo>
                  <a:lnTo>
                    <a:pt x="183058" y="0"/>
                  </a:lnTo>
                  <a:lnTo>
                    <a:pt x="195217" y="2458"/>
                  </a:lnTo>
                  <a:lnTo>
                    <a:pt x="205152" y="9159"/>
                  </a:lnTo>
                  <a:lnTo>
                    <a:pt x="211854" y="19095"/>
                  </a:lnTo>
                  <a:lnTo>
                    <a:pt x="213409" y="26789"/>
                  </a:lnTo>
                  <a:lnTo>
                    <a:pt x="100235" y="26789"/>
                  </a:lnTo>
                  <a:lnTo>
                    <a:pt x="98226" y="28798"/>
                  </a:lnTo>
                  <a:lnTo>
                    <a:pt x="98226" y="53578"/>
                  </a:lnTo>
                  <a:close/>
                </a:path>
                <a:path w="285750" h="267970">
                  <a:moveTo>
                    <a:pt x="214312" y="53578"/>
                  </a:moveTo>
                  <a:lnTo>
                    <a:pt x="187523" y="53578"/>
                  </a:lnTo>
                  <a:lnTo>
                    <a:pt x="187523" y="28798"/>
                  </a:lnTo>
                  <a:lnTo>
                    <a:pt x="185514" y="26789"/>
                  </a:lnTo>
                  <a:lnTo>
                    <a:pt x="213409" y="26789"/>
                  </a:lnTo>
                  <a:lnTo>
                    <a:pt x="214312" y="31253"/>
                  </a:lnTo>
                  <a:lnTo>
                    <a:pt x="214312" y="53578"/>
                  </a:lnTo>
                  <a:close/>
                </a:path>
                <a:path w="285750" h="267970">
                  <a:moveTo>
                    <a:pt x="285750" y="142875"/>
                  </a:moveTo>
                  <a:lnTo>
                    <a:pt x="0" y="142875"/>
                  </a:lnTo>
                  <a:lnTo>
                    <a:pt x="0" y="89296"/>
                  </a:lnTo>
                  <a:lnTo>
                    <a:pt x="2810" y="75404"/>
                  </a:lnTo>
                  <a:lnTo>
                    <a:pt x="10471" y="64049"/>
                  </a:lnTo>
                  <a:lnTo>
                    <a:pt x="21826" y="56388"/>
                  </a:lnTo>
                  <a:lnTo>
                    <a:pt x="35718" y="53578"/>
                  </a:lnTo>
                  <a:lnTo>
                    <a:pt x="250031" y="53578"/>
                  </a:lnTo>
                  <a:lnTo>
                    <a:pt x="263923" y="56388"/>
                  </a:lnTo>
                  <a:lnTo>
                    <a:pt x="275278" y="64049"/>
                  </a:lnTo>
                  <a:lnTo>
                    <a:pt x="282939" y="75404"/>
                  </a:lnTo>
                  <a:lnTo>
                    <a:pt x="285750" y="89296"/>
                  </a:lnTo>
                  <a:lnTo>
                    <a:pt x="285750" y="142875"/>
                  </a:lnTo>
                  <a:close/>
                </a:path>
                <a:path w="285750" h="267970">
                  <a:moveTo>
                    <a:pt x="250031" y="267890"/>
                  </a:moveTo>
                  <a:lnTo>
                    <a:pt x="35718" y="267890"/>
                  </a:lnTo>
                  <a:lnTo>
                    <a:pt x="21826" y="265080"/>
                  </a:lnTo>
                  <a:lnTo>
                    <a:pt x="10471" y="257419"/>
                  </a:lnTo>
                  <a:lnTo>
                    <a:pt x="2810" y="246064"/>
                  </a:lnTo>
                  <a:lnTo>
                    <a:pt x="0" y="232171"/>
                  </a:lnTo>
                  <a:lnTo>
                    <a:pt x="0" y="160734"/>
                  </a:lnTo>
                  <a:lnTo>
                    <a:pt x="107156" y="160734"/>
                  </a:lnTo>
                  <a:lnTo>
                    <a:pt x="107156" y="188472"/>
                  </a:lnTo>
                  <a:lnTo>
                    <a:pt x="115137" y="196453"/>
                  </a:lnTo>
                  <a:lnTo>
                    <a:pt x="285750" y="196453"/>
                  </a:lnTo>
                  <a:lnTo>
                    <a:pt x="285750" y="232171"/>
                  </a:lnTo>
                  <a:lnTo>
                    <a:pt x="282939" y="246064"/>
                  </a:lnTo>
                  <a:lnTo>
                    <a:pt x="275278" y="257419"/>
                  </a:lnTo>
                  <a:lnTo>
                    <a:pt x="263923" y="265080"/>
                  </a:lnTo>
                  <a:lnTo>
                    <a:pt x="250031" y="267890"/>
                  </a:lnTo>
                  <a:close/>
                </a:path>
                <a:path w="285750" h="267970">
                  <a:moveTo>
                    <a:pt x="285750" y="196453"/>
                  </a:moveTo>
                  <a:lnTo>
                    <a:pt x="170612" y="196453"/>
                  </a:lnTo>
                  <a:lnTo>
                    <a:pt x="178593" y="188472"/>
                  </a:lnTo>
                  <a:lnTo>
                    <a:pt x="178593" y="160734"/>
                  </a:lnTo>
                  <a:lnTo>
                    <a:pt x="285750" y="160734"/>
                  </a:lnTo>
                  <a:lnTo>
                    <a:pt x="285750" y="196453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356423" y="5139359"/>
            <a:ext cx="1479550" cy="10083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직장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환경</a:t>
            </a:r>
            <a:endParaRPr sz="2000">
              <a:latin typeface="Malgun Gothic"/>
              <a:cs typeface="Malgun Gothic"/>
            </a:endParaRPr>
          </a:p>
          <a:p>
            <a:pPr algn="ctr" marL="12700" marR="5080">
              <a:lnSpc>
                <a:spcPct val="112500"/>
              </a:lnSpc>
              <a:spcBef>
                <a:spcPts val="425"/>
              </a:spcBef>
            </a:pPr>
            <a:r>
              <a:rPr dirty="0" sz="1500" spc="-200">
                <a:solidFill>
                  <a:srgbClr val="4F4F4F"/>
                </a:solidFill>
                <a:latin typeface="Dotum"/>
                <a:cs typeface="Dotum"/>
              </a:rPr>
              <a:t>동료</a:t>
            </a:r>
            <a:r>
              <a:rPr dirty="0" sz="1500" spc="-20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0">
                <a:solidFill>
                  <a:srgbClr val="4F4F4F"/>
                </a:solidFill>
                <a:latin typeface="Dotum"/>
                <a:cs typeface="Dotum"/>
              </a:rPr>
              <a:t>상사</a:t>
            </a:r>
            <a:r>
              <a:rPr dirty="0" sz="1500" spc="-20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90">
                <a:solidFill>
                  <a:srgbClr val="4F4F4F"/>
                </a:solidFill>
                <a:latin typeface="Dotum"/>
                <a:cs typeface="Dotum"/>
              </a:rPr>
              <a:t>고객과의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관계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형성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229598" y="4733924"/>
            <a:ext cx="3200400" cy="1562100"/>
            <a:chOff x="8229598" y="4733924"/>
            <a:chExt cx="3200400" cy="1562100"/>
          </a:xfrm>
        </p:grpSpPr>
        <p:sp>
          <p:nvSpPr>
            <p:cNvPr id="19" name="object 19" descr=""/>
            <p:cNvSpPr/>
            <p:nvPr/>
          </p:nvSpPr>
          <p:spPr>
            <a:xfrm>
              <a:off x="8229598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3" y="1562099"/>
                  </a:moveTo>
                  <a:lnTo>
                    <a:pt x="71197" y="1562099"/>
                  </a:lnTo>
                  <a:lnTo>
                    <a:pt x="66241" y="1561611"/>
                  </a:lnTo>
                  <a:lnTo>
                    <a:pt x="29705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129203" y="0"/>
                  </a:lnTo>
                  <a:lnTo>
                    <a:pt x="3170694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6" y="1532393"/>
                  </a:lnTo>
                  <a:lnTo>
                    <a:pt x="3148737" y="1558212"/>
                  </a:lnTo>
                  <a:lnTo>
                    <a:pt x="3134157" y="1561611"/>
                  </a:lnTo>
                  <a:lnTo>
                    <a:pt x="31292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86924" y="4900373"/>
              <a:ext cx="285750" cy="244475"/>
            </a:xfrm>
            <a:custGeom>
              <a:avLst/>
              <a:gdLst/>
              <a:ahLst/>
              <a:cxnLst/>
              <a:rect l="l" t="t" r="r" b="b"/>
              <a:pathLst>
                <a:path w="285750" h="244475">
                  <a:moveTo>
                    <a:pt x="148623" y="244316"/>
                  </a:moveTo>
                  <a:lnTo>
                    <a:pt x="137126" y="244316"/>
                  </a:lnTo>
                  <a:lnTo>
                    <a:pt x="131601" y="242140"/>
                  </a:lnTo>
                  <a:lnTo>
                    <a:pt x="26565" y="144081"/>
                  </a:lnTo>
                  <a:lnTo>
                    <a:pt x="1765" y="100067"/>
                  </a:lnTo>
                  <a:lnTo>
                    <a:pt x="0" y="82968"/>
                  </a:lnTo>
                  <a:lnTo>
                    <a:pt x="0" y="79731"/>
                  </a:lnTo>
                  <a:lnTo>
                    <a:pt x="18898" y="28162"/>
                  </a:lnTo>
                  <a:lnTo>
                    <a:pt x="66637" y="1038"/>
                  </a:lnTo>
                  <a:lnTo>
                    <a:pt x="76395" y="17"/>
                  </a:lnTo>
                  <a:lnTo>
                    <a:pt x="86094" y="194"/>
                  </a:lnTo>
                  <a:lnTo>
                    <a:pt x="95637" y="1533"/>
                  </a:lnTo>
                  <a:lnTo>
                    <a:pt x="104923" y="3996"/>
                  </a:lnTo>
                  <a:lnTo>
                    <a:pt x="132717" y="47249"/>
                  </a:lnTo>
                  <a:lnTo>
                    <a:pt x="89799" y="90168"/>
                  </a:lnTo>
                  <a:lnTo>
                    <a:pt x="89296" y="91340"/>
                  </a:lnTo>
                  <a:lnTo>
                    <a:pt x="154930" y="155298"/>
                  </a:lnTo>
                  <a:lnTo>
                    <a:pt x="157441" y="155410"/>
                  </a:lnTo>
                  <a:lnTo>
                    <a:pt x="160901" y="152508"/>
                  </a:lnTo>
                  <a:lnTo>
                    <a:pt x="161292" y="150052"/>
                  </a:lnTo>
                  <a:lnTo>
                    <a:pt x="126410" y="93405"/>
                  </a:lnTo>
                  <a:lnTo>
                    <a:pt x="177031" y="51212"/>
                  </a:lnTo>
                  <a:lnTo>
                    <a:pt x="178482" y="50040"/>
                  </a:lnTo>
                  <a:lnTo>
                    <a:pt x="178984" y="48031"/>
                  </a:lnTo>
                  <a:lnTo>
                    <a:pt x="178370" y="46300"/>
                  </a:lnTo>
                  <a:lnTo>
                    <a:pt x="165645" y="10917"/>
                  </a:lnTo>
                  <a:lnTo>
                    <a:pt x="178087" y="5010"/>
                  </a:lnTo>
                  <a:lnTo>
                    <a:pt x="191346" y="1338"/>
                  </a:lnTo>
                  <a:lnTo>
                    <a:pt x="205107" y="0"/>
                  </a:lnTo>
                  <a:lnTo>
                    <a:pt x="219056" y="1094"/>
                  </a:lnTo>
                  <a:lnTo>
                    <a:pt x="245723" y="10579"/>
                  </a:lnTo>
                  <a:lnTo>
                    <a:pt x="266844" y="28169"/>
                  </a:lnTo>
                  <a:lnTo>
                    <a:pt x="280744" y="51881"/>
                  </a:lnTo>
                  <a:lnTo>
                    <a:pt x="285750" y="79731"/>
                  </a:lnTo>
                  <a:lnTo>
                    <a:pt x="285750" y="82968"/>
                  </a:lnTo>
                  <a:lnTo>
                    <a:pt x="270492" y="131126"/>
                  </a:lnTo>
                  <a:lnTo>
                    <a:pt x="154148" y="242140"/>
                  </a:lnTo>
                  <a:lnTo>
                    <a:pt x="148623" y="244316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169102" y="5139359"/>
            <a:ext cx="1321435" cy="10083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감정적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영향</a:t>
            </a:r>
            <a:endParaRPr sz="2000">
              <a:latin typeface="Malgun Gothic"/>
              <a:cs typeface="Malgun Gothic"/>
            </a:endParaRPr>
          </a:p>
          <a:p>
            <a:pPr algn="ctr" marL="12700" marR="5080">
              <a:lnSpc>
                <a:spcPct val="112500"/>
              </a:lnSpc>
              <a:spcBef>
                <a:spcPts val="425"/>
              </a:spcBef>
            </a:pP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사회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00">
                <a:solidFill>
                  <a:srgbClr val="4F4F4F"/>
                </a:solidFill>
                <a:latin typeface="Dotum"/>
                <a:cs typeface="Dotum"/>
              </a:rPr>
              <a:t>불안</a:t>
            </a:r>
            <a:r>
              <a:rPr dirty="0" sz="1500" spc="-20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4">
                <a:solidFill>
                  <a:srgbClr val="4F4F4F"/>
                </a:solidFill>
                <a:latin typeface="Dotum"/>
                <a:cs typeface="Dotum"/>
              </a:rPr>
              <a:t>소외감</a:t>
            </a:r>
            <a:r>
              <a:rPr dirty="0" sz="1500" spc="-204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500" spc="50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대인관계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F4F4F"/>
                </a:solidFill>
                <a:latin typeface="Dotum"/>
                <a:cs typeface="Dotum"/>
              </a:rPr>
              <a:t>회피</a:t>
            </a:r>
            <a:endParaRPr sz="150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7900" y="6565417"/>
            <a:ext cx="1011936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latin typeface="Dotum"/>
                <a:cs typeface="Dotum"/>
              </a:rPr>
              <a:t>안면인식장애를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가진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사람들의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00" spc="-125">
                <a:latin typeface="Noto Sans JP"/>
                <a:cs typeface="Noto Sans JP"/>
              </a:rPr>
              <a:t>75%</a:t>
            </a:r>
            <a:r>
              <a:rPr dirty="0" sz="1350" spc="-125">
                <a:latin typeface="Dotum"/>
                <a:cs typeface="Dotum"/>
              </a:rPr>
              <a:t>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타인을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알아보지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못해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발생하는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사회적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어색함과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당혹감을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20">
                <a:latin typeface="Dotum"/>
                <a:cs typeface="Dotum"/>
              </a:rPr>
              <a:t>경험하며</a:t>
            </a:r>
            <a:r>
              <a:rPr dirty="0" sz="1300" spc="-220">
                <a:latin typeface="Noto Sans JP"/>
                <a:cs typeface="Noto Sans JP"/>
              </a:rPr>
              <a:t>,</a:t>
            </a:r>
            <a:r>
              <a:rPr dirty="0" sz="1300" spc="5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이로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인해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사회적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상황을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회피하거나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불안감을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느끼는</a:t>
            </a:r>
            <a:r>
              <a:rPr dirty="0" sz="1350" spc="5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경향이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20">
                <a:latin typeface="Dotum"/>
                <a:cs typeface="Dotum"/>
              </a:rPr>
              <a:t>있습니다</a:t>
            </a:r>
            <a:r>
              <a:rPr dirty="0" sz="1300" spc="-220">
                <a:latin typeface="Noto Sans JP"/>
                <a:cs typeface="Noto Sans JP"/>
              </a:rPr>
              <a:t>.</a:t>
            </a:r>
            <a:r>
              <a:rPr dirty="0" sz="1300" spc="60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이는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10">
                <a:latin typeface="Dotum"/>
                <a:cs typeface="Dotum"/>
              </a:rPr>
              <a:t>직업적</a:t>
            </a:r>
            <a:r>
              <a:rPr dirty="0" sz="1300" spc="-210">
                <a:latin typeface="Noto Sans JP"/>
                <a:cs typeface="Noto Sans JP"/>
              </a:rPr>
              <a:t>,</a:t>
            </a:r>
            <a:r>
              <a:rPr dirty="0" sz="1300" spc="60">
                <a:latin typeface="Noto Sans JP"/>
                <a:cs typeface="Noto Sans JP"/>
              </a:rPr>
              <a:t> </a:t>
            </a:r>
            <a:r>
              <a:rPr dirty="0" sz="1350" spc="-210">
                <a:latin typeface="Dotum"/>
                <a:cs typeface="Dotum"/>
              </a:rPr>
              <a:t>학업적</a:t>
            </a:r>
            <a:r>
              <a:rPr dirty="0" sz="1300" spc="-210">
                <a:latin typeface="Noto Sans JP"/>
                <a:cs typeface="Noto Sans JP"/>
              </a:rPr>
              <a:t>,</a:t>
            </a:r>
            <a:r>
              <a:rPr dirty="0" sz="1300" spc="60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개인적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관계에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중대한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영향을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10">
                <a:latin typeface="Dotum"/>
                <a:cs typeface="Dotum"/>
              </a:rPr>
              <a:t>미칩니다</a:t>
            </a:r>
            <a:r>
              <a:rPr dirty="0" sz="1300" spc="-10"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1999" y="69913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49299" y="721372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968780" y="7213726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10</a:t>
            </a:fld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86575"/>
          </a:xfrm>
          <a:custGeom>
            <a:avLst/>
            <a:gdLst/>
            <a:ahLst/>
            <a:cxnLst/>
            <a:rect l="l" t="t" r="r" b="b"/>
            <a:pathLst>
              <a:path w="12115800" h="6886575">
                <a:moveTo>
                  <a:pt x="0" y="6886574"/>
                </a:moveTo>
                <a:lnTo>
                  <a:pt x="12115799" y="6886574"/>
                </a:lnTo>
                <a:lnTo>
                  <a:pt x="12115799" y="0"/>
                </a:lnTo>
                <a:lnTo>
                  <a:pt x="0" y="0"/>
                </a:lnTo>
                <a:lnTo>
                  <a:pt x="0" y="688657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86575"/>
          </a:xfrm>
          <a:custGeom>
            <a:avLst/>
            <a:gdLst/>
            <a:ahLst/>
            <a:cxnLst/>
            <a:rect l="l" t="t" r="r" b="b"/>
            <a:pathLst>
              <a:path w="76200" h="6886575">
                <a:moveTo>
                  <a:pt x="76199" y="6886574"/>
                </a:moveTo>
                <a:lnTo>
                  <a:pt x="0" y="6886574"/>
                </a:lnTo>
                <a:lnTo>
                  <a:pt x="0" y="0"/>
                </a:lnTo>
                <a:lnTo>
                  <a:pt x="76199" y="0"/>
                </a:lnTo>
                <a:lnTo>
                  <a:pt x="76199" y="688657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2907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3"/>
                </a:lnTo>
                <a:lnTo>
                  <a:pt x="812738" y="1894690"/>
                </a:lnTo>
                <a:lnTo>
                  <a:pt x="766675" y="1886697"/>
                </a:lnTo>
                <a:lnTo>
                  <a:pt x="721060" y="1876453"/>
                </a:lnTo>
                <a:lnTo>
                  <a:pt x="676002" y="1863984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9"/>
                </a:lnTo>
                <a:lnTo>
                  <a:pt x="187444" y="1519903"/>
                </a:lnTo>
                <a:lnTo>
                  <a:pt x="160525" y="1481680"/>
                </a:lnTo>
                <a:lnTo>
                  <a:pt x="135513" y="1442182"/>
                </a:lnTo>
                <a:lnTo>
                  <a:pt x="112471" y="1401505"/>
                </a:lnTo>
                <a:lnTo>
                  <a:pt x="91450" y="1359745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3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7"/>
                </a:lnTo>
                <a:lnTo>
                  <a:pt x="0" y="952499"/>
                </a:lnTo>
                <a:lnTo>
                  <a:pt x="286" y="929123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3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600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4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3"/>
                </a:lnTo>
                <a:lnTo>
                  <a:pt x="835903" y="7163"/>
                </a:lnTo>
                <a:lnTo>
                  <a:pt x="882429" y="2581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3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49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3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3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4"/>
                </a:lnTo>
                <a:lnTo>
                  <a:pt x="1781256" y="1421985"/>
                </a:lnTo>
                <a:lnTo>
                  <a:pt x="1757222" y="1462085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7"/>
                </a:lnTo>
                <a:lnTo>
                  <a:pt x="1642345" y="1609286"/>
                </a:lnTo>
                <a:lnTo>
                  <a:pt x="1609287" y="1642344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5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5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직장과</a:t>
            </a:r>
            <a:r>
              <a:rPr dirty="0" spc="-325"/>
              <a:t> </a:t>
            </a:r>
            <a:r>
              <a:rPr dirty="0" spc="-610"/>
              <a:t>교육</a:t>
            </a:r>
            <a:r>
              <a:rPr dirty="0" spc="-325"/>
              <a:t> </a:t>
            </a:r>
            <a:r>
              <a:rPr dirty="0" spc="-610"/>
              <a:t>환경에서의</a:t>
            </a:r>
            <a:r>
              <a:rPr dirty="0" spc="-320"/>
              <a:t> </a:t>
            </a:r>
            <a:r>
              <a:rPr dirty="0" spc="-635"/>
              <a:t>어려움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600" cy="2143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281362"/>
            <a:ext cx="228600" cy="200025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61598" y="5091112"/>
            <a:ext cx="286385" cy="200660"/>
          </a:xfrm>
          <a:custGeom>
            <a:avLst/>
            <a:gdLst/>
            <a:ahLst/>
            <a:cxnLst/>
            <a:rect l="l" t="t" r="r" b="b"/>
            <a:pathLst>
              <a:path w="286384" h="200660">
                <a:moveTo>
                  <a:pt x="36254" y="200337"/>
                </a:moveTo>
                <a:lnTo>
                  <a:pt x="34379" y="199846"/>
                </a:lnTo>
                <a:lnTo>
                  <a:pt x="3482" y="192122"/>
                </a:lnTo>
                <a:lnTo>
                  <a:pt x="1607" y="190425"/>
                </a:lnTo>
                <a:lnTo>
                  <a:pt x="0" y="185871"/>
                </a:lnTo>
                <a:lnTo>
                  <a:pt x="401" y="183371"/>
                </a:lnTo>
                <a:lnTo>
                  <a:pt x="1830" y="181451"/>
                </a:lnTo>
                <a:lnTo>
                  <a:pt x="5670" y="176182"/>
                </a:lnTo>
                <a:lnTo>
                  <a:pt x="20999" y="138123"/>
                </a:lnTo>
                <a:lnTo>
                  <a:pt x="21833" y="128587"/>
                </a:lnTo>
                <a:lnTo>
                  <a:pt x="21833" y="116041"/>
                </a:lnTo>
                <a:lnTo>
                  <a:pt x="22549" y="106098"/>
                </a:lnTo>
                <a:lnTo>
                  <a:pt x="22596" y="105447"/>
                </a:lnTo>
                <a:lnTo>
                  <a:pt x="24824" y="95251"/>
                </a:lnTo>
                <a:lnTo>
                  <a:pt x="28425" y="85583"/>
                </a:lnTo>
                <a:lnTo>
                  <a:pt x="33307" y="76572"/>
                </a:lnTo>
                <a:lnTo>
                  <a:pt x="3214" y="65677"/>
                </a:lnTo>
                <a:lnTo>
                  <a:pt x="401" y="61659"/>
                </a:lnTo>
                <a:lnTo>
                  <a:pt x="401" y="52640"/>
                </a:lnTo>
                <a:lnTo>
                  <a:pt x="3214" y="48622"/>
                </a:lnTo>
                <a:lnTo>
                  <a:pt x="136088" y="625"/>
                </a:lnTo>
                <a:lnTo>
                  <a:pt x="139660" y="0"/>
                </a:lnTo>
                <a:lnTo>
                  <a:pt x="146893" y="0"/>
                </a:lnTo>
                <a:lnTo>
                  <a:pt x="150465" y="625"/>
                </a:lnTo>
                <a:lnTo>
                  <a:pt x="244975" y="34736"/>
                </a:lnTo>
                <a:lnTo>
                  <a:pt x="144303" y="34736"/>
                </a:lnTo>
                <a:lnTo>
                  <a:pt x="70544" y="63713"/>
                </a:lnTo>
                <a:lnTo>
                  <a:pt x="39385" y="96608"/>
                </a:lnTo>
                <a:lnTo>
                  <a:pt x="36120" y="116041"/>
                </a:lnTo>
                <a:lnTo>
                  <a:pt x="36120" y="127024"/>
                </a:lnTo>
                <a:lnTo>
                  <a:pt x="38799" y="132963"/>
                </a:lnTo>
                <a:lnTo>
                  <a:pt x="40719" y="139437"/>
                </a:lnTo>
                <a:lnTo>
                  <a:pt x="42148" y="145777"/>
                </a:lnTo>
                <a:lnTo>
                  <a:pt x="44040" y="155853"/>
                </a:lnTo>
                <a:lnTo>
                  <a:pt x="45128" y="167481"/>
                </a:lnTo>
                <a:lnTo>
                  <a:pt x="45015" y="176182"/>
                </a:lnTo>
                <a:lnTo>
                  <a:pt x="44960" y="180391"/>
                </a:lnTo>
                <a:lnTo>
                  <a:pt x="43085" y="194310"/>
                </a:lnTo>
                <a:lnTo>
                  <a:pt x="42728" y="196229"/>
                </a:lnTo>
                <a:lnTo>
                  <a:pt x="41567" y="197926"/>
                </a:lnTo>
                <a:lnTo>
                  <a:pt x="38263" y="199980"/>
                </a:lnTo>
                <a:lnTo>
                  <a:pt x="36254" y="200337"/>
                </a:lnTo>
                <a:close/>
              </a:path>
              <a:path w="286384" h="200660">
                <a:moveTo>
                  <a:pt x="146848" y="114166"/>
                </a:moveTo>
                <a:lnTo>
                  <a:pt x="139615" y="114166"/>
                </a:lnTo>
                <a:lnTo>
                  <a:pt x="136043" y="113540"/>
                </a:lnTo>
                <a:lnTo>
                  <a:pt x="61391" y="86617"/>
                </a:lnTo>
                <a:lnTo>
                  <a:pt x="65365" y="82510"/>
                </a:lnTo>
                <a:lnTo>
                  <a:pt x="70232" y="79161"/>
                </a:lnTo>
                <a:lnTo>
                  <a:pt x="149527" y="47997"/>
                </a:lnTo>
                <a:lnTo>
                  <a:pt x="151313" y="43844"/>
                </a:lnTo>
                <a:lnTo>
                  <a:pt x="148456" y="36522"/>
                </a:lnTo>
                <a:lnTo>
                  <a:pt x="144303" y="34736"/>
                </a:lnTo>
                <a:lnTo>
                  <a:pt x="244975" y="34736"/>
                </a:lnTo>
                <a:lnTo>
                  <a:pt x="283338" y="48622"/>
                </a:lnTo>
                <a:lnTo>
                  <a:pt x="286151" y="52640"/>
                </a:lnTo>
                <a:lnTo>
                  <a:pt x="286151" y="61659"/>
                </a:lnTo>
                <a:lnTo>
                  <a:pt x="283369" y="65677"/>
                </a:lnTo>
                <a:lnTo>
                  <a:pt x="280675" y="66681"/>
                </a:lnTo>
                <a:lnTo>
                  <a:pt x="150420" y="113540"/>
                </a:lnTo>
                <a:lnTo>
                  <a:pt x="146848" y="114166"/>
                </a:lnTo>
                <a:close/>
              </a:path>
              <a:path w="286384" h="200660">
                <a:moveTo>
                  <a:pt x="143807" y="199980"/>
                </a:moveTo>
                <a:lnTo>
                  <a:pt x="142746" y="199980"/>
                </a:lnTo>
                <a:lnTo>
                  <a:pt x="109916" y="197218"/>
                </a:lnTo>
                <a:lnTo>
                  <a:pt x="82666" y="189861"/>
                </a:lnTo>
                <a:lnTo>
                  <a:pt x="64290" y="179550"/>
                </a:lnTo>
                <a:lnTo>
                  <a:pt x="57551" y="167878"/>
                </a:lnTo>
                <a:lnTo>
                  <a:pt x="64383" y="102959"/>
                </a:lnTo>
                <a:lnTo>
                  <a:pt x="132784" y="127694"/>
                </a:lnTo>
                <a:lnTo>
                  <a:pt x="138052" y="128587"/>
                </a:lnTo>
                <a:lnTo>
                  <a:pt x="224867" y="128587"/>
                </a:lnTo>
                <a:lnTo>
                  <a:pt x="228960" y="167481"/>
                </a:lnTo>
                <a:lnTo>
                  <a:pt x="229001" y="167878"/>
                </a:lnTo>
                <a:lnTo>
                  <a:pt x="222262" y="179550"/>
                </a:lnTo>
                <a:lnTo>
                  <a:pt x="203887" y="189861"/>
                </a:lnTo>
                <a:lnTo>
                  <a:pt x="176637" y="197218"/>
                </a:lnTo>
                <a:lnTo>
                  <a:pt x="143807" y="199980"/>
                </a:lnTo>
                <a:close/>
              </a:path>
              <a:path w="286384" h="200660">
                <a:moveTo>
                  <a:pt x="224867" y="128587"/>
                </a:moveTo>
                <a:lnTo>
                  <a:pt x="148500" y="128587"/>
                </a:lnTo>
                <a:lnTo>
                  <a:pt x="153724" y="127694"/>
                </a:lnTo>
                <a:lnTo>
                  <a:pt x="222170" y="102959"/>
                </a:lnTo>
                <a:lnTo>
                  <a:pt x="224702" y="127024"/>
                </a:lnTo>
                <a:lnTo>
                  <a:pt x="224773" y="127694"/>
                </a:lnTo>
                <a:lnTo>
                  <a:pt x="224867" y="12858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pc="-360"/>
              <a:t>직장</a:t>
            </a:r>
            <a:r>
              <a:rPr dirty="0" spc="-200"/>
              <a:t> </a:t>
            </a:r>
            <a:r>
              <a:rPr dirty="0" spc="-360"/>
              <a:t>내</a:t>
            </a:r>
            <a:r>
              <a:rPr dirty="0" spc="-200"/>
              <a:t> </a:t>
            </a:r>
            <a:r>
              <a:rPr dirty="0" spc="-360"/>
              <a:t>네트워킹</a:t>
            </a:r>
            <a:r>
              <a:rPr dirty="0" spc="-200"/>
              <a:t> </a:t>
            </a:r>
            <a:r>
              <a:rPr dirty="0" spc="-385"/>
              <a:t>문제</a:t>
            </a: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회의나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비즈니스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이벤트에서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이전에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만난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 b="0">
                <a:solidFill>
                  <a:srgbClr val="4F4F4F"/>
                </a:solidFill>
                <a:latin typeface="Dotum"/>
                <a:cs typeface="Dotum"/>
              </a:rPr>
              <a:t>고객</a:t>
            </a:r>
            <a:r>
              <a:rPr dirty="0" sz="1700" spc="-280" b="0">
                <a:solidFill>
                  <a:srgbClr val="4F4F4F"/>
                </a:solidFill>
                <a:latin typeface="IBM Plex Sans"/>
                <a:cs typeface="IBM Plex Sans"/>
              </a:rPr>
              <a:t>/</a:t>
            </a:r>
            <a:r>
              <a:rPr dirty="0" sz="1700" spc="-280" b="0">
                <a:solidFill>
                  <a:srgbClr val="4F4F4F"/>
                </a:solidFill>
                <a:latin typeface="Dotum"/>
                <a:cs typeface="Dotum"/>
              </a:rPr>
              <a:t>동료를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못함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반복적인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자기소개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필요로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전문성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의심과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신뢰도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저하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인맥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형성과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경력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개발에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필수적인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연결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구축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</a:pPr>
            <a:r>
              <a:rPr dirty="0" spc="-360"/>
              <a:t>업무</a:t>
            </a:r>
            <a:r>
              <a:rPr dirty="0" spc="-200"/>
              <a:t> </a:t>
            </a:r>
            <a:r>
              <a:rPr dirty="0" spc="-360"/>
              <a:t>효율성</a:t>
            </a:r>
            <a:r>
              <a:rPr dirty="0" spc="-200"/>
              <a:t> </a:t>
            </a:r>
            <a:r>
              <a:rPr dirty="0" spc="-385"/>
              <a:t>저하</a:t>
            </a: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동료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식별에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추가적인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시간과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노력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소요로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업무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처리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속도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감소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사람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관련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업무</a:t>
            </a:r>
            <a:r>
              <a:rPr dirty="0" sz="1700" spc="-275" b="0">
                <a:solidFill>
                  <a:srgbClr val="4F4F4F"/>
                </a:solidFill>
                <a:latin typeface="IBM Plex Sans"/>
                <a:cs typeface="IBM Plex Sans"/>
              </a:rPr>
              <a:t>(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고객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응대</a:t>
            </a:r>
            <a:r>
              <a:rPr dirty="0" sz="1700" spc="-24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5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협업</a:t>
            </a:r>
            <a:r>
              <a:rPr dirty="0" sz="1700" spc="-275" b="0">
                <a:solidFill>
                  <a:srgbClr val="4F4F4F"/>
                </a:solidFill>
                <a:latin typeface="IBM Plex Sans"/>
                <a:cs typeface="IBM Plex Sans"/>
              </a:rPr>
              <a:t>)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에서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발생하는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실수와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오해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집중하느라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발생하는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인지적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부담으로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업무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집중력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저하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</a:pPr>
            <a:r>
              <a:rPr dirty="0" spc="-360"/>
              <a:t>교육</a:t>
            </a:r>
            <a:r>
              <a:rPr dirty="0" spc="-200"/>
              <a:t> </a:t>
            </a:r>
            <a:r>
              <a:rPr dirty="0" spc="-360"/>
              <a:t>및</a:t>
            </a:r>
            <a:r>
              <a:rPr dirty="0" spc="-200"/>
              <a:t> </a:t>
            </a:r>
            <a:r>
              <a:rPr dirty="0" spc="-360"/>
              <a:t>진로</a:t>
            </a:r>
            <a:r>
              <a:rPr dirty="0" spc="-200"/>
              <a:t> </a:t>
            </a:r>
            <a:r>
              <a:rPr dirty="0" spc="-385"/>
              <a:t>제약</a:t>
            </a:r>
          </a:p>
          <a:p>
            <a:pPr marL="12700" marR="5080">
              <a:lnSpc>
                <a:spcPct val="110300"/>
              </a:lnSpc>
              <a:spcBef>
                <a:spcPts val="1140"/>
              </a:spcBef>
              <a:tabLst>
                <a:tab pos="1068006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고객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응대</a:t>
            </a:r>
            <a:r>
              <a:rPr dirty="0" sz="1700" spc="-24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5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의료</a:t>
            </a:r>
            <a:r>
              <a:rPr dirty="0" sz="1700" spc="-24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5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교육</a:t>
            </a:r>
            <a:r>
              <a:rPr dirty="0" sz="1700" spc="-24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5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영업</a:t>
            </a:r>
            <a:r>
              <a:rPr dirty="0" sz="1700" spc="-24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0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접객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인식이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중요한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직무나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진로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선택에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제한이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발생하며</a:t>
            </a:r>
            <a:r>
              <a:rPr dirty="0" sz="1700" spc="-270" b="0">
                <a:solidFill>
                  <a:srgbClr val="4F4F4F"/>
                </a:solidFill>
                <a:latin typeface="IBM Plex Sans"/>
                <a:cs typeface="IBM Plex Sans"/>
              </a:rPr>
              <a:t>,</a:t>
            </a:r>
            <a:r>
              <a:rPr dirty="0" sz="1700" spc="25" b="0">
                <a:solidFill>
                  <a:srgbClr val="4F4F4F"/>
                </a:solidFill>
                <a:latin typeface="IBM Plex Sans"/>
                <a:cs typeface="IBM Plex Sans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학생의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경우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교사나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급우를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못해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학업</a:t>
            </a:r>
            <a:r>
              <a:rPr dirty="0" u="sng" sz="1700" spc="-15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및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사회적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어려움을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경험할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있습니다</a:t>
            </a:r>
            <a:r>
              <a:rPr dirty="0" u="sng" sz="170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IBM Plex Sans"/>
                <a:cs typeface="IBM Plex Sans"/>
              </a:rPr>
              <a:t>.</a:t>
            </a:r>
            <a:r>
              <a:rPr dirty="0" u="sng" sz="170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IBM Plex Sans"/>
                <a:cs typeface="IBM Plex Sans"/>
              </a:rPr>
              <a:t>	</a:t>
            </a:r>
            <a:endParaRPr sz="1700">
              <a:latin typeface="IBM Plex Sans"/>
              <a:cs typeface="IBM Plex San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9299" y="624217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68780" y="6242176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11</a:t>
            </a:fld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286625"/>
          </a:xfrm>
          <a:custGeom>
            <a:avLst/>
            <a:gdLst/>
            <a:ahLst/>
            <a:cxnLst/>
            <a:rect l="l" t="t" r="r" b="b"/>
            <a:pathLst>
              <a:path w="12115800" h="7286625">
                <a:moveTo>
                  <a:pt x="0" y="7286624"/>
                </a:moveTo>
                <a:lnTo>
                  <a:pt x="12115799" y="7286624"/>
                </a:lnTo>
                <a:lnTo>
                  <a:pt x="12115799" y="0"/>
                </a:lnTo>
                <a:lnTo>
                  <a:pt x="0" y="0"/>
                </a:lnTo>
                <a:lnTo>
                  <a:pt x="0" y="72866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286625"/>
          </a:xfrm>
          <a:custGeom>
            <a:avLst/>
            <a:gdLst/>
            <a:ahLst/>
            <a:cxnLst/>
            <a:rect l="l" t="t" r="r" b="b"/>
            <a:pathLst>
              <a:path w="76200" h="7286625">
                <a:moveTo>
                  <a:pt x="76199" y="7286624"/>
                </a:moveTo>
                <a:lnTo>
                  <a:pt x="0" y="7286624"/>
                </a:lnTo>
                <a:lnTo>
                  <a:pt x="0" y="0"/>
                </a:lnTo>
                <a:lnTo>
                  <a:pt x="76199" y="0"/>
                </a:lnTo>
                <a:lnTo>
                  <a:pt x="76199" y="72866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42912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3"/>
                </a:lnTo>
                <a:lnTo>
                  <a:pt x="812738" y="1894690"/>
                </a:lnTo>
                <a:lnTo>
                  <a:pt x="766675" y="1886697"/>
                </a:lnTo>
                <a:lnTo>
                  <a:pt x="721060" y="1876454"/>
                </a:lnTo>
                <a:lnTo>
                  <a:pt x="676002" y="1863985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9"/>
                </a:lnTo>
                <a:lnTo>
                  <a:pt x="246743" y="1592160"/>
                </a:lnTo>
                <a:lnTo>
                  <a:pt x="216207" y="1556760"/>
                </a:lnTo>
                <a:lnTo>
                  <a:pt x="187444" y="1519903"/>
                </a:lnTo>
                <a:lnTo>
                  <a:pt x="160525" y="1481680"/>
                </a:lnTo>
                <a:lnTo>
                  <a:pt x="135513" y="1442182"/>
                </a:lnTo>
                <a:lnTo>
                  <a:pt x="112471" y="1401505"/>
                </a:lnTo>
                <a:lnTo>
                  <a:pt x="91450" y="1359746"/>
                </a:lnTo>
                <a:lnTo>
                  <a:pt x="72504" y="1317006"/>
                </a:lnTo>
                <a:lnTo>
                  <a:pt x="55679" y="1273387"/>
                </a:lnTo>
                <a:lnTo>
                  <a:pt x="41014" y="1228996"/>
                </a:lnTo>
                <a:lnTo>
                  <a:pt x="28544" y="1183938"/>
                </a:lnTo>
                <a:lnTo>
                  <a:pt x="18301" y="1138323"/>
                </a:lnTo>
                <a:lnTo>
                  <a:pt x="10308" y="1092261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6"/>
                </a:lnTo>
                <a:lnTo>
                  <a:pt x="101703" y="524243"/>
                </a:lnTo>
                <a:lnTo>
                  <a:pt x="123741" y="483013"/>
                </a:lnTo>
                <a:lnTo>
                  <a:pt x="147776" y="442914"/>
                </a:lnTo>
                <a:lnTo>
                  <a:pt x="173749" y="404041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1"/>
                </a:lnTo>
                <a:lnTo>
                  <a:pt x="1757222" y="442914"/>
                </a:lnTo>
                <a:lnTo>
                  <a:pt x="1781256" y="483013"/>
                </a:lnTo>
                <a:lnTo>
                  <a:pt x="1803296" y="524243"/>
                </a:lnTo>
                <a:lnTo>
                  <a:pt x="1823285" y="566506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1"/>
                </a:lnTo>
                <a:lnTo>
                  <a:pt x="1881857" y="1161193"/>
                </a:lnTo>
                <a:lnTo>
                  <a:pt x="1870496" y="1206544"/>
                </a:lnTo>
                <a:lnTo>
                  <a:pt x="1856925" y="1251282"/>
                </a:lnTo>
                <a:lnTo>
                  <a:pt x="1841175" y="1295300"/>
                </a:lnTo>
                <a:lnTo>
                  <a:pt x="1823285" y="1338492"/>
                </a:lnTo>
                <a:lnTo>
                  <a:pt x="1803296" y="1380755"/>
                </a:lnTo>
                <a:lnTo>
                  <a:pt x="1781256" y="1421985"/>
                </a:lnTo>
                <a:lnTo>
                  <a:pt x="1757222" y="1462085"/>
                </a:lnTo>
                <a:lnTo>
                  <a:pt x="1731249" y="1500956"/>
                </a:lnTo>
                <a:lnTo>
                  <a:pt x="1703400" y="1538508"/>
                </a:lnTo>
                <a:lnTo>
                  <a:pt x="1673742" y="1574647"/>
                </a:lnTo>
                <a:lnTo>
                  <a:pt x="1642345" y="1609287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9"/>
                </a:lnTo>
                <a:lnTo>
                  <a:pt x="1462083" y="1757223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5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5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45"/>
              <a:t>심리적</a:t>
            </a:r>
            <a:r>
              <a:rPr dirty="0" spc="-545">
                <a:latin typeface="Arial"/>
                <a:cs typeface="Arial"/>
              </a:rPr>
              <a:t>·</a:t>
            </a:r>
            <a:r>
              <a:rPr dirty="0" spc="-545"/>
              <a:t>정서적</a:t>
            </a:r>
            <a:r>
              <a:rPr dirty="0" spc="-305"/>
              <a:t> </a:t>
            </a:r>
            <a:r>
              <a:rPr dirty="0" spc="-645"/>
              <a:t>영향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600" cy="22860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61374" y="3667125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7768" y="157162"/>
                </a:moveTo>
                <a:lnTo>
                  <a:pt x="4688" y="157162"/>
                </a:lnTo>
                <a:lnTo>
                  <a:pt x="1964" y="155108"/>
                </a:lnTo>
                <a:lnTo>
                  <a:pt x="0" y="149304"/>
                </a:lnTo>
                <a:lnTo>
                  <a:pt x="1071" y="146089"/>
                </a:lnTo>
                <a:lnTo>
                  <a:pt x="3527" y="144259"/>
                </a:lnTo>
                <a:lnTo>
                  <a:pt x="4554" y="143455"/>
                </a:lnTo>
                <a:lnTo>
                  <a:pt x="5223" y="142875"/>
                </a:lnTo>
                <a:lnTo>
                  <a:pt x="7634" y="140687"/>
                </a:lnTo>
                <a:lnTo>
                  <a:pt x="9822" y="138544"/>
                </a:lnTo>
                <a:lnTo>
                  <a:pt x="11965" y="135775"/>
                </a:lnTo>
                <a:lnTo>
                  <a:pt x="14421" y="132650"/>
                </a:lnTo>
                <a:lnTo>
                  <a:pt x="16743" y="128944"/>
                </a:lnTo>
                <a:lnTo>
                  <a:pt x="18305" y="124747"/>
                </a:lnTo>
                <a:lnTo>
                  <a:pt x="10853" y="114476"/>
                </a:lnTo>
                <a:lnTo>
                  <a:pt x="5296" y="103255"/>
                </a:lnTo>
                <a:lnTo>
                  <a:pt x="1824" y="91238"/>
                </a:lnTo>
                <a:lnTo>
                  <a:pt x="690" y="79276"/>
                </a:lnTo>
                <a:lnTo>
                  <a:pt x="632" y="78548"/>
                </a:lnTo>
                <a:lnTo>
                  <a:pt x="7921" y="47994"/>
                </a:lnTo>
                <a:lnTo>
                  <a:pt x="27821" y="23016"/>
                </a:lnTo>
                <a:lnTo>
                  <a:pt x="57340" y="6175"/>
                </a:lnTo>
                <a:lnTo>
                  <a:pt x="93493" y="0"/>
                </a:lnTo>
                <a:lnTo>
                  <a:pt x="129647" y="6175"/>
                </a:lnTo>
                <a:lnTo>
                  <a:pt x="159166" y="23016"/>
                </a:lnTo>
                <a:lnTo>
                  <a:pt x="179066" y="47994"/>
                </a:lnTo>
                <a:lnTo>
                  <a:pt x="186354" y="78548"/>
                </a:lnTo>
                <a:lnTo>
                  <a:pt x="186319" y="78763"/>
                </a:lnTo>
                <a:lnTo>
                  <a:pt x="179066" y="109168"/>
                </a:lnTo>
                <a:lnTo>
                  <a:pt x="159166" y="134146"/>
                </a:lnTo>
                <a:lnTo>
                  <a:pt x="137527" y="146491"/>
                </a:lnTo>
                <a:lnTo>
                  <a:pt x="46791" y="146491"/>
                </a:lnTo>
                <a:lnTo>
                  <a:pt x="43442" y="148277"/>
                </a:lnTo>
                <a:lnTo>
                  <a:pt x="15058" y="156723"/>
                </a:lnTo>
                <a:lnTo>
                  <a:pt x="7768" y="157162"/>
                </a:lnTo>
                <a:close/>
              </a:path>
              <a:path w="287019" h="228600">
                <a:moveTo>
                  <a:pt x="193506" y="228600"/>
                </a:moveTo>
                <a:lnTo>
                  <a:pt x="163037" y="224271"/>
                </a:lnTo>
                <a:lnTo>
                  <a:pt x="136808" y="212258"/>
                </a:lnTo>
                <a:lnTo>
                  <a:pt x="116548" y="194016"/>
                </a:lnTo>
                <a:lnTo>
                  <a:pt x="103986" y="171003"/>
                </a:lnTo>
                <a:lnTo>
                  <a:pt x="141203" y="161711"/>
                </a:lnTo>
                <a:lnTo>
                  <a:pt x="171974" y="141903"/>
                </a:lnTo>
                <a:lnTo>
                  <a:pt x="192917" y="113540"/>
                </a:lnTo>
                <a:lnTo>
                  <a:pt x="200496" y="79276"/>
                </a:lnTo>
                <a:lnTo>
                  <a:pt x="200516" y="73893"/>
                </a:lnTo>
                <a:lnTo>
                  <a:pt x="200337" y="71616"/>
                </a:lnTo>
                <a:lnTo>
                  <a:pt x="234060" y="79276"/>
                </a:lnTo>
                <a:lnTo>
                  <a:pt x="261366" y="96362"/>
                </a:lnTo>
                <a:lnTo>
                  <a:pt x="279656" y="120665"/>
                </a:lnTo>
                <a:lnTo>
                  <a:pt x="286330" y="149974"/>
                </a:lnTo>
                <a:lnTo>
                  <a:pt x="285220" y="161711"/>
                </a:lnTo>
                <a:lnTo>
                  <a:pt x="285131" y="162656"/>
                </a:lnTo>
                <a:lnTo>
                  <a:pt x="281659" y="174681"/>
                </a:lnTo>
                <a:lnTo>
                  <a:pt x="276102" y="185894"/>
                </a:lnTo>
                <a:lnTo>
                  <a:pt x="268649" y="196140"/>
                </a:lnTo>
                <a:lnTo>
                  <a:pt x="270212" y="200292"/>
                </a:lnTo>
                <a:lnTo>
                  <a:pt x="272534" y="204043"/>
                </a:lnTo>
                <a:lnTo>
                  <a:pt x="274989" y="207168"/>
                </a:lnTo>
                <a:lnTo>
                  <a:pt x="277132" y="209936"/>
                </a:lnTo>
                <a:lnTo>
                  <a:pt x="279320" y="212080"/>
                </a:lnTo>
                <a:lnTo>
                  <a:pt x="281731" y="214312"/>
                </a:lnTo>
                <a:lnTo>
                  <a:pt x="283428" y="215651"/>
                </a:lnTo>
                <a:lnTo>
                  <a:pt x="285928" y="217482"/>
                </a:lnTo>
                <a:lnTo>
                  <a:pt x="286071" y="217929"/>
                </a:lnTo>
                <a:lnTo>
                  <a:pt x="240253" y="217929"/>
                </a:lnTo>
                <a:lnTo>
                  <a:pt x="229545" y="222459"/>
                </a:lnTo>
                <a:lnTo>
                  <a:pt x="218118" y="225809"/>
                </a:lnTo>
                <a:lnTo>
                  <a:pt x="206072" y="227887"/>
                </a:lnTo>
                <a:lnTo>
                  <a:pt x="193506" y="228600"/>
                </a:lnTo>
                <a:close/>
              </a:path>
              <a:path w="287019" h="228600">
                <a:moveTo>
                  <a:pt x="93493" y="157162"/>
                </a:moveTo>
                <a:lnTo>
                  <a:pt x="80928" y="156449"/>
                </a:lnTo>
                <a:lnTo>
                  <a:pt x="68886" y="154371"/>
                </a:lnTo>
                <a:lnTo>
                  <a:pt x="57390" y="150987"/>
                </a:lnTo>
                <a:lnTo>
                  <a:pt x="46791" y="146491"/>
                </a:lnTo>
                <a:lnTo>
                  <a:pt x="137527" y="146491"/>
                </a:lnTo>
                <a:lnTo>
                  <a:pt x="129647" y="150987"/>
                </a:lnTo>
                <a:lnTo>
                  <a:pt x="93493" y="157162"/>
                </a:lnTo>
                <a:close/>
              </a:path>
              <a:path w="287019" h="228600">
                <a:moveTo>
                  <a:pt x="282312" y="228600"/>
                </a:moveTo>
                <a:lnTo>
                  <a:pt x="279231" y="228600"/>
                </a:lnTo>
                <a:lnTo>
                  <a:pt x="271941" y="228161"/>
                </a:lnTo>
                <a:lnTo>
                  <a:pt x="240253" y="217929"/>
                </a:lnTo>
                <a:lnTo>
                  <a:pt x="286071" y="217929"/>
                </a:lnTo>
                <a:lnTo>
                  <a:pt x="286955" y="220697"/>
                </a:lnTo>
                <a:lnTo>
                  <a:pt x="285080" y="226590"/>
                </a:lnTo>
                <a:lnTo>
                  <a:pt x="282312" y="228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5495869"/>
            <a:ext cx="228600" cy="19531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49299" y="1395857"/>
            <a:ext cx="10693400" cy="50711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심리적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부담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낮은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자존감</a:t>
            </a:r>
            <a:r>
              <a:rPr dirty="0" sz="1700" spc="-26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반복적인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실패로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자신감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저하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불안</a:t>
            </a:r>
            <a:r>
              <a:rPr dirty="0" sz="1700" spc="-24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2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타인의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못할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것에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지속적인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불안감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우울감</a:t>
            </a:r>
            <a:r>
              <a:rPr dirty="0" sz="1700" spc="-26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상호작용의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어려움으로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고립감과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소외감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수치심</a:t>
            </a:r>
            <a:r>
              <a:rPr dirty="0" sz="1700" spc="-26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친구나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동료를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못해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발생하는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당혹스러운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상황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보상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목소리</a:t>
            </a:r>
            <a:r>
              <a:rPr dirty="0" sz="1700" spc="-26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헤어스타일</a:t>
            </a:r>
            <a:r>
              <a:rPr dirty="0" sz="1700" spc="-28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옷차림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특징을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통한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시도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상황에서의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회피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25">
                <a:solidFill>
                  <a:srgbClr val="4F4F4F"/>
                </a:solidFill>
                <a:latin typeface="Dotum"/>
                <a:cs typeface="Dotum"/>
              </a:rPr>
              <a:t>전략</a:t>
            </a:r>
            <a:r>
              <a:rPr dirty="0" sz="1700" spc="-225">
                <a:solidFill>
                  <a:srgbClr val="4F4F4F"/>
                </a:solidFill>
                <a:latin typeface="Microsoft Sans Serif"/>
                <a:cs typeface="Microsoft Sans Serif"/>
              </a:rPr>
              <a:t>(</a:t>
            </a:r>
            <a:r>
              <a:rPr dirty="0" sz="1700" spc="-225">
                <a:solidFill>
                  <a:srgbClr val="4F4F4F"/>
                </a:solidFill>
                <a:latin typeface="Dotum"/>
                <a:cs typeface="Dotum"/>
              </a:rPr>
              <a:t>예</a:t>
            </a:r>
            <a:r>
              <a:rPr dirty="0" sz="1700" spc="-22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2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모든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사람에게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동일하게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인사하기</a:t>
            </a:r>
            <a:r>
              <a:rPr dirty="0" sz="1700" spc="-285">
                <a:solidFill>
                  <a:srgbClr val="4F4F4F"/>
                </a:solidFill>
                <a:latin typeface="Microsoft Sans Serif"/>
                <a:cs typeface="Microsoft Sans Serif"/>
              </a:rPr>
              <a:t>)</a:t>
            </a:r>
            <a:endParaRPr sz="1700">
              <a:latin typeface="Microsoft Sans Serif"/>
              <a:cs typeface="Microsoft Sans Serif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지인에게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자신의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상태를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솔직히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설명하고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구하기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정서적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대응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0300"/>
              </a:lnSpc>
              <a:spcBef>
                <a:spcPts val="1140"/>
              </a:spcBef>
              <a:tabLst>
                <a:tab pos="1068006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따르면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가진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많은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사람들이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상황을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회피하는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경향이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있으며</a:t>
            </a:r>
            <a:r>
              <a:rPr dirty="0" sz="1700" spc="-26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2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장기적으로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고립과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심리적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스트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레스로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이어질</a:t>
            </a:r>
            <a:r>
              <a:rPr dirty="0" u="sng" sz="1700" spc="-14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수</a:t>
            </a:r>
            <a:r>
              <a:rPr dirty="0" u="sng" sz="1700" spc="-14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있습니다</a:t>
            </a:r>
            <a:r>
              <a:rPr dirty="0" u="sng" sz="1700" spc="-28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dirty="0" u="sng" sz="170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9299" y="664222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68780" y="6642226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12</a:t>
            </a:fld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524750"/>
          </a:xfrm>
          <a:custGeom>
            <a:avLst/>
            <a:gdLst/>
            <a:ahLst/>
            <a:cxnLst/>
            <a:rect l="l" t="t" r="r" b="b"/>
            <a:pathLst>
              <a:path w="12115800" h="7524750">
                <a:moveTo>
                  <a:pt x="0" y="7524749"/>
                </a:moveTo>
                <a:lnTo>
                  <a:pt x="12115799" y="7524749"/>
                </a:lnTo>
                <a:lnTo>
                  <a:pt x="12115799" y="0"/>
                </a:lnTo>
                <a:lnTo>
                  <a:pt x="0" y="0"/>
                </a:lnTo>
                <a:lnTo>
                  <a:pt x="0" y="75247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524750"/>
          </a:xfrm>
          <a:custGeom>
            <a:avLst/>
            <a:gdLst/>
            <a:ahLst/>
            <a:cxnLst/>
            <a:rect l="l" t="t" r="r" b="b"/>
            <a:pathLst>
              <a:path w="76200" h="7524750">
                <a:moveTo>
                  <a:pt x="76199" y="7524749"/>
                </a:moveTo>
                <a:lnTo>
                  <a:pt x="0" y="7524749"/>
                </a:lnTo>
                <a:lnTo>
                  <a:pt x="0" y="0"/>
                </a:lnTo>
                <a:lnTo>
                  <a:pt x="76199" y="0"/>
                </a:lnTo>
                <a:lnTo>
                  <a:pt x="76199" y="752474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4667249"/>
            <a:ext cx="11144250" cy="2286000"/>
            <a:chOff x="761999" y="4667249"/>
            <a:chExt cx="11144250" cy="2286000"/>
          </a:xfrm>
        </p:grpSpPr>
        <p:sp>
          <p:nvSpPr>
            <p:cNvPr id="6" name="object 6" descr=""/>
            <p:cNvSpPr/>
            <p:nvPr/>
          </p:nvSpPr>
          <p:spPr>
            <a:xfrm>
              <a:off x="10001249" y="4667249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9" y="1900412"/>
                  </a:lnTo>
                  <a:lnTo>
                    <a:pt x="812738" y="1894689"/>
                  </a:lnTo>
                  <a:lnTo>
                    <a:pt x="766675" y="1886696"/>
                  </a:lnTo>
                  <a:lnTo>
                    <a:pt x="721060" y="1876453"/>
                  </a:lnTo>
                  <a:lnTo>
                    <a:pt x="676002" y="1863985"/>
                  </a:lnTo>
                  <a:lnTo>
                    <a:pt x="631611" y="1849320"/>
                  </a:lnTo>
                  <a:lnTo>
                    <a:pt x="587993" y="1832494"/>
                  </a:lnTo>
                  <a:lnTo>
                    <a:pt x="545253" y="1813548"/>
                  </a:lnTo>
                  <a:lnTo>
                    <a:pt x="503494" y="1792529"/>
                  </a:lnTo>
                  <a:lnTo>
                    <a:pt x="462815" y="1769485"/>
                  </a:lnTo>
                  <a:lnTo>
                    <a:pt x="423318" y="1744474"/>
                  </a:lnTo>
                  <a:lnTo>
                    <a:pt x="385096" y="1717554"/>
                  </a:lnTo>
                  <a:lnTo>
                    <a:pt x="348240" y="1688792"/>
                  </a:lnTo>
                  <a:lnTo>
                    <a:pt x="312838" y="1658255"/>
                  </a:lnTo>
                  <a:lnTo>
                    <a:pt x="278980" y="1626018"/>
                  </a:lnTo>
                  <a:lnTo>
                    <a:pt x="246743" y="1592159"/>
                  </a:lnTo>
                  <a:lnTo>
                    <a:pt x="216207" y="1556759"/>
                  </a:lnTo>
                  <a:lnTo>
                    <a:pt x="187444" y="1519903"/>
                  </a:lnTo>
                  <a:lnTo>
                    <a:pt x="160525" y="1481679"/>
                  </a:lnTo>
                  <a:lnTo>
                    <a:pt x="135513" y="1442182"/>
                  </a:lnTo>
                  <a:lnTo>
                    <a:pt x="112471" y="1401505"/>
                  </a:lnTo>
                  <a:lnTo>
                    <a:pt x="91450" y="1359745"/>
                  </a:lnTo>
                  <a:lnTo>
                    <a:pt x="72504" y="1317004"/>
                  </a:lnTo>
                  <a:lnTo>
                    <a:pt x="55679" y="1273386"/>
                  </a:lnTo>
                  <a:lnTo>
                    <a:pt x="41014" y="1228995"/>
                  </a:lnTo>
                  <a:lnTo>
                    <a:pt x="28544" y="1183937"/>
                  </a:lnTo>
                  <a:lnTo>
                    <a:pt x="18301" y="1138322"/>
                  </a:lnTo>
                  <a:lnTo>
                    <a:pt x="10308" y="1092259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3" y="835904"/>
                  </a:lnTo>
                  <a:lnTo>
                    <a:pt x="14021" y="789658"/>
                  </a:lnTo>
                  <a:lnTo>
                    <a:pt x="23143" y="743805"/>
                  </a:lnTo>
                  <a:lnTo>
                    <a:pt x="34502" y="698455"/>
                  </a:lnTo>
                  <a:lnTo>
                    <a:pt x="48072" y="653717"/>
                  </a:lnTo>
                  <a:lnTo>
                    <a:pt x="63823" y="609699"/>
                  </a:lnTo>
                  <a:lnTo>
                    <a:pt x="81714" y="566507"/>
                  </a:lnTo>
                  <a:lnTo>
                    <a:pt x="101703" y="524245"/>
                  </a:lnTo>
                  <a:lnTo>
                    <a:pt x="123741" y="483014"/>
                  </a:lnTo>
                  <a:lnTo>
                    <a:pt x="147776" y="442914"/>
                  </a:lnTo>
                  <a:lnTo>
                    <a:pt x="173749" y="404042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2" y="173750"/>
                  </a:lnTo>
                  <a:lnTo>
                    <a:pt x="442914" y="147776"/>
                  </a:lnTo>
                  <a:lnTo>
                    <a:pt x="483014" y="123742"/>
                  </a:lnTo>
                  <a:lnTo>
                    <a:pt x="524245" y="101703"/>
                  </a:lnTo>
                  <a:lnTo>
                    <a:pt x="566507" y="81714"/>
                  </a:lnTo>
                  <a:lnTo>
                    <a:pt x="609698" y="63823"/>
                  </a:lnTo>
                  <a:lnTo>
                    <a:pt x="653717" y="48073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7" y="14022"/>
                  </a:lnTo>
                  <a:lnTo>
                    <a:pt x="835903" y="7163"/>
                  </a:lnTo>
                  <a:lnTo>
                    <a:pt x="882429" y="2581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1"/>
                  </a:lnTo>
                  <a:lnTo>
                    <a:pt x="1069095" y="7163"/>
                  </a:lnTo>
                  <a:lnTo>
                    <a:pt x="1115339" y="14023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8" y="63823"/>
                  </a:lnTo>
                  <a:lnTo>
                    <a:pt x="1338491" y="81714"/>
                  </a:lnTo>
                  <a:lnTo>
                    <a:pt x="1380753" y="101703"/>
                  </a:lnTo>
                  <a:lnTo>
                    <a:pt x="1421983" y="123742"/>
                  </a:lnTo>
                  <a:lnTo>
                    <a:pt x="1462082" y="147776"/>
                  </a:lnTo>
                  <a:lnTo>
                    <a:pt x="1500955" y="173749"/>
                  </a:lnTo>
                  <a:lnTo>
                    <a:pt x="1538507" y="201599"/>
                  </a:lnTo>
                  <a:lnTo>
                    <a:pt x="1574647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8" y="404042"/>
                  </a:lnTo>
                  <a:lnTo>
                    <a:pt x="1757222" y="442914"/>
                  </a:lnTo>
                  <a:lnTo>
                    <a:pt x="1781256" y="483013"/>
                  </a:lnTo>
                  <a:lnTo>
                    <a:pt x="1803296" y="524244"/>
                  </a:lnTo>
                  <a:lnTo>
                    <a:pt x="1823285" y="566507"/>
                  </a:lnTo>
                  <a:lnTo>
                    <a:pt x="1841175" y="609699"/>
                  </a:lnTo>
                  <a:lnTo>
                    <a:pt x="1856925" y="653717"/>
                  </a:lnTo>
                  <a:lnTo>
                    <a:pt x="1870496" y="698455"/>
                  </a:lnTo>
                  <a:lnTo>
                    <a:pt x="1881857" y="743805"/>
                  </a:lnTo>
                  <a:lnTo>
                    <a:pt x="1890977" y="789658"/>
                  </a:lnTo>
                  <a:lnTo>
                    <a:pt x="1897837" y="835904"/>
                  </a:lnTo>
                  <a:lnTo>
                    <a:pt x="1902419" y="882429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9" y="1022569"/>
                  </a:lnTo>
                  <a:lnTo>
                    <a:pt x="1897837" y="1069095"/>
                  </a:lnTo>
                  <a:lnTo>
                    <a:pt x="1890977" y="1115340"/>
                  </a:lnTo>
                  <a:lnTo>
                    <a:pt x="1881857" y="1161192"/>
                  </a:lnTo>
                  <a:lnTo>
                    <a:pt x="1870496" y="1206543"/>
                  </a:lnTo>
                  <a:lnTo>
                    <a:pt x="1856925" y="1251280"/>
                  </a:lnTo>
                  <a:lnTo>
                    <a:pt x="1841175" y="1295298"/>
                  </a:lnTo>
                  <a:lnTo>
                    <a:pt x="1823285" y="1338491"/>
                  </a:lnTo>
                  <a:lnTo>
                    <a:pt x="1803296" y="1380754"/>
                  </a:lnTo>
                  <a:lnTo>
                    <a:pt x="1781256" y="1421984"/>
                  </a:lnTo>
                  <a:lnTo>
                    <a:pt x="1757222" y="1462084"/>
                  </a:lnTo>
                  <a:lnTo>
                    <a:pt x="1731249" y="1500956"/>
                  </a:lnTo>
                  <a:lnTo>
                    <a:pt x="1703400" y="1538507"/>
                  </a:lnTo>
                  <a:lnTo>
                    <a:pt x="1673742" y="1574646"/>
                  </a:lnTo>
                  <a:lnTo>
                    <a:pt x="1642345" y="1609286"/>
                  </a:lnTo>
                  <a:lnTo>
                    <a:pt x="1609287" y="1642344"/>
                  </a:lnTo>
                  <a:lnTo>
                    <a:pt x="1574647" y="1673741"/>
                  </a:lnTo>
                  <a:lnTo>
                    <a:pt x="1538507" y="1703399"/>
                  </a:lnTo>
                  <a:lnTo>
                    <a:pt x="1500956" y="1731248"/>
                  </a:lnTo>
                  <a:lnTo>
                    <a:pt x="1462083" y="1757222"/>
                  </a:lnTo>
                  <a:lnTo>
                    <a:pt x="1421983" y="1781256"/>
                  </a:lnTo>
                  <a:lnTo>
                    <a:pt x="1380752" y="1803295"/>
                  </a:lnTo>
                  <a:lnTo>
                    <a:pt x="1338491" y="1823283"/>
                  </a:lnTo>
                  <a:lnTo>
                    <a:pt x="1295298" y="1841174"/>
                  </a:lnTo>
                  <a:lnTo>
                    <a:pt x="1251280" y="1856925"/>
                  </a:lnTo>
                  <a:lnTo>
                    <a:pt x="1206542" y="1870495"/>
                  </a:lnTo>
                  <a:lnTo>
                    <a:pt x="1161192" y="1881855"/>
                  </a:lnTo>
                  <a:lnTo>
                    <a:pt x="1115339" y="1890976"/>
                  </a:lnTo>
                  <a:lnTo>
                    <a:pt x="1069095" y="1897835"/>
                  </a:lnTo>
                  <a:lnTo>
                    <a:pt x="1022570" y="1902418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1049" y="5819774"/>
              <a:ext cx="10648950" cy="1133475"/>
            </a:xfrm>
            <a:custGeom>
              <a:avLst/>
              <a:gdLst/>
              <a:ahLst/>
              <a:cxnLst/>
              <a:rect l="l" t="t" r="r" b="b"/>
              <a:pathLst>
                <a:path w="10648950" h="1133475">
                  <a:moveTo>
                    <a:pt x="10615901" y="1133474"/>
                  </a:moveTo>
                  <a:lnTo>
                    <a:pt x="16523" y="1133474"/>
                  </a:lnTo>
                  <a:lnTo>
                    <a:pt x="14093" y="1132508"/>
                  </a:lnTo>
                  <a:lnTo>
                    <a:pt x="0" y="1100426"/>
                  </a:lnTo>
                  <a:lnTo>
                    <a:pt x="0" y="109537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615901" y="0"/>
                  </a:lnTo>
                  <a:lnTo>
                    <a:pt x="10647980" y="28187"/>
                  </a:lnTo>
                  <a:lnTo>
                    <a:pt x="10648948" y="33047"/>
                  </a:lnTo>
                  <a:lnTo>
                    <a:pt x="10648948" y="1100426"/>
                  </a:lnTo>
                  <a:lnTo>
                    <a:pt x="10620760" y="1132508"/>
                  </a:lnTo>
                  <a:lnTo>
                    <a:pt x="10615901" y="1133474"/>
                  </a:lnTo>
                  <a:close/>
                </a:path>
              </a:pathLst>
            </a:custGeom>
            <a:solidFill>
              <a:srgbClr val="FF4B4B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1999" y="5819774"/>
              <a:ext cx="38100" cy="1133475"/>
            </a:xfrm>
            <a:custGeom>
              <a:avLst/>
              <a:gdLst/>
              <a:ahLst/>
              <a:cxnLst/>
              <a:rect l="l" t="t" r="r" b="b"/>
              <a:pathLst>
                <a:path w="38100" h="1133475">
                  <a:moveTo>
                    <a:pt x="38099" y="1133474"/>
                  </a:moveTo>
                  <a:lnTo>
                    <a:pt x="2789" y="1110000"/>
                  </a:lnTo>
                  <a:lnTo>
                    <a:pt x="0" y="109537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33474"/>
                  </a:lnTo>
                  <a:close/>
                </a:path>
              </a:pathLst>
            </a:custGeom>
            <a:solidFill>
              <a:srgbClr val="FF4B4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4" y="6010274"/>
              <a:ext cx="171449" cy="1714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기존</a:t>
            </a:r>
            <a:r>
              <a:rPr dirty="0" spc="-325"/>
              <a:t> </a:t>
            </a:r>
            <a:r>
              <a:rPr dirty="0" spc="-610"/>
              <a:t>대처법의</a:t>
            </a:r>
            <a:r>
              <a:rPr dirty="0" spc="-325"/>
              <a:t> </a:t>
            </a:r>
            <a:r>
              <a:rPr dirty="0" spc="-635"/>
              <a:t>한계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1457324"/>
            <a:ext cx="228600" cy="2286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196" y="3681412"/>
            <a:ext cx="230207" cy="20002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49299" y="1395857"/>
            <a:ext cx="9545320" cy="54089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보상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전략의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종류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외형적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특징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의존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헤어스타일</a:t>
            </a:r>
            <a:r>
              <a:rPr dirty="0" sz="1700" spc="-28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안경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옷차림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외적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단서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활용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행동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패턴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식별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특정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>
                <a:solidFill>
                  <a:srgbClr val="4F4F4F"/>
                </a:solidFill>
                <a:latin typeface="Dotum"/>
                <a:cs typeface="Dotum"/>
              </a:rPr>
              <a:t>걸음걸이</a:t>
            </a:r>
            <a:r>
              <a:rPr dirty="0" sz="1700" spc="-27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자세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습관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기억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소리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260">
                <a:solidFill>
                  <a:srgbClr val="4F4F4F"/>
                </a:solidFill>
                <a:latin typeface="Dotum"/>
                <a:cs typeface="Dotum"/>
              </a:rPr>
              <a:t>목소리</a:t>
            </a:r>
            <a:r>
              <a:rPr dirty="0" sz="1700" spc="-26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말투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억양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등으로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구별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문맥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의존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만나는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장소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상황적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단서에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의존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보상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전략의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한계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외형이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변하면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불가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헤어스타일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변경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,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안경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5">
                <a:solidFill>
                  <a:srgbClr val="4F4F4F"/>
                </a:solidFill>
                <a:latin typeface="Dotum"/>
                <a:cs typeface="Dotum"/>
              </a:rPr>
              <a:t>착용</a:t>
            </a:r>
            <a:r>
              <a:rPr dirty="0" sz="1700" spc="-295">
                <a:solidFill>
                  <a:srgbClr val="4F4F4F"/>
                </a:solidFill>
                <a:latin typeface="Miriam"/>
                <a:cs typeface="Miriam"/>
              </a:rPr>
              <a:t>/</a:t>
            </a:r>
            <a:r>
              <a:rPr dirty="0" sz="1700" spc="-295">
                <a:solidFill>
                  <a:srgbClr val="4F4F4F"/>
                </a:solidFill>
                <a:latin typeface="Dotum"/>
                <a:cs typeface="Dotum"/>
              </a:rPr>
              <a:t>미착용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예상치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못한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만남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익숙하지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않은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장소에서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문맥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부재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대규모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모임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많은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사람들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중에서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식별이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극도로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부담</a:t>
            </a:r>
            <a:r>
              <a:rPr dirty="0" sz="1700" spc="-240">
                <a:solidFill>
                  <a:srgbClr val="4F4F4F"/>
                </a:solidFill>
                <a:latin typeface="Miriam"/>
                <a:cs typeface="Miriam"/>
              </a:rPr>
              <a:t>:</a:t>
            </a:r>
            <a:r>
              <a:rPr dirty="0" sz="1700" spc="-45">
                <a:solidFill>
                  <a:srgbClr val="4F4F4F"/>
                </a:solidFill>
                <a:latin typeface="Miriam"/>
                <a:cs typeface="Miria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지속적인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긴장감과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불안으로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심리적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4F4F4F"/>
                </a:solidFill>
                <a:latin typeface="Dotum"/>
                <a:cs typeface="Dotum"/>
              </a:rPr>
              <a:t>스트레스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500">
              <a:latin typeface="Dotum"/>
              <a:cs typeface="Dotum"/>
            </a:endParaRPr>
          </a:p>
          <a:p>
            <a:pPr marL="412750">
              <a:lnSpc>
                <a:spcPct val="100000"/>
              </a:lnSpc>
            </a:pPr>
            <a:r>
              <a:rPr dirty="0" sz="1500" spc="-270" b="1">
                <a:solidFill>
                  <a:srgbClr val="FF4B4B"/>
                </a:solidFill>
                <a:latin typeface="Malgun Gothic"/>
                <a:cs typeface="Malgun Gothic"/>
              </a:rPr>
              <a:t>실패</a:t>
            </a:r>
            <a:r>
              <a:rPr dirty="0" sz="1500" spc="-150" b="1">
                <a:solidFill>
                  <a:srgbClr val="FF4B4B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FF4B4B"/>
                </a:solidFill>
                <a:latin typeface="Malgun Gothic"/>
                <a:cs typeface="Malgun Gothic"/>
              </a:rPr>
              <a:t>사례</a:t>
            </a:r>
            <a:endParaRPr sz="1500">
              <a:latin typeface="Malgun Gothic"/>
              <a:cs typeface="Malgun Gothic"/>
            </a:endParaRPr>
          </a:p>
          <a:p>
            <a:pPr marL="193040" marR="5080">
              <a:lnSpc>
                <a:spcPct val="112500"/>
              </a:lnSpc>
              <a:spcBef>
                <a:spcPts val="600"/>
              </a:spcBef>
            </a:pPr>
            <a:r>
              <a:rPr dirty="0" sz="1500" spc="-210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"</a:t>
            </a:r>
            <a:r>
              <a:rPr dirty="0" sz="1500" spc="-210">
                <a:solidFill>
                  <a:srgbClr val="4F4F4F"/>
                </a:solidFill>
                <a:latin typeface="Dotum"/>
                <a:cs typeface="Dotum"/>
              </a:rPr>
              <a:t>회사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크리스마스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파티에서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자주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협업하는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동료를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평소와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다른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옷차림으로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만나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인사하지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15">
                <a:solidFill>
                  <a:srgbClr val="4F4F4F"/>
                </a:solidFill>
                <a:latin typeface="Dotum"/>
                <a:cs typeface="Dotum"/>
              </a:rPr>
              <a:t>못했고</a:t>
            </a:r>
            <a:r>
              <a:rPr dirty="0" sz="1500" spc="-215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,</a:t>
            </a:r>
            <a:r>
              <a:rPr dirty="0" sz="1500" spc="15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이로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인해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관계가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160">
                <a:solidFill>
                  <a:srgbClr val="4F4F4F"/>
                </a:solidFill>
                <a:latin typeface="Dotum"/>
                <a:cs typeface="Dotum"/>
              </a:rPr>
              <a:t>소원해졌습니다</a:t>
            </a:r>
            <a:r>
              <a:rPr dirty="0" sz="1500" spc="-160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." </a:t>
            </a:r>
            <a:r>
              <a:rPr dirty="0" sz="1500" spc="-245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"</a:t>
            </a:r>
            <a:r>
              <a:rPr dirty="0" sz="1500" spc="-245">
                <a:solidFill>
                  <a:srgbClr val="4F4F4F"/>
                </a:solidFill>
                <a:latin typeface="Dotum"/>
                <a:cs typeface="Dotum"/>
              </a:rPr>
              <a:t>미용실에서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헤어스타일을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바꾼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배우자를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집에서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못해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가족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당혹스러운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상황이</a:t>
            </a:r>
            <a:r>
              <a:rPr dirty="0" sz="15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40">
                <a:solidFill>
                  <a:srgbClr val="4F4F4F"/>
                </a:solidFill>
                <a:latin typeface="Dotum"/>
                <a:cs typeface="Dotum"/>
              </a:rPr>
              <a:t>발생했습니다</a:t>
            </a:r>
            <a:r>
              <a:rPr dirty="0" sz="1500" spc="-40">
                <a:solidFill>
                  <a:srgbClr val="4F4F4F"/>
                </a:solidFill>
                <a:latin typeface="Tw Cen MT Condensed Extra Bold"/>
                <a:cs typeface="Tw Cen MT Condensed Extra Bold"/>
              </a:rPr>
              <a:t>."</a:t>
            </a:r>
            <a:endParaRPr sz="1500">
              <a:latin typeface="Tw Cen MT Condensed Extra Bold"/>
              <a:cs typeface="Tw Cen MT Condensed Extra Bold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1999" y="665797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49299" y="6880351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968780" y="6880351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13</a:t>
            </a:fld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스마트안경</a:t>
            </a:r>
            <a:r>
              <a:rPr dirty="0" spc="-325"/>
              <a:t> </a:t>
            </a:r>
            <a:r>
              <a:rPr dirty="0" spc="-610"/>
              <a:t>솔루션의</a:t>
            </a:r>
            <a:r>
              <a:rPr dirty="0" spc="-325"/>
              <a:t> </a:t>
            </a:r>
            <a:r>
              <a:rPr dirty="0" spc="-610"/>
              <a:t>도입</a:t>
            </a:r>
            <a:r>
              <a:rPr dirty="0" spc="-320"/>
              <a:t> </a:t>
            </a:r>
            <a:r>
              <a:rPr dirty="0" spc="-635"/>
              <a:t>필요성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196" y="1471612"/>
            <a:ext cx="230207" cy="20002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62000" y="2767012"/>
            <a:ext cx="257810" cy="200025"/>
          </a:xfrm>
          <a:custGeom>
            <a:avLst/>
            <a:gdLst/>
            <a:ahLst/>
            <a:cxnLst/>
            <a:rect l="l" t="t" r="r" b="b"/>
            <a:pathLst>
              <a:path w="257809" h="200025">
                <a:moveTo>
                  <a:pt x="69785" y="200025"/>
                </a:moveTo>
                <a:lnTo>
                  <a:pt x="50006" y="200025"/>
                </a:lnTo>
                <a:lnTo>
                  <a:pt x="30533" y="196098"/>
                </a:lnTo>
                <a:lnTo>
                  <a:pt x="14638" y="185385"/>
                </a:lnTo>
                <a:lnTo>
                  <a:pt x="3926" y="169491"/>
                </a:lnTo>
                <a:lnTo>
                  <a:pt x="0" y="149974"/>
                </a:lnTo>
                <a:lnTo>
                  <a:pt x="89" y="119747"/>
                </a:lnTo>
                <a:lnTo>
                  <a:pt x="223" y="118898"/>
                </a:lnTo>
                <a:lnTo>
                  <a:pt x="491" y="115594"/>
                </a:lnTo>
                <a:lnTo>
                  <a:pt x="21386" y="25092"/>
                </a:lnTo>
                <a:lnTo>
                  <a:pt x="52952" y="0"/>
                </a:lnTo>
                <a:lnTo>
                  <a:pt x="57060" y="0"/>
                </a:lnTo>
                <a:lnTo>
                  <a:pt x="61168" y="803"/>
                </a:lnTo>
                <a:lnTo>
                  <a:pt x="84474" y="10090"/>
                </a:lnTo>
                <a:lnTo>
                  <a:pt x="87153" y="16341"/>
                </a:lnTo>
                <a:lnTo>
                  <a:pt x="85125" y="21431"/>
                </a:lnTo>
                <a:lnTo>
                  <a:pt x="47818" y="21431"/>
                </a:lnTo>
                <a:lnTo>
                  <a:pt x="43398" y="24958"/>
                </a:lnTo>
                <a:lnTo>
                  <a:pt x="25449" y="101932"/>
                </a:lnTo>
                <a:lnTo>
                  <a:pt x="95667" y="101932"/>
                </a:lnTo>
                <a:lnTo>
                  <a:pt x="97556" y="102468"/>
                </a:lnTo>
                <a:lnTo>
                  <a:pt x="113487" y="108647"/>
                </a:lnTo>
                <a:lnTo>
                  <a:pt x="110683" y="114300"/>
                </a:lnTo>
                <a:lnTo>
                  <a:pt x="256518" y="114300"/>
                </a:lnTo>
                <a:lnTo>
                  <a:pt x="256728" y="115594"/>
                </a:lnTo>
                <a:lnTo>
                  <a:pt x="256996" y="118898"/>
                </a:lnTo>
                <a:lnTo>
                  <a:pt x="257130" y="119747"/>
                </a:lnTo>
                <a:lnTo>
                  <a:pt x="257145" y="125015"/>
                </a:lnTo>
                <a:lnTo>
                  <a:pt x="61429" y="125015"/>
                </a:lnTo>
                <a:lnTo>
                  <a:pt x="53623" y="125409"/>
                </a:lnTo>
                <a:lnTo>
                  <a:pt x="53054" y="125409"/>
                </a:lnTo>
                <a:lnTo>
                  <a:pt x="45629" y="126455"/>
                </a:lnTo>
                <a:lnTo>
                  <a:pt x="28574" y="149974"/>
                </a:lnTo>
                <a:lnTo>
                  <a:pt x="30250" y="158314"/>
                </a:lnTo>
                <a:lnTo>
                  <a:pt x="30775" y="159124"/>
                </a:lnTo>
                <a:lnTo>
                  <a:pt x="34823" y="165126"/>
                </a:lnTo>
                <a:lnTo>
                  <a:pt x="35408" y="165545"/>
                </a:lnTo>
                <a:lnTo>
                  <a:pt x="41599" y="169720"/>
                </a:lnTo>
                <a:lnTo>
                  <a:pt x="41444" y="169720"/>
                </a:lnTo>
                <a:lnTo>
                  <a:pt x="49543" y="171356"/>
                </a:lnTo>
                <a:lnTo>
                  <a:pt x="115054" y="171356"/>
                </a:lnTo>
                <a:lnTo>
                  <a:pt x="104175" y="186351"/>
                </a:lnTo>
                <a:lnTo>
                  <a:pt x="88592" y="196373"/>
                </a:lnTo>
                <a:lnTo>
                  <a:pt x="69785" y="200025"/>
                </a:lnTo>
                <a:close/>
              </a:path>
              <a:path w="257809" h="200025">
                <a:moveTo>
                  <a:pt x="180647" y="30003"/>
                </a:moveTo>
                <a:lnTo>
                  <a:pt x="174396" y="27324"/>
                </a:lnTo>
                <a:lnTo>
                  <a:pt x="170021" y="16341"/>
                </a:lnTo>
                <a:lnTo>
                  <a:pt x="172700" y="10090"/>
                </a:lnTo>
                <a:lnTo>
                  <a:pt x="196006" y="803"/>
                </a:lnTo>
                <a:lnTo>
                  <a:pt x="200069" y="0"/>
                </a:lnTo>
                <a:lnTo>
                  <a:pt x="204221" y="0"/>
                </a:lnTo>
                <a:lnTo>
                  <a:pt x="215044" y="1855"/>
                </a:lnTo>
                <a:lnTo>
                  <a:pt x="224397" y="7037"/>
                </a:lnTo>
                <a:lnTo>
                  <a:pt x="231565" y="14974"/>
                </a:lnTo>
                <a:lnTo>
                  <a:pt x="234288" y="21431"/>
                </a:lnTo>
                <a:lnTo>
                  <a:pt x="202837" y="21431"/>
                </a:lnTo>
                <a:lnTo>
                  <a:pt x="201453" y="21699"/>
                </a:lnTo>
                <a:lnTo>
                  <a:pt x="180647" y="30003"/>
                </a:lnTo>
                <a:close/>
              </a:path>
              <a:path w="257809" h="200025">
                <a:moveTo>
                  <a:pt x="76527" y="30003"/>
                </a:moveTo>
                <a:lnTo>
                  <a:pt x="57060" y="22234"/>
                </a:lnTo>
                <a:lnTo>
                  <a:pt x="55765" y="21699"/>
                </a:lnTo>
                <a:lnTo>
                  <a:pt x="54381" y="21431"/>
                </a:lnTo>
                <a:lnTo>
                  <a:pt x="85125" y="21431"/>
                </a:lnTo>
                <a:lnTo>
                  <a:pt x="82778" y="27324"/>
                </a:lnTo>
                <a:lnTo>
                  <a:pt x="76527" y="30003"/>
                </a:lnTo>
                <a:close/>
              </a:path>
              <a:path w="257809" h="200025">
                <a:moveTo>
                  <a:pt x="253774" y="101932"/>
                </a:moveTo>
                <a:lnTo>
                  <a:pt x="231725" y="101932"/>
                </a:lnTo>
                <a:lnTo>
                  <a:pt x="213807" y="25092"/>
                </a:lnTo>
                <a:lnTo>
                  <a:pt x="213776" y="24958"/>
                </a:lnTo>
                <a:lnTo>
                  <a:pt x="209311" y="21431"/>
                </a:lnTo>
                <a:lnTo>
                  <a:pt x="234288" y="21431"/>
                </a:lnTo>
                <a:lnTo>
                  <a:pt x="235776" y="24958"/>
                </a:lnTo>
                <a:lnTo>
                  <a:pt x="235832" y="25092"/>
                </a:lnTo>
                <a:lnTo>
                  <a:pt x="253774" y="101932"/>
                </a:lnTo>
                <a:close/>
              </a:path>
              <a:path w="257809" h="200025">
                <a:moveTo>
                  <a:pt x="95667" y="101932"/>
                </a:moveTo>
                <a:lnTo>
                  <a:pt x="25449" y="101932"/>
                </a:lnTo>
                <a:lnTo>
                  <a:pt x="32892" y="99906"/>
                </a:lnTo>
                <a:lnTo>
                  <a:pt x="41361" y="98148"/>
                </a:lnTo>
                <a:lnTo>
                  <a:pt x="50658" y="96909"/>
                </a:lnTo>
                <a:lnTo>
                  <a:pt x="60587" y="96440"/>
                </a:lnTo>
                <a:lnTo>
                  <a:pt x="69958" y="96909"/>
                </a:lnTo>
                <a:lnTo>
                  <a:pt x="70712" y="96909"/>
                </a:lnTo>
                <a:lnTo>
                  <a:pt x="80964" y="98349"/>
                </a:lnTo>
                <a:lnTo>
                  <a:pt x="89852" y="100283"/>
                </a:lnTo>
                <a:lnTo>
                  <a:pt x="95667" y="101932"/>
                </a:lnTo>
                <a:close/>
              </a:path>
              <a:path w="257809" h="200025">
                <a:moveTo>
                  <a:pt x="256518" y="114300"/>
                </a:moveTo>
                <a:lnTo>
                  <a:pt x="146491" y="114300"/>
                </a:lnTo>
                <a:lnTo>
                  <a:pt x="143688" y="108647"/>
                </a:lnTo>
                <a:lnTo>
                  <a:pt x="144381" y="108317"/>
                </a:lnTo>
                <a:lnTo>
                  <a:pt x="144616" y="108183"/>
                </a:lnTo>
                <a:lnTo>
                  <a:pt x="186443" y="96909"/>
                </a:lnTo>
                <a:lnTo>
                  <a:pt x="187199" y="96909"/>
                </a:lnTo>
                <a:lnTo>
                  <a:pt x="196587" y="96440"/>
                </a:lnTo>
                <a:lnTo>
                  <a:pt x="206516" y="96909"/>
                </a:lnTo>
                <a:lnTo>
                  <a:pt x="215813" y="98148"/>
                </a:lnTo>
                <a:lnTo>
                  <a:pt x="224282" y="99906"/>
                </a:lnTo>
                <a:lnTo>
                  <a:pt x="231725" y="101932"/>
                </a:lnTo>
                <a:lnTo>
                  <a:pt x="253774" y="101932"/>
                </a:lnTo>
                <a:lnTo>
                  <a:pt x="256098" y="111888"/>
                </a:lnTo>
                <a:lnTo>
                  <a:pt x="256192" y="112290"/>
                </a:lnTo>
                <a:lnTo>
                  <a:pt x="256518" y="114300"/>
                </a:lnTo>
                <a:close/>
              </a:path>
              <a:path w="257809" h="200025">
                <a:moveTo>
                  <a:pt x="119523" y="114300"/>
                </a:moveTo>
                <a:lnTo>
                  <a:pt x="110683" y="114300"/>
                </a:lnTo>
                <a:lnTo>
                  <a:pt x="113487" y="108647"/>
                </a:lnTo>
                <a:lnTo>
                  <a:pt x="116085" y="109924"/>
                </a:lnTo>
                <a:lnTo>
                  <a:pt x="118139" y="111888"/>
                </a:lnTo>
                <a:lnTo>
                  <a:pt x="119523" y="114300"/>
                </a:lnTo>
                <a:close/>
              </a:path>
              <a:path w="257809" h="200025">
                <a:moveTo>
                  <a:pt x="146491" y="114300"/>
                </a:moveTo>
                <a:lnTo>
                  <a:pt x="137651" y="114300"/>
                </a:lnTo>
                <a:lnTo>
                  <a:pt x="138826" y="112290"/>
                </a:lnTo>
                <a:lnTo>
                  <a:pt x="139080" y="111888"/>
                </a:lnTo>
                <a:lnTo>
                  <a:pt x="141088" y="109924"/>
                </a:lnTo>
                <a:lnTo>
                  <a:pt x="143688" y="108647"/>
                </a:lnTo>
                <a:lnTo>
                  <a:pt x="146491" y="114300"/>
                </a:lnTo>
                <a:close/>
              </a:path>
              <a:path w="257809" h="200025">
                <a:moveTo>
                  <a:pt x="115054" y="171356"/>
                </a:moveTo>
                <a:lnTo>
                  <a:pt x="70266" y="171356"/>
                </a:lnTo>
                <a:lnTo>
                  <a:pt x="78686" y="169720"/>
                </a:lnTo>
                <a:lnTo>
                  <a:pt x="78097" y="169720"/>
                </a:lnTo>
                <a:lnTo>
                  <a:pt x="84546" y="165545"/>
                </a:lnTo>
                <a:lnTo>
                  <a:pt x="89178" y="159124"/>
                </a:lnTo>
                <a:lnTo>
                  <a:pt x="91174" y="151179"/>
                </a:lnTo>
                <a:lnTo>
                  <a:pt x="92280" y="130998"/>
                </a:lnTo>
                <a:lnTo>
                  <a:pt x="92290" y="130819"/>
                </a:lnTo>
                <a:lnTo>
                  <a:pt x="92159" y="130819"/>
                </a:lnTo>
                <a:lnTo>
                  <a:pt x="89955" y="130060"/>
                </a:lnTo>
                <a:lnTo>
                  <a:pt x="88781" y="129703"/>
                </a:lnTo>
                <a:lnTo>
                  <a:pt x="82544" y="127954"/>
                </a:lnTo>
                <a:lnTo>
                  <a:pt x="75511" y="126455"/>
                </a:lnTo>
                <a:lnTo>
                  <a:pt x="68045" y="125409"/>
                </a:lnTo>
                <a:lnTo>
                  <a:pt x="67476" y="125409"/>
                </a:lnTo>
                <a:lnTo>
                  <a:pt x="59655" y="125015"/>
                </a:lnTo>
                <a:lnTo>
                  <a:pt x="196586" y="125015"/>
                </a:lnTo>
                <a:lnTo>
                  <a:pt x="188765" y="125409"/>
                </a:lnTo>
                <a:lnTo>
                  <a:pt x="181300" y="126455"/>
                </a:lnTo>
                <a:lnTo>
                  <a:pt x="174379" y="127954"/>
                </a:lnTo>
                <a:lnTo>
                  <a:pt x="168190" y="129703"/>
                </a:lnTo>
                <a:lnTo>
                  <a:pt x="166985" y="130060"/>
                </a:lnTo>
                <a:lnTo>
                  <a:pt x="164841" y="130819"/>
                </a:lnTo>
                <a:lnTo>
                  <a:pt x="165502" y="142875"/>
                </a:lnTo>
                <a:lnTo>
                  <a:pt x="120282" y="142875"/>
                </a:lnTo>
                <a:lnTo>
                  <a:pt x="119899" y="149974"/>
                </a:lnTo>
                <a:lnTo>
                  <a:pt x="119833" y="151179"/>
                </a:lnTo>
                <a:lnTo>
                  <a:pt x="119746" y="152786"/>
                </a:lnTo>
                <a:lnTo>
                  <a:pt x="115054" y="171356"/>
                </a:lnTo>
                <a:close/>
              </a:path>
              <a:path w="257809" h="200025">
                <a:moveTo>
                  <a:pt x="252035" y="171356"/>
                </a:moveTo>
                <a:lnTo>
                  <a:pt x="207410" y="171356"/>
                </a:lnTo>
                <a:lnTo>
                  <a:pt x="215508" y="169720"/>
                </a:lnTo>
                <a:lnTo>
                  <a:pt x="222321" y="165126"/>
                </a:lnTo>
                <a:lnTo>
                  <a:pt x="226915" y="158314"/>
                </a:lnTo>
                <a:lnTo>
                  <a:pt x="228599" y="149974"/>
                </a:lnTo>
                <a:lnTo>
                  <a:pt x="228599" y="130998"/>
                </a:lnTo>
                <a:lnTo>
                  <a:pt x="196586" y="125015"/>
                </a:lnTo>
                <a:lnTo>
                  <a:pt x="257145" y="125015"/>
                </a:lnTo>
                <a:lnTo>
                  <a:pt x="257219" y="149974"/>
                </a:lnTo>
                <a:lnTo>
                  <a:pt x="253292" y="169491"/>
                </a:lnTo>
                <a:lnTo>
                  <a:pt x="252035" y="171356"/>
                </a:lnTo>
                <a:close/>
              </a:path>
              <a:path w="257809" h="200025">
                <a:moveTo>
                  <a:pt x="207213" y="200025"/>
                </a:moveTo>
                <a:lnTo>
                  <a:pt x="187389" y="200025"/>
                </a:lnTo>
                <a:lnTo>
                  <a:pt x="168608" y="196373"/>
                </a:lnTo>
                <a:lnTo>
                  <a:pt x="153037" y="186351"/>
                </a:lnTo>
                <a:lnTo>
                  <a:pt x="142163" y="171356"/>
                </a:lnTo>
                <a:lnTo>
                  <a:pt x="137472" y="152786"/>
                </a:lnTo>
                <a:lnTo>
                  <a:pt x="136891" y="142875"/>
                </a:lnTo>
                <a:lnTo>
                  <a:pt x="165502" y="142875"/>
                </a:lnTo>
                <a:lnTo>
                  <a:pt x="165892" y="149974"/>
                </a:lnTo>
                <a:lnTo>
                  <a:pt x="165958" y="151179"/>
                </a:lnTo>
                <a:lnTo>
                  <a:pt x="167968" y="159124"/>
                </a:lnTo>
                <a:lnTo>
                  <a:pt x="172633" y="165545"/>
                </a:lnTo>
                <a:lnTo>
                  <a:pt x="179121" y="169720"/>
                </a:lnTo>
                <a:lnTo>
                  <a:pt x="178694" y="169720"/>
                </a:lnTo>
                <a:lnTo>
                  <a:pt x="187094" y="171356"/>
                </a:lnTo>
                <a:lnTo>
                  <a:pt x="252035" y="171356"/>
                </a:lnTo>
                <a:lnTo>
                  <a:pt x="242580" y="185385"/>
                </a:lnTo>
                <a:lnTo>
                  <a:pt x="226686" y="196098"/>
                </a:lnTo>
                <a:lnTo>
                  <a:pt x="207213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4981519"/>
            <a:ext cx="228600" cy="195317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pc="-360"/>
              <a:t>기존</a:t>
            </a:r>
            <a:r>
              <a:rPr dirty="0" spc="-200"/>
              <a:t> </a:t>
            </a:r>
            <a:r>
              <a:rPr dirty="0" spc="-360"/>
              <a:t>대처법의</a:t>
            </a:r>
            <a:r>
              <a:rPr dirty="0" spc="-200"/>
              <a:t> </a:t>
            </a:r>
            <a:r>
              <a:rPr dirty="0" spc="-385"/>
              <a:t>한계</a:t>
            </a:r>
          </a:p>
          <a:p>
            <a:pPr marL="12700" marR="20320">
              <a:lnSpc>
                <a:spcPct val="110300"/>
              </a:lnSpc>
              <a:spcBef>
                <a:spcPts val="1140"/>
              </a:spcBef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현재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환자들은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목소리</a:t>
            </a:r>
            <a:r>
              <a:rPr dirty="0" sz="1650" spc="-254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80" b="0">
                <a:solidFill>
                  <a:srgbClr val="4F4F4F"/>
                </a:solidFill>
                <a:latin typeface="Dotum"/>
                <a:cs typeface="Dotum"/>
              </a:rPr>
              <a:t>헤어스타일</a:t>
            </a:r>
            <a:r>
              <a:rPr dirty="0" sz="1650" spc="-28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옷차림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등의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보상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전략을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사용하고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있으나</a:t>
            </a:r>
            <a:r>
              <a:rPr dirty="0" sz="1650" spc="-254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이러한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방법은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변화가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잦은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환경에서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신뢰성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떨어지고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상당한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인지적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부담을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0" b="0">
                <a:solidFill>
                  <a:srgbClr val="4F4F4F"/>
                </a:solidFill>
                <a:latin typeface="Dotum"/>
                <a:cs typeface="Dotum"/>
              </a:rPr>
              <a:t>초래합니다</a:t>
            </a:r>
            <a:r>
              <a:rPr dirty="0" sz="1650" spc="-29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650">
              <a:latin typeface="Noto Sans JP"/>
              <a:cs typeface="Noto Sans JP"/>
            </a:endParaRPr>
          </a:p>
          <a:p>
            <a:pPr marL="269240">
              <a:lnSpc>
                <a:spcPct val="100000"/>
              </a:lnSpc>
              <a:spcBef>
                <a:spcPts val="2160"/>
              </a:spcBef>
            </a:pPr>
            <a:r>
              <a:rPr dirty="0" spc="-360"/>
              <a:t>스마트안경의</a:t>
            </a:r>
            <a:r>
              <a:rPr dirty="0" spc="-200"/>
              <a:t> </a:t>
            </a:r>
            <a:r>
              <a:rPr dirty="0" spc="-360"/>
              <a:t>주요</a:t>
            </a:r>
            <a:r>
              <a:rPr dirty="0" spc="-200"/>
              <a:t> </a:t>
            </a:r>
            <a:r>
              <a:rPr dirty="0" spc="-385"/>
              <a:t>장점</a:t>
            </a: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실시간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정보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제공으로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즉각적인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상호작용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지원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일상에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자연스럽게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통합되는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웨어러블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형태로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불편함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최소화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SzPct val="103030"/>
              <a:buFont typeface="Arial"/>
              <a:buChar char="•"/>
              <a:tabLst>
                <a:tab pos="180975" algn="l"/>
              </a:tabLst>
            </a:pPr>
            <a:r>
              <a:rPr dirty="0" sz="1650" spc="-10" b="0">
                <a:solidFill>
                  <a:srgbClr val="4F4F4F"/>
                </a:solidFill>
                <a:latin typeface="Noto Sans JP"/>
                <a:cs typeface="Noto Sans JP"/>
              </a:rPr>
              <a:t>AI</a:t>
            </a:r>
            <a:r>
              <a:rPr dirty="0" sz="1650" spc="-4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기술을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활용한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지속적인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학습과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정확도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다양한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상황</a:t>
            </a:r>
            <a:r>
              <a:rPr dirty="0" sz="1650" spc="-240" b="0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40" b="0">
                <a:solidFill>
                  <a:srgbClr val="4F4F4F"/>
                </a:solidFill>
                <a:latin typeface="Dotum"/>
                <a:cs typeface="Dotum"/>
              </a:rPr>
              <a:t>직장</a:t>
            </a:r>
            <a:r>
              <a:rPr dirty="0" sz="1650" spc="-24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7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 b="0">
                <a:solidFill>
                  <a:srgbClr val="4F4F4F"/>
                </a:solidFill>
                <a:latin typeface="Dotum"/>
                <a:cs typeface="Dotum"/>
              </a:rPr>
              <a:t>모임</a:t>
            </a:r>
            <a:r>
              <a:rPr dirty="0" sz="1650" spc="-23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7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90" b="0">
                <a:solidFill>
                  <a:srgbClr val="4F4F4F"/>
                </a:solidFill>
                <a:latin typeface="Dotum"/>
                <a:cs typeface="Dotum"/>
              </a:rPr>
              <a:t>공공장소</a:t>
            </a:r>
            <a:r>
              <a:rPr dirty="0" sz="1650" spc="-290" b="0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r>
              <a:rPr dirty="0" sz="1700" spc="-290" b="0">
                <a:solidFill>
                  <a:srgbClr val="4F4F4F"/>
                </a:solidFill>
                <a:latin typeface="Dotum"/>
                <a:cs typeface="Dotum"/>
              </a:rPr>
              <a:t>에서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활용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가능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</a:pPr>
            <a:r>
              <a:rPr dirty="0" spc="-320"/>
              <a:t>사회적</a:t>
            </a:r>
            <a:r>
              <a:rPr dirty="0" spc="-320">
                <a:latin typeface="Trebuchet MS"/>
                <a:cs typeface="Trebuchet MS"/>
              </a:rPr>
              <a:t>/</a:t>
            </a:r>
            <a:r>
              <a:rPr dirty="0" spc="-320"/>
              <a:t>개인적</a:t>
            </a:r>
            <a:r>
              <a:rPr dirty="0" spc="-200"/>
              <a:t> </a:t>
            </a:r>
            <a:r>
              <a:rPr dirty="0" spc="-385"/>
              <a:t>혜택</a:t>
            </a:r>
          </a:p>
          <a:p>
            <a:pPr marL="12700" marR="5080">
              <a:lnSpc>
                <a:spcPct val="110300"/>
              </a:lnSpc>
              <a:spcBef>
                <a:spcPts val="1140"/>
              </a:spcBef>
              <a:tabLst>
                <a:tab pos="1068006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스마트안경</a:t>
            </a:r>
            <a:r>
              <a:rPr dirty="0" sz="1700" spc="-15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솔루션은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환자들의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참여를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확대하고</a:t>
            </a:r>
            <a:r>
              <a:rPr dirty="0" sz="1650" spc="-27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직업적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기회를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늘리며</a:t>
            </a:r>
            <a:r>
              <a:rPr dirty="0" sz="1650" spc="-254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건강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개선에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기여할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있습니다</a:t>
            </a:r>
            <a:r>
              <a:rPr dirty="0" sz="1650" spc="-27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이는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결과적으로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개인의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삶의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질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향상과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사회적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포용성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증진으로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9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이어집니다</a:t>
            </a:r>
            <a:r>
              <a:rPr dirty="0" u="sng" sz="1650" spc="-29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65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6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9299" y="612787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94180" y="612787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14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0"/>
            <a:ext cx="11430000" cy="5905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핵심</a:t>
            </a:r>
            <a:r>
              <a:rPr dirty="0" spc="-330"/>
              <a:t> </a:t>
            </a:r>
            <a:r>
              <a:rPr dirty="0" spc="-610"/>
              <a:t>효과</a:t>
            </a:r>
            <a:r>
              <a:rPr dirty="0" spc="-325"/>
              <a:t> </a:t>
            </a:r>
            <a:r>
              <a:rPr dirty="0" spc="-610"/>
              <a:t>기대</a:t>
            </a:r>
            <a:r>
              <a:rPr dirty="0" spc="-325"/>
              <a:t> </a:t>
            </a:r>
            <a:r>
              <a:rPr dirty="0" spc="-635"/>
              <a:t>분석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0994180" y="574687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15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7900" y="1423398"/>
            <a:ext cx="1012698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350" spc="-260">
                <a:latin typeface="Dotum"/>
                <a:cs typeface="Dotum"/>
              </a:rPr>
              <a:t>스마트안경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솔루션은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155">
                <a:latin typeface="Dotum"/>
                <a:cs typeface="Dotum"/>
              </a:rPr>
              <a:t>안면인식장애</a:t>
            </a:r>
            <a:r>
              <a:rPr dirty="0" sz="1400" spc="-155">
                <a:latin typeface="Noto Sans JP"/>
                <a:cs typeface="Noto Sans JP"/>
              </a:rPr>
              <a:t>(Prosopagnosia)</a:t>
            </a:r>
            <a:r>
              <a:rPr dirty="0" sz="1400" spc="3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환자들의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삶에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다양한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측면에서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긍정적인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영향을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것으로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29">
                <a:latin typeface="Dotum"/>
                <a:cs typeface="Dotum"/>
              </a:rPr>
              <a:t>기대됩니다</a:t>
            </a:r>
            <a:r>
              <a:rPr dirty="0" sz="1400" spc="-229">
                <a:latin typeface="Noto Sans JP"/>
                <a:cs typeface="Noto Sans JP"/>
              </a:rPr>
              <a:t>.</a:t>
            </a:r>
            <a:r>
              <a:rPr dirty="0" sz="1400" spc="3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특히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아래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세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가지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영역에서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가장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310">
                <a:latin typeface="Dotum"/>
                <a:cs typeface="Dotum"/>
              </a:rPr>
              <a:t>큰</a:t>
            </a:r>
            <a:r>
              <a:rPr dirty="0" sz="1350" spc="5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개선이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60">
                <a:latin typeface="Dotum"/>
                <a:cs typeface="Dotum"/>
              </a:rPr>
              <a:t>예상됩니다</a:t>
            </a:r>
            <a:r>
              <a:rPr dirty="0" sz="1400" spc="-60">
                <a:latin typeface="Noto Sans JP"/>
                <a:cs typeface="Noto Sans JP"/>
              </a:rPr>
              <a:t>.</a:t>
            </a:r>
            <a:endParaRPr sz="1400">
              <a:latin typeface="Noto Sans JP"/>
              <a:cs typeface="Noto Sans JP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38956" y="3377056"/>
            <a:ext cx="204660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사회적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상호작용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개선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7425" y="3829589"/>
            <a:ext cx="1878964" cy="6731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00330" indent="-87630">
              <a:lnSpc>
                <a:spcPct val="100000"/>
              </a:lnSpc>
              <a:spcBef>
                <a:spcPts val="32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상대방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정확도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95%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135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225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자신감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70%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증진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15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대인관계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불안감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65%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감소</a:t>
            </a:r>
            <a:endParaRPr sz="125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25491" y="3377056"/>
            <a:ext cx="114109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자립성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향상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1224" y="3829589"/>
            <a:ext cx="1707514" cy="6731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00330" indent="-87630">
              <a:lnSpc>
                <a:spcPct val="100000"/>
              </a:lnSpc>
              <a:spcBef>
                <a:spcPts val="32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직장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생산성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55%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증가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225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네트워킹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능력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80%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강화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15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일상생활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적응도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75%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145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endParaRPr sz="1250">
              <a:latin typeface="Dotum"/>
              <a:cs typeface="Dot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17000" y="3377056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심리적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0078D6"/>
                </a:solidFill>
                <a:latin typeface="Malgun Gothic"/>
                <a:cs typeface="Malgun Gothic"/>
              </a:rPr>
              <a:t>복지</a:t>
            </a:r>
            <a:r>
              <a:rPr dirty="0" sz="2000" spc="-20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0078D6"/>
                </a:solidFill>
                <a:latin typeface="Malgun Gothic"/>
                <a:cs typeface="Malgun Gothic"/>
              </a:rPr>
              <a:t>증진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55025" y="3829589"/>
            <a:ext cx="1616075" cy="6731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00330" indent="-87630">
              <a:lnSpc>
                <a:spcPct val="100000"/>
              </a:lnSpc>
              <a:spcBef>
                <a:spcPts val="32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불안감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60%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감소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225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자존감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50%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25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endParaRPr sz="1250">
              <a:latin typeface="Dotum"/>
              <a:cs typeface="Dotum"/>
            </a:endParaRPr>
          </a:p>
          <a:p>
            <a:pPr marL="100330" indent="-87630">
              <a:lnSpc>
                <a:spcPct val="100000"/>
              </a:lnSpc>
              <a:spcBef>
                <a:spcPts val="150"/>
              </a:spcBef>
              <a:buFont typeface="Noto Sans JP"/>
              <a:buChar char="•"/>
              <a:tabLst>
                <a:tab pos="100330" algn="l"/>
              </a:tabLst>
            </a:pP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전반적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삶의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225">
                <a:solidFill>
                  <a:srgbClr val="4F4F4F"/>
                </a:solidFill>
                <a:latin typeface="Dotum"/>
                <a:cs typeface="Dotum"/>
              </a:rPr>
              <a:t>질</a:t>
            </a:r>
            <a:r>
              <a:rPr dirty="0" sz="12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250" spc="-90">
                <a:solidFill>
                  <a:srgbClr val="4F4F4F"/>
                </a:solidFill>
                <a:latin typeface="Noto Sans JP"/>
                <a:cs typeface="Noto Sans JP"/>
              </a:rPr>
              <a:t>68%</a:t>
            </a:r>
            <a:r>
              <a:rPr dirty="0" sz="12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250" spc="-145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endParaRPr sz="12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9299" y="5100048"/>
            <a:ext cx="10693400" cy="4826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R="22860">
              <a:lnSpc>
                <a:spcPct val="100000"/>
              </a:lnSpc>
              <a:spcBef>
                <a:spcPts val="215"/>
              </a:spcBef>
            </a:pPr>
            <a:r>
              <a:rPr dirty="0" sz="1350" spc="-260">
                <a:latin typeface="Dotum"/>
                <a:cs typeface="Dotum"/>
              </a:rPr>
              <a:t>하버드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의대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연구에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15">
                <a:latin typeface="Dotum"/>
                <a:cs typeface="Dotum"/>
              </a:rPr>
              <a:t>따르면</a:t>
            </a:r>
            <a:r>
              <a:rPr dirty="0" sz="1400" spc="-215">
                <a:latin typeface="Noto Sans JP"/>
                <a:cs typeface="Noto Sans JP"/>
              </a:rPr>
              <a:t>,</a:t>
            </a:r>
            <a:r>
              <a:rPr dirty="0" sz="1400" spc="3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안면인식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지원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기술은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안면인식장애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환자의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사회적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고립감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감소와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직업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기회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확대에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중요한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역할을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할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15">
                <a:latin typeface="Dotum"/>
                <a:cs typeface="Dotum"/>
              </a:rPr>
              <a:t>있으며</a:t>
            </a:r>
            <a:r>
              <a:rPr dirty="0" sz="1400" spc="-215">
                <a:latin typeface="Noto Sans JP"/>
                <a:cs typeface="Noto Sans JP"/>
              </a:rPr>
              <a:t>,</a:t>
            </a:r>
            <a:r>
              <a:rPr dirty="0" sz="1400" spc="30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이는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개인의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삶뿐만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310">
                <a:latin typeface="Dotum"/>
                <a:cs typeface="Dotum"/>
              </a:rPr>
              <a:t>아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  <a:tabLst>
                <a:tab pos="227965" algn="l"/>
                <a:tab pos="10667365" algn="l"/>
              </a:tabLst>
            </a:pPr>
            <a:r>
              <a:rPr dirty="0" u="sng" sz="120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	</a:t>
            </a:r>
            <a:r>
              <a:rPr dirty="0" u="sng" sz="1350" spc="-26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니라</a:t>
            </a:r>
            <a:r>
              <a:rPr dirty="0" u="sng" sz="1350" spc="-11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350" spc="-26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사회</a:t>
            </a:r>
            <a:r>
              <a:rPr dirty="0" u="sng" sz="1350" spc="-105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350" spc="-26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전체의</a:t>
            </a:r>
            <a:r>
              <a:rPr dirty="0" u="sng" sz="1350" spc="-105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350" spc="-26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포용성</a:t>
            </a:r>
            <a:r>
              <a:rPr dirty="0" u="sng" sz="1350" spc="-105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350" spc="-26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향상에도</a:t>
            </a:r>
            <a:r>
              <a:rPr dirty="0" u="sng" sz="1350" spc="-105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350" spc="-10"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기여합니다</a:t>
            </a:r>
            <a:r>
              <a:rPr dirty="0" u="sng" sz="1400" spc="-10"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400"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40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581900"/>
          </a:xfrm>
          <a:custGeom>
            <a:avLst/>
            <a:gdLst/>
            <a:ahLst/>
            <a:cxnLst/>
            <a:rect l="l" t="t" r="r" b="b"/>
            <a:pathLst>
              <a:path w="12115800" h="7581900">
                <a:moveTo>
                  <a:pt x="0" y="7581899"/>
                </a:moveTo>
                <a:lnTo>
                  <a:pt x="12115799" y="7581899"/>
                </a:lnTo>
                <a:lnTo>
                  <a:pt x="12115799" y="0"/>
                </a:lnTo>
                <a:lnTo>
                  <a:pt x="0" y="0"/>
                </a:lnTo>
                <a:lnTo>
                  <a:pt x="0" y="7581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581900"/>
          </a:xfrm>
          <a:custGeom>
            <a:avLst/>
            <a:gdLst/>
            <a:ahLst/>
            <a:cxnLst/>
            <a:rect l="l" t="t" r="r" b="b"/>
            <a:pathLst>
              <a:path w="76200" h="7581900">
                <a:moveTo>
                  <a:pt x="76199" y="7581899"/>
                </a:moveTo>
                <a:lnTo>
                  <a:pt x="0" y="7581899"/>
                </a:lnTo>
                <a:lnTo>
                  <a:pt x="0" y="0"/>
                </a:lnTo>
                <a:lnTo>
                  <a:pt x="76199" y="0"/>
                </a:lnTo>
                <a:lnTo>
                  <a:pt x="76199" y="75818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4543424"/>
            <a:ext cx="11144250" cy="2371725"/>
            <a:chOff x="761999" y="4543424"/>
            <a:chExt cx="11144250" cy="2371725"/>
          </a:xfrm>
        </p:grpSpPr>
        <p:sp>
          <p:nvSpPr>
            <p:cNvPr id="6" name="object 6" descr=""/>
            <p:cNvSpPr/>
            <p:nvPr/>
          </p:nvSpPr>
          <p:spPr>
            <a:xfrm>
              <a:off x="10001249" y="4724399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9" y="1900413"/>
                  </a:lnTo>
                  <a:lnTo>
                    <a:pt x="812738" y="1894690"/>
                  </a:lnTo>
                  <a:lnTo>
                    <a:pt x="766675" y="1886697"/>
                  </a:lnTo>
                  <a:lnTo>
                    <a:pt x="721060" y="1876454"/>
                  </a:lnTo>
                  <a:lnTo>
                    <a:pt x="676002" y="1863985"/>
                  </a:lnTo>
                  <a:lnTo>
                    <a:pt x="631611" y="1849320"/>
                  </a:lnTo>
                  <a:lnTo>
                    <a:pt x="587993" y="1832494"/>
                  </a:lnTo>
                  <a:lnTo>
                    <a:pt x="545253" y="1813548"/>
                  </a:lnTo>
                  <a:lnTo>
                    <a:pt x="503494" y="1792529"/>
                  </a:lnTo>
                  <a:lnTo>
                    <a:pt x="462815" y="1769485"/>
                  </a:lnTo>
                  <a:lnTo>
                    <a:pt x="423318" y="1744473"/>
                  </a:lnTo>
                  <a:lnTo>
                    <a:pt x="385096" y="1717553"/>
                  </a:lnTo>
                  <a:lnTo>
                    <a:pt x="348240" y="1688791"/>
                  </a:lnTo>
                  <a:lnTo>
                    <a:pt x="312838" y="1658254"/>
                  </a:lnTo>
                  <a:lnTo>
                    <a:pt x="278980" y="1626018"/>
                  </a:lnTo>
                  <a:lnTo>
                    <a:pt x="246743" y="1592157"/>
                  </a:lnTo>
                  <a:lnTo>
                    <a:pt x="216207" y="1556757"/>
                  </a:lnTo>
                  <a:lnTo>
                    <a:pt x="187444" y="1519901"/>
                  </a:lnTo>
                  <a:lnTo>
                    <a:pt x="160525" y="1481678"/>
                  </a:lnTo>
                  <a:lnTo>
                    <a:pt x="135513" y="1442180"/>
                  </a:lnTo>
                  <a:lnTo>
                    <a:pt x="112471" y="1401503"/>
                  </a:lnTo>
                  <a:lnTo>
                    <a:pt x="91450" y="1359744"/>
                  </a:lnTo>
                  <a:lnTo>
                    <a:pt x="72504" y="1317004"/>
                  </a:lnTo>
                  <a:lnTo>
                    <a:pt x="55679" y="1273386"/>
                  </a:lnTo>
                  <a:lnTo>
                    <a:pt x="41014" y="1228995"/>
                  </a:lnTo>
                  <a:lnTo>
                    <a:pt x="28544" y="1183937"/>
                  </a:lnTo>
                  <a:lnTo>
                    <a:pt x="18301" y="1138322"/>
                  </a:lnTo>
                  <a:lnTo>
                    <a:pt x="10308" y="1092259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8"/>
                  </a:lnTo>
                  <a:lnTo>
                    <a:pt x="7163" y="835902"/>
                  </a:lnTo>
                  <a:lnTo>
                    <a:pt x="14021" y="789657"/>
                  </a:lnTo>
                  <a:lnTo>
                    <a:pt x="23143" y="743805"/>
                  </a:lnTo>
                  <a:lnTo>
                    <a:pt x="34502" y="698456"/>
                  </a:lnTo>
                  <a:lnTo>
                    <a:pt x="48072" y="653718"/>
                  </a:lnTo>
                  <a:lnTo>
                    <a:pt x="63823" y="609699"/>
                  </a:lnTo>
                  <a:lnTo>
                    <a:pt x="81714" y="566507"/>
                  </a:lnTo>
                  <a:lnTo>
                    <a:pt x="101703" y="524244"/>
                  </a:lnTo>
                  <a:lnTo>
                    <a:pt x="123741" y="483013"/>
                  </a:lnTo>
                  <a:lnTo>
                    <a:pt x="147776" y="442913"/>
                  </a:lnTo>
                  <a:lnTo>
                    <a:pt x="173749" y="404041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600"/>
                  </a:lnTo>
                  <a:lnTo>
                    <a:pt x="404042" y="173750"/>
                  </a:lnTo>
                  <a:lnTo>
                    <a:pt x="442914" y="147776"/>
                  </a:lnTo>
                  <a:lnTo>
                    <a:pt x="483014" y="123741"/>
                  </a:lnTo>
                  <a:lnTo>
                    <a:pt x="524245" y="101703"/>
                  </a:lnTo>
                  <a:lnTo>
                    <a:pt x="566507" y="81714"/>
                  </a:lnTo>
                  <a:lnTo>
                    <a:pt x="609698" y="63823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7" y="14022"/>
                  </a:lnTo>
                  <a:lnTo>
                    <a:pt x="835903" y="7163"/>
                  </a:lnTo>
                  <a:lnTo>
                    <a:pt x="882429" y="2581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1"/>
                  </a:lnTo>
                  <a:lnTo>
                    <a:pt x="1069095" y="7163"/>
                  </a:lnTo>
                  <a:lnTo>
                    <a:pt x="1115339" y="14022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8" y="63823"/>
                  </a:lnTo>
                  <a:lnTo>
                    <a:pt x="1338491" y="81714"/>
                  </a:lnTo>
                  <a:lnTo>
                    <a:pt x="1380753" y="101703"/>
                  </a:lnTo>
                  <a:lnTo>
                    <a:pt x="1421983" y="123741"/>
                  </a:lnTo>
                  <a:lnTo>
                    <a:pt x="1462082" y="147776"/>
                  </a:lnTo>
                  <a:lnTo>
                    <a:pt x="1500955" y="173750"/>
                  </a:lnTo>
                  <a:lnTo>
                    <a:pt x="1538507" y="201600"/>
                  </a:lnTo>
                  <a:lnTo>
                    <a:pt x="1574647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8" y="404041"/>
                  </a:lnTo>
                  <a:lnTo>
                    <a:pt x="1757222" y="442913"/>
                  </a:lnTo>
                  <a:lnTo>
                    <a:pt x="1781256" y="483013"/>
                  </a:lnTo>
                  <a:lnTo>
                    <a:pt x="1803296" y="524244"/>
                  </a:lnTo>
                  <a:lnTo>
                    <a:pt x="1823285" y="566507"/>
                  </a:lnTo>
                  <a:lnTo>
                    <a:pt x="1841175" y="609699"/>
                  </a:lnTo>
                  <a:lnTo>
                    <a:pt x="1856925" y="653717"/>
                  </a:lnTo>
                  <a:lnTo>
                    <a:pt x="1870496" y="698456"/>
                  </a:lnTo>
                  <a:lnTo>
                    <a:pt x="1881857" y="743805"/>
                  </a:lnTo>
                  <a:lnTo>
                    <a:pt x="1890977" y="789657"/>
                  </a:lnTo>
                  <a:lnTo>
                    <a:pt x="1897837" y="835902"/>
                  </a:lnTo>
                  <a:lnTo>
                    <a:pt x="1902419" y="882428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9" y="1022569"/>
                  </a:lnTo>
                  <a:lnTo>
                    <a:pt x="1897837" y="1069095"/>
                  </a:lnTo>
                  <a:lnTo>
                    <a:pt x="1890977" y="1115340"/>
                  </a:lnTo>
                  <a:lnTo>
                    <a:pt x="1881857" y="1161192"/>
                  </a:lnTo>
                  <a:lnTo>
                    <a:pt x="1870496" y="1206542"/>
                  </a:lnTo>
                  <a:lnTo>
                    <a:pt x="1856925" y="1251280"/>
                  </a:lnTo>
                  <a:lnTo>
                    <a:pt x="1841175" y="1295298"/>
                  </a:lnTo>
                  <a:lnTo>
                    <a:pt x="1823285" y="1338491"/>
                  </a:lnTo>
                  <a:lnTo>
                    <a:pt x="1803296" y="1380753"/>
                  </a:lnTo>
                  <a:lnTo>
                    <a:pt x="1781256" y="1421983"/>
                  </a:lnTo>
                  <a:lnTo>
                    <a:pt x="1757222" y="1462083"/>
                  </a:lnTo>
                  <a:lnTo>
                    <a:pt x="1731249" y="1500955"/>
                  </a:lnTo>
                  <a:lnTo>
                    <a:pt x="1703400" y="1538506"/>
                  </a:lnTo>
                  <a:lnTo>
                    <a:pt x="1673742" y="1574645"/>
                  </a:lnTo>
                  <a:lnTo>
                    <a:pt x="1642345" y="1609285"/>
                  </a:lnTo>
                  <a:lnTo>
                    <a:pt x="1609287" y="1642344"/>
                  </a:lnTo>
                  <a:lnTo>
                    <a:pt x="1574647" y="1673740"/>
                  </a:lnTo>
                  <a:lnTo>
                    <a:pt x="1538507" y="1703399"/>
                  </a:lnTo>
                  <a:lnTo>
                    <a:pt x="1500956" y="1731248"/>
                  </a:lnTo>
                  <a:lnTo>
                    <a:pt x="1462083" y="1757221"/>
                  </a:lnTo>
                  <a:lnTo>
                    <a:pt x="1421983" y="1781257"/>
                  </a:lnTo>
                  <a:lnTo>
                    <a:pt x="1380752" y="1803295"/>
                  </a:lnTo>
                  <a:lnTo>
                    <a:pt x="1338491" y="1823283"/>
                  </a:lnTo>
                  <a:lnTo>
                    <a:pt x="1295298" y="1841174"/>
                  </a:lnTo>
                  <a:lnTo>
                    <a:pt x="1251280" y="1856924"/>
                  </a:lnTo>
                  <a:lnTo>
                    <a:pt x="1206542" y="1870496"/>
                  </a:lnTo>
                  <a:lnTo>
                    <a:pt x="1161192" y="1881855"/>
                  </a:lnTo>
                  <a:lnTo>
                    <a:pt x="1115339" y="1890976"/>
                  </a:lnTo>
                  <a:lnTo>
                    <a:pt x="1069095" y="1897836"/>
                  </a:lnTo>
                  <a:lnTo>
                    <a:pt x="1022570" y="1902419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1049" y="6172199"/>
              <a:ext cx="10648950" cy="742950"/>
            </a:xfrm>
            <a:custGeom>
              <a:avLst/>
              <a:gdLst/>
              <a:ahLst/>
              <a:cxnLst/>
              <a:rect l="l" t="t" r="r" b="b"/>
              <a:pathLst>
                <a:path w="10648950" h="742950">
                  <a:moveTo>
                    <a:pt x="10595551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10595551" y="0"/>
                  </a:lnTo>
                  <a:lnTo>
                    <a:pt x="10599267" y="366"/>
                  </a:lnTo>
                  <a:lnTo>
                    <a:pt x="10634863" y="19391"/>
                  </a:lnTo>
                  <a:lnTo>
                    <a:pt x="10648948" y="53397"/>
                  </a:lnTo>
                  <a:lnTo>
                    <a:pt x="10648948" y="689552"/>
                  </a:lnTo>
                  <a:lnTo>
                    <a:pt x="10629555" y="728863"/>
                  </a:lnTo>
                  <a:lnTo>
                    <a:pt x="10595551" y="742949"/>
                  </a:lnTo>
                  <a:close/>
                </a:path>
              </a:pathLst>
            </a:custGeom>
            <a:solidFill>
              <a:srgbClr val="0078D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1999" y="617219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1999" y="4543424"/>
              <a:ext cx="3200400" cy="1476375"/>
            </a:xfrm>
            <a:custGeom>
              <a:avLst/>
              <a:gdLst/>
              <a:ahLst/>
              <a:cxnLst/>
              <a:rect l="l" t="t" r="r" b="b"/>
              <a:pathLst>
                <a:path w="3200400" h="1476375">
                  <a:moveTo>
                    <a:pt x="3129203" y="1476374"/>
                  </a:moveTo>
                  <a:lnTo>
                    <a:pt x="71196" y="1476374"/>
                  </a:lnTo>
                  <a:lnTo>
                    <a:pt x="66241" y="1475886"/>
                  </a:lnTo>
                  <a:lnTo>
                    <a:pt x="29705" y="1460751"/>
                  </a:lnTo>
                  <a:lnTo>
                    <a:pt x="3885" y="1424711"/>
                  </a:lnTo>
                  <a:lnTo>
                    <a:pt x="0" y="1405178"/>
                  </a:lnTo>
                  <a:lnTo>
                    <a:pt x="0" y="14001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3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05178"/>
                  </a:lnTo>
                  <a:lnTo>
                    <a:pt x="3184777" y="1446668"/>
                  </a:lnTo>
                  <a:lnTo>
                    <a:pt x="3148736" y="1472488"/>
                  </a:lnTo>
                  <a:lnTo>
                    <a:pt x="3134158" y="1475886"/>
                  </a:lnTo>
                  <a:lnTo>
                    <a:pt x="3129203" y="1476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19324" y="46862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65633" y="258960"/>
                  </a:moveTo>
                  <a:lnTo>
                    <a:pt x="62507" y="258960"/>
                  </a:lnTo>
                  <a:lnTo>
                    <a:pt x="48615" y="256150"/>
                  </a:lnTo>
                  <a:lnTo>
                    <a:pt x="37260" y="248489"/>
                  </a:lnTo>
                  <a:lnTo>
                    <a:pt x="29599" y="237134"/>
                  </a:lnTo>
                  <a:lnTo>
                    <a:pt x="26789" y="223242"/>
                  </a:lnTo>
                  <a:lnTo>
                    <a:pt x="26789" y="219112"/>
                  </a:lnTo>
                  <a:lnTo>
                    <a:pt x="27514" y="215093"/>
                  </a:lnTo>
                  <a:lnTo>
                    <a:pt x="28798" y="211410"/>
                  </a:lnTo>
                  <a:lnTo>
                    <a:pt x="17187" y="204887"/>
                  </a:lnTo>
                  <a:lnTo>
                    <a:pt x="8078" y="195309"/>
                  </a:lnTo>
                  <a:lnTo>
                    <a:pt x="2129" y="183344"/>
                  </a:lnTo>
                  <a:lnTo>
                    <a:pt x="0" y="169664"/>
                  </a:lnTo>
                  <a:lnTo>
                    <a:pt x="1867" y="156852"/>
                  </a:lnTo>
                  <a:lnTo>
                    <a:pt x="7108" y="145491"/>
                  </a:lnTo>
                  <a:lnTo>
                    <a:pt x="15186" y="136128"/>
                  </a:lnTo>
                  <a:lnTo>
                    <a:pt x="25561" y="129313"/>
                  </a:lnTo>
                  <a:lnTo>
                    <a:pt x="20705" y="123229"/>
                  </a:lnTo>
                  <a:lnTo>
                    <a:pt x="17859" y="115527"/>
                  </a:lnTo>
                  <a:lnTo>
                    <a:pt x="17859" y="107156"/>
                  </a:lnTo>
                  <a:lnTo>
                    <a:pt x="19994" y="94963"/>
                  </a:lnTo>
                  <a:lnTo>
                    <a:pt x="25896" y="84580"/>
                  </a:lnTo>
                  <a:lnTo>
                    <a:pt x="34811" y="76751"/>
                  </a:lnTo>
                  <a:lnTo>
                    <a:pt x="45987" y="72218"/>
                  </a:lnTo>
                  <a:lnTo>
                    <a:pt x="45094" y="69149"/>
                  </a:lnTo>
                  <a:lnTo>
                    <a:pt x="44648" y="65856"/>
                  </a:lnTo>
                  <a:lnTo>
                    <a:pt x="44648" y="62507"/>
                  </a:lnTo>
                  <a:lnTo>
                    <a:pt x="46686" y="50601"/>
                  </a:lnTo>
                  <a:lnTo>
                    <a:pt x="52329" y="40385"/>
                  </a:lnTo>
                  <a:lnTo>
                    <a:pt x="60870" y="32566"/>
                  </a:lnTo>
                  <a:lnTo>
                    <a:pt x="71604" y="27849"/>
                  </a:lnTo>
                  <a:lnTo>
                    <a:pt x="74900" y="16905"/>
                  </a:lnTo>
                  <a:lnTo>
                    <a:pt x="81727" y="8064"/>
                  </a:lnTo>
                  <a:lnTo>
                    <a:pt x="91265" y="2153"/>
                  </a:lnTo>
                  <a:lnTo>
                    <a:pt x="102691" y="0"/>
                  </a:lnTo>
                  <a:lnTo>
                    <a:pt x="114850" y="2458"/>
                  </a:lnTo>
                  <a:lnTo>
                    <a:pt x="124785" y="9159"/>
                  </a:lnTo>
                  <a:lnTo>
                    <a:pt x="131487" y="19095"/>
                  </a:lnTo>
                  <a:lnTo>
                    <a:pt x="133945" y="31253"/>
                  </a:lnTo>
                  <a:lnTo>
                    <a:pt x="133945" y="254496"/>
                  </a:lnTo>
                  <a:lnTo>
                    <a:pt x="133279" y="257788"/>
                  </a:lnTo>
                  <a:lnTo>
                    <a:pt x="71604" y="257788"/>
                  </a:lnTo>
                  <a:lnTo>
                    <a:pt x="68702" y="258570"/>
                  </a:lnTo>
                  <a:lnTo>
                    <a:pt x="65633" y="258960"/>
                  </a:lnTo>
                  <a:close/>
                </a:path>
                <a:path w="285750" h="285750">
                  <a:moveTo>
                    <a:pt x="102691" y="285750"/>
                  </a:moveTo>
                  <a:lnTo>
                    <a:pt x="91265" y="283594"/>
                  </a:lnTo>
                  <a:lnTo>
                    <a:pt x="81727" y="277671"/>
                  </a:lnTo>
                  <a:lnTo>
                    <a:pt x="74900" y="268797"/>
                  </a:lnTo>
                  <a:lnTo>
                    <a:pt x="71604" y="257788"/>
                  </a:lnTo>
                  <a:lnTo>
                    <a:pt x="133279" y="257788"/>
                  </a:lnTo>
                  <a:lnTo>
                    <a:pt x="131487" y="266654"/>
                  </a:lnTo>
                  <a:lnTo>
                    <a:pt x="124785" y="276590"/>
                  </a:lnTo>
                  <a:lnTo>
                    <a:pt x="114850" y="283291"/>
                  </a:lnTo>
                  <a:lnTo>
                    <a:pt x="102691" y="285750"/>
                  </a:lnTo>
                  <a:close/>
                </a:path>
                <a:path w="285750" h="285750">
                  <a:moveTo>
                    <a:pt x="183058" y="285750"/>
                  </a:moveTo>
                  <a:lnTo>
                    <a:pt x="170899" y="283291"/>
                  </a:lnTo>
                  <a:lnTo>
                    <a:pt x="160964" y="276590"/>
                  </a:lnTo>
                  <a:lnTo>
                    <a:pt x="154262" y="266654"/>
                  </a:lnTo>
                  <a:lnTo>
                    <a:pt x="151804" y="254496"/>
                  </a:lnTo>
                  <a:lnTo>
                    <a:pt x="151804" y="31253"/>
                  </a:lnTo>
                  <a:lnTo>
                    <a:pt x="154262" y="19095"/>
                  </a:lnTo>
                  <a:lnTo>
                    <a:pt x="160964" y="9159"/>
                  </a:lnTo>
                  <a:lnTo>
                    <a:pt x="170899" y="2458"/>
                  </a:lnTo>
                  <a:lnTo>
                    <a:pt x="183058" y="0"/>
                  </a:lnTo>
                  <a:lnTo>
                    <a:pt x="194477" y="2153"/>
                  </a:lnTo>
                  <a:lnTo>
                    <a:pt x="204001" y="8064"/>
                  </a:lnTo>
                  <a:lnTo>
                    <a:pt x="210826" y="16905"/>
                  </a:lnTo>
                  <a:lnTo>
                    <a:pt x="214145" y="27849"/>
                  </a:lnTo>
                  <a:lnTo>
                    <a:pt x="224902" y="32558"/>
                  </a:lnTo>
                  <a:lnTo>
                    <a:pt x="233441" y="40364"/>
                  </a:lnTo>
                  <a:lnTo>
                    <a:pt x="239071" y="50578"/>
                  </a:lnTo>
                  <a:lnTo>
                    <a:pt x="241101" y="62507"/>
                  </a:lnTo>
                  <a:lnTo>
                    <a:pt x="241101" y="65856"/>
                  </a:lnTo>
                  <a:lnTo>
                    <a:pt x="240655" y="69149"/>
                  </a:lnTo>
                  <a:lnTo>
                    <a:pt x="239762" y="72218"/>
                  </a:lnTo>
                  <a:lnTo>
                    <a:pt x="250938" y="76728"/>
                  </a:lnTo>
                  <a:lnTo>
                    <a:pt x="259853" y="84559"/>
                  </a:lnTo>
                  <a:lnTo>
                    <a:pt x="265755" y="94955"/>
                  </a:lnTo>
                  <a:lnTo>
                    <a:pt x="267890" y="107156"/>
                  </a:lnTo>
                  <a:lnTo>
                    <a:pt x="267890" y="115527"/>
                  </a:lnTo>
                  <a:lnTo>
                    <a:pt x="265044" y="123229"/>
                  </a:lnTo>
                  <a:lnTo>
                    <a:pt x="260188" y="129313"/>
                  </a:lnTo>
                  <a:lnTo>
                    <a:pt x="270563" y="136128"/>
                  </a:lnTo>
                  <a:lnTo>
                    <a:pt x="278641" y="145491"/>
                  </a:lnTo>
                  <a:lnTo>
                    <a:pt x="283882" y="156852"/>
                  </a:lnTo>
                  <a:lnTo>
                    <a:pt x="285750" y="169664"/>
                  </a:lnTo>
                  <a:lnTo>
                    <a:pt x="283620" y="183344"/>
                  </a:lnTo>
                  <a:lnTo>
                    <a:pt x="277671" y="195309"/>
                  </a:lnTo>
                  <a:lnTo>
                    <a:pt x="268562" y="204887"/>
                  </a:lnTo>
                  <a:lnTo>
                    <a:pt x="256951" y="211410"/>
                  </a:lnTo>
                  <a:lnTo>
                    <a:pt x="258235" y="215093"/>
                  </a:lnTo>
                  <a:lnTo>
                    <a:pt x="258960" y="219112"/>
                  </a:lnTo>
                  <a:lnTo>
                    <a:pt x="258960" y="223242"/>
                  </a:lnTo>
                  <a:lnTo>
                    <a:pt x="256150" y="237134"/>
                  </a:lnTo>
                  <a:lnTo>
                    <a:pt x="248489" y="248489"/>
                  </a:lnTo>
                  <a:lnTo>
                    <a:pt x="237134" y="256150"/>
                  </a:lnTo>
                  <a:lnTo>
                    <a:pt x="229035" y="257788"/>
                  </a:lnTo>
                  <a:lnTo>
                    <a:pt x="214145" y="257788"/>
                  </a:lnTo>
                  <a:lnTo>
                    <a:pt x="210849" y="268797"/>
                  </a:lnTo>
                  <a:lnTo>
                    <a:pt x="204022" y="277671"/>
                  </a:lnTo>
                  <a:lnTo>
                    <a:pt x="194484" y="283594"/>
                  </a:lnTo>
                  <a:lnTo>
                    <a:pt x="183058" y="285750"/>
                  </a:lnTo>
                  <a:close/>
                </a:path>
                <a:path w="285750" h="285750">
                  <a:moveTo>
                    <a:pt x="223242" y="258960"/>
                  </a:moveTo>
                  <a:lnTo>
                    <a:pt x="220116" y="258960"/>
                  </a:lnTo>
                  <a:lnTo>
                    <a:pt x="217047" y="258570"/>
                  </a:lnTo>
                  <a:lnTo>
                    <a:pt x="214145" y="257788"/>
                  </a:lnTo>
                  <a:lnTo>
                    <a:pt x="229035" y="257788"/>
                  </a:lnTo>
                  <a:lnTo>
                    <a:pt x="223242" y="25896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30"/>
              <a:t>스마트안경</a:t>
            </a:r>
            <a:r>
              <a:rPr dirty="0" spc="-530">
                <a:latin typeface="Arial"/>
                <a:cs typeface="Arial"/>
              </a:rPr>
              <a:t>: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-610"/>
              <a:t>주요</a:t>
            </a:r>
            <a:r>
              <a:rPr dirty="0" spc="-325"/>
              <a:t> </a:t>
            </a:r>
            <a:r>
              <a:rPr dirty="0" spc="-610"/>
              <a:t>기술</a:t>
            </a:r>
            <a:r>
              <a:rPr dirty="0" spc="-330"/>
              <a:t> </a:t>
            </a:r>
            <a:r>
              <a:rPr dirty="0" spc="-635"/>
              <a:t>요소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304924"/>
            <a:ext cx="4572000" cy="30480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484957" y="4951839"/>
            <a:ext cx="1754505" cy="925194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실시간</a:t>
            </a:r>
            <a:r>
              <a:rPr dirty="0" sz="1850" spc="-19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얼굴</a:t>
            </a:r>
            <a:r>
              <a:rPr dirty="0" sz="1850" spc="-185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인식</a:t>
            </a:r>
            <a:r>
              <a:rPr dirty="0" sz="1850" spc="-185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00" spc="-50" b="1">
                <a:solidFill>
                  <a:srgbClr val="0078D6"/>
                </a:solidFill>
                <a:latin typeface="Noto Sans JP"/>
                <a:cs typeface="Noto Sans JP"/>
              </a:rPr>
              <a:t>AI</a:t>
            </a:r>
            <a:endParaRPr sz="1800">
              <a:latin typeface="Noto Sans JP"/>
              <a:cs typeface="Noto Sans JP"/>
            </a:endParaRPr>
          </a:p>
          <a:p>
            <a:pPr marL="321945" marR="314325" indent="182880">
              <a:lnSpc>
                <a:spcPct val="111100"/>
              </a:lnSpc>
              <a:spcBef>
                <a:spcPts val="425"/>
              </a:spcBef>
            </a:pP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딥러닝</a:t>
            </a:r>
            <a:r>
              <a:rPr dirty="0" sz="13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F4F4F"/>
                </a:solidFill>
                <a:latin typeface="Dotum"/>
                <a:cs typeface="Dotum"/>
              </a:rPr>
              <a:t>기반</a:t>
            </a:r>
            <a:r>
              <a:rPr dirty="0" sz="1350" spc="50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35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F4F4F"/>
                </a:solidFill>
                <a:latin typeface="Dotum"/>
                <a:cs typeface="Dotum"/>
              </a:rPr>
              <a:t>분석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95799" y="4543424"/>
            <a:ext cx="3200400" cy="1476375"/>
            <a:chOff x="4495799" y="4543424"/>
            <a:chExt cx="3200400" cy="1476375"/>
          </a:xfrm>
        </p:grpSpPr>
        <p:sp>
          <p:nvSpPr>
            <p:cNvPr id="15" name="object 15" descr=""/>
            <p:cNvSpPr/>
            <p:nvPr/>
          </p:nvSpPr>
          <p:spPr>
            <a:xfrm>
              <a:off x="4495799" y="4543424"/>
              <a:ext cx="3200400" cy="1476375"/>
            </a:xfrm>
            <a:custGeom>
              <a:avLst/>
              <a:gdLst/>
              <a:ahLst/>
              <a:cxnLst/>
              <a:rect l="l" t="t" r="r" b="b"/>
              <a:pathLst>
                <a:path w="3200400" h="1476375">
                  <a:moveTo>
                    <a:pt x="3129202" y="1476374"/>
                  </a:moveTo>
                  <a:lnTo>
                    <a:pt x="71196" y="1476374"/>
                  </a:lnTo>
                  <a:lnTo>
                    <a:pt x="66241" y="1475886"/>
                  </a:lnTo>
                  <a:lnTo>
                    <a:pt x="29704" y="1460751"/>
                  </a:lnTo>
                  <a:lnTo>
                    <a:pt x="3885" y="1424711"/>
                  </a:lnTo>
                  <a:lnTo>
                    <a:pt x="0" y="1405178"/>
                  </a:lnTo>
                  <a:lnTo>
                    <a:pt x="0" y="14001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2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05178"/>
                  </a:lnTo>
                  <a:lnTo>
                    <a:pt x="3184776" y="1446668"/>
                  </a:lnTo>
                  <a:lnTo>
                    <a:pt x="3148737" y="1472488"/>
                  </a:lnTo>
                  <a:lnTo>
                    <a:pt x="3134157" y="1475886"/>
                  </a:lnTo>
                  <a:lnTo>
                    <a:pt x="3129202" y="1476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53124" y="46862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0031" y="71437"/>
                  </a:moveTo>
                  <a:lnTo>
                    <a:pt x="35718" y="71437"/>
                  </a:lnTo>
                  <a:lnTo>
                    <a:pt x="38529" y="57545"/>
                  </a:lnTo>
                  <a:lnTo>
                    <a:pt x="46190" y="46190"/>
                  </a:lnTo>
                  <a:lnTo>
                    <a:pt x="57545" y="38529"/>
                  </a:lnTo>
                  <a:lnTo>
                    <a:pt x="71437" y="35718"/>
                  </a:lnTo>
                  <a:lnTo>
                    <a:pt x="71437" y="5971"/>
                  </a:lnTo>
                  <a:lnTo>
                    <a:pt x="77409" y="0"/>
                  </a:lnTo>
                  <a:lnTo>
                    <a:pt x="92254" y="0"/>
                  </a:lnTo>
                  <a:lnTo>
                    <a:pt x="98226" y="5971"/>
                  </a:lnTo>
                  <a:lnTo>
                    <a:pt x="98226" y="35718"/>
                  </a:lnTo>
                  <a:lnTo>
                    <a:pt x="214312" y="35718"/>
                  </a:lnTo>
                  <a:lnTo>
                    <a:pt x="228204" y="38529"/>
                  </a:lnTo>
                  <a:lnTo>
                    <a:pt x="239559" y="46190"/>
                  </a:lnTo>
                  <a:lnTo>
                    <a:pt x="247220" y="57545"/>
                  </a:lnTo>
                  <a:lnTo>
                    <a:pt x="250031" y="71437"/>
                  </a:lnTo>
                  <a:close/>
                </a:path>
                <a:path w="285750" h="285750">
                  <a:moveTo>
                    <a:pt x="156269" y="35718"/>
                  </a:moveTo>
                  <a:lnTo>
                    <a:pt x="129480" y="35718"/>
                  </a:lnTo>
                  <a:lnTo>
                    <a:pt x="129480" y="5971"/>
                  </a:lnTo>
                  <a:lnTo>
                    <a:pt x="135452" y="0"/>
                  </a:lnTo>
                  <a:lnTo>
                    <a:pt x="150297" y="0"/>
                  </a:lnTo>
                  <a:lnTo>
                    <a:pt x="156269" y="5971"/>
                  </a:lnTo>
                  <a:lnTo>
                    <a:pt x="156269" y="35718"/>
                  </a:lnTo>
                  <a:close/>
                </a:path>
                <a:path w="285750" h="285750">
                  <a:moveTo>
                    <a:pt x="214312" y="35718"/>
                  </a:moveTo>
                  <a:lnTo>
                    <a:pt x="187523" y="35718"/>
                  </a:lnTo>
                  <a:lnTo>
                    <a:pt x="187523" y="5971"/>
                  </a:lnTo>
                  <a:lnTo>
                    <a:pt x="193495" y="0"/>
                  </a:lnTo>
                  <a:lnTo>
                    <a:pt x="208340" y="0"/>
                  </a:lnTo>
                  <a:lnTo>
                    <a:pt x="214312" y="5971"/>
                  </a:lnTo>
                  <a:lnTo>
                    <a:pt x="214312" y="35718"/>
                  </a:lnTo>
                  <a:close/>
                </a:path>
                <a:path w="285750" h="285750">
                  <a:moveTo>
                    <a:pt x="79418" y="214312"/>
                  </a:moveTo>
                  <a:lnTo>
                    <a:pt x="5971" y="214312"/>
                  </a:lnTo>
                  <a:lnTo>
                    <a:pt x="0" y="208340"/>
                  </a:lnTo>
                  <a:lnTo>
                    <a:pt x="0" y="193495"/>
                  </a:lnTo>
                  <a:lnTo>
                    <a:pt x="5971" y="187523"/>
                  </a:lnTo>
                  <a:lnTo>
                    <a:pt x="35718" y="187523"/>
                  </a:lnTo>
                  <a:lnTo>
                    <a:pt x="35718" y="156269"/>
                  </a:lnTo>
                  <a:lnTo>
                    <a:pt x="5971" y="156269"/>
                  </a:lnTo>
                  <a:lnTo>
                    <a:pt x="0" y="150297"/>
                  </a:lnTo>
                  <a:lnTo>
                    <a:pt x="0" y="135452"/>
                  </a:lnTo>
                  <a:lnTo>
                    <a:pt x="5971" y="129480"/>
                  </a:lnTo>
                  <a:lnTo>
                    <a:pt x="35718" y="129480"/>
                  </a:lnTo>
                  <a:lnTo>
                    <a:pt x="35718" y="98226"/>
                  </a:lnTo>
                  <a:lnTo>
                    <a:pt x="5971" y="98226"/>
                  </a:lnTo>
                  <a:lnTo>
                    <a:pt x="0" y="92254"/>
                  </a:lnTo>
                  <a:lnTo>
                    <a:pt x="0" y="77409"/>
                  </a:lnTo>
                  <a:lnTo>
                    <a:pt x="5971" y="71437"/>
                  </a:lnTo>
                  <a:lnTo>
                    <a:pt x="79418" y="71437"/>
                  </a:lnTo>
                  <a:lnTo>
                    <a:pt x="71437" y="79418"/>
                  </a:lnTo>
                  <a:lnTo>
                    <a:pt x="71437" y="206331"/>
                  </a:lnTo>
                  <a:lnTo>
                    <a:pt x="79418" y="214312"/>
                  </a:lnTo>
                  <a:close/>
                </a:path>
                <a:path w="285750" h="285750">
                  <a:moveTo>
                    <a:pt x="279778" y="214312"/>
                  </a:moveTo>
                  <a:lnTo>
                    <a:pt x="206331" y="214312"/>
                  </a:lnTo>
                  <a:lnTo>
                    <a:pt x="214312" y="206331"/>
                  </a:lnTo>
                  <a:lnTo>
                    <a:pt x="214312" y="79418"/>
                  </a:lnTo>
                  <a:lnTo>
                    <a:pt x="206331" y="71437"/>
                  </a:lnTo>
                  <a:lnTo>
                    <a:pt x="279778" y="71437"/>
                  </a:lnTo>
                  <a:lnTo>
                    <a:pt x="285750" y="77409"/>
                  </a:lnTo>
                  <a:lnTo>
                    <a:pt x="285750" y="92254"/>
                  </a:lnTo>
                  <a:lnTo>
                    <a:pt x="279778" y="98226"/>
                  </a:lnTo>
                  <a:lnTo>
                    <a:pt x="250031" y="98226"/>
                  </a:lnTo>
                  <a:lnTo>
                    <a:pt x="250031" y="129480"/>
                  </a:lnTo>
                  <a:lnTo>
                    <a:pt x="279778" y="129480"/>
                  </a:lnTo>
                  <a:lnTo>
                    <a:pt x="285750" y="135452"/>
                  </a:lnTo>
                  <a:lnTo>
                    <a:pt x="285750" y="150297"/>
                  </a:lnTo>
                  <a:lnTo>
                    <a:pt x="279778" y="156269"/>
                  </a:lnTo>
                  <a:lnTo>
                    <a:pt x="250031" y="156269"/>
                  </a:lnTo>
                  <a:lnTo>
                    <a:pt x="250031" y="187523"/>
                  </a:lnTo>
                  <a:lnTo>
                    <a:pt x="279778" y="187523"/>
                  </a:lnTo>
                  <a:lnTo>
                    <a:pt x="285750" y="193495"/>
                  </a:lnTo>
                  <a:lnTo>
                    <a:pt x="285750" y="208340"/>
                  </a:lnTo>
                  <a:lnTo>
                    <a:pt x="279778" y="214312"/>
                  </a:lnTo>
                  <a:close/>
                </a:path>
                <a:path w="285750" h="285750">
                  <a:moveTo>
                    <a:pt x="196453" y="196453"/>
                  </a:moveTo>
                  <a:lnTo>
                    <a:pt x="89296" y="196453"/>
                  </a:lnTo>
                  <a:lnTo>
                    <a:pt x="89296" y="89296"/>
                  </a:lnTo>
                  <a:lnTo>
                    <a:pt x="196453" y="89296"/>
                  </a:lnTo>
                  <a:lnTo>
                    <a:pt x="196453" y="196453"/>
                  </a:lnTo>
                  <a:close/>
                </a:path>
                <a:path w="285750" h="285750">
                  <a:moveTo>
                    <a:pt x="92254" y="285750"/>
                  </a:moveTo>
                  <a:lnTo>
                    <a:pt x="77409" y="285750"/>
                  </a:lnTo>
                  <a:lnTo>
                    <a:pt x="71437" y="279778"/>
                  </a:lnTo>
                  <a:lnTo>
                    <a:pt x="71437" y="250031"/>
                  </a:lnTo>
                  <a:lnTo>
                    <a:pt x="57545" y="247220"/>
                  </a:lnTo>
                  <a:lnTo>
                    <a:pt x="46190" y="239559"/>
                  </a:lnTo>
                  <a:lnTo>
                    <a:pt x="38529" y="228204"/>
                  </a:lnTo>
                  <a:lnTo>
                    <a:pt x="35718" y="214312"/>
                  </a:lnTo>
                  <a:lnTo>
                    <a:pt x="250031" y="214312"/>
                  </a:lnTo>
                  <a:lnTo>
                    <a:pt x="247220" y="228204"/>
                  </a:lnTo>
                  <a:lnTo>
                    <a:pt x="239559" y="239559"/>
                  </a:lnTo>
                  <a:lnTo>
                    <a:pt x="228204" y="247220"/>
                  </a:lnTo>
                  <a:lnTo>
                    <a:pt x="214312" y="250031"/>
                  </a:lnTo>
                  <a:lnTo>
                    <a:pt x="98226" y="250031"/>
                  </a:lnTo>
                  <a:lnTo>
                    <a:pt x="98226" y="279778"/>
                  </a:lnTo>
                  <a:lnTo>
                    <a:pt x="92254" y="285750"/>
                  </a:lnTo>
                  <a:close/>
                </a:path>
                <a:path w="285750" h="285750">
                  <a:moveTo>
                    <a:pt x="150297" y="285750"/>
                  </a:moveTo>
                  <a:lnTo>
                    <a:pt x="135452" y="285750"/>
                  </a:lnTo>
                  <a:lnTo>
                    <a:pt x="129480" y="279778"/>
                  </a:lnTo>
                  <a:lnTo>
                    <a:pt x="129480" y="250031"/>
                  </a:lnTo>
                  <a:lnTo>
                    <a:pt x="156269" y="250031"/>
                  </a:lnTo>
                  <a:lnTo>
                    <a:pt x="156269" y="279778"/>
                  </a:lnTo>
                  <a:lnTo>
                    <a:pt x="150297" y="285750"/>
                  </a:lnTo>
                  <a:close/>
                </a:path>
                <a:path w="285750" h="285750">
                  <a:moveTo>
                    <a:pt x="208340" y="285750"/>
                  </a:moveTo>
                  <a:lnTo>
                    <a:pt x="193495" y="285750"/>
                  </a:lnTo>
                  <a:lnTo>
                    <a:pt x="187523" y="279778"/>
                  </a:lnTo>
                  <a:lnTo>
                    <a:pt x="187523" y="250031"/>
                  </a:lnTo>
                  <a:lnTo>
                    <a:pt x="214312" y="250031"/>
                  </a:lnTo>
                  <a:lnTo>
                    <a:pt x="214312" y="279778"/>
                  </a:lnTo>
                  <a:lnTo>
                    <a:pt x="208340" y="285750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571182" y="4951839"/>
            <a:ext cx="1049655" cy="925194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35"/>
              </a:spcBef>
            </a:pP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엣지</a:t>
            </a:r>
            <a:r>
              <a:rPr dirty="0" sz="1850" spc="-19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50" spc="-360" b="1">
                <a:solidFill>
                  <a:srgbClr val="0078D6"/>
                </a:solidFill>
                <a:latin typeface="Malgun Gothic"/>
                <a:cs typeface="Malgun Gothic"/>
              </a:rPr>
              <a:t>컴퓨팅</a:t>
            </a:r>
            <a:endParaRPr sz="1850">
              <a:latin typeface="Malgun Gothic"/>
              <a:cs typeface="Malgun Gothic"/>
            </a:endParaRPr>
          </a:p>
          <a:p>
            <a:pPr marL="12700" marR="5080" indent="69850">
              <a:lnSpc>
                <a:spcPct val="111100"/>
              </a:lnSpc>
              <a:spcBef>
                <a:spcPts val="425"/>
              </a:spcBef>
            </a:pPr>
            <a:r>
              <a:rPr dirty="0" sz="1350" spc="-150">
                <a:solidFill>
                  <a:srgbClr val="4F4F4F"/>
                </a:solidFill>
                <a:latin typeface="Dotum"/>
                <a:cs typeface="Dotum"/>
              </a:rPr>
              <a:t>저전력</a:t>
            </a:r>
            <a:r>
              <a:rPr dirty="0" sz="1350" spc="-150">
                <a:solidFill>
                  <a:srgbClr val="4F4F4F"/>
                </a:solidFill>
                <a:latin typeface="Arial Narrow"/>
                <a:cs typeface="Arial Narrow"/>
              </a:rPr>
              <a:t>·</a:t>
            </a:r>
            <a:r>
              <a:rPr dirty="0" sz="1350" spc="-150">
                <a:solidFill>
                  <a:srgbClr val="4F4F4F"/>
                </a:solidFill>
                <a:latin typeface="Dotum"/>
                <a:cs typeface="Dotum"/>
              </a:rPr>
              <a:t>고효율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온디바이스</a:t>
            </a:r>
            <a:r>
              <a:rPr dirty="0" sz="1350" spc="-10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F4F4F"/>
                </a:solidFill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229598" y="4543424"/>
            <a:ext cx="3200400" cy="1476375"/>
            <a:chOff x="8229598" y="4543424"/>
            <a:chExt cx="3200400" cy="1476375"/>
          </a:xfrm>
        </p:grpSpPr>
        <p:sp>
          <p:nvSpPr>
            <p:cNvPr id="19" name="object 19" descr=""/>
            <p:cNvSpPr/>
            <p:nvPr/>
          </p:nvSpPr>
          <p:spPr>
            <a:xfrm>
              <a:off x="8229598" y="4543424"/>
              <a:ext cx="3200400" cy="1476375"/>
            </a:xfrm>
            <a:custGeom>
              <a:avLst/>
              <a:gdLst/>
              <a:ahLst/>
              <a:cxnLst/>
              <a:rect l="l" t="t" r="r" b="b"/>
              <a:pathLst>
                <a:path w="3200400" h="1476375">
                  <a:moveTo>
                    <a:pt x="3129203" y="1476374"/>
                  </a:moveTo>
                  <a:lnTo>
                    <a:pt x="71197" y="1476374"/>
                  </a:lnTo>
                  <a:lnTo>
                    <a:pt x="66241" y="1475886"/>
                  </a:lnTo>
                  <a:lnTo>
                    <a:pt x="29705" y="1460751"/>
                  </a:lnTo>
                  <a:lnTo>
                    <a:pt x="3885" y="1424711"/>
                  </a:lnTo>
                  <a:lnTo>
                    <a:pt x="0" y="1405178"/>
                  </a:lnTo>
                  <a:lnTo>
                    <a:pt x="0" y="14001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129203" y="0"/>
                  </a:lnTo>
                  <a:lnTo>
                    <a:pt x="3170694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05178"/>
                  </a:lnTo>
                  <a:lnTo>
                    <a:pt x="3184776" y="1446668"/>
                  </a:lnTo>
                  <a:lnTo>
                    <a:pt x="3148737" y="1472488"/>
                  </a:lnTo>
                  <a:lnTo>
                    <a:pt x="3134157" y="1475886"/>
                  </a:lnTo>
                  <a:lnTo>
                    <a:pt x="3129203" y="1476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705974" y="4686299"/>
              <a:ext cx="250190" cy="285750"/>
            </a:xfrm>
            <a:custGeom>
              <a:avLst/>
              <a:gdLst/>
              <a:ahLst/>
              <a:cxnLst/>
              <a:rect l="l" t="t" r="r" b="b"/>
              <a:pathLst>
                <a:path w="250190" h="285750">
                  <a:moveTo>
                    <a:pt x="125015" y="116085"/>
                  </a:moveTo>
                  <a:lnTo>
                    <a:pt x="76356" y="112578"/>
                  </a:lnTo>
                  <a:lnTo>
                    <a:pt x="36618" y="103012"/>
                  </a:lnTo>
                  <a:lnTo>
                    <a:pt x="9825" y="88820"/>
                  </a:lnTo>
                  <a:lnTo>
                    <a:pt x="0" y="71437"/>
                  </a:lnTo>
                  <a:lnTo>
                    <a:pt x="0" y="44648"/>
                  </a:lnTo>
                  <a:lnTo>
                    <a:pt x="9825" y="27265"/>
                  </a:lnTo>
                  <a:lnTo>
                    <a:pt x="36618" y="13073"/>
                  </a:lnTo>
                  <a:lnTo>
                    <a:pt x="76356" y="3507"/>
                  </a:lnTo>
                  <a:lnTo>
                    <a:pt x="125015" y="0"/>
                  </a:lnTo>
                  <a:lnTo>
                    <a:pt x="173674" y="3507"/>
                  </a:lnTo>
                  <a:lnTo>
                    <a:pt x="213412" y="13073"/>
                  </a:lnTo>
                  <a:lnTo>
                    <a:pt x="240205" y="27265"/>
                  </a:lnTo>
                  <a:lnTo>
                    <a:pt x="250031" y="44648"/>
                  </a:lnTo>
                  <a:lnTo>
                    <a:pt x="250031" y="71437"/>
                  </a:lnTo>
                  <a:lnTo>
                    <a:pt x="240205" y="88820"/>
                  </a:lnTo>
                  <a:lnTo>
                    <a:pt x="213412" y="103012"/>
                  </a:lnTo>
                  <a:lnTo>
                    <a:pt x="173674" y="112578"/>
                  </a:lnTo>
                  <a:lnTo>
                    <a:pt x="125015" y="116085"/>
                  </a:lnTo>
                  <a:close/>
                </a:path>
                <a:path w="250190" h="285750">
                  <a:moveTo>
                    <a:pt x="125015" y="205382"/>
                  </a:moveTo>
                  <a:lnTo>
                    <a:pt x="76356" y="201875"/>
                  </a:lnTo>
                  <a:lnTo>
                    <a:pt x="36618" y="192309"/>
                  </a:lnTo>
                  <a:lnTo>
                    <a:pt x="9825" y="178117"/>
                  </a:lnTo>
                  <a:lnTo>
                    <a:pt x="0" y="160734"/>
                  </a:lnTo>
                  <a:lnTo>
                    <a:pt x="0" y="103863"/>
                  </a:lnTo>
                  <a:lnTo>
                    <a:pt x="6621" y="108531"/>
                  </a:lnTo>
                  <a:lnTo>
                    <a:pt x="14020" y="112744"/>
                  </a:lnTo>
                  <a:lnTo>
                    <a:pt x="50848" y="125798"/>
                  </a:lnTo>
                  <a:lnTo>
                    <a:pt x="98598" y="132994"/>
                  </a:lnTo>
                  <a:lnTo>
                    <a:pt x="125015" y="133945"/>
                  </a:lnTo>
                  <a:lnTo>
                    <a:pt x="250031" y="133945"/>
                  </a:lnTo>
                  <a:lnTo>
                    <a:pt x="250031" y="160734"/>
                  </a:lnTo>
                  <a:lnTo>
                    <a:pt x="240205" y="178117"/>
                  </a:lnTo>
                  <a:lnTo>
                    <a:pt x="213412" y="192309"/>
                  </a:lnTo>
                  <a:lnTo>
                    <a:pt x="173674" y="201875"/>
                  </a:lnTo>
                  <a:lnTo>
                    <a:pt x="125015" y="205382"/>
                  </a:lnTo>
                  <a:close/>
                </a:path>
                <a:path w="250190" h="285750">
                  <a:moveTo>
                    <a:pt x="250031" y="133945"/>
                  </a:moveTo>
                  <a:lnTo>
                    <a:pt x="125015" y="133945"/>
                  </a:lnTo>
                  <a:lnTo>
                    <a:pt x="151433" y="132994"/>
                  </a:lnTo>
                  <a:lnTo>
                    <a:pt x="176333" y="130233"/>
                  </a:lnTo>
                  <a:lnTo>
                    <a:pt x="219447" y="119825"/>
                  </a:lnTo>
                  <a:lnTo>
                    <a:pt x="250031" y="103863"/>
                  </a:lnTo>
                  <a:lnTo>
                    <a:pt x="250031" y="133945"/>
                  </a:lnTo>
                  <a:close/>
                </a:path>
                <a:path w="250190" h="285750">
                  <a:moveTo>
                    <a:pt x="125015" y="285750"/>
                  </a:moveTo>
                  <a:lnTo>
                    <a:pt x="76356" y="282242"/>
                  </a:lnTo>
                  <a:lnTo>
                    <a:pt x="36618" y="272676"/>
                  </a:lnTo>
                  <a:lnTo>
                    <a:pt x="9825" y="258484"/>
                  </a:lnTo>
                  <a:lnTo>
                    <a:pt x="0" y="241101"/>
                  </a:lnTo>
                  <a:lnTo>
                    <a:pt x="0" y="193160"/>
                  </a:lnTo>
                  <a:lnTo>
                    <a:pt x="6621" y="197828"/>
                  </a:lnTo>
                  <a:lnTo>
                    <a:pt x="14020" y="202041"/>
                  </a:lnTo>
                  <a:lnTo>
                    <a:pt x="50848" y="215095"/>
                  </a:lnTo>
                  <a:lnTo>
                    <a:pt x="98598" y="222291"/>
                  </a:lnTo>
                  <a:lnTo>
                    <a:pt x="125015" y="223242"/>
                  </a:lnTo>
                  <a:lnTo>
                    <a:pt x="250031" y="223242"/>
                  </a:lnTo>
                  <a:lnTo>
                    <a:pt x="250031" y="241101"/>
                  </a:lnTo>
                  <a:lnTo>
                    <a:pt x="240205" y="258484"/>
                  </a:lnTo>
                  <a:lnTo>
                    <a:pt x="213412" y="272676"/>
                  </a:lnTo>
                  <a:lnTo>
                    <a:pt x="173674" y="282242"/>
                  </a:lnTo>
                  <a:lnTo>
                    <a:pt x="125015" y="285750"/>
                  </a:lnTo>
                  <a:close/>
                </a:path>
                <a:path w="250190" h="285750">
                  <a:moveTo>
                    <a:pt x="250031" y="223242"/>
                  </a:moveTo>
                  <a:lnTo>
                    <a:pt x="125015" y="223242"/>
                  </a:lnTo>
                  <a:lnTo>
                    <a:pt x="151433" y="222291"/>
                  </a:lnTo>
                  <a:lnTo>
                    <a:pt x="176333" y="219530"/>
                  </a:lnTo>
                  <a:lnTo>
                    <a:pt x="219447" y="209122"/>
                  </a:lnTo>
                  <a:lnTo>
                    <a:pt x="250031" y="193160"/>
                  </a:lnTo>
                  <a:lnTo>
                    <a:pt x="250031" y="223242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143355" y="4951839"/>
            <a:ext cx="1372870" cy="925194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935"/>
              </a:spcBef>
            </a:pP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개인정보</a:t>
            </a:r>
            <a:r>
              <a:rPr dirty="0" sz="1850" spc="-185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50" spc="-360" b="1">
                <a:solidFill>
                  <a:srgbClr val="0078D6"/>
                </a:solidFill>
                <a:latin typeface="Malgun Gothic"/>
                <a:cs typeface="Malgun Gothic"/>
              </a:rPr>
              <a:t>보호</a:t>
            </a:r>
            <a:endParaRPr sz="1850">
              <a:latin typeface="Malgun Gothic"/>
              <a:cs typeface="Malgun Gothic"/>
            </a:endParaRPr>
          </a:p>
          <a:p>
            <a:pPr marL="12700" marR="5080" indent="69850">
              <a:lnSpc>
                <a:spcPct val="111100"/>
              </a:lnSpc>
              <a:spcBef>
                <a:spcPts val="425"/>
              </a:spcBef>
            </a:pP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암호화</a:t>
            </a:r>
            <a:r>
              <a:rPr dirty="0" sz="135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4F4F4F"/>
                </a:solidFill>
                <a:latin typeface="Dotum"/>
                <a:cs typeface="Dotum"/>
              </a:rPr>
              <a:t>비식별화</a:t>
            </a:r>
            <a:r>
              <a:rPr dirty="0" sz="1350" spc="50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프라이버시</a:t>
            </a:r>
            <a:r>
              <a:rPr dirty="0" sz="13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F4F4F"/>
                </a:solidFill>
                <a:latin typeface="Dotum"/>
                <a:cs typeface="Dotum"/>
              </a:rPr>
              <a:t>중심</a:t>
            </a:r>
            <a:r>
              <a:rPr dirty="0" sz="1350" spc="-10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F4F4F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7900" y="6311137"/>
            <a:ext cx="101815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스마트안경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솔루션은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컴퓨터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190">
                <a:latin typeface="Dotum"/>
                <a:cs typeface="Dotum"/>
              </a:rPr>
              <a:t>비전</a:t>
            </a:r>
            <a:r>
              <a:rPr dirty="0" sz="1300" spc="-190">
                <a:latin typeface="Noto Sans JP"/>
                <a:cs typeface="Noto Sans JP"/>
              </a:rPr>
              <a:t>,</a:t>
            </a:r>
            <a:r>
              <a:rPr dirty="0" sz="1300" spc="50">
                <a:latin typeface="Noto Sans JP"/>
                <a:cs typeface="Noto Sans JP"/>
              </a:rPr>
              <a:t> </a:t>
            </a:r>
            <a:r>
              <a:rPr dirty="0" sz="1300" spc="-20">
                <a:latin typeface="Noto Sans JP"/>
                <a:cs typeface="Noto Sans JP"/>
              </a:rPr>
              <a:t>AR</a:t>
            </a:r>
            <a:r>
              <a:rPr dirty="0" sz="1300" spc="50">
                <a:latin typeface="Noto Sans JP"/>
                <a:cs typeface="Noto Sans JP"/>
              </a:rPr>
              <a:t> </a:t>
            </a:r>
            <a:r>
              <a:rPr dirty="0" sz="1350" spc="-225">
                <a:latin typeface="Dotum"/>
                <a:cs typeface="Dotum"/>
              </a:rPr>
              <a:t>디스플레이</a:t>
            </a:r>
            <a:r>
              <a:rPr dirty="0" sz="1300" spc="-225">
                <a:latin typeface="Noto Sans JP"/>
                <a:cs typeface="Noto Sans JP"/>
              </a:rPr>
              <a:t>,</a:t>
            </a:r>
            <a:r>
              <a:rPr dirty="0" sz="1300" spc="50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음성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안내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시스템을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통합하여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안면인식장애를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가진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사용자에게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실시간으로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상대방의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신원을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식별하고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기억을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310">
                <a:latin typeface="Dotum"/>
                <a:cs typeface="Dotum"/>
              </a:rPr>
              <a:t>보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1999" y="6715124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77900" y="6576618"/>
            <a:ext cx="5839460" cy="196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350" spc="-220">
                <a:latin typeface="Dotum"/>
                <a:cs typeface="Dotum"/>
              </a:rPr>
              <a:t>조합니다</a:t>
            </a:r>
            <a:r>
              <a:rPr dirty="0" sz="1300" spc="-220">
                <a:latin typeface="Noto Sans JP"/>
                <a:cs typeface="Noto Sans JP"/>
              </a:rPr>
              <a:t>.</a:t>
            </a:r>
            <a:r>
              <a:rPr dirty="0" sz="1300" spc="60">
                <a:latin typeface="Noto Sans JP"/>
                <a:cs typeface="Noto Sans JP"/>
              </a:rPr>
              <a:t> </a:t>
            </a:r>
            <a:r>
              <a:rPr dirty="0" sz="1350" spc="-135">
                <a:latin typeface="Dotum"/>
                <a:cs typeface="Dotum"/>
              </a:rPr>
              <a:t>메타</a:t>
            </a:r>
            <a:r>
              <a:rPr dirty="0" sz="1300" spc="-135">
                <a:latin typeface="Noto Sans JP"/>
                <a:cs typeface="Noto Sans JP"/>
              </a:rPr>
              <a:t>(Meta)</a:t>
            </a:r>
            <a:r>
              <a:rPr dirty="0" sz="1350" spc="-135">
                <a:latin typeface="Dotum"/>
                <a:cs typeface="Dotum"/>
              </a:rPr>
              <a:t>의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00" spc="-65">
                <a:latin typeface="Noto Sans JP"/>
                <a:cs typeface="Noto Sans JP"/>
              </a:rPr>
              <a:t>Ray-</a:t>
            </a:r>
            <a:r>
              <a:rPr dirty="0" sz="1300" spc="-45">
                <a:latin typeface="Noto Sans JP"/>
                <a:cs typeface="Noto Sans JP"/>
              </a:rPr>
              <a:t>Ban</a:t>
            </a:r>
            <a:r>
              <a:rPr dirty="0" sz="1300" spc="60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스마트안경</a:t>
            </a:r>
            <a:r>
              <a:rPr dirty="0" sz="1350" spc="-9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기술을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기반으로</a:t>
            </a:r>
            <a:r>
              <a:rPr dirty="0" sz="1350" spc="-9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안면인식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기능을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155">
                <a:latin typeface="Dotum"/>
                <a:cs typeface="Dotum"/>
              </a:rPr>
              <a:t>확장합니다</a:t>
            </a:r>
            <a:r>
              <a:rPr dirty="0" sz="1300" spc="-155"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49299" y="6937501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994180" y="6937501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16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-50">
                <a:latin typeface="Noto Sans JP"/>
                <a:cs typeface="Noto Sans JP"/>
              </a:rPr>
              <a:t>AI</a:t>
            </a:r>
            <a:r>
              <a:rPr dirty="0" sz="3150" spc="-110">
                <a:latin typeface="Noto Sans JP"/>
                <a:cs typeface="Noto Sans JP"/>
              </a:rPr>
              <a:t> </a:t>
            </a:r>
            <a:r>
              <a:rPr dirty="0" spc="-610"/>
              <a:t>얼굴</a:t>
            </a:r>
            <a:r>
              <a:rPr dirty="0" spc="-330"/>
              <a:t> </a:t>
            </a:r>
            <a:r>
              <a:rPr dirty="0" spc="-610"/>
              <a:t>인식</a:t>
            </a:r>
            <a:r>
              <a:rPr dirty="0" spc="-330"/>
              <a:t> </a:t>
            </a:r>
            <a:r>
              <a:rPr dirty="0" spc="-610"/>
              <a:t>및</a:t>
            </a:r>
            <a:r>
              <a:rPr dirty="0" spc="-330"/>
              <a:t> </a:t>
            </a:r>
            <a:r>
              <a:rPr dirty="0" spc="-610"/>
              <a:t>음성</a:t>
            </a:r>
            <a:r>
              <a:rPr dirty="0" spc="-330"/>
              <a:t> </a:t>
            </a:r>
            <a:r>
              <a:rPr dirty="0" spc="-610"/>
              <a:t>안내</a:t>
            </a:r>
            <a:r>
              <a:rPr dirty="0" spc="-330"/>
              <a:t> </a:t>
            </a:r>
            <a:r>
              <a:rPr dirty="0" spc="-635"/>
              <a:t>시스템</a:t>
            </a:r>
            <a:endParaRPr sz="3150">
              <a:latin typeface="Noto Sans JP"/>
              <a:cs typeface="Noto Sans JP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600" cy="2286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752724"/>
            <a:ext cx="200025" cy="2286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62000" y="4576762"/>
            <a:ext cx="257810" cy="200025"/>
          </a:xfrm>
          <a:custGeom>
            <a:avLst/>
            <a:gdLst/>
            <a:ahLst/>
            <a:cxnLst/>
            <a:rect l="l" t="t" r="r" b="b"/>
            <a:pathLst>
              <a:path w="257809" h="200025">
                <a:moveTo>
                  <a:pt x="69785" y="200025"/>
                </a:moveTo>
                <a:lnTo>
                  <a:pt x="50006" y="200025"/>
                </a:lnTo>
                <a:lnTo>
                  <a:pt x="30533" y="196098"/>
                </a:lnTo>
                <a:lnTo>
                  <a:pt x="14638" y="185385"/>
                </a:lnTo>
                <a:lnTo>
                  <a:pt x="3926" y="169491"/>
                </a:lnTo>
                <a:lnTo>
                  <a:pt x="0" y="149974"/>
                </a:lnTo>
                <a:lnTo>
                  <a:pt x="89" y="119747"/>
                </a:lnTo>
                <a:lnTo>
                  <a:pt x="223" y="118898"/>
                </a:lnTo>
                <a:lnTo>
                  <a:pt x="491" y="115594"/>
                </a:lnTo>
                <a:lnTo>
                  <a:pt x="21386" y="25092"/>
                </a:lnTo>
                <a:lnTo>
                  <a:pt x="52952" y="0"/>
                </a:lnTo>
                <a:lnTo>
                  <a:pt x="57060" y="0"/>
                </a:lnTo>
                <a:lnTo>
                  <a:pt x="61168" y="803"/>
                </a:lnTo>
                <a:lnTo>
                  <a:pt x="84474" y="10090"/>
                </a:lnTo>
                <a:lnTo>
                  <a:pt x="87153" y="16341"/>
                </a:lnTo>
                <a:lnTo>
                  <a:pt x="85125" y="21431"/>
                </a:lnTo>
                <a:lnTo>
                  <a:pt x="47818" y="21431"/>
                </a:lnTo>
                <a:lnTo>
                  <a:pt x="43398" y="24958"/>
                </a:lnTo>
                <a:lnTo>
                  <a:pt x="25449" y="101932"/>
                </a:lnTo>
                <a:lnTo>
                  <a:pt x="95667" y="101932"/>
                </a:lnTo>
                <a:lnTo>
                  <a:pt x="97556" y="102468"/>
                </a:lnTo>
                <a:lnTo>
                  <a:pt x="113487" y="108647"/>
                </a:lnTo>
                <a:lnTo>
                  <a:pt x="110683" y="114300"/>
                </a:lnTo>
                <a:lnTo>
                  <a:pt x="256518" y="114300"/>
                </a:lnTo>
                <a:lnTo>
                  <a:pt x="256728" y="115594"/>
                </a:lnTo>
                <a:lnTo>
                  <a:pt x="256996" y="118898"/>
                </a:lnTo>
                <a:lnTo>
                  <a:pt x="257130" y="119747"/>
                </a:lnTo>
                <a:lnTo>
                  <a:pt x="257145" y="125015"/>
                </a:lnTo>
                <a:lnTo>
                  <a:pt x="61429" y="125015"/>
                </a:lnTo>
                <a:lnTo>
                  <a:pt x="53623" y="125409"/>
                </a:lnTo>
                <a:lnTo>
                  <a:pt x="53054" y="125409"/>
                </a:lnTo>
                <a:lnTo>
                  <a:pt x="45629" y="126455"/>
                </a:lnTo>
                <a:lnTo>
                  <a:pt x="28574" y="149974"/>
                </a:lnTo>
                <a:lnTo>
                  <a:pt x="30250" y="158314"/>
                </a:lnTo>
                <a:lnTo>
                  <a:pt x="30775" y="159124"/>
                </a:lnTo>
                <a:lnTo>
                  <a:pt x="34823" y="165126"/>
                </a:lnTo>
                <a:lnTo>
                  <a:pt x="35408" y="165545"/>
                </a:lnTo>
                <a:lnTo>
                  <a:pt x="41599" y="169720"/>
                </a:lnTo>
                <a:lnTo>
                  <a:pt x="41444" y="169720"/>
                </a:lnTo>
                <a:lnTo>
                  <a:pt x="49543" y="171356"/>
                </a:lnTo>
                <a:lnTo>
                  <a:pt x="115054" y="171356"/>
                </a:lnTo>
                <a:lnTo>
                  <a:pt x="104175" y="186351"/>
                </a:lnTo>
                <a:lnTo>
                  <a:pt x="88592" y="196373"/>
                </a:lnTo>
                <a:lnTo>
                  <a:pt x="69785" y="200025"/>
                </a:lnTo>
                <a:close/>
              </a:path>
              <a:path w="257809" h="200025">
                <a:moveTo>
                  <a:pt x="180647" y="30003"/>
                </a:moveTo>
                <a:lnTo>
                  <a:pt x="174396" y="27324"/>
                </a:lnTo>
                <a:lnTo>
                  <a:pt x="170021" y="16341"/>
                </a:lnTo>
                <a:lnTo>
                  <a:pt x="172700" y="10090"/>
                </a:lnTo>
                <a:lnTo>
                  <a:pt x="196006" y="803"/>
                </a:lnTo>
                <a:lnTo>
                  <a:pt x="200069" y="0"/>
                </a:lnTo>
                <a:lnTo>
                  <a:pt x="204221" y="0"/>
                </a:lnTo>
                <a:lnTo>
                  <a:pt x="215044" y="1855"/>
                </a:lnTo>
                <a:lnTo>
                  <a:pt x="224397" y="7037"/>
                </a:lnTo>
                <a:lnTo>
                  <a:pt x="231565" y="14974"/>
                </a:lnTo>
                <a:lnTo>
                  <a:pt x="234288" y="21431"/>
                </a:lnTo>
                <a:lnTo>
                  <a:pt x="202837" y="21431"/>
                </a:lnTo>
                <a:lnTo>
                  <a:pt x="201453" y="21699"/>
                </a:lnTo>
                <a:lnTo>
                  <a:pt x="180647" y="30003"/>
                </a:lnTo>
                <a:close/>
              </a:path>
              <a:path w="257809" h="200025">
                <a:moveTo>
                  <a:pt x="76527" y="30003"/>
                </a:moveTo>
                <a:lnTo>
                  <a:pt x="57060" y="22234"/>
                </a:lnTo>
                <a:lnTo>
                  <a:pt x="55765" y="21699"/>
                </a:lnTo>
                <a:lnTo>
                  <a:pt x="54381" y="21431"/>
                </a:lnTo>
                <a:lnTo>
                  <a:pt x="85125" y="21431"/>
                </a:lnTo>
                <a:lnTo>
                  <a:pt x="82778" y="27324"/>
                </a:lnTo>
                <a:lnTo>
                  <a:pt x="76527" y="30003"/>
                </a:lnTo>
                <a:close/>
              </a:path>
              <a:path w="257809" h="200025">
                <a:moveTo>
                  <a:pt x="253774" y="101932"/>
                </a:moveTo>
                <a:lnTo>
                  <a:pt x="231725" y="101932"/>
                </a:lnTo>
                <a:lnTo>
                  <a:pt x="213807" y="25092"/>
                </a:lnTo>
                <a:lnTo>
                  <a:pt x="213776" y="24958"/>
                </a:lnTo>
                <a:lnTo>
                  <a:pt x="209311" y="21431"/>
                </a:lnTo>
                <a:lnTo>
                  <a:pt x="234288" y="21431"/>
                </a:lnTo>
                <a:lnTo>
                  <a:pt x="235776" y="24958"/>
                </a:lnTo>
                <a:lnTo>
                  <a:pt x="235832" y="25092"/>
                </a:lnTo>
                <a:lnTo>
                  <a:pt x="253774" y="101932"/>
                </a:lnTo>
                <a:close/>
              </a:path>
              <a:path w="257809" h="200025">
                <a:moveTo>
                  <a:pt x="95667" y="101932"/>
                </a:moveTo>
                <a:lnTo>
                  <a:pt x="25449" y="101932"/>
                </a:lnTo>
                <a:lnTo>
                  <a:pt x="32892" y="99906"/>
                </a:lnTo>
                <a:lnTo>
                  <a:pt x="41361" y="98148"/>
                </a:lnTo>
                <a:lnTo>
                  <a:pt x="50658" y="96909"/>
                </a:lnTo>
                <a:lnTo>
                  <a:pt x="60587" y="96440"/>
                </a:lnTo>
                <a:lnTo>
                  <a:pt x="69958" y="96909"/>
                </a:lnTo>
                <a:lnTo>
                  <a:pt x="70712" y="96909"/>
                </a:lnTo>
                <a:lnTo>
                  <a:pt x="80964" y="98349"/>
                </a:lnTo>
                <a:lnTo>
                  <a:pt x="89852" y="100283"/>
                </a:lnTo>
                <a:lnTo>
                  <a:pt x="95667" y="101932"/>
                </a:lnTo>
                <a:close/>
              </a:path>
              <a:path w="257809" h="200025">
                <a:moveTo>
                  <a:pt x="256518" y="114300"/>
                </a:moveTo>
                <a:lnTo>
                  <a:pt x="146491" y="114300"/>
                </a:lnTo>
                <a:lnTo>
                  <a:pt x="143688" y="108647"/>
                </a:lnTo>
                <a:lnTo>
                  <a:pt x="144381" y="108317"/>
                </a:lnTo>
                <a:lnTo>
                  <a:pt x="144616" y="108183"/>
                </a:lnTo>
                <a:lnTo>
                  <a:pt x="186443" y="96909"/>
                </a:lnTo>
                <a:lnTo>
                  <a:pt x="187199" y="96909"/>
                </a:lnTo>
                <a:lnTo>
                  <a:pt x="196587" y="96440"/>
                </a:lnTo>
                <a:lnTo>
                  <a:pt x="206516" y="96909"/>
                </a:lnTo>
                <a:lnTo>
                  <a:pt x="215813" y="98148"/>
                </a:lnTo>
                <a:lnTo>
                  <a:pt x="224282" y="99906"/>
                </a:lnTo>
                <a:lnTo>
                  <a:pt x="231725" y="101932"/>
                </a:lnTo>
                <a:lnTo>
                  <a:pt x="253774" y="101932"/>
                </a:lnTo>
                <a:lnTo>
                  <a:pt x="256098" y="111888"/>
                </a:lnTo>
                <a:lnTo>
                  <a:pt x="256192" y="112290"/>
                </a:lnTo>
                <a:lnTo>
                  <a:pt x="256518" y="114300"/>
                </a:lnTo>
                <a:close/>
              </a:path>
              <a:path w="257809" h="200025">
                <a:moveTo>
                  <a:pt x="119523" y="114300"/>
                </a:moveTo>
                <a:lnTo>
                  <a:pt x="110683" y="114300"/>
                </a:lnTo>
                <a:lnTo>
                  <a:pt x="113487" y="108647"/>
                </a:lnTo>
                <a:lnTo>
                  <a:pt x="116085" y="109924"/>
                </a:lnTo>
                <a:lnTo>
                  <a:pt x="118139" y="111888"/>
                </a:lnTo>
                <a:lnTo>
                  <a:pt x="119523" y="114300"/>
                </a:lnTo>
                <a:close/>
              </a:path>
              <a:path w="257809" h="200025">
                <a:moveTo>
                  <a:pt x="146491" y="114300"/>
                </a:moveTo>
                <a:lnTo>
                  <a:pt x="137651" y="114300"/>
                </a:lnTo>
                <a:lnTo>
                  <a:pt x="138826" y="112290"/>
                </a:lnTo>
                <a:lnTo>
                  <a:pt x="139080" y="111888"/>
                </a:lnTo>
                <a:lnTo>
                  <a:pt x="141088" y="109924"/>
                </a:lnTo>
                <a:lnTo>
                  <a:pt x="143688" y="108647"/>
                </a:lnTo>
                <a:lnTo>
                  <a:pt x="146491" y="114300"/>
                </a:lnTo>
                <a:close/>
              </a:path>
              <a:path w="257809" h="200025">
                <a:moveTo>
                  <a:pt x="115054" y="171356"/>
                </a:moveTo>
                <a:lnTo>
                  <a:pt x="70266" y="171356"/>
                </a:lnTo>
                <a:lnTo>
                  <a:pt x="78686" y="169720"/>
                </a:lnTo>
                <a:lnTo>
                  <a:pt x="78097" y="169720"/>
                </a:lnTo>
                <a:lnTo>
                  <a:pt x="84546" y="165545"/>
                </a:lnTo>
                <a:lnTo>
                  <a:pt x="89178" y="159124"/>
                </a:lnTo>
                <a:lnTo>
                  <a:pt x="91174" y="151179"/>
                </a:lnTo>
                <a:lnTo>
                  <a:pt x="92280" y="130998"/>
                </a:lnTo>
                <a:lnTo>
                  <a:pt x="92290" y="130819"/>
                </a:lnTo>
                <a:lnTo>
                  <a:pt x="92159" y="130819"/>
                </a:lnTo>
                <a:lnTo>
                  <a:pt x="89955" y="130060"/>
                </a:lnTo>
                <a:lnTo>
                  <a:pt x="88781" y="129703"/>
                </a:lnTo>
                <a:lnTo>
                  <a:pt x="82544" y="127954"/>
                </a:lnTo>
                <a:lnTo>
                  <a:pt x="75511" y="126455"/>
                </a:lnTo>
                <a:lnTo>
                  <a:pt x="68045" y="125409"/>
                </a:lnTo>
                <a:lnTo>
                  <a:pt x="67476" y="125409"/>
                </a:lnTo>
                <a:lnTo>
                  <a:pt x="59655" y="125015"/>
                </a:lnTo>
                <a:lnTo>
                  <a:pt x="196586" y="125015"/>
                </a:lnTo>
                <a:lnTo>
                  <a:pt x="188765" y="125409"/>
                </a:lnTo>
                <a:lnTo>
                  <a:pt x="181300" y="126455"/>
                </a:lnTo>
                <a:lnTo>
                  <a:pt x="174379" y="127954"/>
                </a:lnTo>
                <a:lnTo>
                  <a:pt x="168190" y="129703"/>
                </a:lnTo>
                <a:lnTo>
                  <a:pt x="166985" y="130060"/>
                </a:lnTo>
                <a:lnTo>
                  <a:pt x="164841" y="130819"/>
                </a:lnTo>
                <a:lnTo>
                  <a:pt x="165502" y="142875"/>
                </a:lnTo>
                <a:lnTo>
                  <a:pt x="120282" y="142875"/>
                </a:lnTo>
                <a:lnTo>
                  <a:pt x="119899" y="149974"/>
                </a:lnTo>
                <a:lnTo>
                  <a:pt x="119833" y="151179"/>
                </a:lnTo>
                <a:lnTo>
                  <a:pt x="119746" y="152786"/>
                </a:lnTo>
                <a:lnTo>
                  <a:pt x="115054" y="171356"/>
                </a:lnTo>
                <a:close/>
              </a:path>
              <a:path w="257809" h="200025">
                <a:moveTo>
                  <a:pt x="252035" y="171356"/>
                </a:moveTo>
                <a:lnTo>
                  <a:pt x="207410" y="171356"/>
                </a:lnTo>
                <a:lnTo>
                  <a:pt x="215508" y="169720"/>
                </a:lnTo>
                <a:lnTo>
                  <a:pt x="222321" y="165126"/>
                </a:lnTo>
                <a:lnTo>
                  <a:pt x="226915" y="158314"/>
                </a:lnTo>
                <a:lnTo>
                  <a:pt x="228599" y="149974"/>
                </a:lnTo>
                <a:lnTo>
                  <a:pt x="228599" y="130998"/>
                </a:lnTo>
                <a:lnTo>
                  <a:pt x="196586" y="125015"/>
                </a:lnTo>
                <a:lnTo>
                  <a:pt x="257145" y="125015"/>
                </a:lnTo>
                <a:lnTo>
                  <a:pt x="257219" y="149974"/>
                </a:lnTo>
                <a:lnTo>
                  <a:pt x="253292" y="169491"/>
                </a:lnTo>
                <a:lnTo>
                  <a:pt x="252035" y="171356"/>
                </a:lnTo>
                <a:close/>
              </a:path>
              <a:path w="257809" h="200025">
                <a:moveTo>
                  <a:pt x="207213" y="200025"/>
                </a:moveTo>
                <a:lnTo>
                  <a:pt x="187389" y="200025"/>
                </a:lnTo>
                <a:lnTo>
                  <a:pt x="168608" y="196373"/>
                </a:lnTo>
                <a:lnTo>
                  <a:pt x="153037" y="186351"/>
                </a:lnTo>
                <a:lnTo>
                  <a:pt x="142163" y="171356"/>
                </a:lnTo>
                <a:lnTo>
                  <a:pt x="137472" y="152786"/>
                </a:lnTo>
                <a:lnTo>
                  <a:pt x="136891" y="142875"/>
                </a:lnTo>
                <a:lnTo>
                  <a:pt x="165502" y="142875"/>
                </a:lnTo>
                <a:lnTo>
                  <a:pt x="165892" y="149974"/>
                </a:lnTo>
                <a:lnTo>
                  <a:pt x="165958" y="151179"/>
                </a:lnTo>
                <a:lnTo>
                  <a:pt x="167968" y="159124"/>
                </a:lnTo>
                <a:lnTo>
                  <a:pt x="172633" y="165545"/>
                </a:lnTo>
                <a:lnTo>
                  <a:pt x="179121" y="169720"/>
                </a:lnTo>
                <a:lnTo>
                  <a:pt x="178694" y="169720"/>
                </a:lnTo>
                <a:lnTo>
                  <a:pt x="187094" y="171356"/>
                </a:lnTo>
                <a:lnTo>
                  <a:pt x="252035" y="171356"/>
                </a:lnTo>
                <a:lnTo>
                  <a:pt x="242580" y="185385"/>
                </a:lnTo>
                <a:lnTo>
                  <a:pt x="226686" y="196098"/>
                </a:lnTo>
                <a:lnTo>
                  <a:pt x="207213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pc="-360"/>
              <a:t>실시간</a:t>
            </a:r>
            <a:r>
              <a:rPr dirty="0" spc="-200"/>
              <a:t> </a:t>
            </a:r>
            <a:r>
              <a:rPr dirty="0" spc="-360"/>
              <a:t>얼굴</a:t>
            </a:r>
            <a:r>
              <a:rPr dirty="0" spc="-200"/>
              <a:t> </a:t>
            </a:r>
            <a:r>
              <a:rPr dirty="0" spc="-360"/>
              <a:t>매칭</a:t>
            </a:r>
            <a:r>
              <a:rPr dirty="0" spc="-200"/>
              <a:t> </a:t>
            </a:r>
            <a:r>
              <a:rPr dirty="0" spc="-385"/>
              <a:t>기술</a:t>
            </a:r>
          </a:p>
          <a:p>
            <a:pPr marL="12700" marR="58419">
              <a:lnSpc>
                <a:spcPct val="110300"/>
              </a:lnSpc>
              <a:spcBef>
                <a:spcPts val="1140"/>
              </a:spcBef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스마트안경에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내장된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고성능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0" b="0">
                <a:solidFill>
                  <a:srgbClr val="4F4F4F"/>
                </a:solidFill>
                <a:latin typeface="Noto Sans JP"/>
                <a:cs typeface="Noto Sans JP"/>
              </a:rPr>
              <a:t>AI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알고리즘은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초당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254" b="0">
                <a:solidFill>
                  <a:srgbClr val="4F4F4F"/>
                </a:solidFill>
                <a:latin typeface="Noto Sans JP"/>
                <a:cs typeface="Noto Sans JP"/>
              </a:rPr>
              <a:t>30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프레임의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속도로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감지하고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45" b="0">
                <a:solidFill>
                  <a:srgbClr val="4F4F4F"/>
                </a:solidFill>
                <a:latin typeface="Noto Sans JP"/>
                <a:cs typeface="Noto Sans JP"/>
              </a:rPr>
              <a:t>0.5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초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이내에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저장된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데이터베이스와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 b="0">
                <a:solidFill>
                  <a:srgbClr val="4F4F4F"/>
                </a:solidFill>
                <a:latin typeface="Dotum"/>
                <a:cs typeface="Dotum"/>
              </a:rPr>
              <a:t>매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 칭합니다</a:t>
            </a:r>
            <a:r>
              <a:rPr dirty="0" sz="1650" spc="-27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딥러닝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모델은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 b="0">
                <a:solidFill>
                  <a:srgbClr val="4F4F4F"/>
                </a:solidFill>
                <a:latin typeface="Dotum"/>
                <a:cs typeface="Dotum"/>
              </a:rPr>
              <a:t>조명</a:t>
            </a:r>
            <a:r>
              <a:rPr dirty="0" sz="1650" spc="-23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35" b="0">
                <a:solidFill>
                  <a:srgbClr val="4F4F4F"/>
                </a:solidFill>
                <a:latin typeface="Dotum"/>
                <a:cs typeface="Dotum"/>
              </a:rPr>
              <a:t>각도</a:t>
            </a:r>
            <a:r>
              <a:rPr dirty="0" sz="1650" spc="-23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표정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변화에도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00" b="0">
                <a:solidFill>
                  <a:srgbClr val="4F4F4F"/>
                </a:solidFill>
                <a:latin typeface="Noto Sans JP"/>
                <a:cs typeface="Noto Sans JP"/>
              </a:rPr>
              <a:t>95%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이상의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정확도를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0" b="0">
                <a:solidFill>
                  <a:srgbClr val="4F4F4F"/>
                </a:solidFill>
                <a:latin typeface="Dotum"/>
                <a:cs typeface="Dotum"/>
              </a:rPr>
              <a:t>유지합니다</a:t>
            </a:r>
            <a:r>
              <a:rPr dirty="0" sz="1650" spc="-29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650">
              <a:latin typeface="Noto Sans JP"/>
              <a:cs typeface="Noto Sans JP"/>
            </a:endParaRPr>
          </a:p>
          <a:p>
            <a:pPr marL="212090">
              <a:lnSpc>
                <a:spcPct val="100000"/>
              </a:lnSpc>
              <a:spcBef>
                <a:spcPts val="2160"/>
              </a:spcBef>
            </a:pPr>
            <a:r>
              <a:rPr dirty="0" spc="-360"/>
              <a:t>개인정보</a:t>
            </a:r>
            <a:r>
              <a:rPr dirty="0" spc="-200"/>
              <a:t> </a:t>
            </a:r>
            <a:r>
              <a:rPr dirty="0" spc="-360"/>
              <a:t>데이터</a:t>
            </a:r>
            <a:r>
              <a:rPr dirty="0" spc="-200"/>
              <a:t> </a:t>
            </a:r>
            <a:r>
              <a:rPr dirty="0" spc="-360"/>
              <a:t>연동</a:t>
            </a:r>
            <a:r>
              <a:rPr dirty="0" spc="-200"/>
              <a:t> </a:t>
            </a:r>
            <a:r>
              <a:rPr dirty="0" spc="-385"/>
              <a:t>시스템</a:t>
            </a: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암호화된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개인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데이터베이스에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사용자가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직접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등록한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저장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중요도와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관계에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따른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65" b="0">
                <a:solidFill>
                  <a:srgbClr val="4F4F4F"/>
                </a:solidFill>
                <a:latin typeface="Dotum"/>
                <a:cs typeface="Dotum"/>
              </a:rPr>
              <a:t>카테고리화</a:t>
            </a:r>
            <a:r>
              <a:rPr dirty="0" sz="1650" spc="-265" b="0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65" b="0">
                <a:solidFill>
                  <a:srgbClr val="4F4F4F"/>
                </a:solidFill>
                <a:latin typeface="Dotum"/>
                <a:cs typeface="Dotum"/>
              </a:rPr>
              <a:t>가족</a:t>
            </a:r>
            <a:r>
              <a:rPr dirty="0" sz="1650" spc="-26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35" b="0">
                <a:solidFill>
                  <a:srgbClr val="4F4F4F"/>
                </a:solidFill>
                <a:latin typeface="Dotum"/>
                <a:cs typeface="Dotum"/>
              </a:rPr>
              <a:t>친구</a:t>
            </a:r>
            <a:r>
              <a:rPr dirty="0" sz="1650" spc="-23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직장동료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00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650" spc="-200" b="0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r>
              <a:rPr dirty="0" sz="16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기능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엣지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컴퓨팅으로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민감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정보를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클라우드에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저장하지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않고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기기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내에서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처리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Dotum"/>
              <a:cs typeface="Dotum"/>
            </a:endParaRPr>
          </a:p>
          <a:p>
            <a:pPr marL="269240">
              <a:lnSpc>
                <a:spcPct val="100000"/>
              </a:lnSpc>
            </a:pPr>
            <a:r>
              <a:rPr dirty="0" sz="1950" spc="-95">
                <a:latin typeface="Latha"/>
                <a:cs typeface="Latha"/>
              </a:rPr>
              <a:t>AR</a:t>
            </a:r>
            <a:r>
              <a:rPr dirty="0" sz="1950" spc="-480">
                <a:latin typeface="Latha"/>
                <a:cs typeface="Latha"/>
              </a:rPr>
              <a:t> </a:t>
            </a:r>
            <a:r>
              <a:rPr dirty="0" spc="-360"/>
              <a:t>안내</a:t>
            </a:r>
            <a:r>
              <a:rPr dirty="0" spc="-195"/>
              <a:t> </a:t>
            </a:r>
            <a:r>
              <a:rPr dirty="0" spc="-360"/>
              <a:t>서비스</a:t>
            </a:r>
            <a:r>
              <a:rPr dirty="0" spc="-200"/>
              <a:t> </a:t>
            </a:r>
            <a:r>
              <a:rPr dirty="0" spc="-360"/>
              <a:t>사용자</a:t>
            </a:r>
            <a:r>
              <a:rPr dirty="0" spc="-195"/>
              <a:t> </a:t>
            </a:r>
            <a:r>
              <a:rPr dirty="0" spc="-385"/>
              <a:t>경험</a:t>
            </a:r>
            <a:endParaRPr sz="1950">
              <a:latin typeface="Latha"/>
              <a:cs typeface="Latha"/>
            </a:endParaRPr>
          </a:p>
          <a:p>
            <a:pPr marL="12700" marR="5080">
              <a:lnSpc>
                <a:spcPct val="110300"/>
              </a:lnSpc>
              <a:spcBef>
                <a:spcPts val="1140"/>
              </a:spcBef>
              <a:tabLst>
                <a:tab pos="1068006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사용자가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등록된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인물을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만났을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180" b="0">
                <a:solidFill>
                  <a:srgbClr val="4F4F4F"/>
                </a:solidFill>
                <a:latin typeface="Dotum"/>
                <a:cs typeface="Dotum"/>
              </a:rPr>
              <a:t>때</a:t>
            </a:r>
            <a:r>
              <a:rPr dirty="0" sz="1650" spc="-18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650" spc="-55" b="0">
                <a:solidFill>
                  <a:srgbClr val="4F4F4F"/>
                </a:solidFill>
                <a:latin typeface="Noto Sans JP"/>
                <a:cs typeface="Noto Sans JP"/>
              </a:rPr>
              <a:t>AR</a:t>
            </a:r>
            <a:r>
              <a:rPr dirty="0" sz="16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디스플레이에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이름과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관계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정보가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표시되고</a:t>
            </a:r>
            <a:r>
              <a:rPr dirty="0" sz="1650" spc="-27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선택적으로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마지막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만남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정보나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주요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대화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내용을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 b="0">
                <a:solidFill>
                  <a:srgbClr val="4F4F4F"/>
                </a:solidFill>
                <a:latin typeface="Dotum"/>
                <a:cs typeface="Dotum"/>
              </a:rPr>
              <a:t>음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성으로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안내받을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7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있습니다</a:t>
            </a:r>
            <a:r>
              <a:rPr dirty="0" u="sng" sz="1650" spc="-27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650" spc="6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직관적인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인터페이스로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사회적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상호작용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중에도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자연스럽게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정보를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확인할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수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있습니다</a:t>
            </a:r>
            <a:r>
              <a:rPr dirty="0" u="sng" sz="165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65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6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0994180" y="572782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17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8181975"/>
          </a:xfrm>
          <a:custGeom>
            <a:avLst/>
            <a:gdLst/>
            <a:ahLst/>
            <a:cxnLst/>
            <a:rect l="l" t="t" r="r" b="b"/>
            <a:pathLst>
              <a:path w="12115800" h="8181975">
                <a:moveTo>
                  <a:pt x="0" y="8181974"/>
                </a:moveTo>
                <a:lnTo>
                  <a:pt x="12115799" y="8181974"/>
                </a:lnTo>
                <a:lnTo>
                  <a:pt x="12115799" y="0"/>
                </a:lnTo>
                <a:lnTo>
                  <a:pt x="0" y="0"/>
                </a:lnTo>
                <a:lnTo>
                  <a:pt x="0" y="818197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8181975"/>
          </a:xfrm>
          <a:custGeom>
            <a:avLst/>
            <a:gdLst/>
            <a:ahLst/>
            <a:cxnLst/>
            <a:rect l="l" t="t" r="r" b="b"/>
            <a:pathLst>
              <a:path w="76200" h="8181975">
                <a:moveTo>
                  <a:pt x="7619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76199" y="0"/>
                </a:lnTo>
                <a:lnTo>
                  <a:pt x="76199" y="818197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532447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89"/>
                </a:lnTo>
                <a:lnTo>
                  <a:pt x="766675" y="1886697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8"/>
                </a:lnTo>
                <a:lnTo>
                  <a:pt x="216207" y="1556758"/>
                </a:lnTo>
                <a:lnTo>
                  <a:pt x="187444" y="1519902"/>
                </a:lnTo>
                <a:lnTo>
                  <a:pt x="160525" y="1481679"/>
                </a:lnTo>
                <a:lnTo>
                  <a:pt x="135513" y="1442182"/>
                </a:lnTo>
                <a:lnTo>
                  <a:pt x="112471" y="1401505"/>
                </a:lnTo>
                <a:lnTo>
                  <a:pt x="91450" y="1359745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7"/>
                </a:lnTo>
                <a:lnTo>
                  <a:pt x="18301" y="1138322"/>
                </a:lnTo>
                <a:lnTo>
                  <a:pt x="10308" y="1092259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3"/>
                </a:lnTo>
                <a:lnTo>
                  <a:pt x="2580" y="882428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6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3"/>
                </a:lnTo>
                <a:lnTo>
                  <a:pt x="173749" y="404042"/>
                </a:lnTo>
                <a:lnTo>
                  <a:pt x="201599" y="366492"/>
                </a:lnTo>
                <a:lnTo>
                  <a:pt x="231258" y="330353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49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3"/>
                </a:lnTo>
                <a:lnTo>
                  <a:pt x="698455" y="34502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1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1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2"/>
                </a:lnTo>
                <a:lnTo>
                  <a:pt x="1251280" y="48072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49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3"/>
                </a:lnTo>
                <a:lnTo>
                  <a:pt x="1703399" y="366492"/>
                </a:lnTo>
                <a:lnTo>
                  <a:pt x="1731248" y="404042"/>
                </a:lnTo>
                <a:lnTo>
                  <a:pt x="1757222" y="442913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6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8"/>
                </a:lnTo>
                <a:lnTo>
                  <a:pt x="1904712" y="929123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69"/>
                </a:lnTo>
                <a:lnTo>
                  <a:pt x="1897837" y="1069095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4"/>
                </a:lnTo>
                <a:lnTo>
                  <a:pt x="1757222" y="1462084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4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4"/>
                </a:lnTo>
                <a:lnTo>
                  <a:pt x="1295298" y="1841175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프라이버시</a:t>
            </a:r>
            <a:r>
              <a:rPr dirty="0" spc="-335"/>
              <a:t> </a:t>
            </a:r>
            <a:r>
              <a:rPr dirty="0" spc="-610"/>
              <a:t>보호</a:t>
            </a:r>
            <a:r>
              <a:rPr dirty="0" spc="-325"/>
              <a:t> </a:t>
            </a:r>
            <a:r>
              <a:rPr dirty="0" spc="-610"/>
              <a:t>및</a:t>
            </a:r>
            <a:r>
              <a:rPr dirty="0" spc="-325"/>
              <a:t> </a:t>
            </a:r>
            <a:r>
              <a:rPr dirty="0" spc="-610"/>
              <a:t>보안</a:t>
            </a:r>
            <a:r>
              <a:rPr dirty="0" spc="-325"/>
              <a:t> </a:t>
            </a:r>
            <a:r>
              <a:rPr dirty="0" spc="-635"/>
              <a:t>기술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548" y="1466849"/>
            <a:ext cx="196453" cy="20922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762249"/>
            <a:ext cx="183356" cy="20955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61999" y="4057649"/>
            <a:ext cx="259715" cy="209550"/>
          </a:xfrm>
          <a:custGeom>
            <a:avLst/>
            <a:gdLst/>
            <a:ahLst/>
            <a:cxnLst/>
            <a:rect l="l" t="t" r="r" b="b"/>
            <a:pathLst>
              <a:path w="259715" h="209550">
                <a:moveTo>
                  <a:pt x="95117" y="104774"/>
                </a:moveTo>
                <a:lnTo>
                  <a:pt x="88238" y="104774"/>
                </a:lnTo>
                <a:lnTo>
                  <a:pt x="84831" y="104439"/>
                </a:lnTo>
                <a:lnTo>
                  <a:pt x="50030" y="84352"/>
                </a:lnTo>
                <a:lnTo>
                  <a:pt x="39290" y="55827"/>
                </a:lnTo>
                <a:lnTo>
                  <a:pt x="39290" y="48947"/>
                </a:lnTo>
                <a:lnTo>
                  <a:pt x="57066" y="12911"/>
                </a:lnTo>
                <a:lnTo>
                  <a:pt x="88238" y="0"/>
                </a:lnTo>
                <a:lnTo>
                  <a:pt x="95117" y="0"/>
                </a:lnTo>
                <a:lnTo>
                  <a:pt x="131153" y="17776"/>
                </a:lnTo>
                <a:lnTo>
                  <a:pt x="144065" y="48947"/>
                </a:lnTo>
                <a:lnTo>
                  <a:pt x="144065" y="55827"/>
                </a:lnTo>
                <a:lnTo>
                  <a:pt x="126289" y="91863"/>
                </a:lnTo>
                <a:lnTo>
                  <a:pt x="95117" y="104774"/>
                </a:lnTo>
                <a:close/>
              </a:path>
              <a:path w="259715" h="209550">
                <a:moveTo>
                  <a:pt x="224243" y="103997"/>
                </a:moveTo>
                <a:lnTo>
                  <a:pt x="196453" y="103997"/>
                </a:lnTo>
                <a:lnTo>
                  <a:pt x="245730" y="54679"/>
                </a:lnTo>
                <a:lnTo>
                  <a:pt x="251951" y="54679"/>
                </a:lnTo>
                <a:lnTo>
                  <a:pt x="259563" y="62373"/>
                </a:lnTo>
                <a:lnTo>
                  <a:pt x="259604" y="68594"/>
                </a:lnTo>
                <a:lnTo>
                  <a:pt x="255757" y="72400"/>
                </a:lnTo>
                <a:lnTo>
                  <a:pt x="224243" y="103997"/>
                </a:lnTo>
                <a:close/>
              </a:path>
              <a:path w="259715" h="209550">
                <a:moveTo>
                  <a:pt x="199563" y="128676"/>
                </a:moveTo>
                <a:lnTo>
                  <a:pt x="193342" y="128676"/>
                </a:lnTo>
                <a:lnTo>
                  <a:pt x="189536" y="124829"/>
                </a:lnTo>
                <a:lnTo>
                  <a:pt x="159495" y="94788"/>
                </a:lnTo>
                <a:lnTo>
                  <a:pt x="159495" y="88567"/>
                </a:lnTo>
                <a:lnTo>
                  <a:pt x="167231" y="80914"/>
                </a:lnTo>
                <a:lnTo>
                  <a:pt x="173410" y="80914"/>
                </a:lnTo>
                <a:lnTo>
                  <a:pt x="177217" y="84761"/>
                </a:lnTo>
                <a:lnTo>
                  <a:pt x="196453" y="103997"/>
                </a:lnTo>
                <a:lnTo>
                  <a:pt x="224243" y="103997"/>
                </a:lnTo>
                <a:lnTo>
                  <a:pt x="199563" y="128676"/>
                </a:lnTo>
                <a:close/>
              </a:path>
              <a:path w="259715" h="209550">
                <a:moveTo>
                  <a:pt x="177912" y="209550"/>
                </a:moveTo>
                <a:lnTo>
                  <a:pt x="5443" y="209550"/>
                </a:lnTo>
                <a:lnTo>
                  <a:pt x="0" y="204106"/>
                </a:lnTo>
                <a:lnTo>
                  <a:pt x="0" y="197394"/>
                </a:lnTo>
                <a:lnTo>
                  <a:pt x="5733" y="168984"/>
                </a:lnTo>
                <a:lnTo>
                  <a:pt x="21369" y="145789"/>
                </a:lnTo>
                <a:lnTo>
                  <a:pt x="44564" y="130153"/>
                </a:lnTo>
                <a:lnTo>
                  <a:pt x="72974" y="124420"/>
                </a:lnTo>
                <a:lnTo>
                  <a:pt x="110382" y="124420"/>
                </a:lnTo>
                <a:lnTo>
                  <a:pt x="138791" y="130153"/>
                </a:lnTo>
                <a:lnTo>
                  <a:pt x="161986" y="145789"/>
                </a:lnTo>
                <a:lnTo>
                  <a:pt x="177623" y="168984"/>
                </a:lnTo>
                <a:lnTo>
                  <a:pt x="183356" y="197394"/>
                </a:lnTo>
                <a:lnTo>
                  <a:pt x="183356" y="204106"/>
                </a:lnTo>
                <a:lnTo>
                  <a:pt x="177912" y="20955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61304" y="5867399"/>
            <a:ext cx="262890" cy="209550"/>
          </a:xfrm>
          <a:custGeom>
            <a:avLst/>
            <a:gdLst/>
            <a:ahLst/>
            <a:cxnLst/>
            <a:rect l="l" t="t" r="r" b="b"/>
            <a:pathLst>
              <a:path w="262890" h="209550">
                <a:moveTo>
                  <a:pt x="157858" y="13096"/>
                </a:moveTo>
                <a:lnTo>
                  <a:pt x="105470" y="13096"/>
                </a:lnTo>
                <a:lnTo>
                  <a:pt x="110576" y="7700"/>
                </a:lnTo>
                <a:lnTo>
                  <a:pt x="116787" y="3570"/>
                </a:lnTo>
                <a:lnTo>
                  <a:pt x="123888" y="929"/>
                </a:lnTo>
                <a:lnTo>
                  <a:pt x="131664" y="0"/>
                </a:lnTo>
                <a:lnTo>
                  <a:pt x="139440" y="929"/>
                </a:lnTo>
                <a:lnTo>
                  <a:pt x="146541" y="3570"/>
                </a:lnTo>
                <a:lnTo>
                  <a:pt x="152752" y="7700"/>
                </a:lnTo>
                <a:lnTo>
                  <a:pt x="157858" y="13096"/>
                </a:lnTo>
                <a:close/>
              </a:path>
              <a:path w="262890" h="209550">
                <a:moveTo>
                  <a:pt x="217489" y="39290"/>
                </a:moveTo>
                <a:lnTo>
                  <a:pt x="45839" y="39290"/>
                </a:lnTo>
                <a:lnTo>
                  <a:pt x="39986" y="33437"/>
                </a:lnTo>
                <a:lnTo>
                  <a:pt x="39986" y="18949"/>
                </a:lnTo>
                <a:lnTo>
                  <a:pt x="45839" y="13096"/>
                </a:lnTo>
                <a:lnTo>
                  <a:pt x="217489" y="13096"/>
                </a:lnTo>
                <a:lnTo>
                  <a:pt x="223342" y="18949"/>
                </a:lnTo>
                <a:lnTo>
                  <a:pt x="223342" y="33437"/>
                </a:lnTo>
                <a:lnTo>
                  <a:pt x="217489" y="39290"/>
                </a:lnTo>
                <a:close/>
              </a:path>
              <a:path w="262890" h="209550">
                <a:moveTo>
                  <a:pt x="144761" y="183356"/>
                </a:moveTo>
                <a:lnTo>
                  <a:pt x="118567" y="183356"/>
                </a:lnTo>
                <a:lnTo>
                  <a:pt x="118567" y="62742"/>
                </a:lnTo>
                <a:lnTo>
                  <a:pt x="111842" y="58778"/>
                </a:lnTo>
                <a:lnTo>
                  <a:pt x="106263" y="53380"/>
                </a:lnTo>
                <a:lnTo>
                  <a:pt x="102089" y="46799"/>
                </a:lnTo>
                <a:lnTo>
                  <a:pt x="99577" y="39290"/>
                </a:lnTo>
                <a:lnTo>
                  <a:pt x="163751" y="39290"/>
                </a:lnTo>
                <a:lnTo>
                  <a:pt x="161246" y="46799"/>
                </a:lnTo>
                <a:lnTo>
                  <a:pt x="157084" y="53380"/>
                </a:lnTo>
                <a:lnTo>
                  <a:pt x="151510" y="58778"/>
                </a:lnTo>
                <a:lnTo>
                  <a:pt x="144761" y="62742"/>
                </a:lnTo>
                <a:lnTo>
                  <a:pt x="144761" y="183356"/>
                </a:lnTo>
                <a:close/>
              </a:path>
              <a:path w="262890" h="209550">
                <a:moveTo>
                  <a:pt x="52592" y="170259"/>
                </a:moveTo>
                <a:lnTo>
                  <a:pt x="7359" y="150765"/>
                </a:lnTo>
                <a:lnTo>
                  <a:pt x="0" y="133465"/>
                </a:lnTo>
                <a:lnTo>
                  <a:pt x="1473" y="128840"/>
                </a:lnTo>
                <a:lnTo>
                  <a:pt x="44815" y="54515"/>
                </a:lnTo>
                <a:lnTo>
                  <a:pt x="48581" y="52387"/>
                </a:lnTo>
                <a:lnTo>
                  <a:pt x="56684" y="52387"/>
                </a:lnTo>
                <a:lnTo>
                  <a:pt x="60379" y="54515"/>
                </a:lnTo>
                <a:lnTo>
                  <a:pt x="62496" y="58035"/>
                </a:lnTo>
                <a:lnTo>
                  <a:pt x="75386" y="80136"/>
                </a:lnTo>
                <a:lnTo>
                  <a:pt x="52592" y="80136"/>
                </a:lnTo>
                <a:lnTo>
                  <a:pt x="22960" y="130968"/>
                </a:lnTo>
                <a:lnTo>
                  <a:pt x="104470" y="130968"/>
                </a:lnTo>
                <a:lnTo>
                  <a:pt x="105266" y="133465"/>
                </a:lnTo>
                <a:lnTo>
                  <a:pt x="104202" y="137967"/>
                </a:lnTo>
                <a:lnTo>
                  <a:pt x="97876" y="150765"/>
                </a:lnTo>
                <a:lnTo>
                  <a:pt x="86377" y="161004"/>
                </a:lnTo>
                <a:lnTo>
                  <a:pt x="70889" y="167797"/>
                </a:lnTo>
                <a:lnTo>
                  <a:pt x="52592" y="170259"/>
                </a:lnTo>
                <a:close/>
              </a:path>
              <a:path w="262890" h="209550">
                <a:moveTo>
                  <a:pt x="210245" y="170259"/>
                </a:moveTo>
                <a:lnTo>
                  <a:pt x="164979" y="150765"/>
                </a:lnTo>
                <a:lnTo>
                  <a:pt x="157612" y="133465"/>
                </a:lnTo>
                <a:lnTo>
                  <a:pt x="159086" y="128840"/>
                </a:lnTo>
                <a:lnTo>
                  <a:pt x="202428" y="54515"/>
                </a:lnTo>
                <a:lnTo>
                  <a:pt x="206193" y="52387"/>
                </a:lnTo>
                <a:lnTo>
                  <a:pt x="214297" y="52387"/>
                </a:lnTo>
                <a:lnTo>
                  <a:pt x="217991" y="54515"/>
                </a:lnTo>
                <a:lnTo>
                  <a:pt x="220109" y="58035"/>
                </a:lnTo>
                <a:lnTo>
                  <a:pt x="232999" y="80136"/>
                </a:lnTo>
                <a:lnTo>
                  <a:pt x="210245" y="80136"/>
                </a:lnTo>
                <a:lnTo>
                  <a:pt x="180614" y="130968"/>
                </a:lnTo>
                <a:lnTo>
                  <a:pt x="262083" y="130968"/>
                </a:lnTo>
                <a:lnTo>
                  <a:pt x="262878" y="133465"/>
                </a:lnTo>
                <a:lnTo>
                  <a:pt x="261814" y="137967"/>
                </a:lnTo>
                <a:lnTo>
                  <a:pt x="255512" y="150765"/>
                </a:lnTo>
                <a:lnTo>
                  <a:pt x="244026" y="161004"/>
                </a:lnTo>
                <a:lnTo>
                  <a:pt x="228542" y="167797"/>
                </a:lnTo>
                <a:lnTo>
                  <a:pt x="210245" y="170259"/>
                </a:lnTo>
                <a:close/>
              </a:path>
              <a:path w="262890" h="209550">
                <a:moveTo>
                  <a:pt x="104470" y="130968"/>
                </a:moveTo>
                <a:lnTo>
                  <a:pt x="82264" y="130968"/>
                </a:lnTo>
                <a:lnTo>
                  <a:pt x="52592" y="80136"/>
                </a:lnTo>
                <a:lnTo>
                  <a:pt x="75386" y="80136"/>
                </a:lnTo>
                <a:lnTo>
                  <a:pt x="103792" y="128840"/>
                </a:lnTo>
                <a:lnTo>
                  <a:pt x="104470" y="130968"/>
                </a:lnTo>
                <a:close/>
              </a:path>
              <a:path w="262890" h="209550">
                <a:moveTo>
                  <a:pt x="262083" y="130968"/>
                </a:moveTo>
                <a:lnTo>
                  <a:pt x="239877" y="130968"/>
                </a:lnTo>
                <a:lnTo>
                  <a:pt x="210245" y="80136"/>
                </a:lnTo>
                <a:lnTo>
                  <a:pt x="232999" y="80136"/>
                </a:lnTo>
                <a:lnTo>
                  <a:pt x="261405" y="128840"/>
                </a:lnTo>
                <a:lnTo>
                  <a:pt x="262083" y="130968"/>
                </a:lnTo>
                <a:close/>
              </a:path>
              <a:path w="262890" h="209550">
                <a:moveTo>
                  <a:pt x="217489" y="209550"/>
                </a:moveTo>
                <a:lnTo>
                  <a:pt x="45839" y="209550"/>
                </a:lnTo>
                <a:lnTo>
                  <a:pt x="39986" y="203697"/>
                </a:lnTo>
                <a:lnTo>
                  <a:pt x="39986" y="189208"/>
                </a:lnTo>
                <a:lnTo>
                  <a:pt x="45839" y="183356"/>
                </a:lnTo>
                <a:lnTo>
                  <a:pt x="217489" y="183356"/>
                </a:lnTo>
                <a:lnTo>
                  <a:pt x="223342" y="189208"/>
                </a:lnTo>
                <a:lnTo>
                  <a:pt x="223342" y="203697"/>
                </a:lnTo>
                <a:lnTo>
                  <a:pt x="217489" y="209550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49299" y="1395857"/>
            <a:ext cx="10681970" cy="5565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비식별화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처리</a:t>
            </a:r>
            <a:endParaRPr sz="2000">
              <a:latin typeface="Malgun Gothic"/>
              <a:cs typeface="Malgun Gothic"/>
            </a:endParaRPr>
          </a:p>
          <a:p>
            <a:pPr marL="12700" marR="147320">
              <a:lnSpc>
                <a:spcPct val="107100"/>
              </a:lnSpc>
              <a:spcBef>
                <a:spcPts val="1155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데이터는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사용자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내에서만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>
                <a:solidFill>
                  <a:srgbClr val="4F4F4F"/>
                </a:solidFill>
                <a:latin typeface="Dotum"/>
                <a:cs typeface="Dotum"/>
              </a:rPr>
              <a:t>처리되며</a:t>
            </a:r>
            <a:r>
              <a:rPr dirty="0" sz="1750" spc="-275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저장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해싱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기법을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통해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원본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이미지를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복원할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없도록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변환합니다</a:t>
            </a:r>
            <a:r>
              <a:rPr dirty="0" sz="1750" spc="-28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50" spc="3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65">
                <a:solidFill>
                  <a:srgbClr val="4F4F4F"/>
                </a:solidFill>
                <a:latin typeface="Dotum"/>
                <a:cs typeface="Dotum"/>
              </a:rPr>
              <a:t>제</a:t>
            </a:r>
            <a:r>
              <a:rPr dirty="0" sz="1750" spc="-265">
                <a:solidFill>
                  <a:srgbClr val="4F4F4F"/>
                </a:solidFill>
                <a:latin typeface="Noto Sans JP"/>
                <a:cs typeface="Noto Sans JP"/>
              </a:rPr>
              <a:t>3</a:t>
            </a:r>
            <a:r>
              <a:rPr dirty="0" sz="1700" spc="-265">
                <a:solidFill>
                  <a:srgbClr val="4F4F4F"/>
                </a:solidFill>
                <a:latin typeface="Dotum"/>
                <a:cs typeface="Dotum"/>
              </a:rPr>
              <a:t>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인식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방지를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위한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실시간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변환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기술을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5">
                <a:solidFill>
                  <a:srgbClr val="4F4F4F"/>
                </a:solidFill>
                <a:latin typeface="Dotum"/>
                <a:cs typeface="Dotum"/>
              </a:rPr>
              <a:t>적용합니다</a:t>
            </a:r>
            <a:r>
              <a:rPr dirty="0" sz="1750" spc="-29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50">
              <a:latin typeface="Noto Sans JP"/>
              <a:cs typeface="Noto Sans JP"/>
            </a:endParaRPr>
          </a:p>
          <a:p>
            <a:pPr marL="290830">
              <a:lnSpc>
                <a:spcPct val="100000"/>
              </a:lnSpc>
              <a:spcBef>
                <a:spcPts val="215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암호화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07100"/>
              </a:lnSpc>
              <a:spcBef>
                <a:spcPts val="115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엣지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컴퓨팅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기반의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10">
                <a:solidFill>
                  <a:srgbClr val="4F4F4F"/>
                </a:solidFill>
                <a:latin typeface="Dotum"/>
                <a:cs typeface="Dotum"/>
              </a:rPr>
              <a:t>종단간</a:t>
            </a:r>
            <a:r>
              <a:rPr dirty="0" sz="1750" spc="-210">
                <a:solidFill>
                  <a:srgbClr val="4F4F4F"/>
                </a:solidFill>
                <a:latin typeface="Noto Sans JP"/>
                <a:cs typeface="Noto Sans JP"/>
              </a:rPr>
              <a:t>(End-</a:t>
            </a:r>
            <a:r>
              <a:rPr dirty="0" sz="1750" spc="-130">
                <a:solidFill>
                  <a:srgbClr val="4F4F4F"/>
                </a:solidFill>
                <a:latin typeface="Noto Sans JP"/>
                <a:cs typeface="Noto Sans JP"/>
              </a:rPr>
              <a:t>to-</a:t>
            </a:r>
            <a:r>
              <a:rPr dirty="0" sz="1750" spc="-145">
                <a:solidFill>
                  <a:srgbClr val="4F4F4F"/>
                </a:solidFill>
                <a:latin typeface="Noto Sans JP"/>
                <a:cs typeface="Noto Sans JP"/>
              </a:rPr>
              <a:t>End)</a:t>
            </a:r>
            <a:r>
              <a:rPr dirty="0" sz="175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암호화로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데이터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전송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위험을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방지합니다</a:t>
            </a:r>
            <a:r>
              <a:rPr dirty="0" sz="1750" spc="-28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5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군사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등급의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50">
                <a:solidFill>
                  <a:srgbClr val="4F4F4F"/>
                </a:solidFill>
                <a:latin typeface="Noto Sans JP"/>
                <a:cs typeface="Noto Sans JP"/>
              </a:rPr>
              <a:t>AES-256</a:t>
            </a:r>
            <a:r>
              <a:rPr dirty="0" sz="175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암호화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알고리즘을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적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 용하여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데이터베이스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보안을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5">
                <a:solidFill>
                  <a:srgbClr val="4F4F4F"/>
                </a:solidFill>
                <a:latin typeface="Dotum"/>
                <a:cs typeface="Dotum"/>
              </a:rPr>
              <a:t>강화합니다</a:t>
            </a:r>
            <a:r>
              <a:rPr dirty="0" sz="1750" spc="-29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50">
              <a:latin typeface="Noto Sans JP"/>
              <a:cs typeface="Noto Sans JP"/>
            </a:endParaRPr>
          </a:p>
          <a:p>
            <a:pPr marL="369570">
              <a:lnSpc>
                <a:spcPct val="100000"/>
              </a:lnSpc>
              <a:spcBef>
                <a:spcPts val="215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동의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정보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사용자가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원하는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정보만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선택적으로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제공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10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10">
                <a:solidFill>
                  <a:srgbClr val="4F4F4F"/>
                </a:solidFill>
                <a:latin typeface="Dotum"/>
                <a:cs typeface="Dotum"/>
              </a:rPr>
              <a:t>이름</a:t>
            </a:r>
            <a:r>
              <a:rPr dirty="0" sz="1750" spc="-21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45">
                <a:solidFill>
                  <a:srgbClr val="4F4F4F"/>
                </a:solidFill>
                <a:latin typeface="Dotum"/>
                <a:cs typeface="Dotum"/>
              </a:rPr>
              <a:t>관계</a:t>
            </a:r>
            <a:r>
              <a:rPr dirty="0" sz="1750" spc="-245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메모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50" spc="-25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endParaRPr sz="1750">
              <a:latin typeface="Noto Sans JP"/>
              <a:cs typeface="Noto Sans JP"/>
            </a:endParaRPr>
          </a:p>
          <a:p>
            <a:pPr marL="180975" indent="-168275">
              <a:lnSpc>
                <a:spcPct val="100000"/>
              </a:lnSpc>
              <a:spcBef>
                <a:spcPts val="11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정보</a:t>
            </a:r>
            <a:r>
              <a:rPr dirty="0" sz="1700" spc="-15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주체의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시스템으로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개인정보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침해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방지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데이터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수집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활용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범위에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명확한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4F4F4F"/>
                </a:solidFill>
                <a:latin typeface="Dotum"/>
                <a:cs typeface="Dotum"/>
              </a:rPr>
              <a:t>프로세스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369570">
              <a:lnSpc>
                <a:spcPct val="100000"/>
              </a:lnSpc>
            </a:pPr>
            <a:r>
              <a:rPr dirty="0" sz="2000" spc="-315" b="1">
                <a:solidFill>
                  <a:srgbClr val="333333"/>
                </a:solidFill>
                <a:latin typeface="Malgun Gothic"/>
                <a:cs typeface="Malgun Gothic"/>
              </a:rPr>
              <a:t>법적</a:t>
            </a:r>
            <a:r>
              <a:rPr dirty="0" sz="2000" spc="-315" b="1">
                <a:solidFill>
                  <a:srgbClr val="333333"/>
                </a:solidFill>
                <a:latin typeface="Arial"/>
                <a:cs typeface="Arial"/>
              </a:rPr>
              <a:t>·</a:t>
            </a:r>
            <a:r>
              <a:rPr dirty="0" sz="2000" spc="-315" b="1">
                <a:solidFill>
                  <a:srgbClr val="333333"/>
                </a:solidFill>
                <a:latin typeface="Malgun Gothic"/>
                <a:cs typeface="Malgun Gothic"/>
              </a:rPr>
              <a:t>윤리적</a:t>
            </a:r>
            <a:r>
              <a:rPr dirty="0" sz="2000" spc="-19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0" b="1">
                <a:solidFill>
                  <a:srgbClr val="333333"/>
                </a:solidFill>
                <a:latin typeface="Malgun Gothic"/>
                <a:cs typeface="Malgun Gothic"/>
              </a:rPr>
              <a:t>고려사항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00"/>
              </a:spcBef>
              <a:buClr>
                <a:srgbClr val="0078D6"/>
              </a:buClr>
              <a:buSzPct val="97142"/>
              <a:buFont typeface="Arial"/>
              <a:buChar char="•"/>
              <a:tabLst>
                <a:tab pos="180975" algn="l"/>
              </a:tabLst>
            </a:pPr>
            <a:r>
              <a:rPr dirty="0" sz="1750" spc="-160">
                <a:solidFill>
                  <a:srgbClr val="4F4F4F"/>
                </a:solidFill>
                <a:latin typeface="Noto Sans JP"/>
                <a:cs typeface="Noto Sans JP"/>
              </a:rPr>
              <a:t>GDPR,</a:t>
            </a:r>
            <a:r>
              <a:rPr dirty="0" sz="175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50" spc="-210">
                <a:solidFill>
                  <a:srgbClr val="4F4F4F"/>
                </a:solidFill>
                <a:latin typeface="Noto Sans JP"/>
                <a:cs typeface="Noto Sans JP"/>
              </a:rPr>
              <a:t>CCPA</a:t>
            </a:r>
            <a:r>
              <a:rPr dirty="0" sz="175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국제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개인정보보호법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준수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국가별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생체정보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처리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규제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가이드라인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준수</a:t>
            </a:r>
            <a:endParaRPr sz="170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9299" y="7125334"/>
            <a:ext cx="1069340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00"/>
              </a:lnSpc>
              <a:tabLst>
                <a:tab pos="10680065" algn="l"/>
              </a:tabLst>
            </a:pPr>
            <a:r>
              <a:rPr dirty="0" u="sng" sz="170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Arial"/>
                <a:cs typeface="Arial"/>
              </a:rPr>
              <a:t>•</a:t>
            </a:r>
            <a:r>
              <a:rPr dirty="0" u="sng" sz="1700" spc="28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안면인식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기술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오남용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방지를</a:t>
            </a:r>
            <a:r>
              <a:rPr dirty="0" u="sng" sz="1700" spc="-14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위한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윤리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위원회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운영</a:t>
            </a:r>
            <a:r>
              <a:rPr dirty="0" u="sng" sz="170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	</a:t>
            </a:r>
            <a:endParaRPr sz="170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9299" y="753757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94180" y="753757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18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743825"/>
          </a:xfrm>
          <a:custGeom>
            <a:avLst/>
            <a:gdLst/>
            <a:ahLst/>
            <a:cxnLst/>
            <a:rect l="l" t="t" r="r" b="b"/>
            <a:pathLst>
              <a:path w="12115800" h="7743825">
                <a:moveTo>
                  <a:pt x="0" y="7743824"/>
                </a:moveTo>
                <a:lnTo>
                  <a:pt x="12115799" y="7743824"/>
                </a:lnTo>
                <a:lnTo>
                  <a:pt x="12115799" y="0"/>
                </a:lnTo>
                <a:lnTo>
                  <a:pt x="0" y="0"/>
                </a:lnTo>
                <a:lnTo>
                  <a:pt x="0" y="77438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743825"/>
          </a:xfrm>
          <a:custGeom>
            <a:avLst/>
            <a:gdLst/>
            <a:ahLst/>
            <a:cxnLst/>
            <a:rect l="l" t="t" r="r" b="b"/>
            <a:pathLst>
              <a:path w="76200" h="7743825">
                <a:moveTo>
                  <a:pt x="76199" y="7743824"/>
                </a:moveTo>
                <a:lnTo>
                  <a:pt x="0" y="7743824"/>
                </a:lnTo>
                <a:lnTo>
                  <a:pt x="0" y="0"/>
                </a:lnTo>
                <a:lnTo>
                  <a:pt x="76199" y="0"/>
                </a:lnTo>
                <a:lnTo>
                  <a:pt x="76199" y="77438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88632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2"/>
                </a:lnTo>
                <a:lnTo>
                  <a:pt x="812738" y="1894689"/>
                </a:lnTo>
                <a:lnTo>
                  <a:pt x="766675" y="1886696"/>
                </a:lnTo>
                <a:lnTo>
                  <a:pt x="721060" y="1876453"/>
                </a:lnTo>
                <a:lnTo>
                  <a:pt x="676002" y="1863984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9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2"/>
                </a:lnTo>
                <a:lnTo>
                  <a:pt x="160525" y="1481679"/>
                </a:lnTo>
                <a:lnTo>
                  <a:pt x="135513" y="1442182"/>
                </a:lnTo>
                <a:lnTo>
                  <a:pt x="112471" y="1401505"/>
                </a:lnTo>
                <a:lnTo>
                  <a:pt x="91450" y="1359744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7"/>
                </a:lnTo>
                <a:lnTo>
                  <a:pt x="18301" y="1138322"/>
                </a:lnTo>
                <a:lnTo>
                  <a:pt x="10308" y="1092259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4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6"/>
                </a:lnTo>
                <a:lnTo>
                  <a:pt x="101703" y="524244"/>
                </a:lnTo>
                <a:lnTo>
                  <a:pt x="123741" y="483013"/>
                </a:lnTo>
                <a:lnTo>
                  <a:pt x="147776" y="442913"/>
                </a:lnTo>
                <a:lnTo>
                  <a:pt x="173749" y="404041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1"/>
                </a:lnTo>
                <a:lnTo>
                  <a:pt x="295712" y="262653"/>
                </a:lnTo>
                <a:lnTo>
                  <a:pt x="330352" y="231257"/>
                </a:lnTo>
                <a:lnTo>
                  <a:pt x="366491" y="201599"/>
                </a:lnTo>
                <a:lnTo>
                  <a:pt x="404042" y="173749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4"/>
                </a:lnTo>
                <a:lnTo>
                  <a:pt x="653717" y="48074"/>
                </a:lnTo>
                <a:lnTo>
                  <a:pt x="698455" y="34502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1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1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4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49"/>
                </a:lnTo>
                <a:lnTo>
                  <a:pt x="1538507" y="201599"/>
                </a:lnTo>
                <a:lnTo>
                  <a:pt x="1574647" y="231257"/>
                </a:lnTo>
                <a:lnTo>
                  <a:pt x="1609287" y="262653"/>
                </a:lnTo>
                <a:lnTo>
                  <a:pt x="1642345" y="295711"/>
                </a:lnTo>
                <a:lnTo>
                  <a:pt x="1673741" y="330352"/>
                </a:lnTo>
                <a:lnTo>
                  <a:pt x="1703399" y="366490"/>
                </a:lnTo>
                <a:lnTo>
                  <a:pt x="1731248" y="404040"/>
                </a:lnTo>
                <a:lnTo>
                  <a:pt x="1757222" y="442912"/>
                </a:lnTo>
                <a:lnTo>
                  <a:pt x="1781256" y="483013"/>
                </a:lnTo>
                <a:lnTo>
                  <a:pt x="1803296" y="524244"/>
                </a:lnTo>
                <a:lnTo>
                  <a:pt x="1823285" y="566506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4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69"/>
                </a:lnTo>
                <a:lnTo>
                  <a:pt x="1897837" y="1069095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8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4"/>
                </a:lnTo>
                <a:lnTo>
                  <a:pt x="1757222" y="1462084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4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4"/>
                </a:lnTo>
                <a:lnTo>
                  <a:pt x="1295298" y="1841175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5"/>
                </a:lnTo>
                <a:lnTo>
                  <a:pt x="1115339" y="1890975"/>
                </a:lnTo>
                <a:lnTo>
                  <a:pt x="1069095" y="1897835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도입</a:t>
            </a:r>
            <a:r>
              <a:rPr dirty="0" spc="-330"/>
              <a:t> </a:t>
            </a:r>
            <a:r>
              <a:rPr dirty="0" spc="-610"/>
              <a:t>기대</a:t>
            </a:r>
            <a:r>
              <a:rPr dirty="0" spc="-325"/>
              <a:t> </a:t>
            </a:r>
            <a:r>
              <a:rPr dirty="0" spc="-610"/>
              <a:t>효과</a:t>
            </a:r>
            <a:r>
              <a:rPr dirty="0" spc="-325"/>
              <a:t> </a:t>
            </a:r>
            <a:r>
              <a:rPr dirty="0" spc="-610"/>
              <a:t>및</a:t>
            </a:r>
            <a:r>
              <a:rPr dirty="0" spc="-325"/>
              <a:t> </a:t>
            </a:r>
            <a:r>
              <a:rPr dirty="0" spc="-610"/>
              <a:t>사회적</a:t>
            </a:r>
            <a:r>
              <a:rPr dirty="0" spc="-325"/>
              <a:t> </a:t>
            </a:r>
            <a:r>
              <a:rPr dirty="0" spc="-630"/>
              <a:t>파급효과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761999" y="1457324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03765" y="114299"/>
                </a:moveTo>
                <a:lnTo>
                  <a:pt x="96259" y="114299"/>
                </a:lnTo>
                <a:lnTo>
                  <a:pt x="92543" y="113933"/>
                </a:lnTo>
                <a:lnTo>
                  <a:pt x="56947" y="94907"/>
                </a:lnTo>
                <a:lnTo>
                  <a:pt x="42862" y="60902"/>
                </a:lnTo>
                <a:lnTo>
                  <a:pt x="42862" y="53397"/>
                </a:lnTo>
                <a:lnTo>
                  <a:pt x="62254" y="14085"/>
                </a:lnTo>
                <a:lnTo>
                  <a:pt x="96259" y="0"/>
                </a:lnTo>
                <a:lnTo>
                  <a:pt x="103765" y="0"/>
                </a:lnTo>
                <a:lnTo>
                  <a:pt x="143077" y="19392"/>
                </a:lnTo>
                <a:lnTo>
                  <a:pt x="157162" y="53397"/>
                </a:lnTo>
                <a:lnTo>
                  <a:pt x="157162" y="60902"/>
                </a:lnTo>
                <a:lnTo>
                  <a:pt x="137770" y="100214"/>
                </a:lnTo>
                <a:lnTo>
                  <a:pt x="103765" y="114299"/>
                </a:lnTo>
                <a:close/>
              </a:path>
              <a:path w="285750" h="228600">
                <a:moveTo>
                  <a:pt x="246459" y="89296"/>
                </a:moveTo>
                <a:lnTo>
                  <a:pt x="225028" y="89296"/>
                </a:lnTo>
                <a:lnTo>
                  <a:pt x="225028" y="54783"/>
                </a:lnTo>
                <a:lnTo>
                  <a:pt x="229805" y="50006"/>
                </a:lnTo>
                <a:lnTo>
                  <a:pt x="241681" y="50006"/>
                </a:lnTo>
                <a:lnTo>
                  <a:pt x="246459" y="54783"/>
                </a:lnTo>
                <a:lnTo>
                  <a:pt x="246459" y="89296"/>
                </a:lnTo>
                <a:close/>
              </a:path>
              <a:path w="285750" h="228600">
                <a:moveTo>
                  <a:pt x="280972" y="110728"/>
                </a:moveTo>
                <a:lnTo>
                  <a:pt x="190514" y="110728"/>
                </a:lnTo>
                <a:lnTo>
                  <a:pt x="185737" y="105950"/>
                </a:lnTo>
                <a:lnTo>
                  <a:pt x="185737" y="94074"/>
                </a:lnTo>
                <a:lnTo>
                  <a:pt x="190514" y="89296"/>
                </a:lnTo>
                <a:lnTo>
                  <a:pt x="280972" y="89296"/>
                </a:lnTo>
                <a:lnTo>
                  <a:pt x="285750" y="94074"/>
                </a:lnTo>
                <a:lnTo>
                  <a:pt x="285750" y="105950"/>
                </a:lnTo>
                <a:lnTo>
                  <a:pt x="280972" y="110728"/>
                </a:lnTo>
                <a:close/>
              </a:path>
              <a:path w="285750" h="228600">
                <a:moveTo>
                  <a:pt x="241681" y="150018"/>
                </a:moveTo>
                <a:lnTo>
                  <a:pt x="229805" y="150018"/>
                </a:lnTo>
                <a:lnTo>
                  <a:pt x="225028" y="145241"/>
                </a:lnTo>
                <a:lnTo>
                  <a:pt x="225028" y="110728"/>
                </a:lnTo>
                <a:lnTo>
                  <a:pt x="246459" y="110728"/>
                </a:lnTo>
                <a:lnTo>
                  <a:pt x="246459" y="145241"/>
                </a:lnTo>
                <a:lnTo>
                  <a:pt x="241681" y="150018"/>
                </a:lnTo>
                <a:close/>
              </a:path>
              <a:path w="285750" h="228600">
                <a:moveTo>
                  <a:pt x="194086" y="228600"/>
                </a:moveTo>
                <a:lnTo>
                  <a:pt x="5938" y="228600"/>
                </a:lnTo>
                <a:lnTo>
                  <a:pt x="0" y="222661"/>
                </a:lnTo>
                <a:lnTo>
                  <a:pt x="0" y="215339"/>
                </a:lnTo>
                <a:lnTo>
                  <a:pt x="6254" y="184347"/>
                </a:lnTo>
                <a:lnTo>
                  <a:pt x="23312" y="159043"/>
                </a:lnTo>
                <a:lnTo>
                  <a:pt x="48615" y="141985"/>
                </a:lnTo>
                <a:lnTo>
                  <a:pt x="79608" y="135731"/>
                </a:lnTo>
                <a:lnTo>
                  <a:pt x="120416" y="135731"/>
                </a:lnTo>
                <a:lnTo>
                  <a:pt x="151409" y="141985"/>
                </a:lnTo>
                <a:lnTo>
                  <a:pt x="176712" y="159043"/>
                </a:lnTo>
                <a:lnTo>
                  <a:pt x="193770" y="184347"/>
                </a:lnTo>
                <a:lnTo>
                  <a:pt x="200025" y="215339"/>
                </a:lnTo>
                <a:lnTo>
                  <a:pt x="200025" y="222661"/>
                </a:lnTo>
                <a:lnTo>
                  <a:pt x="194086" y="228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33449" y="1885949"/>
            <a:ext cx="1600200" cy="323850"/>
          </a:xfrm>
          <a:custGeom>
            <a:avLst/>
            <a:gdLst/>
            <a:ahLst/>
            <a:cxnLst/>
            <a:rect l="l" t="t" r="r" b="b"/>
            <a:pathLst>
              <a:path w="1600200" h="323850">
                <a:moveTo>
                  <a:pt x="1575413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575413" y="0"/>
                </a:lnTo>
                <a:lnTo>
                  <a:pt x="1600199" y="24785"/>
                </a:lnTo>
                <a:lnTo>
                  <a:pt x="1600199" y="299064"/>
                </a:lnTo>
                <a:lnTo>
                  <a:pt x="1579059" y="323124"/>
                </a:lnTo>
                <a:lnTo>
                  <a:pt x="1575413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33449" y="2324099"/>
            <a:ext cx="1200150" cy="323850"/>
          </a:xfrm>
          <a:custGeom>
            <a:avLst/>
            <a:gdLst/>
            <a:ahLst/>
            <a:cxnLst/>
            <a:rect l="l" t="t" r="r" b="b"/>
            <a:pathLst>
              <a:path w="1200150" h="323850">
                <a:moveTo>
                  <a:pt x="1175364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175364" y="0"/>
                </a:lnTo>
                <a:lnTo>
                  <a:pt x="1200149" y="24785"/>
                </a:lnTo>
                <a:lnTo>
                  <a:pt x="1200149" y="299064"/>
                </a:lnTo>
                <a:lnTo>
                  <a:pt x="1179008" y="323124"/>
                </a:lnTo>
                <a:lnTo>
                  <a:pt x="1175364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33449" y="2762249"/>
            <a:ext cx="1019175" cy="323850"/>
          </a:xfrm>
          <a:custGeom>
            <a:avLst/>
            <a:gdLst/>
            <a:ahLst/>
            <a:cxnLst/>
            <a:rect l="l" t="t" r="r" b="b"/>
            <a:pathLst>
              <a:path w="1019175" h="323850">
                <a:moveTo>
                  <a:pt x="994389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994389" y="0"/>
                </a:lnTo>
                <a:lnTo>
                  <a:pt x="1019174" y="24785"/>
                </a:lnTo>
                <a:lnTo>
                  <a:pt x="1019174" y="299064"/>
                </a:lnTo>
                <a:lnTo>
                  <a:pt x="998034" y="323124"/>
                </a:lnTo>
                <a:lnTo>
                  <a:pt x="994389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61999" y="3381375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69030" y="71437"/>
                </a:moveTo>
                <a:lnTo>
                  <a:pt x="59557" y="71437"/>
                </a:lnTo>
                <a:lnTo>
                  <a:pt x="55000" y="70531"/>
                </a:lnTo>
                <a:lnTo>
                  <a:pt x="28574" y="40455"/>
                </a:lnTo>
                <a:lnTo>
                  <a:pt x="28574" y="30982"/>
                </a:lnTo>
                <a:lnTo>
                  <a:pt x="55000" y="906"/>
                </a:lnTo>
                <a:lnTo>
                  <a:pt x="59557" y="0"/>
                </a:lnTo>
                <a:lnTo>
                  <a:pt x="69030" y="0"/>
                </a:lnTo>
                <a:lnTo>
                  <a:pt x="99106" y="26425"/>
                </a:lnTo>
                <a:lnTo>
                  <a:pt x="100012" y="30982"/>
                </a:lnTo>
                <a:lnTo>
                  <a:pt x="100012" y="40455"/>
                </a:lnTo>
                <a:lnTo>
                  <a:pt x="73586" y="70531"/>
                </a:lnTo>
                <a:lnTo>
                  <a:pt x="69030" y="71437"/>
                </a:lnTo>
                <a:close/>
              </a:path>
              <a:path w="285750" h="228600">
                <a:moveTo>
                  <a:pt x="233336" y="71437"/>
                </a:moveTo>
                <a:lnTo>
                  <a:pt x="223863" y="71437"/>
                </a:lnTo>
                <a:lnTo>
                  <a:pt x="219307" y="70531"/>
                </a:lnTo>
                <a:lnTo>
                  <a:pt x="192881" y="40455"/>
                </a:lnTo>
                <a:lnTo>
                  <a:pt x="192881" y="30982"/>
                </a:lnTo>
                <a:lnTo>
                  <a:pt x="219307" y="906"/>
                </a:lnTo>
                <a:lnTo>
                  <a:pt x="223863" y="0"/>
                </a:lnTo>
                <a:lnTo>
                  <a:pt x="233336" y="0"/>
                </a:lnTo>
                <a:lnTo>
                  <a:pt x="263412" y="26425"/>
                </a:lnTo>
                <a:lnTo>
                  <a:pt x="264318" y="30982"/>
                </a:lnTo>
                <a:lnTo>
                  <a:pt x="264318" y="40455"/>
                </a:lnTo>
                <a:lnTo>
                  <a:pt x="237892" y="70531"/>
                </a:lnTo>
                <a:lnTo>
                  <a:pt x="233336" y="71437"/>
                </a:lnTo>
                <a:close/>
              </a:path>
              <a:path w="285750" h="228600">
                <a:moveTo>
                  <a:pt x="148558" y="142874"/>
                </a:moveTo>
                <a:lnTo>
                  <a:pt x="137191" y="142874"/>
                </a:lnTo>
                <a:lnTo>
                  <a:pt x="131723" y="141787"/>
                </a:lnTo>
                <a:lnTo>
                  <a:pt x="101100" y="111164"/>
                </a:lnTo>
                <a:lnTo>
                  <a:pt x="100012" y="105696"/>
                </a:lnTo>
                <a:lnTo>
                  <a:pt x="100012" y="94328"/>
                </a:lnTo>
                <a:lnTo>
                  <a:pt x="100862" y="90055"/>
                </a:lnTo>
                <a:lnTo>
                  <a:pt x="100978" y="89470"/>
                </a:lnTo>
                <a:lnTo>
                  <a:pt x="131723" y="58237"/>
                </a:lnTo>
                <a:lnTo>
                  <a:pt x="137191" y="57150"/>
                </a:lnTo>
                <a:lnTo>
                  <a:pt x="148558" y="57150"/>
                </a:lnTo>
                <a:lnTo>
                  <a:pt x="180299" y="78358"/>
                </a:lnTo>
                <a:lnTo>
                  <a:pt x="185737" y="94328"/>
                </a:lnTo>
                <a:lnTo>
                  <a:pt x="185737" y="105696"/>
                </a:lnTo>
                <a:lnTo>
                  <a:pt x="164528" y="137437"/>
                </a:lnTo>
                <a:lnTo>
                  <a:pt x="154026" y="141787"/>
                </a:lnTo>
                <a:lnTo>
                  <a:pt x="148558" y="142874"/>
                </a:lnTo>
                <a:close/>
              </a:path>
              <a:path w="285750" h="228600">
                <a:moveTo>
                  <a:pt x="105102" y="142874"/>
                </a:moveTo>
                <a:lnTo>
                  <a:pt x="4286" y="142874"/>
                </a:lnTo>
                <a:lnTo>
                  <a:pt x="0" y="138588"/>
                </a:lnTo>
                <a:lnTo>
                  <a:pt x="0" y="133364"/>
                </a:lnTo>
                <a:lnTo>
                  <a:pt x="3745" y="114826"/>
                </a:lnTo>
                <a:lnTo>
                  <a:pt x="13958" y="99683"/>
                </a:lnTo>
                <a:lnTo>
                  <a:pt x="29101" y="89470"/>
                </a:lnTo>
                <a:lnTo>
                  <a:pt x="47639" y="85725"/>
                </a:lnTo>
                <a:lnTo>
                  <a:pt x="73803" y="85725"/>
                </a:lnTo>
                <a:lnTo>
                  <a:pt x="80353" y="87243"/>
                </a:lnTo>
                <a:lnTo>
                  <a:pt x="83996" y="88860"/>
                </a:lnTo>
                <a:lnTo>
                  <a:pt x="86617" y="90055"/>
                </a:lnTo>
                <a:lnTo>
                  <a:pt x="86037" y="93270"/>
                </a:lnTo>
                <a:lnTo>
                  <a:pt x="85769" y="96619"/>
                </a:lnTo>
                <a:lnTo>
                  <a:pt x="85769" y="100012"/>
                </a:lnTo>
                <a:lnTo>
                  <a:pt x="87126" y="112429"/>
                </a:lnTo>
                <a:lnTo>
                  <a:pt x="90999" y="123904"/>
                </a:lnTo>
                <a:lnTo>
                  <a:pt x="97090" y="134149"/>
                </a:lnTo>
                <a:lnTo>
                  <a:pt x="105102" y="142874"/>
                </a:lnTo>
                <a:close/>
              </a:path>
              <a:path w="285750" h="228600">
                <a:moveTo>
                  <a:pt x="281463" y="142874"/>
                </a:moveTo>
                <a:lnTo>
                  <a:pt x="180647" y="142874"/>
                </a:lnTo>
                <a:lnTo>
                  <a:pt x="188678" y="134149"/>
                </a:lnTo>
                <a:lnTo>
                  <a:pt x="194767" y="123904"/>
                </a:lnTo>
                <a:lnTo>
                  <a:pt x="198629" y="112429"/>
                </a:lnTo>
                <a:lnTo>
                  <a:pt x="199980" y="100012"/>
                </a:lnTo>
                <a:lnTo>
                  <a:pt x="199980" y="96619"/>
                </a:lnTo>
                <a:lnTo>
                  <a:pt x="199763" y="94328"/>
                </a:lnTo>
                <a:lnTo>
                  <a:pt x="199660" y="93270"/>
                </a:lnTo>
                <a:lnTo>
                  <a:pt x="199132" y="90055"/>
                </a:lnTo>
                <a:lnTo>
                  <a:pt x="205204" y="87243"/>
                </a:lnTo>
                <a:lnTo>
                  <a:pt x="211946" y="85725"/>
                </a:lnTo>
                <a:lnTo>
                  <a:pt x="238110" y="85725"/>
                </a:lnTo>
                <a:lnTo>
                  <a:pt x="256648" y="89470"/>
                </a:lnTo>
                <a:lnTo>
                  <a:pt x="271791" y="99683"/>
                </a:lnTo>
                <a:lnTo>
                  <a:pt x="282004" y="114826"/>
                </a:lnTo>
                <a:lnTo>
                  <a:pt x="285750" y="133364"/>
                </a:lnTo>
                <a:lnTo>
                  <a:pt x="285750" y="138588"/>
                </a:lnTo>
                <a:lnTo>
                  <a:pt x="281463" y="142874"/>
                </a:lnTo>
                <a:close/>
              </a:path>
              <a:path w="285750" h="228600">
                <a:moveTo>
                  <a:pt x="223286" y="228600"/>
                </a:moveTo>
                <a:lnTo>
                  <a:pt x="62507" y="228600"/>
                </a:lnTo>
                <a:lnTo>
                  <a:pt x="57150" y="223242"/>
                </a:lnTo>
                <a:lnTo>
                  <a:pt x="57150" y="216678"/>
                </a:lnTo>
                <a:lnTo>
                  <a:pt x="61828" y="193516"/>
                </a:lnTo>
                <a:lnTo>
                  <a:pt x="74585" y="174597"/>
                </a:lnTo>
                <a:lnTo>
                  <a:pt x="93503" y="161840"/>
                </a:lnTo>
                <a:lnTo>
                  <a:pt x="116666" y="157162"/>
                </a:lnTo>
                <a:lnTo>
                  <a:pt x="169083" y="157162"/>
                </a:lnTo>
                <a:lnTo>
                  <a:pt x="192246" y="161840"/>
                </a:lnTo>
                <a:lnTo>
                  <a:pt x="211164" y="174597"/>
                </a:lnTo>
                <a:lnTo>
                  <a:pt x="223921" y="193516"/>
                </a:lnTo>
                <a:lnTo>
                  <a:pt x="228600" y="216678"/>
                </a:lnTo>
                <a:lnTo>
                  <a:pt x="228600" y="223242"/>
                </a:lnTo>
                <a:lnTo>
                  <a:pt x="223286" y="22860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3449" y="3809999"/>
            <a:ext cx="1247775" cy="323850"/>
          </a:xfrm>
          <a:custGeom>
            <a:avLst/>
            <a:gdLst/>
            <a:ahLst/>
            <a:cxnLst/>
            <a:rect l="l" t="t" r="r" b="b"/>
            <a:pathLst>
              <a:path w="1247775" h="323850">
                <a:moveTo>
                  <a:pt x="1222989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222989" y="0"/>
                </a:lnTo>
                <a:lnTo>
                  <a:pt x="1247774" y="24785"/>
                </a:lnTo>
                <a:lnTo>
                  <a:pt x="1247774" y="299064"/>
                </a:lnTo>
                <a:lnTo>
                  <a:pt x="1226634" y="323124"/>
                </a:lnTo>
                <a:lnTo>
                  <a:pt x="1222989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3449" y="4248149"/>
            <a:ext cx="1247775" cy="323850"/>
          </a:xfrm>
          <a:custGeom>
            <a:avLst/>
            <a:gdLst/>
            <a:ahLst/>
            <a:cxnLst/>
            <a:rect l="l" t="t" r="r" b="b"/>
            <a:pathLst>
              <a:path w="1247775" h="323850">
                <a:moveTo>
                  <a:pt x="1222989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222989" y="0"/>
                </a:lnTo>
                <a:lnTo>
                  <a:pt x="1247774" y="24785"/>
                </a:lnTo>
                <a:lnTo>
                  <a:pt x="1247774" y="299064"/>
                </a:lnTo>
                <a:lnTo>
                  <a:pt x="1226634" y="323124"/>
                </a:lnTo>
                <a:lnTo>
                  <a:pt x="1222989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3449" y="4686299"/>
            <a:ext cx="1247775" cy="323850"/>
          </a:xfrm>
          <a:custGeom>
            <a:avLst/>
            <a:gdLst/>
            <a:ahLst/>
            <a:cxnLst/>
            <a:rect l="l" t="t" r="r" b="b"/>
            <a:pathLst>
              <a:path w="1247775" h="323850">
                <a:moveTo>
                  <a:pt x="1222989" y="323849"/>
                </a:moveTo>
                <a:lnTo>
                  <a:pt x="24785" y="323849"/>
                </a:lnTo>
                <a:lnTo>
                  <a:pt x="21140" y="323125"/>
                </a:lnTo>
                <a:lnTo>
                  <a:pt x="0" y="299063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222989" y="0"/>
                </a:lnTo>
                <a:lnTo>
                  <a:pt x="1247774" y="24785"/>
                </a:lnTo>
                <a:lnTo>
                  <a:pt x="1247774" y="299063"/>
                </a:lnTo>
                <a:lnTo>
                  <a:pt x="1226634" y="323125"/>
                </a:lnTo>
                <a:lnTo>
                  <a:pt x="1222989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66408" y="5308985"/>
            <a:ext cx="277495" cy="220979"/>
          </a:xfrm>
          <a:custGeom>
            <a:avLst/>
            <a:gdLst/>
            <a:ahLst/>
            <a:cxnLst/>
            <a:rect l="l" t="t" r="r" b="b"/>
            <a:pathLst>
              <a:path w="277494" h="220979">
                <a:moveTo>
                  <a:pt x="252654" y="25237"/>
                </a:moveTo>
                <a:lnTo>
                  <a:pt x="181462" y="25237"/>
                </a:lnTo>
                <a:lnTo>
                  <a:pt x="199366" y="7333"/>
                </a:lnTo>
                <a:lnTo>
                  <a:pt x="207641" y="1833"/>
                </a:lnTo>
                <a:lnTo>
                  <a:pt x="217047" y="0"/>
                </a:lnTo>
                <a:lnTo>
                  <a:pt x="226452" y="1833"/>
                </a:lnTo>
                <a:lnTo>
                  <a:pt x="234727" y="7333"/>
                </a:lnTo>
                <a:lnTo>
                  <a:pt x="252654" y="25237"/>
                </a:lnTo>
                <a:close/>
              </a:path>
              <a:path w="277494" h="220979">
                <a:moveTo>
                  <a:pt x="123330" y="125026"/>
                </a:moveTo>
                <a:lnTo>
                  <a:pt x="103595" y="125026"/>
                </a:lnTo>
                <a:lnTo>
                  <a:pt x="95603" y="117034"/>
                </a:lnTo>
                <a:lnTo>
                  <a:pt x="95603" y="53589"/>
                </a:lnTo>
                <a:lnTo>
                  <a:pt x="95782" y="53589"/>
                </a:lnTo>
                <a:lnTo>
                  <a:pt x="99201" y="42343"/>
                </a:lnTo>
                <a:lnTo>
                  <a:pt x="106224" y="33274"/>
                </a:lnTo>
                <a:lnTo>
                  <a:pt x="116018" y="27218"/>
                </a:lnTo>
                <a:lnTo>
                  <a:pt x="127750" y="25014"/>
                </a:lnTo>
                <a:lnTo>
                  <a:pt x="179453" y="25014"/>
                </a:lnTo>
                <a:lnTo>
                  <a:pt x="181462" y="25237"/>
                </a:lnTo>
                <a:lnTo>
                  <a:pt x="252654" y="25237"/>
                </a:lnTo>
                <a:lnTo>
                  <a:pt x="269598" y="42159"/>
                </a:lnTo>
                <a:lnTo>
                  <a:pt x="275098" y="50434"/>
                </a:lnTo>
                <a:lnTo>
                  <a:pt x="276931" y="59840"/>
                </a:lnTo>
                <a:lnTo>
                  <a:pt x="275365" y="67876"/>
                </a:lnTo>
                <a:lnTo>
                  <a:pt x="131322" y="67876"/>
                </a:lnTo>
                <a:lnTo>
                  <a:pt x="131322" y="117034"/>
                </a:lnTo>
                <a:lnTo>
                  <a:pt x="123330" y="125026"/>
                </a:lnTo>
                <a:close/>
              </a:path>
              <a:path w="277494" h="220979">
                <a:moveTo>
                  <a:pt x="59884" y="220630"/>
                </a:moveTo>
                <a:lnTo>
                  <a:pt x="7333" y="178426"/>
                </a:lnTo>
                <a:lnTo>
                  <a:pt x="0" y="160745"/>
                </a:lnTo>
                <a:lnTo>
                  <a:pt x="1833" y="151340"/>
                </a:lnTo>
                <a:lnTo>
                  <a:pt x="7333" y="143064"/>
                </a:lnTo>
                <a:lnTo>
                  <a:pt x="40016" y="110382"/>
                </a:lnTo>
                <a:lnTo>
                  <a:pt x="47383" y="84664"/>
                </a:lnTo>
                <a:lnTo>
                  <a:pt x="52352" y="73533"/>
                </a:lnTo>
                <a:lnTo>
                  <a:pt x="60046" y="64466"/>
                </a:lnTo>
                <a:lnTo>
                  <a:pt x="69892" y="57885"/>
                </a:lnTo>
                <a:lnTo>
                  <a:pt x="81315" y="54214"/>
                </a:lnTo>
                <a:lnTo>
                  <a:pt x="81342" y="107301"/>
                </a:lnTo>
                <a:lnTo>
                  <a:pt x="83840" y="119687"/>
                </a:lnTo>
                <a:lnTo>
                  <a:pt x="90725" y="129904"/>
                </a:lnTo>
                <a:lnTo>
                  <a:pt x="100943" y="136790"/>
                </a:lnTo>
                <a:lnTo>
                  <a:pt x="113462" y="139314"/>
                </a:lnTo>
                <a:lnTo>
                  <a:pt x="209268" y="139314"/>
                </a:lnTo>
                <a:lnTo>
                  <a:pt x="209903" y="140787"/>
                </a:lnTo>
                <a:lnTo>
                  <a:pt x="209903" y="146502"/>
                </a:lnTo>
                <a:lnTo>
                  <a:pt x="208218" y="154842"/>
                </a:lnTo>
                <a:lnTo>
                  <a:pt x="203624" y="161655"/>
                </a:lnTo>
                <a:lnTo>
                  <a:pt x="196812" y="166249"/>
                </a:lnTo>
                <a:lnTo>
                  <a:pt x="188472" y="167933"/>
                </a:lnTo>
                <a:lnTo>
                  <a:pt x="187266" y="167933"/>
                </a:lnTo>
                <a:lnTo>
                  <a:pt x="188020" y="170151"/>
                </a:lnTo>
                <a:lnTo>
                  <a:pt x="188472" y="172577"/>
                </a:lnTo>
                <a:lnTo>
                  <a:pt x="188472" y="175077"/>
                </a:lnTo>
                <a:lnTo>
                  <a:pt x="186787" y="183417"/>
                </a:lnTo>
                <a:lnTo>
                  <a:pt x="182193" y="190230"/>
                </a:lnTo>
                <a:lnTo>
                  <a:pt x="175381" y="194824"/>
                </a:lnTo>
                <a:lnTo>
                  <a:pt x="167262" y="196464"/>
                </a:lnTo>
                <a:lnTo>
                  <a:pt x="94397" y="196464"/>
                </a:lnTo>
                <a:lnTo>
                  <a:pt x="77565" y="213296"/>
                </a:lnTo>
                <a:lnTo>
                  <a:pt x="69290" y="218796"/>
                </a:lnTo>
                <a:lnTo>
                  <a:pt x="59884" y="220630"/>
                </a:lnTo>
                <a:close/>
              </a:path>
              <a:path w="277494" h="220979">
                <a:moveTo>
                  <a:pt x="238478" y="108640"/>
                </a:moveTo>
                <a:lnTo>
                  <a:pt x="238478" y="103595"/>
                </a:lnTo>
                <a:lnTo>
                  <a:pt x="235672" y="89688"/>
                </a:lnTo>
                <a:lnTo>
                  <a:pt x="228019" y="78335"/>
                </a:lnTo>
                <a:lnTo>
                  <a:pt x="216666" y="70682"/>
                </a:lnTo>
                <a:lnTo>
                  <a:pt x="202759" y="67876"/>
                </a:lnTo>
                <a:lnTo>
                  <a:pt x="275365" y="67876"/>
                </a:lnTo>
                <a:lnTo>
                  <a:pt x="275098" y="69245"/>
                </a:lnTo>
                <a:lnTo>
                  <a:pt x="269598" y="77520"/>
                </a:lnTo>
                <a:lnTo>
                  <a:pt x="238478" y="108640"/>
                </a:lnTo>
                <a:close/>
              </a:path>
              <a:path w="277494" h="220979">
                <a:moveTo>
                  <a:pt x="209268" y="139314"/>
                </a:moveTo>
                <a:lnTo>
                  <a:pt x="113462" y="139314"/>
                </a:lnTo>
                <a:lnTo>
                  <a:pt x="125982" y="136790"/>
                </a:lnTo>
                <a:lnTo>
                  <a:pt x="136200" y="129904"/>
                </a:lnTo>
                <a:lnTo>
                  <a:pt x="143085" y="119687"/>
                </a:lnTo>
                <a:lnTo>
                  <a:pt x="145582" y="107301"/>
                </a:lnTo>
                <a:lnTo>
                  <a:pt x="145609" y="82164"/>
                </a:lnTo>
                <a:lnTo>
                  <a:pt x="198966" y="82164"/>
                </a:lnTo>
                <a:lnTo>
                  <a:pt x="208908" y="84167"/>
                </a:lnTo>
                <a:lnTo>
                  <a:pt x="216846" y="89508"/>
                </a:lnTo>
                <a:lnTo>
                  <a:pt x="222205" y="97428"/>
                </a:lnTo>
                <a:lnTo>
                  <a:pt x="224190" y="107122"/>
                </a:lnTo>
                <a:lnTo>
                  <a:pt x="224190" y="107301"/>
                </a:lnTo>
                <a:lnTo>
                  <a:pt x="222632" y="115933"/>
                </a:lnTo>
                <a:lnTo>
                  <a:pt x="218386" y="123252"/>
                </a:lnTo>
                <a:lnTo>
                  <a:pt x="211997" y="128711"/>
                </a:lnTo>
                <a:lnTo>
                  <a:pt x="204009" y="131768"/>
                </a:lnTo>
                <a:lnTo>
                  <a:pt x="207671" y="135608"/>
                </a:lnTo>
                <a:lnTo>
                  <a:pt x="209268" y="13931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33449" y="5734049"/>
            <a:ext cx="1200150" cy="323850"/>
          </a:xfrm>
          <a:custGeom>
            <a:avLst/>
            <a:gdLst/>
            <a:ahLst/>
            <a:cxnLst/>
            <a:rect l="l" t="t" r="r" b="b"/>
            <a:pathLst>
              <a:path w="1200150" h="323850">
                <a:moveTo>
                  <a:pt x="1175364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4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175364" y="0"/>
                </a:lnTo>
                <a:lnTo>
                  <a:pt x="1200149" y="24785"/>
                </a:lnTo>
                <a:lnTo>
                  <a:pt x="1200149" y="299064"/>
                </a:lnTo>
                <a:lnTo>
                  <a:pt x="1179008" y="323124"/>
                </a:lnTo>
                <a:lnTo>
                  <a:pt x="1175364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33449" y="6172199"/>
            <a:ext cx="1247775" cy="323850"/>
          </a:xfrm>
          <a:custGeom>
            <a:avLst/>
            <a:gdLst/>
            <a:ahLst/>
            <a:cxnLst/>
            <a:rect l="l" t="t" r="r" b="b"/>
            <a:pathLst>
              <a:path w="1247775" h="323850">
                <a:moveTo>
                  <a:pt x="1222989" y="323849"/>
                </a:moveTo>
                <a:lnTo>
                  <a:pt x="24785" y="323849"/>
                </a:lnTo>
                <a:lnTo>
                  <a:pt x="21140" y="323124"/>
                </a:lnTo>
                <a:lnTo>
                  <a:pt x="0" y="299063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222989" y="0"/>
                </a:lnTo>
                <a:lnTo>
                  <a:pt x="1247774" y="24785"/>
                </a:lnTo>
                <a:lnTo>
                  <a:pt x="1247774" y="299063"/>
                </a:lnTo>
                <a:lnTo>
                  <a:pt x="1226634" y="323124"/>
                </a:lnTo>
                <a:lnTo>
                  <a:pt x="1222989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49299" y="1395857"/>
            <a:ext cx="6254750" cy="50514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개인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삶의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질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향상</a:t>
            </a:r>
            <a:endParaRPr sz="2000">
              <a:latin typeface="Malgun Gothic"/>
              <a:cs typeface="Malgun Gothic"/>
            </a:endParaRPr>
          </a:p>
          <a:p>
            <a:pPr marL="227329" indent="-214629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자신감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증가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인식의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정확성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향상으로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대인관계에서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자신감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회복</a:t>
            </a:r>
            <a:endParaRPr sz="1700">
              <a:latin typeface="Dotum"/>
              <a:cs typeface="Dotum"/>
            </a:endParaRPr>
          </a:p>
          <a:p>
            <a:pPr marL="227329" indent="-214629">
              <a:lnSpc>
                <a:spcPct val="100000"/>
              </a:lnSpc>
              <a:spcBef>
                <a:spcPts val="141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심리적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안정감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4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당황스러운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상황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감소로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불안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스트레스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완화</a:t>
            </a:r>
            <a:endParaRPr sz="1700">
              <a:latin typeface="Dotum"/>
              <a:cs typeface="Dotum"/>
            </a:endParaRPr>
          </a:p>
          <a:p>
            <a:pPr marL="227329" indent="-214629">
              <a:lnSpc>
                <a:spcPct val="100000"/>
              </a:lnSpc>
              <a:spcBef>
                <a:spcPts val="141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자립성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강화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4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타인에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의존하지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않는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독립적인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관계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형성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가능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사회적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확대</a:t>
            </a:r>
            <a:endParaRPr sz="2000">
              <a:latin typeface="Malgun Gothic"/>
              <a:cs typeface="Malgun Gothic"/>
            </a:endParaRPr>
          </a:p>
          <a:p>
            <a:pPr marL="227329" indent="-214629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직장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생활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동료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상사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식별이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용이해져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업무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효율성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네트워킹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endParaRPr sz="1700">
              <a:latin typeface="Dotum"/>
              <a:cs typeface="Dotum"/>
            </a:endParaRPr>
          </a:p>
          <a:p>
            <a:pPr marL="227329" indent="-214629">
              <a:lnSpc>
                <a:spcPct val="100000"/>
              </a:lnSpc>
              <a:spcBef>
                <a:spcPts val="141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교육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환경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지원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학생과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교사의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상호작용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r>
              <a:rPr dirty="0" sz="1700" spc="-24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학업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성취도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가능</a:t>
            </a:r>
            <a:endParaRPr sz="1700">
              <a:latin typeface="Dotum"/>
              <a:cs typeface="Dotum"/>
            </a:endParaRPr>
          </a:p>
          <a:p>
            <a:pPr marL="227329" indent="-214629">
              <a:lnSpc>
                <a:spcPct val="100000"/>
              </a:lnSpc>
              <a:spcBef>
                <a:spcPts val="141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사회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활동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참여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모임</a:t>
            </a:r>
            <a:r>
              <a:rPr dirty="0" sz="1700" spc="-240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3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이벤트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다양한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활동에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적극적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참여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증가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Clr>
                <a:srgbClr val="0078D6"/>
              </a:buClr>
              <a:buFont typeface="Arial"/>
              <a:buChar char="•"/>
            </a:pPr>
            <a:endParaRPr sz="150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포용사회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기여</a:t>
            </a:r>
            <a:endParaRPr sz="2000">
              <a:latin typeface="Malgun Gothic"/>
              <a:cs typeface="Malgun Gothic"/>
            </a:endParaRPr>
          </a:p>
          <a:p>
            <a:pPr marL="227329" indent="-214629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장애인식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4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안면인식장애에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대한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확대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이해도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endParaRPr sz="1700">
              <a:latin typeface="Dotum"/>
              <a:cs typeface="Dotum"/>
            </a:endParaRPr>
          </a:p>
          <a:p>
            <a:pPr marL="227329" indent="-214629">
              <a:lnSpc>
                <a:spcPct val="100000"/>
              </a:lnSpc>
              <a:spcBef>
                <a:spcPts val="1410"/>
              </a:spcBef>
              <a:buClr>
                <a:srgbClr val="0078D6"/>
              </a:buClr>
              <a:buFont typeface="Arial"/>
              <a:buChar char="•"/>
              <a:tabLst>
                <a:tab pos="227329" algn="l"/>
              </a:tabLst>
            </a:pP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통합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기술</a:t>
            </a:r>
            <a:r>
              <a:rPr dirty="0" baseline="-4901" sz="2550" spc="-2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baseline="-4901" sz="2550" spc="-487">
                <a:solidFill>
                  <a:srgbClr val="4F4F4F"/>
                </a:solidFill>
                <a:latin typeface="Dotum"/>
                <a:cs typeface="Dotum"/>
              </a:rPr>
              <a:t>발전</a:t>
            </a:r>
            <a:r>
              <a:rPr dirty="0" baseline="-4901" sz="2550" spc="-292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3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보조공학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기술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발전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촉진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장애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영역으로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확장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가능</a:t>
            </a:r>
            <a:endParaRPr sz="1700">
              <a:latin typeface="Dotum"/>
              <a:cs typeface="Dotum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933449" y="6610349"/>
            <a:ext cx="1428750" cy="323850"/>
          </a:xfrm>
          <a:custGeom>
            <a:avLst/>
            <a:gdLst/>
            <a:ahLst/>
            <a:cxnLst/>
            <a:rect l="l" t="t" r="r" b="b"/>
            <a:pathLst>
              <a:path w="1428750" h="323850">
                <a:moveTo>
                  <a:pt x="1403964" y="323849"/>
                </a:moveTo>
                <a:lnTo>
                  <a:pt x="24785" y="323849"/>
                </a:lnTo>
                <a:lnTo>
                  <a:pt x="21140" y="323123"/>
                </a:lnTo>
                <a:lnTo>
                  <a:pt x="0" y="299063"/>
                </a:lnTo>
                <a:lnTo>
                  <a:pt x="0" y="295274"/>
                </a:lnTo>
                <a:lnTo>
                  <a:pt x="0" y="24785"/>
                </a:lnTo>
                <a:lnTo>
                  <a:pt x="24785" y="0"/>
                </a:lnTo>
                <a:lnTo>
                  <a:pt x="1403964" y="0"/>
                </a:lnTo>
                <a:lnTo>
                  <a:pt x="1428749" y="24785"/>
                </a:lnTo>
                <a:lnTo>
                  <a:pt x="1428749" y="299063"/>
                </a:lnTo>
                <a:lnTo>
                  <a:pt x="1407609" y="323123"/>
                </a:lnTo>
                <a:lnTo>
                  <a:pt x="1403964" y="3238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49299" y="6649084"/>
            <a:ext cx="10693400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0"/>
              </a:lnSpc>
              <a:tabLst>
                <a:tab pos="227329" algn="l"/>
                <a:tab pos="10680065" algn="l"/>
              </a:tabLst>
            </a:pPr>
            <a:r>
              <a:rPr dirty="0" u="sng" sz="1700" spc="-5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Arial"/>
                <a:cs typeface="Arial"/>
              </a:rPr>
              <a:t>•</a:t>
            </a:r>
            <a:r>
              <a:rPr dirty="0" u="sng" sz="170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Arial"/>
                <a:cs typeface="Arial"/>
              </a:rPr>
              <a:t>	</a:t>
            </a:r>
            <a:r>
              <a:rPr dirty="0" u="sng" baseline="-4901" sz="2550" spc="-487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사회</a:t>
            </a:r>
            <a:r>
              <a:rPr dirty="0" u="sng" baseline="-4901" sz="2550" spc="-2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baseline="-4901" sz="2550" spc="-487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경제적</a:t>
            </a:r>
            <a:r>
              <a:rPr dirty="0" u="sng" baseline="-4901" sz="2550" spc="-2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baseline="-4901" sz="2550" spc="-487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가치</a:t>
            </a:r>
            <a:r>
              <a:rPr dirty="0" u="sng" baseline="-4901" sz="2550" spc="-292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Microsoft Sans Serif"/>
                <a:cs typeface="Microsoft Sans Serif"/>
              </a:rPr>
              <a:t>:</a:t>
            </a:r>
            <a:r>
              <a:rPr dirty="0" u="sng" sz="1700" spc="-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고용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기회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확대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및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인적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자원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활용도</a:t>
            </a:r>
            <a:r>
              <a:rPr dirty="0" u="sng" sz="1700" spc="-1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증가</a:t>
            </a:r>
            <a:r>
              <a:rPr dirty="0" u="sng" sz="170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	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9299" y="709942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994180" y="709942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19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4000499"/>
            <a:ext cx="11144250" cy="1905000"/>
            <a:chOff x="761999" y="4000499"/>
            <a:chExt cx="11144250" cy="1905000"/>
          </a:xfrm>
        </p:grpSpPr>
        <p:sp>
          <p:nvSpPr>
            <p:cNvPr id="6" name="object 6" descr=""/>
            <p:cNvSpPr/>
            <p:nvPr/>
          </p:nvSpPr>
          <p:spPr>
            <a:xfrm>
              <a:off x="10001249" y="4000499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9" y="1900414"/>
                  </a:lnTo>
                  <a:lnTo>
                    <a:pt x="812738" y="1894690"/>
                  </a:lnTo>
                  <a:lnTo>
                    <a:pt x="766675" y="1886698"/>
                  </a:lnTo>
                  <a:lnTo>
                    <a:pt x="721060" y="1876454"/>
                  </a:lnTo>
                  <a:lnTo>
                    <a:pt x="676002" y="1863986"/>
                  </a:lnTo>
                  <a:lnTo>
                    <a:pt x="631611" y="1849320"/>
                  </a:lnTo>
                  <a:lnTo>
                    <a:pt x="587993" y="1832494"/>
                  </a:lnTo>
                  <a:lnTo>
                    <a:pt x="545253" y="1813548"/>
                  </a:lnTo>
                  <a:lnTo>
                    <a:pt x="503494" y="1792529"/>
                  </a:lnTo>
                  <a:lnTo>
                    <a:pt x="462815" y="1769486"/>
                  </a:lnTo>
                  <a:lnTo>
                    <a:pt x="423318" y="1744474"/>
                  </a:lnTo>
                  <a:lnTo>
                    <a:pt x="385096" y="1717554"/>
                  </a:lnTo>
                  <a:lnTo>
                    <a:pt x="348240" y="1688792"/>
                  </a:lnTo>
                  <a:lnTo>
                    <a:pt x="312838" y="1658255"/>
                  </a:lnTo>
                  <a:lnTo>
                    <a:pt x="278980" y="1626018"/>
                  </a:lnTo>
                  <a:lnTo>
                    <a:pt x="246743" y="1592159"/>
                  </a:lnTo>
                  <a:lnTo>
                    <a:pt x="216207" y="1556758"/>
                  </a:lnTo>
                  <a:lnTo>
                    <a:pt x="187444" y="1519903"/>
                  </a:lnTo>
                  <a:lnTo>
                    <a:pt x="160525" y="1481679"/>
                  </a:lnTo>
                  <a:lnTo>
                    <a:pt x="135513" y="1442181"/>
                  </a:lnTo>
                  <a:lnTo>
                    <a:pt x="112471" y="1401503"/>
                  </a:lnTo>
                  <a:lnTo>
                    <a:pt x="91450" y="1359745"/>
                  </a:lnTo>
                  <a:lnTo>
                    <a:pt x="72504" y="1317005"/>
                  </a:lnTo>
                  <a:lnTo>
                    <a:pt x="55679" y="1273386"/>
                  </a:lnTo>
                  <a:lnTo>
                    <a:pt x="41014" y="1228995"/>
                  </a:lnTo>
                  <a:lnTo>
                    <a:pt x="28544" y="1183938"/>
                  </a:lnTo>
                  <a:lnTo>
                    <a:pt x="18301" y="1138322"/>
                  </a:lnTo>
                  <a:lnTo>
                    <a:pt x="10308" y="1092260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3" y="835903"/>
                  </a:lnTo>
                  <a:lnTo>
                    <a:pt x="14021" y="789658"/>
                  </a:lnTo>
                  <a:lnTo>
                    <a:pt x="23143" y="743805"/>
                  </a:lnTo>
                  <a:lnTo>
                    <a:pt x="34502" y="698455"/>
                  </a:lnTo>
                  <a:lnTo>
                    <a:pt x="48072" y="653717"/>
                  </a:lnTo>
                  <a:lnTo>
                    <a:pt x="63823" y="609699"/>
                  </a:lnTo>
                  <a:lnTo>
                    <a:pt x="81714" y="566507"/>
                  </a:lnTo>
                  <a:lnTo>
                    <a:pt x="101703" y="524244"/>
                  </a:lnTo>
                  <a:lnTo>
                    <a:pt x="123741" y="483014"/>
                  </a:lnTo>
                  <a:lnTo>
                    <a:pt x="147776" y="442914"/>
                  </a:lnTo>
                  <a:lnTo>
                    <a:pt x="173749" y="404042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2" y="173750"/>
                  </a:lnTo>
                  <a:lnTo>
                    <a:pt x="442914" y="147776"/>
                  </a:lnTo>
                  <a:lnTo>
                    <a:pt x="483014" y="123741"/>
                  </a:lnTo>
                  <a:lnTo>
                    <a:pt x="524245" y="101703"/>
                  </a:lnTo>
                  <a:lnTo>
                    <a:pt x="566507" y="81714"/>
                  </a:lnTo>
                  <a:lnTo>
                    <a:pt x="609698" y="63823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7" y="14022"/>
                  </a:lnTo>
                  <a:lnTo>
                    <a:pt x="835903" y="7163"/>
                  </a:lnTo>
                  <a:lnTo>
                    <a:pt x="882429" y="2580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0"/>
                  </a:lnTo>
                  <a:lnTo>
                    <a:pt x="1069095" y="7163"/>
                  </a:lnTo>
                  <a:lnTo>
                    <a:pt x="1115339" y="14022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8" y="63823"/>
                  </a:lnTo>
                  <a:lnTo>
                    <a:pt x="1338491" y="81714"/>
                  </a:lnTo>
                  <a:lnTo>
                    <a:pt x="1380753" y="101703"/>
                  </a:lnTo>
                  <a:lnTo>
                    <a:pt x="1421983" y="123742"/>
                  </a:lnTo>
                  <a:lnTo>
                    <a:pt x="1462082" y="147776"/>
                  </a:lnTo>
                  <a:lnTo>
                    <a:pt x="1500955" y="173750"/>
                  </a:lnTo>
                  <a:lnTo>
                    <a:pt x="1538507" y="201599"/>
                  </a:lnTo>
                  <a:lnTo>
                    <a:pt x="1574647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8" y="404042"/>
                  </a:lnTo>
                  <a:lnTo>
                    <a:pt x="1757222" y="442914"/>
                  </a:lnTo>
                  <a:lnTo>
                    <a:pt x="1781256" y="483014"/>
                  </a:lnTo>
                  <a:lnTo>
                    <a:pt x="1803296" y="524244"/>
                  </a:lnTo>
                  <a:lnTo>
                    <a:pt x="1823285" y="566507"/>
                  </a:lnTo>
                  <a:lnTo>
                    <a:pt x="1841175" y="609699"/>
                  </a:lnTo>
                  <a:lnTo>
                    <a:pt x="1856925" y="653717"/>
                  </a:lnTo>
                  <a:lnTo>
                    <a:pt x="1870496" y="698455"/>
                  </a:lnTo>
                  <a:lnTo>
                    <a:pt x="1881857" y="743805"/>
                  </a:lnTo>
                  <a:lnTo>
                    <a:pt x="1890977" y="789658"/>
                  </a:lnTo>
                  <a:lnTo>
                    <a:pt x="1897837" y="835903"/>
                  </a:lnTo>
                  <a:lnTo>
                    <a:pt x="1902419" y="882429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9" y="1022570"/>
                  </a:lnTo>
                  <a:lnTo>
                    <a:pt x="1897837" y="1069096"/>
                  </a:lnTo>
                  <a:lnTo>
                    <a:pt x="1890977" y="1115340"/>
                  </a:lnTo>
                  <a:lnTo>
                    <a:pt x="1881857" y="1161193"/>
                  </a:lnTo>
                  <a:lnTo>
                    <a:pt x="1870496" y="1206543"/>
                  </a:lnTo>
                  <a:lnTo>
                    <a:pt x="1856925" y="1251281"/>
                  </a:lnTo>
                  <a:lnTo>
                    <a:pt x="1841175" y="1295299"/>
                  </a:lnTo>
                  <a:lnTo>
                    <a:pt x="1823285" y="1338491"/>
                  </a:lnTo>
                  <a:lnTo>
                    <a:pt x="1803296" y="1380753"/>
                  </a:lnTo>
                  <a:lnTo>
                    <a:pt x="1781256" y="1421983"/>
                  </a:lnTo>
                  <a:lnTo>
                    <a:pt x="1757222" y="1462083"/>
                  </a:lnTo>
                  <a:lnTo>
                    <a:pt x="1731249" y="1500956"/>
                  </a:lnTo>
                  <a:lnTo>
                    <a:pt x="1703400" y="1538507"/>
                  </a:lnTo>
                  <a:lnTo>
                    <a:pt x="1673742" y="1574646"/>
                  </a:lnTo>
                  <a:lnTo>
                    <a:pt x="1642345" y="1609286"/>
                  </a:lnTo>
                  <a:lnTo>
                    <a:pt x="1609287" y="1642345"/>
                  </a:lnTo>
                  <a:lnTo>
                    <a:pt x="1574647" y="1673741"/>
                  </a:lnTo>
                  <a:lnTo>
                    <a:pt x="1538507" y="1703399"/>
                  </a:lnTo>
                  <a:lnTo>
                    <a:pt x="1500956" y="1731248"/>
                  </a:lnTo>
                  <a:lnTo>
                    <a:pt x="1462083" y="1757222"/>
                  </a:lnTo>
                  <a:lnTo>
                    <a:pt x="1421983" y="1781257"/>
                  </a:lnTo>
                  <a:lnTo>
                    <a:pt x="1380752" y="1803295"/>
                  </a:lnTo>
                  <a:lnTo>
                    <a:pt x="1338491" y="1823283"/>
                  </a:lnTo>
                  <a:lnTo>
                    <a:pt x="1295298" y="1841174"/>
                  </a:lnTo>
                  <a:lnTo>
                    <a:pt x="1251280" y="1856925"/>
                  </a:lnTo>
                  <a:lnTo>
                    <a:pt x="1206542" y="1870496"/>
                  </a:lnTo>
                  <a:lnTo>
                    <a:pt x="1161192" y="1881856"/>
                  </a:lnTo>
                  <a:lnTo>
                    <a:pt x="1115339" y="1890976"/>
                  </a:lnTo>
                  <a:lnTo>
                    <a:pt x="1069095" y="1897836"/>
                  </a:lnTo>
                  <a:lnTo>
                    <a:pt x="1022570" y="1902419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999" y="4886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379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700"/>
              <a:t>목차</a:t>
            </a:r>
            <a:endParaRPr sz="3550"/>
          </a:p>
        </p:txBody>
      </p:sp>
      <p:sp>
        <p:nvSpPr>
          <p:cNvPr id="9" name="object 9" descr=""/>
          <p:cNvSpPr/>
          <p:nvPr/>
        </p:nvSpPr>
        <p:spPr>
          <a:xfrm>
            <a:off x="761999" y="16478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89198" y="17103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0799" y="1684083"/>
            <a:ext cx="110680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개요</a:t>
            </a:r>
            <a:r>
              <a:rPr dirty="0" sz="1850" spc="-16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70">
                <a:solidFill>
                  <a:srgbClr val="333333"/>
                </a:solidFill>
                <a:latin typeface="Dotum"/>
                <a:cs typeface="Dotum"/>
              </a:rPr>
              <a:t>정의</a:t>
            </a:r>
            <a:endParaRPr sz="1850">
              <a:latin typeface="Dotum"/>
              <a:cs typeface="Dotu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999" y="22955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89198" y="23580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20799" y="2331783"/>
            <a:ext cx="855344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통계</a:t>
            </a:r>
            <a:r>
              <a:rPr dirty="0" sz="1850" spc="-16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60">
                <a:solidFill>
                  <a:srgbClr val="333333"/>
                </a:solidFill>
                <a:latin typeface="Dotum"/>
                <a:cs typeface="Dotum"/>
              </a:rPr>
              <a:t>자료</a:t>
            </a:r>
            <a:endParaRPr sz="185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1999" y="29432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89198" y="30057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20799" y="2979483"/>
            <a:ext cx="1433830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일상생활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60">
                <a:solidFill>
                  <a:srgbClr val="333333"/>
                </a:solidFill>
                <a:latin typeface="Dotum"/>
                <a:cs typeface="Dotum"/>
              </a:rPr>
              <a:t>어려움</a:t>
            </a:r>
            <a:endParaRPr sz="1850">
              <a:latin typeface="Dotum"/>
              <a:cs typeface="Dot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61999" y="35909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89198" y="36534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20799" y="3627183"/>
            <a:ext cx="1433830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솔루션의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60">
                <a:solidFill>
                  <a:srgbClr val="333333"/>
                </a:solidFill>
                <a:latin typeface="Dotum"/>
                <a:cs typeface="Dotum"/>
              </a:rPr>
              <a:t>필요성</a:t>
            </a:r>
            <a:endParaRPr sz="1850">
              <a:latin typeface="Dotum"/>
              <a:cs typeface="Dotum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61999" y="42386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89198" y="43011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20799" y="4274883"/>
            <a:ext cx="2381250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850" spc="-16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endParaRPr sz="18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9198" y="4948832"/>
            <a:ext cx="12700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20799" y="4922583"/>
            <a:ext cx="155130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예상</a:t>
            </a:r>
            <a:r>
              <a:rPr dirty="0" sz="1850" spc="-16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효과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3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850" spc="-15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850" spc="-360">
                <a:solidFill>
                  <a:srgbClr val="333333"/>
                </a:solidFill>
                <a:latin typeface="Dotum"/>
                <a:cs typeface="Dotum"/>
              </a:rPr>
              <a:t>결론</a:t>
            </a:r>
            <a:endParaRPr sz="1850">
              <a:latin typeface="Dotum"/>
              <a:cs typeface="Dotum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61999" y="52387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49299" y="5427789"/>
            <a:ext cx="25057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068148" y="5430673"/>
            <a:ext cx="374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2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8505825"/>
          </a:xfrm>
          <a:custGeom>
            <a:avLst/>
            <a:gdLst/>
            <a:ahLst/>
            <a:cxnLst/>
            <a:rect l="l" t="t" r="r" b="b"/>
            <a:pathLst>
              <a:path w="12115800" h="8505825">
                <a:moveTo>
                  <a:pt x="0" y="8505824"/>
                </a:moveTo>
                <a:lnTo>
                  <a:pt x="12115799" y="8505824"/>
                </a:lnTo>
                <a:lnTo>
                  <a:pt x="12115799" y="0"/>
                </a:lnTo>
                <a:lnTo>
                  <a:pt x="0" y="0"/>
                </a:lnTo>
                <a:lnTo>
                  <a:pt x="0" y="85058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8505825"/>
          </a:xfrm>
          <a:custGeom>
            <a:avLst/>
            <a:gdLst/>
            <a:ahLst/>
            <a:cxnLst/>
            <a:rect l="l" t="t" r="r" b="b"/>
            <a:pathLst>
              <a:path w="76200" h="8505825">
                <a:moveTo>
                  <a:pt x="76199" y="8505824"/>
                </a:moveTo>
                <a:lnTo>
                  <a:pt x="0" y="8505824"/>
                </a:lnTo>
                <a:lnTo>
                  <a:pt x="0" y="0"/>
                </a:lnTo>
                <a:lnTo>
                  <a:pt x="76199" y="0"/>
                </a:lnTo>
                <a:lnTo>
                  <a:pt x="76199" y="85058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564832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1"/>
                </a:lnTo>
                <a:lnTo>
                  <a:pt x="859139" y="1900412"/>
                </a:lnTo>
                <a:lnTo>
                  <a:pt x="812738" y="1894689"/>
                </a:lnTo>
                <a:lnTo>
                  <a:pt x="766675" y="1886696"/>
                </a:lnTo>
                <a:lnTo>
                  <a:pt x="721060" y="1876453"/>
                </a:lnTo>
                <a:lnTo>
                  <a:pt x="676002" y="1863984"/>
                </a:lnTo>
                <a:lnTo>
                  <a:pt x="631611" y="1849318"/>
                </a:lnTo>
                <a:lnTo>
                  <a:pt x="587993" y="1832493"/>
                </a:lnTo>
                <a:lnTo>
                  <a:pt x="545253" y="1813547"/>
                </a:lnTo>
                <a:lnTo>
                  <a:pt x="503494" y="1792528"/>
                </a:lnTo>
                <a:lnTo>
                  <a:pt x="462815" y="1769484"/>
                </a:lnTo>
                <a:lnTo>
                  <a:pt x="423318" y="1744473"/>
                </a:lnTo>
                <a:lnTo>
                  <a:pt x="385096" y="1717553"/>
                </a:lnTo>
                <a:lnTo>
                  <a:pt x="348240" y="1688791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8"/>
                </a:lnTo>
                <a:lnTo>
                  <a:pt x="216207" y="1556758"/>
                </a:lnTo>
                <a:lnTo>
                  <a:pt x="187444" y="1519902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4"/>
                </a:lnTo>
                <a:lnTo>
                  <a:pt x="91450" y="1359744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3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2"/>
                </a:lnTo>
                <a:lnTo>
                  <a:pt x="231258" y="330352"/>
                </a:lnTo>
                <a:lnTo>
                  <a:pt x="262654" y="295711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4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3"/>
                </a:lnTo>
                <a:lnTo>
                  <a:pt x="835903" y="7163"/>
                </a:lnTo>
                <a:lnTo>
                  <a:pt x="882429" y="2581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1"/>
                </a:lnTo>
                <a:lnTo>
                  <a:pt x="1069095" y="7163"/>
                </a:lnTo>
                <a:lnTo>
                  <a:pt x="1115339" y="14023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4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1"/>
                </a:lnTo>
                <a:lnTo>
                  <a:pt x="1673741" y="330352"/>
                </a:lnTo>
                <a:lnTo>
                  <a:pt x="1703399" y="366492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7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69"/>
                </a:lnTo>
                <a:lnTo>
                  <a:pt x="1897837" y="1069095"/>
                </a:lnTo>
                <a:lnTo>
                  <a:pt x="1890977" y="1115340"/>
                </a:lnTo>
                <a:lnTo>
                  <a:pt x="1881857" y="1161192"/>
                </a:lnTo>
                <a:lnTo>
                  <a:pt x="1870496" y="1206542"/>
                </a:lnTo>
                <a:lnTo>
                  <a:pt x="1856925" y="1251280"/>
                </a:lnTo>
                <a:lnTo>
                  <a:pt x="1841175" y="1295298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4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6"/>
                </a:lnTo>
                <a:lnTo>
                  <a:pt x="1673742" y="1574645"/>
                </a:lnTo>
                <a:lnTo>
                  <a:pt x="1642345" y="1609286"/>
                </a:lnTo>
                <a:lnTo>
                  <a:pt x="1609287" y="1642343"/>
                </a:lnTo>
                <a:lnTo>
                  <a:pt x="1574647" y="1673739"/>
                </a:lnTo>
                <a:lnTo>
                  <a:pt x="1538507" y="1703398"/>
                </a:lnTo>
                <a:lnTo>
                  <a:pt x="1500956" y="1731247"/>
                </a:lnTo>
                <a:lnTo>
                  <a:pt x="1462083" y="1757221"/>
                </a:lnTo>
                <a:lnTo>
                  <a:pt x="1421983" y="1781256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3"/>
                </a:lnTo>
                <a:lnTo>
                  <a:pt x="1206542" y="1870495"/>
                </a:lnTo>
                <a:lnTo>
                  <a:pt x="1161192" y="1881855"/>
                </a:lnTo>
                <a:lnTo>
                  <a:pt x="1115339" y="1890976"/>
                </a:lnTo>
                <a:lnTo>
                  <a:pt x="1069095" y="1897835"/>
                </a:lnTo>
                <a:lnTo>
                  <a:pt x="1022570" y="1902418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결론</a:t>
            </a:r>
            <a:r>
              <a:rPr dirty="0" spc="-330"/>
              <a:t> </a:t>
            </a:r>
            <a:r>
              <a:rPr dirty="0" spc="-610"/>
              <a:t>및</a:t>
            </a:r>
            <a:r>
              <a:rPr dirty="0" spc="-325"/>
              <a:t> </a:t>
            </a:r>
            <a:r>
              <a:rPr dirty="0" spc="-610"/>
              <a:t>미래</a:t>
            </a:r>
            <a:r>
              <a:rPr dirty="0" spc="-325"/>
              <a:t> </a:t>
            </a:r>
            <a:r>
              <a:rPr dirty="0" spc="-645"/>
              <a:t>전망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143" y="1457324"/>
            <a:ext cx="157153" cy="2286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719387"/>
            <a:ext cx="228600" cy="200025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61999" y="4495799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125969" y="171410"/>
                </a:moveTo>
                <a:lnTo>
                  <a:pt x="117847" y="170210"/>
                </a:lnTo>
                <a:lnTo>
                  <a:pt x="110549" y="165824"/>
                </a:lnTo>
                <a:lnTo>
                  <a:pt x="69740" y="128587"/>
                </a:lnTo>
                <a:lnTo>
                  <a:pt x="57150" y="128587"/>
                </a:lnTo>
                <a:lnTo>
                  <a:pt x="57150" y="28575"/>
                </a:lnTo>
                <a:lnTo>
                  <a:pt x="96576" y="2321"/>
                </a:lnTo>
                <a:lnTo>
                  <a:pt x="96890" y="2321"/>
                </a:lnTo>
                <a:lnTo>
                  <a:pt x="104477" y="0"/>
                </a:lnTo>
                <a:lnTo>
                  <a:pt x="118318" y="0"/>
                </a:lnTo>
                <a:lnTo>
                  <a:pt x="124122" y="1160"/>
                </a:lnTo>
                <a:lnTo>
                  <a:pt x="129301" y="3348"/>
                </a:lnTo>
                <a:lnTo>
                  <a:pt x="92154" y="33397"/>
                </a:lnTo>
                <a:lnTo>
                  <a:pt x="84355" y="42699"/>
                </a:lnTo>
                <a:lnTo>
                  <a:pt x="80696" y="53868"/>
                </a:lnTo>
                <a:lnTo>
                  <a:pt x="81315" y="65008"/>
                </a:lnTo>
                <a:lnTo>
                  <a:pt x="81348" y="65606"/>
                </a:lnTo>
                <a:lnTo>
                  <a:pt x="86484" y="76616"/>
                </a:lnTo>
                <a:lnTo>
                  <a:pt x="95983" y="85254"/>
                </a:lnTo>
                <a:lnTo>
                  <a:pt x="107664" y="89330"/>
                </a:lnTo>
                <a:lnTo>
                  <a:pt x="181109" y="89330"/>
                </a:lnTo>
                <a:lnTo>
                  <a:pt x="214491" y="119925"/>
                </a:lnTo>
                <a:lnTo>
                  <a:pt x="219490" y="126802"/>
                </a:lnTo>
                <a:lnTo>
                  <a:pt x="221400" y="134793"/>
                </a:lnTo>
                <a:lnTo>
                  <a:pt x="220179" y="142918"/>
                </a:lnTo>
                <a:lnTo>
                  <a:pt x="215785" y="150197"/>
                </a:lnTo>
                <a:lnTo>
                  <a:pt x="211372" y="153545"/>
                </a:lnTo>
                <a:lnTo>
                  <a:pt x="188059" y="153545"/>
                </a:lnTo>
                <a:lnTo>
                  <a:pt x="187580" y="154889"/>
                </a:lnTo>
                <a:lnTo>
                  <a:pt x="187455" y="155242"/>
                </a:lnTo>
                <a:lnTo>
                  <a:pt x="145777" y="155242"/>
                </a:lnTo>
                <a:lnTo>
                  <a:pt x="144928" y="158546"/>
                </a:lnTo>
                <a:lnTo>
                  <a:pt x="143276" y="161716"/>
                </a:lnTo>
                <a:lnTo>
                  <a:pt x="140821" y="164440"/>
                </a:lnTo>
                <a:lnTo>
                  <a:pt x="133950" y="169472"/>
                </a:lnTo>
                <a:lnTo>
                  <a:pt x="125969" y="171410"/>
                </a:lnTo>
                <a:close/>
              </a:path>
              <a:path w="285750" h="171450">
                <a:moveTo>
                  <a:pt x="109656" y="75160"/>
                </a:moveTo>
                <a:lnTo>
                  <a:pt x="103249" y="72922"/>
                </a:lnTo>
                <a:lnTo>
                  <a:pt x="98047" y="68178"/>
                </a:lnTo>
                <a:lnTo>
                  <a:pt x="95227" y="62144"/>
                </a:lnTo>
                <a:lnTo>
                  <a:pt x="94872" y="55704"/>
                </a:lnTo>
                <a:lnTo>
                  <a:pt x="96886" y="49574"/>
                </a:lnTo>
                <a:lnTo>
                  <a:pt x="101173" y="44469"/>
                </a:lnTo>
                <a:lnTo>
                  <a:pt x="144393" y="9465"/>
                </a:lnTo>
                <a:lnTo>
                  <a:pt x="150412" y="5405"/>
                </a:lnTo>
                <a:lnTo>
                  <a:pt x="157243" y="2321"/>
                </a:lnTo>
                <a:lnTo>
                  <a:pt x="157432" y="2321"/>
                </a:lnTo>
                <a:lnTo>
                  <a:pt x="163957" y="618"/>
                </a:lnTo>
                <a:lnTo>
                  <a:pt x="171182" y="0"/>
                </a:lnTo>
                <a:lnTo>
                  <a:pt x="179308" y="0"/>
                </a:lnTo>
                <a:lnTo>
                  <a:pt x="187300" y="2321"/>
                </a:lnTo>
                <a:lnTo>
                  <a:pt x="228287" y="28575"/>
                </a:lnTo>
                <a:lnTo>
                  <a:pt x="228600" y="28575"/>
                </a:lnTo>
                <a:lnTo>
                  <a:pt x="228600" y="34781"/>
                </a:lnTo>
                <a:lnTo>
                  <a:pt x="170199" y="34781"/>
                </a:lnTo>
                <a:lnTo>
                  <a:pt x="122738" y="71660"/>
                </a:lnTo>
                <a:lnTo>
                  <a:pt x="116431" y="74777"/>
                </a:lnTo>
                <a:lnTo>
                  <a:pt x="109656" y="75160"/>
                </a:lnTo>
                <a:close/>
              </a:path>
              <a:path w="285750" h="171450">
                <a:moveTo>
                  <a:pt x="228600" y="112871"/>
                </a:moveTo>
                <a:lnTo>
                  <a:pt x="166560" y="55704"/>
                </a:lnTo>
                <a:lnTo>
                  <a:pt x="175870" y="48488"/>
                </a:lnTo>
                <a:lnTo>
                  <a:pt x="178995" y="46032"/>
                </a:lnTo>
                <a:lnTo>
                  <a:pt x="179576" y="41567"/>
                </a:lnTo>
                <a:lnTo>
                  <a:pt x="174664" y="35316"/>
                </a:lnTo>
                <a:lnTo>
                  <a:pt x="170199" y="34781"/>
                </a:lnTo>
                <a:lnTo>
                  <a:pt x="228600" y="34781"/>
                </a:lnTo>
                <a:lnTo>
                  <a:pt x="228600" y="112871"/>
                </a:lnTo>
                <a:close/>
              </a:path>
              <a:path w="285750" h="171450">
                <a:moveTo>
                  <a:pt x="181109" y="89330"/>
                </a:moveTo>
                <a:lnTo>
                  <a:pt x="107664" y="89330"/>
                </a:lnTo>
                <a:lnTo>
                  <a:pt x="120005" y="88634"/>
                </a:lnTo>
                <a:lnTo>
                  <a:pt x="131489" y="82956"/>
                </a:lnTo>
                <a:lnTo>
                  <a:pt x="154572" y="65008"/>
                </a:lnTo>
                <a:lnTo>
                  <a:pt x="181109" y="89330"/>
                </a:lnTo>
                <a:close/>
              </a:path>
              <a:path w="285750" h="171450">
                <a:moveTo>
                  <a:pt x="202441" y="157028"/>
                </a:moveTo>
                <a:lnTo>
                  <a:pt x="195022" y="156589"/>
                </a:lnTo>
                <a:lnTo>
                  <a:pt x="188059" y="153545"/>
                </a:lnTo>
                <a:lnTo>
                  <a:pt x="211372" y="153545"/>
                </a:lnTo>
                <a:lnTo>
                  <a:pt x="209601" y="154889"/>
                </a:lnTo>
                <a:lnTo>
                  <a:pt x="202441" y="157028"/>
                </a:lnTo>
                <a:close/>
              </a:path>
              <a:path w="285750" h="171450">
                <a:moveTo>
                  <a:pt x="168771" y="167822"/>
                </a:moveTo>
                <a:lnTo>
                  <a:pt x="160646" y="166601"/>
                </a:lnTo>
                <a:lnTo>
                  <a:pt x="153367" y="162207"/>
                </a:lnTo>
                <a:lnTo>
                  <a:pt x="145777" y="155242"/>
                </a:lnTo>
                <a:lnTo>
                  <a:pt x="187455" y="155242"/>
                </a:lnTo>
                <a:lnTo>
                  <a:pt x="187121" y="156180"/>
                </a:lnTo>
                <a:lnTo>
                  <a:pt x="185751" y="158546"/>
                </a:lnTo>
                <a:lnTo>
                  <a:pt x="185648" y="158725"/>
                </a:lnTo>
                <a:lnTo>
                  <a:pt x="183639" y="160912"/>
                </a:lnTo>
                <a:lnTo>
                  <a:pt x="176882" y="165824"/>
                </a:lnTo>
                <a:lnTo>
                  <a:pt x="177129" y="165824"/>
                </a:lnTo>
                <a:lnTo>
                  <a:pt x="168771" y="167822"/>
                </a:lnTo>
                <a:close/>
              </a:path>
              <a:path w="285750" h="171450">
                <a:moveTo>
                  <a:pt x="36477" y="142875"/>
                </a:moveTo>
                <a:lnTo>
                  <a:pt x="6384" y="142875"/>
                </a:lnTo>
                <a:lnTo>
                  <a:pt x="0" y="136490"/>
                </a:lnTo>
                <a:lnTo>
                  <a:pt x="0" y="31789"/>
                </a:lnTo>
                <a:lnTo>
                  <a:pt x="3214" y="28575"/>
                </a:lnTo>
                <a:lnTo>
                  <a:pt x="42862" y="28575"/>
                </a:lnTo>
                <a:lnTo>
                  <a:pt x="42862" y="114300"/>
                </a:lnTo>
                <a:lnTo>
                  <a:pt x="19458" y="114300"/>
                </a:lnTo>
                <a:lnTo>
                  <a:pt x="17774" y="114997"/>
                </a:lnTo>
                <a:lnTo>
                  <a:pt x="14984" y="117787"/>
                </a:lnTo>
                <a:lnTo>
                  <a:pt x="14287" y="119471"/>
                </a:lnTo>
                <a:lnTo>
                  <a:pt x="14287" y="123416"/>
                </a:lnTo>
                <a:lnTo>
                  <a:pt x="14984" y="125100"/>
                </a:lnTo>
                <a:lnTo>
                  <a:pt x="17774" y="127890"/>
                </a:lnTo>
                <a:lnTo>
                  <a:pt x="19458" y="128587"/>
                </a:lnTo>
                <a:lnTo>
                  <a:pt x="42862" y="128587"/>
                </a:lnTo>
                <a:lnTo>
                  <a:pt x="42862" y="136490"/>
                </a:lnTo>
                <a:lnTo>
                  <a:pt x="36477" y="142875"/>
                </a:lnTo>
                <a:close/>
              </a:path>
              <a:path w="285750" h="171450">
                <a:moveTo>
                  <a:pt x="42862" y="128587"/>
                </a:moveTo>
                <a:lnTo>
                  <a:pt x="23403" y="128587"/>
                </a:lnTo>
                <a:lnTo>
                  <a:pt x="25087" y="127890"/>
                </a:lnTo>
                <a:lnTo>
                  <a:pt x="27877" y="125100"/>
                </a:lnTo>
                <a:lnTo>
                  <a:pt x="28574" y="123416"/>
                </a:lnTo>
                <a:lnTo>
                  <a:pt x="28574" y="119471"/>
                </a:lnTo>
                <a:lnTo>
                  <a:pt x="27877" y="117787"/>
                </a:lnTo>
                <a:lnTo>
                  <a:pt x="25087" y="114997"/>
                </a:lnTo>
                <a:lnTo>
                  <a:pt x="23403" y="114300"/>
                </a:lnTo>
                <a:lnTo>
                  <a:pt x="42862" y="114300"/>
                </a:lnTo>
                <a:lnTo>
                  <a:pt x="42862" y="128587"/>
                </a:lnTo>
                <a:close/>
              </a:path>
              <a:path w="285750" h="171450">
                <a:moveTo>
                  <a:pt x="279365" y="142875"/>
                </a:moveTo>
                <a:lnTo>
                  <a:pt x="249272" y="142875"/>
                </a:lnTo>
                <a:lnTo>
                  <a:pt x="242887" y="136490"/>
                </a:lnTo>
                <a:lnTo>
                  <a:pt x="242887" y="28575"/>
                </a:lnTo>
                <a:lnTo>
                  <a:pt x="282535" y="28575"/>
                </a:lnTo>
                <a:lnTo>
                  <a:pt x="285750" y="31789"/>
                </a:lnTo>
                <a:lnTo>
                  <a:pt x="285750" y="114300"/>
                </a:lnTo>
                <a:lnTo>
                  <a:pt x="262346" y="114300"/>
                </a:lnTo>
                <a:lnTo>
                  <a:pt x="260662" y="114997"/>
                </a:lnTo>
                <a:lnTo>
                  <a:pt x="257872" y="117787"/>
                </a:lnTo>
                <a:lnTo>
                  <a:pt x="257174" y="119471"/>
                </a:lnTo>
                <a:lnTo>
                  <a:pt x="257174" y="123416"/>
                </a:lnTo>
                <a:lnTo>
                  <a:pt x="257872" y="125100"/>
                </a:lnTo>
                <a:lnTo>
                  <a:pt x="260662" y="127890"/>
                </a:lnTo>
                <a:lnTo>
                  <a:pt x="262346" y="128587"/>
                </a:lnTo>
                <a:lnTo>
                  <a:pt x="285750" y="128587"/>
                </a:lnTo>
                <a:lnTo>
                  <a:pt x="285750" y="136490"/>
                </a:lnTo>
                <a:lnTo>
                  <a:pt x="279365" y="142875"/>
                </a:lnTo>
                <a:close/>
              </a:path>
              <a:path w="285750" h="171450">
                <a:moveTo>
                  <a:pt x="285750" y="128587"/>
                </a:moveTo>
                <a:lnTo>
                  <a:pt x="266291" y="128587"/>
                </a:lnTo>
                <a:lnTo>
                  <a:pt x="267975" y="127890"/>
                </a:lnTo>
                <a:lnTo>
                  <a:pt x="270765" y="125100"/>
                </a:lnTo>
                <a:lnTo>
                  <a:pt x="271462" y="123416"/>
                </a:lnTo>
                <a:lnTo>
                  <a:pt x="271462" y="119471"/>
                </a:lnTo>
                <a:lnTo>
                  <a:pt x="270765" y="117787"/>
                </a:lnTo>
                <a:lnTo>
                  <a:pt x="267975" y="114997"/>
                </a:lnTo>
                <a:lnTo>
                  <a:pt x="266291" y="114300"/>
                </a:lnTo>
                <a:lnTo>
                  <a:pt x="285750" y="114300"/>
                </a:lnTo>
                <a:lnTo>
                  <a:pt x="285750" y="128587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928" y="6242387"/>
            <a:ext cx="229671" cy="19413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49299" y="1395857"/>
            <a:ext cx="10693400" cy="59372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요약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0300"/>
              </a:lnSpc>
              <a:spcBef>
                <a:spcPts val="114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위한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스마트안경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솔루션은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최신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기술을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활용하여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참여를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확대하고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삶의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질을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향상시킬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있는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혁신적인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4F4F4F"/>
                </a:solidFill>
                <a:latin typeface="Dotum"/>
                <a:cs typeface="Dotum"/>
              </a:rPr>
              <a:t>접근법입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니다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.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기술은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단순한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도구를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넘어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포용과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평등을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실현하는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도구가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될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있습니다</a:t>
            </a:r>
            <a:r>
              <a:rPr dirty="0" sz="1650" spc="-280">
                <a:solidFill>
                  <a:srgbClr val="4F4F4F"/>
                </a:solidFill>
                <a:latin typeface="Microsoft Sans Serif"/>
                <a:cs typeface="Microsoft Sans Serif"/>
              </a:rPr>
              <a:t>.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24066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미래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발전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방향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경량화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>
                <a:solidFill>
                  <a:srgbClr val="4F4F4F"/>
                </a:solidFill>
                <a:latin typeface="Dotum"/>
                <a:cs typeface="Dotum"/>
              </a:rPr>
              <a:t>소형화</a:t>
            </a:r>
            <a:r>
              <a:rPr dirty="0" sz="1650" spc="-254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자연스럽고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착용감이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좋은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형태로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발전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정확도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향상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다양한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조명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각도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표정에서도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정확한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통합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>
                <a:solidFill>
                  <a:srgbClr val="4F4F4F"/>
                </a:solidFill>
                <a:latin typeface="Dotum"/>
                <a:cs typeface="Dotum"/>
              </a:rPr>
              <a:t>솔루션</a:t>
            </a:r>
            <a:r>
              <a:rPr dirty="0" sz="1650" spc="-254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음성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위치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서비스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등과의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결합</a:t>
            </a:r>
            <a:endParaRPr sz="1700">
              <a:latin typeface="Dotum"/>
              <a:cs typeface="Dotum"/>
            </a:endParaRPr>
          </a:p>
          <a:p>
            <a:pPr marL="297815">
              <a:lnSpc>
                <a:spcPct val="100000"/>
              </a:lnSpc>
              <a:spcBef>
                <a:spcPts val="1785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사업화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제언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산학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협력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연구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의료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,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5">
                <a:solidFill>
                  <a:srgbClr val="4F4F4F"/>
                </a:solidFill>
                <a:latin typeface="Microsoft Sans Serif"/>
                <a:cs typeface="Microsoft Sans Serif"/>
              </a:rPr>
              <a:t>IT,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심리학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분야의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학제간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공동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필요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사용자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중심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설계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안면인식장애인들의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직접적인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참여와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피드백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반영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정책적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지원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의료기기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보조기기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제도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마련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필요</a:t>
            </a:r>
            <a:endParaRPr sz="17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1785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후속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과제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장기적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효과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측정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사용자의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참여도와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삶의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질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개선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효과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연구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윤리적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프레임워크</a:t>
            </a:r>
            <a:r>
              <a:rPr dirty="0" sz="1650" spc="-280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0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프라이버시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보호와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데이터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보안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표준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개발</a:t>
            </a:r>
            <a:endParaRPr sz="1700">
              <a:latin typeface="Dotum"/>
              <a:cs typeface="Dotum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999" y="76390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49299" y="7496809"/>
            <a:ext cx="4124960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60"/>
              </a:lnSpc>
            </a:pPr>
            <a:r>
              <a:rPr dirty="0" sz="1700" b="1">
                <a:solidFill>
                  <a:srgbClr val="0078D6"/>
                </a:solidFill>
                <a:latin typeface="Arial"/>
                <a:cs typeface="Arial"/>
              </a:rPr>
              <a:t>•</a:t>
            </a:r>
            <a:r>
              <a:rPr dirty="0" sz="1700" spc="285" b="1">
                <a:solidFill>
                  <a:srgbClr val="0078D6"/>
                </a:solidFill>
                <a:latin typeface="Arial"/>
                <a:cs typeface="Arial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확장성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연구</a:t>
            </a:r>
            <a:r>
              <a:rPr dirty="0" sz="1650" spc="-235">
                <a:solidFill>
                  <a:srgbClr val="4F4F4F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15">
                <a:solidFill>
                  <a:srgbClr val="4F4F4F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장애로의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적용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가능성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탐색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ts val="1375"/>
              </a:lnSpc>
              <a:spcBef>
                <a:spcPts val="98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994180" y="7861426"/>
            <a:ext cx="4489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2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70"/>
              <a:t>안면인식장애란</a:t>
            </a:r>
            <a:r>
              <a:rPr dirty="0" spc="-570">
                <a:latin typeface="Avenir LT Std 55 Roman"/>
                <a:cs typeface="Avenir LT Std 55 Roman"/>
              </a:rPr>
              <a:t>?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599" cy="2285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143" y="2774156"/>
            <a:ext cx="221456" cy="1857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4962524"/>
            <a:ext cx="228600" cy="22860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pc="-385"/>
              <a:t>정의</a:t>
            </a:r>
          </a:p>
          <a:p>
            <a:pPr marL="12700" marR="118745">
              <a:lnSpc>
                <a:spcPct val="107100"/>
              </a:lnSpc>
              <a:spcBef>
                <a:spcPts val="1155"/>
              </a:spcBef>
            </a:pPr>
            <a:r>
              <a:rPr dirty="0" sz="1700" spc="-204" b="0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50" spc="-204" b="0">
                <a:solidFill>
                  <a:srgbClr val="4F4F4F"/>
                </a:solidFill>
                <a:latin typeface="Noto Sans JP"/>
                <a:cs typeface="Noto Sans JP"/>
              </a:rPr>
              <a:t>(Prosopagnosia)</a:t>
            </a:r>
            <a:r>
              <a:rPr dirty="0" sz="1700" spc="-204" b="0">
                <a:solidFill>
                  <a:srgbClr val="4F4F4F"/>
                </a:solidFill>
                <a:latin typeface="Dotum"/>
                <a:cs typeface="Dotum"/>
              </a:rPr>
              <a:t>는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시력이나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지적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능력에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문제가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없음에도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불구하고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타인의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인식하거나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구별하는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데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심각한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어려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움을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겪는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신경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인지적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5" b="0">
                <a:solidFill>
                  <a:srgbClr val="4F4F4F"/>
                </a:solidFill>
                <a:latin typeface="Dotum"/>
                <a:cs typeface="Dotum"/>
              </a:rPr>
              <a:t>장애입니다</a:t>
            </a:r>
            <a:r>
              <a:rPr dirty="0" sz="1750" spc="-295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50">
              <a:latin typeface="Noto Sans JP"/>
              <a:cs typeface="Noto Sans JP"/>
            </a:endParaRPr>
          </a:p>
          <a:p>
            <a:pPr marL="240665">
              <a:lnSpc>
                <a:spcPct val="100000"/>
              </a:lnSpc>
              <a:spcBef>
                <a:spcPts val="2150"/>
              </a:spcBef>
            </a:pPr>
            <a:r>
              <a:rPr dirty="0" spc="-360"/>
              <a:t>주요</a:t>
            </a:r>
            <a:r>
              <a:rPr dirty="0" spc="-200"/>
              <a:t> </a:t>
            </a:r>
            <a:r>
              <a:rPr dirty="0" spc="-385"/>
              <a:t>특징</a:t>
            </a:r>
          </a:p>
          <a:p>
            <a:pPr marL="180975" indent="-168275">
              <a:lnSpc>
                <a:spcPct val="100000"/>
              </a:lnSpc>
              <a:spcBef>
                <a:spcPts val="13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익숙한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인식하지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못함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10" b="0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10" b="0">
                <a:solidFill>
                  <a:srgbClr val="4F4F4F"/>
                </a:solidFill>
                <a:latin typeface="Dotum"/>
                <a:cs typeface="Dotum"/>
              </a:rPr>
              <a:t>가족</a:t>
            </a:r>
            <a:r>
              <a:rPr dirty="0" sz="1750" spc="-210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45" b="0">
                <a:solidFill>
                  <a:srgbClr val="4F4F4F"/>
                </a:solidFill>
                <a:latin typeface="Dotum"/>
                <a:cs typeface="Dotum"/>
              </a:rPr>
              <a:t>친구</a:t>
            </a:r>
            <a:r>
              <a:rPr dirty="0" sz="1750" spc="-24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4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유명인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50" spc="-25" b="0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endParaRPr sz="1750">
              <a:latin typeface="Noto Sans JP"/>
              <a:cs typeface="Noto Sans JP"/>
            </a:endParaRPr>
          </a:p>
          <a:p>
            <a:pPr marL="180975" indent="-168275">
              <a:lnSpc>
                <a:spcPct val="100000"/>
              </a:lnSpc>
              <a:spcBef>
                <a:spcPts val="11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새로운</a:t>
            </a:r>
            <a:r>
              <a:rPr dirty="0" sz="1700" spc="-15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기억하고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학습하는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데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본인의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거울이나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사진에서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알아보지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못하는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경우도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있음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06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아닌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다른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특징</a:t>
            </a:r>
            <a:r>
              <a:rPr dirty="0" sz="1750" spc="-254" b="0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54" b="0">
                <a:solidFill>
                  <a:srgbClr val="4F4F4F"/>
                </a:solidFill>
                <a:latin typeface="Dotum"/>
                <a:cs typeface="Dotum"/>
              </a:rPr>
              <a:t>목소리</a:t>
            </a:r>
            <a:r>
              <a:rPr dirty="0" sz="1750" spc="-254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85" b="0">
                <a:solidFill>
                  <a:srgbClr val="4F4F4F"/>
                </a:solidFill>
                <a:latin typeface="Dotum"/>
                <a:cs typeface="Dotum"/>
              </a:rPr>
              <a:t>헤어스타일</a:t>
            </a:r>
            <a:r>
              <a:rPr dirty="0" sz="1750" spc="-28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옷차림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50" spc="-270" b="0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으로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사람을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구별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pc="-360"/>
              <a:t>뇌</a:t>
            </a:r>
            <a:r>
              <a:rPr dirty="0" spc="-200"/>
              <a:t> </a:t>
            </a:r>
            <a:r>
              <a:rPr dirty="0" spc="-385"/>
              <a:t>기능</a:t>
            </a: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얼굴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인식에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관여하는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뇌의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특정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부위</a:t>
            </a:r>
            <a:r>
              <a:rPr dirty="0" u="sng" sz="175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(</a:t>
            </a:r>
            <a:r>
              <a:rPr dirty="0" u="sng" sz="1700" spc="-28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주로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방추상회</a:t>
            </a:r>
            <a:r>
              <a:rPr dirty="0" u="sng" sz="1750" spc="-28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)</a:t>
            </a:r>
            <a:r>
              <a:rPr dirty="0" u="sng" sz="1700" spc="-28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기능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이상으로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7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발생하며</a:t>
            </a:r>
            <a:r>
              <a:rPr dirty="0" u="sng" sz="1750" spc="-27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,</a:t>
            </a:r>
            <a:r>
              <a:rPr dirty="0" u="sng" sz="1750" spc="3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유전적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요인이나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뇌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손상으로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인해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나타날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수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8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있습니다</a:t>
            </a:r>
            <a:r>
              <a:rPr dirty="0" u="sng" sz="1750" spc="-28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750" spc="50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 </a:t>
            </a:r>
            <a:endParaRPr sz="17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6839" rIns="0" bIns="0" rtlCol="0" vert="horz">
            <a:spAutoFit/>
          </a:bodyPr>
          <a:lstStyle/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4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2695574"/>
            <a:ext cx="11144250" cy="3238500"/>
            <a:chOff x="761999" y="2695574"/>
            <a:chExt cx="11144250" cy="3238500"/>
          </a:xfrm>
        </p:grpSpPr>
        <p:sp>
          <p:nvSpPr>
            <p:cNvPr id="6" name="object 6" descr=""/>
            <p:cNvSpPr/>
            <p:nvPr/>
          </p:nvSpPr>
          <p:spPr>
            <a:xfrm>
              <a:off x="781037" y="2695574"/>
              <a:ext cx="11125200" cy="3238500"/>
            </a:xfrm>
            <a:custGeom>
              <a:avLst/>
              <a:gdLst/>
              <a:ahLst/>
              <a:cxnLst/>
              <a:rect l="l" t="t" r="r" b="b"/>
              <a:pathLst>
                <a:path w="11125200" h="3238500">
                  <a:moveTo>
                    <a:pt x="5172075" y="89001"/>
                  </a:moveTo>
                  <a:lnTo>
                    <a:pt x="5159502" y="47536"/>
                  </a:lnTo>
                  <a:lnTo>
                    <a:pt x="5124551" y="12585"/>
                  </a:lnTo>
                  <a:lnTo>
                    <a:pt x="5083086" y="0"/>
                  </a:lnTo>
                  <a:lnTo>
                    <a:pt x="71208" y="0"/>
                  </a:lnTo>
                  <a:lnTo>
                    <a:pt x="29705" y="19532"/>
                  </a:lnTo>
                  <a:lnTo>
                    <a:pt x="7721" y="53022"/>
                  </a:lnTo>
                  <a:lnTo>
                    <a:pt x="0" y="89001"/>
                  </a:lnTo>
                  <a:lnTo>
                    <a:pt x="0" y="3143250"/>
                  </a:lnTo>
                  <a:lnTo>
                    <a:pt x="0" y="3149511"/>
                  </a:lnTo>
                  <a:lnTo>
                    <a:pt x="10071" y="3190976"/>
                  </a:lnTo>
                  <a:lnTo>
                    <a:pt x="38036" y="3225927"/>
                  </a:lnTo>
                  <a:lnTo>
                    <a:pt x="71208" y="3238500"/>
                  </a:lnTo>
                  <a:lnTo>
                    <a:pt x="5083086" y="3238500"/>
                  </a:lnTo>
                  <a:lnTo>
                    <a:pt x="5124551" y="3225927"/>
                  </a:lnTo>
                  <a:lnTo>
                    <a:pt x="5159502" y="3190976"/>
                  </a:lnTo>
                  <a:lnTo>
                    <a:pt x="5172075" y="3149511"/>
                  </a:lnTo>
                  <a:lnTo>
                    <a:pt x="5172075" y="89001"/>
                  </a:lnTo>
                  <a:close/>
                </a:path>
                <a:path w="11125200" h="3238500">
                  <a:moveTo>
                    <a:pt x="11125200" y="2257425"/>
                  </a:moveTo>
                  <a:lnTo>
                    <a:pt x="11124057" y="2210689"/>
                  </a:lnTo>
                  <a:lnTo>
                    <a:pt x="11120615" y="2164067"/>
                  </a:lnTo>
                  <a:lnTo>
                    <a:pt x="11114900" y="2117674"/>
                  </a:lnTo>
                  <a:lnTo>
                    <a:pt x="11106899" y="2071611"/>
                  </a:lnTo>
                  <a:lnTo>
                    <a:pt x="11096663" y="2025992"/>
                  </a:lnTo>
                  <a:lnTo>
                    <a:pt x="11084192" y="1980933"/>
                  </a:lnTo>
                  <a:lnTo>
                    <a:pt x="11069523" y="1936546"/>
                  </a:lnTo>
                  <a:lnTo>
                    <a:pt x="11052696" y="1892922"/>
                  </a:lnTo>
                  <a:lnTo>
                    <a:pt x="11033760" y="1850186"/>
                  </a:lnTo>
                  <a:lnTo>
                    <a:pt x="11012742" y="1808429"/>
                  </a:lnTo>
                  <a:lnTo>
                    <a:pt x="10989691" y="1767751"/>
                  </a:lnTo>
                  <a:lnTo>
                    <a:pt x="10964685" y="1728254"/>
                  </a:lnTo>
                  <a:lnTo>
                    <a:pt x="10937761" y="1690027"/>
                  </a:lnTo>
                  <a:lnTo>
                    <a:pt x="10908995" y="1653171"/>
                  </a:lnTo>
                  <a:lnTo>
                    <a:pt x="10878464" y="1617776"/>
                  </a:lnTo>
                  <a:lnTo>
                    <a:pt x="10846219" y="1583905"/>
                  </a:lnTo>
                  <a:lnTo>
                    <a:pt x="10812361" y="1551673"/>
                  </a:lnTo>
                  <a:lnTo>
                    <a:pt x="10776966" y="1521142"/>
                  </a:lnTo>
                  <a:lnTo>
                    <a:pt x="10740111" y="1492377"/>
                  </a:lnTo>
                  <a:lnTo>
                    <a:pt x="10701884" y="1465453"/>
                  </a:lnTo>
                  <a:lnTo>
                    <a:pt x="10662387" y="1440446"/>
                  </a:lnTo>
                  <a:lnTo>
                    <a:pt x="10621709" y="1417396"/>
                  </a:lnTo>
                  <a:lnTo>
                    <a:pt x="10579951" y="1396377"/>
                  </a:lnTo>
                  <a:lnTo>
                    <a:pt x="10537215" y="1377429"/>
                  </a:lnTo>
                  <a:lnTo>
                    <a:pt x="10493591" y="1360614"/>
                  </a:lnTo>
                  <a:lnTo>
                    <a:pt x="10449204" y="1345946"/>
                  </a:lnTo>
                  <a:lnTo>
                    <a:pt x="10404145" y="1333474"/>
                  </a:lnTo>
                  <a:lnTo>
                    <a:pt x="10358526" y="1323238"/>
                  </a:lnTo>
                  <a:lnTo>
                    <a:pt x="10312463" y="1315237"/>
                  </a:lnTo>
                  <a:lnTo>
                    <a:pt x="10266070" y="1309522"/>
                  </a:lnTo>
                  <a:lnTo>
                    <a:pt x="10219436" y="1306080"/>
                  </a:lnTo>
                  <a:lnTo>
                    <a:pt x="10172700" y="1304925"/>
                  </a:lnTo>
                  <a:lnTo>
                    <a:pt x="10149332" y="1305217"/>
                  </a:lnTo>
                  <a:lnTo>
                    <a:pt x="10102634" y="1307515"/>
                  </a:lnTo>
                  <a:lnTo>
                    <a:pt x="10056114" y="1312100"/>
                  </a:lnTo>
                  <a:lnTo>
                    <a:pt x="10009861" y="1318958"/>
                  </a:lnTo>
                  <a:lnTo>
                    <a:pt x="9964014" y="1328077"/>
                  </a:lnTo>
                  <a:lnTo>
                    <a:pt x="9918662" y="1339430"/>
                  </a:lnTo>
                  <a:lnTo>
                    <a:pt x="9873920" y="1353007"/>
                  </a:lnTo>
                  <a:lnTo>
                    <a:pt x="9829902" y="1368755"/>
                  </a:lnTo>
                  <a:lnTo>
                    <a:pt x="9786709" y="1386649"/>
                  </a:lnTo>
                  <a:lnTo>
                    <a:pt x="9744456" y="1406639"/>
                  </a:lnTo>
                  <a:lnTo>
                    <a:pt x="9703219" y="1428673"/>
                  </a:lnTo>
                  <a:lnTo>
                    <a:pt x="9663125" y="1452702"/>
                  </a:lnTo>
                  <a:lnTo>
                    <a:pt x="9624250" y="1478686"/>
                  </a:lnTo>
                  <a:lnTo>
                    <a:pt x="9586697" y="1506524"/>
                  </a:lnTo>
                  <a:lnTo>
                    <a:pt x="9550552" y="1536192"/>
                  </a:lnTo>
                  <a:lnTo>
                    <a:pt x="9515919" y="1567586"/>
                  </a:lnTo>
                  <a:lnTo>
                    <a:pt x="9482861" y="1600644"/>
                  </a:lnTo>
                  <a:lnTo>
                    <a:pt x="9451467" y="1635290"/>
                  </a:lnTo>
                  <a:lnTo>
                    <a:pt x="9421800" y="1671421"/>
                  </a:lnTo>
                  <a:lnTo>
                    <a:pt x="9393949" y="1708975"/>
                  </a:lnTo>
                  <a:lnTo>
                    <a:pt x="9367977" y="1747850"/>
                  </a:lnTo>
                  <a:lnTo>
                    <a:pt x="9343949" y="1787944"/>
                  </a:lnTo>
                  <a:lnTo>
                    <a:pt x="9321914" y="1829181"/>
                  </a:lnTo>
                  <a:lnTo>
                    <a:pt x="9301924" y="1871433"/>
                  </a:lnTo>
                  <a:lnTo>
                    <a:pt x="9284030" y="1914626"/>
                  </a:lnTo>
                  <a:lnTo>
                    <a:pt x="9268282" y="1958644"/>
                  </a:lnTo>
                  <a:lnTo>
                    <a:pt x="9254706" y="2003386"/>
                  </a:lnTo>
                  <a:lnTo>
                    <a:pt x="9243352" y="2048738"/>
                  </a:lnTo>
                  <a:lnTo>
                    <a:pt x="9234233" y="2094585"/>
                  </a:lnTo>
                  <a:lnTo>
                    <a:pt x="9227363" y="2140839"/>
                  </a:lnTo>
                  <a:lnTo>
                    <a:pt x="9222791" y="2187359"/>
                  </a:lnTo>
                  <a:lnTo>
                    <a:pt x="9220492" y="2234057"/>
                  </a:lnTo>
                  <a:lnTo>
                    <a:pt x="9220200" y="2257425"/>
                  </a:lnTo>
                  <a:lnTo>
                    <a:pt x="9220492" y="2280805"/>
                  </a:lnTo>
                  <a:lnTo>
                    <a:pt x="9222791" y="2327503"/>
                  </a:lnTo>
                  <a:lnTo>
                    <a:pt x="9227363" y="2374023"/>
                  </a:lnTo>
                  <a:lnTo>
                    <a:pt x="9234233" y="2420277"/>
                  </a:lnTo>
                  <a:lnTo>
                    <a:pt x="9243352" y="2466124"/>
                  </a:lnTo>
                  <a:lnTo>
                    <a:pt x="9254706" y="2511475"/>
                  </a:lnTo>
                  <a:lnTo>
                    <a:pt x="9268282" y="2556218"/>
                  </a:lnTo>
                  <a:lnTo>
                    <a:pt x="9284030" y="2600236"/>
                  </a:lnTo>
                  <a:lnTo>
                    <a:pt x="9301924" y="2643428"/>
                  </a:lnTo>
                  <a:lnTo>
                    <a:pt x="9321914" y="2685681"/>
                  </a:lnTo>
                  <a:lnTo>
                    <a:pt x="9343949" y="2726918"/>
                  </a:lnTo>
                  <a:lnTo>
                    <a:pt x="9367977" y="2767012"/>
                  </a:lnTo>
                  <a:lnTo>
                    <a:pt x="9393961" y="2805887"/>
                  </a:lnTo>
                  <a:lnTo>
                    <a:pt x="9421800" y="2843441"/>
                  </a:lnTo>
                  <a:lnTo>
                    <a:pt x="9451467" y="2879572"/>
                  </a:lnTo>
                  <a:lnTo>
                    <a:pt x="9482861" y="2914218"/>
                  </a:lnTo>
                  <a:lnTo>
                    <a:pt x="9515919" y="2947276"/>
                  </a:lnTo>
                  <a:lnTo>
                    <a:pt x="9550552" y="2978670"/>
                  </a:lnTo>
                  <a:lnTo>
                    <a:pt x="9586697" y="3008325"/>
                  </a:lnTo>
                  <a:lnTo>
                    <a:pt x="9624250" y="3036176"/>
                  </a:lnTo>
                  <a:lnTo>
                    <a:pt x="9663125" y="3062147"/>
                  </a:lnTo>
                  <a:lnTo>
                    <a:pt x="9703219" y="3086189"/>
                  </a:lnTo>
                  <a:lnTo>
                    <a:pt x="9744456" y="3108223"/>
                  </a:lnTo>
                  <a:lnTo>
                    <a:pt x="9786709" y="3128213"/>
                  </a:lnTo>
                  <a:lnTo>
                    <a:pt x="9829902" y="3146107"/>
                  </a:lnTo>
                  <a:lnTo>
                    <a:pt x="9873920" y="3161855"/>
                  </a:lnTo>
                  <a:lnTo>
                    <a:pt x="9918662" y="3175431"/>
                  </a:lnTo>
                  <a:lnTo>
                    <a:pt x="9964014" y="3186785"/>
                  </a:lnTo>
                  <a:lnTo>
                    <a:pt x="10009861" y="3195904"/>
                  </a:lnTo>
                  <a:lnTo>
                    <a:pt x="10056114" y="3202762"/>
                  </a:lnTo>
                  <a:lnTo>
                    <a:pt x="10102634" y="3207347"/>
                  </a:lnTo>
                  <a:lnTo>
                    <a:pt x="10149332" y="3209645"/>
                  </a:lnTo>
                  <a:lnTo>
                    <a:pt x="10172700" y="3209925"/>
                  </a:lnTo>
                  <a:lnTo>
                    <a:pt x="10196081" y="3209645"/>
                  </a:lnTo>
                  <a:lnTo>
                    <a:pt x="10242779" y="3207347"/>
                  </a:lnTo>
                  <a:lnTo>
                    <a:pt x="10289299" y="3202762"/>
                  </a:lnTo>
                  <a:lnTo>
                    <a:pt x="10335539" y="3195904"/>
                  </a:lnTo>
                  <a:lnTo>
                    <a:pt x="10381399" y="3186785"/>
                  </a:lnTo>
                  <a:lnTo>
                    <a:pt x="10426751" y="3175431"/>
                  </a:lnTo>
                  <a:lnTo>
                    <a:pt x="10471480" y="3161855"/>
                  </a:lnTo>
                  <a:lnTo>
                    <a:pt x="10515498" y="3146107"/>
                  </a:lnTo>
                  <a:lnTo>
                    <a:pt x="10558691" y="3128213"/>
                  </a:lnTo>
                  <a:lnTo>
                    <a:pt x="10600957" y="3108223"/>
                  </a:lnTo>
                  <a:lnTo>
                    <a:pt x="10642194" y="3086189"/>
                  </a:lnTo>
                  <a:lnTo>
                    <a:pt x="10682288" y="3062147"/>
                  </a:lnTo>
                  <a:lnTo>
                    <a:pt x="10721162" y="3036176"/>
                  </a:lnTo>
                  <a:lnTo>
                    <a:pt x="10758716" y="3008325"/>
                  </a:lnTo>
                  <a:lnTo>
                    <a:pt x="10794848" y="2978670"/>
                  </a:lnTo>
                  <a:lnTo>
                    <a:pt x="10829493" y="2947276"/>
                  </a:lnTo>
                  <a:lnTo>
                    <a:pt x="10862551" y="2914218"/>
                  </a:lnTo>
                  <a:lnTo>
                    <a:pt x="10893946" y="2879572"/>
                  </a:lnTo>
                  <a:lnTo>
                    <a:pt x="10923600" y="2843441"/>
                  </a:lnTo>
                  <a:lnTo>
                    <a:pt x="10951451" y="2805887"/>
                  </a:lnTo>
                  <a:lnTo>
                    <a:pt x="10977423" y="2767012"/>
                  </a:lnTo>
                  <a:lnTo>
                    <a:pt x="11001464" y="2726918"/>
                  </a:lnTo>
                  <a:lnTo>
                    <a:pt x="11023498" y="2685681"/>
                  </a:lnTo>
                  <a:lnTo>
                    <a:pt x="11043488" y="2643428"/>
                  </a:lnTo>
                  <a:lnTo>
                    <a:pt x="11061383" y="2600236"/>
                  </a:lnTo>
                  <a:lnTo>
                    <a:pt x="11077131" y="2556218"/>
                  </a:lnTo>
                  <a:lnTo>
                    <a:pt x="11090707" y="2511475"/>
                  </a:lnTo>
                  <a:lnTo>
                    <a:pt x="11102061" y="2466124"/>
                  </a:lnTo>
                  <a:lnTo>
                    <a:pt x="11111179" y="2420277"/>
                  </a:lnTo>
                  <a:lnTo>
                    <a:pt x="11118037" y="2374023"/>
                  </a:lnTo>
                  <a:lnTo>
                    <a:pt x="11122622" y="2327503"/>
                  </a:lnTo>
                  <a:lnTo>
                    <a:pt x="11124921" y="2280805"/>
                  </a:lnTo>
                  <a:lnTo>
                    <a:pt x="11125200" y="2257425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1999" y="2696003"/>
              <a:ext cx="86995" cy="3237865"/>
            </a:xfrm>
            <a:custGeom>
              <a:avLst/>
              <a:gdLst/>
              <a:ahLst/>
              <a:cxnLst/>
              <a:rect l="l" t="t" r="r" b="b"/>
              <a:pathLst>
                <a:path w="86994" h="3237865">
                  <a:moveTo>
                    <a:pt x="86379" y="3237642"/>
                  </a:moveTo>
                  <a:lnTo>
                    <a:pt x="42322" y="3222033"/>
                  </a:lnTo>
                  <a:lnTo>
                    <a:pt x="11259" y="3187766"/>
                  </a:lnTo>
                  <a:lnTo>
                    <a:pt x="0" y="31428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3142821"/>
                  </a:lnTo>
                  <a:lnTo>
                    <a:pt x="44855" y="3187766"/>
                  </a:lnTo>
                  <a:lnTo>
                    <a:pt x="63493" y="3222032"/>
                  </a:lnTo>
                  <a:lnTo>
                    <a:pt x="80381" y="3235653"/>
                  </a:lnTo>
                  <a:lnTo>
                    <a:pt x="86379" y="3237642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안면인식장애의</a:t>
            </a:r>
            <a:r>
              <a:rPr dirty="0" spc="-320"/>
              <a:t> </a:t>
            </a:r>
            <a:r>
              <a:rPr dirty="0" spc="-645"/>
              <a:t>유형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761999" y="1471612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49299" y="1395857"/>
            <a:ext cx="10525125" cy="10509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6924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유형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구분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0300"/>
              </a:lnSpc>
              <a:spcBef>
                <a:spcPts val="114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원인과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시기에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따라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65">
                <a:solidFill>
                  <a:srgbClr val="4F4F4F"/>
                </a:solidFill>
                <a:latin typeface="Dotum"/>
                <a:cs typeface="Dotum"/>
              </a:rPr>
              <a:t>발달성</a:t>
            </a:r>
            <a:r>
              <a:rPr dirty="0" sz="1650" spc="-265">
                <a:solidFill>
                  <a:srgbClr val="4F4F4F"/>
                </a:solidFill>
                <a:latin typeface="Noto Sans JP"/>
                <a:cs typeface="Noto Sans JP"/>
              </a:rPr>
              <a:t>(</a:t>
            </a:r>
            <a:r>
              <a:rPr dirty="0" sz="1700" spc="-265">
                <a:solidFill>
                  <a:srgbClr val="4F4F4F"/>
                </a:solidFill>
                <a:latin typeface="Dotum"/>
                <a:cs typeface="Dotum"/>
              </a:rPr>
              <a:t>선천성</a:t>
            </a:r>
            <a:r>
              <a:rPr dirty="0" sz="1650" spc="-265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r>
              <a:rPr dirty="0" sz="1700" spc="-265">
                <a:solidFill>
                  <a:srgbClr val="4F4F4F"/>
                </a:solidFill>
                <a:latin typeface="Dotum"/>
                <a:cs typeface="Dotum"/>
              </a:rPr>
              <a:t>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후천성으로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구분됩니다</a:t>
            </a:r>
            <a:r>
              <a:rPr dirty="0" sz="1650" spc="-28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650" spc="5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두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유형은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원인과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특성에서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차이가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4">
                <a:solidFill>
                  <a:srgbClr val="4F4F4F"/>
                </a:solidFill>
                <a:latin typeface="Dotum"/>
                <a:cs typeface="Dotum"/>
              </a:rPr>
              <a:t>있지만</a:t>
            </a:r>
            <a:r>
              <a:rPr dirty="0" sz="1650" spc="-254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6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인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 식에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어려움을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겪는다는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공통점이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있습니다</a:t>
            </a:r>
            <a:r>
              <a:rPr dirty="0" sz="1650" spc="-28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6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7900" y="2880252"/>
            <a:ext cx="2556510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280" b="1">
                <a:solidFill>
                  <a:srgbClr val="0078D6"/>
                </a:solidFill>
                <a:latin typeface="Malgun Gothic"/>
                <a:cs typeface="Malgun Gothic"/>
              </a:rPr>
              <a:t>발달성</a:t>
            </a:r>
            <a:r>
              <a:rPr dirty="0" sz="1900" spc="-280" b="1">
                <a:solidFill>
                  <a:srgbClr val="0078D6"/>
                </a:solidFill>
                <a:latin typeface="Century Gothic"/>
                <a:cs typeface="Century Gothic"/>
              </a:rPr>
              <a:t>(</a:t>
            </a:r>
            <a:r>
              <a:rPr dirty="0" sz="1850" spc="-280" b="1">
                <a:solidFill>
                  <a:srgbClr val="0078D6"/>
                </a:solidFill>
                <a:latin typeface="Malgun Gothic"/>
                <a:cs typeface="Malgun Gothic"/>
              </a:rPr>
              <a:t>선천성</a:t>
            </a:r>
            <a:r>
              <a:rPr dirty="0" sz="1900" spc="-280" b="1">
                <a:solidFill>
                  <a:srgbClr val="0078D6"/>
                </a:solidFill>
                <a:latin typeface="Century Gothic"/>
                <a:cs typeface="Century Gothic"/>
              </a:rPr>
              <a:t>)</a:t>
            </a:r>
            <a:r>
              <a:rPr dirty="0" sz="1900" spc="-35" b="1">
                <a:solidFill>
                  <a:srgbClr val="0078D6"/>
                </a:solidFill>
                <a:latin typeface="Century Gothic"/>
                <a:cs typeface="Century Gothic"/>
              </a:rPr>
              <a:t> </a:t>
            </a:r>
            <a:r>
              <a:rPr dirty="0" sz="1850" spc="-345" b="1">
                <a:solidFill>
                  <a:srgbClr val="0078D6"/>
                </a:solidFill>
                <a:latin typeface="Malgun Gothic"/>
                <a:cs typeface="Malgun Gothic"/>
              </a:rPr>
              <a:t>안면인식장애</a:t>
            </a:r>
            <a:endParaRPr sz="1850">
              <a:latin typeface="Malgun Gothic"/>
              <a:cs typeface="Malgun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7900" y="3334384"/>
            <a:ext cx="30886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출생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시부터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또는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어린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시절부터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발현</a:t>
            </a:r>
            <a:endParaRPr sz="170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7900" y="3734434"/>
            <a:ext cx="3263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유전적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요인과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발달적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이상에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의해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endParaRPr sz="1700">
              <a:latin typeface="Dotum"/>
              <a:cs typeface="Dot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7900" y="4134484"/>
            <a:ext cx="21590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뚜렷한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뇌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손상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없이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endParaRPr sz="170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77900" y="4534534"/>
            <a:ext cx="2247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인구의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약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85">
                <a:solidFill>
                  <a:srgbClr val="4F4F4F"/>
                </a:solidFill>
                <a:latin typeface="Noto Sans JP"/>
                <a:cs typeface="Noto Sans JP"/>
              </a:rPr>
              <a:t>2~3%</a:t>
            </a:r>
            <a:r>
              <a:rPr dirty="0" sz="1700" spc="-185">
                <a:solidFill>
                  <a:srgbClr val="4F4F4F"/>
                </a:solidFill>
                <a:latin typeface="Dotum"/>
                <a:cs typeface="Dotum"/>
              </a:rPr>
              <a:t>에서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endParaRPr sz="170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77900" y="4934584"/>
            <a:ext cx="17018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평생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지속되는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특성</a:t>
            </a:r>
            <a:endParaRPr sz="170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77900" y="5334634"/>
            <a:ext cx="26847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전략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발달로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일상생활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적응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238874" y="2695574"/>
            <a:ext cx="5191125" cy="3238500"/>
            <a:chOff x="6238874" y="2695574"/>
            <a:chExt cx="5191125" cy="3238500"/>
          </a:xfrm>
        </p:grpSpPr>
        <p:sp>
          <p:nvSpPr>
            <p:cNvPr id="19" name="object 19" descr=""/>
            <p:cNvSpPr/>
            <p:nvPr/>
          </p:nvSpPr>
          <p:spPr>
            <a:xfrm>
              <a:off x="6257923" y="2695574"/>
              <a:ext cx="5172075" cy="3238500"/>
            </a:xfrm>
            <a:custGeom>
              <a:avLst/>
              <a:gdLst/>
              <a:ahLst/>
              <a:cxnLst/>
              <a:rect l="l" t="t" r="r" b="b"/>
              <a:pathLst>
                <a:path w="5172075" h="3238500">
                  <a:moveTo>
                    <a:pt x="5083079" y="3238499"/>
                  </a:moveTo>
                  <a:lnTo>
                    <a:pt x="71196" y="3238499"/>
                  </a:lnTo>
                  <a:lnTo>
                    <a:pt x="66241" y="3237889"/>
                  </a:lnTo>
                  <a:lnTo>
                    <a:pt x="29705" y="3218971"/>
                  </a:lnTo>
                  <a:lnTo>
                    <a:pt x="7714" y="3185477"/>
                  </a:lnTo>
                  <a:lnTo>
                    <a:pt x="0" y="3149503"/>
                  </a:lnTo>
                  <a:lnTo>
                    <a:pt x="0" y="3143249"/>
                  </a:lnTo>
                  <a:lnTo>
                    <a:pt x="0" y="88995"/>
                  </a:lnTo>
                  <a:lnTo>
                    <a:pt x="10061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083079" y="0"/>
                  </a:lnTo>
                  <a:lnTo>
                    <a:pt x="5124540" y="12577"/>
                  </a:lnTo>
                  <a:lnTo>
                    <a:pt x="5159495" y="47531"/>
                  </a:lnTo>
                  <a:lnTo>
                    <a:pt x="5172074" y="88995"/>
                  </a:lnTo>
                  <a:lnTo>
                    <a:pt x="5172074" y="3149503"/>
                  </a:lnTo>
                  <a:lnTo>
                    <a:pt x="5159495" y="3190967"/>
                  </a:lnTo>
                  <a:lnTo>
                    <a:pt x="5124540" y="3225921"/>
                  </a:lnTo>
                  <a:lnTo>
                    <a:pt x="5089272" y="3237889"/>
                  </a:lnTo>
                  <a:lnTo>
                    <a:pt x="5083079" y="32384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38874" y="2696003"/>
              <a:ext cx="86995" cy="3237865"/>
            </a:xfrm>
            <a:custGeom>
              <a:avLst/>
              <a:gdLst/>
              <a:ahLst/>
              <a:cxnLst/>
              <a:rect l="l" t="t" r="r" b="b"/>
              <a:pathLst>
                <a:path w="86995" h="3237865">
                  <a:moveTo>
                    <a:pt x="86379" y="3237642"/>
                  </a:moveTo>
                  <a:lnTo>
                    <a:pt x="42322" y="3222033"/>
                  </a:lnTo>
                  <a:lnTo>
                    <a:pt x="11259" y="3187766"/>
                  </a:lnTo>
                  <a:lnTo>
                    <a:pt x="0" y="3142821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8"/>
                  </a:lnTo>
                  <a:lnTo>
                    <a:pt x="86378" y="0"/>
                  </a:lnTo>
                  <a:lnTo>
                    <a:pt x="80380" y="1988"/>
                  </a:lnTo>
                  <a:lnTo>
                    <a:pt x="73379" y="6821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3142821"/>
                  </a:lnTo>
                  <a:lnTo>
                    <a:pt x="44855" y="3187766"/>
                  </a:lnTo>
                  <a:lnTo>
                    <a:pt x="63493" y="3222032"/>
                  </a:lnTo>
                  <a:lnTo>
                    <a:pt x="80380" y="3235653"/>
                  </a:lnTo>
                  <a:lnTo>
                    <a:pt x="86379" y="3237642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454774" y="2884233"/>
            <a:ext cx="181927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-335" b="1">
                <a:solidFill>
                  <a:srgbClr val="0078D6"/>
                </a:solidFill>
                <a:latin typeface="Malgun Gothic"/>
                <a:cs typeface="Malgun Gothic"/>
              </a:rPr>
              <a:t>후천성</a:t>
            </a:r>
            <a:r>
              <a:rPr dirty="0" sz="1850" spc="-185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850" spc="-345" b="1">
                <a:solidFill>
                  <a:srgbClr val="0078D6"/>
                </a:solidFill>
                <a:latin typeface="Malgun Gothic"/>
                <a:cs typeface="Malgun Gothic"/>
              </a:rPr>
              <a:t>안면인식장애</a:t>
            </a:r>
            <a:endParaRPr sz="185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54774" y="3334384"/>
            <a:ext cx="29133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정상적인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능력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endParaRPr sz="170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454774" y="3734434"/>
            <a:ext cx="307276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54">
                <a:solidFill>
                  <a:srgbClr val="4F4F4F"/>
                </a:solidFill>
                <a:latin typeface="Dotum"/>
                <a:cs typeface="Dotum"/>
              </a:rPr>
              <a:t>뇌졸중</a:t>
            </a:r>
            <a:r>
              <a:rPr dirty="0" sz="1650" spc="-254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외상성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35">
                <a:solidFill>
                  <a:srgbClr val="4F4F4F"/>
                </a:solidFill>
                <a:latin typeface="Dotum"/>
                <a:cs typeface="Dotum"/>
              </a:rPr>
              <a:t>손상</a:t>
            </a:r>
            <a:r>
              <a:rPr dirty="0" sz="1650" spc="-235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650" spc="5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뇌염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원인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54774" y="4134484"/>
            <a:ext cx="292608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주로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0">
                <a:solidFill>
                  <a:srgbClr val="4F4F4F"/>
                </a:solidFill>
                <a:latin typeface="Dotum"/>
                <a:cs typeface="Dotum"/>
              </a:rPr>
              <a:t>측두</a:t>
            </a:r>
            <a:r>
              <a:rPr dirty="0" sz="1650" spc="-240">
                <a:solidFill>
                  <a:srgbClr val="4F4F4F"/>
                </a:solidFill>
                <a:latin typeface="Noto Sans JP"/>
                <a:cs typeface="Noto Sans JP"/>
              </a:rPr>
              <a:t>-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후두엽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부위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손상과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연관</a:t>
            </a:r>
            <a:endParaRPr sz="170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54774" y="4534534"/>
            <a:ext cx="302831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매우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드물게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발생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14">
                <a:solidFill>
                  <a:srgbClr val="4F4F4F"/>
                </a:solidFill>
                <a:latin typeface="Noto Sans JP"/>
                <a:cs typeface="Noto Sans JP"/>
              </a:rPr>
              <a:t>(30,000</a:t>
            </a:r>
            <a:r>
              <a:rPr dirty="0" sz="1700" spc="-114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05">
                <a:solidFill>
                  <a:srgbClr val="4F4F4F"/>
                </a:solidFill>
                <a:latin typeface="Noto Sans JP"/>
                <a:cs typeface="Noto Sans JP"/>
              </a:rPr>
              <a:t>1</a:t>
            </a:r>
            <a:r>
              <a:rPr dirty="0" sz="1700" spc="-105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650" spc="-105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endParaRPr sz="1650">
              <a:latin typeface="Noto Sans JP"/>
              <a:cs typeface="Noto Sans JP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54774" y="4934584"/>
            <a:ext cx="37211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기억과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새로운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학습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모두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영향</a:t>
            </a:r>
            <a:endParaRPr sz="170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54774" y="5334634"/>
            <a:ext cx="30886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장애를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동반하는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경우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많음</a:t>
            </a:r>
            <a:endParaRPr sz="170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61999" y="56387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16839" rIns="0" bIns="0" rtlCol="0" vert="horz">
            <a:spAutoFit/>
          </a:bodyPr>
          <a:lstStyle/>
          <a:p>
            <a:pPr marL="38100">
              <a:lnSpc>
                <a:spcPts val="1375"/>
              </a:lnSpc>
              <a:spcBef>
                <a:spcPts val="20"/>
              </a:spcBef>
            </a:pPr>
            <a:fld id="{81D60167-4931-47E6-BA6A-407CBD079E47}" type="slidenum">
              <a:rPr dirty="0" spc="-50"/>
              <a:t>4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839075"/>
          </a:xfrm>
          <a:custGeom>
            <a:avLst/>
            <a:gdLst/>
            <a:ahLst/>
            <a:cxnLst/>
            <a:rect l="l" t="t" r="r" b="b"/>
            <a:pathLst>
              <a:path w="12115800" h="7839075">
                <a:moveTo>
                  <a:pt x="0" y="7839074"/>
                </a:moveTo>
                <a:lnTo>
                  <a:pt x="12115799" y="7839074"/>
                </a:lnTo>
                <a:lnTo>
                  <a:pt x="12115799" y="0"/>
                </a:lnTo>
                <a:lnTo>
                  <a:pt x="0" y="0"/>
                </a:lnTo>
                <a:lnTo>
                  <a:pt x="0" y="783907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839075"/>
          </a:xfrm>
          <a:custGeom>
            <a:avLst/>
            <a:gdLst/>
            <a:ahLst/>
            <a:cxnLst/>
            <a:rect l="l" t="t" r="r" b="b"/>
            <a:pathLst>
              <a:path w="76200" h="7839075">
                <a:moveTo>
                  <a:pt x="76199" y="7839074"/>
                </a:moveTo>
                <a:lnTo>
                  <a:pt x="0" y="7839074"/>
                </a:lnTo>
                <a:lnTo>
                  <a:pt x="0" y="0"/>
                </a:lnTo>
                <a:lnTo>
                  <a:pt x="76199" y="0"/>
                </a:lnTo>
                <a:lnTo>
                  <a:pt x="76199" y="783907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98157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7"/>
                </a:lnTo>
                <a:lnTo>
                  <a:pt x="721060" y="1876453"/>
                </a:lnTo>
                <a:lnTo>
                  <a:pt x="676002" y="1863985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5"/>
                </a:lnTo>
                <a:lnTo>
                  <a:pt x="91450" y="1359745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7"/>
                </a:lnTo>
                <a:lnTo>
                  <a:pt x="18301" y="1138322"/>
                </a:lnTo>
                <a:lnTo>
                  <a:pt x="10308" y="1092259"/>
                </a:lnTo>
                <a:lnTo>
                  <a:pt x="4586" y="1045861"/>
                </a:lnTo>
                <a:lnTo>
                  <a:pt x="1147" y="999237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2"/>
                </a:lnTo>
                <a:lnTo>
                  <a:pt x="14021" y="789657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6"/>
                </a:lnTo>
                <a:lnTo>
                  <a:pt x="101703" y="524243"/>
                </a:lnTo>
                <a:lnTo>
                  <a:pt x="123741" y="483013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600"/>
                </a:lnTo>
                <a:lnTo>
                  <a:pt x="404042" y="173749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3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3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1"/>
                </a:lnTo>
                <a:lnTo>
                  <a:pt x="1462082" y="147776"/>
                </a:lnTo>
                <a:lnTo>
                  <a:pt x="1500955" y="173749"/>
                </a:lnTo>
                <a:lnTo>
                  <a:pt x="1538507" y="201600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3"/>
                </a:lnTo>
                <a:lnTo>
                  <a:pt x="1803296" y="524243"/>
                </a:lnTo>
                <a:lnTo>
                  <a:pt x="1823285" y="566506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7"/>
                </a:lnTo>
                <a:lnTo>
                  <a:pt x="1897837" y="835902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5"/>
                </a:lnTo>
                <a:lnTo>
                  <a:pt x="1890977" y="1115339"/>
                </a:lnTo>
                <a:lnTo>
                  <a:pt x="1881857" y="1161192"/>
                </a:lnTo>
                <a:lnTo>
                  <a:pt x="1870496" y="1206542"/>
                </a:lnTo>
                <a:lnTo>
                  <a:pt x="1856925" y="1251280"/>
                </a:lnTo>
                <a:lnTo>
                  <a:pt x="1841175" y="1295298"/>
                </a:lnTo>
                <a:lnTo>
                  <a:pt x="1823285" y="1338491"/>
                </a:lnTo>
                <a:lnTo>
                  <a:pt x="1803296" y="1380754"/>
                </a:lnTo>
                <a:lnTo>
                  <a:pt x="1781256" y="1421984"/>
                </a:lnTo>
                <a:lnTo>
                  <a:pt x="1757222" y="1462084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4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9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4"/>
                </a:lnTo>
                <a:lnTo>
                  <a:pt x="1295298" y="1841174"/>
                </a:lnTo>
                <a:lnTo>
                  <a:pt x="1251280" y="1856924"/>
                </a:lnTo>
                <a:lnTo>
                  <a:pt x="1206542" y="1870496"/>
                </a:lnTo>
                <a:lnTo>
                  <a:pt x="1161192" y="1881855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안면인식장애의</a:t>
            </a:r>
            <a:r>
              <a:rPr dirty="0" spc="-320"/>
              <a:t> </a:t>
            </a:r>
            <a:r>
              <a:rPr dirty="0" spc="-610"/>
              <a:t>뇌과학적</a:t>
            </a:r>
            <a:r>
              <a:rPr dirty="0" spc="-320"/>
              <a:t> </a:t>
            </a:r>
            <a:r>
              <a:rPr dirty="0" spc="-635"/>
              <a:t>배경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600" cy="2286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49299" y="1198411"/>
            <a:ext cx="10678160" cy="125095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535"/>
              </a:spcBef>
            </a:pPr>
            <a:r>
              <a:rPr dirty="0" sz="2000" spc="-254" b="1">
                <a:solidFill>
                  <a:srgbClr val="333333"/>
                </a:solidFill>
                <a:latin typeface="Malgun Gothic"/>
                <a:cs typeface="Malgun Gothic"/>
              </a:rPr>
              <a:t>방추상회</a:t>
            </a:r>
            <a:r>
              <a:rPr dirty="0" sz="2150" spc="-254" b="1">
                <a:solidFill>
                  <a:srgbClr val="333333"/>
                </a:solidFill>
                <a:latin typeface="Noto Sans JP"/>
                <a:cs typeface="Noto Sans JP"/>
              </a:rPr>
              <a:t>(Fusiform</a:t>
            </a:r>
            <a:r>
              <a:rPr dirty="0" sz="2150" spc="65" b="1">
                <a:solidFill>
                  <a:srgbClr val="333333"/>
                </a:solidFill>
                <a:latin typeface="Noto Sans JP"/>
                <a:cs typeface="Noto Sans JP"/>
              </a:rPr>
              <a:t> </a:t>
            </a:r>
            <a:r>
              <a:rPr dirty="0" sz="2150" spc="-225" b="1">
                <a:solidFill>
                  <a:srgbClr val="333333"/>
                </a:solidFill>
                <a:latin typeface="Noto Sans JP"/>
                <a:cs typeface="Noto Sans JP"/>
              </a:rPr>
              <a:t>Gyrus)</a:t>
            </a:r>
            <a:r>
              <a:rPr dirty="0" sz="2000" spc="-225" b="1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dirty="0" sz="20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역할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04200"/>
              </a:lnSpc>
              <a:spcBef>
                <a:spcPts val="113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방추상회는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뇌의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측두엽과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후두엽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사이에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위치한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>
                <a:solidFill>
                  <a:srgbClr val="4F4F4F"/>
                </a:solidFill>
                <a:latin typeface="Dotum"/>
                <a:cs typeface="Dotum"/>
              </a:rPr>
              <a:t>영역으로</a:t>
            </a:r>
            <a:r>
              <a:rPr dirty="0" sz="1800" spc="-275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800" spc="2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특히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우측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방추상회는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인식에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핵심적인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역할을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담당합니다</a:t>
            </a:r>
            <a:r>
              <a:rPr dirty="0" sz="1800" spc="-28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800" spc="2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영역이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손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 상되면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발생할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있습니다</a:t>
            </a:r>
            <a:r>
              <a:rPr dirty="0" sz="1800" spc="-285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47999" y="2695574"/>
            <a:ext cx="1905000" cy="1276350"/>
          </a:xfrm>
          <a:custGeom>
            <a:avLst/>
            <a:gdLst/>
            <a:ahLst/>
            <a:cxnLst/>
            <a:rect l="l" t="t" r="r" b="b"/>
            <a:pathLst>
              <a:path w="1905000" h="1276350">
                <a:moveTo>
                  <a:pt x="1816004" y="1276349"/>
                </a:moveTo>
                <a:lnTo>
                  <a:pt x="88995" y="1276349"/>
                </a:lnTo>
                <a:lnTo>
                  <a:pt x="82801" y="1275739"/>
                </a:lnTo>
                <a:lnTo>
                  <a:pt x="37132" y="1256822"/>
                </a:lnTo>
                <a:lnTo>
                  <a:pt x="9643" y="1223328"/>
                </a:lnTo>
                <a:lnTo>
                  <a:pt x="0" y="1187353"/>
                </a:lnTo>
                <a:lnTo>
                  <a:pt x="0" y="1181099"/>
                </a:lnTo>
                <a:lnTo>
                  <a:pt x="0" y="88995"/>
                </a:lnTo>
                <a:lnTo>
                  <a:pt x="12578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816004" y="0"/>
                </a:lnTo>
                <a:lnTo>
                  <a:pt x="1857467" y="12577"/>
                </a:lnTo>
                <a:lnTo>
                  <a:pt x="1892421" y="47531"/>
                </a:lnTo>
                <a:lnTo>
                  <a:pt x="1904999" y="88995"/>
                </a:lnTo>
                <a:lnTo>
                  <a:pt x="1904999" y="1187353"/>
                </a:lnTo>
                <a:lnTo>
                  <a:pt x="1892421" y="1228817"/>
                </a:lnTo>
                <a:lnTo>
                  <a:pt x="1857467" y="1263771"/>
                </a:lnTo>
                <a:lnTo>
                  <a:pt x="1822198" y="1275739"/>
                </a:lnTo>
                <a:lnTo>
                  <a:pt x="1816004" y="12763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853557" y="2836509"/>
            <a:ext cx="294005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0" b="1">
                <a:solidFill>
                  <a:srgbClr val="0078D6"/>
                </a:solidFill>
                <a:latin typeface="Noto Sans JP"/>
                <a:cs typeface="Noto Sans JP"/>
              </a:rPr>
              <a:t>FFA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60774" y="3125380"/>
            <a:ext cx="1479550" cy="476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93040">
              <a:lnSpc>
                <a:spcPct val="108000"/>
              </a:lnSpc>
              <a:spcBef>
                <a:spcPts val="85"/>
              </a:spcBef>
            </a:pPr>
            <a:r>
              <a:rPr dirty="0" sz="1350" spc="-260">
                <a:latin typeface="Dotum"/>
                <a:cs typeface="Dotum"/>
              </a:rPr>
              <a:t>방추상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얼굴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영역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400" spc="-114">
                <a:latin typeface="Noto Sans JP"/>
                <a:cs typeface="Noto Sans JP"/>
              </a:rPr>
              <a:t>(Fusiform</a:t>
            </a:r>
            <a:r>
              <a:rPr dirty="0" sz="1400" spc="70">
                <a:latin typeface="Noto Sans JP"/>
                <a:cs typeface="Noto Sans JP"/>
              </a:rPr>
              <a:t> </a:t>
            </a:r>
            <a:r>
              <a:rPr dirty="0" sz="1400" spc="-140">
                <a:latin typeface="Noto Sans JP"/>
                <a:cs typeface="Noto Sans JP"/>
              </a:rPr>
              <a:t>Face</a:t>
            </a:r>
            <a:r>
              <a:rPr dirty="0" sz="1400" spc="70">
                <a:latin typeface="Noto Sans JP"/>
                <a:cs typeface="Noto Sans JP"/>
              </a:rPr>
              <a:t> </a:t>
            </a:r>
            <a:r>
              <a:rPr dirty="0" sz="1400" spc="-110">
                <a:latin typeface="Noto Sans JP"/>
                <a:cs typeface="Noto Sans JP"/>
              </a:rPr>
              <a:t>Area)</a:t>
            </a:r>
            <a:endParaRPr sz="1400">
              <a:latin typeface="Noto Sans JP"/>
              <a:cs typeface="Noto Sans JP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143499" y="2695574"/>
            <a:ext cx="1905000" cy="1276350"/>
          </a:xfrm>
          <a:custGeom>
            <a:avLst/>
            <a:gdLst/>
            <a:ahLst/>
            <a:cxnLst/>
            <a:rect l="l" t="t" r="r" b="b"/>
            <a:pathLst>
              <a:path w="1905000" h="1276350">
                <a:moveTo>
                  <a:pt x="1816003" y="1276349"/>
                </a:moveTo>
                <a:lnTo>
                  <a:pt x="88995" y="1276349"/>
                </a:lnTo>
                <a:lnTo>
                  <a:pt x="82801" y="1275739"/>
                </a:lnTo>
                <a:lnTo>
                  <a:pt x="37130" y="1256822"/>
                </a:lnTo>
                <a:lnTo>
                  <a:pt x="9643" y="1223328"/>
                </a:lnTo>
                <a:lnTo>
                  <a:pt x="0" y="1187353"/>
                </a:lnTo>
                <a:lnTo>
                  <a:pt x="0" y="1181099"/>
                </a:lnTo>
                <a:lnTo>
                  <a:pt x="0" y="88995"/>
                </a:lnTo>
                <a:lnTo>
                  <a:pt x="12576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816003" y="0"/>
                </a:lnTo>
                <a:lnTo>
                  <a:pt x="1857466" y="12577"/>
                </a:lnTo>
                <a:lnTo>
                  <a:pt x="1892421" y="47531"/>
                </a:lnTo>
                <a:lnTo>
                  <a:pt x="1904999" y="88995"/>
                </a:lnTo>
                <a:lnTo>
                  <a:pt x="1904999" y="1187353"/>
                </a:lnTo>
                <a:lnTo>
                  <a:pt x="1892421" y="1228817"/>
                </a:lnTo>
                <a:lnTo>
                  <a:pt x="1857466" y="1263771"/>
                </a:lnTo>
                <a:lnTo>
                  <a:pt x="1822197" y="1275739"/>
                </a:lnTo>
                <a:lnTo>
                  <a:pt x="1816003" y="12763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934917" y="2836509"/>
            <a:ext cx="32258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5" b="1">
                <a:solidFill>
                  <a:srgbClr val="0078D6"/>
                </a:solidFill>
                <a:latin typeface="Noto Sans JP"/>
                <a:cs typeface="Noto Sans JP"/>
              </a:rPr>
              <a:t>OFA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57018" y="3125380"/>
            <a:ext cx="1478280" cy="476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92405">
              <a:lnSpc>
                <a:spcPct val="108000"/>
              </a:lnSpc>
              <a:spcBef>
                <a:spcPts val="85"/>
              </a:spcBef>
            </a:pPr>
            <a:r>
              <a:rPr dirty="0" sz="1350" spc="-260">
                <a:latin typeface="Dotum"/>
                <a:cs typeface="Dotum"/>
              </a:rPr>
              <a:t>후두엽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얼굴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영역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400" spc="-105">
                <a:latin typeface="Noto Sans JP"/>
                <a:cs typeface="Noto Sans JP"/>
              </a:rPr>
              <a:t>(Occipital</a:t>
            </a:r>
            <a:r>
              <a:rPr dirty="0" sz="1400" spc="65">
                <a:latin typeface="Noto Sans JP"/>
                <a:cs typeface="Noto Sans JP"/>
              </a:rPr>
              <a:t> </a:t>
            </a:r>
            <a:r>
              <a:rPr dirty="0" sz="1400" spc="-140">
                <a:latin typeface="Noto Sans JP"/>
                <a:cs typeface="Noto Sans JP"/>
              </a:rPr>
              <a:t>Face</a:t>
            </a:r>
            <a:r>
              <a:rPr dirty="0" sz="1400" spc="65">
                <a:latin typeface="Noto Sans JP"/>
                <a:cs typeface="Noto Sans JP"/>
              </a:rPr>
              <a:t> </a:t>
            </a:r>
            <a:r>
              <a:rPr dirty="0" sz="1400" spc="-110">
                <a:latin typeface="Noto Sans JP"/>
                <a:cs typeface="Noto Sans JP"/>
              </a:rPr>
              <a:t>Area)</a:t>
            </a:r>
            <a:endParaRPr sz="1400">
              <a:latin typeface="Noto Sans JP"/>
              <a:cs typeface="Noto Sans JP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238999" y="2695574"/>
            <a:ext cx="1905000" cy="1276350"/>
          </a:xfrm>
          <a:custGeom>
            <a:avLst/>
            <a:gdLst/>
            <a:ahLst/>
            <a:cxnLst/>
            <a:rect l="l" t="t" r="r" b="b"/>
            <a:pathLst>
              <a:path w="1905000" h="1276350">
                <a:moveTo>
                  <a:pt x="1816004" y="1276349"/>
                </a:moveTo>
                <a:lnTo>
                  <a:pt x="88995" y="1276349"/>
                </a:lnTo>
                <a:lnTo>
                  <a:pt x="82801" y="1275739"/>
                </a:lnTo>
                <a:lnTo>
                  <a:pt x="37131" y="1256822"/>
                </a:lnTo>
                <a:lnTo>
                  <a:pt x="9644" y="1223328"/>
                </a:lnTo>
                <a:lnTo>
                  <a:pt x="0" y="1187353"/>
                </a:lnTo>
                <a:lnTo>
                  <a:pt x="0" y="1181099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816004" y="0"/>
                </a:lnTo>
                <a:lnTo>
                  <a:pt x="1857467" y="12577"/>
                </a:lnTo>
                <a:lnTo>
                  <a:pt x="1892421" y="47531"/>
                </a:lnTo>
                <a:lnTo>
                  <a:pt x="1904999" y="88995"/>
                </a:lnTo>
                <a:lnTo>
                  <a:pt x="1904999" y="1187353"/>
                </a:lnTo>
                <a:lnTo>
                  <a:pt x="1892421" y="1228817"/>
                </a:lnTo>
                <a:lnTo>
                  <a:pt x="1857467" y="1263771"/>
                </a:lnTo>
                <a:lnTo>
                  <a:pt x="1822197" y="1275739"/>
                </a:lnTo>
                <a:lnTo>
                  <a:pt x="1816004" y="1276349"/>
                </a:lnTo>
                <a:close/>
              </a:path>
            </a:pathLst>
          </a:custGeom>
          <a:solidFill>
            <a:srgbClr val="0078D6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041282" y="2836509"/>
            <a:ext cx="30099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10" b="1">
                <a:solidFill>
                  <a:srgbClr val="0078D6"/>
                </a:solidFill>
                <a:latin typeface="Noto Sans JP"/>
                <a:cs typeface="Noto Sans JP"/>
              </a:rPr>
              <a:t>STS</a:t>
            </a:r>
            <a:endParaRPr sz="1350">
              <a:latin typeface="Noto Sans JP"/>
              <a:cs typeface="Noto Sans JP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86302" y="3125380"/>
            <a:ext cx="1410335" cy="7048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411480">
              <a:lnSpc>
                <a:spcPct val="108000"/>
              </a:lnSpc>
              <a:spcBef>
                <a:spcPts val="85"/>
              </a:spcBef>
            </a:pPr>
            <a:r>
              <a:rPr dirty="0" sz="1350" spc="-280">
                <a:latin typeface="Dotum"/>
                <a:cs typeface="Dotum"/>
              </a:rPr>
              <a:t>상측두구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400" spc="-105">
                <a:latin typeface="Noto Sans JP"/>
                <a:cs typeface="Noto Sans JP"/>
              </a:rPr>
              <a:t>(Superior</a:t>
            </a:r>
            <a:r>
              <a:rPr dirty="0" sz="1400" spc="95">
                <a:latin typeface="Noto Sans JP"/>
                <a:cs typeface="Noto Sans JP"/>
              </a:rPr>
              <a:t> </a:t>
            </a:r>
            <a:r>
              <a:rPr dirty="0" sz="1400" spc="-140">
                <a:latin typeface="Noto Sans JP"/>
                <a:cs typeface="Noto Sans JP"/>
              </a:rPr>
              <a:t>Temporal</a:t>
            </a:r>
            <a:endParaRPr sz="1400">
              <a:latin typeface="Noto Sans JP"/>
              <a:cs typeface="Noto Sans JP"/>
            </a:endParaRPr>
          </a:p>
          <a:p>
            <a:pPr marL="445134">
              <a:lnSpc>
                <a:spcPct val="100000"/>
              </a:lnSpc>
              <a:spcBef>
                <a:spcPts val="120"/>
              </a:spcBef>
            </a:pPr>
            <a:r>
              <a:rPr dirty="0" sz="1400" spc="-10">
                <a:latin typeface="Noto Sans JP"/>
                <a:cs typeface="Noto Sans JP"/>
              </a:rPr>
              <a:t>Sulcus)</a:t>
            </a:r>
            <a:endParaRPr sz="1400">
              <a:latin typeface="Noto Sans JP"/>
              <a:cs typeface="Noto Sans JP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61999" y="4219575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78593" y="85725"/>
                </a:moveTo>
                <a:lnTo>
                  <a:pt x="107156" y="85725"/>
                </a:lnTo>
                <a:lnTo>
                  <a:pt x="98816" y="84040"/>
                </a:lnTo>
                <a:lnTo>
                  <a:pt x="92003" y="79446"/>
                </a:lnTo>
                <a:lnTo>
                  <a:pt x="87409" y="72633"/>
                </a:lnTo>
                <a:lnTo>
                  <a:pt x="85725" y="64293"/>
                </a:lnTo>
                <a:lnTo>
                  <a:pt x="85725" y="21431"/>
                </a:lnTo>
                <a:lnTo>
                  <a:pt x="87409" y="13091"/>
                </a:lnTo>
                <a:lnTo>
                  <a:pt x="92003" y="6278"/>
                </a:lnTo>
                <a:lnTo>
                  <a:pt x="98816" y="1684"/>
                </a:lnTo>
                <a:lnTo>
                  <a:pt x="107156" y="0"/>
                </a:lnTo>
                <a:lnTo>
                  <a:pt x="178593" y="0"/>
                </a:lnTo>
                <a:lnTo>
                  <a:pt x="186933" y="1684"/>
                </a:lnTo>
                <a:lnTo>
                  <a:pt x="193746" y="6278"/>
                </a:lnTo>
                <a:lnTo>
                  <a:pt x="198340" y="13091"/>
                </a:lnTo>
                <a:lnTo>
                  <a:pt x="200025" y="21431"/>
                </a:lnTo>
                <a:lnTo>
                  <a:pt x="200025" y="28575"/>
                </a:lnTo>
                <a:lnTo>
                  <a:pt x="114300" y="28575"/>
                </a:lnTo>
                <a:lnTo>
                  <a:pt x="114300" y="57150"/>
                </a:lnTo>
                <a:lnTo>
                  <a:pt x="200025" y="57150"/>
                </a:lnTo>
                <a:lnTo>
                  <a:pt x="200025" y="64293"/>
                </a:lnTo>
                <a:lnTo>
                  <a:pt x="198340" y="72633"/>
                </a:lnTo>
                <a:lnTo>
                  <a:pt x="193746" y="79446"/>
                </a:lnTo>
                <a:lnTo>
                  <a:pt x="186933" y="84040"/>
                </a:lnTo>
                <a:lnTo>
                  <a:pt x="178593" y="85725"/>
                </a:lnTo>
                <a:close/>
              </a:path>
              <a:path w="285750" h="228600">
                <a:moveTo>
                  <a:pt x="200025" y="57150"/>
                </a:moveTo>
                <a:lnTo>
                  <a:pt x="171450" y="57150"/>
                </a:lnTo>
                <a:lnTo>
                  <a:pt x="171450" y="28575"/>
                </a:lnTo>
                <a:lnTo>
                  <a:pt x="200025" y="28575"/>
                </a:lnTo>
                <a:lnTo>
                  <a:pt x="200025" y="57150"/>
                </a:lnTo>
                <a:close/>
              </a:path>
              <a:path w="285750" h="228600">
                <a:moveTo>
                  <a:pt x="157162" y="100012"/>
                </a:moveTo>
                <a:lnTo>
                  <a:pt x="128587" y="100012"/>
                </a:lnTo>
                <a:lnTo>
                  <a:pt x="128587" y="85725"/>
                </a:lnTo>
                <a:lnTo>
                  <a:pt x="157162" y="85725"/>
                </a:lnTo>
                <a:lnTo>
                  <a:pt x="157162" y="100012"/>
                </a:lnTo>
                <a:close/>
              </a:path>
              <a:path w="285750" h="228600">
                <a:moveTo>
                  <a:pt x="279365" y="128587"/>
                </a:moveTo>
                <a:lnTo>
                  <a:pt x="6384" y="128587"/>
                </a:lnTo>
                <a:lnTo>
                  <a:pt x="0" y="122202"/>
                </a:lnTo>
                <a:lnTo>
                  <a:pt x="0" y="106397"/>
                </a:lnTo>
                <a:lnTo>
                  <a:pt x="6384" y="100012"/>
                </a:lnTo>
                <a:lnTo>
                  <a:pt x="279365" y="100012"/>
                </a:lnTo>
                <a:lnTo>
                  <a:pt x="285750" y="106397"/>
                </a:lnTo>
                <a:lnTo>
                  <a:pt x="285750" y="122202"/>
                </a:lnTo>
                <a:lnTo>
                  <a:pt x="279365" y="128587"/>
                </a:lnTo>
                <a:close/>
              </a:path>
              <a:path w="285750" h="228600">
                <a:moveTo>
                  <a:pt x="85725" y="142875"/>
                </a:moveTo>
                <a:lnTo>
                  <a:pt x="57150" y="142875"/>
                </a:lnTo>
                <a:lnTo>
                  <a:pt x="57150" y="128587"/>
                </a:lnTo>
                <a:lnTo>
                  <a:pt x="85725" y="128587"/>
                </a:lnTo>
                <a:lnTo>
                  <a:pt x="85725" y="142875"/>
                </a:lnTo>
                <a:close/>
              </a:path>
              <a:path w="285750" h="228600">
                <a:moveTo>
                  <a:pt x="228600" y="142875"/>
                </a:moveTo>
                <a:lnTo>
                  <a:pt x="200025" y="142875"/>
                </a:lnTo>
                <a:lnTo>
                  <a:pt x="200025" y="128587"/>
                </a:lnTo>
                <a:lnTo>
                  <a:pt x="228600" y="128587"/>
                </a:lnTo>
                <a:lnTo>
                  <a:pt x="228600" y="142875"/>
                </a:lnTo>
                <a:close/>
              </a:path>
              <a:path w="285750" h="228600">
                <a:moveTo>
                  <a:pt x="107156" y="228600"/>
                </a:moveTo>
                <a:lnTo>
                  <a:pt x="35718" y="228600"/>
                </a:lnTo>
                <a:lnTo>
                  <a:pt x="27378" y="226915"/>
                </a:lnTo>
                <a:lnTo>
                  <a:pt x="20566" y="222321"/>
                </a:lnTo>
                <a:lnTo>
                  <a:pt x="15972" y="215508"/>
                </a:lnTo>
                <a:lnTo>
                  <a:pt x="14287" y="207168"/>
                </a:lnTo>
                <a:lnTo>
                  <a:pt x="14287" y="164306"/>
                </a:lnTo>
                <a:lnTo>
                  <a:pt x="15972" y="155966"/>
                </a:lnTo>
                <a:lnTo>
                  <a:pt x="20566" y="149153"/>
                </a:lnTo>
                <a:lnTo>
                  <a:pt x="27378" y="144559"/>
                </a:lnTo>
                <a:lnTo>
                  <a:pt x="35718" y="142875"/>
                </a:lnTo>
                <a:lnTo>
                  <a:pt x="107156" y="142875"/>
                </a:lnTo>
                <a:lnTo>
                  <a:pt x="115496" y="144559"/>
                </a:lnTo>
                <a:lnTo>
                  <a:pt x="122308" y="149153"/>
                </a:lnTo>
                <a:lnTo>
                  <a:pt x="126902" y="155966"/>
                </a:lnTo>
                <a:lnTo>
                  <a:pt x="128587" y="164306"/>
                </a:lnTo>
                <a:lnTo>
                  <a:pt x="128587" y="171450"/>
                </a:lnTo>
                <a:lnTo>
                  <a:pt x="42862" y="171450"/>
                </a:lnTo>
                <a:lnTo>
                  <a:pt x="42862" y="200025"/>
                </a:lnTo>
                <a:lnTo>
                  <a:pt x="128587" y="200025"/>
                </a:lnTo>
                <a:lnTo>
                  <a:pt x="128587" y="207168"/>
                </a:lnTo>
                <a:lnTo>
                  <a:pt x="126902" y="215508"/>
                </a:lnTo>
                <a:lnTo>
                  <a:pt x="122308" y="222321"/>
                </a:lnTo>
                <a:lnTo>
                  <a:pt x="115496" y="226915"/>
                </a:lnTo>
                <a:lnTo>
                  <a:pt x="107156" y="228600"/>
                </a:lnTo>
                <a:close/>
              </a:path>
              <a:path w="285750" h="228600">
                <a:moveTo>
                  <a:pt x="250031" y="228600"/>
                </a:moveTo>
                <a:lnTo>
                  <a:pt x="178593" y="228600"/>
                </a:lnTo>
                <a:lnTo>
                  <a:pt x="170253" y="226915"/>
                </a:lnTo>
                <a:lnTo>
                  <a:pt x="163441" y="222321"/>
                </a:lnTo>
                <a:lnTo>
                  <a:pt x="158847" y="215508"/>
                </a:lnTo>
                <a:lnTo>
                  <a:pt x="157162" y="207168"/>
                </a:lnTo>
                <a:lnTo>
                  <a:pt x="157162" y="164306"/>
                </a:lnTo>
                <a:lnTo>
                  <a:pt x="158847" y="155966"/>
                </a:lnTo>
                <a:lnTo>
                  <a:pt x="163441" y="149153"/>
                </a:lnTo>
                <a:lnTo>
                  <a:pt x="170253" y="144559"/>
                </a:lnTo>
                <a:lnTo>
                  <a:pt x="178593" y="142875"/>
                </a:lnTo>
                <a:lnTo>
                  <a:pt x="250031" y="142875"/>
                </a:lnTo>
                <a:lnTo>
                  <a:pt x="258371" y="144559"/>
                </a:lnTo>
                <a:lnTo>
                  <a:pt x="265183" y="149153"/>
                </a:lnTo>
                <a:lnTo>
                  <a:pt x="269777" y="155966"/>
                </a:lnTo>
                <a:lnTo>
                  <a:pt x="271462" y="164306"/>
                </a:lnTo>
                <a:lnTo>
                  <a:pt x="271462" y="171450"/>
                </a:lnTo>
                <a:lnTo>
                  <a:pt x="185737" y="171450"/>
                </a:lnTo>
                <a:lnTo>
                  <a:pt x="185737" y="200025"/>
                </a:lnTo>
                <a:lnTo>
                  <a:pt x="271462" y="200025"/>
                </a:lnTo>
                <a:lnTo>
                  <a:pt x="271462" y="207168"/>
                </a:lnTo>
                <a:lnTo>
                  <a:pt x="269777" y="215508"/>
                </a:lnTo>
                <a:lnTo>
                  <a:pt x="265183" y="222321"/>
                </a:lnTo>
                <a:lnTo>
                  <a:pt x="258371" y="226915"/>
                </a:lnTo>
                <a:lnTo>
                  <a:pt x="250031" y="228600"/>
                </a:lnTo>
                <a:close/>
              </a:path>
              <a:path w="285750" h="228600">
                <a:moveTo>
                  <a:pt x="128587" y="200025"/>
                </a:moveTo>
                <a:lnTo>
                  <a:pt x="100012" y="200025"/>
                </a:lnTo>
                <a:lnTo>
                  <a:pt x="100012" y="171450"/>
                </a:lnTo>
                <a:lnTo>
                  <a:pt x="128587" y="171450"/>
                </a:lnTo>
                <a:lnTo>
                  <a:pt x="128587" y="200025"/>
                </a:lnTo>
                <a:close/>
              </a:path>
              <a:path w="285750" h="228600">
                <a:moveTo>
                  <a:pt x="271462" y="200025"/>
                </a:moveTo>
                <a:lnTo>
                  <a:pt x="242887" y="200025"/>
                </a:lnTo>
                <a:lnTo>
                  <a:pt x="242887" y="171450"/>
                </a:lnTo>
                <a:lnTo>
                  <a:pt x="271462" y="171450"/>
                </a:lnTo>
                <a:lnTo>
                  <a:pt x="271462" y="2000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6029324"/>
            <a:ext cx="228600" cy="2286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49299" y="3980722"/>
            <a:ext cx="10683240" cy="275526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5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신경학적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0" b="1">
                <a:solidFill>
                  <a:srgbClr val="333333"/>
                </a:solidFill>
                <a:latin typeface="Malgun Gothic"/>
                <a:cs typeface="Malgun Gothic"/>
              </a:rPr>
              <a:t>메커니즘</a:t>
            </a:r>
            <a:endParaRPr sz="2000">
              <a:latin typeface="Malgun Gothic"/>
              <a:cs typeface="Malgun Gothic"/>
            </a:endParaRPr>
          </a:p>
          <a:p>
            <a:pPr marL="180975" indent="-168275">
              <a:lnSpc>
                <a:spcPct val="100000"/>
              </a:lnSpc>
              <a:spcBef>
                <a:spcPts val="12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전체적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180">
                <a:solidFill>
                  <a:srgbClr val="4F4F4F"/>
                </a:solidFill>
                <a:latin typeface="Dotum"/>
                <a:cs typeface="Dotum"/>
              </a:rPr>
              <a:t>처리</a:t>
            </a:r>
            <a:r>
              <a:rPr dirty="0" sz="1800" spc="-180">
                <a:solidFill>
                  <a:srgbClr val="4F4F4F"/>
                </a:solidFill>
                <a:latin typeface="Noto Sans JP"/>
                <a:cs typeface="Noto Sans JP"/>
              </a:rPr>
              <a:t>(Holistic</a:t>
            </a:r>
            <a:r>
              <a:rPr dirty="0" sz="180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160">
                <a:solidFill>
                  <a:srgbClr val="4F4F4F"/>
                </a:solidFill>
                <a:latin typeface="Noto Sans JP"/>
                <a:cs typeface="Noto Sans JP"/>
              </a:rPr>
              <a:t>Processing):</a:t>
            </a:r>
            <a:r>
              <a:rPr dirty="0" sz="180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개별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부위가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아닌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통합된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전체로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인식하는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능력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저하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99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구조적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00">
                <a:solidFill>
                  <a:srgbClr val="4F4F4F"/>
                </a:solidFill>
                <a:latin typeface="Dotum"/>
                <a:cs typeface="Dotum"/>
              </a:rPr>
              <a:t>인코딩</a:t>
            </a:r>
            <a:r>
              <a:rPr dirty="0" sz="1800" spc="-200">
                <a:solidFill>
                  <a:srgbClr val="4F4F4F"/>
                </a:solidFill>
                <a:latin typeface="Noto Sans JP"/>
                <a:cs typeface="Noto Sans JP"/>
              </a:rPr>
              <a:t>(Structural</a:t>
            </a:r>
            <a:r>
              <a:rPr dirty="0" sz="180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165">
                <a:solidFill>
                  <a:srgbClr val="4F4F4F"/>
                </a:solidFill>
                <a:latin typeface="Noto Sans JP"/>
                <a:cs typeface="Noto Sans JP"/>
              </a:rPr>
              <a:t>Encoding):</a:t>
            </a:r>
            <a:r>
              <a:rPr dirty="0" sz="180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얼굴의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구조적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특성을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코드화하는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과정에서의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결함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99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기능적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00">
                <a:solidFill>
                  <a:srgbClr val="4F4F4F"/>
                </a:solidFill>
                <a:latin typeface="Dotum"/>
                <a:cs typeface="Dotum"/>
              </a:rPr>
              <a:t>연결성</a:t>
            </a:r>
            <a:r>
              <a:rPr dirty="0" sz="1800" spc="-200">
                <a:solidFill>
                  <a:srgbClr val="4F4F4F"/>
                </a:solidFill>
                <a:latin typeface="Noto Sans JP"/>
                <a:cs typeface="Noto Sans JP"/>
              </a:rPr>
              <a:t>(Functional</a:t>
            </a:r>
            <a:r>
              <a:rPr dirty="0" sz="180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155">
                <a:solidFill>
                  <a:srgbClr val="4F4F4F"/>
                </a:solidFill>
                <a:latin typeface="Noto Sans JP"/>
                <a:cs typeface="Noto Sans JP"/>
              </a:rPr>
              <a:t>Connectivity):</a:t>
            </a:r>
            <a:r>
              <a:rPr dirty="0" sz="180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관련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뇌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영역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간의</a:t>
            </a:r>
            <a:r>
              <a:rPr dirty="0" sz="1700" spc="-12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통신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장애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증거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165">
                <a:solidFill>
                  <a:srgbClr val="4F4F4F"/>
                </a:solidFill>
                <a:latin typeface="Noto Sans JP"/>
                <a:cs typeface="Noto Sans JP"/>
              </a:rPr>
              <a:t>fMRI</a:t>
            </a:r>
            <a:r>
              <a:rPr dirty="0" sz="1800" spc="2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연구에서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환자들은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볼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정상인과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비교하여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방추상회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영역의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활성화가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유의미하게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감소되어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있음이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4F4F4F"/>
                </a:solidFill>
                <a:latin typeface="Dotum"/>
                <a:cs typeface="Dotum"/>
              </a:rPr>
              <a:t>확인되었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9299" y="6780910"/>
            <a:ext cx="10693400" cy="242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789"/>
              </a:lnSpc>
              <a:tabLst>
                <a:tab pos="10680065" algn="l"/>
              </a:tabLst>
            </a:pPr>
            <a:r>
              <a:rPr dirty="0" u="sng" sz="1700" spc="-28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습니다</a:t>
            </a:r>
            <a:r>
              <a:rPr dirty="0" u="sng" sz="1800" spc="-28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80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49299" y="719467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068148" y="7194676"/>
            <a:ext cx="3746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5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858125"/>
          </a:xfrm>
          <a:custGeom>
            <a:avLst/>
            <a:gdLst/>
            <a:ahLst/>
            <a:cxnLst/>
            <a:rect l="l" t="t" r="r" b="b"/>
            <a:pathLst>
              <a:path w="12115800" h="7858125">
                <a:moveTo>
                  <a:pt x="0" y="7858124"/>
                </a:moveTo>
                <a:lnTo>
                  <a:pt x="12115799" y="7858124"/>
                </a:lnTo>
                <a:lnTo>
                  <a:pt x="12115799" y="0"/>
                </a:lnTo>
                <a:lnTo>
                  <a:pt x="0" y="0"/>
                </a:lnTo>
                <a:lnTo>
                  <a:pt x="0" y="78581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858125"/>
          </a:xfrm>
          <a:custGeom>
            <a:avLst/>
            <a:gdLst/>
            <a:ahLst/>
            <a:cxnLst/>
            <a:rect l="l" t="t" r="r" b="b"/>
            <a:pathLst>
              <a:path w="76200" h="7858125">
                <a:moveTo>
                  <a:pt x="76199" y="7858124"/>
                </a:moveTo>
                <a:lnTo>
                  <a:pt x="0" y="7858124"/>
                </a:lnTo>
                <a:lnTo>
                  <a:pt x="0" y="0"/>
                </a:lnTo>
                <a:lnTo>
                  <a:pt x="76199" y="0"/>
                </a:lnTo>
                <a:lnTo>
                  <a:pt x="76199" y="78581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761999" y="4733924"/>
            <a:ext cx="11144250" cy="2457450"/>
            <a:chOff x="761999" y="4733924"/>
            <a:chExt cx="11144250" cy="2457450"/>
          </a:xfrm>
        </p:grpSpPr>
        <p:sp>
          <p:nvSpPr>
            <p:cNvPr id="6" name="object 6" descr=""/>
            <p:cNvSpPr/>
            <p:nvPr/>
          </p:nvSpPr>
          <p:spPr>
            <a:xfrm>
              <a:off x="10001249" y="5000624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9" y="1900413"/>
                  </a:lnTo>
                  <a:lnTo>
                    <a:pt x="812738" y="1894690"/>
                  </a:lnTo>
                  <a:lnTo>
                    <a:pt x="766675" y="1886697"/>
                  </a:lnTo>
                  <a:lnTo>
                    <a:pt x="721060" y="1876454"/>
                  </a:lnTo>
                  <a:lnTo>
                    <a:pt x="676002" y="1863985"/>
                  </a:lnTo>
                  <a:lnTo>
                    <a:pt x="631611" y="1849320"/>
                  </a:lnTo>
                  <a:lnTo>
                    <a:pt x="587993" y="1832494"/>
                  </a:lnTo>
                  <a:lnTo>
                    <a:pt x="545253" y="1813548"/>
                  </a:lnTo>
                  <a:lnTo>
                    <a:pt x="503494" y="1792528"/>
                  </a:lnTo>
                  <a:lnTo>
                    <a:pt x="462815" y="1769484"/>
                  </a:lnTo>
                  <a:lnTo>
                    <a:pt x="423318" y="1744473"/>
                  </a:lnTo>
                  <a:lnTo>
                    <a:pt x="385096" y="1717552"/>
                  </a:lnTo>
                  <a:lnTo>
                    <a:pt x="348240" y="1688790"/>
                  </a:lnTo>
                  <a:lnTo>
                    <a:pt x="312838" y="1658254"/>
                  </a:lnTo>
                  <a:lnTo>
                    <a:pt x="278980" y="1626018"/>
                  </a:lnTo>
                  <a:lnTo>
                    <a:pt x="246743" y="1592158"/>
                  </a:lnTo>
                  <a:lnTo>
                    <a:pt x="216207" y="1556758"/>
                  </a:lnTo>
                  <a:lnTo>
                    <a:pt x="187444" y="1519902"/>
                  </a:lnTo>
                  <a:lnTo>
                    <a:pt x="160525" y="1481679"/>
                  </a:lnTo>
                  <a:lnTo>
                    <a:pt x="135513" y="1442181"/>
                  </a:lnTo>
                  <a:lnTo>
                    <a:pt x="112471" y="1401504"/>
                  </a:lnTo>
                  <a:lnTo>
                    <a:pt x="91450" y="1359745"/>
                  </a:lnTo>
                  <a:lnTo>
                    <a:pt x="72504" y="1317004"/>
                  </a:lnTo>
                  <a:lnTo>
                    <a:pt x="55679" y="1273386"/>
                  </a:lnTo>
                  <a:lnTo>
                    <a:pt x="41014" y="1228995"/>
                  </a:lnTo>
                  <a:lnTo>
                    <a:pt x="28544" y="1183938"/>
                  </a:lnTo>
                  <a:lnTo>
                    <a:pt x="18301" y="1138322"/>
                  </a:lnTo>
                  <a:lnTo>
                    <a:pt x="10308" y="1092259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3" y="835903"/>
                  </a:lnTo>
                  <a:lnTo>
                    <a:pt x="14021" y="789658"/>
                  </a:lnTo>
                  <a:lnTo>
                    <a:pt x="23143" y="743805"/>
                  </a:lnTo>
                  <a:lnTo>
                    <a:pt x="34502" y="698456"/>
                  </a:lnTo>
                  <a:lnTo>
                    <a:pt x="48072" y="653718"/>
                  </a:lnTo>
                  <a:lnTo>
                    <a:pt x="63823" y="609699"/>
                  </a:lnTo>
                  <a:lnTo>
                    <a:pt x="81714" y="566507"/>
                  </a:lnTo>
                  <a:lnTo>
                    <a:pt x="101703" y="524244"/>
                  </a:lnTo>
                  <a:lnTo>
                    <a:pt x="123741" y="483013"/>
                  </a:lnTo>
                  <a:lnTo>
                    <a:pt x="147776" y="442914"/>
                  </a:lnTo>
                  <a:lnTo>
                    <a:pt x="173749" y="404042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2" y="173749"/>
                  </a:lnTo>
                  <a:lnTo>
                    <a:pt x="442914" y="147776"/>
                  </a:lnTo>
                  <a:lnTo>
                    <a:pt x="483014" y="123741"/>
                  </a:lnTo>
                  <a:lnTo>
                    <a:pt x="524245" y="101703"/>
                  </a:lnTo>
                  <a:lnTo>
                    <a:pt x="566507" y="81714"/>
                  </a:lnTo>
                  <a:lnTo>
                    <a:pt x="609698" y="63824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7" y="14022"/>
                  </a:lnTo>
                  <a:lnTo>
                    <a:pt x="835903" y="7163"/>
                  </a:lnTo>
                  <a:lnTo>
                    <a:pt x="882429" y="2581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1"/>
                  </a:lnTo>
                  <a:lnTo>
                    <a:pt x="1069095" y="7163"/>
                  </a:lnTo>
                  <a:lnTo>
                    <a:pt x="1115339" y="14022"/>
                  </a:lnTo>
                  <a:lnTo>
                    <a:pt x="1161192" y="23143"/>
                  </a:lnTo>
                  <a:lnTo>
                    <a:pt x="1206542" y="34503"/>
                  </a:lnTo>
                  <a:lnTo>
                    <a:pt x="1251280" y="48074"/>
                  </a:lnTo>
                  <a:lnTo>
                    <a:pt x="1295298" y="63824"/>
                  </a:lnTo>
                  <a:lnTo>
                    <a:pt x="1338491" y="81714"/>
                  </a:lnTo>
                  <a:lnTo>
                    <a:pt x="1380753" y="101703"/>
                  </a:lnTo>
                  <a:lnTo>
                    <a:pt x="1421983" y="123741"/>
                  </a:lnTo>
                  <a:lnTo>
                    <a:pt x="1462082" y="147776"/>
                  </a:lnTo>
                  <a:lnTo>
                    <a:pt x="1500955" y="173749"/>
                  </a:lnTo>
                  <a:lnTo>
                    <a:pt x="1538507" y="201599"/>
                  </a:lnTo>
                  <a:lnTo>
                    <a:pt x="1574647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8" y="404042"/>
                  </a:lnTo>
                  <a:lnTo>
                    <a:pt x="1757222" y="442914"/>
                  </a:lnTo>
                  <a:lnTo>
                    <a:pt x="1781256" y="483013"/>
                  </a:lnTo>
                  <a:lnTo>
                    <a:pt x="1803296" y="524244"/>
                  </a:lnTo>
                  <a:lnTo>
                    <a:pt x="1823285" y="566507"/>
                  </a:lnTo>
                  <a:lnTo>
                    <a:pt x="1841175" y="609699"/>
                  </a:lnTo>
                  <a:lnTo>
                    <a:pt x="1856925" y="653718"/>
                  </a:lnTo>
                  <a:lnTo>
                    <a:pt x="1870496" y="698456"/>
                  </a:lnTo>
                  <a:lnTo>
                    <a:pt x="1881857" y="743805"/>
                  </a:lnTo>
                  <a:lnTo>
                    <a:pt x="1890977" y="789658"/>
                  </a:lnTo>
                  <a:lnTo>
                    <a:pt x="1897837" y="835903"/>
                  </a:lnTo>
                  <a:lnTo>
                    <a:pt x="1902419" y="882429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9" y="1022570"/>
                  </a:lnTo>
                  <a:lnTo>
                    <a:pt x="1897837" y="1069095"/>
                  </a:lnTo>
                  <a:lnTo>
                    <a:pt x="1890977" y="1115340"/>
                  </a:lnTo>
                  <a:lnTo>
                    <a:pt x="1881857" y="1161193"/>
                  </a:lnTo>
                  <a:lnTo>
                    <a:pt x="1870496" y="1206543"/>
                  </a:lnTo>
                  <a:lnTo>
                    <a:pt x="1856925" y="1251281"/>
                  </a:lnTo>
                  <a:lnTo>
                    <a:pt x="1841175" y="1295298"/>
                  </a:lnTo>
                  <a:lnTo>
                    <a:pt x="1823285" y="1338491"/>
                  </a:lnTo>
                  <a:lnTo>
                    <a:pt x="1803296" y="1380753"/>
                  </a:lnTo>
                  <a:lnTo>
                    <a:pt x="1781256" y="1421984"/>
                  </a:lnTo>
                  <a:lnTo>
                    <a:pt x="1757222" y="1462083"/>
                  </a:lnTo>
                  <a:lnTo>
                    <a:pt x="1731249" y="1500956"/>
                  </a:lnTo>
                  <a:lnTo>
                    <a:pt x="1703400" y="1538506"/>
                  </a:lnTo>
                  <a:lnTo>
                    <a:pt x="1673742" y="1574645"/>
                  </a:lnTo>
                  <a:lnTo>
                    <a:pt x="1642345" y="1609286"/>
                  </a:lnTo>
                  <a:lnTo>
                    <a:pt x="1609287" y="1642344"/>
                  </a:lnTo>
                  <a:lnTo>
                    <a:pt x="1574647" y="1673739"/>
                  </a:lnTo>
                  <a:lnTo>
                    <a:pt x="1538507" y="1703398"/>
                  </a:lnTo>
                  <a:lnTo>
                    <a:pt x="1500956" y="1731248"/>
                  </a:lnTo>
                  <a:lnTo>
                    <a:pt x="1462083" y="1757221"/>
                  </a:lnTo>
                  <a:lnTo>
                    <a:pt x="1421983" y="1781257"/>
                  </a:lnTo>
                  <a:lnTo>
                    <a:pt x="1380752" y="1803295"/>
                  </a:lnTo>
                  <a:lnTo>
                    <a:pt x="1338491" y="1823283"/>
                  </a:lnTo>
                  <a:lnTo>
                    <a:pt x="1295298" y="1841174"/>
                  </a:lnTo>
                  <a:lnTo>
                    <a:pt x="1251280" y="1856924"/>
                  </a:lnTo>
                  <a:lnTo>
                    <a:pt x="1206542" y="1870495"/>
                  </a:lnTo>
                  <a:lnTo>
                    <a:pt x="1161192" y="1881855"/>
                  </a:lnTo>
                  <a:lnTo>
                    <a:pt x="1115339" y="1890976"/>
                  </a:lnTo>
                  <a:lnTo>
                    <a:pt x="1069095" y="1897836"/>
                  </a:lnTo>
                  <a:lnTo>
                    <a:pt x="1022570" y="1902419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0078D6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1049" y="6448424"/>
              <a:ext cx="10648950" cy="742950"/>
            </a:xfrm>
            <a:custGeom>
              <a:avLst/>
              <a:gdLst/>
              <a:ahLst/>
              <a:cxnLst/>
              <a:rect l="l" t="t" r="r" b="b"/>
              <a:pathLst>
                <a:path w="10648950" h="742950">
                  <a:moveTo>
                    <a:pt x="10595551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10595551" y="0"/>
                  </a:lnTo>
                  <a:lnTo>
                    <a:pt x="10599267" y="365"/>
                  </a:lnTo>
                  <a:lnTo>
                    <a:pt x="10634863" y="19391"/>
                  </a:lnTo>
                  <a:lnTo>
                    <a:pt x="10648948" y="53397"/>
                  </a:lnTo>
                  <a:lnTo>
                    <a:pt x="10648948" y="689552"/>
                  </a:lnTo>
                  <a:lnTo>
                    <a:pt x="10629555" y="728863"/>
                  </a:lnTo>
                  <a:lnTo>
                    <a:pt x="10595551" y="742949"/>
                  </a:lnTo>
                  <a:close/>
                </a:path>
              </a:pathLst>
            </a:custGeom>
            <a:solidFill>
              <a:srgbClr val="0078D6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1999" y="644842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1999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3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5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3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7" y="1532393"/>
                  </a:lnTo>
                  <a:lnTo>
                    <a:pt x="3148736" y="1558212"/>
                  </a:lnTo>
                  <a:lnTo>
                    <a:pt x="3134158" y="1561611"/>
                  </a:lnTo>
                  <a:lnTo>
                    <a:pt x="31292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19324" y="48767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94611" y="178593"/>
                  </a:moveTo>
                  <a:lnTo>
                    <a:pt x="91138" y="178593"/>
                  </a:lnTo>
                  <a:lnTo>
                    <a:pt x="90332" y="169951"/>
                  </a:lnTo>
                  <a:lnTo>
                    <a:pt x="89757" y="161111"/>
                  </a:lnTo>
                  <a:lnTo>
                    <a:pt x="89411" y="152082"/>
                  </a:lnTo>
                  <a:lnTo>
                    <a:pt x="89419" y="133668"/>
                  </a:lnTo>
                  <a:lnTo>
                    <a:pt x="89778" y="124638"/>
                  </a:lnTo>
                  <a:lnTo>
                    <a:pt x="90356" y="115798"/>
                  </a:lnTo>
                  <a:lnTo>
                    <a:pt x="91138" y="107156"/>
                  </a:lnTo>
                  <a:lnTo>
                    <a:pt x="194611" y="107156"/>
                  </a:lnTo>
                  <a:lnTo>
                    <a:pt x="195417" y="115798"/>
                  </a:lnTo>
                  <a:lnTo>
                    <a:pt x="195992" y="124638"/>
                  </a:lnTo>
                  <a:lnTo>
                    <a:pt x="196338" y="133668"/>
                  </a:lnTo>
                  <a:lnTo>
                    <a:pt x="196330" y="152082"/>
                  </a:lnTo>
                  <a:lnTo>
                    <a:pt x="195971" y="161111"/>
                  </a:lnTo>
                  <a:lnTo>
                    <a:pt x="195393" y="169951"/>
                  </a:lnTo>
                  <a:lnTo>
                    <a:pt x="194611" y="178593"/>
                  </a:lnTo>
                  <a:close/>
                </a:path>
                <a:path w="285750" h="285750">
                  <a:moveTo>
                    <a:pt x="281229" y="178593"/>
                  </a:moveTo>
                  <a:lnTo>
                    <a:pt x="212526" y="178593"/>
                  </a:lnTo>
                  <a:lnTo>
                    <a:pt x="213300" y="169889"/>
                  </a:lnTo>
                  <a:lnTo>
                    <a:pt x="213859" y="161027"/>
                  </a:lnTo>
                  <a:lnTo>
                    <a:pt x="214198" y="152019"/>
                  </a:lnTo>
                  <a:lnTo>
                    <a:pt x="214197" y="133699"/>
                  </a:lnTo>
                  <a:lnTo>
                    <a:pt x="213856" y="124680"/>
                  </a:lnTo>
                  <a:lnTo>
                    <a:pt x="213297" y="115829"/>
                  </a:lnTo>
                  <a:lnTo>
                    <a:pt x="212526" y="107156"/>
                  </a:lnTo>
                  <a:lnTo>
                    <a:pt x="281229" y="107156"/>
                  </a:lnTo>
                  <a:lnTo>
                    <a:pt x="283183" y="115829"/>
                  </a:lnTo>
                  <a:lnTo>
                    <a:pt x="284598" y="124680"/>
                  </a:lnTo>
                  <a:lnTo>
                    <a:pt x="285459" y="133699"/>
                  </a:lnTo>
                  <a:lnTo>
                    <a:pt x="285750" y="142875"/>
                  </a:lnTo>
                  <a:lnTo>
                    <a:pt x="285460" y="152019"/>
                  </a:lnTo>
                  <a:lnTo>
                    <a:pt x="284602" y="161027"/>
                  </a:lnTo>
                  <a:lnTo>
                    <a:pt x="283188" y="169889"/>
                  </a:lnTo>
                  <a:lnTo>
                    <a:pt x="281229" y="178593"/>
                  </a:lnTo>
                  <a:close/>
                </a:path>
                <a:path w="285750" h="285750">
                  <a:moveTo>
                    <a:pt x="192155" y="89296"/>
                  </a:moveTo>
                  <a:lnTo>
                    <a:pt x="93594" y="89296"/>
                  </a:lnTo>
                  <a:lnTo>
                    <a:pt x="96490" y="74485"/>
                  </a:lnTo>
                  <a:lnTo>
                    <a:pt x="108663" y="36444"/>
                  </a:lnTo>
                  <a:lnTo>
                    <a:pt x="133610" y="1785"/>
                  </a:lnTo>
                  <a:lnTo>
                    <a:pt x="138800" y="0"/>
                  </a:lnTo>
                  <a:lnTo>
                    <a:pt x="146949" y="0"/>
                  </a:lnTo>
                  <a:lnTo>
                    <a:pt x="177086" y="36444"/>
                  </a:lnTo>
                  <a:lnTo>
                    <a:pt x="189275" y="74485"/>
                  </a:lnTo>
                  <a:lnTo>
                    <a:pt x="192155" y="89296"/>
                  </a:lnTo>
                  <a:close/>
                </a:path>
                <a:path w="285750" h="285750">
                  <a:moveTo>
                    <a:pt x="75511" y="89296"/>
                  </a:moveTo>
                  <a:lnTo>
                    <a:pt x="10380" y="89296"/>
                  </a:lnTo>
                  <a:lnTo>
                    <a:pt x="26290" y="60254"/>
                  </a:lnTo>
                  <a:lnTo>
                    <a:pt x="48248" y="35816"/>
                  </a:lnTo>
                  <a:lnTo>
                    <a:pt x="75270" y="16966"/>
                  </a:lnTo>
                  <a:lnTo>
                    <a:pt x="106374" y="4688"/>
                  </a:lnTo>
                  <a:lnTo>
                    <a:pt x="96333" y="20945"/>
                  </a:lnTo>
                  <a:lnTo>
                    <a:pt x="87699" y="40776"/>
                  </a:lnTo>
                  <a:lnTo>
                    <a:pt x="80687" y="63715"/>
                  </a:lnTo>
                  <a:lnTo>
                    <a:pt x="75511" y="89296"/>
                  </a:lnTo>
                  <a:close/>
                </a:path>
                <a:path w="285750" h="285750">
                  <a:moveTo>
                    <a:pt x="275313" y="89296"/>
                  </a:moveTo>
                  <a:lnTo>
                    <a:pt x="210238" y="89296"/>
                  </a:lnTo>
                  <a:lnTo>
                    <a:pt x="205062" y="63715"/>
                  </a:lnTo>
                  <a:lnTo>
                    <a:pt x="198050" y="40776"/>
                  </a:lnTo>
                  <a:lnTo>
                    <a:pt x="189416" y="20945"/>
                  </a:lnTo>
                  <a:lnTo>
                    <a:pt x="179375" y="4688"/>
                  </a:lnTo>
                  <a:lnTo>
                    <a:pt x="210454" y="16966"/>
                  </a:lnTo>
                  <a:lnTo>
                    <a:pt x="237473" y="35816"/>
                  </a:lnTo>
                  <a:lnTo>
                    <a:pt x="259428" y="60254"/>
                  </a:lnTo>
                  <a:lnTo>
                    <a:pt x="275313" y="89296"/>
                  </a:lnTo>
                  <a:close/>
                </a:path>
                <a:path w="285750" h="285750">
                  <a:moveTo>
                    <a:pt x="73223" y="178593"/>
                  </a:moveTo>
                  <a:lnTo>
                    <a:pt x="4520" y="178593"/>
                  </a:lnTo>
                  <a:lnTo>
                    <a:pt x="2561" y="169889"/>
                  </a:lnTo>
                  <a:lnTo>
                    <a:pt x="1147" y="161027"/>
                  </a:lnTo>
                  <a:lnTo>
                    <a:pt x="289" y="152019"/>
                  </a:lnTo>
                  <a:lnTo>
                    <a:pt x="0" y="142875"/>
                  </a:lnTo>
                  <a:lnTo>
                    <a:pt x="290" y="133699"/>
                  </a:lnTo>
                  <a:lnTo>
                    <a:pt x="1151" y="124680"/>
                  </a:lnTo>
                  <a:lnTo>
                    <a:pt x="2566" y="115829"/>
                  </a:lnTo>
                  <a:lnTo>
                    <a:pt x="4520" y="107156"/>
                  </a:lnTo>
                  <a:lnTo>
                    <a:pt x="73223" y="107156"/>
                  </a:lnTo>
                  <a:lnTo>
                    <a:pt x="72452" y="115829"/>
                  </a:lnTo>
                  <a:lnTo>
                    <a:pt x="71893" y="124680"/>
                  </a:lnTo>
                  <a:lnTo>
                    <a:pt x="71552" y="133699"/>
                  </a:lnTo>
                  <a:lnTo>
                    <a:pt x="71551" y="152019"/>
                  </a:lnTo>
                  <a:lnTo>
                    <a:pt x="71890" y="161027"/>
                  </a:lnTo>
                  <a:lnTo>
                    <a:pt x="72449" y="169889"/>
                  </a:lnTo>
                  <a:lnTo>
                    <a:pt x="73223" y="178593"/>
                  </a:lnTo>
                  <a:close/>
                </a:path>
                <a:path w="285750" h="285750">
                  <a:moveTo>
                    <a:pt x="106374" y="281061"/>
                  </a:moveTo>
                  <a:lnTo>
                    <a:pt x="75270" y="268783"/>
                  </a:lnTo>
                  <a:lnTo>
                    <a:pt x="48248" y="249933"/>
                  </a:lnTo>
                  <a:lnTo>
                    <a:pt x="26290" y="225495"/>
                  </a:lnTo>
                  <a:lnTo>
                    <a:pt x="10380" y="196453"/>
                  </a:lnTo>
                  <a:lnTo>
                    <a:pt x="75511" y="196453"/>
                  </a:lnTo>
                  <a:lnTo>
                    <a:pt x="80687" y="222034"/>
                  </a:lnTo>
                  <a:lnTo>
                    <a:pt x="87699" y="244973"/>
                  </a:lnTo>
                  <a:lnTo>
                    <a:pt x="96333" y="264804"/>
                  </a:lnTo>
                  <a:lnTo>
                    <a:pt x="106374" y="281061"/>
                  </a:lnTo>
                  <a:close/>
                </a:path>
                <a:path w="285750" h="285750">
                  <a:moveTo>
                    <a:pt x="146949" y="285750"/>
                  </a:moveTo>
                  <a:lnTo>
                    <a:pt x="138800" y="285750"/>
                  </a:lnTo>
                  <a:lnTo>
                    <a:pt x="133610" y="283964"/>
                  </a:lnTo>
                  <a:lnTo>
                    <a:pt x="108785" y="249554"/>
                  </a:lnTo>
                  <a:lnTo>
                    <a:pt x="96474" y="211232"/>
                  </a:lnTo>
                  <a:lnTo>
                    <a:pt x="93594" y="196453"/>
                  </a:lnTo>
                  <a:lnTo>
                    <a:pt x="192155" y="196453"/>
                  </a:lnTo>
                  <a:lnTo>
                    <a:pt x="181670" y="237735"/>
                  </a:lnTo>
                  <a:lnTo>
                    <a:pt x="163148" y="272810"/>
                  </a:lnTo>
                  <a:lnTo>
                    <a:pt x="146949" y="285750"/>
                  </a:lnTo>
                  <a:close/>
                </a:path>
                <a:path w="285750" h="285750">
                  <a:moveTo>
                    <a:pt x="179430" y="281061"/>
                  </a:moveTo>
                  <a:lnTo>
                    <a:pt x="189464" y="264804"/>
                  </a:lnTo>
                  <a:lnTo>
                    <a:pt x="198085" y="244973"/>
                  </a:lnTo>
                  <a:lnTo>
                    <a:pt x="205095" y="222034"/>
                  </a:lnTo>
                  <a:lnTo>
                    <a:pt x="210294" y="196453"/>
                  </a:lnTo>
                  <a:lnTo>
                    <a:pt x="275369" y="196453"/>
                  </a:lnTo>
                  <a:lnTo>
                    <a:pt x="259460" y="225495"/>
                  </a:lnTo>
                  <a:lnTo>
                    <a:pt x="237508" y="249933"/>
                  </a:lnTo>
                  <a:lnTo>
                    <a:pt x="210502" y="268783"/>
                  </a:lnTo>
                  <a:lnTo>
                    <a:pt x="179430" y="28106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45"/>
              <a:t>안면인식장애</a:t>
            </a:r>
            <a:r>
              <a:rPr dirty="0" spc="-545">
                <a:latin typeface="Arial"/>
                <a:cs typeface="Arial"/>
              </a:rPr>
              <a:t>: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610"/>
              <a:t>글로벌</a:t>
            </a:r>
            <a:r>
              <a:rPr dirty="0" spc="-315"/>
              <a:t> </a:t>
            </a:r>
            <a:r>
              <a:rPr dirty="0" spc="-635"/>
              <a:t>유병률</a:t>
            </a: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7125" y="1304925"/>
            <a:ext cx="4857749" cy="32384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828155" y="5142776"/>
            <a:ext cx="1068070" cy="100520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930"/>
              </a:spcBef>
            </a:pPr>
            <a:r>
              <a:rPr dirty="0" sz="2000" spc="-75" b="1">
                <a:solidFill>
                  <a:srgbClr val="0078D6"/>
                </a:solidFill>
                <a:latin typeface="Noto Sans JP"/>
                <a:cs typeface="Noto Sans JP"/>
              </a:rPr>
              <a:t>2~3.08%</a:t>
            </a:r>
            <a:endParaRPr sz="2000">
              <a:latin typeface="Noto Sans JP"/>
              <a:cs typeface="Noto Sans JP"/>
            </a:endParaRPr>
          </a:p>
          <a:p>
            <a:pPr marL="48260" marR="5080" indent="-36195">
              <a:lnSpc>
                <a:spcPct val="112500"/>
              </a:lnSpc>
              <a:spcBef>
                <a:spcPts val="425"/>
              </a:spcBef>
            </a:pP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세계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F4F4F"/>
                </a:solidFill>
                <a:latin typeface="Dotum"/>
                <a:cs typeface="Dotum"/>
              </a:rPr>
              <a:t>유병률 </a:t>
            </a:r>
            <a:r>
              <a:rPr dirty="0" sz="1500" spc="-130">
                <a:solidFill>
                  <a:srgbClr val="4F4F4F"/>
                </a:solidFill>
                <a:latin typeface="Arial"/>
                <a:cs typeface="Arial"/>
              </a:rPr>
              <a:t>(33</a:t>
            </a:r>
            <a:r>
              <a:rPr dirty="0" sz="1500" spc="-130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5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40">
                <a:solidFill>
                  <a:srgbClr val="4F4F4F"/>
                </a:solidFill>
                <a:latin typeface="Arial"/>
                <a:cs typeface="Arial"/>
              </a:rPr>
              <a:t>1</a:t>
            </a:r>
            <a:r>
              <a:rPr dirty="0" sz="1500" spc="-40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40">
                <a:solidFill>
                  <a:srgbClr val="4F4F4F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95799" y="4733924"/>
            <a:ext cx="3200400" cy="1562100"/>
            <a:chOff x="4495799" y="4733924"/>
            <a:chExt cx="3200400" cy="1562100"/>
          </a:xfrm>
        </p:grpSpPr>
        <p:sp>
          <p:nvSpPr>
            <p:cNvPr id="15" name="object 15" descr=""/>
            <p:cNvSpPr/>
            <p:nvPr/>
          </p:nvSpPr>
          <p:spPr>
            <a:xfrm>
              <a:off x="4495799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2" y="1562099"/>
                  </a:moveTo>
                  <a:lnTo>
                    <a:pt x="71196" y="1562099"/>
                  </a:lnTo>
                  <a:lnTo>
                    <a:pt x="66241" y="1561611"/>
                  </a:lnTo>
                  <a:lnTo>
                    <a:pt x="29704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29202" y="0"/>
                  </a:lnTo>
                  <a:lnTo>
                    <a:pt x="3170693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6" y="1532393"/>
                  </a:lnTo>
                  <a:lnTo>
                    <a:pt x="3148737" y="1558212"/>
                  </a:lnTo>
                  <a:lnTo>
                    <a:pt x="3134157" y="1561611"/>
                  </a:lnTo>
                  <a:lnTo>
                    <a:pt x="3129202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52120" y="4894659"/>
              <a:ext cx="288290" cy="250190"/>
            </a:xfrm>
            <a:custGeom>
              <a:avLst/>
              <a:gdLst/>
              <a:ahLst/>
              <a:cxnLst/>
              <a:rect l="l" t="t" r="r" b="b"/>
              <a:pathLst>
                <a:path w="288289" h="250189">
                  <a:moveTo>
                    <a:pt x="272411" y="250031"/>
                  </a:moveTo>
                  <a:lnTo>
                    <a:pt x="15347" y="250031"/>
                  </a:lnTo>
                  <a:lnTo>
                    <a:pt x="7925" y="245733"/>
                  </a:lnTo>
                  <a:lnTo>
                    <a:pt x="0" y="231892"/>
                  </a:lnTo>
                  <a:lnTo>
                    <a:pt x="55" y="223298"/>
                  </a:lnTo>
                  <a:lnTo>
                    <a:pt x="128643" y="4185"/>
                  </a:lnTo>
                  <a:lnTo>
                    <a:pt x="135954" y="0"/>
                  </a:lnTo>
                  <a:lnTo>
                    <a:pt x="151804" y="0"/>
                  </a:lnTo>
                  <a:lnTo>
                    <a:pt x="159115" y="4185"/>
                  </a:lnTo>
                  <a:lnTo>
                    <a:pt x="198590" y="71437"/>
                  </a:lnTo>
                  <a:lnTo>
                    <a:pt x="136456" y="71437"/>
                  </a:lnTo>
                  <a:lnTo>
                    <a:pt x="130485" y="77409"/>
                  </a:lnTo>
                  <a:lnTo>
                    <a:pt x="130485" y="154762"/>
                  </a:lnTo>
                  <a:lnTo>
                    <a:pt x="136456" y="160734"/>
                  </a:lnTo>
                  <a:lnTo>
                    <a:pt x="251003" y="160734"/>
                  </a:lnTo>
                  <a:lnTo>
                    <a:pt x="261486" y="178593"/>
                  </a:lnTo>
                  <a:lnTo>
                    <a:pt x="141511" y="178593"/>
                  </a:lnTo>
                  <a:lnTo>
                    <a:pt x="126020" y="194084"/>
                  </a:lnTo>
                  <a:lnTo>
                    <a:pt x="126020" y="198821"/>
                  </a:lnTo>
                  <a:lnTo>
                    <a:pt x="141511" y="214312"/>
                  </a:lnTo>
                  <a:lnTo>
                    <a:pt x="282452" y="214312"/>
                  </a:lnTo>
                  <a:lnTo>
                    <a:pt x="287726" y="223298"/>
                  </a:lnTo>
                  <a:lnTo>
                    <a:pt x="287759" y="231892"/>
                  </a:lnTo>
                  <a:lnTo>
                    <a:pt x="279834" y="245733"/>
                  </a:lnTo>
                  <a:lnTo>
                    <a:pt x="272411" y="250031"/>
                  </a:lnTo>
                  <a:close/>
                </a:path>
                <a:path w="288289" h="250189">
                  <a:moveTo>
                    <a:pt x="251003" y="160734"/>
                  </a:moveTo>
                  <a:lnTo>
                    <a:pt x="151302" y="160734"/>
                  </a:lnTo>
                  <a:lnTo>
                    <a:pt x="157274" y="154762"/>
                  </a:lnTo>
                  <a:lnTo>
                    <a:pt x="157274" y="77409"/>
                  </a:lnTo>
                  <a:lnTo>
                    <a:pt x="151302" y="71437"/>
                  </a:lnTo>
                  <a:lnTo>
                    <a:pt x="198590" y="71437"/>
                  </a:lnTo>
                  <a:lnTo>
                    <a:pt x="251003" y="160734"/>
                  </a:lnTo>
                  <a:close/>
                </a:path>
                <a:path w="288289" h="250189">
                  <a:moveTo>
                    <a:pt x="282452" y="214312"/>
                  </a:moveTo>
                  <a:lnTo>
                    <a:pt x="146247" y="214312"/>
                  </a:lnTo>
                  <a:lnTo>
                    <a:pt x="148526" y="213859"/>
                  </a:lnTo>
                  <a:lnTo>
                    <a:pt x="152902" y="212046"/>
                  </a:lnTo>
                  <a:lnTo>
                    <a:pt x="161738" y="198821"/>
                  </a:lnTo>
                  <a:lnTo>
                    <a:pt x="161738" y="194084"/>
                  </a:lnTo>
                  <a:lnTo>
                    <a:pt x="146247" y="178593"/>
                  </a:lnTo>
                  <a:lnTo>
                    <a:pt x="261486" y="178593"/>
                  </a:lnTo>
                  <a:lnTo>
                    <a:pt x="282452" y="214312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349428" y="5142776"/>
            <a:ext cx="1493520" cy="100520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2000" spc="-10" b="1">
                <a:solidFill>
                  <a:srgbClr val="0078D6"/>
                </a:solidFill>
                <a:latin typeface="Noto Sans JP"/>
                <a:cs typeface="Noto Sans JP"/>
              </a:rPr>
              <a:t>0.93%</a:t>
            </a:r>
            <a:endParaRPr sz="2000">
              <a:latin typeface="Noto Sans JP"/>
              <a:cs typeface="Noto Sans JP"/>
            </a:endParaRPr>
          </a:p>
          <a:p>
            <a:pPr algn="ctr" marL="12700" marR="5080">
              <a:lnSpc>
                <a:spcPct val="112500"/>
              </a:lnSpc>
              <a:spcBef>
                <a:spcPts val="425"/>
              </a:spcBef>
            </a:pP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심각한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80">
                <a:solidFill>
                  <a:srgbClr val="4F4F4F"/>
                </a:solidFill>
                <a:latin typeface="Dotum"/>
                <a:cs typeface="Dotum"/>
              </a:rPr>
              <a:t>안면인식장애 </a:t>
            </a:r>
            <a:r>
              <a:rPr dirty="0" sz="1500" spc="-125">
                <a:solidFill>
                  <a:srgbClr val="4F4F4F"/>
                </a:solidFill>
                <a:latin typeface="Arial"/>
                <a:cs typeface="Arial"/>
              </a:rPr>
              <a:t>(108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500" spc="-11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5">
                <a:solidFill>
                  <a:srgbClr val="4F4F4F"/>
                </a:solidFill>
                <a:latin typeface="Arial"/>
                <a:cs typeface="Arial"/>
              </a:rPr>
              <a:t>1</a:t>
            </a:r>
            <a:r>
              <a:rPr dirty="0" sz="1500" spc="-25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25">
                <a:solidFill>
                  <a:srgbClr val="4F4F4F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229598" y="4733924"/>
            <a:ext cx="3200400" cy="1562100"/>
            <a:chOff x="8229598" y="4733924"/>
            <a:chExt cx="3200400" cy="1562100"/>
          </a:xfrm>
        </p:grpSpPr>
        <p:sp>
          <p:nvSpPr>
            <p:cNvPr id="19" name="object 19" descr=""/>
            <p:cNvSpPr/>
            <p:nvPr/>
          </p:nvSpPr>
          <p:spPr>
            <a:xfrm>
              <a:off x="8229598" y="4733924"/>
              <a:ext cx="3200400" cy="1562100"/>
            </a:xfrm>
            <a:custGeom>
              <a:avLst/>
              <a:gdLst/>
              <a:ahLst/>
              <a:cxnLst/>
              <a:rect l="l" t="t" r="r" b="b"/>
              <a:pathLst>
                <a:path w="3200400" h="1562100">
                  <a:moveTo>
                    <a:pt x="3129203" y="1562099"/>
                  </a:moveTo>
                  <a:lnTo>
                    <a:pt x="71197" y="1562099"/>
                  </a:lnTo>
                  <a:lnTo>
                    <a:pt x="66241" y="1561611"/>
                  </a:lnTo>
                  <a:lnTo>
                    <a:pt x="29705" y="1546477"/>
                  </a:lnTo>
                  <a:lnTo>
                    <a:pt x="3885" y="1510437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129203" y="0"/>
                  </a:lnTo>
                  <a:lnTo>
                    <a:pt x="3170694" y="15621"/>
                  </a:lnTo>
                  <a:lnTo>
                    <a:pt x="3196513" y="51661"/>
                  </a:lnTo>
                  <a:lnTo>
                    <a:pt x="3200399" y="71196"/>
                  </a:lnTo>
                  <a:lnTo>
                    <a:pt x="3200399" y="1490903"/>
                  </a:lnTo>
                  <a:lnTo>
                    <a:pt x="3184776" y="1532393"/>
                  </a:lnTo>
                  <a:lnTo>
                    <a:pt x="3148737" y="1558212"/>
                  </a:lnTo>
                  <a:lnTo>
                    <a:pt x="3134157" y="1561611"/>
                  </a:lnTo>
                  <a:lnTo>
                    <a:pt x="3129203" y="1562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86924" y="48767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285750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5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66565" y="71437"/>
                  </a:lnTo>
                  <a:lnTo>
                    <a:pt x="135452" y="71437"/>
                  </a:lnTo>
                  <a:lnTo>
                    <a:pt x="129480" y="77409"/>
                  </a:lnTo>
                  <a:lnTo>
                    <a:pt x="129480" y="154762"/>
                  </a:lnTo>
                  <a:lnTo>
                    <a:pt x="135452" y="160734"/>
                  </a:lnTo>
                  <a:lnTo>
                    <a:pt x="284587" y="160734"/>
                  </a:lnTo>
                  <a:lnTo>
                    <a:pt x="284205" y="163830"/>
                  </a:lnTo>
                  <a:lnTo>
                    <a:pt x="283004" y="170748"/>
                  </a:lnTo>
                  <a:lnTo>
                    <a:pt x="281467" y="177599"/>
                  </a:lnTo>
                  <a:lnTo>
                    <a:pt x="281191" y="178593"/>
                  </a:lnTo>
                  <a:lnTo>
                    <a:pt x="140506" y="178593"/>
                  </a:lnTo>
                  <a:lnTo>
                    <a:pt x="138228" y="179046"/>
                  </a:lnTo>
                  <a:lnTo>
                    <a:pt x="125015" y="194084"/>
                  </a:lnTo>
                  <a:lnTo>
                    <a:pt x="125015" y="198821"/>
                  </a:lnTo>
                  <a:lnTo>
                    <a:pt x="140506" y="214312"/>
                  </a:lnTo>
                  <a:lnTo>
                    <a:pt x="266565" y="214312"/>
                  </a:lnTo>
                  <a:lnTo>
                    <a:pt x="265428" y="216320"/>
                  </a:lnTo>
                  <a:lnTo>
                    <a:pt x="238818" y="248744"/>
                  </a:lnTo>
                  <a:lnTo>
                    <a:pt x="203970" y="272029"/>
                  </a:lnTo>
                  <a:lnTo>
                    <a:pt x="163830" y="284205"/>
                  </a:lnTo>
                  <a:lnTo>
                    <a:pt x="149894" y="285578"/>
                  </a:lnTo>
                  <a:lnTo>
                    <a:pt x="142875" y="285750"/>
                  </a:lnTo>
                  <a:close/>
                </a:path>
                <a:path w="285750" h="285750">
                  <a:moveTo>
                    <a:pt x="284587" y="160734"/>
                  </a:moveTo>
                  <a:lnTo>
                    <a:pt x="150297" y="160734"/>
                  </a:lnTo>
                  <a:lnTo>
                    <a:pt x="156269" y="154762"/>
                  </a:lnTo>
                  <a:lnTo>
                    <a:pt x="156269" y="77409"/>
                  </a:lnTo>
                  <a:lnTo>
                    <a:pt x="150297" y="71437"/>
                  </a:lnTo>
                  <a:lnTo>
                    <a:pt x="266565" y="71437"/>
                  </a:lnTo>
                  <a:lnTo>
                    <a:pt x="281467" y="108150"/>
                  </a:lnTo>
                  <a:lnTo>
                    <a:pt x="285750" y="142875"/>
                  </a:lnTo>
                  <a:lnTo>
                    <a:pt x="285578" y="149894"/>
                  </a:lnTo>
                  <a:lnTo>
                    <a:pt x="285063" y="156879"/>
                  </a:lnTo>
                  <a:lnTo>
                    <a:pt x="284587" y="160734"/>
                  </a:lnTo>
                  <a:close/>
                </a:path>
                <a:path w="285750" h="285750">
                  <a:moveTo>
                    <a:pt x="266565" y="214312"/>
                  </a:moveTo>
                  <a:lnTo>
                    <a:pt x="145243" y="214312"/>
                  </a:lnTo>
                  <a:lnTo>
                    <a:pt x="147521" y="213859"/>
                  </a:lnTo>
                  <a:lnTo>
                    <a:pt x="151897" y="212046"/>
                  </a:lnTo>
                  <a:lnTo>
                    <a:pt x="160734" y="198821"/>
                  </a:lnTo>
                  <a:lnTo>
                    <a:pt x="160734" y="194084"/>
                  </a:lnTo>
                  <a:lnTo>
                    <a:pt x="145243" y="178593"/>
                  </a:lnTo>
                  <a:lnTo>
                    <a:pt x="281191" y="178593"/>
                  </a:lnTo>
                  <a:lnTo>
                    <a:pt x="268880" y="210226"/>
                  </a:lnTo>
                  <a:lnTo>
                    <a:pt x="266565" y="214312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083228" y="5142776"/>
            <a:ext cx="1493520" cy="100520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2000" spc="-10" b="1">
                <a:solidFill>
                  <a:srgbClr val="0078D6"/>
                </a:solidFill>
                <a:latin typeface="Noto Sans JP"/>
                <a:cs typeface="Noto Sans JP"/>
              </a:rPr>
              <a:t>2.13%</a:t>
            </a:r>
            <a:endParaRPr sz="2000">
              <a:latin typeface="Noto Sans JP"/>
              <a:cs typeface="Noto Sans JP"/>
            </a:endParaRPr>
          </a:p>
          <a:p>
            <a:pPr algn="ctr" marL="12700" marR="5080">
              <a:lnSpc>
                <a:spcPct val="112500"/>
              </a:lnSpc>
              <a:spcBef>
                <a:spcPts val="425"/>
              </a:spcBef>
            </a:pP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경미한</a:t>
            </a:r>
            <a:r>
              <a:rPr dirty="0" sz="15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80">
                <a:solidFill>
                  <a:srgbClr val="4F4F4F"/>
                </a:solidFill>
                <a:latin typeface="Dotum"/>
                <a:cs typeface="Dotum"/>
              </a:rPr>
              <a:t>안면인식장애 </a:t>
            </a:r>
            <a:r>
              <a:rPr dirty="0" sz="1500" spc="-130">
                <a:solidFill>
                  <a:srgbClr val="4F4F4F"/>
                </a:solidFill>
                <a:latin typeface="Arial"/>
                <a:cs typeface="Arial"/>
              </a:rPr>
              <a:t>(47</a:t>
            </a:r>
            <a:r>
              <a:rPr dirty="0" sz="1500" spc="-130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5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500" spc="-25">
                <a:solidFill>
                  <a:srgbClr val="4F4F4F"/>
                </a:solidFill>
                <a:latin typeface="Arial"/>
                <a:cs typeface="Arial"/>
              </a:rPr>
              <a:t>1</a:t>
            </a:r>
            <a:r>
              <a:rPr dirty="0" sz="1500" spc="-25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500" spc="-25">
                <a:solidFill>
                  <a:srgbClr val="4F4F4F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7900" y="6587363"/>
            <a:ext cx="102685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최근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하버드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의대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125">
                <a:latin typeface="Dotum"/>
                <a:cs typeface="Dotum"/>
              </a:rPr>
              <a:t>연구</a:t>
            </a:r>
            <a:r>
              <a:rPr dirty="0" sz="1300" spc="-125">
                <a:latin typeface="Microsoft Sans Serif"/>
                <a:cs typeface="Microsoft Sans Serif"/>
              </a:rPr>
              <a:t>(2023)</a:t>
            </a:r>
            <a:r>
              <a:rPr dirty="0" sz="1350" spc="-125">
                <a:latin typeface="Dotum"/>
                <a:cs typeface="Dotum"/>
              </a:rPr>
              <a:t>에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10">
                <a:latin typeface="Dotum"/>
                <a:cs typeface="Dotum"/>
              </a:rPr>
              <a:t>따르면</a:t>
            </a:r>
            <a:r>
              <a:rPr dirty="0" sz="1300" spc="-210">
                <a:latin typeface="Microsoft Sans Serif"/>
                <a:cs typeface="Microsoft Sans Serif"/>
              </a:rPr>
              <a:t>,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50" spc="-260">
                <a:latin typeface="Dotum"/>
                <a:cs typeface="Dotum"/>
              </a:rPr>
              <a:t>안면인식장애는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이전에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알려진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것보다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더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많은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인구에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영향을</a:t>
            </a:r>
            <a:r>
              <a:rPr dirty="0" sz="1350" spc="-9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미치고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10">
                <a:latin typeface="Dotum"/>
                <a:cs typeface="Dotum"/>
              </a:rPr>
              <a:t>있으며</a:t>
            </a:r>
            <a:r>
              <a:rPr dirty="0" sz="1300" spc="-210">
                <a:latin typeface="Microsoft Sans Serif"/>
                <a:cs typeface="Microsoft Sans Serif"/>
              </a:rPr>
              <a:t>,</a:t>
            </a:r>
            <a:r>
              <a:rPr dirty="0" sz="1300" spc="5">
                <a:latin typeface="Microsoft Sans Serif"/>
                <a:cs typeface="Microsoft Sans Serif"/>
              </a:rPr>
              <a:t> </a:t>
            </a:r>
            <a:r>
              <a:rPr dirty="0" sz="1350" spc="-260">
                <a:latin typeface="Dotum"/>
                <a:cs typeface="Dotum"/>
              </a:rPr>
              <a:t>미국에서만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약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00" spc="-200">
                <a:latin typeface="Microsoft Sans Serif"/>
                <a:cs typeface="Microsoft Sans Serif"/>
              </a:rPr>
              <a:t>1</a:t>
            </a:r>
            <a:r>
              <a:rPr dirty="0" sz="1350" spc="-200">
                <a:latin typeface="Dotum"/>
                <a:cs typeface="Dotum"/>
              </a:rPr>
              <a:t>천만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명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이상이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이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장애를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갖고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1999" y="69913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77900" y="6852843"/>
            <a:ext cx="1555750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350" spc="-260">
                <a:latin typeface="Dotum"/>
                <a:cs typeface="Dotum"/>
              </a:rPr>
              <a:t>있는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것으로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00">
                <a:latin typeface="Dotum"/>
                <a:cs typeface="Dotum"/>
              </a:rPr>
              <a:t>추정됩니다</a:t>
            </a:r>
            <a:r>
              <a:rPr dirty="0" sz="1300" spc="-200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49299" y="721372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068148" y="7213726"/>
            <a:ext cx="3746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6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7058025"/>
          </a:xfrm>
          <a:custGeom>
            <a:avLst/>
            <a:gdLst/>
            <a:ahLst/>
            <a:cxnLst/>
            <a:rect l="l" t="t" r="r" b="b"/>
            <a:pathLst>
              <a:path w="12115800" h="7058025">
                <a:moveTo>
                  <a:pt x="0" y="7058024"/>
                </a:moveTo>
                <a:lnTo>
                  <a:pt x="12115799" y="7058024"/>
                </a:lnTo>
                <a:lnTo>
                  <a:pt x="12115799" y="0"/>
                </a:lnTo>
                <a:lnTo>
                  <a:pt x="0" y="0"/>
                </a:lnTo>
                <a:lnTo>
                  <a:pt x="0" y="70580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7058025"/>
          </a:xfrm>
          <a:custGeom>
            <a:avLst/>
            <a:gdLst/>
            <a:ahLst/>
            <a:cxnLst/>
            <a:rect l="l" t="t" r="r" b="b"/>
            <a:pathLst>
              <a:path w="76200" h="7058025">
                <a:moveTo>
                  <a:pt x="76199" y="7058024"/>
                </a:moveTo>
                <a:lnTo>
                  <a:pt x="0" y="7058024"/>
                </a:lnTo>
                <a:lnTo>
                  <a:pt x="0" y="0"/>
                </a:lnTo>
                <a:lnTo>
                  <a:pt x="76199" y="0"/>
                </a:lnTo>
                <a:lnTo>
                  <a:pt x="76199" y="7058024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200524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3"/>
                </a:lnTo>
                <a:lnTo>
                  <a:pt x="812738" y="1894689"/>
                </a:lnTo>
                <a:lnTo>
                  <a:pt x="766675" y="1886696"/>
                </a:lnTo>
                <a:lnTo>
                  <a:pt x="721060" y="1876453"/>
                </a:lnTo>
                <a:lnTo>
                  <a:pt x="676002" y="1863984"/>
                </a:lnTo>
                <a:lnTo>
                  <a:pt x="631611" y="1849319"/>
                </a:lnTo>
                <a:lnTo>
                  <a:pt x="587993" y="1832493"/>
                </a:lnTo>
                <a:lnTo>
                  <a:pt x="545253" y="1813547"/>
                </a:lnTo>
                <a:lnTo>
                  <a:pt x="503494" y="1792528"/>
                </a:lnTo>
                <a:lnTo>
                  <a:pt x="462815" y="1769484"/>
                </a:lnTo>
                <a:lnTo>
                  <a:pt x="423318" y="1744473"/>
                </a:lnTo>
                <a:lnTo>
                  <a:pt x="385096" y="1717554"/>
                </a:lnTo>
                <a:lnTo>
                  <a:pt x="348240" y="1688791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2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4"/>
                </a:lnTo>
                <a:lnTo>
                  <a:pt x="91450" y="1359745"/>
                </a:lnTo>
                <a:lnTo>
                  <a:pt x="72504" y="1317004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3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2"/>
                </a:lnTo>
                <a:lnTo>
                  <a:pt x="524245" y="101703"/>
                </a:lnTo>
                <a:lnTo>
                  <a:pt x="566507" y="81715"/>
                </a:lnTo>
                <a:lnTo>
                  <a:pt x="609698" y="63824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1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1"/>
                </a:lnTo>
                <a:lnTo>
                  <a:pt x="1069095" y="7163"/>
                </a:lnTo>
                <a:lnTo>
                  <a:pt x="1115339" y="14023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4"/>
                </a:lnTo>
                <a:lnTo>
                  <a:pt x="1338491" y="81715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1"/>
                </a:lnTo>
                <a:lnTo>
                  <a:pt x="1757222" y="442914"/>
                </a:lnTo>
                <a:lnTo>
                  <a:pt x="1781256" y="483013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69"/>
                </a:lnTo>
                <a:lnTo>
                  <a:pt x="1897837" y="1069095"/>
                </a:lnTo>
                <a:lnTo>
                  <a:pt x="1890977" y="1115340"/>
                </a:lnTo>
                <a:lnTo>
                  <a:pt x="1881857" y="1161192"/>
                </a:lnTo>
                <a:lnTo>
                  <a:pt x="1870496" y="1206542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4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6"/>
                </a:lnTo>
                <a:lnTo>
                  <a:pt x="1673742" y="1574645"/>
                </a:lnTo>
                <a:lnTo>
                  <a:pt x="1642345" y="1609286"/>
                </a:lnTo>
                <a:lnTo>
                  <a:pt x="1609287" y="1642344"/>
                </a:lnTo>
                <a:lnTo>
                  <a:pt x="1574647" y="1673740"/>
                </a:lnTo>
                <a:lnTo>
                  <a:pt x="1538507" y="1703398"/>
                </a:lnTo>
                <a:lnTo>
                  <a:pt x="1500956" y="1731247"/>
                </a:lnTo>
                <a:lnTo>
                  <a:pt x="1462083" y="1757221"/>
                </a:lnTo>
                <a:lnTo>
                  <a:pt x="1421983" y="1781256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4"/>
                </a:lnTo>
                <a:lnTo>
                  <a:pt x="1206542" y="1870495"/>
                </a:lnTo>
                <a:lnTo>
                  <a:pt x="1161192" y="1881854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8"/>
                </a:lnTo>
                <a:lnTo>
                  <a:pt x="975875" y="1904713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연구</a:t>
            </a:r>
            <a:r>
              <a:rPr dirty="0" spc="-330"/>
              <a:t> </a:t>
            </a:r>
            <a:r>
              <a:rPr dirty="0" spc="-610"/>
              <a:t>기반</a:t>
            </a:r>
            <a:r>
              <a:rPr dirty="0" spc="-325"/>
              <a:t> </a:t>
            </a:r>
            <a:r>
              <a:rPr dirty="0" spc="-610"/>
              <a:t>주요</a:t>
            </a:r>
            <a:r>
              <a:rPr dirty="0" spc="-325"/>
              <a:t> </a:t>
            </a:r>
            <a:r>
              <a:rPr dirty="0" spc="-635"/>
              <a:t>통계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71612"/>
            <a:ext cx="228600" cy="2000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767012"/>
            <a:ext cx="228600" cy="2000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6287" y="3762375"/>
            <a:ext cx="242441" cy="2286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4772024"/>
            <a:ext cx="229984" cy="23002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49299" y="1395857"/>
            <a:ext cx="10693400" cy="48431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독일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333"/>
                </a:solidFill>
                <a:latin typeface="Trebuchet MS"/>
                <a:cs typeface="Trebuchet MS"/>
              </a:rPr>
              <a:t>(2006)</a:t>
            </a:r>
            <a:endParaRPr sz="2000">
              <a:latin typeface="Trebuchet MS"/>
              <a:cs typeface="Trebuchet MS"/>
            </a:endParaRPr>
          </a:p>
          <a:p>
            <a:pPr marL="12700" marR="909319">
              <a:lnSpc>
                <a:spcPct val="107100"/>
              </a:lnSpc>
              <a:spcBef>
                <a:spcPts val="1155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독일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의대생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25">
                <a:solidFill>
                  <a:srgbClr val="4F4F4F"/>
                </a:solidFill>
                <a:latin typeface="Noto Sans JP"/>
                <a:cs typeface="Noto Sans JP"/>
              </a:rPr>
              <a:t>689</a:t>
            </a:r>
            <a:r>
              <a:rPr dirty="0" sz="1700" spc="-225">
                <a:solidFill>
                  <a:srgbClr val="4F4F4F"/>
                </a:solidFill>
                <a:latin typeface="Dotum"/>
                <a:cs typeface="Dotum"/>
              </a:rPr>
              <a:t>명을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대상으로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한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50">
                <a:solidFill>
                  <a:srgbClr val="4F4F4F"/>
                </a:solidFill>
                <a:latin typeface="Noto Sans JP"/>
                <a:cs typeface="Noto Sans JP"/>
              </a:rPr>
              <a:t>Kennerknecht</a:t>
            </a:r>
            <a:r>
              <a:rPr dirty="0" sz="175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연구팀의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조사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5">
                <a:solidFill>
                  <a:srgbClr val="4F4F4F"/>
                </a:solidFill>
                <a:latin typeface="Dotum"/>
                <a:cs typeface="Dotum"/>
              </a:rPr>
              <a:t>결과</a:t>
            </a:r>
            <a:r>
              <a:rPr dirty="0" sz="1750" spc="-245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650" spc="-145" b="1">
                <a:solidFill>
                  <a:srgbClr val="0078D6"/>
                </a:solidFill>
                <a:latin typeface="Noto Sans JP"/>
                <a:cs typeface="Noto Sans JP"/>
              </a:rPr>
              <a:t>2.47%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가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증상을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보임</a:t>
            </a:r>
            <a:r>
              <a:rPr dirty="0" sz="1700" spc="-13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65">
                <a:solidFill>
                  <a:srgbClr val="4F4F4F"/>
                </a:solidFill>
                <a:latin typeface="Noto Sans JP"/>
                <a:cs typeface="Noto Sans JP"/>
              </a:rPr>
              <a:t>(95%</a:t>
            </a:r>
            <a:r>
              <a:rPr dirty="0" sz="175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85">
                <a:solidFill>
                  <a:srgbClr val="4F4F4F"/>
                </a:solidFill>
                <a:latin typeface="Dotum"/>
                <a:cs typeface="Dotum"/>
              </a:rPr>
              <a:t>신뢰구간</a:t>
            </a:r>
            <a:r>
              <a:rPr dirty="0" sz="1750" spc="-285">
                <a:solidFill>
                  <a:srgbClr val="4F4F4F"/>
                </a:solidFill>
                <a:latin typeface="Noto Sans JP"/>
                <a:cs typeface="Noto Sans JP"/>
              </a:rPr>
              <a:t>:</a:t>
            </a:r>
            <a:r>
              <a:rPr dirty="0" sz="1750" spc="-70">
                <a:solidFill>
                  <a:srgbClr val="4F4F4F"/>
                </a:solidFill>
                <a:latin typeface="Noto Sans JP"/>
                <a:cs typeface="Noto Sans JP"/>
              </a:rPr>
              <a:t> 1.31%~3.63%)</a:t>
            </a:r>
            <a:endParaRPr sz="1750">
              <a:latin typeface="Noto Sans JP"/>
              <a:cs typeface="Noto Sans JP"/>
            </a:endParaRPr>
          </a:p>
          <a:p>
            <a:pPr marL="240665">
              <a:lnSpc>
                <a:spcPct val="100000"/>
              </a:lnSpc>
              <a:spcBef>
                <a:spcPts val="215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중국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333"/>
                </a:solidFill>
                <a:latin typeface="Trebuchet MS"/>
                <a:cs typeface="Trebuchet MS"/>
              </a:rPr>
              <a:t>(2016)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중국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베이징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대학생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25">
                <a:solidFill>
                  <a:srgbClr val="4F4F4F"/>
                </a:solidFill>
                <a:latin typeface="Noto Sans JP"/>
                <a:cs typeface="Noto Sans JP"/>
              </a:rPr>
              <a:t>533</a:t>
            </a:r>
            <a:r>
              <a:rPr dirty="0" sz="1700" spc="-225">
                <a:solidFill>
                  <a:srgbClr val="4F4F4F"/>
                </a:solidFill>
                <a:latin typeface="Dotum"/>
                <a:cs typeface="Dotum"/>
              </a:rPr>
              <a:t>명을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대상으로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후속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연구에서는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45" b="1">
                <a:solidFill>
                  <a:srgbClr val="0078D6"/>
                </a:solidFill>
                <a:latin typeface="Noto Sans JP"/>
                <a:cs typeface="Noto Sans JP"/>
              </a:rPr>
              <a:t>1.88%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의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유병률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확인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65">
                <a:solidFill>
                  <a:srgbClr val="4F4F4F"/>
                </a:solidFill>
                <a:latin typeface="Noto Sans JP"/>
                <a:cs typeface="Noto Sans JP"/>
              </a:rPr>
              <a:t>(95%</a:t>
            </a:r>
            <a:r>
              <a:rPr dirty="0" sz="17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75">
                <a:solidFill>
                  <a:srgbClr val="4F4F4F"/>
                </a:solidFill>
                <a:latin typeface="Dotum"/>
                <a:cs typeface="Dotum"/>
              </a:rPr>
              <a:t>신뢰구간</a:t>
            </a:r>
            <a:r>
              <a:rPr dirty="0" sz="1750" spc="-275">
                <a:solidFill>
                  <a:srgbClr val="4F4F4F"/>
                </a:solidFill>
                <a:latin typeface="Noto Sans JP"/>
                <a:cs typeface="Noto Sans JP"/>
              </a:rPr>
              <a:t>:</a:t>
            </a:r>
            <a:r>
              <a:rPr dirty="0" sz="1750" spc="4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50" spc="-55">
                <a:solidFill>
                  <a:srgbClr val="4F4F4F"/>
                </a:solidFill>
                <a:latin typeface="Noto Sans JP"/>
                <a:cs typeface="Noto Sans JP"/>
              </a:rPr>
              <a:t>1.05%~2.71%)</a:t>
            </a:r>
            <a:endParaRPr sz="1750">
              <a:latin typeface="Noto Sans JP"/>
              <a:cs typeface="Noto Sans JP"/>
            </a:endParaRPr>
          </a:p>
          <a:p>
            <a:pPr marL="269240">
              <a:lnSpc>
                <a:spcPct val="100000"/>
              </a:lnSpc>
              <a:spcBef>
                <a:spcPts val="215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미국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하버드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10" b="1">
                <a:solidFill>
                  <a:srgbClr val="333333"/>
                </a:solidFill>
                <a:latin typeface="Trebuchet MS"/>
                <a:cs typeface="Trebuchet MS"/>
              </a:rPr>
              <a:t>(2023)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하버드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의대와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보스턴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80">
                <a:solidFill>
                  <a:srgbClr val="4F4F4F"/>
                </a:solidFill>
                <a:latin typeface="Noto Sans JP"/>
                <a:cs typeface="Noto Sans JP"/>
              </a:rPr>
              <a:t>VA</a:t>
            </a:r>
            <a:r>
              <a:rPr dirty="0" sz="1750" spc="3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헬스케어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시스템의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최신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연구에서는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미국인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40" b="1">
                <a:solidFill>
                  <a:srgbClr val="0078D6"/>
                </a:solidFill>
                <a:latin typeface="Noto Sans JP"/>
                <a:cs typeface="Noto Sans JP"/>
              </a:rPr>
              <a:t>3.08%</a:t>
            </a:r>
            <a:r>
              <a:rPr dirty="0" sz="1750" spc="-140">
                <a:solidFill>
                  <a:srgbClr val="4F4F4F"/>
                </a:solidFill>
                <a:latin typeface="Noto Sans JP"/>
                <a:cs typeface="Noto Sans JP"/>
              </a:rPr>
              <a:t>(33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명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중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29">
                <a:solidFill>
                  <a:srgbClr val="4F4F4F"/>
                </a:solidFill>
                <a:latin typeface="Noto Sans JP"/>
                <a:cs typeface="Noto Sans JP"/>
              </a:rPr>
              <a:t>1</a:t>
            </a:r>
            <a:r>
              <a:rPr dirty="0" sz="1700" spc="-229">
                <a:solidFill>
                  <a:srgbClr val="4F4F4F"/>
                </a:solidFill>
                <a:latin typeface="Dotum"/>
                <a:cs typeface="Dotum"/>
              </a:rPr>
              <a:t>명</a:t>
            </a:r>
            <a:r>
              <a:rPr dirty="0" sz="1750" spc="-229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r>
              <a:rPr dirty="0" sz="1700" spc="-229">
                <a:solidFill>
                  <a:srgbClr val="4F4F4F"/>
                </a:solidFill>
                <a:latin typeface="Dotum"/>
                <a:cs typeface="Dotum"/>
              </a:rPr>
              <a:t>가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증상을</a:t>
            </a:r>
            <a:r>
              <a:rPr dirty="0" sz="1700" spc="-13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보이는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것으로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추정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50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진단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기준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연구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최근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따르면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심각도에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따라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구분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5">
                <a:solidFill>
                  <a:srgbClr val="4F4F4F"/>
                </a:solidFill>
                <a:latin typeface="Dotum"/>
                <a:cs typeface="Dotum"/>
              </a:rPr>
              <a:t>가능</a:t>
            </a:r>
            <a:r>
              <a:rPr dirty="0" sz="1750" spc="-25">
                <a:solidFill>
                  <a:srgbClr val="4F4F4F"/>
                </a:solidFill>
                <a:latin typeface="Noto Sans JP"/>
                <a:cs typeface="Noto Sans JP"/>
              </a:rPr>
              <a:t>:</a:t>
            </a:r>
            <a:endParaRPr sz="1750">
              <a:latin typeface="Noto Sans JP"/>
              <a:cs typeface="Noto Sans JP"/>
            </a:endParaRPr>
          </a:p>
          <a:p>
            <a:pPr marL="180340" indent="-167640">
              <a:lnSpc>
                <a:spcPct val="100000"/>
              </a:lnSpc>
              <a:spcBef>
                <a:spcPts val="750"/>
              </a:spcBef>
              <a:buClr>
                <a:srgbClr val="0078D6"/>
              </a:buClr>
              <a:buSzPct val="88235"/>
              <a:buFont typeface="Noto Sans JP"/>
              <a:buChar char="•"/>
              <a:tabLst>
                <a:tab pos="180340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심각한</a:t>
            </a:r>
            <a:r>
              <a:rPr dirty="0" sz="1700" spc="-12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45">
                <a:solidFill>
                  <a:srgbClr val="4F4F4F"/>
                </a:solidFill>
                <a:latin typeface="Dotum"/>
                <a:cs typeface="Dotum"/>
              </a:rPr>
              <a:t>안면인식장애</a:t>
            </a:r>
            <a:r>
              <a:rPr dirty="0" sz="1750" spc="-245">
                <a:solidFill>
                  <a:srgbClr val="4F4F4F"/>
                </a:solidFill>
                <a:latin typeface="Noto Sans JP"/>
                <a:cs typeface="Noto Sans JP"/>
              </a:rPr>
              <a:t>:</a:t>
            </a:r>
            <a:r>
              <a:rPr dirty="0" sz="1650" spc="-245" b="1">
                <a:solidFill>
                  <a:srgbClr val="0078D6"/>
                </a:solidFill>
                <a:latin typeface="Noto Sans JP"/>
                <a:cs typeface="Noto Sans JP"/>
              </a:rPr>
              <a:t>108</a:t>
            </a:r>
            <a:r>
              <a:rPr dirty="0" sz="1700" spc="-245" b="1">
                <a:solidFill>
                  <a:srgbClr val="0078D6"/>
                </a:solidFill>
                <a:latin typeface="Malgun Gothic"/>
                <a:cs typeface="Malgun Gothic"/>
              </a:rPr>
              <a:t>명</a:t>
            </a:r>
            <a:r>
              <a:rPr dirty="0" sz="1700" spc="-155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0078D6"/>
                </a:solidFill>
                <a:latin typeface="Malgun Gothic"/>
                <a:cs typeface="Malgun Gothic"/>
              </a:rPr>
              <a:t>중</a:t>
            </a:r>
            <a:r>
              <a:rPr dirty="0" sz="1700" spc="-150" b="1">
                <a:solidFill>
                  <a:srgbClr val="0078D6"/>
                </a:solidFill>
                <a:latin typeface="Malgun Gothic"/>
                <a:cs typeface="Malgun Gothic"/>
              </a:rPr>
              <a:t> </a:t>
            </a:r>
            <a:r>
              <a:rPr dirty="0" sz="1650" spc="-45" b="1">
                <a:solidFill>
                  <a:srgbClr val="0078D6"/>
                </a:solidFill>
                <a:latin typeface="Noto Sans JP"/>
                <a:cs typeface="Noto Sans JP"/>
              </a:rPr>
              <a:t>1</a:t>
            </a:r>
            <a:r>
              <a:rPr dirty="0" sz="1700" spc="-45" b="1">
                <a:solidFill>
                  <a:srgbClr val="0078D6"/>
                </a:solidFill>
                <a:latin typeface="Malgun Gothic"/>
                <a:cs typeface="Malgun Gothic"/>
              </a:rPr>
              <a:t>명</a:t>
            </a:r>
            <a:r>
              <a:rPr dirty="0" sz="1750" spc="-45">
                <a:solidFill>
                  <a:srgbClr val="4F4F4F"/>
                </a:solidFill>
                <a:latin typeface="Noto Sans JP"/>
                <a:cs typeface="Noto Sans JP"/>
              </a:rPr>
              <a:t>(0.93%)</a:t>
            </a:r>
            <a:endParaRPr sz="1750">
              <a:latin typeface="Noto Sans JP"/>
              <a:cs typeface="Noto Sans JP"/>
            </a:endParaRPr>
          </a:p>
          <a:p>
            <a:pPr marL="85090" indent="-83820">
              <a:lnSpc>
                <a:spcPct val="100000"/>
              </a:lnSpc>
              <a:spcBef>
                <a:spcPts val="1050"/>
              </a:spcBef>
              <a:buSzPct val="90909"/>
              <a:buChar char="•"/>
              <a:tabLst>
                <a:tab pos="85090" algn="l"/>
                <a:tab pos="10680065" algn="l"/>
              </a:tabLst>
            </a:pPr>
            <a:r>
              <a:rPr dirty="0" u="sng" sz="1650" spc="385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 </a:t>
            </a:r>
            <a:r>
              <a:rPr dirty="0" u="sng" sz="1700" spc="-32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경미한</a:t>
            </a:r>
            <a:r>
              <a:rPr dirty="0" u="sng" sz="1700" spc="-145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54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안면인식장애</a:t>
            </a:r>
            <a:r>
              <a:rPr dirty="0" u="sng" sz="1750" spc="-254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:</a:t>
            </a:r>
            <a:r>
              <a:rPr dirty="0" u="sng" sz="1650" spc="-254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47</a:t>
            </a:r>
            <a:r>
              <a:rPr dirty="0" u="sng" sz="1700" spc="-254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Malgun Gothic"/>
                <a:cs typeface="Malgun Gothic"/>
              </a:rPr>
              <a:t>명</a:t>
            </a:r>
            <a:r>
              <a:rPr dirty="0" u="sng" sz="1700" spc="-17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700" spc="-325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Malgun Gothic"/>
                <a:cs typeface="Malgun Gothic"/>
              </a:rPr>
              <a:t>중</a:t>
            </a:r>
            <a:r>
              <a:rPr dirty="0" u="sng" sz="1700" spc="-175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Malgun Gothic"/>
                <a:cs typeface="Malgun Gothic"/>
              </a:rPr>
              <a:t> </a:t>
            </a:r>
            <a:r>
              <a:rPr dirty="0" u="sng" sz="1650" spc="-1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1</a:t>
            </a:r>
            <a:r>
              <a:rPr dirty="0" u="sng" sz="1700" spc="-10" b="1">
                <a:solidFill>
                  <a:srgbClr val="0078D6"/>
                </a:solidFill>
                <a:uFill>
                  <a:solidFill>
                    <a:srgbClr val="D0D0D0"/>
                  </a:solidFill>
                </a:uFill>
                <a:latin typeface="Malgun Gothic"/>
                <a:cs typeface="Malgun Gothic"/>
              </a:rPr>
              <a:t>명</a:t>
            </a:r>
            <a:r>
              <a:rPr dirty="0" u="sng" sz="1750" spc="-1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(2.15%)</a:t>
            </a:r>
            <a:r>
              <a:rPr dirty="0" u="sng" sz="175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750">
              <a:latin typeface="Noto Sans JP"/>
              <a:cs typeface="Noto Sans JP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9299" y="6413626"/>
            <a:ext cx="2505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안면인식장애를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스마트안경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068148" y="6413626"/>
            <a:ext cx="3746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50">
                <a:solidFill>
                  <a:srgbClr val="4A5462"/>
                </a:solidFill>
                <a:latin typeface="Tahoma"/>
                <a:cs typeface="Tahoma"/>
              </a:rPr>
              <a:t>7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Tahoma"/>
                <a:cs typeface="Tahoma"/>
              </a:rPr>
              <a:t>/</a:t>
            </a:r>
            <a:r>
              <a:rPr dirty="0" sz="1150" spc="-7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Tahoma"/>
                <a:cs typeface="Tahoma"/>
              </a:rPr>
              <a:t>20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6857999"/>
                </a:moveTo>
                <a:lnTo>
                  <a:pt x="12115799" y="6857999"/>
                </a:lnTo>
                <a:lnTo>
                  <a:pt x="1211579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78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524999" y="0"/>
            <a:ext cx="2667000" cy="2667000"/>
          </a:xfrm>
          <a:custGeom>
            <a:avLst/>
            <a:gdLst/>
            <a:ahLst/>
            <a:cxnLst/>
            <a:rect l="l" t="t" r="r" b="b"/>
            <a:pathLst>
              <a:path w="2667000" h="2667000">
                <a:moveTo>
                  <a:pt x="1809749" y="2666999"/>
                </a:moveTo>
                <a:lnTo>
                  <a:pt x="1765336" y="2666454"/>
                </a:lnTo>
                <a:lnTo>
                  <a:pt x="1720949" y="2664819"/>
                </a:lnTo>
                <a:lnTo>
                  <a:pt x="1676616" y="2662096"/>
                </a:lnTo>
                <a:lnTo>
                  <a:pt x="1632364" y="2658285"/>
                </a:lnTo>
                <a:lnTo>
                  <a:pt x="1588217" y="2653389"/>
                </a:lnTo>
                <a:lnTo>
                  <a:pt x="1544203" y="2647411"/>
                </a:lnTo>
                <a:lnTo>
                  <a:pt x="1500350" y="2640355"/>
                </a:lnTo>
                <a:lnTo>
                  <a:pt x="1456684" y="2632225"/>
                </a:lnTo>
                <a:lnTo>
                  <a:pt x="1413229" y="2623026"/>
                </a:lnTo>
                <a:lnTo>
                  <a:pt x="1370015" y="2612763"/>
                </a:lnTo>
                <a:lnTo>
                  <a:pt x="1327066" y="2601443"/>
                </a:lnTo>
                <a:lnTo>
                  <a:pt x="1284407" y="2589072"/>
                </a:lnTo>
                <a:lnTo>
                  <a:pt x="1242063" y="2575658"/>
                </a:lnTo>
                <a:lnTo>
                  <a:pt x="1200061" y="2561208"/>
                </a:lnTo>
                <a:lnTo>
                  <a:pt x="1158426" y="2545733"/>
                </a:lnTo>
                <a:lnTo>
                  <a:pt x="1117186" y="2529240"/>
                </a:lnTo>
                <a:lnTo>
                  <a:pt x="1076361" y="2511740"/>
                </a:lnTo>
                <a:lnTo>
                  <a:pt x="1035979" y="2493244"/>
                </a:lnTo>
                <a:lnTo>
                  <a:pt x="996064" y="2473762"/>
                </a:lnTo>
                <a:lnTo>
                  <a:pt x="956638" y="2453306"/>
                </a:lnTo>
                <a:lnTo>
                  <a:pt x="917725" y="2431889"/>
                </a:lnTo>
                <a:lnTo>
                  <a:pt x="879349" y="2409523"/>
                </a:lnTo>
                <a:lnTo>
                  <a:pt x="841534" y="2386223"/>
                </a:lnTo>
                <a:lnTo>
                  <a:pt x="804304" y="2362001"/>
                </a:lnTo>
                <a:lnTo>
                  <a:pt x="767678" y="2336873"/>
                </a:lnTo>
                <a:lnTo>
                  <a:pt x="731682" y="2310854"/>
                </a:lnTo>
                <a:lnTo>
                  <a:pt x="696332" y="2283959"/>
                </a:lnTo>
                <a:lnTo>
                  <a:pt x="661656" y="2256205"/>
                </a:lnTo>
                <a:lnTo>
                  <a:pt x="627669" y="2227608"/>
                </a:lnTo>
                <a:lnTo>
                  <a:pt x="594393" y="2198185"/>
                </a:lnTo>
                <a:lnTo>
                  <a:pt x="561852" y="2167955"/>
                </a:lnTo>
                <a:lnTo>
                  <a:pt x="530061" y="2136936"/>
                </a:lnTo>
                <a:lnTo>
                  <a:pt x="499042" y="2105145"/>
                </a:lnTo>
                <a:lnTo>
                  <a:pt x="468812" y="2072603"/>
                </a:lnTo>
                <a:lnTo>
                  <a:pt x="439389" y="2039329"/>
                </a:lnTo>
                <a:lnTo>
                  <a:pt x="410793" y="2005342"/>
                </a:lnTo>
                <a:lnTo>
                  <a:pt x="383038" y="1970665"/>
                </a:lnTo>
                <a:lnTo>
                  <a:pt x="356143" y="1935316"/>
                </a:lnTo>
                <a:lnTo>
                  <a:pt x="330123" y="1899318"/>
                </a:lnTo>
                <a:lnTo>
                  <a:pt x="304995" y="1862692"/>
                </a:lnTo>
                <a:lnTo>
                  <a:pt x="280774" y="1825461"/>
                </a:lnTo>
                <a:lnTo>
                  <a:pt x="257473" y="1787647"/>
                </a:lnTo>
                <a:lnTo>
                  <a:pt x="235107" y="1749272"/>
                </a:lnTo>
                <a:lnTo>
                  <a:pt x="213690" y="1710359"/>
                </a:lnTo>
                <a:lnTo>
                  <a:pt x="193235" y="1670933"/>
                </a:lnTo>
                <a:lnTo>
                  <a:pt x="173753" y="1631017"/>
                </a:lnTo>
                <a:lnTo>
                  <a:pt x="155256" y="1590635"/>
                </a:lnTo>
                <a:lnTo>
                  <a:pt x="137757" y="1549811"/>
                </a:lnTo>
                <a:lnTo>
                  <a:pt x="121264" y="1508569"/>
                </a:lnTo>
                <a:lnTo>
                  <a:pt x="105788" y="1466936"/>
                </a:lnTo>
                <a:lnTo>
                  <a:pt x="91339" y="1424935"/>
                </a:lnTo>
                <a:lnTo>
                  <a:pt x="77925" y="1382592"/>
                </a:lnTo>
                <a:lnTo>
                  <a:pt x="65554" y="1339933"/>
                </a:lnTo>
                <a:lnTo>
                  <a:pt x="54233" y="1296983"/>
                </a:lnTo>
                <a:lnTo>
                  <a:pt x="43971" y="1253768"/>
                </a:lnTo>
                <a:lnTo>
                  <a:pt x="34772" y="1210314"/>
                </a:lnTo>
                <a:lnTo>
                  <a:pt x="26642" y="1166648"/>
                </a:lnTo>
                <a:lnTo>
                  <a:pt x="19586" y="1122795"/>
                </a:lnTo>
                <a:lnTo>
                  <a:pt x="13609" y="1078782"/>
                </a:lnTo>
                <a:lnTo>
                  <a:pt x="8714" y="1034636"/>
                </a:lnTo>
                <a:lnTo>
                  <a:pt x="4903" y="990383"/>
                </a:lnTo>
                <a:lnTo>
                  <a:pt x="2179" y="946050"/>
                </a:lnTo>
                <a:lnTo>
                  <a:pt x="544" y="901663"/>
                </a:lnTo>
                <a:lnTo>
                  <a:pt x="0" y="857249"/>
                </a:lnTo>
                <a:lnTo>
                  <a:pt x="135" y="835039"/>
                </a:lnTo>
                <a:lnTo>
                  <a:pt x="1225" y="790639"/>
                </a:lnTo>
                <a:lnTo>
                  <a:pt x="3405" y="746273"/>
                </a:lnTo>
                <a:lnTo>
                  <a:pt x="6672" y="701979"/>
                </a:lnTo>
                <a:lnTo>
                  <a:pt x="11026" y="657773"/>
                </a:lnTo>
                <a:lnTo>
                  <a:pt x="16462" y="613694"/>
                </a:lnTo>
                <a:lnTo>
                  <a:pt x="22980" y="569754"/>
                </a:lnTo>
                <a:lnTo>
                  <a:pt x="30572" y="525995"/>
                </a:lnTo>
                <a:lnTo>
                  <a:pt x="39238" y="482428"/>
                </a:lnTo>
                <a:lnTo>
                  <a:pt x="48969" y="439094"/>
                </a:lnTo>
                <a:lnTo>
                  <a:pt x="59762" y="396005"/>
                </a:lnTo>
                <a:lnTo>
                  <a:pt x="71608" y="353200"/>
                </a:lnTo>
                <a:lnTo>
                  <a:pt x="84503" y="310693"/>
                </a:lnTo>
                <a:lnTo>
                  <a:pt x="98434" y="268521"/>
                </a:lnTo>
                <a:lnTo>
                  <a:pt x="113399" y="226697"/>
                </a:lnTo>
                <a:lnTo>
                  <a:pt x="129383" y="185260"/>
                </a:lnTo>
                <a:lnTo>
                  <a:pt x="146381" y="144221"/>
                </a:lnTo>
                <a:lnTo>
                  <a:pt x="164380" y="103618"/>
                </a:lnTo>
                <a:lnTo>
                  <a:pt x="183372" y="63462"/>
                </a:lnTo>
                <a:lnTo>
                  <a:pt x="203341" y="23791"/>
                </a:lnTo>
                <a:lnTo>
                  <a:pt x="215936" y="0"/>
                </a:lnTo>
                <a:lnTo>
                  <a:pt x="2667000" y="0"/>
                </a:lnTo>
                <a:lnTo>
                  <a:pt x="2667000" y="2451059"/>
                </a:lnTo>
                <a:lnTo>
                  <a:pt x="2662858" y="2453306"/>
                </a:lnTo>
                <a:lnTo>
                  <a:pt x="2623432" y="2473762"/>
                </a:lnTo>
                <a:lnTo>
                  <a:pt x="2583516" y="2493244"/>
                </a:lnTo>
                <a:lnTo>
                  <a:pt x="2543134" y="2511740"/>
                </a:lnTo>
                <a:lnTo>
                  <a:pt x="2502309" y="2529240"/>
                </a:lnTo>
                <a:lnTo>
                  <a:pt x="2461067" y="2545733"/>
                </a:lnTo>
                <a:lnTo>
                  <a:pt x="2419434" y="2561208"/>
                </a:lnTo>
                <a:lnTo>
                  <a:pt x="2377433" y="2575658"/>
                </a:lnTo>
                <a:lnTo>
                  <a:pt x="2335090" y="2589072"/>
                </a:lnTo>
                <a:lnTo>
                  <a:pt x="2292431" y="2601443"/>
                </a:lnTo>
                <a:lnTo>
                  <a:pt x="2249481" y="2612763"/>
                </a:lnTo>
                <a:lnTo>
                  <a:pt x="2206266" y="2623026"/>
                </a:lnTo>
                <a:lnTo>
                  <a:pt x="2162813" y="2632225"/>
                </a:lnTo>
                <a:lnTo>
                  <a:pt x="2119146" y="2640355"/>
                </a:lnTo>
                <a:lnTo>
                  <a:pt x="2075294" y="2647411"/>
                </a:lnTo>
                <a:lnTo>
                  <a:pt x="2031282" y="2653389"/>
                </a:lnTo>
                <a:lnTo>
                  <a:pt x="1987136" y="2658285"/>
                </a:lnTo>
                <a:lnTo>
                  <a:pt x="1942883" y="2662096"/>
                </a:lnTo>
                <a:lnTo>
                  <a:pt x="1898550" y="2664819"/>
                </a:lnTo>
                <a:lnTo>
                  <a:pt x="1854163" y="2666454"/>
                </a:lnTo>
                <a:lnTo>
                  <a:pt x="1809749" y="2666999"/>
                </a:lnTo>
                <a:close/>
              </a:path>
            </a:pathLst>
          </a:custGeom>
          <a:solidFill>
            <a:srgbClr val="0078D6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01249" y="40004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499" y="1904999"/>
                </a:moveTo>
                <a:lnTo>
                  <a:pt x="905763" y="1903852"/>
                </a:lnTo>
                <a:lnTo>
                  <a:pt x="859139" y="1900414"/>
                </a:lnTo>
                <a:lnTo>
                  <a:pt x="812738" y="1894690"/>
                </a:lnTo>
                <a:lnTo>
                  <a:pt x="766675" y="1886698"/>
                </a:lnTo>
                <a:lnTo>
                  <a:pt x="721060" y="1876454"/>
                </a:lnTo>
                <a:lnTo>
                  <a:pt x="676002" y="1863986"/>
                </a:lnTo>
                <a:lnTo>
                  <a:pt x="631611" y="1849320"/>
                </a:lnTo>
                <a:lnTo>
                  <a:pt x="587993" y="1832494"/>
                </a:lnTo>
                <a:lnTo>
                  <a:pt x="545253" y="1813548"/>
                </a:lnTo>
                <a:lnTo>
                  <a:pt x="503494" y="1792529"/>
                </a:lnTo>
                <a:lnTo>
                  <a:pt x="462815" y="1769486"/>
                </a:lnTo>
                <a:lnTo>
                  <a:pt x="423318" y="1744474"/>
                </a:lnTo>
                <a:lnTo>
                  <a:pt x="385096" y="1717554"/>
                </a:lnTo>
                <a:lnTo>
                  <a:pt x="348240" y="1688792"/>
                </a:lnTo>
                <a:lnTo>
                  <a:pt x="312838" y="1658255"/>
                </a:lnTo>
                <a:lnTo>
                  <a:pt x="278980" y="1626018"/>
                </a:lnTo>
                <a:lnTo>
                  <a:pt x="246743" y="1592159"/>
                </a:lnTo>
                <a:lnTo>
                  <a:pt x="216207" y="1556758"/>
                </a:lnTo>
                <a:lnTo>
                  <a:pt x="187444" y="1519903"/>
                </a:lnTo>
                <a:lnTo>
                  <a:pt x="160525" y="1481679"/>
                </a:lnTo>
                <a:lnTo>
                  <a:pt x="135513" y="1442181"/>
                </a:lnTo>
                <a:lnTo>
                  <a:pt x="112471" y="1401503"/>
                </a:lnTo>
                <a:lnTo>
                  <a:pt x="91450" y="1359745"/>
                </a:lnTo>
                <a:lnTo>
                  <a:pt x="72504" y="1317005"/>
                </a:lnTo>
                <a:lnTo>
                  <a:pt x="55679" y="1273386"/>
                </a:lnTo>
                <a:lnTo>
                  <a:pt x="41014" y="1228995"/>
                </a:lnTo>
                <a:lnTo>
                  <a:pt x="28544" y="1183938"/>
                </a:lnTo>
                <a:lnTo>
                  <a:pt x="18301" y="1138322"/>
                </a:lnTo>
                <a:lnTo>
                  <a:pt x="10308" y="1092260"/>
                </a:lnTo>
                <a:lnTo>
                  <a:pt x="4586" y="1045861"/>
                </a:lnTo>
                <a:lnTo>
                  <a:pt x="1147" y="999236"/>
                </a:lnTo>
                <a:lnTo>
                  <a:pt x="0" y="952499"/>
                </a:lnTo>
                <a:lnTo>
                  <a:pt x="286" y="929124"/>
                </a:lnTo>
                <a:lnTo>
                  <a:pt x="2580" y="882429"/>
                </a:lnTo>
                <a:lnTo>
                  <a:pt x="7163" y="835903"/>
                </a:lnTo>
                <a:lnTo>
                  <a:pt x="14021" y="789658"/>
                </a:lnTo>
                <a:lnTo>
                  <a:pt x="23143" y="743805"/>
                </a:lnTo>
                <a:lnTo>
                  <a:pt x="34502" y="698455"/>
                </a:lnTo>
                <a:lnTo>
                  <a:pt x="48072" y="653717"/>
                </a:lnTo>
                <a:lnTo>
                  <a:pt x="63823" y="609699"/>
                </a:lnTo>
                <a:lnTo>
                  <a:pt x="81714" y="566507"/>
                </a:lnTo>
                <a:lnTo>
                  <a:pt x="101703" y="524244"/>
                </a:lnTo>
                <a:lnTo>
                  <a:pt x="123741" y="483014"/>
                </a:lnTo>
                <a:lnTo>
                  <a:pt x="147776" y="442914"/>
                </a:lnTo>
                <a:lnTo>
                  <a:pt x="173749" y="404042"/>
                </a:lnTo>
                <a:lnTo>
                  <a:pt x="201599" y="366491"/>
                </a:lnTo>
                <a:lnTo>
                  <a:pt x="231258" y="330352"/>
                </a:lnTo>
                <a:lnTo>
                  <a:pt x="262654" y="295712"/>
                </a:lnTo>
                <a:lnTo>
                  <a:pt x="295712" y="262654"/>
                </a:lnTo>
                <a:lnTo>
                  <a:pt x="330352" y="231258"/>
                </a:lnTo>
                <a:lnTo>
                  <a:pt x="366491" y="201599"/>
                </a:lnTo>
                <a:lnTo>
                  <a:pt x="404042" y="173750"/>
                </a:lnTo>
                <a:lnTo>
                  <a:pt x="442914" y="147776"/>
                </a:lnTo>
                <a:lnTo>
                  <a:pt x="483014" y="123741"/>
                </a:lnTo>
                <a:lnTo>
                  <a:pt x="524245" y="101703"/>
                </a:lnTo>
                <a:lnTo>
                  <a:pt x="566507" y="81714"/>
                </a:lnTo>
                <a:lnTo>
                  <a:pt x="609698" y="63823"/>
                </a:lnTo>
                <a:lnTo>
                  <a:pt x="653717" y="48074"/>
                </a:lnTo>
                <a:lnTo>
                  <a:pt x="698455" y="34503"/>
                </a:lnTo>
                <a:lnTo>
                  <a:pt x="743805" y="23143"/>
                </a:lnTo>
                <a:lnTo>
                  <a:pt x="789657" y="14022"/>
                </a:lnTo>
                <a:lnTo>
                  <a:pt x="835903" y="7163"/>
                </a:lnTo>
                <a:lnTo>
                  <a:pt x="882429" y="2580"/>
                </a:lnTo>
                <a:lnTo>
                  <a:pt x="929124" y="286"/>
                </a:lnTo>
                <a:lnTo>
                  <a:pt x="952499" y="0"/>
                </a:lnTo>
                <a:lnTo>
                  <a:pt x="975875" y="286"/>
                </a:lnTo>
                <a:lnTo>
                  <a:pt x="1022570" y="2580"/>
                </a:lnTo>
                <a:lnTo>
                  <a:pt x="1069095" y="7163"/>
                </a:lnTo>
                <a:lnTo>
                  <a:pt x="1115339" y="14022"/>
                </a:lnTo>
                <a:lnTo>
                  <a:pt x="1161192" y="23143"/>
                </a:lnTo>
                <a:lnTo>
                  <a:pt x="1206542" y="34503"/>
                </a:lnTo>
                <a:lnTo>
                  <a:pt x="1251280" y="48074"/>
                </a:lnTo>
                <a:lnTo>
                  <a:pt x="1295298" y="63823"/>
                </a:lnTo>
                <a:lnTo>
                  <a:pt x="1338491" y="81714"/>
                </a:lnTo>
                <a:lnTo>
                  <a:pt x="1380753" y="101703"/>
                </a:lnTo>
                <a:lnTo>
                  <a:pt x="1421983" y="123742"/>
                </a:lnTo>
                <a:lnTo>
                  <a:pt x="1462082" y="147776"/>
                </a:lnTo>
                <a:lnTo>
                  <a:pt x="1500955" y="173750"/>
                </a:lnTo>
                <a:lnTo>
                  <a:pt x="1538507" y="201599"/>
                </a:lnTo>
                <a:lnTo>
                  <a:pt x="1574647" y="231258"/>
                </a:lnTo>
                <a:lnTo>
                  <a:pt x="1609287" y="262654"/>
                </a:lnTo>
                <a:lnTo>
                  <a:pt x="1642345" y="295712"/>
                </a:lnTo>
                <a:lnTo>
                  <a:pt x="1673741" y="330352"/>
                </a:lnTo>
                <a:lnTo>
                  <a:pt x="1703399" y="366491"/>
                </a:lnTo>
                <a:lnTo>
                  <a:pt x="1731248" y="404042"/>
                </a:lnTo>
                <a:lnTo>
                  <a:pt x="1757222" y="442914"/>
                </a:lnTo>
                <a:lnTo>
                  <a:pt x="1781256" y="483014"/>
                </a:lnTo>
                <a:lnTo>
                  <a:pt x="1803296" y="524244"/>
                </a:lnTo>
                <a:lnTo>
                  <a:pt x="1823285" y="566507"/>
                </a:lnTo>
                <a:lnTo>
                  <a:pt x="1841175" y="609699"/>
                </a:lnTo>
                <a:lnTo>
                  <a:pt x="1856925" y="653717"/>
                </a:lnTo>
                <a:lnTo>
                  <a:pt x="1870496" y="698455"/>
                </a:lnTo>
                <a:lnTo>
                  <a:pt x="1881857" y="743805"/>
                </a:lnTo>
                <a:lnTo>
                  <a:pt x="1890977" y="789658"/>
                </a:lnTo>
                <a:lnTo>
                  <a:pt x="1897837" y="835903"/>
                </a:lnTo>
                <a:lnTo>
                  <a:pt x="1902419" y="882429"/>
                </a:lnTo>
                <a:lnTo>
                  <a:pt x="1904712" y="929124"/>
                </a:lnTo>
                <a:lnTo>
                  <a:pt x="1904999" y="952499"/>
                </a:lnTo>
                <a:lnTo>
                  <a:pt x="1904712" y="975875"/>
                </a:lnTo>
                <a:lnTo>
                  <a:pt x="1902419" y="1022570"/>
                </a:lnTo>
                <a:lnTo>
                  <a:pt x="1897837" y="1069096"/>
                </a:lnTo>
                <a:lnTo>
                  <a:pt x="1890977" y="1115340"/>
                </a:lnTo>
                <a:lnTo>
                  <a:pt x="1881857" y="1161193"/>
                </a:lnTo>
                <a:lnTo>
                  <a:pt x="1870496" y="1206543"/>
                </a:lnTo>
                <a:lnTo>
                  <a:pt x="1856925" y="1251281"/>
                </a:lnTo>
                <a:lnTo>
                  <a:pt x="1841175" y="1295299"/>
                </a:lnTo>
                <a:lnTo>
                  <a:pt x="1823285" y="1338491"/>
                </a:lnTo>
                <a:lnTo>
                  <a:pt x="1803296" y="1380753"/>
                </a:lnTo>
                <a:lnTo>
                  <a:pt x="1781256" y="1421983"/>
                </a:lnTo>
                <a:lnTo>
                  <a:pt x="1757222" y="1462083"/>
                </a:lnTo>
                <a:lnTo>
                  <a:pt x="1731249" y="1500956"/>
                </a:lnTo>
                <a:lnTo>
                  <a:pt x="1703400" y="1538507"/>
                </a:lnTo>
                <a:lnTo>
                  <a:pt x="1673742" y="1574646"/>
                </a:lnTo>
                <a:lnTo>
                  <a:pt x="1642345" y="1609286"/>
                </a:lnTo>
                <a:lnTo>
                  <a:pt x="1609287" y="1642345"/>
                </a:lnTo>
                <a:lnTo>
                  <a:pt x="1574647" y="1673741"/>
                </a:lnTo>
                <a:lnTo>
                  <a:pt x="1538507" y="1703399"/>
                </a:lnTo>
                <a:lnTo>
                  <a:pt x="1500956" y="1731248"/>
                </a:lnTo>
                <a:lnTo>
                  <a:pt x="1462083" y="1757222"/>
                </a:lnTo>
                <a:lnTo>
                  <a:pt x="1421983" y="1781257"/>
                </a:lnTo>
                <a:lnTo>
                  <a:pt x="1380752" y="1803295"/>
                </a:lnTo>
                <a:lnTo>
                  <a:pt x="1338491" y="1823283"/>
                </a:lnTo>
                <a:lnTo>
                  <a:pt x="1295298" y="1841174"/>
                </a:lnTo>
                <a:lnTo>
                  <a:pt x="1251280" y="1856925"/>
                </a:lnTo>
                <a:lnTo>
                  <a:pt x="1206542" y="1870496"/>
                </a:lnTo>
                <a:lnTo>
                  <a:pt x="1161192" y="1881856"/>
                </a:lnTo>
                <a:lnTo>
                  <a:pt x="1115339" y="1890976"/>
                </a:lnTo>
                <a:lnTo>
                  <a:pt x="1069095" y="1897836"/>
                </a:lnTo>
                <a:lnTo>
                  <a:pt x="1022570" y="1902419"/>
                </a:lnTo>
                <a:lnTo>
                  <a:pt x="975875" y="1904712"/>
                </a:lnTo>
                <a:lnTo>
                  <a:pt x="952499" y="1904999"/>
                </a:lnTo>
                <a:close/>
              </a:path>
            </a:pathLst>
          </a:custGeom>
          <a:solidFill>
            <a:srgbClr val="0078D6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한국</a:t>
            </a:r>
            <a:r>
              <a:rPr dirty="0" spc="-325"/>
              <a:t> </a:t>
            </a:r>
            <a:r>
              <a:rPr dirty="0" spc="-610"/>
              <a:t>및</a:t>
            </a:r>
            <a:r>
              <a:rPr dirty="0" spc="-325"/>
              <a:t> </a:t>
            </a:r>
            <a:r>
              <a:rPr dirty="0" spc="-610"/>
              <a:t>아시아권</a:t>
            </a:r>
            <a:r>
              <a:rPr dirty="0" spc="-325"/>
              <a:t> </a:t>
            </a:r>
            <a:r>
              <a:rPr dirty="0" spc="-610"/>
              <a:t>안면인식장애</a:t>
            </a:r>
            <a:r>
              <a:rPr dirty="0" spc="-320"/>
              <a:t> </a:t>
            </a:r>
            <a:r>
              <a:rPr dirty="0" spc="-635"/>
              <a:t>현황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228599" cy="2285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752724"/>
            <a:ext cx="229984" cy="23002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143" y="4562475"/>
            <a:ext cx="157153" cy="22860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30"/>
              </a:spcBef>
            </a:pPr>
            <a:r>
              <a:rPr dirty="0" spc="-360"/>
              <a:t>아시아권</a:t>
            </a:r>
            <a:r>
              <a:rPr dirty="0" spc="-200"/>
              <a:t> </a:t>
            </a:r>
            <a:r>
              <a:rPr dirty="0" spc="-360"/>
              <a:t>유병률</a:t>
            </a:r>
            <a:r>
              <a:rPr dirty="0" spc="-200"/>
              <a:t> </a:t>
            </a:r>
            <a:r>
              <a:rPr dirty="0" spc="-385"/>
              <a:t>연구</a:t>
            </a:r>
          </a:p>
          <a:p>
            <a:pPr marL="12700" marR="92075">
              <a:lnSpc>
                <a:spcPct val="107100"/>
              </a:lnSpc>
              <a:spcBef>
                <a:spcPts val="1155"/>
              </a:spcBef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아시아권에서도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안면인식장애는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서구권과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유사한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비율로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발생하나</a:t>
            </a:r>
            <a:r>
              <a:rPr dirty="0" sz="1750" spc="-27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연구와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인식도는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상대적으로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낮은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편입니다</a:t>
            </a:r>
            <a:r>
              <a:rPr dirty="0" sz="1750" spc="-275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50" spc="3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홍콩의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의대생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80" b="0">
                <a:solidFill>
                  <a:srgbClr val="4F4F4F"/>
                </a:solidFill>
                <a:latin typeface="Noto Sans JP"/>
                <a:cs typeface="Noto Sans JP"/>
              </a:rPr>
              <a:t>533</a:t>
            </a:r>
            <a:r>
              <a:rPr dirty="0" sz="1700" spc="-180" b="0">
                <a:solidFill>
                  <a:srgbClr val="4F4F4F"/>
                </a:solidFill>
                <a:latin typeface="Dotum"/>
                <a:cs typeface="Dotum"/>
              </a:rPr>
              <a:t>명을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대상으로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한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연구에서는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650" spc="-145">
                <a:solidFill>
                  <a:srgbClr val="0078D6"/>
                </a:solidFill>
                <a:latin typeface="Noto Sans JP"/>
                <a:cs typeface="Noto Sans JP"/>
              </a:rPr>
              <a:t>1.88%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의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유병률이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05" b="0">
                <a:solidFill>
                  <a:srgbClr val="4F4F4F"/>
                </a:solidFill>
                <a:latin typeface="Dotum"/>
                <a:cs typeface="Dotum"/>
              </a:rPr>
              <a:t>확인되었습니다</a:t>
            </a:r>
            <a:r>
              <a:rPr dirty="0" sz="1750" spc="-305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50">
              <a:latin typeface="Noto Sans JP"/>
              <a:cs typeface="Noto Sans JP"/>
            </a:endParaRPr>
          </a:p>
          <a:p>
            <a:pPr marL="240665">
              <a:lnSpc>
                <a:spcPct val="100000"/>
              </a:lnSpc>
              <a:spcBef>
                <a:spcPts val="2150"/>
              </a:spcBef>
            </a:pPr>
            <a:r>
              <a:rPr dirty="0" spc="-360"/>
              <a:t>주요</a:t>
            </a:r>
            <a:r>
              <a:rPr dirty="0" spc="-200"/>
              <a:t> </a:t>
            </a:r>
            <a:r>
              <a:rPr dirty="0" spc="-360"/>
              <a:t>연구</a:t>
            </a:r>
            <a:r>
              <a:rPr dirty="0" spc="-200"/>
              <a:t> </a:t>
            </a:r>
            <a:r>
              <a:rPr dirty="0" spc="-385"/>
              <a:t>사례</a:t>
            </a:r>
          </a:p>
          <a:p>
            <a:pPr marL="180975" indent="-168275">
              <a:lnSpc>
                <a:spcPct val="100000"/>
              </a:lnSpc>
              <a:spcBef>
                <a:spcPts val="13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홍콩</a:t>
            </a:r>
            <a:r>
              <a:rPr dirty="0" sz="1700" spc="-12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의대생</a:t>
            </a:r>
            <a:r>
              <a:rPr dirty="0" sz="1700" spc="-114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연구</a:t>
            </a:r>
            <a:r>
              <a:rPr dirty="0" sz="1700" spc="-114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145" b="0">
                <a:solidFill>
                  <a:srgbClr val="4F4F4F"/>
                </a:solidFill>
                <a:latin typeface="Noto Sans JP"/>
                <a:cs typeface="Noto Sans JP"/>
              </a:rPr>
              <a:t>(Kennerknecht</a:t>
            </a:r>
            <a:r>
              <a:rPr dirty="0" sz="17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04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50" spc="-204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50" spc="-130" b="0">
                <a:solidFill>
                  <a:srgbClr val="4F4F4F"/>
                </a:solidFill>
                <a:latin typeface="Noto Sans JP"/>
                <a:cs typeface="Noto Sans JP"/>
              </a:rPr>
              <a:t>2008):</a:t>
            </a:r>
            <a:r>
              <a:rPr dirty="0" sz="17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180" b="0">
                <a:solidFill>
                  <a:srgbClr val="4F4F4F"/>
                </a:solidFill>
                <a:latin typeface="Dotum"/>
                <a:cs typeface="Dotum"/>
              </a:rPr>
              <a:t>유병률</a:t>
            </a:r>
            <a:r>
              <a:rPr dirty="0" sz="1650" spc="-180">
                <a:solidFill>
                  <a:srgbClr val="0078D6"/>
                </a:solidFill>
                <a:latin typeface="Noto Sans JP"/>
                <a:cs typeface="Noto Sans JP"/>
              </a:rPr>
              <a:t>1.88%</a:t>
            </a:r>
            <a:r>
              <a:rPr dirty="0" sz="1750" spc="-180" b="0">
                <a:solidFill>
                  <a:srgbClr val="4F4F4F"/>
                </a:solidFill>
                <a:latin typeface="Noto Sans JP"/>
                <a:cs typeface="Noto Sans JP"/>
              </a:rPr>
              <a:t>(95%</a:t>
            </a:r>
            <a:r>
              <a:rPr dirty="0" sz="1750" spc="5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50" spc="-100" b="0">
                <a:solidFill>
                  <a:srgbClr val="4F4F4F"/>
                </a:solidFill>
                <a:latin typeface="Noto Sans JP"/>
                <a:cs typeface="Noto Sans JP"/>
              </a:rPr>
              <a:t>CI:</a:t>
            </a:r>
            <a:r>
              <a:rPr dirty="0" sz="1750" spc="6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50" spc="-150" b="0">
                <a:solidFill>
                  <a:srgbClr val="4F4F4F"/>
                </a:solidFill>
                <a:latin typeface="Noto Sans JP"/>
                <a:cs typeface="Noto Sans JP"/>
              </a:rPr>
              <a:t>1.05%-</a:t>
            </a:r>
            <a:r>
              <a:rPr dirty="0" sz="1750" spc="-10" b="0">
                <a:solidFill>
                  <a:srgbClr val="4F4F4F"/>
                </a:solidFill>
                <a:latin typeface="Noto Sans JP"/>
                <a:cs typeface="Noto Sans JP"/>
              </a:rPr>
              <a:t>2.71%)</a:t>
            </a:r>
            <a:endParaRPr sz="1750">
              <a:latin typeface="Noto Sans JP"/>
              <a:cs typeface="Noto Sans JP"/>
            </a:endParaRPr>
          </a:p>
          <a:p>
            <a:pPr marL="180975" indent="-168275">
              <a:lnSpc>
                <a:spcPct val="100000"/>
              </a:lnSpc>
              <a:spcBef>
                <a:spcPts val="10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한국에서는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체계적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유병률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연구가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5" b="0">
                <a:solidFill>
                  <a:srgbClr val="4F4F4F"/>
                </a:solidFill>
                <a:latin typeface="Dotum"/>
                <a:cs typeface="Dotum"/>
              </a:rPr>
              <a:t>제한적이나</a:t>
            </a:r>
            <a:r>
              <a:rPr dirty="0" sz="1750" spc="-285" b="0">
                <a:solidFill>
                  <a:srgbClr val="4F4F4F"/>
                </a:solidFill>
                <a:latin typeface="Noto Sans JP"/>
                <a:cs typeface="Noto Sans JP"/>
              </a:rPr>
              <a:t>,</a:t>
            </a:r>
            <a:r>
              <a:rPr dirty="0" sz="175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세계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평균과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유사할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것으로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추정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0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아시아권에서는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문화적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요인과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부족으로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과소진단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가능성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존재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00">
              <a:latin typeface="Dotum"/>
              <a:cs typeface="Dotum"/>
            </a:endParaRPr>
          </a:p>
          <a:p>
            <a:pPr marL="183515">
              <a:lnSpc>
                <a:spcPct val="100000"/>
              </a:lnSpc>
              <a:spcBef>
                <a:spcPts val="5"/>
              </a:spcBef>
            </a:pPr>
            <a:r>
              <a:rPr dirty="0" spc="-360"/>
              <a:t>인식도</a:t>
            </a:r>
            <a:r>
              <a:rPr dirty="0" spc="-200"/>
              <a:t> </a:t>
            </a:r>
            <a:r>
              <a:rPr dirty="0" spc="-360"/>
              <a:t>및</a:t>
            </a:r>
            <a:r>
              <a:rPr dirty="0" spc="-200"/>
              <a:t> </a:t>
            </a:r>
            <a:r>
              <a:rPr dirty="0" spc="-385"/>
              <a:t>과제</a:t>
            </a:r>
          </a:p>
          <a:p>
            <a:pPr marL="12700" marR="5080">
              <a:lnSpc>
                <a:spcPct val="107100"/>
              </a:lnSpc>
              <a:spcBef>
                <a:spcPts val="1150"/>
              </a:spcBef>
              <a:tabLst>
                <a:tab pos="1068006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한국을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포함한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아시아권에서는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안면인식장애에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대한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낮아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60" b="0">
                <a:solidFill>
                  <a:srgbClr val="4F4F4F"/>
                </a:solidFill>
                <a:latin typeface="Noto Sans JP"/>
                <a:cs typeface="Noto Sans JP"/>
              </a:rPr>
              <a:t>'</a:t>
            </a:r>
            <a:r>
              <a:rPr dirty="0" sz="1700" spc="-260" b="0">
                <a:solidFill>
                  <a:srgbClr val="4F4F4F"/>
                </a:solidFill>
                <a:latin typeface="Dotum"/>
                <a:cs typeface="Dotum"/>
              </a:rPr>
              <a:t>단순한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60" b="0">
                <a:solidFill>
                  <a:srgbClr val="4F4F4F"/>
                </a:solidFill>
                <a:latin typeface="Dotum"/>
                <a:cs typeface="Dotum"/>
              </a:rPr>
              <a:t>건망증</a:t>
            </a:r>
            <a:r>
              <a:rPr dirty="0" sz="1750" spc="-260" b="0">
                <a:solidFill>
                  <a:srgbClr val="4F4F4F"/>
                </a:solidFill>
                <a:latin typeface="Noto Sans JP"/>
                <a:cs typeface="Noto Sans JP"/>
              </a:rPr>
              <a:t>'</a:t>
            </a:r>
            <a:r>
              <a:rPr dirty="0" sz="175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또는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50" spc="-260" b="0">
                <a:solidFill>
                  <a:srgbClr val="4F4F4F"/>
                </a:solidFill>
                <a:latin typeface="Noto Sans JP"/>
                <a:cs typeface="Noto Sans JP"/>
              </a:rPr>
              <a:t>'</a:t>
            </a:r>
            <a:r>
              <a:rPr dirty="0" sz="1700" spc="-260" b="0">
                <a:solidFill>
                  <a:srgbClr val="4F4F4F"/>
                </a:solidFill>
                <a:latin typeface="Dotum"/>
                <a:cs typeface="Dotum"/>
              </a:rPr>
              <a:t>사회성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부족</a:t>
            </a:r>
            <a:r>
              <a:rPr dirty="0" sz="1750" spc="-275" b="0">
                <a:solidFill>
                  <a:srgbClr val="4F4F4F"/>
                </a:solidFill>
                <a:latin typeface="Noto Sans JP"/>
                <a:cs typeface="Noto Sans JP"/>
              </a:rPr>
              <a:t>'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으로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오인되는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경우가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5" b="0">
                <a:solidFill>
                  <a:srgbClr val="4F4F4F"/>
                </a:solidFill>
                <a:latin typeface="Dotum"/>
                <a:cs typeface="Dotum"/>
              </a:rPr>
              <a:t>많습니다</a:t>
            </a:r>
            <a:r>
              <a:rPr dirty="0" sz="1750" spc="-275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50" spc="3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75" b="0">
                <a:solidFill>
                  <a:srgbClr val="4F4F4F"/>
                </a:solidFill>
                <a:latin typeface="Dotum"/>
                <a:cs typeface="Dotum"/>
              </a:rPr>
              <a:t>의</a:t>
            </a:r>
            <a:r>
              <a:rPr dirty="0" sz="1700" spc="50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료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환경에서도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진단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체계가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충분히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확립되지</a:t>
            </a:r>
            <a:r>
              <a:rPr dirty="0" u="sng" sz="1700" spc="-14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32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않은</a:t>
            </a:r>
            <a:r>
              <a:rPr dirty="0" u="sng" sz="1700" spc="-14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 </a:t>
            </a:r>
            <a:r>
              <a:rPr dirty="0" u="sng" sz="1700" spc="-29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Dotum"/>
                <a:cs typeface="Dotum"/>
              </a:rPr>
              <a:t>상황입니다</a:t>
            </a:r>
            <a:r>
              <a:rPr dirty="0" u="sng" sz="1750" spc="-295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.</a:t>
            </a:r>
            <a:r>
              <a:rPr dirty="0" u="sng" sz="1750" b="0">
                <a:solidFill>
                  <a:srgbClr val="4F4F4F"/>
                </a:solidFill>
                <a:uFill>
                  <a:solidFill>
                    <a:srgbClr val="D0D0D0"/>
                  </a:solidFill>
                </a:uFill>
                <a:latin typeface="Noto Sans JP"/>
                <a:cs typeface="Noto Sans JP"/>
              </a:rPr>
              <a:t>	</a:t>
            </a:r>
            <a:endParaRPr sz="1750">
              <a:latin typeface="Noto Sans JP"/>
              <a:cs typeface="Noto Sans JP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pc="-50"/>
              <a:t>8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10"/>
              <a:t>안면인식장애</a:t>
            </a:r>
            <a:r>
              <a:rPr dirty="0" spc="-325"/>
              <a:t> </a:t>
            </a:r>
            <a:r>
              <a:rPr dirty="0" spc="-610"/>
              <a:t>진단</a:t>
            </a:r>
            <a:r>
              <a:rPr dirty="0" spc="-325"/>
              <a:t> </a:t>
            </a:r>
            <a:r>
              <a:rPr dirty="0" spc="-610"/>
              <a:t>기준</a:t>
            </a:r>
            <a:r>
              <a:rPr dirty="0" spc="-325"/>
              <a:t> </a:t>
            </a:r>
            <a:r>
              <a:rPr dirty="0" spc="-610"/>
              <a:t>및</a:t>
            </a:r>
            <a:r>
              <a:rPr dirty="0" spc="-325"/>
              <a:t> </a:t>
            </a:r>
            <a:r>
              <a:rPr dirty="0" spc="-610"/>
              <a:t>평가</a:t>
            </a:r>
            <a:r>
              <a:rPr dirty="0" spc="-325"/>
              <a:t> </a:t>
            </a:r>
            <a:r>
              <a:rPr dirty="0" spc="-635"/>
              <a:t>방법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171450" cy="2286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667125"/>
            <a:ext cx="200025" cy="2286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30"/>
              </a:spcBef>
            </a:pPr>
            <a:r>
              <a:rPr dirty="0" spc="-360"/>
              <a:t>자가</a:t>
            </a:r>
            <a:r>
              <a:rPr dirty="0" spc="-200"/>
              <a:t> </a:t>
            </a:r>
            <a:r>
              <a:rPr dirty="0" spc="-360"/>
              <a:t>진단</a:t>
            </a:r>
            <a:r>
              <a:rPr dirty="0" spc="-200"/>
              <a:t> </a:t>
            </a:r>
            <a:r>
              <a:rPr dirty="0" spc="-385"/>
              <a:t>방법</a:t>
            </a:r>
          </a:p>
          <a:p>
            <a:pPr marL="180975" indent="-168275">
              <a:lnSpc>
                <a:spcPct val="100000"/>
              </a:lnSpc>
              <a:spcBef>
                <a:spcPts val="135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설문지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3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자가</a:t>
            </a:r>
            <a:r>
              <a:rPr dirty="0" sz="1700" spc="-13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175" b="0">
                <a:solidFill>
                  <a:srgbClr val="4F4F4F"/>
                </a:solidFill>
                <a:latin typeface="Dotum"/>
                <a:cs typeface="Dotum"/>
              </a:rPr>
              <a:t>평가</a:t>
            </a:r>
            <a:r>
              <a:rPr dirty="0" sz="1700" spc="-175" b="0">
                <a:solidFill>
                  <a:srgbClr val="4F4F4F"/>
                </a:solidFill>
                <a:latin typeface="Noto Sans JP"/>
                <a:cs typeface="Noto Sans JP"/>
              </a:rPr>
              <a:t>(CFMQ,</a:t>
            </a:r>
            <a:r>
              <a:rPr dirty="0" sz="1700" spc="5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95" b="0">
                <a:solidFill>
                  <a:srgbClr val="4F4F4F"/>
                </a:solidFill>
                <a:latin typeface="Noto Sans JP"/>
                <a:cs typeface="Noto Sans JP"/>
              </a:rPr>
              <a:t>PI-</a:t>
            </a:r>
            <a:r>
              <a:rPr dirty="0" sz="1700" spc="-120" b="0">
                <a:solidFill>
                  <a:srgbClr val="4F4F4F"/>
                </a:solidFill>
                <a:latin typeface="Noto Sans JP"/>
                <a:cs typeface="Noto Sans JP"/>
              </a:rPr>
              <a:t>20</a:t>
            </a:r>
            <a:r>
              <a:rPr dirty="0" sz="1700" spc="50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25" b="0">
                <a:solidFill>
                  <a:srgbClr val="4F4F4F"/>
                </a:solidFill>
                <a:latin typeface="Dotum"/>
                <a:cs typeface="Dotum"/>
              </a:rPr>
              <a:t>등</a:t>
            </a:r>
            <a:r>
              <a:rPr dirty="0" sz="1700" spc="-25" b="0">
                <a:solidFill>
                  <a:srgbClr val="4F4F4F"/>
                </a:solidFill>
                <a:latin typeface="Noto Sans JP"/>
                <a:cs typeface="Noto Sans JP"/>
              </a:rPr>
              <a:t>)</a:t>
            </a:r>
            <a:endParaRPr sz="1700">
              <a:latin typeface="Noto Sans JP"/>
              <a:cs typeface="Noto Sans JP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사회적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상황에서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인식의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측정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60" b="0">
                <a:solidFill>
                  <a:srgbClr val="4F4F4F"/>
                </a:solidFill>
                <a:latin typeface="Noto Sans JP"/>
                <a:cs typeface="Noto Sans JP"/>
              </a:rPr>
              <a:t>'</a:t>
            </a:r>
            <a:r>
              <a:rPr dirty="0" sz="1700" spc="-260" b="0">
                <a:solidFill>
                  <a:srgbClr val="4F4F4F"/>
                </a:solidFill>
                <a:latin typeface="Dotum"/>
                <a:cs typeface="Dotum"/>
              </a:rPr>
              <a:t>또래와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비교했을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때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내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29" b="0">
                <a:solidFill>
                  <a:srgbClr val="4F4F4F"/>
                </a:solidFill>
                <a:latin typeface="Dotum"/>
                <a:cs typeface="Dotum"/>
              </a:rPr>
              <a:t>능력은</a:t>
            </a:r>
            <a:r>
              <a:rPr dirty="0" sz="1700" spc="-229" b="0">
                <a:solidFill>
                  <a:srgbClr val="4F4F4F"/>
                </a:solidFill>
                <a:latin typeface="Noto Sans JP"/>
                <a:cs typeface="Noto Sans JP"/>
              </a:rPr>
              <a:t>?'</a:t>
            </a:r>
            <a:r>
              <a:rPr dirty="0" sz="1700" spc="4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문항</a:t>
            </a:r>
            <a:endParaRPr sz="1700">
              <a:latin typeface="Dotum"/>
              <a:cs typeface="Dotum"/>
            </a:endParaRPr>
          </a:p>
          <a:p>
            <a:pPr marL="180975" indent="-168275">
              <a:lnSpc>
                <a:spcPct val="100000"/>
              </a:lnSpc>
              <a:spcBef>
                <a:spcPts val="1110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229" b="0">
                <a:solidFill>
                  <a:srgbClr val="4F4F4F"/>
                </a:solidFill>
                <a:latin typeface="Noto Sans JP"/>
                <a:cs typeface="Noto Sans JP"/>
              </a:rPr>
              <a:t>3</a:t>
            </a:r>
            <a:r>
              <a:rPr dirty="0" sz="1700" spc="-229" b="0">
                <a:solidFill>
                  <a:srgbClr val="4F4F4F"/>
                </a:solidFill>
                <a:latin typeface="Dotum"/>
                <a:cs typeface="Dotum"/>
              </a:rPr>
              <a:t>분</a:t>
            </a:r>
            <a:r>
              <a:rPr dirty="0" sz="1700" spc="-145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자가진단</a:t>
            </a:r>
            <a:r>
              <a:rPr dirty="0" sz="1700" spc="-270" b="0">
                <a:solidFill>
                  <a:srgbClr val="4F4F4F"/>
                </a:solidFill>
                <a:latin typeface="Noto Sans JP"/>
                <a:cs typeface="Noto Sans JP"/>
              </a:rPr>
              <a:t>:</a:t>
            </a:r>
            <a:r>
              <a:rPr dirty="0" sz="1700" spc="4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195" b="0">
                <a:solidFill>
                  <a:srgbClr val="4F4F4F"/>
                </a:solidFill>
                <a:latin typeface="Noto Sans JP"/>
                <a:cs typeface="Noto Sans JP"/>
              </a:rPr>
              <a:t>20</a:t>
            </a:r>
            <a:r>
              <a:rPr dirty="0" sz="1700" spc="-195" b="0">
                <a:solidFill>
                  <a:srgbClr val="4F4F4F"/>
                </a:solidFill>
                <a:latin typeface="Dotum"/>
                <a:cs typeface="Dotum"/>
              </a:rPr>
              <a:t>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문항으로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구성된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표준화</a:t>
            </a:r>
            <a:r>
              <a:rPr dirty="0" sz="1700" spc="-14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 b="0">
                <a:solidFill>
                  <a:srgbClr val="4F4F4F"/>
                </a:solidFill>
                <a:latin typeface="Dotum"/>
                <a:cs typeface="Dotum"/>
              </a:rPr>
              <a:t>테스트</a:t>
            </a:r>
            <a:endParaRPr sz="17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500">
              <a:latin typeface="Dotum"/>
              <a:cs typeface="Dotum"/>
            </a:endParaRPr>
          </a:p>
          <a:p>
            <a:pPr marL="212090">
              <a:lnSpc>
                <a:spcPct val="100000"/>
              </a:lnSpc>
            </a:pPr>
            <a:r>
              <a:rPr dirty="0" spc="-360"/>
              <a:t>임상</a:t>
            </a:r>
            <a:r>
              <a:rPr dirty="0" spc="-200"/>
              <a:t> </a:t>
            </a:r>
            <a:r>
              <a:rPr dirty="0" spc="-385"/>
              <a:t>평가</a:t>
            </a:r>
          </a:p>
          <a:p>
            <a:pPr algn="just" marL="12700" marR="5080">
              <a:lnSpc>
                <a:spcPct val="110300"/>
              </a:lnSpc>
              <a:spcBef>
                <a:spcPts val="1140"/>
              </a:spcBef>
            </a:pP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뇌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120" b="0">
                <a:solidFill>
                  <a:srgbClr val="4F4F4F"/>
                </a:solidFill>
                <a:latin typeface="Noto Sans JP"/>
                <a:cs typeface="Noto Sans JP"/>
              </a:rPr>
              <a:t>MRI</a:t>
            </a:r>
            <a:r>
              <a:rPr dirty="0" sz="170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검사로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구조적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이상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유무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확인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심리학적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면담을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통해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일</a:t>
            </a:r>
            <a:r>
              <a:rPr dirty="0" sz="1700" spc="-11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상생활에서의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어려움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정도를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 b="0">
                <a:solidFill>
                  <a:srgbClr val="4F4F4F"/>
                </a:solidFill>
                <a:latin typeface="Dotum"/>
                <a:cs typeface="Dotum"/>
              </a:rPr>
              <a:t>평가합니다</a:t>
            </a:r>
            <a:r>
              <a:rPr dirty="0" sz="1700" spc="-28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0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135" b="0">
                <a:solidFill>
                  <a:srgbClr val="4F4F4F"/>
                </a:solidFill>
                <a:latin typeface="Noto Sans JP"/>
                <a:cs typeface="Noto Sans JP"/>
              </a:rPr>
              <a:t>DSM-</a:t>
            </a:r>
            <a:r>
              <a:rPr dirty="0" sz="1700" spc="-125" b="0">
                <a:solidFill>
                  <a:srgbClr val="4F4F4F"/>
                </a:solidFill>
                <a:latin typeface="Noto Sans JP"/>
                <a:cs typeface="Noto Sans JP"/>
              </a:rPr>
              <a:t>5</a:t>
            </a:r>
            <a:r>
              <a:rPr dirty="0" sz="1700" spc="35" b="0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기반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가이드라인</a:t>
            </a:r>
            <a:r>
              <a:rPr dirty="0" sz="1700" spc="-11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에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따라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경증과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중증으로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구분할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 b="0">
                <a:solidFill>
                  <a:srgbClr val="4F4F4F"/>
                </a:solidFill>
                <a:latin typeface="Dotum"/>
                <a:cs typeface="Dotum"/>
              </a:rPr>
              <a:t>수</a:t>
            </a:r>
            <a:r>
              <a:rPr dirty="0" sz="1700" spc="-150" b="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70" b="0">
                <a:solidFill>
                  <a:srgbClr val="4F4F4F"/>
                </a:solidFill>
                <a:latin typeface="Dotum"/>
                <a:cs typeface="Dotum"/>
              </a:rPr>
              <a:t>있습니다</a:t>
            </a:r>
            <a:r>
              <a:rPr dirty="0" sz="1700" spc="-270" b="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00">
              <a:latin typeface="Noto Sans JP"/>
              <a:cs typeface="Noto Sans JP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8874" y="1455940"/>
            <a:ext cx="230028" cy="22998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454774" y="1395857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객관적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검사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방법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26174" y="1861481"/>
            <a:ext cx="2282825" cy="5886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79705" marR="5080" indent="-167640">
              <a:lnSpc>
                <a:spcPct val="104200"/>
              </a:lnSpc>
              <a:spcBef>
                <a:spcPts val="25"/>
              </a:spcBef>
              <a:buClr>
                <a:srgbClr val="0078D6"/>
              </a:buClr>
              <a:buSzPct val="94444"/>
              <a:buFont typeface="Arial"/>
              <a:buChar char="•"/>
              <a:tabLst>
                <a:tab pos="179705" algn="l"/>
              </a:tabLst>
            </a:pPr>
            <a:r>
              <a:rPr dirty="0" sz="1800" spc="-190" b="1">
                <a:solidFill>
                  <a:srgbClr val="4F4F4F"/>
                </a:solidFill>
                <a:latin typeface="Noto Sans JP"/>
                <a:cs typeface="Noto Sans JP"/>
              </a:rPr>
              <a:t>CFMT(Cambridge</a:t>
            </a:r>
            <a:r>
              <a:rPr dirty="0" sz="1800" spc="30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210" b="1">
                <a:solidFill>
                  <a:srgbClr val="4F4F4F"/>
                </a:solidFill>
                <a:latin typeface="Noto Sans JP"/>
                <a:cs typeface="Noto Sans JP"/>
              </a:rPr>
              <a:t>Face Memory</a:t>
            </a:r>
            <a:r>
              <a:rPr dirty="0" sz="1800" spc="50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10" b="1">
                <a:solidFill>
                  <a:srgbClr val="4F4F4F"/>
                </a:solidFill>
                <a:latin typeface="Noto Sans JP"/>
                <a:cs typeface="Noto Sans JP"/>
              </a:rPr>
              <a:t>Test):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190235" y="1849627"/>
            <a:ext cx="221996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새로운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학습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능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 력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평가</a:t>
            </a:r>
            <a:endParaRPr sz="170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26174" y="2547281"/>
            <a:ext cx="520065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114"/>
              </a:spcBef>
              <a:buClr>
                <a:srgbClr val="0078D6"/>
              </a:buClr>
              <a:buSzPct val="94444"/>
              <a:buFont typeface="Arial"/>
              <a:buChar char="•"/>
              <a:tabLst>
                <a:tab pos="180975" algn="l"/>
              </a:tabLst>
            </a:pPr>
            <a:r>
              <a:rPr dirty="0" sz="1800" spc="-204" b="1">
                <a:solidFill>
                  <a:srgbClr val="4F4F4F"/>
                </a:solidFill>
                <a:latin typeface="Noto Sans JP"/>
                <a:cs typeface="Noto Sans JP"/>
              </a:rPr>
              <a:t>FFMT(Famous</a:t>
            </a:r>
            <a:r>
              <a:rPr dirty="0" sz="1800" spc="45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204" b="1">
                <a:solidFill>
                  <a:srgbClr val="4F4F4F"/>
                </a:solidFill>
                <a:latin typeface="Noto Sans JP"/>
                <a:cs typeface="Noto Sans JP"/>
              </a:rPr>
              <a:t>Faces</a:t>
            </a:r>
            <a:r>
              <a:rPr dirty="0" sz="1800" spc="45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210" b="1">
                <a:solidFill>
                  <a:srgbClr val="4F4F4F"/>
                </a:solidFill>
                <a:latin typeface="Noto Sans JP"/>
                <a:cs typeface="Noto Sans JP"/>
              </a:rPr>
              <a:t>Memory</a:t>
            </a:r>
            <a:r>
              <a:rPr dirty="0" sz="1800" spc="50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229" b="1">
                <a:solidFill>
                  <a:srgbClr val="4F4F4F"/>
                </a:solidFill>
                <a:latin typeface="Noto Sans JP"/>
                <a:cs typeface="Noto Sans JP"/>
              </a:rPr>
              <a:t>Test):</a:t>
            </a:r>
            <a:r>
              <a:rPr dirty="0" sz="1700" spc="-229">
                <a:solidFill>
                  <a:srgbClr val="4F4F4F"/>
                </a:solidFill>
                <a:latin typeface="Dotum"/>
                <a:cs typeface="Dotum"/>
              </a:rPr>
              <a:t>유명인</a:t>
            </a:r>
            <a:r>
              <a:rPr dirty="0" sz="17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인식</a:t>
            </a:r>
            <a:r>
              <a:rPr dirty="0" sz="1700" spc="-114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검사</a:t>
            </a:r>
            <a:endParaRPr sz="1700">
              <a:latin typeface="Dotum"/>
              <a:cs typeface="Dot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26174" y="2947331"/>
            <a:ext cx="3308350" cy="58864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79705" marR="5080" indent="-167640">
              <a:lnSpc>
                <a:spcPct val="104200"/>
              </a:lnSpc>
              <a:spcBef>
                <a:spcPts val="25"/>
              </a:spcBef>
              <a:buClr>
                <a:srgbClr val="0078D6"/>
              </a:buClr>
              <a:buSzPct val="94444"/>
              <a:buFont typeface="Arial"/>
              <a:buChar char="•"/>
              <a:tabLst>
                <a:tab pos="179705" algn="l"/>
              </a:tabLst>
            </a:pPr>
            <a:r>
              <a:rPr dirty="0" sz="1800" spc="-195" b="1">
                <a:solidFill>
                  <a:srgbClr val="4F4F4F"/>
                </a:solidFill>
                <a:latin typeface="Noto Sans JP"/>
                <a:cs typeface="Noto Sans JP"/>
              </a:rPr>
              <a:t>CFPT(Cambridge</a:t>
            </a:r>
            <a:r>
              <a:rPr dirty="0" sz="1800" spc="80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215" b="1">
                <a:solidFill>
                  <a:srgbClr val="4F4F4F"/>
                </a:solidFill>
                <a:latin typeface="Noto Sans JP"/>
                <a:cs typeface="Noto Sans JP"/>
              </a:rPr>
              <a:t>Face</a:t>
            </a:r>
            <a:r>
              <a:rPr dirty="0" sz="1800" spc="80" b="1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800" spc="-185" b="1">
                <a:solidFill>
                  <a:srgbClr val="4F4F4F"/>
                </a:solidFill>
                <a:latin typeface="Noto Sans JP"/>
                <a:cs typeface="Noto Sans JP"/>
              </a:rPr>
              <a:t>Perception </a:t>
            </a:r>
            <a:r>
              <a:rPr dirty="0" sz="1800" spc="-20" b="1">
                <a:solidFill>
                  <a:srgbClr val="4F4F4F"/>
                </a:solidFill>
                <a:latin typeface="Noto Sans JP"/>
                <a:cs typeface="Noto Sans JP"/>
              </a:rPr>
              <a:t>Test):</a:t>
            </a:r>
            <a:endParaRPr sz="1800">
              <a:latin typeface="Noto Sans JP"/>
              <a:cs typeface="Noto Sans JP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21576" y="2935477"/>
            <a:ext cx="141224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얼굴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지각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능력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평</a:t>
            </a:r>
            <a:r>
              <a:rPr dirty="0" sz="1700" spc="50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75">
                <a:solidFill>
                  <a:srgbClr val="4F4F4F"/>
                </a:solidFill>
                <a:latin typeface="Dotum"/>
                <a:cs typeface="Dotum"/>
              </a:rPr>
              <a:t>가</a:t>
            </a:r>
            <a:endParaRPr sz="170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26174" y="3648709"/>
            <a:ext cx="44221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8275">
              <a:lnSpc>
                <a:spcPct val="100000"/>
              </a:lnSpc>
              <a:spcBef>
                <a:spcPts val="95"/>
              </a:spcBef>
              <a:buClr>
                <a:srgbClr val="0078D6"/>
              </a:buClr>
              <a:buFont typeface="Arial"/>
              <a:buChar char="•"/>
              <a:tabLst>
                <a:tab pos="180975" algn="l"/>
              </a:tabLst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두</a:t>
            </a:r>
            <a:r>
              <a:rPr dirty="0" sz="1700" spc="-15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표준편차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이상의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성능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저하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시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안면인식장애로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진단</a:t>
            </a:r>
            <a:endParaRPr sz="1700">
              <a:latin typeface="Dotum"/>
              <a:cs typeface="Dotum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8874" y="4252912"/>
            <a:ext cx="228600" cy="20002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454774" y="4177156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진단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60" b="1">
                <a:solidFill>
                  <a:srgbClr val="333333"/>
                </a:solidFill>
                <a:latin typeface="Malgun Gothic"/>
                <a:cs typeface="Malgun Gothic"/>
              </a:rPr>
              <a:t>기준의</a:t>
            </a:r>
            <a:r>
              <a:rPr dirty="0" sz="2000" spc="-20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2000" spc="-385" b="1">
                <a:solidFill>
                  <a:srgbClr val="333333"/>
                </a:solidFill>
                <a:latin typeface="Malgun Gothic"/>
                <a:cs typeface="Malgun Gothic"/>
              </a:rPr>
              <a:t>변화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26174" y="4631043"/>
            <a:ext cx="507746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100"/>
              </a:spcBef>
            </a:pP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최근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연구는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안면인식장애가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이분법적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구분보다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연속적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4F4F4F"/>
                </a:solidFill>
                <a:latin typeface="Dotum"/>
                <a:cs typeface="Dotum"/>
              </a:rPr>
              <a:t>스펙트럼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상에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존재함을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80">
                <a:solidFill>
                  <a:srgbClr val="4F4F4F"/>
                </a:solidFill>
                <a:latin typeface="Dotum"/>
                <a:cs typeface="Dotum"/>
              </a:rPr>
              <a:t>보여줍니다</a:t>
            </a:r>
            <a:r>
              <a:rPr dirty="0" sz="1700" spc="-28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r>
              <a:rPr dirty="0" sz="1700" spc="45">
                <a:solidFill>
                  <a:srgbClr val="4F4F4F"/>
                </a:solidFill>
                <a:latin typeface="Noto Sans JP"/>
                <a:cs typeface="Noto Sans JP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유병률은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진단</a:t>
            </a:r>
            <a:r>
              <a:rPr dirty="0" sz="1700" spc="-14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기준에</a:t>
            </a:r>
            <a:r>
              <a:rPr dirty="0" sz="1700" spc="-145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4F4F4F"/>
                </a:solidFill>
                <a:latin typeface="Dotum"/>
                <a:cs typeface="Dotum"/>
              </a:rPr>
              <a:t>따라 </a:t>
            </a:r>
            <a:r>
              <a:rPr dirty="0" sz="1700" spc="-150">
                <a:solidFill>
                  <a:srgbClr val="4F4F4F"/>
                </a:solidFill>
                <a:latin typeface="Noto Sans JP"/>
                <a:cs typeface="Noto Sans JP"/>
              </a:rPr>
              <a:t>0.64%~5.42%</a:t>
            </a:r>
            <a:r>
              <a:rPr dirty="0" sz="1700" spc="-150">
                <a:solidFill>
                  <a:srgbClr val="4F4F4F"/>
                </a:solidFill>
                <a:latin typeface="Dotum"/>
                <a:cs typeface="Dotum"/>
              </a:rPr>
              <a:t>로</a:t>
            </a:r>
            <a:r>
              <a:rPr dirty="0" sz="1700" spc="-9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4F4F4F"/>
                </a:solidFill>
                <a:latin typeface="Dotum"/>
                <a:cs typeface="Dotum"/>
              </a:rPr>
              <a:t>다양하게</a:t>
            </a:r>
            <a:r>
              <a:rPr dirty="0" sz="1700" spc="-90">
                <a:solidFill>
                  <a:srgbClr val="4F4F4F"/>
                </a:solidFill>
                <a:latin typeface="Dotum"/>
                <a:cs typeface="Dotum"/>
              </a:rPr>
              <a:t> </a:t>
            </a:r>
            <a:r>
              <a:rPr dirty="0" sz="1700" spc="-290">
                <a:solidFill>
                  <a:srgbClr val="4F4F4F"/>
                </a:solidFill>
                <a:latin typeface="Dotum"/>
                <a:cs typeface="Dotum"/>
              </a:rPr>
              <a:t>나타납니다</a:t>
            </a:r>
            <a:r>
              <a:rPr dirty="0" sz="1700" spc="-290">
                <a:solidFill>
                  <a:srgbClr val="4F4F4F"/>
                </a:solidFill>
                <a:latin typeface="Noto Sans JP"/>
                <a:cs typeface="Noto Sans JP"/>
              </a:rPr>
              <a:t>.</a:t>
            </a:r>
            <a:endParaRPr sz="1700">
              <a:latin typeface="Noto Sans JP"/>
              <a:cs typeface="Noto Sans JP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61999" y="546734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안면인식장애를</a:t>
            </a:r>
            <a:r>
              <a:rPr dirty="0" spc="-70"/>
              <a:t> </a:t>
            </a:r>
            <a:r>
              <a:rPr dirty="0" spc="-190"/>
              <a:t>위한</a:t>
            </a:r>
            <a:r>
              <a:rPr dirty="0" spc="-70"/>
              <a:t> </a:t>
            </a:r>
            <a:r>
              <a:rPr dirty="0" spc="-190"/>
              <a:t>스마트안경</a:t>
            </a:r>
            <a:r>
              <a:rPr dirty="0" spc="-70"/>
              <a:t> </a:t>
            </a:r>
            <a:r>
              <a:rPr dirty="0" spc="-190"/>
              <a:t>솔루션</a:t>
            </a:r>
            <a:r>
              <a:rPr dirty="0" spc="-70"/>
              <a:t> </a:t>
            </a:r>
            <a:r>
              <a:rPr dirty="0" spc="-165"/>
              <a:t>개발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pc="-50"/>
              <a:t>8</a:t>
            </a:fld>
            <a:r>
              <a:rPr dirty="0" spc="-70"/>
              <a:t> </a:t>
            </a:r>
            <a:r>
              <a:rPr dirty="0" spc="-30"/>
              <a:t>/</a:t>
            </a:r>
            <a:r>
              <a:rPr dirty="0" spc="-7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2025-07-31T01:59:27Z</dcterms:created>
  <dcterms:modified xsi:type="dcterms:W3CDTF">2025-07-31T01:59:27Z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