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7142"/>
  <p:notesSz cx="12192000" cy="9220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2B3D4F"/>
                </a:solidFill>
                <a:latin typeface="Dotum"/>
                <a:cs typeface="Dot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2B3D4F"/>
                </a:solidFill>
                <a:latin typeface="Dotum"/>
                <a:cs typeface="Dot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2B3D4F"/>
                </a:solidFill>
                <a:latin typeface="Dotum"/>
                <a:cs typeface="Dot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2B3D4F"/>
                </a:solidFill>
                <a:latin typeface="Dotum"/>
                <a:cs typeface="Dot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299" y="461111"/>
            <a:ext cx="4915535" cy="497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2B3D4F"/>
                </a:solidFill>
                <a:latin typeface="Dotum"/>
                <a:cs typeface="Dot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166296" y="685799"/>
            <a:ext cx="1882775" cy="1047750"/>
          </a:xfrm>
          <a:custGeom>
            <a:avLst/>
            <a:gdLst/>
            <a:ahLst/>
            <a:cxnLst/>
            <a:rect l="l" t="t" r="r" b="b"/>
            <a:pathLst>
              <a:path w="1882775" h="1047750">
                <a:moveTo>
                  <a:pt x="662990" y="338353"/>
                </a:moveTo>
                <a:lnTo>
                  <a:pt x="657644" y="339686"/>
                </a:lnTo>
                <a:lnTo>
                  <a:pt x="652284" y="340766"/>
                </a:lnTo>
                <a:lnTo>
                  <a:pt x="646518" y="341426"/>
                </a:lnTo>
                <a:lnTo>
                  <a:pt x="646391" y="341426"/>
                </a:lnTo>
                <a:lnTo>
                  <a:pt x="639292" y="342366"/>
                </a:lnTo>
                <a:lnTo>
                  <a:pt x="632053" y="342900"/>
                </a:lnTo>
                <a:lnTo>
                  <a:pt x="624687" y="342900"/>
                </a:lnTo>
                <a:lnTo>
                  <a:pt x="610603" y="342366"/>
                </a:lnTo>
                <a:lnTo>
                  <a:pt x="611771" y="342366"/>
                </a:lnTo>
                <a:lnTo>
                  <a:pt x="600240" y="341045"/>
                </a:lnTo>
                <a:lnTo>
                  <a:pt x="588403" y="338785"/>
                </a:lnTo>
                <a:lnTo>
                  <a:pt x="577265" y="335813"/>
                </a:lnTo>
                <a:lnTo>
                  <a:pt x="577265" y="514350"/>
                </a:lnTo>
                <a:lnTo>
                  <a:pt x="148640" y="514350"/>
                </a:lnTo>
                <a:lnTo>
                  <a:pt x="148640" y="342900"/>
                </a:lnTo>
                <a:lnTo>
                  <a:pt x="148640" y="335673"/>
                </a:lnTo>
                <a:lnTo>
                  <a:pt x="137198" y="338785"/>
                </a:lnTo>
                <a:lnTo>
                  <a:pt x="125412" y="341045"/>
                </a:lnTo>
                <a:lnTo>
                  <a:pt x="113880" y="342366"/>
                </a:lnTo>
                <a:lnTo>
                  <a:pt x="115011" y="342366"/>
                </a:lnTo>
                <a:lnTo>
                  <a:pt x="100965" y="342900"/>
                </a:lnTo>
                <a:lnTo>
                  <a:pt x="93599" y="342900"/>
                </a:lnTo>
                <a:lnTo>
                  <a:pt x="86233" y="342366"/>
                </a:lnTo>
                <a:lnTo>
                  <a:pt x="79133" y="341426"/>
                </a:lnTo>
                <a:lnTo>
                  <a:pt x="78994" y="341426"/>
                </a:lnTo>
                <a:lnTo>
                  <a:pt x="73507" y="340626"/>
                </a:lnTo>
                <a:lnTo>
                  <a:pt x="68148" y="339686"/>
                </a:lnTo>
                <a:lnTo>
                  <a:pt x="62915" y="338353"/>
                </a:lnTo>
                <a:lnTo>
                  <a:pt x="62915" y="600075"/>
                </a:lnTo>
                <a:lnTo>
                  <a:pt x="69672" y="633425"/>
                </a:lnTo>
                <a:lnTo>
                  <a:pt x="88049" y="660679"/>
                </a:lnTo>
                <a:lnTo>
                  <a:pt x="115303" y="679056"/>
                </a:lnTo>
                <a:lnTo>
                  <a:pt x="148640" y="685800"/>
                </a:lnTo>
                <a:lnTo>
                  <a:pt x="577265" y="685800"/>
                </a:lnTo>
                <a:lnTo>
                  <a:pt x="610616" y="679056"/>
                </a:lnTo>
                <a:lnTo>
                  <a:pt x="637870" y="660679"/>
                </a:lnTo>
                <a:lnTo>
                  <a:pt x="656247" y="633425"/>
                </a:lnTo>
                <a:lnTo>
                  <a:pt x="662990" y="600075"/>
                </a:lnTo>
                <a:lnTo>
                  <a:pt x="662990" y="514350"/>
                </a:lnTo>
                <a:lnTo>
                  <a:pt x="662990" y="342900"/>
                </a:lnTo>
                <a:lnTo>
                  <a:pt x="662990" y="338353"/>
                </a:lnTo>
                <a:close/>
              </a:path>
              <a:path w="1882775" h="1047750">
                <a:moveTo>
                  <a:pt x="725944" y="178777"/>
                </a:moveTo>
                <a:lnTo>
                  <a:pt x="710819" y="139039"/>
                </a:lnTo>
                <a:lnTo>
                  <a:pt x="710679" y="139039"/>
                </a:lnTo>
                <a:lnTo>
                  <a:pt x="633933" y="17551"/>
                </a:lnTo>
                <a:lnTo>
                  <a:pt x="627875" y="10236"/>
                </a:lnTo>
                <a:lnTo>
                  <a:pt x="620229" y="4711"/>
                </a:lnTo>
                <a:lnTo>
                  <a:pt x="611441" y="1219"/>
                </a:lnTo>
                <a:lnTo>
                  <a:pt x="601916" y="0"/>
                </a:lnTo>
                <a:lnTo>
                  <a:pt x="124002" y="0"/>
                </a:lnTo>
                <a:lnTo>
                  <a:pt x="15100" y="139039"/>
                </a:lnTo>
                <a:lnTo>
                  <a:pt x="0" y="178777"/>
                </a:lnTo>
                <a:lnTo>
                  <a:pt x="1117" y="219519"/>
                </a:lnTo>
                <a:lnTo>
                  <a:pt x="16738" y="256387"/>
                </a:lnTo>
                <a:lnTo>
                  <a:pt x="45135" y="284505"/>
                </a:lnTo>
                <a:lnTo>
                  <a:pt x="84620" y="298970"/>
                </a:lnTo>
                <a:lnTo>
                  <a:pt x="95465" y="300050"/>
                </a:lnTo>
                <a:lnTo>
                  <a:pt x="100825" y="300050"/>
                </a:lnTo>
                <a:lnTo>
                  <a:pt x="126225" y="297294"/>
                </a:lnTo>
                <a:lnTo>
                  <a:pt x="149618" y="289458"/>
                </a:lnTo>
                <a:lnTo>
                  <a:pt x="170446" y="277215"/>
                </a:lnTo>
                <a:lnTo>
                  <a:pt x="188163" y="261200"/>
                </a:lnTo>
                <a:lnTo>
                  <a:pt x="205879" y="277215"/>
                </a:lnTo>
                <a:lnTo>
                  <a:pt x="226707" y="289458"/>
                </a:lnTo>
                <a:lnTo>
                  <a:pt x="250088" y="297294"/>
                </a:lnTo>
                <a:lnTo>
                  <a:pt x="275488" y="300050"/>
                </a:lnTo>
                <a:lnTo>
                  <a:pt x="300888" y="297294"/>
                </a:lnTo>
                <a:lnTo>
                  <a:pt x="324281" y="289458"/>
                </a:lnTo>
                <a:lnTo>
                  <a:pt x="345109" y="277215"/>
                </a:lnTo>
                <a:lnTo>
                  <a:pt x="362826" y="261200"/>
                </a:lnTo>
                <a:lnTo>
                  <a:pt x="380542" y="277215"/>
                </a:lnTo>
                <a:lnTo>
                  <a:pt x="401370" y="289458"/>
                </a:lnTo>
                <a:lnTo>
                  <a:pt x="424764" y="297294"/>
                </a:lnTo>
                <a:lnTo>
                  <a:pt x="450151" y="300050"/>
                </a:lnTo>
                <a:lnTo>
                  <a:pt x="475615" y="297294"/>
                </a:lnTo>
                <a:lnTo>
                  <a:pt x="498995" y="289458"/>
                </a:lnTo>
                <a:lnTo>
                  <a:pt x="519798" y="277215"/>
                </a:lnTo>
                <a:lnTo>
                  <a:pt x="537489" y="261200"/>
                </a:lnTo>
                <a:lnTo>
                  <a:pt x="555256" y="277215"/>
                </a:lnTo>
                <a:lnTo>
                  <a:pt x="576084" y="289458"/>
                </a:lnTo>
                <a:lnTo>
                  <a:pt x="599440" y="297294"/>
                </a:lnTo>
                <a:lnTo>
                  <a:pt x="624827" y="300050"/>
                </a:lnTo>
                <a:lnTo>
                  <a:pt x="630313" y="300050"/>
                </a:lnTo>
                <a:lnTo>
                  <a:pt x="680720" y="284505"/>
                </a:lnTo>
                <a:lnTo>
                  <a:pt x="709206" y="256387"/>
                </a:lnTo>
                <a:lnTo>
                  <a:pt x="724852" y="219519"/>
                </a:lnTo>
                <a:lnTo>
                  <a:pt x="725944" y="178777"/>
                </a:lnTo>
                <a:close/>
              </a:path>
              <a:path w="1882775" h="1047750">
                <a:moveTo>
                  <a:pt x="1110665" y="300037"/>
                </a:moveTo>
                <a:lnTo>
                  <a:pt x="1089240" y="300037"/>
                </a:lnTo>
                <a:lnTo>
                  <a:pt x="1064221" y="305092"/>
                </a:lnTo>
                <a:lnTo>
                  <a:pt x="1043787" y="318884"/>
                </a:lnTo>
                <a:lnTo>
                  <a:pt x="1029995" y="339318"/>
                </a:lnTo>
                <a:lnTo>
                  <a:pt x="1024940" y="364337"/>
                </a:lnTo>
                <a:lnTo>
                  <a:pt x="1024940" y="492925"/>
                </a:lnTo>
                <a:lnTo>
                  <a:pt x="1029995" y="517944"/>
                </a:lnTo>
                <a:lnTo>
                  <a:pt x="1043787" y="538378"/>
                </a:lnTo>
                <a:lnTo>
                  <a:pt x="1064221" y="552170"/>
                </a:lnTo>
                <a:lnTo>
                  <a:pt x="1089240" y="557212"/>
                </a:lnTo>
                <a:lnTo>
                  <a:pt x="1110665" y="557212"/>
                </a:lnTo>
                <a:lnTo>
                  <a:pt x="1110665" y="300037"/>
                </a:lnTo>
                <a:close/>
              </a:path>
              <a:path w="1882775" h="1047750">
                <a:moveTo>
                  <a:pt x="1753603" y="225031"/>
                </a:moveTo>
                <a:lnTo>
                  <a:pt x="1746034" y="187477"/>
                </a:lnTo>
                <a:lnTo>
                  <a:pt x="1725383" y="156819"/>
                </a:lnTo>
                <a:lnTo>
                  <a:pt x="1694726" y="136169"/>
                </a:lnTo>
                <a:lnTo>
                  <a:pt x="1657172" y="128587"/>
                </a:lnTo>
                <a:lnTo>
                  <a:pt x="1635734" y="128587"/>
                </a:lnTo>
                <a:lnTo>
                  <a:pt x="1635734" y="339382"/>
                </a:lnTo>
                <a:lnTo>
                  <a:pt x="1635734" y="346430"/>
                </a:lnTo>
                <a:lnTo>
                  <a:pt x="1625015" y="375208"/>
                </a:lnTo>
                <a:lnTo>
                  <a:pt x="1625015" y="535787"/>
                </a:lnTo>
                <a:lnTo>
                  <a:pt x="1623326" y="544106"/>
                </a:lnTo>
                <a:lnTo>
                  <a:pt x="1618729" y="550926"/>
                </a:lnTo>
                <a:lnTo>
                  <a:pt x="1611909" y="555523"/>
                </a:lnTo>
                <a:lnTo>
                  <a:pt x="1603590" y="557212"/>
                </a:lnTo>
                <a:lnTo>
                  <a:pt x="1560728" y="557212"/>
                </a:lnTo>
                <a:lnTo>
                  <a:pt x="1552409" y="555523"/>
                </a:lnTo>
                <a:lnTo>
                  <a:pt x="1545590" y="550926"/>
                </a:lnTo>
                <a:lnTo>
                  <a:pt x="1540992" y="544106"/>
                </a:lnTo>
                <a:lnTo>
                  <a:pt x="1539290" y="535787"/>
                </a:lnTo>
                <a:lnTo>
                  <a:pt x="1540992" y="527469"/>
                </a:lnTo>
                <a:lnTo>
                  <a:pt x="1545590" y="520649"/>
                </a:lnTo>
                <a:lnTo>
                  <a:pt x="1552409" y="516051"/>
                </a:lnTo>
                <a:lnTo>
                  <a:pt x="1560728" y="514350"/>
                </a:lnTo>
                <a:lnTo>
                  <a:pt x="1603590" y="514350"/>
                </a:lnTo>
                <a:lnTo>
                  <a:pt x="1611909" y="516051"/>
                </a:lnTo>
                <a:lnTo>
                  <a:pt x="1618729" y="520649"/>
                </a:lnTo>
                <a:lnTo>
                  <a:pt x="1623326" y="527469"/>
                </a:lnTo>
                <a:lnTo>
                  <a:pt x="1625015" y="535787"/>
                </a:lnTo>
                <a:lnTo>
                  <a:pt x="1625015" y="375208"/>
                </a:lnTo>
                <a:lnTo>
                  <a:pt x="1589163" y="396138"/>
                </a:lnTo>
                <a:lnTo>
                  <a:pt x="1585671" y="396481"/>
                </a:lnTo>
                <a:lnTo>
                  <a:pt x="1578635" y="396481"/>
                </a:lnTo>
                <a:lnTo>
                  <a:pt x="1541780" y="378307"/>
                </a:lnTo>
                <a:lnTo>
                  <a:pt x="1528584" y="346430"/>
                </a:lnTo>
                <a:lnTo>
                  <a:pt x="1528584" y="339382"/>
                </a:lnTo>
                <a:lnTo>
                  <a:pt x="1546758" y="302539"/>
                </a:lnTo>
                <a:lnTo>
                  <a:pt x="1578635" y="289331"/>
                </a:lnTo>
                <a:lnTo>
                  <a:pt x="1585671" y="289331"/>
                </a:lnTo>
                <a:lnTo>
                  <a:pt x="1622526" y="307505"/>
                </a:lnTo>
                <a:lnTo>
                  <a:pt x="1635734" y="339382"/>
                </a:lnTo>
                <a:lnTo>
                  <a:pt x="1635734" y="128587"/>
                </a:lnTo>
                <a:lnTo>
                  <a:pt x="1496428" y="128587"/>
                </a:lnTo>
                <a:lnTo>
                  <a:pt x="1496428" y="535787"/>
                </a:lnTo>
                <a:lnTo>
                  <a:pt x="1494739" y="544106"/>
                </a:lnTo>
                <a:lnTo>
                  <a:pt x="1490141" y="550926"/>
                </a:lnTo>
                <a:lnTo>
                  <a:pt x="1483321" y="555523"/>
                </a:lnTo>
                <a:lnTo>
                  <a:pt x="1475003" y="557212"/>
                </a:lnTo>
                <a:lnTo>
                  <a:pt x="1432140" y="557212"/>
                </a:lnTo>
                <a:lnTo>
                  <a:pt x="1423822" y="555523"/>
                </a:lnTo>
                <a:lnTo>
                  <a:pt x="1417002" y="550926"/>
                </a:lnTo>
                <a:lnTo>
                  <a:pt x="1412405" y="544106"/>
                </a:lnTo>
                <a:lnTo>
                  <a:pt x="1410703" y="535787"/>
                </a:lnTo>
                <a:lnTo>
                  <a:pt x="1412405" y="527469"/>
                </a:lnTo>
                <a:lnTo>
                  <a:pt x="1417002" y="520649"/>
                </a:lnTo>
                <a:lnTo>
                  <a:pt x="1423822" y="516051"/>
                </a:lnTo>
                <a:lnTo>
                  <a:pt x="1432140" y="514350"/>
                </a:lnTo>
                <a:lnTo>
                  <a:pt x="1475003" y="514350"/>
                </a:lnTo>
                <a:lnTo>
                  <a:pt x="1483321" y="516051"/>
                </a:lnTo>
                <a:lnTo>
                  <a:pt x="1490141" y="520649"/>
                </a:lnTo>
                <a:lnTo>
                  <a:pt x="1494739" y="527469"/>
                </a:lnTo>
                <a:lnTo>
                  <a:pt x="1496428" y="535787"/>
                </a:lnTo>
                <a:lnTo>
                  <a:pt x="1496428" y="128587"/>
                </a:lnTo>
                <a:lnTo>
                  <a:pt x="1496428" y="42862"/>
                </a:lnTo>
                <a:lnTo>
                  <a:pt x="1493075" y="26174"/>
                </a:lnTo>
                <a:lnTo>
                  <a:pt x="1483893" y="12547"/>
                </a:lnTo>
                <a:lnTo>
                  <a:pt x="1470266" y="3365"/>
                </a:lnTo>
                <a:lnTo>
                  <a:pt x="1453565" y="0"/>
                </a:lnTo>
                <a:lnTo>
                  <a:pt x="1436878" y="3365"/>
                </a:lnTo>
                <a:lnTo>
                  <a:pt x="1423250" y="12547"/>
                </a:lnTo>
                <a:lnTo>
                  <a:pt x="1414068" y="26174"/>
                </a:lnTo>
                <a:lnTo>
                  <a:pt x="1410703" y="42862"/>
                </a:lnTo>
                <a:lnTo>
                  <a:pt x="1410703" y="128587"/>
                </a:lnTo>
                <a:lnTo>
                  <a:pt x="1378559" y="128587"/>
                </a:lnTo>
                <a:lnTo>
                  <a:pt x="1378559" y="339382"/>
                </a:lnTo>
                <a:lnTo>
                  <a:pt x="1378559" y="346430"/>
                </a:lnTo>
                <a:lnTo>
                  <a:pt x="1378216" y="349910"/>
                </a:lnTo>
                <a:lnTo>
                  <a:pt x="1367840" y="375208"/>
                </a:lnTo>
                <a:lnTo>
                  <a:pt x="1367840" y="535787"/>
                </a:lnTo>
                <a:lnTo>
                  <a:pt x="1366151" y="544106"/>
                </a:lnTo>
                <a:lnTo>
                  <a:pt x="1361554" y="550926"/>
                </a:lnTo>
                <a:lnTo>
                  <a:pt x="1354734" y="555523"/>
                </a:lnTo>
                <a:lnTo>
                  <a:pt x="1346415" y="557212"/>
                </a:lnTo>
                <a:lnTo>
                  <a:pt x="1303553" y="557212"/>
                </a:lnTo>
                <a:lnTo>
                  <a:pt x="1295234" y="555523"/>
                </a:lnTo>
                <a:lnTo>
                  <a:pt x="1288415" y="550926"/>
                </a:lnTo>
                <a:lnTo>
                  <a:pt x="1283817" y="544106"/>
                </a:lnTo>
                <a:lnTo>
                  <a:pt x="1282115" y="535787"/>
                </a:lnTo>
                <a:lnTo>
                  <a:pt x="1283817" y="527469"/>
                </a:lnTo>
                <a:lnTo>
                  <a:pt x="1288415" y="520649"/>
                </a:lnTo>
                <a:lnTo>
                  <a:pt x="1295234" y="516051"/>
                </a:lnTo>
                <a:lnTo>
                  <a:pt x="1303553" y="514350"/>
                </a:lnTo>
                <a:lnTo>
                  <a:pt x="1346415" y="514350"/>
                </a:lnTo>
                <a:lnTo>
                  <a:pt x="1354734" y="516051"/>
                </a:lnTo>
                <a:lnTo>
                  <a:pt x="1361554" y="520649"/>
                </a:lnTo>
                <a:lnTo>
                  <a:pt x="1366151" y="527469"/>
                </a:lnTo>
                <a:lnTo>
                  <a:pt x="1367840" y="535787"/>
                </a:lnTo>
                <a:lnTo>
                  <a:pt x="1367840" y="375208"/>
                </a:lnTo>
                <a:lnTo>
                  <a:pt x="1331988" y="396138"/>
                </a:lnTo>
                <a:lnTo>
                  <a:pt x="1328496" y="396481"/>
                </a:lnTo>
                <a:lnTo>
                  <a:pt x="1321460" y="396481"/>
                </a:lnTo>
                <a:lnTo>
                  <a:pt x="1284605" y="378307"/>
                </a:lnTo>
                <a:lnTo>
                  <a:pt x="1271409" y="346430"/>
                </a:lnTo>
                <a:lnTo>
                  <a:pt x="1271409" y="339382"/>
                </a:lnTo>
                <a:lnTo>
                  <a:pt x="1289583" y="302539"/>
                </a:lnTo>
                <a:lnTo>
                  <a:pt x="1321460" y="289331"/>
                </a:lnTo>
                <a:lnTo>
                  <a:pt x="1328496" y="289331"/>
                </a:lnTo>
                <a:lnTo>
                  <a:pt x="1365351" y="307505"/>
                </a:lnTo>
                <a:lnTo>
                  <a:pt x="1378559" y="339382"/>
                </a:lnTo>
                <a:lnTo>
                  <a:pt x="1378559" y="128587"/>
                </a:lnTo>
                <a:lnTo>
                  <a:pt x="1249972" y="128587"/>
                </a:lnTo>
                <a:lnTo>
                  <a:pt x="1212418" y="136169"/>
                </a:lnTo>
                <a:lnTo>
                  <a:pt x="1181760" y="156819"/>
                </a:lnTo>
                <a:lnTo>
                  <a:pt x="1161110" y="187477"/>
                </a:lnTo>
                <a:lnTo>
                  <a:pt x="1153528" y="225031"/>
                </a:lnTo>
                <a:lnTo>
                  <a:pt x="1153528" y="589368"/>
                </a:lnTo>
                <a:lnTo>
                  <a:pt x="1161110" y="626922"/>
                </a:lnTo>
                <a:lnTo>
                  <a:pt x="1181760" y="657580"/>
                </a:lnTo>
                <a:lnTo>
                  <a:pt x="1212418" y="678230"/>
                </a:lnTo>
                <a:lnTo>
                  <a:pt x="1249972" y="685800"/>
                </a:lnTo>
                <a:lnTo>
                  <a:pt x="1657172" y="685800"/>
                </a:lnTo>
                <a:lnTo>
                  <a:pt x="1694726" y="678230"/>
                </a:lnTo>
                <a:lnTo>
                  <a:pt x="1725383" y="657580"/>
                </a:lnTo>
                <a:lnTo>
                  <a:pt x="1746034" y="626922"/>
                </a:lnTo>
                <a:lnTo>
                  <a:pt x="1753603" y="589368"/>
                </a:lnTo>
                <a:lnTo>
                  <a:pt x="1753603" y="557212"/>
                </a:lnTo>
                <a:lnTo>
                  <a:pt x="1753603" y="514350"/>
                </a:lnTo>
                <a:lnTo>
                  <a:pt x="1753603" y="396481"/>
                </a:lnTo>
                <a:lnTo>
                  <a:pt x="1753603" y="289331"/>
                </a:lnTo>
                <a:lnTo>
                  <a:pt x="1753603" y="225031"/>
                </a:lnTo>
                <a:close/>
              </a:path>
              <a:path w="1882775" h="1047750">
                <a:moveTo>
                  <a:pt x="1786940" y="990600"/>
                </a:moveTo>
                <a:lnTo>
                  <a:pt x="72440" y="990600"/>
                </a:lnTo>
                <a:lnTo>
                  <a:pt x="72440" y="1047750"/>
                </a:lnTo>
                <a:lnTo>
                  <a:pt x="1786940" y="1047750"/>
                </a:lnTo>
                <a:lnTo>
                  <a:pt x="1786940" y="990600"/>
                </a:lnTo>
                <a:close/>
              </a:path>
              <a:path w="1882775" h="1047750">
                <a:moveTo>
                  <a:pt x="1882190" y="364337"/>
                </a:moveTo>
                <a:lnTo>
                  <a:pt x="1877148" y="339318"/>
                </a:lnTo>
                <a:lnTo>
                  <a:pt x="1863356" y="318884"/>
                </a:lnTo>
                <a:lnTo>
                  <a:pt x="1842922" y="305092"/>
                </a:lnTo>
                <a:lnTo>
                  <a:pt x="1817903" y="300037"/>
                </a:lnTo>
                <a:lnTo>
                  <a:pt x="1796465" y="300037"/>
                </a:lnTo>
                <a:lnTo>
                  <a:pt x="1796465" y="557212"/>
                </a:lnTo>
                <a:lnTo>
                  <a:pt x="1817903" y="557212"/>
                </a:lnTo>
                <a:lnTo>
                  <a:pt x="1842922" y="552170"/>
                </a:lnTo>
                <a:lnTo>
                  <a:pt x="1863356" y="538378"/>
                </a:lnTo>
                <a:lnTo>
                  <a:pt x="1877148" y="517944"/>
                </a:lnTo>
                <a:lnTo>
                  <a:pt x="1882190" y="492925"/>
                </a:lnTo>
                <a:lnTo>
                  <a:pt x="1882190" y="364337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9723" y="1920798"/>
            <a:ext cx="6292850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819"/>
              <a:t>경기불황에</a:t>
            </a:r>
            <a:r>
              <a:rPr dirty="0" sz="4100" spc="-380"/>
              <a:t> </a:t>
            </a:r>
            <a:r>
              <a:rPr dirty="0" sz="4100" spc="-819"/>
              <a:t>따른</a:t>
            </a:r>
            <a:r>
              <a:rPr dirty="0" sz="4100" spc="-380"/>
              <a:t> </a:t>
            </a:r>
            <a:r>
              <a:rPr dirty="0" sz="4100" spc="-819"/>
              <a:t>무인가게</a:t>
            </a:r>
            <a:r>
              <a:rPr dirty="0" sz="4100" spc="-380"/>
              <a:t> </a:t>
            </a:r>
            <a:r>
              <a:rPr dirty="0" sz="4100" spc="-844"/>
              <a:t>솔루션</a:t>
            </a:r>
            <a:endParaRPr sz="4100"/>
          </a:p>
        </p:txBody>
      </p:sp>
      <p:sp>
        <p:nvSpPr>
          <p:cNvPr id="4" name="object 4" descr=""/>
          <p:cNvSpPr txBox="1"/>
          <p:nvPr/>
        </p:nvSpPr>
        <p:spPr>
          <a:xfrm>
            <a:off x="3310036" y="2700782"/>
            <a:ext cx="5572125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00">
                <a:solidFill>
                  <a:srgbClr val="33495D"/>
                </a:solidFill>
                <a:latin typeface="Segoe UI"/>
                <a:cs typeface="Segoe UI"/>
              </a:rPr>
              <a:t>AI </a:t>
            </a:r>
            <a:r>
              <a:rPr dirty="0" sz="2000" spc="-360">
                <a:solidFill>
                  <a:srgbClr val="33495D"/>
                </a:solidFill>
                <a:latin typeface="Dotum"/>
                <a:cs typeface="Dotum"/>
              </a:rPr>
              <a:t>기반</a:t>
            </a:r>
            <a:r>
              <a:rPr dirty="0" sz="2000" spc="-175">
                <a:solidFill>
                  <a:srgbClr val="33495D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33495D"/>
                </a:solidFill>
                <a:latin typeface="Dotum"/>
                <a:cs typeface="Dotum"/>
              </a:rPr>
              <a:t>자동계산</a:t>
            </a:r>
            <a:r>
              <a:rPr dirty="0" sz="2000" spc="-175">
                <a:solidFill>
                  <a:srgbClr val="33495D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33495D"/>
                </a:solidFill>
                <a:latin typeface="Dotum"/>
                <a:cs typeface="Dotum"/>
              </a:rPr>
              <a:t>및</a:t>
            </a:r>
            <a:r>
              <a:rPr dirty="0" sz="2000" spc="-175">
                <a:solidFill>
                  <a:srgbClr val="33495D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33495D"/>
                </a:solidFill>
                <a:latin typeface="Dotum"/>
                <a:cs typeface="Dotum"/>
              </a:rPr>
              <a:t>안전관리</a:t>
            </a:r>
            <a:r>
              <a:rPr dirty="0" sz="2000" spc="-175">
                <a:solidFill>
                  <a:srgbClr val="33495D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33495D"/>
                </a:solidFill>
                <a:latin typeface="Dotum"/>
                <a:cs typeface="Dotum"/>
              </a:rPr>
              <a:t>솔루션을</a:t>
            </a:r>
            <a:r>
              <a:rPr dirty="0" sz="2000" spc="-175">
                <a:solidFill>
                  <a:srgbClr val="33495D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33495D"/>
                </a:solidFill>
                <a:latin typeface="Dotum"/>
                <a:cs typeface="Dotum"/>
              </a:rPr>
              <a:t>통한</a:t>
            </a:r>
            <a:r>
              <a:rPr dirty="0" sz="2000" spc="-175">
                <a:solidFill>
                  <a:srgbClr val="33495D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33495D"/>
                </a:solidFill>
                <a:latin typeface="Dotum"/>
                <a:cs typeface="Dotum"/>
              </a:rPr>
              <a:t>무인점포</a:t>
            </a:r>
            <a:r>
              <a:rPr dirty="0" sz="2000" spc="-175">
                <a:solidFill>
                  <a:srgbClr val="33495D"/>
                </a:solidFill>
                <a:latin typeface="Dotum"/>
                <a:cs typeface="Dotum"/>
              </a:rPr>
              <a:t> </a:t>
            </a:r>
            <a:r>
              <a:rPr dirty="0" sz="2000" spc="-385">
                <a:solidFill>
                  <a:srgbClr val="33495D"/>
                </a:solidFill>
                <a:latin typeface="Dotum"/>
                <a:cs typeface="Dotum"/>
              </a:rPr>
              <a:t>혁신</a:t>
            </a:r>
            <a:endParaRPr sz="2000">
              <a:latin typeface="Dotum"/>
              <a:cs typeface="Dotum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876799" y="3714749"/>
            <a:ext cx="2438400" cy="609600"/>
            <a:chOff x="4876799" y="3714749"/>
            <a:chExt cx="2438400" cy="609600"/>
          </a:xfrm>
        </p:grpSpPr>
        <p:sp>
          <p:nvSpPr>
            <p:cNvPr id="6" name="object 6" descr=""/>
            <p:cNvSpPr/>
            <p:nvPr/>
          </p:nvSpPr>
          <p:spPr>
            <a:xfrm>
              <a:off x="4876799" y="371474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6" y="606301"/>
                  </a:lnTo>
                  <a:lnTo>
                    <a:pt x="216321" y="596475"/>
                  </a:lnTo>
                  <a:lnTo>
                    <a:pt x="174480" y="580335"/>
                  </a:lnTo>
                  <a:lnTo>
                    <a:pt x="135462" y="558231"/>
                  </a:lnTo>
                  <a:lnTo>
                    <a:pt x="100108" y="530642"/>
                  </a:lnTo>
                  <a:lnTo>
                    <a:pt x="69186" y="498163"/>
                  </a:lnTo>
                  <a:lnTo>
                    <a:pt x="43363" y="461498"/>
                  </a:lnTo>
                  <a:lnTo>
                    <a:pt x="23200" y="421441"/>
                  </a:lnTo>
                  <a:lnTo>
                    <a:pt x="9134" y="378860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6" y="289844"/>
                  </a:lnTo>
                  <a:lnTo>
                    <a:pt x="5856" y="245335"/>
                  </a:lnTo>
                  <a:lnTo>
                    <a:pt x="17816" y="202115"/>
                  </a:lnTo>
                  <a:lnTo>
                    <a:pt x="35989" y="161117"/>
                  </a:lnTo>
                  <a:lnTo>
                    <a:pt x="59982" y="123230"/>
                  </a:lnTo>
                  <a:lnTo>
                    <a:pt x="89273" y="89273"/>
                  </a:lnTo>
                  <a:lnTo>
                    <a:pt x="123230" y="59981"/>
                  </a:lnTo>
                  <a:lnTo>
                    <a:pt x="161118" y="35989"/>
                  </a:lnTo>
                  <a:lnTo>
                    <a:pt x="202115" y="17816"/>
                  </a:lnTo>
                  <a:lnTo>
                    <a:pt x="245336" y="5856"/>
                  </a:lnTo>
                  <a:lnTo>
                    <a:pt x="289844" y="367"/>
                  </a:lnTo>
                  <a:lnTo>
                    <a:pt x="304799" y="0"/>
                  </a:lnTo>
                  <a:lnTo>
                    <a:pt x="319755" y="367"/>
                  </a:lnTo>
                  <a:lnTo>
                    <a:pt x="364263" y="5856"/>
                  </a:lnTo>
                  <a:lnTo>
                    <a:pt x="407483" y="17816"/>
                  </a:lnTo>
                  <a:lnTo>
                    <a:pt x="448481" y="35989"/>
                  </a:lnTo>
                  <a:lnTo>
                    <a:pt x="486368" y="59981"/>
                  </a:lnTo>
                  <a:lnTo>
                    <a:pt x="520325" y="89273"/>
                  </a:lnTo>
                  <a:lnTo>
                    <a:pt x="549617" y="123229"/>
                  </a:lnTo>
                  <a:lnTo>
                    <a:pt x="573609" y="161117"/>
                  </a:lnTo>
                  <a:lnTo>
                    <a:pt x="591782" y="202115"/>
                  </a:lnTo>
                  <a:lnTo>
                    <a:pt x="603742" y="245335"/>
                  </a:lnTo>
                  <a:lnTo>
                    <a:pt x="609232" y="289844"/>
                  </a:lnTo>
                  <a:lnTo>
                    <a:pt x="609599" y="304799"/>
                  </a:lnTo>
                  <a:lnTo>
                    <a:pt x="609232" y="319755"/>
                  </a:lnTo>
                  <a:lnTo>
                    <a:pt x="603742" y="364263"/>
                  </a:lnTo>
                  <a:lnTo>
                    <a:pt x="591782" y="407484"/>
                  </a:lnTo>
                  <a:lnTo>
                    <a:pt x="573609" y="448481"/>
                  </a:lnTo>
                  <a:lnTo>
                    <a:pt x="549617" y="486369"/>
                  </a:lnTo>
                  <a:lnTo>
                    <a:pt x="520325" y="520326"/>
                  </a:lnTo>
                  <a:lnTo>
                    <a:pt x="486368" y="549617"/>
                  </a:lnTo>
                  <a:lnTo>
                    <a:pt x="448481" y="573609"/>
                  </a:lnTo>
                  <a:lnTo>
                    <a:pt x="407483" y="591782"/>
                  </a:lnTo>
                  <a:lnTo>
                    <a:pt x="364263" y="603742"/>
                  </a:lnTo>
                  <a:lnTo>
                    <a:pt x="319755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5874" y="3905249"/>
              <a:ext cx="171450" cy="22860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5791199" y="371474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6" y="606301"/>
                  </a:lnTo>
                  <a:lnTo>
                    <a:pt x="216320" y="596475"/>
                  </a:lnTo>
                  <a:lnTo>
                    <a:pt x="174480" y="580335"/>
                  </a:lnTo>
                  <a:lnTo>
                    <a:pt x="135461" y="558231"/>
                  </a:lnTo>
                  <a:lnTo>
                    <a:pt x="100108" y="530642"/>
                  </a:lnTo>
                  <a:lnTo>
                    <a:pt x="69186" y="498163"/>
                  </a:lnTo>
                  <a:lnTo>
                    <a:pt x="43364" y="461498"/>
                  </a:lnTo>
                  <a:lnTo>
                    <a:pt x="23200" y="421441"/>
                  </a:lnTo>
                  <a:lnTo>
                    <a:pt x="9134" y="378860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6" y="289844"/>
                  </a:lnTo>
                  <a:lnTo>
                    <a:pt x="5856" y="245335"/>
                  </a:lnTo>
                  <a:lnTo>
                    <a:pt x="17817" y="202115"/>
                  </a:lnTo>
                  <a:lnTo>
                    <a:pt x="35990" y="161117"/>
                  </a:lnTo>
                  <a:lnTo>
                    <a:pt x="59981" y="123230"/>
                  </a:lnTo>
                  <a:lnTo>
                    <a:pt x="89273" y="89273"/>
                  </a:lnTo>
                  <a:lnTo>
                    <a:pt x="123230" y="59981"/>
                  </a:lnTo>
                  <a:lnTo>
                    <a:pt x="161118" y="35989"/>
                  </a:lnTo>
                  <a:lnTo>
                    <a:pt x="202115" y="17816"/>
                  </a:lnTo>
                  <a:lnTo>
                    <a:pt x="245336" y="5856"/>
                  </a:lnTo>
                  <a:lnTo>
                    <a:pt x="289844" y="367"/>
                  </a:lnTo>
                  <a:lnTo>
                    <a:pt x="304799" y="0"/>
                  </a:lnTo>
                  <a:lnTo>
                    <a:pt x="319755" y="367"/>
                  </a:lnTo>
                  <a:lnTo>
                    <a:pt x="364263" y="5856"/>
                  </a:lnTo>
                  <a:lnTo>
                    <a:pt x="407484" y="17816"/>
                  </a:lnTo>
                  <a:lnTo>
                    <a:pt x="448481" y="35989"/>
                  </a:lnTo>
                  <a:lnTo>
                    <a:pt x="486369" y="59981"/>
                  </a:lnTo>
                  <a:lnTo>
                    <a:pt x="520325" y="89273"/>
                  </a:lnTo>
                  <a:lnTo>
                    <a:pt x="549617" y="123229"/>
                  </a:lnTo>
                  <a:lnTo>
                    <a:pt x="573609" y="161117"/>
                  </a:lnTo>
                  <a:lnTo>
                    <a:pt x="591782" y="202115"/>
                  </a:lnTo>
                  <a:lnTo>
                    <a:pt x="603742" y="245335"/>
                  </a:lnTo>
                  <a:lnTo>
                    <a:pt x="609233" y="289844"/>
                  </a:lnTo>
                  <a:lnTo>
                    <a:pt x="609599" y="304799"/>
                  </a:lnTo>
                  <a:lnTo>
                    <a:pt x="609233" y="319755"/>
                  </a:lnTo>
                  <a:lnTo>
                    <a:pt x="603742" y="364263"/>
                  </a:lnTo>
                  <a:lnTo>
                    <a:pt x="591782" y="407484"/>
                  </a:lnTo>
                  <a:lnTo>
                    <a:pt x="573609" y="448481"/>
                  </a:lnTo>
                  <a:lnTo>
                    <a:pt x="549617" y="486369"/>
                  </a:lnTo>
                  <a:lnTo>
                    <a:pt x="520325" y="520326"/>
                  </a:lnTo>
                  <a:lnTo>
                    <a:pt x="486369" y="549617"/>
                  </a:lnTo>
                  <a:lnTo>
                    <a:pt x="448481" y="573609"/>
                  </a:lnTo>
                  <a:lnTo>
                    <a:pt x="407484" y="591782"/>
                  </a:lnTo>
                  <a:lnTo>
                    <a:pt x="364263" y="603742"/>
                  </a:lnTo>
                  <a:lnTo>
                    <a:pt x="319755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8843" y="3905249"/>
              <a:ext cx="214312" cy="22824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6705599" y="371474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6" y="606301"/>
                  </a:lnTo>
                  <a:lnTo>
                    <a:pt x="216321" y="596475"/>
                  </a:lnTo>
                  <a:lnTo>
                    <a:pt x="174480" y="580335"/>
                  </a:lnTo>
                  <a:lnTo>
                    <a:pt x="135462" y="558231"/>
                  </a:lnTo>
                  <a:lnTo>
                    <a:pt x="100108" y="530642"/>
                  </a:lnTo>
                  <a:lnTo>
                    <a:pt x="69185" y="498163"/>
                  </a:lnTo>
                  <a:lnTo>
                    <a:pt x="43363" y="461498"/>
                  </a:lnTo>
                  <a:lnTo>
                    <a:pt x="23200" y="421441"/>
                  </a:lnTo>
                  <a:lnTo>
                    <a:pt x="9133" y="378860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6" y="289844"/>
                  </a:lnTo>
                  <a:lnTo>
                    <a:pt x="5856" y="245335"/>
                  </a:lnTo>
                  <a:lnTo>
                    <a:pt x="17816" y="202115"/>
                  </a:lnTo>
                  <a:lnTo>
                    <a:pt x="35989" y="161117"/>
                  </a:lnTo>
                  <a:lnTo>
                    <a:pt x="59981" y="123230"/>
                  </a:lnTo>
                  <a:lnTo>
                    <a:pt x="89273" y="89273"/>
                  </a:lnTo>
                  <a:lnTo>
                    <a:pt x="123230" y="59981"/>
                  </a:lnTo>
                  <a:lnTo>
                    <a:pt x="161118" y="35989"/>
                  </a:lnTo>
                  <a:lnTo>
                    <a:pt x="202115" y="17816"/>
                  </a:lnTo>
                  <a:lnTo>
                    <a:pt x="245336" y="5856"/>
                  </a:lnTo>
                  <a:lnTo>
                    <a:pt x="289844" y="367"/>
                  </a:lnTo>
                  <a:lnTo>
                    <a:pt x="304799" y="0"/>
                  </a:lnTo>
                  <a:lnTo>
                    <a:pt x="319756" y="367"/>
                  </a:lnTo>
                  <a:lnTo>
                    <a:pt x="364263" y="5856"/>
                  </a:lnTo>
                  <a:lnTo>
                    <a:pt x="407483" y="17816"/>
                  </a:lnTo>
                  <a:lnTo>
                    <a:pt x="448481" y="35989"/>
                  </a:lnTo>
                  <a:lnTo>
                    <a:pt x="486368" y="59981"/>
                  </a:lnTo>
                  <a:lnTo>
                    <a:pt x="520325" y="89273"/>
                  </a:lnTo>
                  <a:lnTo>
                    <a:pt x="549616" y="123229"/>
                  </a:lnTo>
                  <a:lnTo>
                    <a:pt x="573609" y="161117"/>
                  </a:lnTo>
                  <a:lnTo>
                    <a:pt x="591782" y="202115"/>
                  </a:lnTo>
                  <a:lnTo>
                    <a:pt x="603742" y="245335"/>
                  </a:lnTo>
                  <a:lnTo>
                    <a:pt x="609232" y="289844"/>
                  </a:lnTo>
                  <a:lnTo>
                    <a:pt x="609599" y="304799"/>
                  </a:lnTo>
                  <a:lnTo>
                    <a:pt x="609232" y="319755"/>
                  </a:lnTo>
                  <a:lnTo>
                    <a:pt x="603742" y="364263"/>
                  </a:lnTo>
                  <a:lnTo>
                    <a:pt x="591782" y="407484"/>
                  </a:lnTo>
                  <a:lnTo>
                    <a:pt x="573609" y="448481"/>
                  </a:lnTo>
                  <a:lnTo>
                    <a:pt x="549617" y="486369"/>
                  </a:lnTo>
                  <a:lnTo>
                    <a:pt x="520325" y="520326"/>
                  </a:lnTo>
                  <a:lnTo>
                    <a:pt x="486368" y="549617"/>
                  </a:lnTo>
                  <a:lnTo>
                    <a:pt x="448481" y="573609"/>
                  </a:lnTo>
                  <a:lnTo>
                    <a:pt x="407483" y="591782"/>
                  </a:lnTo>
                  <a:lnTo>
                    <a:pt x="364262" y="603742"/>
                  </a:lnTo>
                  <a:lnTo>
                    <a:pt x="319756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6099" y="3919537"/>
              <a:ext cx="228600" cy="200025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5543648" y="4920487"/>
            <a:ext cx="11049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65">
                <a:solidFill>
                  <a:srgbClr val="6A7280"/>
                </a:solidFill>
                <a:latin typeface="Segoe UI"/>
                <a:cs typeface="Segoe UI"/>
              </a:rPr>
              <a:t>2025</a:t>
            </a:r>
            <a:r>
              <a:rPr dirty="0" sz="1350" spc="-65">
                <a:solidFill>
                  <a:srgbClr val="6A7280"/>
                </a:solidFill>
                <a:latin typeface="Dotum"/>
                <a:cs typeface="Dotum"/>
              </a:rPr>
              <a:t>년</a:t>
            </a:r>
            <a:r>
              <a:rPr dirty="0" sz="1350" spc="-10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200" spc="-140">
                <a:solidFill>
                  <a:srgbClr val="6A7280"/>
                </a:solidFill>
                <a:latin typeface="Segoe UI"/>
                <a:cs typeface="Segoe UI"/>
              </a:rPr>
              <a:t>7</a:t>
            </a:r>
            <a:r>
              <a:rPr dirty="0" sz="1350" spc="-140">
                <a:solidFill>
                  <a:srgbClr val="6A7280"/>
                </a:solidFill>
                <a:latin typeface="Dotum"/>
                <a:cs typeface="Dotum"/>
              </a:rPr>
              <a:t>월</a:t>
            </a:r>
            <a:r>
              <a:rPr dirty="0" sz="13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200" spc="-60">
                <a:solidFill>
                  <a:srgbClr val="6A7280"/>
                </a:solidFill>
                <a:latin typeface="Segoe UI"/>
                <a:cs typeface="Segoe UI"/>
              </a:rPr>
              <a:t>31</a:t>
            </a:r>
            <a:r>
              <a:rPr dirty="0" sz="1350" spc="-60">
                <a:solidFill>
                  <a:srgbClr val="6A7280"/>
                </a:solidFill>
                <a:latin typeface="Dotum"/>
                <a:cs typeface="Dotum"/>
              </a:rPr>
              <a:t>일</a:t>
            </a:r>
            <a:endParaRPr sz="13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7391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20"/>
              <a:t>국내</a:t>
            </a:r>
            <a:r>
              <a:rPr dirty="0" spc="-295"/>
              <a:t> </a:t>
            </a:r>
            <a:r>
              <a:rPr dirty="0" spc="-620"/>
              <a:t>무인매장</a:t>
            </a:r>
            <a:r>
              <a:rPr dirty="0" spc="-295"/>
              <a:t> </a:t>
            </a:r>
            <a:r>
              <a:rPr dirty="0" spc="-645"/>
              <a:t>현황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761999" y="1028699"/>
            <a:ext cx="10668000" cy="2857500"/>
            <a:chOff x="761999" y="1028699"/>
            <a:chExt cx="10668000" cy="2857500"/>
          </a:xfrm>
        </p:grpSpPr>
        <p:sp>
          <p:nvSpPr>
            <p:cNvPr id="5" name="object 5" descr=""/>
            <p:cNvSpPr/>
            <p:nvPr/>
          </p:nvSpPr>
          <p:spPr>
            <a:xfrm>
              <a:off x="761999" y="1028699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5714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571499" y="0"/>
                  </a:lnTo>
                  <a:lnTo>
                    <a:pt x="571499" y="380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095998" y="1447799"/>
              <a:ext cx="5334000" cy="2438400"/>
            </a:xfrm>
            <a:custGeom>
              <a:avLst/>
              <a:gdLst/>
              <a:ahLst/>
              <a:cxnLst/>
              <a:rect l="l" t="t" r="r" b="b"/>
              <a:pathLst>
                <a:path w="5334000" h="2438400">
                  <a:moveTo>
                    <a:pt x="5262803" y="2438399"/>
                  </a:moveTo>
                  <a:lnTo>
                    <a:pt x="71196" y="2438399"/>
                  </a:lnTo>
                  <a:lnTo>
                    <a:pt x="66241" y="2437911"/>
                  </a:lnTo>
                  <a:lnTo>
                    <a:pt x="29705" y="2422777"/>
                  </a:lnTo>
                  <a:lnTo>
                    <a:pt x="3885" y="2386737"/>
                  </a:lnTo>
                  <a:lnTo>
                    <a:pt x="0" y="2367203"/>
                  </a:lnTo>
                  <a:lnTo>
                    <a:pt x="0" y="2362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62803" y="0"/>
                  </a:lnTo>
                  <a:lnTo>
                    <a:pt x="5304293" y="15621"/>
                  </a:lnTo>
                  <a:lnTo>
                    <a:pt x="5330113" y="51661"/>
                  </a:lnTo>
                  <a:lnTo>
                    <a:pt x="5333999" y="71196"/>
                  </a:lnTo>
                  <a:lnTo>
                    <a:pt x="5333999" y="2367203"/>
                  </a:lnTo>
                  <a:lnTo>
                    <a:pt x="5318376" y="2408694"/>
                  </a:lnTo>
                  <a:lnTo>
                    <a:pt x="5282337" y="2434513"/>
                  </a:lnTo>
                  <a:lnTo>
                    <a:pt x="5267757" y="2437911"/>
                  </a:lnTo>
                  <a:lnTo>
                    <a:pt x="5262803" y="24383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749299" y="1412392"/>
            <a:ext cx="5102860" cy="2082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국내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무인매장은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20">
                <a:solidFill>
                  <a:srgbClr val="374050"/>
                </a:solidFill>
                <a:latin typeface="Dotum"/>
                <a:cs typeface="Dotum"/>
              </a:rPr>
              <a:t>세븐일레븐</a:t>
            </a:r>
            <a:r>
              <a:rPr dirty="0" sz="1200" spc="-220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200" spc="1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롯데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등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주요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편의점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브랜드를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중심으로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빠르게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확산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되고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15">
                <a:solidFill>
                  <a:srgbClr val="374050"/>
                </a:solidFill>
                <a:latin typeface="Dotum"/>
                <a:cs typeface="Dotum"/>
              </a:rPr>
              <a:t>있습니다</a:t>
            </a:r>
            <a:r>
              <a:rPr dirty="0" sz="1200" spc="-215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r>
              <a:rPr dirty="0" sz="1200" spc="1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최근에는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단순히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셀프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계산대를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넘어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 spc="-95">
                <a:solidFill>
                  <a:srgbClr val="374050"/>
                </a:solidFill>
                <a:latin typeface="Segoe UI"/>
                <a:cs typeface="Segoe UI"/>
              </a:rPr>
              <a:t>AI</a:t>
            </a:r>
            <a:r>
              <a:rPr dirty="0" sz="1350" spc="-95">
                <a:solidFill>
                  <a:srgbClr val="374050"/>
                </a:solidFill>
                <a:latin typeface="Dotum"/>
                <a:cs typeface="Dotum"/>
              </a:rPr>
              <a:t>와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첨단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기술을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접목한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374050"/>
                </a:solidFill>
                <a:latin typeface="Dotum"/>
                <a:cs typeface="Dotum"/>
              </a:rPr>
              <a:t>완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전</a:t>
            </a:r>
            <a:r>
              <a:rPr dirty="0" sz="1350" spc="-1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무인화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솔루션이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도입되고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00">
                <a:solidFill>
                  <a:srgbClr val="374050"/>
                </a:solidFill>
                <a:latin typeface="Dotum"/>
                <a:cs typeface="Dotum"/>
              </a:rPr>
              <a:t>있으며</a:t>
            </a:r>
            <a:r>
              <a:rPr dirty="0" sz="1200" spc="-200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200" spc="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특히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>
                <a:solidFill>
                  <a:srgbClr val="374050"/>
                </a:solidFill>
                <a:latin typeface="Segoe UI"/>
                <a:cs typeface="Segoe UI"/>
              </a:rPr>
              <a:t>3D</a:t>
            </a:r>
            <a:r>
              <a:rPr dirty="0" sz="1200" spc="1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라이다와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>
                <a:solidFill>
                  <a:srgbClr val="374050"/>
                </a:solidFill>
                <a:latin typeface="Segoe UI"/>
                <a:cs typeface="Segoe UI"/>
              </a:rPr>
              <a:t>AI</a:t>
            </a:r>
            <a:r>
              <a:rPr dirty="0" sz="1200" spc="1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얼굴인식</a:t>
            </a:r>
            <a:r>
              <a:rPr dirty="0" sz="1350" spc="-1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기술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등을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374050"/>
                </a:solidFill>
                <a:latin typeface="Dotum"/>
                <a:cs typeface="Dotum"/>
              </a:rPr>
              <a:t>활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용한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혁신적인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서비스가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주목받고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10">
                <a:solidFill>
                  <a:srgbClr val="374050"/>
                </a:solidFill>
                <a:latin typeface="Dotum"/>
                <a:cs typeface="Dotum"/>
              </a:rPr>
              <a:t>있습니다</a:t>
            </a:r>
            <a:r>
              <a:rPr dirty="0" sz="1200" spc="-10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200">
              <a:latin typeface="Segoe UI"/>
              <a:cs typeface="Segoe UI"/>
            </a:endParaRPr>
          </a:p>
          <a:p>
            <a:pPr algn="just" marL="12700" marR="70485">
              <a:lnSpc>
                <a:spcPct val="111100"/>
              </a:lnSpc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국내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무인점포는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주로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15">
                <a:solidFill>
                  <a:srgbClr val="374050"/>
                </a:solidFill>
                <a:latin typeface="Dotum"/>
                <a:cs typeface="Dotum"/>
              </a:rPr>
              <a:t>서울</a:t>
            </a:r>
            <a:r>
              <a:rPr dirty="0" sz="1200" spc="-215">
                <a:solidFill>
                  <a:srgbClr val="374050"/>
                </a:solidFill>
                <a:latin typeface="Segoe UI"/>
                <a:cs typeface="Segoe UI"/>
              </a:rPr>
              <a:t>·</a:t>
            </a:r>
            <a:r>
              <a:rPr dirty="0" sz="1350" spc="-215">
                <a:solidFill>
                  <a:srgbClr val="374050"/>
                </a:solidFill>
                <a:latin typeface="Dotum"/>
                <a:cs typeface="Dotum"/>
              </a:rPr>
              <a:t>경기에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집중되어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195">
                <a:solidFill>
                  <a:srgbClr val="374050"/>
                </a:solidFill>
                <a:latin typeface="Dotum"/>
                <a:cs typeface="Dotum"/>
              </a:rPr>
              <a:t>있으며</a:t>
            </a:r>
            <a:r>
              <a:rPr dirty="0" sz="1200" spc="-195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20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200" spc="-60">
                <a:solidFill>
                  <a:srgbClr val="374050"/>
                </a:solidFill>
                <a:latin typeface="Segoe UI"/>
                <a:cs typeface="Segoe UI"/>
              </a:rPr>
              <a:t>2023</a:t>
            </a:r>
            <a:r>
              <a:rPr dirty="0" sz="1350" spc="-60">
                <a:solidFill>
                  <a:srgbClr val="374050"/>
                </a:solidFill>
                <a:latin typeface="Dotum"/>
                <a:cs typeface="Dotum"/>
              </a:rPr>
              <a:t>년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기준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전국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무인점포</a:t>
            </a:r>
            <a:r>
              <a:rPr dirty="0" sz="13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 spc="-50">
                <a:solidFill>
                  <a:srgbClr val="374050"/>
                </a:solidFill>
                <a:latin typeface="Segoe UI"/>
                <a:cs typeface="Segoe UI"/>
              </a:rPr>
              <a:t>6,300</a:t>
            </a:r>
            <a:r>
              <a:rPr dirty="0" sz="1350" spc="-50">
                <a:solidFill>
                  <a:srgbClr val="374050"/>
                </a:solidFill>
                <a:latin typeface="Dotum"/>
                <a:cs typeface="Dotum"/>
              </a:rPr>
              <a:t>여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개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중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 spc="-50">
                <a:solidFill>
                  <a:srgbClr val="374050"/>
                </a:solidFill>
                <a:latin typeface="Segoe UI"/>
                <a:cs typeface="Segoe UI"/>
              </a:rPr>
              <a:t>31.9%</a:t>
            </a:r>
            <a:r>
              <a:rPr dirty="0" sz="1350" spc="-50">
                <a:solidFill>
                  <a:srgbClr val="374050"/>
                </a:solidFill>
                <a:latin typeface="Dotum"/>
                <a:cs typeface="Dotum"/>
              </a:rPr>
              <a:t>가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경기도에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위치하고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10">
                <a:solidFill>
                  <a:srgbClr val="374050"/>
                </a:solidFill>
                <a:latin typeface="Dotum"/>
                <a:cs typeface="Dotum"/>
              </a:rPr>
              <a:t>있습니다</a:t>
            </a:r>
            <a:r>
              <a:rPr dirty="0" sz="1200" spc="-210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r>
              <a:rPr dirty="0" sz="120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최근에는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무인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편의점뿐만</a:t>
            </a:r>
            <a:r>
              <a:rPr dirty="0" sz="13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아니라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무인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175">
                <a:solidFill>
                  <a:srgbClr val="374050"/>
                </a:solidFill>
                <a:latin typeface="Dotum"/>
                <a:cs typeface="Dotum"/>
              </a:rPr>
              <a:t>카페</a:t>
            </a:r>
            <a:r>
              <a:rPr dirty="0" sz="1200" spc="-175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20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무인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195">
                <a:solidFill>
                  <a:srgbClr val="374050"/>
                </a:solidFill>
                <a:latin typeface="Dotum"/>
                <a:cs typeface="Dotum"/>
              </a:rPr>
              <a:t>세탁소</a:t>
            </a:r>
            <a:r>
              <a:rPr dirty="0" sz="1200" spc="-195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20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무인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사진관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등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다양한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업종으로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확대되고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있습니</a:t>
            </a:r>
            <a:r>
              <a:rPr dirty="0" sz="13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130">
                <a:solidFill>
                  <a:srgbClr val="374050"/>
                </a:solidFill>
                <a:latin typeface="Dotum"/>
                <a:cs typeface="Dotum"/>
              </a:rPr>
              <a:t>다</a:t>
            </a:r>
            <a:r>
              <a:rPr dirty="0" sz="1200" spc="-130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715521" y="2042261"/>
            <a:ext cx="4095115" cy="497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spc="-620">
                <a:solidFill>
                  <a:srgbClr val="3B81F5"/>
                </a:solidFill>
                <a:latin typeface="Dotum"/>
                <a:cs typeface="Dotum"/>
              </a:rPr>
              <a:t>무인점포</a:t>
            </a:r>
            <a:r>
              <a:rPr dirty="0" sz="3100" spc="-295">
                <a:solidFill>
                  <a:srgbClr val="3B81F5"/>
                </a:solidFill>
                <a:latin typeface="Dotum"/>
                <a:cs typeface="Dotum"/>
              </a:rPr>
              <a:t> </a:t>
            </a:r>
            <a:r>
              <a:rPr dirty="0" sz="3100" spc="-620">
                <a:solidFill>
                  <a:srgbClr val="3B81F5"/>
                </a:solidFill>
                <a:latin typeface="Dotum"/>
                <a:cs typeface="Dotum"/>
              </a:rPr>
              <a:t>주요</a:t>
            </a:r>
            <a:r>
              <a:rPr dirty="0" sz="3100" spc="-295">
                <a:solidFill>
                  <a:srgbClr val="3B81F5"/>
                </a:solidFill>
                <a:latin typeface="Dotum"/>
                <a:cs typeface="Dotum"/>
              </a:rPr>
              <a:t> </a:t>
            </a:r>
            <a:r>
              <a:rPr dirty="0" sz="3100" spc="-620">
                <a:solidFill>
                  <a:srgbClr val="3B81F5"/>
                </a:solidFill>
                <a:latin typeface="Dotum"/>
                <a:cs typeface="Dotum"/>
              </a:rPr>
              <a:t>업종별</a:t>
            </a:r>
            <a:r>
              <a:rPr dirty="0" sz="3100" spc="-295">
                <a:solidFill>
                  <a:srgbClr val="3B81F5"/>
                </a:solidFill>
                <a:latin typeface="Dotum"/>
                <a:cs typeface="Dotum"/>
              </a:rPr>
              <a:t> </a:t>
            </a:r>
            <a:r>
              <a:rPr dirty="0" sz="3100" spc="-645">
                <a:solidFill>
                  <a:srgbClr val="3B81F5"/>
                </a:solidFill>
                <a:latin typeface="Dotum"/>
                <a:cs typeface="Dotum"/>
              </a:rPr>
              <a:t>성장률</a:t>
            </a:r>
            <a:endParaRPr sz="3100">
              <a:latin typeface="Dotum"/>
              <a:cs typeface="Dotum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687393" y="2593530"/>
            <a:ext cx="859155" cy="6159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ts val="3030"/>
              </a:lnSpc>
              <a:spcBef>
                <a:spcPts val="125"/>
              </a:spcBef>
            </a:pPr>
            <a:r>
              <a:rPr dirty="0" sz="2250" spc="-75" b="1">
                <a:solidFill>
                  <a:srgbClr val="2562EB"/>
                </a:solidFill>
                <a:latin typeface="Segoe UI"/>
                <a:cs typeface="Segoe UI"/>
              </a:rPr>
              <a:t>68.7</a:t>
            </a:r>
            <a:r>
              <a:rPr dirty="0" sz="2550" spc="-75">
                <a:solidFill>
                  <a:srgbClr val="2562EB"/>
                </a:solidFill>
                <a:latin typeface="Dotum"/>
                <a:cs typeface="Dotum"/>
              </a:rPr>
              <a:t>배</a:t>
            </a:r>
            <a:endParaRPr sz="2550">
              <a:latin typeface="Dotum"/>
              <a:cs typeface="Dotum"/>
            </a:endParaRPr>
          </a:p>
          <a:p>
            <a:pPr algn="ctr">
              <a:lnSpc>
                <a:spcPts val="1590"/>
              </a:lnSpc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무인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카페</a:t>
            </a:r>
            <a:endParaRPr sz="1350">
              <a:latin typeface="Dotum"/>
              <a:cs typeface="Dotum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424217" y="2593530"/>
            <a:ext cx="768350" cy="6159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87630">
              <a:lnSpc>
                <a:spcPts val="3030"/>
              </a:lnSpc>
              <a:spcBef>
                <a:spcPts val="125"/>
              </a:spcBef>
            </a:pPr>
            <a:r>
              <a:rPr dirty="0" sz="2250" spc="-25" b="1">
                <a:solidFill>
                  <a:srgbClr val="2562EB"/>
                </a:solidFill>
                <a:latin typeface="Segoe UI"/>
                <a:cs typeface="Segoe UI"/>
              </a:rPr>
              <a:t>18</a:t>
            </a:r>
            <a:r>
              <a:rPr dirty="0" sz="2550" spc="-25">
                <a:solidFill>
                  <a:srgbClr val="2562EB"/>
                </a:solidFill>
                <a:latin typeface="Dotum"/>
                <a:cs typeface="Dotum"/>
              </a:rPr>
              <a:t>배</a:t>
            </a:r>
            <a:endParaRPr sz="2550">
              <a:latin typeface="Dotum"/>
              <a:cs typeface="Dotum"/>
            </a:endParaRPr>
          </a:p>
          <a:p>
            <a:pPr marL="12700">
              <a:lnSpc>
                <a:spcPts val="1590"/>
              </a:lnSpc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무인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편의점</a:t>
            </a:r>
            <a:endParaRPr sz="1350">
              <a:latin typeface="Dotum"/>
              <a:cs typeface="Dotum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070404" y="2635250"/>
            <a:ext cx="76835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100"/>
              </a:spcBef>
            </a:pPr>
            <a:r>
              <a:rPr dirty="0" sz="2250" spc="-20" b="1">
                <a:solidFill>
                  <a:srgbClr val="2562EB"/>
                </a:solidFill>
                <a:latin typeface="Segoe UI"/>
                <a:cs typeface="Segoe UI"/>
              </a:rPr>
              <a:t>10%↑</a:t>
            </a:r>
            <a:endParaRPr sz="22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무인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세탁소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761999" y="4190999"/>
            <a:ext cx="5219700" cy="2628900"/>
            <a:chOff x="761999" y="4190999"/>
            <a:chExt cx="5219700" cy="2628900"/>
          </a:xfrm>
        </p:grpSpPr>
        <p:sp>
          <p:nvSpPr>
            <p:cNvPr id="13" name="object 13" descr=""/>
            <p:cNvSpPr/>
            <p:nvPr/>
          </p:nvSpPr>
          <p:spPr>
            <a:xfrm>
              <a:off x="761999" y="4190999"/>
              <a:ext cx="5219700" cy="2628900"/>
            </a:xfrm>
            <a:custGeom>
              <a:avLst/>
              <a:gdLst/>
              <a:ahLst/>
              <a:cxnLst/>
              <a:rect l="l" t="t" r="r" b="b"/>
              <a:pathLst>
                <a:path w="5219700" h="2628900">
                  <a:moveTo>
                    <a:pt x="5148502" y="2628899"/>
                  </a:moveTo>
                  <a:lnTo>
                    <a:pt x="71196" y="2628899"/>
                  </a:lnTo>
                  <a:lnTo>
                    <a:pt x="66241" y="2628411"/>
                  </a:lnTo>
                  <a:lnTo>
                    <a:pt x="29705" y="2613277"/>
                  </a:lnTo>
                  <a:lnTo>
                    <a:pt x="3885" y="2577237"/>
                  </a:lnTo>
                  <a:lnTo>
                    <a:pt x="0" y="2557702"/>
                  </a:lnTo>
                  <a:lnTo>
                    <a:pt x="0" y="25526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48502" y="0"/>
                  </a:lnTo>
                  <a:lnTo>
                    <a:pt x="5189993" y="15621"/>
                  </a:lnTo>
                  <a:lnTo>
                    <a:pt x="5215812" y="51661"/>
                  </a:lnTo>
                  <a:lnTo>
                    <a:pt x="5219699" y="71196"/>
                  </a:lnTo>
                  <a:lnTo>
                    <a:pt x="5219699" y="2557702"/>
                  </a:lnTo>
                  <a:lnTo>
                    <a:pt x="5204076" y="2599194"/>
                  </a:lnTo>
                  <a:lnTo>
                    <a:pt x="5168037" y="2625013"/>
                  </a:lnTo>
                  <a:lnTo>
                    <a:pt x="5153457" y="2628411"/>
                  </a:lnTo>
                  <a:lnTo>
                    <a:pt x="5148502" y="2628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90599" y="4457699"/>
              <a:ext cx="428625" cy="342900"/>
            </a:xfrm>
            <a:custGeom>
              <a:avLst/>
              <a:gdLst/>
              <a:ahLst/>
              <a:cxnLst/>
              <a:rect l="l" t="t" r="r" b="b"/>
              <a:pathLst>
                <a:path w="428625" h="342900">
                  <a:moveTo>
                    <a:pt x="403979" y="128587"/>
                  </a:moveTo>
                  <a:lnTo>
                    <a:pt x="24645" y="128587"/>
                  </a:lnTo>
                  <a:lnTo>
                    <a:pt x="15059" y="126647"/>
                  </a:lnTo>
                  <a:lnTo>
                    <a:pt x="7224" y="121354"/>
                  </a:lnTo>
                  <a:lnTo>
                    <a:pt x="1939" y="113499"/>
                  </a:lnTo>
                  <a:lnTo>
                    <a:pt x="0" y="103874"/>
                  </a:lnTo>
                  <a:lnTo>
                    <a:pt x="0" y="99052"/>
                  </a:lnTo>
                  <a:lnTo>
                    <a:pt x="54783" y="14332"/>
                  </a:lnTo>
                  <a:lnTo>
                    <a:pt x="81505" y="0"/>
                  </a:lnTo>
                  <a:lnTo>
                    <a:pt x="347119" y="0"/>
                  </a:lnTo>
                  <a:lnTo>
                    <a:pt x="427151" y="94297"/>
                  </a:lnTo>
                  <a:lnTo>
                    <a:pt x="428624" y="99052"/>
                  </a:lnTo>
                  <a:lnTo>
                    <a:pt x="428624" y="103874"/>
                  </a:lnTo>
                  <a:lnTo>
                    <a:pt x="426691" y="113499"/>
                  </a:lnTo>
                  <a:lnTo>
                    <a:pt x="421405" y="121354"/>
                  </a:lnTo>
                  <a:lnTo>
                    <a:pt x="413567" y="126647"/>
                  </a:lnTo>
                  <a:lnTo>
                    <a:pt x="403979" y="128587"/>
                  </a:lnTo>
                  <a:close/>
                </a:path>
                <a:path w="428625" h="342900">
                  <a:moveTo>
                    <a:pt x="225028" y="342899"/>
                  </a:moveTo>
                  <a:lnTo>
                    <a:pt x="75009" y="342899"/>
                  </a:lnTo>
                  <a:lnTo>
                    <a:pt x="62499" y="340372"/>
                  </a:lnTo>
                  <a:lnTo>
                    <a:pt x="52280" y="333481"/>
                  </a:lnTo>
                  <a:lnTo>
                    <a:pt x="45389" y="323263"/>
                  </a:lnTo>
                  <a:lnTo>
                    <a:pt x="42862" y="310753"/>
                  </a:lnTo>
                  <a:lnTo>
                    <a:pt x="42862" y="150018"/>
                  </a:lnTo>
                  <a:lnTo>
                    <a:pt x="85724" y="150018"/>
                  </a:lnTo>
                  <a:lnTo>
                    <a:pt x="85724" y="257174"/>
                  </a:lnTo>
                  <a:lnTo>
                    <a:pt x="257174" y="257174"/>
                  </a:lnTo>
                  <a:lnTo>
                    <a:pt x="257174" y="310753"/>
                  </a:lnTo>
                  <a:lnTo>
                    <a:pt x="254647" y="323263"/>
                  </a:lnTo>
                  <a:lnTo>
                    <a:pt x="247756" y="333481"/>
                  </a:lnTo>
                  <a:lnTo>
                    <a:pt x="237538" y="340372"/>
                  </a:lnTo>
                  <a:lnTo>
                    <a:pt x="225028" y="342899"/>
                  </a:lnTo>
                  <a:close/>
                </a:path>
                <a:path w="428625" h="342900">
                  <a:moveTo>
                    <a:pt x="257174" y="257174"/>
                  </a:moveTo>
                  <a:lnTo>
                    <a:pt x="214312" y="257174"/>
                  </a:lnTo>
                  <a:lnTo>
                    <a:pt x="214312" y="150018"/>
                  </a:lnTo>
                  <a:lnTo>
                    <a:pt x="257174" y="150018"/>
                  </a:lnTo>
                  <a:lnTo>
                    <a:pt x="257174" y="257174"/>
                  </a:lnTo>
                  <a:close/>
                </a:path>
                <a:path w="428625" h="342900">
                  <a:moveTo>
                    <a:pt x="364331" y="342899"/>
                  </a:moveTo>
                  <a:lnTo>
                    <a:pt x="355981" y="341218"/>
                  </a:lnTo>
                  <a:lnTo>
                    <a:pt x="349170" y="336629"/>
                  </a:lnTo>
                  <a:lnTo>
                    <a:pt x="344581" y="329818"/>
                  </a:lnTo>
                  <a:lnTo>
                    <a:pt x="342899" y="321468"/>
                  </a:lnTo>
                  <a:lnTo>
                    <a:pt x="342899" y="150018"/>
                  </a:lnTo>
                  <a:lnTo>
                    <a:pt x="385762" y="150018"/>
                  </a:lnTo>
                  <a:lnTo>
                    <a:pt x="385762" y="321468"/>
                  </a:lnTo>
                  <a:lnTo>
                    <a:pt x="384080" y="329818"/>
                  </a:lnTo>
                  <a:lnTo>
                    <a:pt x="379492" y="336629"/>
                  </a:lnTo>
                  <a:lnTo>
                    <a:pt x="372680" y="341218"/>
                  </a:lnTo>
                  <a:lnTo>
                    <a:pt x="364331" y="3428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019162" y="5895974"/>
              <a:ext cx="47625" cy="428625"/>
            </a:xfrm>
            <a:custGeom>
              <a:avLst/>
              <a:gdLst/>
              <a:ahLst/>
              <a:cxnLst/>
              <a:rect l="l" t="t" r="r" b="b"/>
              <a:pathLst>
                <a:path w="47625" h="428625">
                  <a:moveTo>
                    <a:pt x="47625" y="401662"/>
                  </a:moveTo>
                  <a:lnTo>
                    <a:pt x="26974" y="381000"/>
                  </a:lnTo>
                  <a:lnTo>
                    <a:pt x="20662" y="381000"/>
                  </a:lnTo>
                  <a:lnTo>
                    <a:pt x="0" y="401662"/>
                  </a:lnTo>
                  <a:lnTo>
                    <a:pt x="0" y="407974"/>
                  </a:lnTo>
                  <a:lnTo>
                    <a:pt x="20662" y="428625"/>
                  </a:lnTo>
                  <a:lnTo>
                    <a:pt x="26974" y="428625"/>
                  </a:lnTo>
                  <a:lnTo>
                    <a:pt x="47625" y="407974"/>
                  </a:lnTo>
                  <a:lnTo>
                    <a:pt x="47625" y="404812"/>
                  </a:lnTo>
                  <a:lnTo>
                    <a:pt x="47625" y="401662"/>
                  </a:lnTo>
                  <a:close/>
                </a:path>
                <a:path w="47625" h="428625">
                  <a:moveTo>
                    <a:pt x="47625" y="211162"/>
                  </a:moveTo>
                  <a:lnTo>
                    <a:pt x="26974" y="190500"/>
                  </a:lnTo>
                  <a:lnTo>
                    <a:pt x="20662" y="190500"/>
                  </a:lnTo>
                  <a:lnTo>
                    <a:pt x="0" y="211162"/>
                  </a:lnTo>
                  <a:lnTo>
                    <a:pt x="0" y="217474"/>
                  </a:lnTo>
                  <a:lnTo>
                    <a:pt x="20662" y="238125"/>
                  </a:lnTo>
                  <a:lnTo>
                    <a:pt x="26974" y="238125"/>
                  </a:lnTo>
                  <a:lnTo>
                    <a:pt x="47625" y="217474"/>
                  </a:lnTo>
                  <a:lnTo>
                    <a:pt x="47625" y="214312"/>
                  </a:lnTo>
                  <a:lnTo>
                    <a:pt x="47625" y="211162"/>
                  </a:lnTo>
                  <a:close/>
                </a:path>
                <a:path w="47625" h="4286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977900" y="4812913"/>
            <a:ext cx="4690110" cy="158369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세븐일레븐</a:t>
            </a:r>
            <a:r>
              <a:rPr dirty="0" sz="1700" spc="-130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195">
                <a:solidFill>
                  <a:srgbClr val="2B3D4F"/>
                </a:solidFill>
                <a:latin typeface="Dotum"/>
                <a:cs typeface="Dotum"/>
              </a:rPr>
              <a:t>시그니처</a:t>
            </a:r>
            <a:r>
              <a:rPr dirty="0" sz="1500" spc="-195" b="1">
                <a:solidFill>
                  <a:srgbClr val="2B3D4F"/>
                </a:solidFill>
                <a:latin typeface="Segoe UI Semibold"/>
                <a:cs typeface="Segoe UI Semibold"/>
              </a:rPr>
              <a:t>4.0</a:t>
            </a:r>
            <a:r>
              <a:rPr dirty="0" sz="1500" spc="30" b="1">
                <a:solidFill>
                  <a:srgbClr val="2B3D4F"/>
                </a:solidFill>
                <a:latin typeface="Segoe UI Semibold"/>
                <a:cs typeface="Segoe UI Semibold"/>
              </a:rPr>
              <a:t> </a:t>
            </a:r>
            <a:r>
              <a:rPr dirty="0" sz="1500" spc="-20" b="1">
                <a:solidFill>
                  <a:srgbClr val="2B3D4F"/>
                </a:solidFill>
                <a:latin typeface="Segoe UI Semibold"/>
                <a:cs typeface="Segoe UI Semibold"/>
              </a:rPr>
              <a:t>DT</a:t>
            </a:r>
            <a:r>
              <a:rPr dirty="0" sz="1700" spc="-20">
                <a:solidFill>
                  <a:srgbClr val="2B3D4F"/>
                </a:solidFill>
                <a:latin typeface="Dotum"/>
                <a:cs typeface="Dotum"/>
              </a:rPr>
              <a:t>랩점</a:t>
            </a:r>
            <a:endParaRPr sz="1700">
              <a:latin typeface="Dotum"/>
              <a:cs typeface="Dotum"/>
            </a:endParaRPr>
          </a:p>
          <a:p>
            <a:pPr marL="12700" marR="5080">
              <a:lnSpc>
                <a:spcPct val="108700"/>
              </a:lnSpc>
              <a:spcBef>
                <a:spcPts val="565"/>
              </a:spcBef>
            </a:pPr>
            <a:r>
              <a:rPr dirty="0" sz="1050">
                <a:solidFill>
                  <a:srgbClr val="7E8B8C"/>
                </a:solidFill>
                <a:latin typeface="Segoe UI"/>
                <a:cs typeface="Segoe UI"/>
              </a:rPr>
              <a:t>3D</a:t>
            </a:r>
            <a:r>
              <a:rPr dirty="0" sz="1050" spc="1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라이다와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50">
                <a:solidFill>
                  <a:srgbClr val="7E8B8C"/>
                </a:solidFill>
                <a:latin typeface="Segoe UI"/>
                <a:cs typeface="Segoe UI"/>
              </a:rPr>
              <a:t>AI</a:t>
            </a:r>
            <a:r>
              <a:rPr dirty="0" sz="1050" spc="1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결품관리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기술을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적용한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첨단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7E8B8C"/>
                </a:solidFill>
                <a:latin typeface="Dotum"/>
                <a:cs typeface="Dotum"/>
              </a:rPr>
              <a:t>무인점포</a:t>
            </a:r>
            <a:r>
              <a:rPr dirty="0" sz="1050" spc="-155">
                <a:solidFill>
                  <a:srgbClr val="7E8B8C"/>
                </a:solidFill>
                <a:latin typeface="Segoe UI"/>
                <a:cs typeface="Segoe UI"/>
              </a:rPr>
              <a:t>.</a:t>
            </a:r>
            <a:r>
              <a:rPr dirty="0" sz="1050" spc="1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천장에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설치된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50" spc="-70">
                <a:solidFill>
                  <a:srgbClr val="7E8B8C"/>
                </a:solidFill>
                <a:latin typeface="Segoe UI"/>
                <a:cs typeface="Segoe UI"/>
              </a:rPr>
              <a:t>22</a:t>
            </a:r>
            <a:r>
              <a:rPr dirty="0" sz="1150" spc="-70">
                <a:solidFill>
                  <a:srgbClr val="7E8B8C"/>
                </a:solidFill>
                <a:latin typeface="Dotum"/>
                <a:cs typeface="Dotum"/>
              </a:rPr>
              <a:t>개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5">
                <a:solidFill>
                  <a:srgbClr val="7E8B8C"/>
                </a:solidFill>
                <a:latin typeface="Dotum"/>
                <a:cs typeface="Dotum"/>
              </a:rPr>
              <a:t>카메라가</a:t>
            </a:r>
            <a:r>
              <a:rPr dirty="0" sz="1150" spc="5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고객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행동과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상품을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실시간</a:t>
            </a:r>
            <a:r>
              <a:rPr dirty="0" sz="1150" spc="-7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추적하는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50" spc="-130">
                <a:solidFill>
                  <a:srgbClr val="7E8B8C"/>
                </a:solidFill>
                <a:latin typeface="Segoe UI"/>
                <a:cs typeface="Segoe UI"/>
              </a:rPr>
              <a:t>'</a:t>
            </a:r>
            <a:r>
              <a:rPr dirty="0" sz="1150" spc="-130">
                <a:solidFill>
                  <a:srgbClr val="7E8B8C"/>
                </a:solidFill>
                <a:latin typeface="Dotum"/>
                <a:cs typeface="Dotum"/>
              </a:rPr>
              <a:t>비전앤픽</a:t>
            </a:r>
            <a:r>
              <a:rPr dirty="0" sz="1050" spc="-130">
                <a:solidFill>
                  <a:srgbClr val="7E8B8C"/>
                </a:solidFill>
                <a:latin typeface="Segoe UI"/>
                <a:cs typeface="Segoe UI"/>
              </a:rPr>
              <a:t>'</a:t>
            </a:r>
            <a:r>
              <a:rPr dirty="0" sz="1050" spc="20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기술</a:t>
            </a:r>
            <a:r>
              <a:rPr dirty="0" sz="1150" spc="-7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7E8B8C"/>
                </a:solidFill>
                <a:latin typeface="Dotum"/>
                <a:cs typeface="Dotum"/>
              </a:rPr>
              <a:t>도입</a:t>
            </a:r>
            <a:r>
              <a:rPr dirty="0" sz="1050" spc="-25">
                <a:solidFill>
                  <a:srgbClr val="7E8B8C"/>
                </a:solidFill>
                <a:latin typeface="Segoe UI"/>
                <a:cs typeface="Segoe UI"/>
              </a:rPr>
              <a:t>.</a:t>
            </a:r>
            <a:endParaRPr sz="1050">
              <a:latin typeface="Segoe UI"/>
              <a:cs typeface="Segoe UI"/>
            </a:endParaRPr>
          </a:p>
          <a:p>
            <a:pPr marL="202565">
              <a:lnSpc>
                <a:spcPct val="100000"/>
              </a:lnSpc>
              <a:spcBef>
                <a:spcPts val="1320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통합관제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시스템과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50">
                <a:solidFill>
                  <a:srgbClr val="4A5462"/>
                </a:solidFill>
                <a:latin typeface="Segoe UI"/>
                <a:cs typeface="Segoe UI"/>
              </a:rPr>
              <a:t>AI</a:t>
            </a:r>
            <a:r>
              <a:rPr dirty="0" sz="1050" spc="15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휴먼을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활용한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고객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응대</a:t>
            </a:r>
            <a:endParaRPr sz="1150">
              <a:latin typeface="Dotum"/>
              <a:cs typeface="Dotum"/>
            </a:endParaRPr>
          </a:p>
          <a:p>
            <a:pPr marL="202565" marR="1487805">
              <a:lnSpc>
                <a:spcPct val="108700"/>
              </a:lnSpc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자동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결제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시스템으로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별도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바코드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인식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없이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계산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00">
                <a:solidFill>
                  <a:srgbClr val="4A5462"/>
                </a:solidFill>
                <a:latin typeface="Dotum"/>
                <a:cs typeface="Dotum"/>
              </a:rPr>
              <a:t>가능</a:t>
            </a:r>
            <a:r>
              <a:rPr dirty="0" sz="11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안면인식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기술로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입장부터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퇴장까지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무인화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실현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210298" y="4190999"/>
            <a:ext cx="5219700" cy="2628900"/>
            <a:chOff x="6210298" y="4190999"/>
            <a:chExt cx="5219700" cy="2628900"/>
          </a:xfrm>
        </p:grpSpPr>
        <p:sp>
          <p:nvSpPr>
            <p:cNvPr id="18" name="object 18" descr=""/>
            <p:cNvSpPr/>
            <p:nvPr/>
          </p:nvSpPr>
          <p:spPr>
            <a:xfrm>
              <a:off x="6210298" y="4190999"/>
              <a:ext cx="5219700" cy="2628900"/>
            </a:xfrm>
            <a:custGeom>
              <a:avLst/>
              <a:gdLst/>
              <a:ahLst/>
              <a:cxnLst/>
              <a:rect l="l" t="t" r="r" b="b"/>
              <a:pathLst>
                <a:path w="5219700" h="2628900">
                  <a:moveTo>
                    <a:pt x="5148503" y="2628899"/>
                  </a:moveTo>
                  <a:lnTo>
                    <a:pt x="71196" y="2628899"/>
                  </a:lnTo>
                  <a:lnTo>
                    <a:pt x="66241" y="2628411"/>
                  </a:lnTo>
                  <a:lnTo>
                    <a:pt x="29705" y="2613277"/>
                  </a:lnTo>
                  <a:lnTo>
                    <a:pt x="3885" y="2577237"/>
                  </a:lnTo>
                  <a:lnTo>
                    <a:pt x="0" y="2557702"/>
                  </a:lnTo>
                  <a:lnTo>
                    <a:pt x="0" y="25526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48503" y="0"/>
                  </a:lnTo>
                  <a:lnTo>
                    <a:pt x="5189993" y="15621"/>
                  </a:lnTo>
                  <a:lnTo>
                    <a:pt x="5215813" y="51661"/>
                  </a:lnTo>
                  <a:lnTo>
                    <a:pt x="5219699" y="71196"/>
                  </a:lnTo>
                  <a:lnTo>
                    <a:pt x="5219699" y="2557702"/>
                  </a:lnTo>
                  <a:lnTo>
                    <a:pt x="5204076" y="2599194"/>
                  </a:lnTo>
                  <a:lnTo>
                    <a:pt x="5168037" y="2625013"/>
                  </a:lnTo>
                  <a:lnTo>
                    <a:pt x="5153457" y="2628411"/>
                  </a:lnTo>
                  <a:lnTo>
                    <a:pt x="5148503" y="2628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438899" y="4457699"/>
              <a:ext cx="428625" cy="342900"/>
            </a:xfrm>
            <a:custGeom>
              <a:avLst/>
              <a:gdLst/>
              <a:ahLst/>
              <a:cxnLst/>
              <a:rect l="l" t="t" r="r" b="b"/>
              <a:pathLst>
                <a:path w="428625" h="342900">
                  <a:moveTo>
                    <a:pt x="235743" y="64293"/>
                  </a:moveTo>
                  <a:lnTo>
                    <a:pt x="192881" y="64293"/>
                  </a:lnTo>
                  <a:lnTo>
                    <a:pt x="192881" y="21431"/>
                  </a:lnTo>
                  <a:lnTo>
                    <a:pt x="194562" y="13081"/>
                  </a:lnTo>
                  <a:lnTo>
                    <a:pt x="199151" y="6270"/>
                  </a:lnTo>
                  <a:lnTo>
                    <a:pt x="205962" y="1681"/>
                  </a:lnTo>
                  <a:lnTo>
                    <a:pt x="214312" y="0"/>
                  </a:lnTo>
                  <a:lnTo>
                    <a:pt x="222662" y="1681"/>
                  </a:lnTo>
                  <a:lnTo>
                    <a:pt x="229473" y="6270"/>
                  </a:lnTo>
                  <a:lnTo>
                    <a:pt x="234062" y="13081"/>
                  </a:lnTo>
                  <a:lnTo>
                    <a:pt x="235743" y="21431"/>
                  </a:lnTo>
                  <a:lnTo>
                    <a:pt x="235743" y="64293"/>
                  </a:lnTo>
                  <a:close/>
                </a:path>
                <a:path w="428625" h="342900">
                  <a:moveTo>
                    <a:pt x="316110" y="342899"/>
                  </a:moveTo>
                  <a:lnTo>
                    <a:pt x="112514" y="342899"/>
                  </a:lnTo>
                  <a:lnTo>
                    <a:pt x="93734" y="339113"/>
                  </a:lnTo>
                  <a:lnTo>
                    <a:pt x="78408" y="328785"/>
                  </a:lnTo>
                  <a:lnTo>
                    <a:pt x="68079" y="313459"/>
                  </a:lnTo>
                  <a:lnTo>
                    <a:pt x="64293" y="294679"/>
                  </a:lnTo>
                  <a:lnTo>
                    <a:pt x="64293" y="112514"/>
                  </a:lnTo>
                  <a:lnTo>
                    <a:pt x="68079" y="93734"/>
                  </a:lnTo>
                  <a:lnTo>
                    <a:pt x="78408" y="78408"/>
                  </a:lnTo>
                  <a:lnTo>
                    <a:pt x="93734" y="68079"/>
                  </a:lnTo>
                  <a:lnTo>
                    <a:pt x="112514" y="64293"/>
                  </a:lnTo>
                  <a:lnTo>
                    <a:pt x="316110" y="64293"/>
                  </a:lnTo>
                  <a:lnTo>
                    <a:pt x="334890" y="68079"/>
                  </a:lnTo>
                  <a:lnTo>
                    <a:pt x="350216" y="78408"/>
                  </a:lnTo>
                  <a:lnTo>
                    <a:pt x="360545" y="93734"/>
                  </a:lnTo>
                  <a:lnTo>
                    <a:pt x="364331" y="112514"/>
                  </a:lnTo>
                  <a:lnTo>
                    <a:pt x="364331" y="144660"/>
                  </a:lnTo>
                  <a:lnTo>
                    <a:pt x="146466" y="144660"/>
                  </a:lnTo>
                  <a:lnTo>
                    <a:pt x="143049" y="145340"/>
                  </a:lnTo>
                  <a:lnTo>
                    <a:pt x="123229" y="167897"/>
                  </a:lnTo>
                  <a:lnTo>
                    <a:pt x="123229" y="175002"/>
                  </a:lnTo>
                  <a:lnTo>
                    <a:pt x="146466" y="198239"/>
                  </a:lnTo>
                  <a:lnTo>
                    <a:pt x="364331" y="198239"/>
                  </a:lnTo>
                  <a:lnTo>
                    <a:pt x="364331" y="257174"/>
                  </a:lnTo>
                  <a:lnTo>
                    <a:pt x="133409" y="257174"/>
                  </a:lnTo>
                  <a:lnTo>
                    <a:pt x="128587" y="261997"/>
                  </a:lnTo>
                  <a:lnTo>
                    <a:pt x="128587" y="273784"/>
                  </a:lnTo>
                  <a:lnTo>
                    <a:pt x="133409" y="278606"/>
                  </a:lnTo>
                  <a:lnTo>
                    <a:pt x="364331" y="278606"/>
                  </a:lnTo>
                  <a:lnTo>
                    <a:pt x="364331" y="294679"/>
                  </a:lnTo>
                  <a:lnTo>
                    <a:pt x="360545" y="313459"/>
                  </a:lnTo>
                  <a:lnTo>
                    <a:pt x="350216" y="328785"/>
                  </a:lnTo>
                  <a:lnTo>
                    <a:pt x="334890" y="339113"/>
                  </a:lnTo>
                  <a:lnTo>
                    <a:pt x="316110" y="342899"/>
                  </a:lnTo>
                  <a:close/>
                </a:path>
                <a:path w="428625" h="342900">
                  <a:moveTo>
                    <a:pt x="275053" y="198239"/>
                  </a:moveTo>
                  <a:lnTo>
                    <a:pt x="153571" y="198239"/>
                  </a:lnTo>
                  <a:lnTo>
                    <a:pt x="156988" y="197559"/>
                  </a:lnTo>
                  <a:lnTo>
                    <a:pt x="163552" y="194840"/>
                  </a:lnTo>
                  <a:lnTo>
                    <a:pt x="176807" y="175002"/>
                  </a:lnTo>
                  <a:lnTo>
                    <a:pt x="176807" y="167897"/>
                  </a:lnTo>
                  <a:lnTo>
                    <a:pt x="153571" y="144660"/>
                  </a:lnTo>
                  <a:lnTo>
                    <a:pt x="275053" y="144660"/>
                  </a:lnTo>
                  <a:lnTo>
                    <a:pt x="251817" y="167897"/>
                  </a:lnTo>
                  <a:lnTo>
                    <a:pt x="251817" y="175002"/>
                  </a:lnTo>
                  <a:lnTo>
                    <a:pt x="271636" y="197559"/>
                  </a:lnTo>
                  <a:lnTo>
                    <a:pt x="275053" y="198239"/>
                  </a:lnTo>
                  <a:close/>
                </a:path>
                <a:path w="428625" h="342900">
                  <a:moveTo>
                    <a:pt x="364331" y="198239"/>
                  </a:moveTo>
                  <a:lnTo>
                    <a:pt x="282158" y="198239"/>
                  </a:lnTo>
                  <a:lnTo>
                    <a:pt x="285575" y="197559"/>
                  </a:lnTo>
                  <a:lnTo>
                    <a:pt x="292139" y="194840"/>
                  </a:lnTo>
                  <a:lnTo>
                    <a:pt x="305395" y="175002"/>
                  </a:lnTo>
                  <a:lnTo>
                    <a:pt x="305395" y="167897"/>
                  </a:lnTo>
                  <a:lnTo>
                    <a:pt x="282158" y="144660"/>
                  </a:lnTo>
                  <a:lnTo>
                    <a:pt x="364331" y="144660"/>
                  </a:lnTo>
                  <a:lnTo>
                    <a:pt x="364331" y="198239"/>
                  </a:lnTo>
                  <a:close/>
                </a:path>
                <a:path w="428625" h="342900">
                  <a:moveTo>
                    <a:pt x="197703" y="278606"/>
                  </a:moveTo>
                  <a:lnTo>
                    <a:pt x="166627" y="278606"/>
                  </a:lnTo>
                  <a:lnTo>
                    <a:pt x="171449" y="273784"/>
                  </a:lnTo>
                  <a:lnTo>
                    <a:pt x="171449" y="261997"/>
                  </a:lnTo>
                  <a:lnTo>
                    <a:pt x="166627" y="257174"/>
                  </a:lnTo>
                  <a:lnTo>
                    <a:pt x="197703" y="257174"/>
                  </a:lnTo>
                  <a:lnTo>
                    <a:pt x="192881" y="261997"/>
                  </a:lnTo>
                  <a:lnTo>
                    <a:pt x="192881" y="273784"/>
                  </a:lnTo>
                  <a:lnTo>
                    <a:pt x="197703" y="278606"/>
                  </a:lnTo>
                  <a:close/>
                </a:path>
                <a:path w="428625" h="342900">
                  <a:moveTo>
                    <a:pt x="261997" y="278606"/>
                  </a:moveTo>
                  <a:lnTo>
                    <a:pt x="230921" y="278606"/>
                  </a:lnTo>
                  <a:lnTo>
                    <a:pt x="235743" y="273784"/>
                  </a:lnTo>
                  <a:lnTo>
                    <a:pt x="235743" y="261997"/>
                  </a:lnTo>
                  <a:lnTo>
                    <a:pt x="230921" y="257174"/>
                  </a:lnTo>
                  <a:lnTo>
                    <a:pt x="261997" y="257174"/>
                  </a:lnTo>
                  <a:lnTo>
                    <a:pt x="257174" y="261997"/>
                  </a:lnTo>
                  <a:lnTo>
                    <a:pt x="257174" y="273784"/>
                  </a:lnTo>
                  <a:lnTo>
                    <a:pt x="261997" y="278606"/>
                  </a:lnTo>
                  <a:close/>
                </a:path>
                <a:path w="428625" h="342900">
                  <a:moveTo>
                    <a:pt x="364331" y="278606"/>
                  </a:moveTo>
                  <a:lnTo>
                    <a:pt x="295215" y="278606"/>
                  </a:lnTo>
                  <a:lnTo>
                    <a:pt x="300037" y="273784"/>
                  </a:lnTo>
                  <a:lnTo>
                    <a:pt x="300037" y="261997"/>
                  </a:lnTo>
                  <a:lnTo>
                    <a:pt x="295215" y="257174"/>
                  </a:lnTo>
                  <a:lnTo>
                    <a:pt x="364331" y="257174"/>
                  </a:lnTo>
                  <a:lnTo>
                    <a:pt x="364331" y="278606"/>
                  </a:lnTo>
                  <a:close/>
                </a:path>
                <a:path w="428625" h="342900">
                  <a:moveTo>
                    <a:pt x="42862" y="278606"/>
                  </a:moveTo>
                  <a:lnTo>
                    <a:pt x="32146" y="278606"/>
                  </a:lnTo>
                  <a:lnTo>
                    <a:pt x="19636" y="276079"/>
                  </a:lnTo>
                  <a:lnTo>
                    <a:pt x="9418" y="269188"/>
                  </a:lnTo>
                  <a:lnTo>
                    <a:pt x="2527" y="258969"/>
                  </a:lnTo>
                  <a:lnTo>
                    <a:pt x="0" y="246459"/>
                  </a:lnTo>
                  <a:lnTo>
                    <a:pt x="0" y="182165"/>
                  </a:lnTo>
                  <a:lnTo>
                    <a:pt x="2527" y="169655"/>
                  </a:lnTo>
                  <a:lnTo>
                    <a:pt x="9418" y="159436"/>
                  </a:lnTo>
                  <a:lnTo>
                    <a:pt x="19636" y="152545"/>
                  </a:lnTo>
                  <a:lnTo>
                    <a:pt x="32146" y="150018"/>
                  </a:lnTo>
                  <a:lnTo>
                    <a:pt x="42862" y="150018"/>
                  </a:lnTo>
                  <a:lnTo>
                    <a:pt x="42862" y="278606"/>
                  </a:lnTo>
                  <a:close/>
                </a:path>
                <a:path w="428625" h="342900">
                  <a:moveTo>
                    <a:pt x="396478" y="278606"/>
                  </a:moveTo>
                  <a:lnTo>
                    <a:pt x="385762" y="278606"/>
                  </a:lnTo>
                  <a:lnTo>
                    <a:pt x="385762" y="150018"/>
                  </a:lnTo>
                  <a:lnTo>
                    <a:pt x="396478" y="150018"/>
                  </a:lnTo>
                  <a:lnTo>
                    <a:pt x="408988" y="152545"/>
                  </a:lnTo>
                  <a:lnTo>
                    <a:pt x="419206" y="159436"/>
                  </a:lnTo>
                  <a:lnTo>
                    <a:pt x="426097" y="169655"/>
                  </a:lnTo>
                  <a:lnTo>
                    <a:pt x="428624" y="182165"/>
                  </a:lnTo>
                  <a:lnTo>
                    <a:pt x="428624" y="246459"/>
                  </a:lnTo>
                  <a:lnTo>
                    <a:pt x="426097" y="258969"/>
                  </a:lnTo>
                  <a:lnTo>
                    <a:pt x="419206" y="269188"/>
                  </a:lnTo>
                  <a:lnTo>
                    <a:pt x="408988" y="276079"/>
                  </a:lnTo>
                  <a:lnTo>
                    <a:pt x="396478" y="278606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467462" y="5895974"/>
              <a:ext cx="47625" cy="619125"/>
            </a:xfrm>
            <a:custGeom>
              <a:avLst/>
              <a:gdLst/>
              <a:ahLst/>
              <a:cxnLst/>
              <a:rect l="l" t="t" r="r" b="b"/>
              <a:pathLst>
                <a:path w="47625" h="619125">
                  <a:moveTo>
                    <a:pt x="47625" y="592162"/>
                  </a:moveTo>
                  <a:lnTo>
                    <a:pt x="26974" y="571500"/>
                  </a:lnTo>
                  <a:lnTo>
                    <a:pt x="20662" y="571500"/>
                  </a:lnTo>
                  <a:lnTo>
                    <a:pt x="0" y="592162"/>
                  </a:lnTo>
                  <a:lnTo>
                    <a:pt x="0" y="598474"/>
                  </a:lnTo>
                  <a:lnTo>
                    <a:pt x="20662" y="619125"/>
                  </a:lnTo>
                  <a:lnTo>
                    <a:pt x="26974" y="619125"/>
                  </a:lnTo>
                  <a:lnTo>
                    <a:pt x="47625" y="598474"/>
                  </a:lnTo>
                  <a:lnTo>
                    <a:pt x="47625" y="595312"/>
                  </a:lnTo>
                  <a:lnTo>
                    <a:pt x="47625" y="592162"/>
                  </a:lnTo>
                  <a:close/>
                </a:path>
                <a:path w="47625" h="619125">
                  <a:moveTo>
                    <a:pt x="47625" y="401662"/>
                  </a:moveTo>
                  <a:lnTo>
                    <a:pt x="26974" y="381000"/>
                  </a:lnTo>
                  <a:lnTo>
                    <a:pt x="20662" y="381000"/>
                  </a:lnTo>
                  <a:lnTo>
                    <a:pt x="0" y="401662"/>
                  </a:lnTo>
                  <a:lnTo>
                    <a:pt x="0" y="407974"/>
                  </a:lnTo>
                  <a:lnTo>
                    <a:pt x="20662" y="428625"/>
                  </a:lnTo>
                  <a:lnTo>
                    <a:pt x="26974" y="428625"/>
                  </a:lnTo>
                  <a:lnTo>
                    <a:pt x="47625" y="407974"/>
                  </a:lnTo>
                  <a:lnTo>
                    <a:pt x="47625" y="404812"/>
                  </a:lnTo>
                  <a:lnTo>
                    <a:pt x="47625" y="401662"/>
                  </a:lnTo>
                  <a:close/>
                </a:path>
                <a:path w="47625" h="619125">
                  <a:moveTo>
                    <a:pt x="47625" y="211162"/>
                  </a:moveTo>
                  <a:lnTo>
                    <a:pt x="26974" y="190500"/>
                  </a:lnTo>
                  <a:lnTo>
                    <a:pt x="20662" y="190500"/>
                  </a:lnTo>
                  <a:lnTo>
                    <a:pt x="0" y="211162"/>
                  </a:lnTo>
                  <a:lnTo>
                    <a:pt x="0" y="217474"/>
                  </a:lnTo>
                  <a:lnTo>
                    <a:pt x="20662" y="238125"/>
                  </a:lnTo>
                  <a:lnTo>
                    <a:pt x="26974" y="238125"/>
                  </a:lnTo>
                  <a:lnTo>
                    <a:pt x="47625" y="217474"/>
                  </a:lnTo>
                  <a:lnTo>
                    <a:pt x="47625" y="214312"/>
                  </a:lnTo>
                  <a:lnTo>
                    <a:pt x="47625" y="211162"/>
                  </a:lnTo>
                  <a:close/>
                </a:path>
                <a:path w="47625" h="6191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6426199" y="4812913"/>
            <a:ext cx="4738370" cy="1774189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롯데</a:t>
            </a:r>
            <a:r>
              <a:rPr dirty="0" sz="1700" spc="-160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무인</a:t>
            </a:r>
            <a:r>
              <a:rPr dirty="0" sz="1700" spc="-155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2B3D4F"/>
                </a:solidFill>
                <a:latin typeface="Dotum"/>
                <a:cs typeface="Dotum"/>
              </a:rPr>
              <a:t>편의점</a:t>
            </a:r>
            <a:endParaRPr sz="1700">
              <a:latin typeface="Dotum"/>
              <a:cs typeface="Dotum"/>
            </a:endParaRPr>
          </a:p>
          <a:p>
            <a:pPr marL="12700" marR="5080">
              <a:lnSpc>
                <a:spcPct val="108700"/>
              </a:lnSpc>
              <a:spcBef>
                <a:spcPts val="565"/>
              </a:spcBef>
            </a:pP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롯데정보통신의</a:t>
            </a:r>
            <a:r>
              <a:rPr dirty="0" sz="1150" spc="-7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50" spc="-130">
                <a:solidFill>
                  <a:srgbClr val="7E8B8C"/>
                </a:solidFill>
                <a:latin typeface="Segoe UI"/>
                <a:cs typeface="Segoe UI"/>
              </a:rPr>
              <a:t>'</a:t>
            </a:r>
            <a:r>
              <a:rPr dirty="0" sz="1150" spc="-130">
                <a:solidFill>
                  <a:srgbClr val="7E8B8C"/>
                </a:solidFill>
                <a:latin typeface="Dotum"/>
                <a:cs typeface="Dotum"/>
              </a:rPr>
              <a:t>비전앤픽</a:t>
            </a:r>
            <a:r>
              <a:rPr dirty="0" sz="1050" spc="-130">
                <a:solidFill>
                  <a:srgbClr val="7E8B8C"/>
                </a:solidFill>
                <a:latin typeface="Segoe UI"/>
                <a:cs typeface="Segoe UI"/>
              </a:rPr>
              <a:t>'</a:t>
            </a:r>
            <a:r>
              <a:rPr dirty="0" sz="1050" spc="2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시스템을</a:t>
            </a:r>
            <a:r>
              <a:rPr dirty="0" sz="1150" spc="-7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도입한</a:t>
            </a:r>
            <a:r>
              <a:rPr dirty="0" sz="1150" spc="-7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경제적</a:t>
            </a:r>
            <a:r>
              <a:rPr dirty="0" sz="1150" spc="-7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무인</a:t>
            </a:r>
            <a:r>
              <a:rPr dirty="0" sz="1150" spc="-7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7E8B8C"/>
                </a:solidFill>
                <a:latin typeface="Dotum"/>
                <a:cs typeface="Dotum"/>
              </a:rPr>
              <a:t>솔루션</a:t>
            </a:r>
            <a:r>
              <a:rPr dirty="0" sz="1050" spc="-145">
                <a:solidFill>
                  <a:srgbClr val="7E8B8C"/>
                </a:solidFill>
                <a:latin typeface="Segoe UI"/>
                <a:cs typeface="Segoe UI"/>
              </a:rPr>
              <a:t>.</a:t>
            </a:r>
            <a:r>
              <a:rPr dirty="0" sz="1050" spc="2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아마존</a:t>
            </a:r>
            <a:r>
              <a:rPr dirty="0" sz="1150" spc="-7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고보다</a:t>
            </a:r>
            <a:r>
              <a:rPr dirty="0" sz="1150" spc="-7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04">
                <a:solidFill>
                  <a:srgbClr val="7E8B8C"/>
                </a:solidFill>
                <a:latin typeface="Dotum"/>
                <a:cs typeface="Dotum"/>
              </a:rPr>
              <a:t>저렴한</a:t>
            </a:r>
            <a:r>
              <a:rPr dirty="0" sz="1150" spc="5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비용으로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구현된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카메라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기반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자동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결제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시스템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7E8B8C"/>
                </a:solidFill>
                <a:latin typeface="Dotum"/>
                <a:cs typeface="Dotum"/>
              </a:rPr>
              <a:t>특징</a:t>
            </a:r>
            <a:r>
              <a:rPr dirty="0" sz="1050" spc="-25">
                <a:solidFill>
                  <a:srgbClr val="7E8B8C"/>
                </a:solidFill>
                <a:latin typeface="Segoe UI"/>
                <a:cs typeface="Segoe UI"/>
              </a:rPr>
              <a:t>.</a:t>
            </a:r>
            <a:endParaRPr sz="1050">
              <a:latin typeface="Segoe UI"/>
              <a:cs typeface="Segoe UI"/>
            </a:endParaRPr>
          </a:p>
          <a:p>
            <a:pPr marL="202565" marR="1694814">
              <a:lnSpc>
                <a:spcPct val="108700"/>
              </a:lnSpc>
              <a:spcBef>
                <a:spcPts val="1200"/>
              </a:spcBef>
            </a:pPr>
            <a:r>
              <a:rPr dirty="0" sz="1050">
                <a:solidFill>
                  <a:srgbClr val="4A5462"/>
                </a:solidFill>
                <a:latin typeface="Segoe UI"/>
                <a:cs typeface="Segoe UI"/>
              </a:rPr>
              <a:t>AI</a:t>
            </a:r>
            <a:r>
              <a:rPr dirty="0" sz="1050" spc="1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결품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관리</a:t>
            </a:r>
            <a:r>
              <a:rPr dirty="0" sz="11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시스템으로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매대</a:t>
            </a:r>
            <a:r>
              <a:rPr dirty="0" sz="11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상품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자동</a:t>
            </a:r>
            <a:r>
              <a:rPr dirty="0" sz="11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보충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알림 </a:t>
            </a:r>
            <a:r>
              <a:rPr dirty="0" sz="1050" spc="-130">
                <a:solidFill>
                  <a:srgbClr val="4A5462"/>
                </a:solidFill>
                <a:latin typeface="Segoe UI"/>
                <a:cs typeface="Segoe UI"/>
              </a:rPr>
              <a:t>'</a:t>
            </a:r>
            <a:r>
              <a:rPr dirty="0" sz="1150" spc="-130">
                <a:solidFill>
                  <a:srgbClr val="4A5462"/>
                </a:solidFill>
                <a:latin typeface="Dotum"/>
                <a:cs typeface="Dotum"/>
              </a:rPr>
              <a:t>스캔앤고</a:t>
            </a:r>
            <a:r>
              <a:rPr dirty="0" sz="1050" spc="-130">
                <a:solidFill>
                  <a:srgbClr val="4A5462"/>
                </a:solidFill>
                <a:latin typeface="Segoe UI"/>
                <a:cs typeface="Segoe UI"/>
              </a:rPr>
              <a:t>'</a:t>
            </a:r>
            <a:r>
              <a:rPr dirty="0" sz="1050" spc="2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기능으로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고객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자체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스캔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결제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지원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라이다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기술과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안면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인식으로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고객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구매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데이터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04">
                <a:solidFill>
                  <a:srgbClr val="4A5462"/>
                </a:solidFill>
                <a:latin typeface="Dotum"/>
                <a:cs typeface="Dotum"/>
              </a:rPr>
              <a:t>분석</a:t>
            </a:r>
            <a:r>
              <a:rPr dirty="0" sz="11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매장</a:t>
            </a:r>
            <a:r>
              <a:rPr dirty="0" sz="11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내</a:t>
            </a:r>
            <a:r>
              <a:rPr dirty="0" sz="11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50">
                <a:solidFill>
                  <a:srgbClr val="4A5462"/>
                </a:solidFill>
                <a:latin typeface="Segoe UI"/>
                <a:cs typeface="Segoe UI"/>
              </a:rPr>
              <a:t>AI</a:t>
            </a:r>
            <a:r>
              <a:rPr dirty="0" sz="1050" spc="1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휴먼을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통한</a:t>
            </a:r>
            <a:r>
              <a:rPr dirty="0" sz="11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고객</a:t>
            </a:r>
            <a:r>
              <a:rPr dirty="0" sz="11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응대</a:t>
            </a:r>
            <a:r>
              <a:rPr dirty="0" sz="11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서비스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제공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20"/>
              <a:t>무인가게</a:t>
            </a:r>
            <a:r>
              <a:rPr dirty="0" spc="-295"/>
              <a:t> </a:t>
            </a:r>
            <a:r>
              <a:rPr dirty="0" spc="-620"/>
              <a:t>솔루션</a:t>
            </a:r>
            <a:r>
              <a:rPr dirty="0" spc="-295"/>
              <a:t> </a:t>
            </a:r>
            <a:r>
              <a:rPr dirty="0" spc="-645"/>
              <a:t>개요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761999" y="1028699"/>
            <a:ext cx="10668000" cy="2857500"/>
            <a:chOff x="761999" y="1028699"/>
            <a:chExt cx="10668000" cy="2857500"/>
          </a:xfrm>
        </p:grpSpPr>
        <p:sp>
          <p:nvSpPr>
            <p:cNvPr id="4" name="object 4" descr=""/>
            <p:cNvSpPr/>
            <p:nvPr/>
          </p:nvSpPr>
          <p:spPr>
            <a:xfrm>
              <a:off x="761999" y="1028699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5714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571499" y="0"/>
                  </a:lnTo>
                  <a:lnTo>
                    <a:pt x="571499" y="380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095998" y="1447799"/>
              <a:ext cx="5334000" cy="2438400"/>
            </a:xfrm>
            <a:custGeom>
              <a:avLst/>
              <a:gdLst/>
              <a:ahLst/>
              <a:cxnLst/>
              <a:rect l="l" t="t" r="r" b="b"/>
              <a:pathLst>
                <a:path w="5334000" h="2438400">
                  <a:moveTo>
                    <a:pt x="5262803" y="2438399"/>
                  </a:moveTo>
                  <a:lnTo>
                    <a:pt x="71196" y="2438399"/>
                  </a:lnTo>
                  <a:lnTo>
                    <a:pt x="66241" y="2437911"/>
                  </a:lnTo>
                  <a:lnTo>
                    <a:pt x="29705" y="2422777"/>
                  </a:lnTo>
                  <a:lnTo>
                    <a:pt x="3885" y="2386737"/>
                  </a:lnTo>
                  <a:lnTo>
                    <a:pt x="0" y="2367203"/>
                  </a:lnTo>
                  <a:lnTo>
                    <a:pt x="0" y="2362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62803" y="0"/>
                  </a:lnTo>
                  <a:lnTo>
                    <a:pt x="5304293" y="15621"/>
                  </a:lnTo>
                  <a:lnTo>
                    <a:pt x="5330113" y="51661"/>
                  </a:lnTo>
                  <a:lnTo>
                    <a:pt x="5333999" y="71196"/>
                  </a:lnTo>
                  <a:lnTo>
                    <a:pt x="5333999" y="2367203"/>
                  </a:lnTo>
                  <a:lnTo>
                    <a:pt x="5318376" y="2408694"/>
                  </a:lnTo>
                  <a:lnTo>
                    <a:pt x="5282337" y="2434513"/>
                  </a:lnTo>
                  <a:lnTo>
                    <a:pt x="5267757" y="2437911"/>
                  </a:lnTo>
                  <a:lnTo>
                    <a:pt x="5262803" y="24383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49299" y="1412392"/>
            <a:ext cx="4998085" cy="711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355">
                <a:solidFill>
                  <a:srgbClr val="374050"/>
                </a:solidFill>
                <a:latin typeface="Dotum"/>
                <a:cs typeface="Dotum"/>
              </a:rPr>
              <a:t>무인가게</a:t>
            </a:r>
            <a:r>
              <a:rPr dirty="0" sz="1350" spc="24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355">
                <a:solidFill>
                  <a:srgbClr val="374050"/>
                </a:solidFill>
                <a:latin typeface="Dotum"/>
                <a:cs typeface="Dotum"/>
              </a:rPr>
              <a:t>솔루션은</a:t>
            </a:r>
            <a:r>
              <a:rPr dirty="0" sz="1350" spc="24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 spc="-140">
                <a:solidFill>
                  <a:srgbClr val="374050"/>
                </a:solidFill>
                <a:latin typeface="Segoe UI"/>
                <a:cs typeface="Segoe UI"/>
              </a:rPr>
              <a:t>AI</a:t>
            </a:r>
            <a:r>
              <a:rPr dirty="0" sz="1350" spc="-140">
                <a:solidFill>
                  <a:srgbClr val="374050"/>
                </a:solidFill>
                <a:latin typeface="Dotum"/>
                <a:cs typeface="Dotum"/>
              </a:rPr>
              <a:t>와</a:t>
            </a:r>
            <a:r>
              <a:rPr dirty="0" sz="1350" spc="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>
                <a:solidFill>
                  <a:srgbClr val="374050"/>
                </a:solidFill>
                <a:latin typeface="Segoe UI"/>
                <a:cs typeface="Segoe UI"/>
              </a:rPr>
              <a:t>IoT</a:t>
            </a:r>
            <a:r>
              <a:rPr dirty="0" sz="1200" spc="114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395">
                <a:solidFill>
                  <a:srgbClr val="374050"/>
                </a:solidFill>
                <a:latin typeface="Dotum"/>
                <a:cs typeface="Dotum"/>
              </a:rPr>
              <a:t>기술을</a:t>
            </a:r>
            <a:r>
              <a:rPr dirty="0" sz="1350" spc="2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355">
                <a:solidFill>
                  <a:srgbClr val="374050"/>
                </a:solidFill>
                <a:latin typeface="Dotum"/>
                <a:cs typeface="Dotum"/>
              </a:rPr>
              <a:t>결합하여</a:t>
            </a:r>
            <a:r>
              <a:rPr dirty="0" sz="1350" spc="24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535">
                <a:solidFill>
                  <a:srgbClr val="374050"/>
                </a:solidFill>
                <a:latin typeface="Dotum"/>
                <a:cs typeface="Dotum"/>
              </a:rPr>
              <a:t>고객</a:t>
            </a:r>
            <a:r>
              <a:rPr dirty="0" sz="1350" spc="4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395">
                <a:solidFill>
                  <a:srgbClr val="374050"/>
                </a:solidFill>
                <a:latin typeface="Dotum"/>
                <a:cs typeface="Dotum"/>
              </a:rPr>
              <a:t>경험은</a:t>
            </a:r>
            <a:r>
              <a:rPr dirty="0" sz="1350" spc="2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330">
                <a:solidFill>
                  <a:srgbClr val="374050"/>
                </a:solidFill>
                <a:latin typeface="Dotum"/>
                <a:cs typeface="Dotum"/>
              </a:rPr>
              <a:t>향상시키고</a:t>
            </a:r>
            <a:r>
              <a:rPr dirty="0" sz="1350" spc="24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535">
                <a:solidFill>
                  <a:srgbClr val="374050"/>
                </a:solidFill>
                <a:latin typeface="Dotum"/>
                <a:cs typeface="Dotum"/>
              </a:rPr>
              <a:t>운영</a:t>
            </a:r>
            <a:r>
              <a:rPr dirty="0" sz="1350" spc="4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효율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535">
                <a:solidFill>
                  <a:srgbClr val="374050"/>
                </a:solidFill>
                <a:latin typeface="Dotum"/>
                <a:cs typeface="Dotum"/>
              </a:rPr>
              <a:t>성은</a:t>
            </a:r>
            <a:r>
              <a:rPr dirty="0" sz="1350" spc="4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330">
                <a:solidFill>
                  <a:srgbClr val="374050"/>
                </a:solidFill>
                <a:latin typeface="Dotum"/>
                <a:cs typeface="Dotum"/>
              </a:rPr>
              <a:t>극대화하는</a:t>
            </a:r>
            <a:r>
              <a:rPr dirty="0" sz="1350" spc="2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535">
                <a:solidFill>
                  <a:srgbClr val="374050"/>
                </a:solidFill>
                <a:latin typeface="Dotum"/>
                <a:cs typeface="Dotum"/>
              </a:rPr>
              <a:t>통합</a:t>
            </a:r>
            <a:r>
              <a:rPr dirty="0" sz="1350" spc="4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45">
                <a:solidFill>
                  <a:srgbClr val="374050"/>
                </a:solidFill>
                <a:latin typeface="Dotum"/>
                <a:cs typeface="Dotum"/>
              </a:rPr>
              <a:t>시스템입니다</a:t>
            </a:r>
            <a:r>
              <a:rPr dirty="0" sz="1200" spc="-245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r>
              <a:rPr dirty="0" sz="1200" spc="16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535">
                <a:solidFill>
                  <a:srgbClr val="374050"/>
                </a:solidFill>
                <a:latin typeface="Dotum"/>
                <a:cs typeface="Dotum"/>
              </a:rPr>
              <a:t>자동</a:t>
            </a:r>
            <a:r>
              <a:rPr dirty="0" sz="1350" spc="4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535">
                <a:solidFill>
                  <a:srgbClr val="374050"/>
                </a:solidFill>
                <a:latin typeface="Dotum"/>
                <a:cs typeface="Dotum"/>
              </a:rPr>
              <a:t>계산</a:t>
            </a:r>
            <a:r>
              <a:rPr dirty="0" sz="1350" spc="4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395">
                <a:solidFill>
                  <a:srgbClr val="374050"/>
                </a:solidFill>
                <a:latin typeface="Dotum"/>
                <a:cs typeface="Dotum"/>
              </a:rPr>
              <a:t>기능과</a:t>
            </a:r>
            <a:r>
              <a:rPr dirty="0" sz="1350" spc="3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395">
                <a:solidFill>
                  <a:srgbClr val="374050"/>
                </a:solidFill>
                <a:latin typeface="Dotum"/>
                <a:cs typeface="Dotum"/>
              </a:rPr>
              <a:t>실시간</a:t>
            </a:r>
            <a:r>
              <a:rPr dirty="0" sz="1350" spc="34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535">
                <a:solidFill>
                  <a:srgbClr val="374050"/>
                </a:solidFill>
                <a:latin typeface="Dotum"/>
                <a:cs typeface="Dotum"/>
              </a:rPr>
              <a:t>안전</a:t>
            </a:r>
            <a:r>
              <a:rPr dirty="0" sz="1350" spc="4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535">
                <a:solidFill>
                  <a:srgbClr val="374050"/>
                </a:solidFill>
                <a:latin typeface="Dotum"/>
                <a:cs typeface="Dotum"/>
              </a:rPr>
              <a:t>관리</a:t>
            </a:r>
            <a:r>
              <a:rPr dirty="0" sz="1350" spc="4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기능을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기반으로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매장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내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고객의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모든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활동을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효과적으로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모니터링하고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10">
                <a:solidFill>
                  <a:srgbClr val="374050"/>
                </a:solidFill>
                <a:latin typeface="Dotum"/>
                <a:cs typeface="Dotum"/>
              </a:rPr>
              <a:t>관리합니다</a:t>
            </a:r>
            <a:r>
              <a:rPr dirty="0" sz="1200" spc="-10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49299" y="2326792"/>
            <a:ext cx="5102860" cy="711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매장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운영자는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원격으로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175">
                <a:solidFill>
                  <a:srgbClr val="374050"/>
                </a:solidFill>
                <a:latin typeface="Dotum"/>
                <a:cs typeface="Dotum"/>
              </a:rPr>
              <a:t>재고</a:t>
            </a:r>
            <a:r>
              <a:rPr dirty="0" sz="1200" spc="-175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20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175">
                <a:solidFill>
                  <a:srgbClr val="374050"/>
                </a:solidFill>
                <a:latin typeface="Dotum"/>
                <a:cs typeface="Dotum"/>
              </a:rPr>
              <a:t>매출</a:t>
            </a:r>
            <a:r>
              <a:rPr dirty="0" sz="1200" spc="-175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20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고객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흐름을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모니터링할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수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195">
                <a:solidFill>
                  <a:srgbClr val="374050"/>
                </a:solidFill>
                <a:latin typeface="Dotum"/>
                <a:cs typeface="Dotum"/>
              </a:rPr>
              <a:t>있으며</a:t>
            </a:r>
            <a:r>
              <a:rPr dirty="0" sz="1200" spc="-195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20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이상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징후</a:t>
            </a:r>
            <a:r>
              <a:rPr dirty="0" sz="13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발생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시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즉각적인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대응이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15">
                <a:solidFill>
                  <a:srgbClr val="374050"/>
                </a:solidFill>
                <a:latin typeface="Dotum"/>
                <a:cs typeface="Dotum"/>
              </a:rPr>
              <a:t>가능합니다</a:t>
            </a:r>
            <a:r>
              <a:rPr dirty="0" sz="1200" spc="-215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r>
              <a:rPr dirty="0" sz="120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이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솔루션은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초기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투자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비용을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절감하면서도</a:t>
            </a:r>
            <a:r>
              <a:rPr dirty="0" sz="13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 spc="-135">
                <a:solidFill>
                  <a:srgbClr val="374050"/>
                </a:solidFill>
                <a:latin typeface="Segoe UI"/>
                <a:cs typeface="Segoe UI"/>
              </a:rPr>
              <a:t>24</a:t>
            </a:r>
            <a:r>
              <a:rPr dirty="0" sz="1350" spc="-135">
                <a:solidFill>
                  <a:srgbClr val="374050"/>
                </a:solidFill>
                <a:latin typeface="Dotum"/>
                <a:cs typeface="Dotum"/>
              </a:rPr>
              <a:t>시간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운영이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가능한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미래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지향적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점포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운영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25">
                <a:solidFill>
                  <a:srgbClr val="374050"/>
                </a:solidFill>
                <a:latin typeface="Dotum"/>
                <a:cs typeface="Dotum"/>
              </a:rPr>
              <a:t>시스템입니다</a:t>
            </a:r>
            <a:r>
              <a:rPr dirty="0" sz="1200" spc="-225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488386" y="2022030"/>
            <a:ext cx="2549525" cy="4184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50" spc="-484">
                <a:solidFill>
                  <a:srgbClr val="3B81F5"/>
                </a:solidFill>
                <a:latin typeface="Dotum"/>
                <a:cs typeface="Dotum"/>
              </a:rPr>
              <a:t>무인가게</a:t>
            </a:r>
            <a:r>
              <a:rPr dirty="0" sz="2550" spc="-245">
                <a:solidFill>
                  <a:srgbClr val="3B81F5"/>
                </a:solidFill>
                <a:latin typeface="Dotum"/>
                <a:cs typeface="Dotum"/>
              </a:rPr>
              <a:t> </a:t>
            </a:r>
            <a:r>
              <a:rPr dirty="0" sz="2550" spc="-484">
                <a:solidFill>
                  <a:srgbClr val="3B81F5"/>
                </a:solidFill>
                <a:latin typeface="Dotum"/>
                <a:cs typeface="Dotum"/>
              </a:rPr>
              <a:t>통합</a:t>
            </a:r>
            <a:r>
              <a:rPr dirty="0" sz="2550" spc="-229">
                <a:solidFill>
                  <a:srgbClr val="3B81F5"/>
                </a:solidFill>
                <a:latin typeface="Dotum"/>
                <a:cs typeface="Dotum"/>
              </a:rPr>
              <a:t> </a:t>
            </a:r>
            <a:r>
              <a:rPr dirty="0" sz="2550" spc="-509">
                <a:solidFill>
                  <a:srgbClr val="3B81F5"/>
                </a:solidFill>
                <a:latin typeface="Dotum"/>
                <a:cs typeface="Dotum"/>
              </a:rPr>
              <a:t>솔루션</a:t>
            </a:r>
            <a:endParaRPr sz="2550">
              <a:latin typeface="Dotum"/>
              <a:cs typeface="Dotum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61999" y="2571749"/>
            <a:ext cx="9886950" cy="3524250"/>
            <a:chOff x="761999" y="2571749"/>
            <a:chExt cx="9886950" cy="3524250"/>
          </a:xfrm>
        </p:grpSpPr>
        <p:sp>
          <p:nvSpPr>
            <p:cNvPr id="10" name="object 10" descr=""/>
            <p:cNvSpPr/>
            <p:nvPr/>
          </p:nvSpPr>
          <p:spPr>
            <a:xfrm>
              <a:off x="6886562" y="2571749"/>
              <a:ext cx="3762375" cy="342900"/>
            </a:xfrm>
            <a:custGeom>
              <a:avLst/>
              <a:gdLst/>
              <a:ahLst/>
              <a:cxnLst/>
              <a:rect l="l" t="t" r="r" b="b"/>
              <a:pathLst>
                <a:path w="3762375" h="342900">
                  <a:moveTo>
                    <a:pt x="160743" y="37515"/>
                  </a:moveTo>
                  <a:lnTo>
                    <a:pt x="157784" y="22923"/>
                  </a:lnTo>
                  <a:lnTo>
                    <a:pt x="149745" y="10998"/>
                  </a:lnTo>
                  <a:lnTo>
                    <a:pt x="137820" y="2959"/>
                  </a:lnTo>
                  <a:lnTo>
                    <a:pt x="123240" y="0"/>
                  </a:lnTo>
                  <a:lnTo>
                    <a:pt x="109524" y="2590"/>
                  </a:lnTo>
                  <a:lnTo>
                    <a:pt x="98082" y="9690"/>
                  </a:lnTo>
                  <a:lnTo>
                    <a:pt x="89890" y="20294"/>
                  </a:lnTo>
                  <a:lnTo>
                    <a:pt x="85928" y="33426"/>
                  </a:lnTo>
                  <a:lnTo>
                    <a:pt x="73050" y="39090"/>
                  </a:lnTo>
                  <a:lnTo>
                    <a:pt x="62801" y="48463"/>
                  </a:lnTo>
                  <a:lnTo>
                    <a:pt x="56032" y="60731"/>
                  </a:lnTo>
                  <a:lnTo>
                    <a:pt x="53581" y="75018"/>
                  </a:lnTo>
                  <a:lnTo>
                    <a:pt x="53581" y="79032"/>
                  </a:lnTo>
                  <a:lnTo>
                    <a:pt x="54114" y="82981"/>
                  </a:lnTo>
                  <a:lnTo>
                    <a:pt x="55194" y="86664"/>
                  </a:lnTo>
                  <a:lnTo>
                    <a:pt x="41783" y="92113"/>
                  </a:lnTo>
                  <a:lnTo>
                    <a:pt x="31076" y="101498"/>
                  </a:lnTo>
                  <a:lnTo>
                    <a:pt x="24003" y="113957"/>
                  </a:lnTo>
                  <a:lnTo>
                    <a:pt x="21437" y="128587"/>
                  </a:lnTo>
                  <a:lnTo>
                    <a:pt x="22059" y="135953"/>
                  </a:lnTo>
                  <a:lnTo>
                    <a:pt x="23876" y="142913"/>
                  </a:lnTo>
                  <a:lnTo>
                    <a:pt x="26771" y="149364"/>
                  </a:lnTo>
                  <a:lnTo>
                    <a:pt x="30683" y="155181"/>
                  </a:lnTo>
                  <a:lnTo>
                    <a:pt x="18224" y="163360"/>
                  </a:lnTo>
                  <a:lnTo>
                    <a:pt x="8534" y="174599"/>
                  </a:lnTo>
                  <a:lnTo>
                    <a:pt x="2247" y="188226"/>
                  </a:lnTo>
                  <a:lnTo>
                    <a:pt x="0" y="203606"/>
                  </a:lnTo>
                  <a:lnTo>
                    <a:pt x="2565" y="220014"/>
                  </a:lnTo>
                  <a:lnTo>
                    <a:pt x="9702" y="234378"/>
                  </a:lnTo>
                  <a:lnTo>
                    <a:pt x="20637" y="245872"/>
                  </a:lnTo>
                  <a:lnTo>
                    <a:pt x="34569" y="253695"/>
                  </a:lnTo>
                  <a:lnTo>
                    <a:pt x="33020" y="258114"/>
                  </a:lnTo>
                  <a:lnTo>
                    <a:pt x="32156" y="262940"/>
                  </a:lnTo>
                  <a:lnTo>
                    <a:pt x="32156" y="267893"/>
                  </a:lnTo>
                  <a:lnTo>
                    <a:pt x="35521" y="284568"/>
                  </a:lnTo>
                  <a:lnTo>
                    <a:pt x="44716" y="298196"/>
                  </a:lnTo>
                  <a:lnTo>
                    <a:pt x="58343" y="307390"/>
                  </a:lnTo>
                  <a:lnTo>
                    <a:pt x="75018" y="310756"/>
                  </a:lnTo>
                  <a:lnTo>
                    <a:pt x="78765" y="310756"/>
                  </a:lnTo>
                  <a:lnTo>
                    <a:pt x="82448" y="310286"/>
                  </a:lnTo>
                  <a:lnTo>
                    <a:pt x="85928" y="309346"/>
                  </a:lnTo>
                  <a:lnTo>
                    <a:pt x="89890" y="322567"/>
                  </a:lnTo>
                  <a:lnTo>
                    <a:pt x="98082" y="333209"/>
                  </a:lnTo>
                  <a:lnTo>
                    <a:pt x="109524" y="340321"/>
                  </a:lnTo>
                  <a:lnTo>
                    <a:pt x="123240" y="342900"/>
                  </a:lnTo>
                  <a:lnTo>
                    <a:pt x="137820" y="339953"/>
                  </a:lnTo>
                  <a:lnTo>
                    <a:pt x="149745" y="331914"/>
                  </a:lnTo>
                  <a:lnTo>
                    <a:pt x="157784" y="319989"/>
                  </a:lnTo>
                  <a:lnTo>
                    <a:pt x="159943" y="309346"/>
                  </a:lnTo>
                  <a:lnTo>
                    <a:pt x="160743" y="305396"/>
                  </a:lnTo>
                  <a:lnTo>
                    <a:pt x="160743" y="37515"/>
                  </a:lnTo>
                  <a:close/>
                </a:path>
                <a:path w="3762375" h="342900">
                  <a:moveTo>
                    <a:pt x="342900" y="203606"/>
                  </a:moveTo>
                  <a:lnTo>
                    <a:pt x="340664" y="188226"/>
                  </a:lnTo>
                  <a:lnTo>
                    <a:pt x="334378" y="174599"/>
                  </a:lnTo>
                  <a:lnTo>
                    <a:pt x="324688" y="163360"/>
                  </a:lnTo>
                  <a:lnTo>
                    <a:pt x="312229" y="155181"/>
                  </a:lnTo>
                  <a:lnTo>
                    <a:pt x="316141" y="149364"/>
                  </a:lnTo>
                  <a:lnTo>
                    <a:pt x="319036" y="142913"/>
                  </a:lnTo>
                  <a:lnTo>
                    <a:pt x="320852" y="135953"/>
                  </a:lnTo>
                  <a:lnTo>
                    <a:pt x="321475" y="128587"/>
                  </a:lnTo>
                  <a:lnTo>
                    <a:pt x="318909" y="113957"/>
                  </a:lnTo>
                  <a:lnTo>
                    <a:pt x="311835" y="101473"/>
                  </a:lnTo>
                  <a:lnTo>
                    <a:pt x="301129" y="92075"/>
                  </a:lnTo>
                  <a:lnTo>
                    <a:pt x="287718" y="86664"/>
                  </a:lnTo>
                  <a:lnTo>
                    <a:pt x="288798" y="82981"/>
                  </a:lnTo>
                  <a:lnTo>
                    <a:pt x="289331" y="79032"/>
                  </a:lnTo>
                  <a:lnTo>
                    <a:pt x="289331" y="75018"/>
                  </a:lnTo>
                  <a:lnTo>
                    <a:pt x="286893" y="60706"/>
                  </a:lnTo>
                  <a:lnTo>
                    <a:pt x="280136" y="48450"/>
                  </a:lnTo>
                  <a:lnTo>
                    <a:pt x="269887" y="39077"/>
                  </a:lnTo>
                  <a:lnTo>
                    <a:pt x="256984" y="33426"/>
                  </a:lnTo>
                  <a:lnTo>
                    <a:pt x="252996" y="20294"/>
                  </a:lnTo>
                  <a:lnTo>
                    <a:pt x="244805" y="9690"/>
                  </a:lnTo>
                  <a:lnTo>
                    <a:pt x="233375" y="2590"/>
                  </a:lnTo>
                  <a:lnTo>
                    <a:pt x="219671" y="0"/>
                  </a:lnTo>
                  <a:lnTo>
                    <a:pt x="205079" y="2959"/>
                  </a:lnTo>
                  <a:lnTo>
                    <a:pt x="193167" y="10998"/>
                  </a:lnTo>
                  <a:lnTo>
                    <a:pt x="185127" y="22923"/>
                  </a:lnTo>
                  <a:lnTo>
                    <a:pt x="182168" y="37515"/>
                  </a:lnTo>
                  <a:lnTo>
                    <a:pt x="182168" y="305396"/>
                  </a:lnTo>
                  <a:lnTo>
                    <a:pt x="185127" y="319989"/>
                  </a:lnTo>
                  <a:lnTo>
                    <a:pt x="193167" y="331914"/>
                  </a:lnTo>
                  <a:lnTo>
                    <a:pt x="205079" y="339953"/>
                  </a:lnTo>
                  <a:lnTo>
                    <a:pt x="219671" y="342900"/>
                  </a:lnTo>
                  <a:lnTo>
                    <a:pt x="233387" y="340321"/>
                  </a:lnTo>
                  <a:lnTo>
                    <a:pt x="244830" y="333209"/>
                  </a:lnTo>
                  <a:lnTo>
                    <a:pt x="253022" y="322567"/>
                  </a:lnTo>
                  <a:lnTo>
                    <a:pt x="256984" y="309346"/>
                  </a:lnTo>
                  <a:lnTo>
                    <a:pt x="260464" y="310286"/>
                  </a:lnTo>
                  <a:lnTo>
                    <a:pt x="264147" y="310756"/>
                  </a:lnTo>
                  <a:lnTo>
                    <a:pt x="267893" y="310756"/>
                  </a:lnTo>
                  <a:lnTo>
                    <a:pt x="274853" y="309346"/>
                  </a:lnTo>
                  <a:lnTo>
                    <a:pt x="284568" y="307390"/>
                  </a:lnTo>
                  <a:lnTo>
                    <a:pt x="298196" y="298196"/>
                  </a:lnTo>
                  <a:lnTo>
                    <a:pt x="307390" y="284568"/>
                  </a:lnTo>
                  <a:lnTo>
                    <a:pt x="310756" y="267893"/>
                  </a:lnTo>
                  <a:lnTo>
                    <a:pt x="310756" y="262940"/>
                  </a:lnTo>
                  <a:lnTo>
                    <a:pt x="309892" y="258114"/>
                  </a:lnTo>
                  <a:lnTo>
                    <a:pt x="308343" y="253695"/>
                  </a:lnTo>
                  <a:lnTo>
                    <a:pt x="322275" y="245872"/>
                  </a:lnTo>
                  <a:lnTo>
                    <a:pt x="333209" y="234378"/>
                  </a:lnTo>
                  <a:lnTo>
                    <a:pt x="340347" y="220014"/>
                  </a:lnTo>
                  <a:lnTo>
                    <a:pt x="342900" y="203606"/>
                  </a:lnTo>
                  <a:close/>
                </a:path>
                <a:path w="3762375" h="342900">
                  <a:moveTo>
                    <a:pt x="1999068" y="93764"/>
                  </a:moveTo>
                  <a:lnTo>
                    <a:pt x="1973414" y="55460"/>
                  </a:lnTo>
                  <a:lnTo>
                    <a:pt x="1956206" y="48158"/>
                  </a:lnTo>
                  <a:lnTo>
                    <a:pt x="1956206" y="94703"/>
                  </a:lnTo>
                  <a:lnTo>
                    <a:pt x="1952586" y="134353"/>
                  </a:lnTo>
                  <a:lnTo>
                    <a:pt x="1941068" y="179006"/>
                  </a:lnTo>
                  <a:lnTo>
                    <a:pt x="1919579" y="224155"/>
                  </a:lnTo>
                  <a:lnTo>
                    <a:pt x="1886026" y="265290"/>
                  </a:lnTo>
                  <a:lnTo>
                    <a:pt x="1838325" y="297903"/>
                  </a:lnTo>
                  <a:lnTo>
                    <a:pt x="1838325" y="44742"/>
                  </a:lnTo>
                  <a:lnTo>
                    <a:pt x="1956206" y="94703"/>
                  </a:lnTo>
                  <a:lnTo>
                    <a:pt x="1956206" y="48158"/>
                  </a:lnTo>
                  <a:lnTo>
                    <a:pt x="1948167" y="44742"/>
                  </a:lnTo>
                  <a:lnTo>
                    <a:pt x="1847303" y="1943"/>
                  </a:lnTo>
                  <a:lnTo>
                    <a:pt x="1844497" y="673"/>
                  </a:lnTo>
                  <a:lnTo>
                    <a:pt x="1841411" y="0"/>
                  </a:lnTo>
                  <a:lnTo>
                    <a:pt x="1835251" y="0"/>
                  </a:lnTo>
                  <a:lnTo>
                    <a:pt x="1832165" y="673"/>
                  </a:lnTo>
                  <a:lnTo>
                    <a:pt x="1829422" y="1943"/>
                  </a:lnTo>
                  <a:lnTo>
                    <a:pt x="1703247" y="55460"/>
                  </a:lnTo>
                  <a:lnTo>
                    <a:pt x="1693011" y="61607"/>
                  </a:lnTo>
                  <a:lnTo>
                    <a:pt x="1684870" y="70370"/>
                  </a:lnTo>
                  <a:lnTo>
                    <a:pt x="1679498" y="81254"/>
                  </a:lnTo>
                  <a:lnTo>
                    <a:pt x="1677593" y="93764"/>
                  </a:lnTo>
                  <a:lnTo>
                    <a:pt x="1677670" y="94703"/>
                  </a:lnTo>
                  <a:lnTo>
                    <a:pt x="1680298" y="131013"/>
                  </a:lnTo>
                  <a:lnTo>
                    <a:pt x="1689188" y="174078"/>
                  </a:lnTo>
                  <a:lnTo>
                    <a:pt x="1705978" y="219583"/>
                  </a:lnTo>
                  <a:lnTo>
                    <a:pt x="1732356" y="264160"/>
                  </a:lnTo>
                  <a:lnTo>
                    <a:pt x="1770011" y="304419"/>
                  </a:lnTo>
                  <a:lnTo>
                    <a:pt x="1820646" y="337007"/>
                  </a:lnTo>
                  <a:lnTo>
                    <a:pt x="1838325" y="341033"/>
                  </a:lnTo>
                  <a:lnTo>
                    <a:pt x="1847342" y="340029"/>
                  </a:lnTo>
                  <a:lnTo>
                    <a:pt x="1906651" y="304419"/>
                  </a:lnTo>
                  <a:lnTo>
                    <a:pt x="1944306" y="264160"/>
                  </a:lnTo>
                  <a:lnTo>
                    <a:pt x="1970684" y="219583"/>
                  </a:lnTo>
                  <a:lnTo>
                    <a:pt x="1987473" y="174078"/>
                  </a:lnTo>
                  <a:lnTo>
                    <a:pt x="1996363" y="131013"/>
                  </a:lnTo>
                  <a:lnTo>
                    <a:pt x="1999068" y="93764"/>
                  </a:lnTo>
                  <a:close/>
                </a:path>
                <a:path w="3762375" h="342900">
                  <a:moveTo>
                    <a:pt x="3762375" y="171450"/>
                  </a:moveTo>
                  <a:lnTo>
                    <a:pt x="3760698" y="163106"/>
                  </a:lnTo>
                  <a:lnTo>
                    <a:pt x="3756114" y="156298"/>
                  </a:lnTo>
                  <a:lnTo>
                    <a:pt x="3749294" y="151701"/>
                  </a:lnTo>
                  <a:lnTo>
                    <a:pt x="3740950" y="150025"/>
                  </a:lnTo>
                  <a:lnTo>
                    <a:pt x="3569500" y="150025"/>
                  </a:lnTo>
                  <a:lnTo>
                    <a:pt x="3569500" y="128587"/>
                  </a:lnTo>
                  <a:lnTo>
                    <a:pt x="3601643" y="128587"/>
                  </a:lnTo>
                  <a:lnTo>
                    <a:pt x="3614153" y="126072"/>
                  </a:lnTo>
                  <a:lnTo>
                    <a:pt x="3624376" y="119176"/>
                  </a:lnTo>
                  <a:lnTo>
                    <a:pt x="3631260" y="108953"/>
                  </a:lnTo>
                  <a:lnTo>
                    <a:pt x="3633787" y="96443"/>
                  </a:lnTo>
                  <a:lnTo>
                    <a:pt x="3633787" y="85725"/>
                  </a:lnTo>
                  <a:lnTo>
                    <a:pt x="3633787" y="42862"/>
                  </a:lnTo>
                  <a:lnTo>
                    <a:pt x="3633787" y="32156"/>
                  </a:lnTo>
                  <a:lnTo>
                    <a:pt x="3631260" y="19646"/>
                  </a:lnTo>
                  <a:lnTo>
                    <a:pt x="3624376" y="9423"/>
                  </a:lnTo>
                  <a:lnTo>
                    <a:pt x="3614153" y="2527"/>
                  </a:lnTo>
                  <a:lnTo>
                    <a:pt x="3601643" y="0"/>
                  </a:lnTo>
                  <a:lnTo>
                    <a:pt x="3590925" y="0"/>
                  </a:lnTo>
                  <a:lnTo>
                    <a:pt x="3590925" y="42862"/>
                  </a:lnTo>
                  <a:lnTo>
                    <a:pt x="3590925" y="85725"/>
                  </a:lnTo>
                  <a:lnTo>
                    <a:pt x="3505200" y="85725"/>
                  </a:lnTo>
                  <a:lnTo>
                    <a:pt x="3505200" y="42862"/>
                  </a:lnTo>
                  <a:lnTo>
                    <a:pt x="3590925" y="42862"/>
                  </a:lnTo>
                  <a:lnTo>
                    <a:pt x="3590925" y="0"/>
                  </a:lnTo>
                  <a:lnTo>
                    <a:pt x="3494494" y="0"/>
                  </a:lnTo>
                  <a:lnTo>
                    <a:pt x="3481984" y="2527"/>
                  </a:lnTo>
                  <a:lnTo>
                    <a:pt x="3471761" y="9423"/>
                  </a:lnTo>
                  <a:lnTo>
                    <a:pt x="3464864" y="19646"/>
                  </a:lnTo>
                  <a:lnTo>
                    <a:pt x="3462337" y="32156"/>
                  </a:lnTo>
                  <a:lnTo>
                    <a:pt x="3462337" y="96443"/>
                  </a:lnTo>
                  <a:lnTo>
                    <a:pt x="3464864" y="108953"/>
                  </a:lnTo>
                  <a:lnTo>
                    <a:pt x="3471761" y="119176"/>
                  </a:lnTo>
                  <a:lnTo>
                    <a:pt x="3481984" y="126072"/>
                  </a:lnTo>
                  <a:lnTo>
                    <a:pt x="3494494" y="128587"/>
                  </a:lnTo>
                  <a:lnTo>
                    <a:pt x="3526637" y="128587"/>
                  </a:lnTo>
                  <a:lnTo>
                    <a:pt x="3526637" y="150025"/>
                  </a:lnTo>
                  <a:lnTo>
                    <a:pt x="3355187" y="150025"/>
                  </a:lnTo>
                  <a:lnTo>
                    <a:pt x="3346843" y="151701"/>
                  </a:lnTo>
                  <a:lnTo>
                    <a:pt x="3340023" y="156298"/>
                  </a:lnTo>
                  <a:lnTo>
                    <a:pt x="3335439" y="163106"/>
                  </a:lnTo>
                  <a:lnTo>
                    <a:pt x="3333750" y="171450"/>
                  </a:lnTo>
                  <a:lnTo>
                    <a:pt x="3335439" y="179806"/>
                  </a:lnTo>
                  <a:lnTo>
                    <a:pt x="3340023" y="186613"/>
                  </a:lnTo>
                  <a:lnTo>
                    <a:pt x="3346843" y="191211"/>
                  </a:lnTo>
                  <a:lnTo>
                    <a:pt x="3355187" y="192887"/>
                  </a:lnTo>
                  <a:lnTo>
                    <a:pt x="3419475" y="192887"/>
                  </a:lnTo>
                  <a:lnTo>
                    <a:pt x="3419475" y="214312"/>
                  </a:lnTo>
                  <a:lnTo>
                    <a:pt x="3387331" y="214312"/>
                  </a:lnTo>
                  <a:lnTo>
                    <a:pt x="3374821" y="216839"/>
                  </a:lnTo>
                  <a:lnTo>
                    <a:pt x="3364611" y="223735"/>
                  </a:lnTo>
                  <a:lnTo>
                    <a:pt x="3357715" y="233959"/>
                  </a:lnTo>
                  <a:lnTo>
                    <a:pt x="3355187" y="246468"/>
                  </a:lnTo>
                  <a:lnTo>
                    <a:pt x="3355187" y="310756"/>
                  </a:lnTo>
                  <a:lnTo>
                    <a:pt x="3357715" y="323265"/>
                  </a:lnTo>
                  <a:lnTo>
                    <a:pt x="3364611" y="333489"/>
                  </a:lnTo>
                  <a:lnTo>
                    <a:pt x="3374821" y="340385"/>
                  </a:lnTo>
                  <a:lnTo>
                    <a:pt x="3387331" y="342900"/>
                  </a:lnTo>
                  <a:lnTo>
                    <a:pt x="3494494" y="342900"/>
                  </a:lnTo>
                  <a:lnTo>
                    <a:pt x="3507003" y="340385"/>
                  </a:lnTo>
                  <a:lnTo>
                    <a:pt x="3517214" y="333489"/>
                  </a:lnTo>
                  <a:lnTo>
                    <a:pt x="3524110" y="323265"/>
                  </a:lnTo>
                  <a:lnTo>
                    <a:pt x="3526637" y="310756"/>
                  </a:lnTo>
                  <a:lnTo>
                    <a:pt x="3526637" y="300037"/>
                  </a:lnTo>
                  <a:lnTo>
                    <a:pt x="3526637" y="257175"/>
                  </a:lnTo>
                  <a:lnTo>
                    <a:pt x="3526637" y="246468"/>
                  </a:lnTo>
                  <a:lnTo>
                    <a:pt x="3524110" y="233959"/>
                  </a:lnTo>
                  <a:lnTo>
                    <a:pt x="3517214" y="223735"/>
                  </a:lnTo>
                  <a:lnTo>
                    <a:pt x="3507003" y="216839"/>
                  </a:lnTo>
                  <a:lnTo>
                    <a:pt x="3494494" y="214312"/>
                  </a:lnTo>
                  <a:lnTo>
                    <a:pt x="3483775" y="214312"/>
                  </a:lnTo>
                  <a:lnTo>
                    <a:pt x="3483775" y="257175"/>
                  </a:lnTo>
                  <a:lnTo>
                    <a:pt x="3483775" y="300037"/>
                  </a:lnTo>
                  <a:lnTo>
                    <a:pt x="3398050" y="300037"/>
                  </a:lnTo>
                  <a:lnTo>
                    <a:pt x="3398050" y="257175"/>
                  </a:lnTo>
                  <a:lnTo>
                    <a:pt x="3483775" y="257175"/>
                  </a:lnTo>
                  <a:lnTo>
                    <a:pt x="3483775" y="214312"/>
                  </a:lnTo>
                  <a:lnTo>
                    <a:pt x="3462337" y="214312"/>
                  </a:lnTo>
                  <a:lnTo>
                    <a:pt x="3462337" y="192887"/>
                  </a:lnTo>
                  <a:lnTo>
                    <a:pt x="3633787" y="192887"/>
                  </a:lnTo>
                  <a:lnTo>
                    <a:pt x="3633787" y="214312"/>
                  </a:lnTo>
                  <a:lnTo>
                    <a:pt x="3601643" y="214312"/>
                  </a:lnTo>
                  <a:lnTo>
                    <a:pt x="3589134" y="216839"/>
                  </a:lnTo>
                  <a:lnTo>
                    <a:pt x="3578923" y="223735"/>
                  </a:lnTo>
                  <a:lnTo>
                    <a:pt x="3572027" y="233959"/>
                  </a:lnTo>
                  <a:lnTo>
                    <a:pt x="3569500" y="246468"/>
                  </a:lnTo>
                  <a:lnTo>
                    <a:pt x="3569500" y="310756"/>
                  </a:lnTo>
                  <a:lnTo>
                    <a:pt x="3572027" y="323265"/>
                  </a:lnTo>
                  <a:lnTo>
                    <a:pt x="3578923" y="333489"/>
                  </a:lnTo>
                  <a:lnTo>
                    <a:pt x="3589134" y="340385"/>
                  </a:lnTo>
                  <a:lnTo>
                    <a:pt x="3601643" y="342900"/>
                  </a:lnTo>
                  <a:lnTo>
                    <a:pt x="3708806" y="342900"/>
                  </a:lnTo>
                  <a:lnTo>
                    <a:pt x="3721316" y="340385"/>
                  </a:lnTo>
                  <a:lnTo>
                    <a:pt x="3731526" y="333489"/>
                  </a:lnTo>
                  <a:lnTo>
                    <a:pt x="3738422" y="323265"/>
                  </a:lnTo>
                  <a:lnTo>
                    <a:pt x="3740950" y="310756"/>
                  </a:lnTo>
                  <a:lnTo>
                    <a:pt x="3740950" y="300037"/>
                  </a:lnTo>
                  <a:lnTo>
                    <a:pt x="3740950" y="257175"/>
                  </a:lnTo>
                  <a:lnTo>
                    <a:pt x="3740950" y="246468"/>
                  </a:lnTo>
                  <a:lnTo>
                    <a:pt x="3738422" y="233959"/>
                  </a:lnTo>
                  <a:lnTo>
                    <a:pt x="3731526" y="223735"/>
                  </a:lnTo>
                  <a:lnTo>
                    <a:pt x="3721316" y="216839"/>
                  </a:lnTo>
                  <a:lnTo>
                    <a:pt x="3708806" y="214312"/>
                  </a:lnTo>
                  <a:lnTo>
                    <a:pt x="3698087" y="214312"/>
                  </a:lnTo>
                  <a:lnTo>
                    <a:pt x="3698087" y="257175"/>
                  </a:lnTo>
                  <a:lnTo>
                    <a:pt x="3698087" y="300037"/>
                  </a:lnTo>
                  <a:lnTo>
                    <a:pt x="3612362" y="300037"/>
                  </a:lnTo>
                  <a:lnTo>
                    <a:pt x="3612362" y="257175"/>
                  </a:lnTo>
                  <a:lnTo>
                    <a:pt x="3698087" y="257175"/>
                  </a:lnTo>
                  <a:lnTo>
                    <a:pt x="3698087" y="214312"/>
                  </a:lnTo>
                  <a:lnTo>
                    <a:pt x="3676650" y="214312"/>
                  </a:lnTo>
                  <a:lnTo>
                    <a:pt x="3676650" y="192887"/>
                  </a:lnTo>
                  <a:lnTo>
                    <a:pt x="3740950" y="192887"/>
                  </a:lnTo>
                  <a:lnTo>
                    <a:pt x="3749294" y="191211"/>
                  </a:lnTo>
                  <a:lnTo>
                    <a:pt x="3756114" y="186613"/>
                  </a:lnTo>
                  <a:lnTo>
                    <a:pt x="3760698" y="179806"/>
                  </a:lnTo>
                  <a:lnTo>
                    <a:pt x="3762375" y="171450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61999" y="4190999"/>
              <a:ext cx="3400425" cy="1905000"/>
            </a:xfrm>
            <a:custGeom>
              <a:avLst/>
              <a:gdLst/>
              <a:ahLst/>
              <a:cxnLst/>
              <a:rect l="l" t="t" r="r" b="b"/>
              <a:pathLst>
                <a:path w="3400425" h="1905000">
                  <a:moveTo>
                    <a:pt x="3329228" y="1904999"/>
                  </a:moveTo>
                  <a:lnTo>
                    <a:pt x="71196" y="1904999"/>
                  </a:lnTo>
                  <a:lnTo>
                    <a:pt x="66241" y="1904510"/>
                  </a:lnTo>
                  <a:lnTo>
                    <a:pt x="29705" y="1889377"/>
                  </a:lnTo>
                  <a:lnTo>
                    <a:pt x="3885" y="1853337"/>
                  </a:lnTo>
                  <a:lnTo>
                    <a:pt x="0" y="1833803"/>
                  </a:lnTo>
                  <a:lnTo>
                    <a:pt x="0" y="1828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29228" y="0"/>
                  </a:lnTo>
                  <a:lnTo>
                    <a:pt x="3370718" y="15621"/>
                  </a:lnTo>
                  <a:lnTo>
                    <a:pt x="3396538" y="51661"/>
                  </a:lnTo>
                  <a:lnTo>
                    <a:pt x="3400424" y="71196"/>
                  </a:lnTo>
                  <a:lnTo>
                    <a:pt x="3400424" y="1833803"/>
                  </a:lnTo>
                  <a:lnTo>
                    <a:pt x="3384802" y="1875293"/>
                  </a:lnTo>
                  <a:lnTo>
                    <a:pt x="3348762" y="1901113"/>
                  </a:lnTo>
                  <a:lnTo>
                    <a:pt x="3334183" y="1904510"/>
                  </a:lnTo>
                  <a:lnTo>
                    <a:pt x="3329228" y="1904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90599" y="4457699"/>
              <a:ext cx="257175" cy="341630"/>
            </a:xfrm>
            <a:custGeom>
              <a:avLst/>
              <a:gdLst/>
              <a:ahLst/>
              <a:cxnLst/>
              <a:rect l="l" t="t" r="r" b="b"/>
              <a:pathLst>
                <a:path w="257175" h="341629">
                  <a:moveTo>
                    <a:pt x="214312" y="341630"/>
                  </a:moveTo>
                  <a:lnTo>
                    <a:pt x="42862" y="341630"/>
                  </a:lnTo>
                  <a:lnTo>
                    <a:pt x="26191" y="339090"/>
                  </a:lnTo>
                  <a:lnTo>
                    <a:pt x="12565" y="330200"/>
                  </a:lnTo>
                  <a:lnTo>
                    <a:pt x="3372" y="316230"/>
                  </a:lnTo>
                  <a:lnTo>
                    <a:pt x="0" y="299720"/>
                  </a:lnTo>
                  <a:lnTo>
                    <a:pt x="0" y="41910"/>
                  </a:lnTo>
                  <a:lnTo>
                    <a:pt x="3372" y="25400"/>
                  </a:lnTo>
                  <a:lnTo>
                    <a:pt x="12565" y="11430"/>
                  </a:lnTo>
                  <a:lnTo>
                    <a:pt x="26191" y="2540"/>
                  </a:lnTo>
                  <a:lnTo>
                    <a:pt x="42862" y="0"/>
                  </a:lnTo>
                  <a:lnTo>
                    <a:pt x="214312" y="0"/>
                  </a:lnTo>
                  <a:lnTo>
                    <a:pt x="230983" y="2540"/>
                  </a:lnTo>
                  <a:lnTo>
                    <a:pt x="244609" y="11430"/>
                  </a:lnTo>
                  <a:lnTo>
                    <a:pt x="253802" y="25400"/>
                  </a:lnTo>
                  <a:lnTo>
                    <a:pt x="257174" y="41910"/>
                  </a:lnTo>
                  <a:lnTo>
                    <a:pt x="64293" y="41910"/>
                  </a:lnTo>
                  <a:lnTo>
                    <a:pt x="55944" y="44450"/>
                  </a:lnTo>
                  <a:lnTo>
                    <a:pt x="49132" y="48260"/>
                  </a:lnTo>
                  <a:lnTo>
                    <a:pt x="44544" y="55880"/>
                  </a:lnTo>
                  <a:lnTo>
                    <a:pt x="42862" y="63500"/>
                  </a:lnTo>
                  <a:lnTo>
                    <a:pt x="42862" y="85090"/>
                  </a:lnTo>
                  <a:lnTo>
                    <a:pt x="44544" y="93980"/>
                  </a:lnTo>
                  <a:lnTo>
                    <a:pt x="49132" y="100330"/>
                  </a:lnTo>
                  <a:lnTo>
                    <a:pt x="55944" y="105410"/>
                  </a:lnTo>
                  <a:lnTo>
                    <a:pt x="64293" y="106680"/>
                  </a:lnTo>
                  <a:lnTo>
                    <a:pt x="257174" y="106680"/>
                  </a:lnTo>
                  <a:lnTo>
                    <a:pt x="257174" y="128270"/>
                  </a:lnTo>
                  <a:lnTo>
                    <a:pt x="58717" y="128270"/>
                  </a:lnTo>
                  <a:lnTo>
                    <a:pt x="42862" y="146050"/>
                  </a:lnTo>
                  <a:lnTo>
                    <a:pt x="42862" y="152400"/>
                  </a:lnTo>
                  <a:lnTo>
                    <a:pt x="58717" y="170180"/>
                  </a:lnTo>
                  <a:lnTo>
                    <a:pt x="257174" y="170180"/>
                  </a:lnTo>
                  <a:lnTo>
                    <a:pt x="257174" y="191770"/>
                  </a:lnTo>
                  <a:lnTo>
                    <a:pt x="61451" y="191770"/>
                  </a:lnTo>
                  <a:lnTo>
                    <a:pt x="58717" y="193040"/>
                  </a:lnTo>
                  <a:lnTo>
                    <a:pt x="42862" y="210820"/>
                  </a:lnTo>
                  <a:lnTo>
                    <a:pt x="42862" y="215900"/>
                  </a:lnTo>
                  <a:lnTo>
                    <a:pt x="58717" y="234950"/>
                  </a:lnTo>
                  <a:lnTo>
                    <a:pt x="257174" y="234950"/>
                  </a:lnTo>
                  <a:lnTo>
                    <a:pt x="257174" y="256540"/>
                  </a:lnTo>
                  <a:lnTo>
                    <a:pt x="64293" y="256540"/>
                  </a:lnTo>
                  <a:lnTo>
                    <a:pt x="55944" y="257810"/>
                  </a:lnTo>
                  <a:lnTo>
                    <a:pt x="49132" y="262890"/>
                  </a:lnTo>
                  <a:lnTo>
                    <a:pt x="44544" y="269240"/>
                  </a:lnTo>
                  <a:lnTo>
                    <a:pt x="42862" y="278130"/>
                  </a:lnTo>
                  <a:lnTo>
                    <a:pt x="44544" y="285750"/>
                  </a:lnTo>
                  <a:lnTo>
                    <a:pt x="49132" y="293370"/>
                  </a:lnTo>
                  <a:lnTo>
                    <a:pt x="55944" y="297180"/>
                  </a:lnTo>
                  <a:lnTo>
                    <a:pt x="64293" y="299720"/>
                  </a:lnTo>
                  <a:lnTo>
                    <a:pt x="257174" y="299720"/>
                  </a:lnTo>
                  <a:lnTo>
                    <a:pt x="253802" y="316230"/>
                  </a:lnTo>
                  <a:lnTo>
                    <a:pt x="244609" y="330200"/>
                  </a:lnTo>
                  <a:lnTo>
                    <a:pt x="230983" y="339090"/>
                  </a:lnTo>
                  <a:lnTo>
                    <a:pt x="214312" y="341630"/>
                  </a:lnTo>
                  <a:close/>
                </a:path>
                <a:path w="257175" h="341629">
                  <a:moveTo>
                    <a:pt x="257174" y="106680"/>
                  </a:moveTo>
                  <a:lnTo>
                    <a:pt x="192881" y="106680"/>
                  </a:lnTo>
                  <a:lnTo>
                    <a:pt x="201230" y="105410"/>
                  </a:lnTo>
                  <a:lnTo>
                    <a:pt x="208042" y="100330"/>
                  </a:lnTo>
                  <a:lnTo>
                    <a:pt x="212630" y="93980"/>
                  </a:lnTo>
                  <a:lnTo>
                    <a:pt x="214312" y="85090"/>
                  </a:lnTo>
                  <a:lnTo>
                    <a:pt x="214312" y="63500"/>
                  </a:lnTo>
                  <a:lnTo>
                    <a:pt x="212630" y="55880"/>
                  </a:lnTo>
                  <a:lnTo>
                    <a:pt x="208042" y="48260"/>
                  </a:lnTo>
                  <a:lnTo>
                    <a:pt x="201230" y="44450"/>
                  </a:lnTo>
                  <a:lnTo>
                    <a:pt x="192881" y="41910"/>
                  </a:lnTo>
                  <a:lnTo>
                    <a:pt x="257174" y="41910"/>
                  </a:lnTo>
                  <a:lnTo>
                    <a:pt x="257174" y="106680"/>
                  </a:lnTo>
                  <a:close/>
                </a:path>
                <a:path w="257175" h="341629">
                  <a:moveTo>
                    <a:pt x="123011" y="170180"/>
                  </a:moveTo>
                  <a:lnTo>
                    <a:pt x="69869" y="170180"/>
                  </a:lnTo>
                  <a:lnTo>
                    <a:pt x="75120" y="167640"/>
                  </a:lnTo>
                  <a:lnTo>
                    <a:pt x="77438" y="166370"/>
                  </a:lnTo>
                  <a:lnTo>
                    <a:pt x="81457" y="162560"/>
                  </a:lnTo>
                  <a:lnTo>
                    <a:pt x="83006" y="160020"/>
                  </a:lnTo>
                  <a:lnTo>
                    <a:pt x="85181" y="154940"/>
                  </a:lnTo>
                  <a:lnTo>
                    <a:pt x="85724" y="152400"/>
                  </a:lnTo>
                  <a:lnTo>
                    <a:pt x="85724" y="146050"/>
                  </a:lnTo>
                  <a:lnTo>
                    <a:pt x="69869" y="128270"/>
                  </a:lnTo>
                  <a:lnTo>
                    <a:pt x="123011" y="128270"/>
                  </a:lnTo>
                  <a:lnTo>
                    <a:pt x="107156" y="146050"/>
                  </a:lnTo>
                  <a:lnTo>
                    <a:pt x="107156" y="152400"/>
                  </a:lnTo>
                  <a:lnTo>
                    <a:pt x="117760" y="167640"/>
                  </a:lnTo>
                  <a:lnTo>
                    <a:pt x="123011" y="170180"/>
                  </a:lnTo>
                  <a:close/>
                </a:path>
                <a:path w="257175" h="341629">
                  <a:moveTo>
                    <a:pt x="187305" y="170180"/>
                  </a:moveTo>
                  <a:lnTo>
                    <a:pt x="134163" y="170180"/>
                  </a:lnTo>
                  <a:lnTo>
                    <a:pt x="139414" y="167640"/>
                  </a:lnTo>
                  <a:lnTo>
                    <a:pt x="141732" y="166370"/>
                  </a:lnTo>
                  <a:lnTo>
                    <a:pt x="145751" y="162560"/>
                  </a:lnTo>
                  <a:lnTo>
                    <a:pt x="147299" y="160020"/>
                  </a:lnTo>
                  <a:lnTo>
                    <a:pt x="149474" y="154940"/>
                  </a:lnTo>
                  <a:lnTo>
                    <a:pt x="150018" y="152400"/>
                  </a:lnTo>
                  <a:lnTo>
                    <a:pt x="150018" y="146050"/>
                  </a:lnTo>
                  <a:lnTo>
                    <a:pt x="134163" y="128270"/>
                  </a:lnTo>
                  <a:lnTo>
                    <a:pt x="187305" y="128270"/>
                  </a:lnTo>
                  <a:lnTo>
                    <a:pt x="171449" y="146050"/>
                  </a:lnTo>
                  <a:lnTo>
                    <a:pt x="171449" y="152400"/>
                  </a:lnTo>
                  <a:lnTo>
                    <a:pt x="182054" y="167640"/>
                  </a:lnTo>
                  <a:lnTo>
                    <a:pt x="187305" y="170180"/>
                  </a:lnTo>
                  <a:close/>
                </a:path>
                <a:path w="257175" h="341629">
                  <a:moveTo>
                    <a:pt x="257174" y="170180"/>
                  </a:moveTo>
                  <a:lnTo>
                    <a:pt x="198456" y="170180"/>
                  </a:lnTo>
                  <a:lnTo>
                    <a:pt x="203708" y="167640"/>
                  </a:lnTo>
                  <a:lnTo>
                    <a:pt x="206025" y="166370"/>
                  </a:lnTo>
                  <a:lnTo>
                    <a:pt x="210044" y="162560"/>
                  </a:lnTo>
                  <a:lnTo>
                    <a:pt x="211593" y="160020"/>
                  </a:lnTo>
                  <a:lnTo>
                    <a:pt x="213768" y="154940"/>
                  </a:lnTo>
                  <a:lnTo>
                    <a:pt x="214312" y="152400"/>
                  </a:lnTo>
                  <a:lnTo>
                    <a:pt x="214312" y="146050"/>
                  </a:lnTo>
                  <a:lnTo>
                    <a:pt x="198456" y="128270"/>
                  </a:lnTo>
                  <a:lnTo>
                    <a:pt x="257174" y="128270"/>
                  </a:lnTo>
                  <a:lnTo>
                    <a:pt x="257174" y="170180"/>
                  </a:lnTo>
                  <a:close/>
                </a:path>
                <a:path w="257175" h="341629">
                  <a:moveTo>
                    <a:pt x="123011" y="234950"/>
                  </a:moveTo>
                  <a:lnTo>
                    <a:pt x="69869" y="234950"/>
                  </a:lnTo>
                  <a:lnTo>
                    <a:pt x="75120" y="232410"/>
                  </a:lnTo>
                  <a:lnTo>
                    <a:pt x="77438" y="231140"/>
                  </a:lnTo>
                  <a:lnTo>
                    <a:pt x="81457" y="227330"/>
                  </a:lnTo>
                  <a:lnTo>
                    <a:pt x="83006" y="224790"/>
                  </a:lnTo>
                  <a:lnTo>
                    <a:pt x="85181" y="219710"/>
                  </a:lnTo>
                  <a:lnTo>
                    <a:pt x="85724" y="215900"/>
                  </a:lnTo>
                  <a:lnTo>
                    <a:pt x="85724" y="210820"/>
                  </a:lnTo>
                  <a:lnTo>
                    <a:pt x="67135" y="191770"/>
                  </a:lnTo>
                  <a:lnTo>
                    <a:pt x="125745" y="191770"/>
                  </a:lnTo>
                  <a:lnTo>
                    <a:pt x="107156" y="210820"/>
                  </a:lnTo>
                  <a:lnTo>
                    <a:pt x="107156" y="215900"/>
                  </a:lnTo>
                  <a:lnTo>
                    <a:pt x="117760" y="232410"/>
                  </a:lnTo>
                  <a:lnTo>
                    <a:pt x="123011" y="234950"/>
                  </a:lnTo>
                  <a:close/>
                </a:path>
                <a:path w="257175" h="341629">
                  <a:moveTo>
                    <a:pt x="187305" y="234950"/>
                  </a:moveTo>
                  <a:lnTo>
                    <a:pt x="134163" y="234950"/>
                  </a:lnTo>
                  <a:lnTo>
                    <a:pt x="139414" y="232410"/>
                  </a:lnTo>
                  <a:lnTo>
                    <a:pt x="141732" y="231140"/>
                  </a:lnTo>
                  <a:lnTo>
                    <a:pt x="145751" y="227330"/>
                  </a:lnTo>
                  <a:lnTo>
                    <a:pt x="147299" y="224790"/>
                  </a:lnTo>
                  <a:lnTo>
                    <a:pt x="149474" y="219710"/>
                  </a:lnTo>
                  <a:lnTo>
                    <a:pt x="150018" y="215900"/>
                  </a:lnTo>
                  <a:lnTo>
                    <a:pt x="150018" y="210820"/>
                  </a:lnTo>
                  <a:lnTo>
                    <a:pt x="131429" y="191770"/>
                  </a:lnTo>
                  <a:lnTo>
                    <a:pt x="190039" y="191770"/>
                  </a:lnTo>
                  <a:lnTo>
                    <a:pt x="171449" y="210820"/>
                  </a:lnTo>
                  <a:lnTo>
                    <a:pt x="171449" y="215900"/>
                  </a:lnTo>
                  <a:lnTo>
                    <a:pt x="182054" y="232410"/>
                  </a:lnTo>
                  <a:lnTo>
                    <a:pt x="187305" y="234950"/>
                  </a:lnTo>
                  <a:close/>
                </a:path>
                <a:path w="257175" h="341629">
                  <a:moveTo>
                    <a:pt x="257174" y="234950"/>
                  </a:moveTo>
                  <a:lnTo>
                    <a:pt x="198456" y="234950"/>
                  </a:lnTo>
                  <a:lnTo>
                    <a:pt x="203708" y="232410"/>
                  </a:lnTo>
                  <a:lnTo>
                    <a:pt x="206025" y="231140"/>
                  </a:lnTo>
                  <a:lnTo>
                    <a:pt x="210044" y="227330"/>
                  </a:lnTo>
                  <a:lnTo>
                    <a:pt x="211593" y="224790"/>
                  </a:lnTo>
                  <a:lnTo>
                    <a:pt x="213768" y="219710"/>
                  </a:lnTo>
                  <a:lnTo>
                    <a:pt x="214312" y="215900"/>
                  </a:lnTo>
                  <a:lnTo>
                    <a:pt x="214312" y="210820"/>
                  </a:lnTo>
                  <a:lnTo>
                    <a:pt x="195723" y="191770"/>
                  </a:lnTo>
                  <a:lnTo>
                    <a:pt x="257174" y="191770"/>
                  </a:lnTo>
                  <a:lnTo>
                    <a:pt x="257174" y="234950"/>
                  </a:lnTo>
                  <a:close/>
                </a:path>
                <a:path w="257175" h="341629">
                  <a:moveTo>
                    <a:pt x="190039" y="299720"/>
                  </a:moveTo>
                  <a:lnTo>
                    <a:pt x="128587" y="299720"/>
                  </a:lnTo>
                  <a:lnTo>
                    <a:pt x="136937" y="297180"/>
                  </a:lnTo>
                  <a:lnTo>
                    <a:pt x="143748" y="293370"/>
                  </a:lnTo>
                  <a:lnTo>
                    <a:pt x="148337" y="285750"/>
                  </a:lnTo>
                  <a:lnTo>
                    <a:pt x="150018" y="278130"/>
                  </a:lnTo>
                  <a:lnTo>
                    <a:pt x="148337" y="269240"/>
                  </a:lnTo>
                  <a:lnTo>
                    <a:pt x="143748" y="262890"/>
                  </a:lnTo>
                  <a:lnTo>
                    <a:pt x="136937" y="257810"/>
                  </a:lnTo>
                  <a:lnTo>
                    <a:pt x="128587" y="256540"/>
                  </a:lnTo>
                  <a:lnTo>
                    <a:pt x="187305" y="256540"/>
                  </a:lnTo>
                  <a:lnTo>
                    <a:pt x="182054" y="259080"/>
                  </a:lnTo>
                  <a:lnTo>
                    <a:pt x="179736" y="260350"/>
                  </a:lnTo>
                  <a:lnTo>
                    <a:pt x="175717" y="265430"/>
                  </a:lnTo>
                  <a:lnTo>
                    <a:pt x="174168" y="266700"/>
                  </a:lnTo>
                  <a:lnTo>
                    <a:pt x="171993" y="271780"/>
                  </a:lnTo>
                  <a:lnTo>
                    <a:pt x="171449" y="275590"/>
                  </a:lnTo>
                  <a:lnTo>
                    <a:pt x="171449" y="280670"/>
                  </a:lnTo>
                  <a:lnTo>
                    <a:pt x="171993" y="283210"/>
                  </a:lnTo>
                  <a:lnTo>
                    <a:pt x="174168" y="288290"/>
                  </a:lnTo>
                  <a:lnTo>
                    <a:pt x="175717" y="290830"/>
                  </a:lnTo>
                  <a:lnTo>
                    <a:pt x="179736" y="294640"/>
                  </a:lnTo>
                  <a:lnTo>
                    <a:pt x="182054" y="297180"/>
                  </a:lnTo>
                  <a:lnTo>
                    <a:pt x="187305" y="298450"/>
                  </a:lnTo>
                  <a:lnTo>
                    <a:pt x="190039" y="299720"/>
                  </a:lnTo>
                  <a:close/>
                </a:path>
                <a:path w="257175" h="341629">
                  <a:moveTo>
                    <a:pt x="257174" y="299720"/>
                  </a:moveTo>
                  <a:lnTo>
                    <a:pt x="195723" y="299720"/>
                  </a:lnTo>
                  <a:lnTo>
                    <a:pt x="198456" y="298450"/>
                  </a:lnTo>
                  <a:lnTo>
                    <a:pt x="203708" y="297180"/>
                  </a:lnTo>
                  <a:lnTo>
                    <a:pt x="206025" y="294640"/>
                  </a:lnTo>
                  <a:lnTo>
                    <a:pt x="210044" y="290830"/>
                  </a:lnTo>
                  <a:lnTo>
                    <a:pt x="211593" y="288290"/>
                  </a:lnTo>
                  <a:lnTo>
                    <a:pt x="213768" y="283210"/>
                  </a:lnTo>
                  <a:lnTo>
                    <a:pt x="214312" y="280670"/>
                  </a:lnTo>
                  <a:lnTo>
                    <a:pt x="214312" y="275590"/>
                  </a:lnTo>
                  <a:lnTo>
                    <a:pt x="213768" y="271780"/>
                  </a:lnTo>
                  <a:lnTo>
                    <a:pt x="211593" y="266700"/>
                  </a:lnTo>
                  <a:lnTo>
                    <a:pt x="210044" y="265430"/>
                  </a:lnTo>
                  <a:lnTo>
                    <a:pt x="206025" y="260350"/>
                  </a:lnTo>
                  <a:lnTo>
                    <a:pt x="203708" y="259080"/>
                  </a:lnTo>
                  <a:lnTo>
                    <a:pt x="198456" y="256540"/>
                  </a:lnTo>
                  <a:lnTo>
                    <a:pt x="257174" y="256540"/>
                  </a:lnTo>
                  <a:lnTo>
                    <a:pt x="257174" y="299720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6782494" y="2984436"/>
            <a:ext cx="54419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>
                <a:solidFill>
                  <a:srgbClr val="374050"/>
                </a:solidFill>
                <a:latin typeface="Segoe UI"/>
                <a:cs typeface="Segoe UI"/>
              </a:rPr>
              <a:t>AI</a:t>
            </a:r>
            <a:r>
              <a:rPr dirty="0" sz="1350" spc="-1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500" spc="-295">
                <a:solidFill>
                  <a:srgbClr val="374050"/>
                </a:solidFill>
                <a:latin typeface="Dotum"/>
                <a:cs typeface="Dotum"/>
              </a:rPr>
              <a:t>계산</a:t>
            </a:r>
            <a:endParaRPr sz="1500">
              <a:latin typeface="Dotum"/>
              <a:cs typeface="Dotum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394749" y="2984436"/>
            <a:ext cx="65659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90">
                <a:solidFill>
                  <a:srgbClr val="374050"/>
                </a:solidFill>
                <a:latin typeface="Dotum"/>
                <a:cs typeface="Dotum"/>
              </a:rPr>
              <a:t>안전관리</a:t>
            </a:r>
            <a:endParaRPr sz="1500">
              <a:latin typeface="Dotum"/>
              <a:cs typeface="Dotum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119369" y="2984436"/>
            <a:ext cx="62420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>
                <a:solidFill>
                  <a:srgbClr val="374050"/>
                </a:solidFill>
                <a:latin typeface="Segoe UI"/>
                <a:cs typeface="Segoe UI"/>
              </a:rPr>
              <a:t>IoT</a:t>
            </a:r>
            <a:r>
              <a:rPr dirty="0" sz="1350" spc="-2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500" spc="-295">
                <a:solidFill>
                  <a:srgbClr val="374050"/>
                </a:solidFill>
                <a:latin typeface="Dotum"/>
                <a:cs typeface="Dotum"/>
              </a:rPr>
              <a:t>연결</a:t>
            </a:r>
            <a:endParaRPr sz="1500">
              <a:latin typeface="Dotum"/>
              <a:cs typeface="Dotum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77900" y="4812913"/>
            <a:ext cx="2959735" cy="105029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자동</a:t>
            </a:r>
            <a:r>
              <a:rPr dirty="0" sz="1700" spc="-160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계산</a:t>
            </a:r>
            <a:r>
              <a:rPr dirty="0" sz="1700" spc="-155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2B3D4F"/>
                </a:solidFill>
                <a:latin typeface="Dotum"/>
                <a:cs typeface="Dotum"/>
              </a:rPr>
              <a:t>시스템</a:t>
            </a:r>
            <a:endParaRPr sz="1700">
              <a:latin typeface="Dotum"/>
              <a:cs typeface="Dotum"/>
            </a:endParaRPr>
          </a:p>
          <a:p>
            <a:pPr marL="12700" marR="5080">
              <a:lnSpc>
                <a:spcPct val="108700"/>
              </a:lnSpc>
              <a:spcBef>
                <a:spcPts val="565"/>
              </a:spcBef>
            </a:pP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카메라와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이미지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인식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기술을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활용한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무인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계산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7E8B8C"/>
                </a:solidFill>
                <a:latin typeface="Dotum"/>
                <a:cs typeface="Dotum"/>
              </a:rPr>
              <a:t>시스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템으로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상품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자동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인식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결제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30">
                <a:solidFill>
                  <a:srgbClr val="7E8B8C"/>
                </a:solidFill>
                <a:latin typeface="Dotum"/>
                <a:cs typeface="Dotum"/>
              </a:rPr>
              <a:t>처리</a:t>
            </a:r>
            <a:r>
              <a:rPr dirty="0" sz="1050" spc="-130">
                <a:solidFill>
                  <a:srgbClr val="7E8B8C"/>
                </a:solidFill>
                <a:latin typeface="Segoe UI"/>
                <a:cs typeface="Segoe UI"/>
              </a:rPr>
              <a:t>.</a:t>
            </a:r>
            <a:r>
              <a:rPr dirty="0" sz="1050" spc="1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바코드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없이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10">
                <a:solidFill>
                  <a:srgbClr val="7E8B8C"/>
                </a:solidFill>
                <a:latin typeface="Dotum"/>
                <a:cs typeface="Dotum"/>
              </a:rPr>
              <a:t>상품</a:t>
            </a:r>
            <a:r>
              <a:rPr dirty="0" sz="1150" spc="5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식별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35">
                <a:solidFill>
                  <a:srgbClr val="7E8B8C"/>
                </a:solidFill>
                <a:latin typeface="Dotum"/>
                <a:cs typeface="Dotum"/>
              </a:rPr>
              <a:t>가능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391024" y="4190999"/>
            <a:ext cx="3409950" cy="1905000"/>
            <a:chOff x="4391024" y="4190999"/>
            <a:chExt cx="3409950" cy="1905000"/>
          </a:xfrm>
        </p:grpSpPr>
        <p:sp>
          <p:nvSpPr>
            <p:cNvPr id="18" name="object 18" descr=""/>
            <p:cNvSpPr/>
            <p:nvPr/>
          </p:nvSpPr>
          <p:spPr>
            <a:xfrm>
              <a:off x="4391024" y="4190999"/>
              <a:ext cx="3409950" cy="1905000"/>
            </a:xfrm>
            <a:custGeom>
              <a:avLst/>
              <a:gdLst/>
              <a:ahLst/>
              <a:cxnLst/>
              <a:rect l="l" t="t" r="r" b="b"/>
              <a:pathLst>
                <a:path w="3409950" h="1905000">
                  <a:moveTo>
                    <a:pt x="3338753" y="1904999"/>
                  </a:moveTo>
                  <a:lnTo>
                    <a:pt x="71196" y="1904999"/>
                  </a:lnTo>
                  <a:lnTo>
                    <a:pt x="66241" y="1904510"/>
                  </a:lnTo>
                  <a:lnTo>
                    <a:pt x="29705" y="1889377"/>
                  </a:lnTo>
                  <a:lnTo>
                    <a:pt x="3885" y="1853337"/>
                  </a:lnTo>
                  <a:lnTo>
                    <a:pt x="0" y="1833803"/>
                  </a:lnTo>
                  <a:lnTo>
                    <a:pt x="0" y="1828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38753" y="0"/>
                  </a:lnTo>
                  <a:lnTo>
                    <a:pt x="3380243" y="15621"/>
                  </a:lnTo>
                  <a:lnTo>
                    <a:pt x="3406063" y="51661"/>
                  </a:lnTo>
                  <a:lnTo>
                    <a:pt x="3409949" y="71196"/>
                  </a:lnTo>
                  <a:lnTo>
                    <a:pt x="3409949" y="1833803"/>
                  </a:lnTo>
                  <a:lnTo>
                    <a:pt x="3394326" y="1875293"/>
                  </a:lnTo>
                  <a:lnTo>
                    <a:pt x="3358286" y="1901113"/>
                  </a:lnTo>
                  <a:lnTo>
                    <a:pt x="3343708" y="1904510"/>
                  </a:lnTo>
                  <a:lnTo>
                    <a:pt x="3338753" y="1904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619624" y="4500562"/>
              <a:ext cx="386080" cy="257175"/>
            </a:xfrm>
            <a:custGeom>
              <a:avLst/>
              <a:gdLst/>
              <a:ahLst/>
              <a:cxnLst/>
              <a:rect l="l" t="t" r="r" b="b"/>
              <a:pathLst>
                <a:path w="386079" h="257175">
                  <a:moveTo>
                    <a:pt x="214312" y="257174"/>
                  </a:moveTo>
                  <a:lnTo>
                    <a:pt x="42862" y="257174"/>
                  </a:lnTo>
                  <a:lnTo>
                    <a:pt x="26191" y="253802"/>
                  </a:lnTo>
                  <a:lnTo>
                    <a:pt x="12565" y="244609"/>
                  </a:lnTo>
                  <a:lnTo>
                    <a:pt x="3372" y="230983"/>
                  </a:lnTo>
                  <a:lnTo>
                    <a:pt x="0" y="214312"/>
                  </a:lnTo>
                  <a:lnTo>
                    <a:pt x="0" y="42862"/>
                  </a:lnTo>
                  <a:lnTo>
                    <a:pt x="3372" y="26191"/>
                  </a:lnTo>
                  <a:lnTo>
                    <a:pt x="12565" y="12565"/>
                  </a:lnTo>
                  <a:lnTo>
                    <a:pt x="26191" y="3372"/>
                  </a:lnTo>
                  <a:lnTo>
                    <a:pt x="42862" y="0"/>
                  </a:lnTo>
                  <a:lnTo>
                    <a:pt x="214312" y="0"/>
                  </a:lnTo>
                  <a:lnTo>
                    <a:pt x="230983" y="3372"/>
                  </a:lnTo>
                  <a:lnTo>
                    <a:pt x="244609" y="12565"/>
                  </a:lnTo>
                  <a:lnTo>
                    <a:pt x="253802" y="26191"/>
                  </a:lnTo>
                  <a:lnTo>
                    <a:pt x="257174" y="42862"/>
                  </a:lnTo>
                  <a:lnTo>
                    <a:pt x="257174" y="214312"/>
                  </a:lnTo>
                  <a:lnTo>
                    <a:pt x="253802" y="230983"/>
                  </a:lnTo>
                  <a:lnTo>
                    <a:pt x="244609" y="244609"/>
                  </a:lnTo>
                  <a:lnTo>
                    <a:pt x="230983" y="253802"/>
                  </a:lnTo>
                  <a:lnTo>
                    <a:pt x="214312" y="257174"/>
                  </a:lnTo>
                  <a:close/>
                </a:path>
                <a:path w="386079" h="257175">
                  <a:moveTo>
                    <a:pt x="367478" y="236949"/>
                  </a:moveTo>
                  <a:lnTo>
                    <a:pt x="359040" y="236547"/>
                  </a:lnTo>
                  <a:lnTo>
                    <a:pt x="278606" y="182902"/>
                  </a:lnTo>
                  <a:lnTo>
                    <a:pt x="278606" y="74272"/>
                  </a:lnTo>
                  <a:lnTo>
                    <a:pt x="358973" y="20694"/>
                  </a:lnTo>
                  <a:lnTo>
                    <a:pt x="367412" y="20225"/>
                  </a:lnTo>
                  <a:lnTo>
                    <a:pt x="381409" y="27726"/>
                  </a:lnTo>
                  <a:lnTo>
                    <a:pt x="385762" y="34959"/>
                  </a:lnTo>
                  <a:lnTo>
                    <a:pt x="385762" y="222215"/>
                  </a:lnTo>
                  <a:lnTo>
                    <a:pt x="381409" y="229448"/>
                  </a:lnTo>
                  <a:lnTo>
                    <a:pt x="367478" y="23694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4610050" y="4812913"/>
            <a:ext cx="2914650" cy="105029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0"/>
              </a:spcBef>
            </a:pP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안전</a:t>
            </a:r>
            <a:r>
              <a:rPr dirty="0" sz="1700" spc="-160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관리</a:t>
            </a:r>
            <a:r>
              <a:rPr dirty="0" sz="1700" spc="-155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2B3D4F"/>
                </a:solidFill>
                <a:latin typeface="Dotum"/>
                <a:cs typeface="Dotum"/>
              </a:rPr>
              <a:t>시스템</a:t>
            </a:r>
            <a:endParaRPr sz="1700">
              <a:latin typeface="Dotum"/>
              <a:cs typeface="Dotum"/>
            </a:endParaRPr>
          </a:p>
          <a:p>
            <a:pPr algn="just" marL="12700" marR="5080">
              <a:lnSpc>
                <a:spcPct val="108700"/>
              </a:lnSpc>
              <a:spcBef>
                <a:spcPts val="565"/>
              </a:spcBef>
            </a:pPr>
            <a:r>
              <a:rPr dirty="0" sz="1050">
                <a:solidFill>
                  <a:srgbClr val="7E8B8C"/>
                </a:solidFill>
                <a:latin typeface="Segoe UI"/>
                <a:cs typeface="Segoe UI"/>
              </a:rPr>
              <a:t>AI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기반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영상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분석으로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25">
                <a:solidFill>
                  <a:srgbClr val="7E8B8C"/>
                </a:solidFill>
                <a:latin typeface="Dotum"/>
                <a:cs typeface="Dotum"/>
              </a:rPr>
              <a:t>낙상</a:t>
            </a:r>
            <a:r>
              <a:rPr dirty="0" sz="1050" spc="-125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50">
                <a:solidFill>
                  <a:srgbClr val="7E8B8C"/>
                </a:solidFill>
                <a:latin typeface="Dotum"/>
                <a:cs typeface="Dotum"/>
              </a:rPr>
              <a:t>이상행동</a:t>
            </a:r>
            <a:r>
              <a:rPr dirty="0" sz="1050" spc="-150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응급상황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실시</a:t>
            </a:r>
            <a:r>
              <a:rPr dirty="0" sz="1150" spc="-6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간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25">
                <a:solidFill>
                  <a:srgbClr val="7E8B8C"/>
                </a:solidFill>
                <a:latin typeface="Dotum"/>
                <a:cs typeface="Dotum"/>
              </a:rPr>
              <a:t>감지</a:t>
            </a:r>
            <a:r>
              <a:rPr dirty="0" sz="1050" spc="-125">
                <a:solidFill>
                  <a:srgbClr val="7E8B8C"/>
                </a:solidFill>
                <a:latin typeface="Segoe UI"/>
                <a:cs typeface="Segoe UI"/>
              </a:rPr>
              <a:t>.</a:t>
            </a:r>
            <a:r>
              <a:rPr dirty="0" sz="1050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상황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발생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시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즉시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알림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및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대응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프로토콜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가</a:t>
            </a:r>
            <a:r>
              <a:rPr dirty="0" sz="1150" spc="-6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동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8029574" y="4190999"/>
            <a:ext cx="3400425" cy="1905000"/>
            <a:chOff x="8029574" y="4190999"/>
            <a:chExt cx="3400425" cy="1905000"/>
          </a:xfrm>
        </p:grpSpPr>
        <p:sp>
          <p:nvSpPr>
            <p:cNvPr id="22" name="object 22" descr=""/>
            <p:cNvSpPr/>
            <p:nvPr/>
          </p:nvSpPr>
          <p:spPr>
            <a:xfrm>
              <a:off x="8029574" y="4190999"/>
              <a:ext cx="3400425" cy="1905000"/>
            </a:xfrm>
            <a:custGeom>
              <a:avLst/>
              <a:gdLst/>
              <a:ahLst/>
              <a:cxnLst/>
              <a:rect l="l" t="t" r="r" b="b"/>
              <a:pathLst>
                <a:path w="3400425" h="1905000">
                  <a:moveTo>
                    <a:pt x="3329227" y="1904999"/>
                  </a:moveTo>
                  <a:lnTo>
                    <a:pt x="71196" y="1904999"/>
                  </a:lnTo>
                  <a:lnTo>
                    <a:pt x="66240" y="1904510"/>
                  </a:lnTo>
                  <a:lnTo>
                    <a:pt x="29705" y="1889377"/>
                  </a:lnTo>
                  <a:lnTo>
                    <a:pt x="3885" y="1853337"/>
                  </a:lnTo>
                  <a:lnTo>
                    <a:pt x="0" y="1833803"/>
                  </a:lnTo>
                  <a:lnTo>
                    <a:pt x="0" y="1828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3329227" y="0"/>
                  </a:lnTo>
                  <a:lnTo>
                    <a:pt x="3370718" y="15621"/>
                  </a:lnTo>
                  <a:lnTo>
                    <a:pt x="3396537" y="51661"/>
                  </a:lnTo>
                  <a:lnTo>
                    <a:pt x="3400423" y="71196"/>
                  </a:lnTo>
                  <a:lnTo>
                    <a:pt x="3400423" y="1833803"/>
                  </a:lnTo>
                  <a:lnTo>
                    <a:pt x="3384801" y="1875293"/>
                  </a:lnTo>
                  <a:lnTo>
                    <a:pt x="3348761" y="1901113"/>
                  </a:lnTo>
                  <a:lnTo>
                    <a:pt x="3334182" y="1904510"/>
                  </a:lnTo>
                  <a:lnTo>
                    <a:pt x="3329227" y="1904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258174" y="4457699"/>
              <a:ext cx="386080" cy="342900"/>
            </a:xfrm>
            <a:custGeom>
              <a:avLst/>
              <a:gdLst/>
              <a:ahLst/>
              <a:cxnLst/>
              <a:rect l="l" t="t" r="r" b="b"/>
              <a:pathLst>
                <a:path w="386079" h="342900">
                  <a:moveTo>
                    <a:pt x="342899" y="278606"/>
                  </a:moveTo>
                  <a:lnTo>
                    <a:pt x="42862" y="278606"/>
                  </a:lnTo>
                  <a:lnTo>
                    <a:pt x="26191" y="275233"/>
                  </a:lnTo>
                  <a:lnTo>
                    <a:pt x="12565" y="266040"/>
                  </a:lnTo>
                  <a:lnTo>
                    <a:pt x="3372" y="252414"/>
                  </a:lnTo>
                  <a:lnTo>
                    <a:pt x="0" y="235743"/>
                  </a:lnTo>
                  <a:lnTo>
                    <a:pt x="0" y="42862"/>
                  </a:lnTo>
                  <a:lnTo>
                    <a:pt x="3372" y="26191"/>
                  </a:lnTo>
                  <a:lnTo>
                    <a:pt x="12565" y="12565"/>
                  </a:lnTo>
                  <a:lnTo>
                    <a:pt x="26191" y="3372"/>
                  </a:lnTo>
                  <a:lnTo>
                    <a:pt x="42862" y="0"/>
                  </a:lnTo>
                  <a:lnTo>
                    <a:pt x="342899" y="0"/>
                  </a:lnTo>
                  <a:lnTo>
                    <a:pt x="359570" y="3372"/>
                  </a:lnTo>
                  <a:lnTo>
                    <a:pt x="373196" y="12565"/>
                  </a:lnTo>
                  <a:lnTo>
                    <a:pt x="382389" y="26191"/>
                  </a:lnTo>
                  <a:lnTo>
                    <a:pt x="385762" y="42862"/>
                  </a:lnTo>
                  <a:lnTo>
                    <a:pt x="42862" y="42862"/>
                  </a:lnTo>
                  <a:lnTo>
                    <a:pt x="42862" y="192881"/>
                  </a:lnTo>
                  <a:lnTo>
                    <a:pt x="385762" y="192881"/>
                  </a:lnTo>
                  <a:lnTo>
                    <a:pt x="385762" y="235743"/>
                  </a:lnTo>
                  <a:lnTo>
                    <a:pt x="382389" y="252414"/>
                  </a:lnTo>
                  <a:lnTo>
                    <a:pt x="373196" y="266040"/>
                  </a:lnTo>
                  <a:lnTo>
                    <a:pt x="359570" y="275233"/>
                  </a:lnTo>
                  <a:lnTo>
                    <a:pt x="342899" y="278606"/>
                  </a:lnTo>
                  <a:close/>
                </a:path>
                <a:path w="386079" h="342900">
                  <a:moveTo>
                    <a:pt x="385762" y="192881"/>
                  </a:moveTo>
                  <a:lnTo>
                    <a:pt x="342899" y="192881"/>
                  </a:lnTo>
                  <a:lnTo>
                    <a:pt x="342899" y="42862"/>
                  </a:lnTo>
                  <a:lnTo>
                    <a:pt x="385762" y="42862"/>
                  </a:lnTo>
                  <a:lnTo>
                    <a:pt x="385762" y="192881"/>
                  </a:lnTo>
                  <a:close/>
                </a:path>
                <a:path w="386079" h="342900">
                  <a:moveTo>
                    <a:pt x="232194" y="300037"/>
                  </a:moveTo>
                  <a:lnTo>
                    <a:pt x="153568" y="300037"/>
                  </a:lnTo>
                  <a:lnTo>
                    <a:pt x="160734" y="278606"/>
                  </a:lnTo>
                  <a:lnTo>
                    <a:pt x="225028" y="278606"/>
                  </a:lnTo>
                  <a:lnTo>
                    <a:pt x="232194" y="300037"/>
                  </a:lnTo>
                  <a:close/>
                </a:path>
                <a:path w="386079" h="342900">
                  <a:moveTo>
                    <a:pt x="278606" y="342899"/>
                  </a:moveTo>
                  <a:lnTo>
                    <a:pt x="107156" y="342899"/>
                  </a:lnTo>
                  <a:lnTo>
                    <a:pt x="98806" y="341218"/>
                  </a:lnTo>
                  <a:lnTo>
                    <a:pt x="91995" y="336629"/>
                  </a:lnTo>
                  <a:lnTo>
                    <a:pt x="87406" y="329818"/>
                  </a:lnTo>
                  <a:lnTo>
                    <a:pt x="85724" y="321468"/>
                  </a:lnTo>
                  <a:lnTo>
                    <a:pt x="87406" y="313119"/>
                  </a:lnTo>
                  <a:lnTo>
                    <a:pt x="91995" y="306307"/>
                  </a:lnTo>
                  <a:lnTo>
                    <a:pt x="98806" y="301719"/>
                  </a:lnTo>
                  <a:lnTo>
                    <a:pt x="107156" y="300037"/>
                  </a:lnTo>
                  <a:lnTo>
                    <a:pt x="278606" y="300037"/>
                  </a:lnTo>
                  <a:lnTo>
                    <a:pt x="286955" y="301719"/>
                  </a:lnTo>
                  <a:lnTo>
                    <a:pt x="293767" y="306307"/>
                  </a:lnTo>
                  <a:lnTo>
                    <a:pt x="298355" y="313119"/>
                  </a:lnTo>
                  <a:lnTo>
                    <a:pt x="300037" y="321468"/>
                  </a:lnTo>
                  <a:lnTo>
                    <a:pt x="298355" y="329818"/>
                  </a:lnTo>
                  <a:lnTo>
                    <a:pt x="293767" y="336629"/>
                  </a:lnTo>
                  <a:lnTo>
                    <a:pt x="286955" y="341218"/>
                  </a:lnTo>
                  <a:lnTo>
                    <a:pt x="278606" y="3428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8242200" y="4812913"/>
            <a:ext cx="2959735" cy="85979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통합</a:t>
            </a:r>
            <a:r>
              <a:rPr dirty="0" sz="1700" spc="-160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관제</a:t>
            </a:r>
            <a:r>
              <a:rPr dirty="0" sz="1700" spc="-155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2B3D4F"/>
                </a:solidFill>
                <a:latin typeface="Dotum"/>
                <a:cs typeface="Dotum"/>
              </a:rPr>
              <a:t>시스템</a:t>
            </a:r>
            <a:endParaRPr sz="1700">
              <a:latin typeface="Dotum"/>
              <a:cs typeface="Dotum"/>
            </a:endParaRPr>
          </a:p>
          <a:p>
            <a:pPr marL="12700" marR="5080">
              <a:lnSpc>
                <a:spcPct val="108700"/>
              </a:lnSpc>
              <a:spcBef>
                <a:spcPts val="565"/>
              </a:spcBef>
            </a:pP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매장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전체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운영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상태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원격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모니터링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통합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30">
                <a:solidFill>
                  <a:srgbClr val="7E8B8C"/>
                </a:solidFill>
                <a:latin typeface="Dotum"/>
                <a:cs typeface="Dotum"/>
              </a:rPr>
              <a:t>제어</a:t>
            </a:r>
            <a:r>
              <a:rPr dirty="0" sz="1050" spc="-130">
                <a:solidFill>
                  <a:srgbClr val="7E8B8C"/>
                </a:solidFill>
                <a:latin typeface="Segoe UI"/>
                <a:cs typeface="Segoe UI"/>
              </a:rPr>
              <a:t>.</a:t>
            </a:r>
            <a:r>
              <a:rPr dirty="0" sz="1050" spc="1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210">
                <a:solidFill>
                  <a:srgbClr val="7E8B8C"/>
                </a:solidFill>
                <a:latin typeface="Dotum"/>
                <a:cs typeface="Dotum"/>
              </a:rPr>
              <a:t>재고</a:t>
            </a:r>
            <a:r>
              <a:rPr dirty="0" sz="1150" spc="-130">
                <a:solidFill>
                  <a:srgbClr val="7E8B8C"/>
                </a:solidFill>
                <a:latin typeface="Dotum"/>
                <a:cs typeface="Dotum"/>
              </a:rPr>
              <a:t> 관리</a:t>
            </a:r>
            <a:r>
              <a:rPr dirty="0" sz="1050" spc="-130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 spc="1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고객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흐름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30">
                <a:solidFill>
                  <a:srgbClr val="7E8B8C"/>
                </a:solidFill>
                <a:latin typeface="Dotum"/>
                <a:cs typeface="Dotum"/>
              </a:rPr>
              <a:t>분석</a:t>
            </a:r>
            <a:r>
              <a:rPr dirty="0" sz="1050" spc="-130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 spc="1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수익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최적화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데이터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7E8B8C"/>
                </a:solidFill>
                <a:latin typeface="Dotum"/>
                <a:cs typeface="Dotum"/>
              </a:rPr>
              <a:t>제공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9220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00" b="1">
                <a:latin typeface="Segoe UI"/>
                <a:cs typeface="Segoe UI"/>
              </a:rPr>
              <a:t>AI </a:t>
            </a:r>
            <a:r>
              <a:rPr dirty="0" spc="-620"/>
              <a:t>기반</a:t>
            </a:r>
            <a:r>
              <a:rPr dirty="0" spc="-295"/>
              <a:t> </a:t>
            </a:r>
            <a:r>
              <a:rPr dirty="0" spc="-620"/>
              <a:t>자동계산</a:t>
            </a:r>
            <a:r>
              <a:rPr dirty="0" spc="-295"/>
              <a:t> </a:t>
            </a:r>
            <a:r>
              <a:rPr dirty="0" spc="-645"/>
              <a:t>시스템</a:t>
            </a:r>
            <a:endParaRPr sz="2700">
              <a:latin typeface="Segoe UI"/>
              <a:cs typeface="Segoe U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61999" y="1028699"/>
            <a:ext cx="5219700" cy="7620000"/>
            <a:chOff x="761999" y="1028699"/>
            <a:chExt cx="5219700" cy="7620000"/>
          </a:xfrm>
        </p:grpSpPr>
        <p:sp>
          <p:nvSpPr>
            <p:cNvPr id="5" name="object 5" descr=""/>
            <p:cNvSpPr/>
            <p:nvPr/>
          </p:nvSpPr>
          <p:spPr>
            <a:xfrm>
              <a:off x="761999" y="1028699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5714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571499" y="0"/>
                  </a:lnTo>
                  <a:lnTo>
                    <a:pt x="571499" y="380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61999" y="6667499"/>
              <a:ext cx="5219700" cy="1981200"/>
            </a:xfrm>
            <a:custGeom>
              <a:avLst/>
              <a:gdLst/>
              <a:ahLst/>
              <a:cxnLst/>
              <a:rect l="l" t="t" r="r" b="b"/>
              <a:pathLst>
                <a:path w="5219700" h="1981200">
                  <a:moveTo>
                    <a:pt x="5148502" y="1981198"/>
                  </a:moveTo>
                  <a:lnTo>
                    <a:pt x="71196" y="1981198"/>
                  </a:lnTo>
                  <a:lnTo>
                    <a:pt x="66241" y="1980710"/>
                  </a:lnTo>
                  <a:lnTo>
                    <a:pt x="29705" y="1965576"/>
                  </a:lnTo>
                  <a:lnTo>
                    <a:pt x="3885" y="1929536"/>
                  </a:lnTo>
                  <a:lnTo>
                    <a:pt x="0" y="1910001"/>
                  </a:lnTo>
                  <a:lnTo>
                    <a:pt x="0" y="1904999"/>
                  </a:lnTo>
                  <a:lnTo>
                    <a:pt x="0" y="71195"/>
                  </a:lnTo>
                  <a:lnTo>
                    <a:pt x="15621" y="29703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5148502" y="0"/>
                  </a:lnTo>
                  <a:lnTo>
                    <a:pt x="5189993" y="15620"/>
                  </a:lnTo>
                  <a:lnTo>
                    <a:pt x="5215812" y="51660"/>
                  </a:lnTo>
                  <a:lnTo>
                    <a:pt x="5219699" y="71195"/>
                  </a:lnTo>
                  <a:lnTo>
                    <a:pt x="5219699" y="1910001"/>
                  </a:lnTo>
                  <a:lnTo>
                    <a:pt x="5204076" y="1951493"/>
                  </a:lnTo>
                  <a:lnTo>
                    <a:pt x="5168037" y="1977312"/>
                  </a:lnTo>
                  <a:lnTo>
                    <a:pt x="5153457" y="1980710"/>
                  </a:lnTo>
                  <a:lnTo>
                    <a:pt x="5148502" y="19811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599" y="6946440"/>
              <a:ext cx="190499" cy="166352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123937" y="7372349"/>
              <a:ext cx="57150" cy="971550"/>
            </a:xfrm>
            <a:custGeom>
              <a:avLst/>
              <a:gdLst/>
              <a:ahLst/>
              <a:cxnLst/>
              <a:rect l="l" t="t" r="r" b="b"/>
              <a:pathLst>
                <a:path w="57150" h="971550">
                  <a:moveTo>
                    <a:pt x="57150" y="939190"/>
                  </a:moveTo>
                  <a:lnTo>
                    <a:pt x="32372" y="914400"/>
                  </a:lnTo>
                  <a:lnTo>
                    <a:pt x="24790" y="914400"/>
                  </a:lnTo>
                  <a:lnTo>
                    <a:pt x="0" y="939190"/>
                  </a:lnTo>
                  <a:lnTo>
                    <a:pt x="0" y="946772"/>
                  </a:lnTo>
                  <a:lnTo>
                    <a:pt x="24790" y="971550"/>
                  </a:lnTo>
                  <a:lnTo>
                    <a:pt x="32372" y="971550"/>
                  </a:lnTo>
                  <a:lnTo>
                    <a:pt x="57150" y="946772"/>
                  </a:lnTo>
                  <a:lnTo>
                    <a:pt x="57150" y="942975"/>
                  </a:lnTo>
                  <a:lnTo>
                    <a:pt x="57150" y="939190"/>
                  </a:lnTo>
                  <a:close/>
                </a:path>
                <a:path w="57150" h="971550">
                  <a:moveTo>
                    <a:pt x="57150" y="634390"/>
                  </a:moveTo>
                  <a:lnTo>
                    <a:pt x="32372" y="609600"/>
                  </a:lnTo>
                  <a:lnTo>
                    <a:pt x="24790" y="609600"/>
                  </a:lnTo>
                  <a:lnTo>
                    <a:pt x="0" y="634390"/>
                  </a:lnTo>
                  <a:lnTo>
                    <a:pt x="0" y="641972"/>
                  </a:lnTo>
                  <a:lnTo>
                    <a:pt x="24790" y="666750"/>
                  </a:lnTo>
                  <a:lnTo>
                    <a:pt x="32372" y="666750"/>
                  </a:lnTo>
                  <a:lnTo>
                    <a:pt x="57150" y="641972"/>
                  </a:lnTo>
                  <a:lnTo>
                    <a:pt x="57150" y="638175"/>
                  </a:lnTo>
                  <a:lnTo>
                    <a:pt x="57150" y="634390"/>
                  </a:lnTo>
                  <a:close/>
                </a:path>
                <a:path w="57150" h="971550">
                  <a:moveTo>
                    <a:pt x="57150" y="329590"/>
                  </a:moveTo>
                  <a:lnTo>
                    <a:pt x="32372" y="304800"/>
                  </a:lnTo>
                  <a:lnTo>
                    <a:pt x="24790" y="304800"/>
                  </a:lnTo>
                  <a:lnTo>
                    <a:pt x="0" y="329590"/>
                  </a:lnTo>
                  <a:lnTo>
                    <a:pt x="0" y="337172"/>
                  </a:lnTo>
                  <a:lnTo>
                    <a:pt x="24790" y="361950"/>
                  </a:lnTo>
                  <a:lnTo>
                    <a:pt x="32372" y="361950"/>
                  </a:lnTo>
                  <a:lnTo>
                    <a:pt x="57150" y="337172"/>
                  </a:lnTo>
                  <a:lnTo>
                    <a:pt x="57150" y="333375"/>
                  </a:lnTo>
                  <a:lnTo>
                    <a:pt x="57150" y="329590"/>
                  </a:lnTo>
                  <a:close/>
                </a:path>
                <a:path w="57150" h="97155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282699" y="6886943"/>
            <a:ext cx="4187825" cy="152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주요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특징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35">
                <a:solidFill>
                  <a:srgbClr val="374050"/>
                </a:solidFill>
                <a:latin typeface="Dotum"/>
                <a:cs typeface="Dotum"/>
              </a:rPr>
              <a:t>장점</a:t>
            </a:r>
            <a:endParaRPr sz="1550">
              <a:latin typeface="Dotum"/>
              <a:cs typeface="Dotum"/>
            </a:endParaRPr>
          </a:p>
          <a:p>
            <a:pPr marL="12700" marR="5080">
              <a:lnSpc>
                <a:spcPct val="148100"/>
              </a:lnSpc>
              <a:spcBef>
                <a:spcPts val="33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바코드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스캔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없이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상품</a:t>
            </a:r>
            <a:r>
              <a:rPr dirty="0" sz="1350" spc="-114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자체를</a:t>
            </a:r>
            <a:r>
              <a:rPr dirty="0" sz="1350" spc="-114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인식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하는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고도화된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이미지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인식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기술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별도의</a:t>
            </a:r>
            <a:r>
              <a:rPr dirty="0" sz="1350" spc="-13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체크아웃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과정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없이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매장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이탈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시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자동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결제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완료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결제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시간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단축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>
                <a:solidFill>
                  <a:srgbClr val="4A5462"/>
                </a:solidFill>
                <a:latin typeface="Segoe UI"/>
                <a:cs typeface="Segoe UI"/>
              </a:rPr>
              <a:t>-</a:t>
            </a:r>
            <a:r>
              <a:rPr dirty="0" sz="1200" spc="5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평균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대기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시간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b="1">
                <a:solidFill>
                  <a:srgbClr val="3398DA"/>
                </a:solidFill>
                <a:latin typeface="Segoe UI Semibold"/>
                <a:cs typeface="Segoe UI Semibold"/>
              </a:rPr>
              <a:t>80%</a:t>
            </a:r>
            <a:r>
              <a:rPr dirty="0" sz="1200" spc="5" b="1">
                <a:solidFill>
                  <a:srgbClr val="3398DA"/>
                </a:solidFill>
                <a:latin typeface="Segoe UI Semibold"/>
                <a:cs typeface="Segoe UI Semibold"/>
              </a:rPr>
              <a:t> </a:t>
            </a:r>
            <a:r>
              <a:rPr dirty="0" sz="1350" spc="-285">
                <a:solidFill>
                  <a:srgbClr val="3398DA"/>
                </a:solidFill>
                <a:latin typeface="Dotum"/>
                <a:cs typeface="Dotum"/>
              </a:rPr>
              <a:t>감소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대형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마트부터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소규모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편의점까지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확장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가능한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유연한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시스템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210298" y="6667500"/>
            <a:ext cx="5219700" cy="1981200"/>
            <a:chOff x="6210298" y="6667500"/>
            <a:chExt cx="5219700" cy="1981200"/>
          </a:xfrm>
        </p:grpSpPr>
        <p:sp>
          <p:nvSpPr>
            <p:cNvPr id="11" name="object 11" descr=""/>
            <p:cNvSpPr/>
            <p:nvPr/>
          </p:nvSpPr>
          <p:spPr>
            <a:xfrm>
              <a:off x="6210298" y="6667500"/>
              <a:ext cx="5219700" cy="1981200"/>
            </a:xfrm>
            <a:custGeom>
              <a:avLst/>
              <a:gdLst/>
              <a:ahLst/>
              <a:cxnLst/>
              <a:rect l="l" t="t" r="r" b="b"/>
              <a:pathLst>
                <a:path w="5219700" h="1981200">
                  <a:moveTo>
                    <a:pt x="5148503" y="1981198"/>
                  </a:moveTo>
                  <a:lnTo>
                    <a:pt x="71196" y="1981198"/>
                  </a:lnTo>
                  <a:lnTo>
                    <a:pt x="66241" y="1980710"/>
                  </a:lnTo>
                  <a:lnTo>
                    <a:pt x="29705" y="1965576"/>
                  </a:lnTo>
                  <a:lnTo>
                    <a:pt x="3885" y="1929536"/>
                  </a:lnTo>
                  <a:lnTo>
                    <a:pt x="0" y="1910001"/>
                  </a:lnTo>
                  <a:lnTo>
                    <a:pt x="0" y="1904999"/>
                  </a:lnTo>
                  <a:lnTo>
                    <a:pt x="0" y="71195"/>
                  </a:lnTo>
                  <a:lnTo>
                    <a:pt x="15621" y="29703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5148503" y="0"/>
                  </a:lnTo>
                  <a:lnTo>
                    <a:pt x="5189993" y="15620"/>
                  </a:lnTo>
                  <a:lnTo>
                    <a:pt x="5215813" y="51660"/>
                  </a:lnTo>
                  <a:lnTo>
                    <a:pt x="5219699" y="71195"/>
                  </a:lnTo>
                  <a:lnTo>
                    <a:pt x="5219699" y="1910001"/>
                  </a:lnTo>
                  <a:lnTo>
                    <a:pt x="5204076" y="1951493"/>
                  </a:lnTo>
                  <a:lnTo>
                    <a:pt x="5168037" y="1977312"/>
                  </a:lnTo>
                  <a:lnTo>
                    <a:pt x="5153457" y="1980710"/>
                  </a:lnTo>
                  <a:lnTo>
                    <a:pt x="5148503" y="19811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9494" y="6937176"/>
              <a:ext cx="234408" cy="186853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6572237" y="7372349"/>
              <a:ext cx="57150" cy="971550"/>
            </a:xfrm>
            <a:custGeom>
              <a:avLst/>
              <a:gdLst/>
              <a:ahLst/>
              <a:cxnLst/>
              <a:rect l="l" t="t" r="r" b="b"/>
              <a:pathLst>
                <a:path w="57150" h="971550">
                  <a:moveTo>
                    <a:pt x="57150" y="939190"/>
                  </a:moveTo>
                  <a:lnTo>
                    <a:pt x="32372" y="914400"/>
                  </a:lnTo>
                  <a:lnTo>
                    <a:pt x="24790" y="914400"/>
                  </a:lnTo>
                  <a:lnTo>
                    <a:pt x="0" y="939190"/>
                  </a:lnTo>
                  <a:lnTo>
                    <a:pt x="0" y="946772"/>
                  </a:lnTo>
                  <a:lnTo>
                    <a:pt x="24790" y="971550"/>
                  </a:lnTo>
                  <a:lnTo>
                    <a:pt x="32372" y="971550"/>
                  </a:lnTo>
                  <a:lnTo>
                    <a:pt x="57150" y="946772"/>
                  </a:lnTo>
                  <a:lnTo>
                    <a:pt x="57150" y="942975"/>
                  </a:lnTo>
                  <a:lnTo>
                    <a:pt x="57150" y="939190"/>
                  </a:lnTo>
                  <a:close/>
                </a:path>
                <a:path w="57150" h="971550">
                  <a:moveTo>
                    <a:pt x="57150" y="634390"/>
                  </a:moveTo>
                  <a:lnTo>
                    <a:pt x="32372" y="609600"/>
                  </a:lnTo>
                  <a:lnTo>
                    <a:pt x="24790" y="609600"/>
                  </a:lnTo>
                  <a:lnTo>
                    <a:pt x="0" y="634390"/>
                  </a:lnTo>
                  <a:lnTo>
                    <a:pt x="0" y="641972"/>
                  </a:lnTo>
                  <a:lnTo>
                    <a:pt x="24790" y="666750"/>
                  </a:lnTo>
                  <a:lnTo>
                    <a:pt x="32372" y="666750"/>
                  </a:lnTo>
                  <a:lnTo>
                    <a:pt x="57150" y="641972"/>
                  </a:lnTo>
                  <a:lnTo>
                    <a:pt x="57150" y="638175"/>
                  </a:lnTo>
                  <a:lnTo>
                    <a:pt x="57150" y="634390"/>
                  </a:lnTo>
                  <a:close/>
                </a:path>
                <a:path w="57150" h="971550">
                  <a:moveTo>
                    <a:pt x="57150" y="329590"/>
                  </a:moveTo>
                  <a:lnTo>
                    <a:pt x="32372" y="304800"/>
                  </a:lnTo>
                  <a:lnTo>
                    <a:pt x="24790" y="304800"/>
                  </a:lnTo>
                  <a:lnTo>
                    <a:pt x="0" y="329590"/>
                  </a:lnTo>
                  <a:lnTo>
                    <a:pt x="0" y="337172"/>
                  </a:lnTo>
                  <a:lnTo>
                    <a:pt x="24790" y="361950"/>
                  </a:lnTo>
                  <a:lnTo>
                    <a:pt x="32372" y="361950"/>
                  </a:lnTo>
                  <a:lnTo>
                    <a:pt x="57150" y="337172"/>
                  </a:lnTo>
                  <a:lnTo>
                    <a:pt x="57150" y="333375"/>
                  </a:lnTo>
                  <a:lnTo>
                    <a:pt x="57150" y="329590"/>
                  </a:lnTo>
                  <a:close/>
                </a:path>
                <a:path w="57150" h="97155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731000" y="6886943"/>
            <a:ext cx="3724910" cy="152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9690">
              <a:lnSpc>
                <a:spcPct val="100000"/>
              </a:lnSpc>
              <a:spcBef>
                <a:spcPts val="95"/>
              </a:spcBef>
            </a:pP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구현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방법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기술적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35">
                <a:solidFill>
                  <a:srgbClr val="374050"/>
                </a:solidFill>
                <a:latin typeface="Dotum"/>
                <a:cs typeface="Dotum"/>
              </a:rPr>
              <a:t>특성</a:t>
            </a:r>
            <a:endParaRPr sz="1550">
              <a:latin typeface="Dotum"/>
              <a:cs typeface="Dotum"/>
            </a:endParaRPr>
          </a:p>
          <a:p>
            <a:pPr marL="12700" marR="5080">
              <a:lnSpc>
                <a:spcPct val="148100"/>
              </a:lnSpc>
              <a:spcBef>
                <a:spcPts val="33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딥러닝</a:t>
            </a:r>
            <a:r>
              <a:rPr dirty="0" sz="1350" spc="-12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기반</a:t>
            </a:r>
            <a:r>
              <a:rPr dirty="0" sz="1350" spc="-12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객체</a:t>
            </a:r>
            <a:r>
              <a:rPr dirty="0" sz="1350" spc="-125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60">
                <a:solidFill>
                  <a:srgbClr val="3398DA"/>
                </a:solidFill>
                <a:latin typeface="Dotum"/>
                <a:cs typeface="Dotum"/>
              </a:rPr>
              <a:t>탐지</a:t>
            </a:r>
            <a:r>
              <a:rPr dirty="0" sz="1200" spc="-60" b="1">
                <a:solidFill>
                  <a:srgbClr val="3398DA"/>
                </a:solidFill>
                <a:latin typeface="Segoe UI Semibold"/>
                <a:cs typeface="Segoe UI Semibold"/>
              </a:rPr>
              <a:t>(Object</a:t>
            </a:r>
            <a:r>
              <a:rPr dirty="0" sz="1200" spc="-5" b="1">
                <a:solidFill>
                  <a:srgbClr val="3398DA"/>
                </a:solidFill>
                <a:latin typeface="Segoe UI Semibold"/>
                <a:cs typeface="Segoe UI Semibold"/>
              </a:rPr>
              <a:t> </a:t>
            </a:r>
            <a:r>
              <a:rPr dirty="0" sz="1200" b="1">
                <a:solidFill>
                  <a:srgbClr val="3398DA"/>
                </a:solidFill>
                <a:latin typeface="Segoe UI Semibold"/>
                <a:cs typeface="Segoe UI Semibold"/>
              </a:rPr>
              <a:t>Detection)</a:t>
            </a:r>
            <a:r>
              <a:rPr dirty="0" sz="1200" spc="-5" b="1">
                <a:solidFill>
                  <a:srgbClr val="3398DA"/>
                </a:solidFill>
                <a:latin typeface="Segoe UI Semibold"/>
                <a:cs typeface="Segoe UI Semibold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알고리즘</a:t>
            </a:r>
            <a:r>
              <a:rPr dirty="0" sz="1350" spc="-12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활용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천장에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설치된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다중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카메라의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영상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데이터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실시간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융합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분석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센서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퓨전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기술로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상품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위치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이동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추적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클라우드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기반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실시간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업데이트로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신상품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즉시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인식</a:t>
            </a:r>
            <a:endParaRPr sz="1350">
              <a:latin typeface="Dotum"/>
              <a:cs typeface="Dotum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1999" y="1447799"/>
            <a:ext cx="5181599" cy="2808647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901700" y="1591043"/>
            <a:ext cx="2768600" cy="914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b="1">
                <a:solidFill>
                  <a:srgbClr val="374050"/>
                </a:solidFill>
                <a:latin typeface="Segoe UI Semibold"/>
                <a:cs typeface="Segoe UI Semibold"/>
              </a:rPr>
              <a:t>AI</a:t>
            </a:r>
            <a:r>
              <a:rPr dirty="0" sz="1350" spc="-20" b="1">
                <a:solidFill>
                  <a:srgbClr val="374050"/>
                </a:solidFill>
                <a:latin typeface="Segoe UI Semibold"/>
                <a:cs typeface="Segoe UI Semibold"/>
              </a:rPr>
              <a:t> </a:t>
            </a: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자동계산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시스템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35">
                <a:solidFill>
                  <a:srgbClr val="374050"/>
                </a:solidFill>
                <a:latin typeface="Dotum"/>
                <a:cs typeface="Dotum"/>
              </a:rPr>
              <a:t>구성도</a:t>
            </a:r>
            <a:endParaRPr sz="155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13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Dotum"/>
              <a:cs typeface="Dotum"/>
            </a:endParaRPr>
          </a:p>
          <a:p>
            <a:pPr algn="r" marR="5080">
              <a:lnSpc>
                <a:spcPct val="100000"/>
              </a:lnSpc>
            </a:pPr>
            <a:r>
              <a:rPr dirty="0" sz="1200" b="1">
                <a:latin typeface="Segoe UI Semibold"/>
                <a:cs typeface="Segoe UI Semibold"/>
              </a:rPr>
              <a:t>AI </a:t>
            </a:r>
            <a:r>
              <a:rPr dirty="0" sz="1350" spc="-285">
                <a:latin typeface="Dotum"/>
                <a:cs typeface="Dotum"/>
              </a:rPr>
              <a:t>카메라</a:t>
            </a:r>
            <a:endParaRPr sz="1350">
              <a:latin typeface="Dotum"/>
              <a:cs typeface="Dotum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388665" y="3679799"/>
            <a:ext cx="650240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b="1">
                <a:latin typeface="Segoe UI Semibold"/>
                <a:cs typeface="Segoe UI Semibold"/>
              </a:rPr>
              <a:t>GPU</a:t>
            </a:r>
            <a:r>
              <a:rPr dirty="0" sz="1200" spc="-25" b="1">
                <a:latin typeface="Segoe UI Semibold"/>
                <a:cs typeface="Segoe UI Semibold"/>
              </a:rPr>
              <a:t> </a:t>
            </a:r>
            <a:r>
              <a:rPr dirty="0" sz="1350" spc="-285">
                <a:latin typeface="Dotum"/>
                <a:cs typeface="Dotum"/>
              </a:rPr>
              <a:t>처리</a:t>
            </a:r>
            <a:endParaRPr sz="1350">
              <a:latin typeface="Dotum"/>
              <a:cs typeface="Dotum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987526" y="3679799"/>
            <a:ext cx="82232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b="1">
                <a:latin typeface="Segoe UI Semibold"/>
                <a:cs typeface="Segoe UI Semibold"/>
              </a:rPr>
              <a:t>3D </a:t>
            </a:r>
            <a:r>
              <a:rPr dirty="0" sz="1350" spc="-280">
                <a:latin typeface="Dotum"/>
                <a:cs typeface="Dotum"/>
              </a:rPr>
              <a:t>트레이닝</a:t>
            </a:r>
            <a:endParaRPr sz="1350">
              <a:latin typeface="Dotum"/>
              <a:cs typeface="Dotum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790280" y="3679799"/>
            <a:ext cx="49466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b="1">
                <a:latin typeface="Segoe UI Semibold"/>
                <a:cs typeface="Segoe UI Semibold"/>
              </a:rPr>
              <a:t>AI </a:t>
            </a:r>
            <a:r>
              <a:rPr dirty="0" sz="1350" spc="-285">
                <a:latin typeface="Dotum"/>
                <a:cs typeface="Dotum"/>
              </a:rPr>
              <a:t>분석</a:t>
            </a:r>
            <a:endParaRPr sz="1350">
              <a:latin typeface="Dotum"/>
              <a:cs typeface="Dotum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2657474" y="4419599"/>
            <a:ext cx="1390650" cy="381000"/>
          </a:xfrm>
          <a:custGeom>
            <a:avLst/>
            <a:gdLst/>
            <a:ahLst/>
            <a:cxnLst/>
            <a:rect l="l" t="t" r="r" b="b"/>
            <a:pathLst>
              <a:path w="1390650" h="381000">
                <a:moveTo>
                  <a:pt x="1319453" y="380999"/>
                </a:moveTo>
                <a:lnTo>
                  <a:pt x="71196" y="380999"/>
                </a:lnTo>
                <a:lnTo>
                  <a:pt x="66241" y="380511"/>
                </a:lnTo>
                <a:lnTo>
                  <a:pt x="29705" y="365377"/>
                </a:lnTo>
                <a:lnTo>
                  <a:pt x="3885" y="329337"/>
                </a:lnTo>
                <a:lnTo>
                  <a:pt x="0" y="309802"/>
                </a:lnTo>
                <a:lnTo>
                  <a:pt x="0" y="3047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1319453" y="0"/>
                </a:lnTo>
                <a:lnTo>
                  <a:pt x="1360944" y="15621"/>
                </a:lnTo>
                <a:lnTo>
                  <a:pt x="1386764" y="51661"/>
                </a:lnTo>
                <a:lnTo>
                  <a:pt x="1390650" y="71196"/>
                </a:lnTo>
                <a:lnTo>
                  <a:pt x="1390650" y="309802"/>
                </a:lnTo>
                <a:lnTo>
                  <a:pt x="1375027" y="351293"/>
                </a:lnTo>
                <a:lnTo>
                  <a:pt x="1338987" y="377113"/>
                </a:lnTo>
                <a:lnTo>
                  <a:pt x="1324408" y="380511"/>
                </a:lnTo>
                <a:lnTo>
                  <a:pt x="1319453" y="380999"/>
                </a:lnTo>
                <a:close/>
              </a:path>
            </a:pathLst>
          </a:custGeom>
          <a:solidFill>
            <a:srgbClr val="0FB9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2877541" y="4479899"/>
            <a:ext cx="950594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자동</a:t>
            </a:r>
            <a:r>
              <a:rPr dirty="0" sz="1350" spc="-12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결제</a:t>
            </a:r>
            <a:r>
              <a:rPr dirty="0" sz="1350" spc="-12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완료</a:t>
            </a:r>
            <a:endParaRPr sz="1350">
              <a:latin typeface="Dotum"/>
              <a:cs typeface="Dotum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6248398" y="1447799"/>
            <a:ext cx="5181600" cy="1562100"/>
          </a:xfrm>
          <a:custGeom>
            <a:avLst/>
            <a:gdLst/>
            <a:ahLst/>
            <a:cxnLst/>
            <a:rect l="l" t="t" r="r" b="b"/>
            <a:pathLst>
              <a:path w="5181600" h="1562100">
                <a:moveTo>
                  <a:pt x="5110403" y="1562099"/>
                </a:moveTo>
                <a:lnTo>
                  <a:pt x="71196" y="1562099"/>
                </a:lnTo>
                <a:lnTo>
                  <a:pt x="66241" y="1561611"/>
                </a:lnTo>
                <a:lnTo>
                  <a:pt x="29705" y="1546477"/>
                </a:lnTo>
                <a:lnTo>
                  <a:pt x="3885" y="1510437"/>
                </a:lnTo>
                <a:lnTo>
                  <a:pt x="0" y="1490903"/>
                </a:lnTo>
                <a:lnTo>
                  <a:pt x="0" y="14858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5110403" y="0"/>
                </a:lnTo>
                <a:lnTo>
                  <a:pt x="5151893" y="15621"/>
                </a:lnTo>
                <a:lnTo>
                  <a:pt x="5177713" y="51661"/>
                </a:lnTo>
                <a:lnTo>
                  <a:pt x="5181599" y="71196"/>
                </a:lnTo>
                <a:lnTo>
                  <a:pt x="5181599" y="1490903"/>
                </a:lnTo>
                <a:lnTo>
                  <a:pt x="5165976" y="1532394"/>
                </a:lnTo>
                <a:lnTo>
                  <a:pt x="5129937" y="1558213"/>
                </a:lnTo>
                <a:lnTo>
                  <a:pt x="5115357" y="1561611"/>
                </a:lnTo>
                <a:lnTo>
                  <a:pt x="5110403" y="1562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6464299" y="1549936"/>
            <a:ext cx="4625975" cy="122174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천장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b="1">
                <a:solidFill>
                  <a:srgbClr val="374050"/>
                </a:solidFill>
                <a:latin typeface="Segoe UI Semibold"/>
                <a:cs typeface="Segoe UI Semibold"/>
              </a:rPr>
              <a:t>AI </a:t>
            </a: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카메라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35">
                <a:solidFill>
                  <a:srgbClr val="374050"/>
                </a:solidFill>
                <a:latin typeface="Dotum"/>
                <a:cs typeface="Dotum"/>
              </a:rPr>
              <a:t>시스템</a:t>
            </a:r>
            <a:endParaRPr sz="1550">
              <a:latin typeface="Dotum"/>
              <a:cs typeface="Dotum"/>
            </a:endParaRPr>
          </a:p>
          <a:p>
            <a:pPr marL="12700" marR="5080">
              <a:lnSpc>
                <a:spcPct val="111100"/>
              </a:lnSpc>
              <a:spcBef>
                <a:spcPts val="63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고객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행동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상품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이동을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실시간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80">
                <a:solidFill>
                  <a:srgbClr val="4A5462"/>
                </a:solidFill>
                <a:latin typeface="Dotum"/>
                <a:cs typeface="Dotum"/>
              </a:rPr>
              <a:t>추적</a:t>
            </a:r>
            <a:r>
              <a:rPr dirty="0" sz="1200" spc="-180">
                <a:solidFill>
                  <a:srgbClr val="4A5462"/>
                </a:solidFill>
                <a:latin typeface="Segoe UI"/>
                <a:cs typeface="Segoe UI"/>
              </a:rPr>
              <a:t>,</a:t>
            </a:r>
            <a:r>
              <a:rPr dirty="0" sz="1200" spc="1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특정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제품의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선택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여부를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자동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인식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하여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장바구니에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추가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200" b="1">
                <a:solidFill>
                  <a:srgbClr val="3398DA"/>
                </a:solidFill>
                <a:latin typeface="Segoe UI"/>
                <a:cs typeface="Segoe UI"/>
              </a:rPr>
              <a:t>500+</a:t>
            </a:r>
            <a:r>
              <a:rPr dirty="0" sz="1200" spc="265" b="1">
                <a:solidFill>
                  <a:srgbClr val="3398DA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상품</a:t>
            </a:r>
            <a:r>
              <a:rPr dirty="0" sz="1350" spc="-12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동시</a:t>
            </a:r>
            <a:r>
              <a:rPr dirty="0" sz="1350" spc="-12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인식</a:t>
            </a:r>
            <a:r>
              <a:rPr dirty="0" sz="1350" spc="-12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6A7280"/>
                </a:solidFill>
                <a:latin typeface="Dotum"/>
                <a:cs typeface="Dotum"/>
              </a:rPr>
              <a:t>가능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6248398" y="1304924"/>
            <a:ext cx="5181600" cy="3419475"/>
            <a:chOff x="6248398" y="1304924"/>
            <a:chExt cx="5181600" cy="3419475"/>
          </a:xfrm>
        </p:grpSpPr>
        <p:sp>
          <p:nvSpPr>
            <p:cNvPr id="25" name="object 25" descr=""/>
            <p:cNvSpPr/>
            <p:nvPr/>
          </p:nvSpPr>
          <p:spPr>
            <a:xfrm>
              <a:off x="10906124" y="13049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199" y="375289"/>
                  </a:lnTo>
                  <a:lnTo>
                    <a:pt x="100696" y="358507"/>
                  </a:lnTo>
                  <a:lnTo>
                    <a:pt x="62574" y="331659"/>
                  </a:lnTo>
                  <a:lnTo>
                    <a:pt x="32103" y="296335"/>
                  </a:lnTo>
                  <a:lnTo>
                    <a:pt x="11130" y="254667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4" y="92572"/>
                  </a:lnTo>
                  <a:lnTo>
                    <a:pt x="55795" y="55796"/>
                  </a:lnTo>
                  <a:lnTo>
                    <a:pt x="92571" y="27095"/>
                  </a:lnTo>
                  <a:lnTo>
                    <a:pt x="135198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2" y="92572"/>
                  </a:lnTo>
                  <a:lnTo>
                    <a:pt x="372797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7" y="245799"/>
                  </a:lnTo>
                  <a:lnTo>
                    <a:pt x="353902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8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20424" y="1428749"/>
              <a:ext cx="152399" cy="133349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6248398" y="3162299"/>
              <a:ext cx="5181600" cy="1562100"/>
            </a:xfrm>
            <a:custGeom>
              <a:avLst/>
              <a:gdLst/>
              <a:ahLst/>
              <a:cxnLst/>
              <a:rect l="l" t="t" r="r" b="b"/>
              <a:pathLst>
                <a:path w="5181600" h="1562100">
                  <a:moveTo>
                    <a:pt x="5110403" y="1562099"/>
                  </a:moveTo>
                  <a:lnTo>
                    <a:pt x="71196" y="1562099"/>
                  </a:lnTo>
                  <a:lnTo>
                    <a:pt x="66241" y="1561611"/>
                  </a:lnTo>
                  <a:lnTo>
                    <a:pt x="29705" y="1546477"/>
                  </a:lnTo>
                  <a:lnTo>
                    <a:pt x="3885" y="1510437"/>
                  </a:lnTo>
                  <a:lnTo>
                    <a:pt x="0" y="1490903"/>
                  </a:lnTo>
                  <a:lnTo>
                    <a:pt x="0" y="14858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10403" y="0"/>
                  </a:lnTo>
                  <a:lnTo>
                    <a:pt x="5151893" y="15621"/>
                  </a:lnTo>
                  <a:lnTo>
                    <a:pt x="5177713" y="51661"/>
                  </a:lnTo>
                  <a:lnTo>
                    <a:pt x="5181599" y="71196"/>
                  </a:lnTo>
                  <a:lnTo>
                    <a:pt x="5181599" y="1490903"/>
                  </a:lnTo>
                  <a:lnTo>
                    <a:pt x="5165976" y="1532394"/>
                  </a:lnTo>
                  <a:lnTo>
                    <a:pt x="5129937" y="1558213"/>
                  </a:lnTo>
                  <a:lnTo>
                    <a:pt x="5115357" y="1561611"/>
                  </a:lnTo>
                  <a:lnTo>
                    <a:pt x="5110403" y="1562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6464299" y="3264436"/>
            <a:ext cx="4625975" cy="1222375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350" b="1">
                <a:solidFill>
                  <a:srgbClr val="374050"/>
                </a:solidFill>
                <a:latin typeface="Segoe UI Semibold"/>
                <a:cs typeface="Segoe UI Semibold"/>
              </a:rPr>
              <a:t>NVIDIA</a:t>
            </a:r>
            <a:r>
              <a:rPr dirty="0" sz="1350" spc="-10" b="1">
                <a:solidFill>
                  <a:srgbClr val="374050"/>
                </a:solidFill>
                <a:latin typeface="Segoe UI Semibold"/>
                <a:cs typeface="Segoe UI Semibold"/>
              </a:rPr>
              <a:t> </a:t>
            </a:r>
            <a:r>
              <a:rPr dirty="0" sz="1350" b="1">
                <a:solidFill>
                  <a:srgbClr val="374050"/>
                </a:solidFill>
                <a:latin typeface="Segoe UI Semibold"/>
                <a:cs typeface="Segoe UI Semibold"/>
              </a:rPr>
              <a:t>T4</a:t>
            </a:r>
            <a:r>
              <a:rPr dirty="0" sz="1350" spc="-5" b="1">
                <a:solidFill>
                  <a:srgbClr val="374050"/>
                </a:solidFill>
                <a:latin typeface="Segoe UI Semibold"/>
                <a:cs typeface="Segoe UI Semibold"/>
              </a:rPr>
              <a:t> </a:t>
            </a:r>
            <a:r>
              <a:rPr dirty="0" sz="1350" b="1">
                <a:solidFill>
                  <a:srgbClr val="374050"/>
                </a:solidFill>
                <a:latin typeface="Segoe UI Semibold"/>
                <a:cs typeface="Segoe UI Semibold"/>
              </a:rPr>
              <a:t>GPU</a:t>
            </a:r>
            <a:r>
              <a:rPr dirty="0" sz="1350" spc="-5" b="1">
                <a:solidFill>
                  <a:srgbClr val="374050"/>
                </a:solidFill>
                <a:latin typeface="Segoe UI Semibold"/>
                <a:cs typeface="Segoe UI Semibold"/>
              </a:rPr>
              <a:t> </a:t>
            </a:r>
            <a:r>
              <a:rPr dirty="0" sz="1550" spc="-335">
                <a:solidFill>
                  <a:srgbClr val="374050"/>
                </a:solidFill>
                <a:latin typeface="Dotum"/>
                <a:cs typeface="Dotum"/>
              </a:rPr>
              <a:t>처리</a:t>
            </a:r>
            <a:endParaRPr sz="1550">
              <a:latin typeface="Dotum"/>
              <a:cs typeface="Dotum"/>
            </a:endParaRPr>
          </a:p>
          <a:p>
            <a:pPr marL="12700" marR="5080">
              <a:lnSpc>
                <a:spcPct val="111100"/>
              </a:lnSpc>
              <a:spcBef>
                <a:spcPts val="63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실시간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영상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분석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상품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인식을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위한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고성능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컴퓨팅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파워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80">
                <a:solidFill>
                  <a:srgbClr val="4A5462"/>
                </a:solidFill>
                <a:latin typeface="Dotum"/>
                <a:cs typeface="Dotum"/>
              </a:rPr>
              <a:t>제공</a:t>
            </a:r>
            <a:r>
              <a:rPr dirty="0" sz="1200" spc="-180">
                <a:solidFill>
                  <a:srgbClr val="4A5462"/>
                </a:solidFill>
                <a:latin typeface="Segoe UI"/>
                <a:cs typeface="Segoe UI"/>
              </a:rPr>
              <a:t>,</a:t>
            </a:r>
            <a:r>
              <a:rPr dirty="0" sz="1200" spc="1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빠른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이미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지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인식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알고리즘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구현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200" spc="-30" b="1">
                <a:solidFill>
                  <a:srgbClr val="3398DA"/>
                </a:solidFill>
                <a:latin typeface="Segoe UI"/>
                <a:cs typeface="Segoe UI"/>
              </a:rPr>
              <a:t>1</a:t>
            </a:r>
            <a:r>
              <a:rPr dirty="0" sz="1350" spc="-30">
                <a:solidFill>
                  <a:srgbClr val="3398DA"/>
                </a:solidFill>
                <a:latin typeface="Dotum"/>
                <a:cs typeface="Dotum"/>
              </a:rPr>
              <a:t>초</a:t>
            </a:r>
            <a:r>
              <a:rPr dirty="0" sz="1350" spc="-25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이내</a:t>
            </a:r>
            <a:r>
              <a:rPr dirty="0" sz="1350" spc="-12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상품</a:t>
            </a:r>
            <a:r>
              <a:rPr dirty="0" sz="1350" spc="-12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인식</a:t>
            </a:r>
            <a:r>
              <a:rPr dirty="0" sz="1350" spc="-12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및</a:t>
            </a:r>
            <a:r>
              <a:rPr dirty="0" sz="1350" spc="-12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6A7280"/>
                </a:solidFill>
                <a:latin typeface="Dotum"/>
                <a:cs typeface="Dotum"/>
              </a:rPr>
              <a:t>처리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6248398" y="3019424"/>
            <a:ext cx="5181600" cy="3419475"/>
            <a:chOff x="6248398" y="3019424"/>
            <a:chExt cx="5181600" cy="3419475"/>
          </a:xfrm>
        </p:grpSpPr>
        <p:sp>
          <p:nvSpPr>
            <p:cNvPr id="30" name="object 30" descr=""/>
            <p:cNvSpPr/>
            <p:nvPr/>
          </p:nvSpPr>
          <p:spPr>
            <a:xfrm>
              <a:off x="10906124" y="30194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199" y="375288"/>
                  </a:lnTo>
                  <a:lnTo>
                    <a:pt x="100696" y="358507"/>
                  </a:lnTo>
                  <a:lnTo>
                    <a:pt x="62574" y="331659"/>
                  </a:lnTo>
                  <a:lnTo>
                    <a:pt x="32103" y="296335"/>
                  </a:lnTo>
                  <a:lnTo>
                    <a:pt x="11130" y="254667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200"/>
                  </a:lnTo>
                  <a:lnTo>
                    <a:pt x="27094" y="92572"/>
                  </a:lnTo>
                  <a:lnTo>
                    <a:pt x="55795" y="55796"/>
                  </a:lnTo>
                  <a:lnTo>
                    <a:pt x="92571" y="27095"/>
                  </a:lnTo>
                  <a:lnTo>
                    <a:pt x="135198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2" y="92572"/>
                  </a:lnTo>
                  <a:lnTo>
                    <a:pt x="372797" y="135200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7" y="245799"/>
                  </a:lnTo>
                  <a:lnTo>
                    <a:pt x="353902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8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20424" y="3133724"/>
              <a:ext cx="152399" cy="152399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6248398" y="4876799"/>
              <a:ext cx="5181600" cy="1562100"/>
            </a:xfrm>
            <a:custGeom>
              <a:avLst/>
              <a:gdLst/>
              <a:ahLst/>
              <a:cxnLst/>
              <a:rect l="l" t="t" r="r" b="b"/>
              <a:pathLst>
                <a:path w="5181600" h="1562100">
                  <a:moveTo>
                    <a:pt x="5110403" y="1562099"/>
                  </a:moveTo>
                  <a:lnTo>
                    <a:pt x="71196" y="1562099"/>
                  </a:lnTo>
                  <a:lnTo>
                    <a:pt x="66241" y="1561611"/>
                  </a:lnTo>
                  <a:lnTo>
                    <a:pt x="29705" y="1546478"/>
                  </a:lnTo>
                  <a:lnTo>
                    <a:pt x="3885" y="1510437"/>
                  </a:lnTo>
                  <a:lnTo>
                    <a:pt x="0" y="1490903"/>
                  </a:lnTo>
                  <a:lnTo>
                    <a:pt x="0" y="14858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10403" y="0"/>
                  </a:lnTo>
                  <a:lnTo>
                    <a:pt x="5151893" y="15621"/>
                  </a:lnTo>
                  <a:lnTo>
                    <a:pt x="5177713" y="51661"/>
                  </a:lnTo>
                  <a:lnTo>
                    <a:pt x="5181599" y="71196"/>
                  </a:lnTo>
                  <a:lnTo>
                    <a:pt x="5181599" y="1490903"/>
                  </a:lnTo>
                  <a:lnTo>
                    <a:pt x="5165976" y="1532393"/>
                  </a:lnTo>
                  <a:lnTo>
                    <a:pt x="5129937" y="1558213"/>
                  </a:lnTo>
                  <a:lnTo>
                    <a:pt x="5115357" y="1561611"/>
                  </a:lnTo>
                  <a:lnTo>
                    <a:pt x="5110403" y="1562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6464299" y="4978936"/>
            <a:ext cx="4723130" cy="122174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350" b="1">
                <a:solidFill>
                  <a:srgbClr val="374050"/>
                </a:solidFill>
                <a:latin typeface="Segoe UI Semibold"/>
                <a:cs typeface="Segoe UI Semibold"/>
              </a:rPr>
              <a:t>3D </a:t>
            </a: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시뮬레이션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30">
                <a:solidFill>
                  <a:srgbClr val="374050"/>
                </a:solidFill>
                <a:latin typeface="Dotum"/>
                <a:cs typeface="Dotum"/>
              </a:rPr>
              <a:t>트레이닝</a:t>
            </a:r>
            <a:endParaRPr sz="1550">
              <a:latin typeface="Dotum"/>
              <a:cs typeface="Dotum"/>
            </a:endParaRPr>
          </a:p>
          <a:p>
            <a:pPr marL="12700" marR="5080">
              <a:lnSpc>
                <a:spcPct val="111100"/>
              </a:lnSpc>
              <a:spcBef>
                <a:spcPts val="63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다양한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각도에서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촬영된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수천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개의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상품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이미지로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>
                <a:solidFill>
                  <a:srgbClr val="4A5462"/>
                </a:solidFill>
                <a:latin typeface="Segoe UI"/>
                <a:cs typeface="Segoe UI"/>
              </a:rPr>
              <a:t>AI</a:t>
            </a:r>
            <a:r>
              <a:rPr dirty="0" sz="1200" spc="1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모델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80">
                <a:solidFill>
                  <a:srgbClr val="4A5462"/>
                </a:solidFill>
                <a:latin typeface="Dotum"/>
                <a:cs typeface="Dotum"/>
              </a:rPr>
              <a:t>학습</a:t>
            </a:r>
            <a:r>
              <a:rPr dirty="0" sz="1200" spc="-180">
                <a:solidFill>
                  <a:srgbClr val="4A5462"/>
                </a:solidFill>
                <a:latin typeface="Segoe UI"/>
                <a:cs typeface="Segoe UI"/>
              </a:rPr>
              <a:t>,</a:t>
            </a:r>
            <a:r>
              <a:rPr dirty="0" sz="1200" spc="1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인식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정확도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지속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향상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200" b="1">
                <a:solidFill>
                  <a:srgbClr val="3398DA"/>
                </a:solidFill>
                <a:latin typeface="Segoe UI"/>
                <a:cs typeface="Segoe UI"/>
              </a:rPr>
              <a:t>95%+</a:t>
            </a:r>
            <a:r>
              <a:rPr dirty="0" sz="1200" spc="265" b="1">
                <a:solidFill>
                  <a:srgbClr val="3398DA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상품</a:t>
            </a:r>
            <a:r>
              <a:rPr dirty="0" sz="1350" spc="-12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인식</a:t>
            </a:r>
            <a:r>
              <a:rPr dirty="0" sz="1350" spc="-12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6A7280"/>
                </a:solidFill>
                <a:latin typeface="Dotum"/>
                <a:cs typeface="Dotum"/>
              </a:rPr>
              <a:t>정확도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10906124" y="4733924"/>
            <a:ext cx="381000" cy="381000"/>
            <a:chOff x="10906124" y="4733924"/>
            <a:chExt cx="381000" cy="381000"/>
          </a:xfrm>
        </p:grpSpPr>
        <p:sp>
          <p:nvSpPr>
            <p:cNvPr id="35" name="object 35" descr=""/>
            <p:cNvSpPr/>
            <p:nvPr/>
          </p:nvSpPr>
          <p:spPr>
            <a:xfrm>
              <a:off x="10906124" y="47339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199" y="375288"/>
                  </a:lnTo>
                  <a:lnTo>
                    <a:pt x="100696" y="358507"/>
                  </a:lnTo>
                  <a:lnTo>
                    <a:pt x="62574" y="331659"/>
                  </a:lnTo>
                  <a:lnTo>
                    <a:pt x="32103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200"/>
                  </a:lnTo>
                  <a:lnTo>
                    <a:pt x="27094" y="92571"/>
                  </a:lnTo>
                  <a:lnTo>
                    <a:pt x="55795" y="55795"/>
                  </a:lnTo>
                  <a:lnTo>
                    <a:pt x="92571" y="27095"/>
                  </a:lnTo>
                  <a:lnTo>
                    <a:pt x="135198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5"/>
                  </a:lnTo>
                  <a:lnTo>
                    <a:pt x="353902" y="92571"/>
                  </a:lnTo>
                  <a:lnTo>
                    <a:pt x="372797" y="135200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7" y="245799"/>
                  </a:lnTo>
                  <a:lnTo>
                    <a:pt x="353902" y="288426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8" y="372798"/>
                  </a:lnTo>
                  <a:lnTo>
                    <a:pt x="199858" y="380770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20424" y="4848433"/>
              <a:ext cx="152399" cy="1519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00" b="1">
                <a:latin typeface="Segoe UI"/>
                <a:cs typeface="Segoe UI"/>
              </a:rPr>
              <a:t>AI </a:t>
            </a:r>
            <a:r>
              <a:rPr dirty="0" spc="-620"/>
              <a:t>낙상</a:t>
            </a:r>
            <a:r>
              <a:rPr dirty="0" spc="-295"/>
              <a:t> </a:t>
            </a:r>
            <a:r>
              <a:rPr dirty="0" spc="-620"/>
              <a:t>감지</a:t>
            </a:r>
            <a:r>
              <a:rPr dirty="0" spc="-295"/>
              <a:t> </a:t>
            </a:r>
            <a:r>
              <a:rPr dirty="0" spc="-620"/>
              <a:t>및</a:t>
            </a:r>
            <a:r>
              <a:rPr dirty="0" spc="-295"/>
              <a:t> </a:t>
            </a:r>
            <a:r>
              <a:rPr dirty="0" spc="-620"/>
              <a:t>안전관리</a:t>
            </a:r>
            <a:r>
              <a:rPr dirty="0" spc="-295"/>
              <a:t> </a:t>
            </a:r>
            <a:r>
              <a:rPr dirty="0" spc="-645"/>
              <a:t>시스템</a:t>
            </a:r>
            <a:endParaRPr sz="2700">
              <a:latin typeface="Segoe UI"/>
              <a:cs typeface="Segoe U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761999" y="1028699"/>
            <a:ext cx="3400425" cy="5067300"/>
            <a:chOff x="761999" y="1028699"/>
            <a:chExt cx="3400425" cy="5067300"/>
          </a:xfrm>
        </p:grpSpPr>
        <p:sp>
          <p:nvSpPr>
            <p:cNvPr id="4" name="object 4" descr=""/>
            <p:cNvSpPr/>
            <p:nvPr/>
          </p:nvSpPr>
          <p:spPr>
            <a:xfrm>
              <a:off x="761999" y="1028699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5714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571499" y="0"/>
                  </a:lnTo>
                  <a:lnTo>
                    <a:pt x="571499" y="380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61999" y="4190999"/>
              <a:ext cx="3400425" cy="1905000"/>
            </a:xfrm>
            <a:custGeom>
              <a:avLst/>
              <a:gdLst/>
              <a:ahLst/>
              <a:cxnLst/>
              <a:rect l="l" t="t" r="r" b="b"/>
              <a:pathLst>
                <a:path w="3400425" h="1905000">
                  <a:moveTo>
                    <a:pt x="3329228" y="1904999"/>
                  </a:moveTo>
                  <a:lnTo>
                    <a:pt x="71196" y="1904999"/>
                  </a:lnTo>
                  <a:lnTo>
                    <a:pt x="66241" y="1904510"/>
                  </a:lnTo>
                  <a:lnTo>
                    <a:pt x="29705" y="1889377"/>
                  </a:lnTo>
                  <a:lnTo>
                    <a:pt x="3885" y="1853337"/>
                  </a:lnTo>
                  <a:lnTo>
                    <a:pt x="0" y="1833803"/>
                  </a:lnTo>
                  <a:lnTo>
                    <a:pt x="0" y="1828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29228" y="0"/>
                  </a:lnTo>
                  <a:lnTo>
                    <a:pt x="3370718" y="15621"/>
                  </a:lnTo>
                  <a:lnTo>
                    <a:pt x="3396538" y="51661"/>
                  </a:lnTo>
                  <a:lnTo>
                    <a:pt x="3400424" y="71196"/>
                  </a:lnTo>
                  <a:lnTo>
                    <a:pt x="3400424" y="1833803"/>
                  </a:lnTo>
                  <a:lnTo>
                    <a:pt x="3384802" y="1875293"/>
                  </a:lnTo>
                  <a:lnTo>
                    <a:pt x="3348762" y="1901113"/>
                  </a:lnTo>
                  <a:lnTo>
                    <a:pt x="3334183" y="1904510"/>
                  </a:lnTo>
                  <a:lnTo>
                    <a:pt x="3329228" y="1904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90599" y="4479131"/>
              <a:ext cx="342900" cy="300355"/>
            </a:xfrm>
            <a:custGeom>
              <a:avLst/>
              <a:gdLst/>
              <a:ahLst/>
              <a:cxnLst/>
              <a:rect l="l" t="t" r="r" b="b"/>
              <a:pathLst>
                <a:path w="342900" h="300354">
                  <a:moveTo>
                    <a:pt x="300037" y="300037"/>
                  </a:moveTo>
                  <a:lnTo>
                    <a:pt x="42862" y="300037"/>
                  </a:lnTo>
                  <a:lnTo>
                    <a:pt x="26191" y="296664"/>
                  </a:lnTo>
                  <a:lnTo>
                    <a:pt x="12565" y="287471"/>
                  </a:lnTo>
                  <a:lnTo>
                    <a:pt x="3372" y="273845"/>
                  </a:lnTo>
                  <a:lnTo>
                    <a:pt x="0" y="257174"/>
                  </a:lnTo>
                  <a:lnTo>
                    <a:pt x="0" y="64293"/>
                  </a:lnTo>
                  <a:lnTo>
                    <a:pt x="3372" y="47622"/>
                  </a:lnTo>
                  <a:lnTo>
                    <a:pt x="12565" y="33996"/>
                  </a:lnTo>
                  <a:lnTo>
                    <a:pt x="26191" y="24803"/>
                  </a:lnTo>
                  <a:lnTo>
                    <a:pt x="42862" y="21431"/>
                  </a:lnTo>
                  <a:lnTo>
                    <a:pt x="42862" y="4822"/>
                  </a:lnTo>
                  <a:lnTo>
                    <a:pt x="47684" y="0"/>
                  </a:lnTo>
                  <a:lnTo>
                    <a:pt x="102334" y="0"/>
                  </a:lnTo>
                  <a:lnTo>
                    <a:pt x="107156" y="4822"/>
                  </a:lnTo>
                  <a:lnTo>
                    <a:pt x="107156" y="21431"/>
                  </a:lnTo>
                  <a:lnTo>
                    <a:pt x="336315" y="21431"/>
                  </a:lnTo>
                  <a:lnTo>
                    <a:pt x="339527" y="26191"/>
                  </a:lnTo>
                  <a:lnTo>
                    <a:pt x="342899" y="42862"/>
                  </a:lnTo>
                  <a:lnTo>
                    <a:pt x="181562" y="42862"/>
                  </a:lnTo>
                  <a:lnTo>
                    <a:pt x="141781" y="62753"/>
                  </a:lnTo>
                  <a:lnTo>
                    <a:pt x="135217" y="64293"/>
                  </a:lnTo>
                  <a:lnTo>
                    <a:pt x="42862" y="64293"/>
                  </a:lnTo>
                  <a:lnTo>
                    <a:pt x="42862" y="107156"/>
                  </a:lnTo>
                  <a:lnTo>
                    <a:pt x="342899" y="107156"/>
                  </a:lnTo>
                  <a:lnTo>
                    <a:pt x="342899" y="123229"/>
                  </a:lnTo>
                  <a:lnTo>
                    <a:pt x="167580" y="123229"/>
                  </a:lnTo>
                  <a:lnTo>
                    <a:pt x="163747" y="123607"/>
                  </a:lnTo>
                  <a:lnTo>
                    <a:pt x="127039" y="143227"/>
                  </a:lnTo>
                  <a:lnTo>
                    <a:pt x="112514" y="178295"/>
                  </a:lnTo>
                  <a:lnTo>
                    <a:pt x="112514" y="186035"/>
                  </a:lnTo>
                  <a:lnTo>
                    <a:pt x="132512" y="226575"/>
                  </a:lnTo>
                  <a:lnTo>
                    <a:pt x="167580" y="241101"/>
                  </a:lnTo>
                  <a:lnTo>
                    <a:pt x="342899" y="241101"/>
                  </a:lnTo>
                  <a:lnTo>
                    <a:pt x="342899" y="257174"/>
                  </a:lnTo>
                  <a:lnTo>
                    <a:pt x="339527" y="273845"/>
                  </a:lnTo>
                  <a:lnTo>
                    <a:pt x="330334" y="287471"/>
                  </a:lnTo>
                  <a:lnTo>
                    <a:pt x="316708" y="296664"/>
                  </a:lnTo>
                  <a:lnTo>
                    <a:pt x="300037" y="300037"/>
                  </a:lnTo>
                  <a:close/>
                </a:path>
                <a:path w="342900" h="300354">
                  <a:moveTo>
                    <a:pt x="336315" y="21431"/>
                  </a:moveTo>
                  <a:lnTo>
                    <a:pt x="128587" y="21431"/>
                  </a:lnTo>
                  <a:lnTo>
                    <a:pt x="168369" y="1540"/>
                  </a:lnTo>
                  <a:lnTo>
                    <a:pt x="174932" y="0"/>
                  </a:lnTo>
                  <a:lnTo>
                    <a:pt x="300037" y="0"/>
                  </a:lnTo>
                  <a:lnTo>
                    <a:pt x="316708" y="3372"/>
                  </a:lnTo>
                  <a:lnTo>
                    <a:pt x="330334" y="12565"/>
                  </a:lnTo>
                  <a:lnTo>
                    <a:pt x="336315" y="21431"/>
                  </a:lnTo>
                  <a:close/>
                </a:path>
                <a:path w="342900" h="300354">
                  <a:moveTo>
                    <a:pt x="342899" y="107156"/>
                  </a:moveTo>
                  <a:lnTo>
                    <a:pt x="300037" y="107156"/>
                  </a:lnTo>
                  <a:lnTo>
                    <a:pt x="300037" y="42862"/>
                  </a:lnTo>
                  <a:lnTo>
                    <a:pt x="342899" y="42862"/>
                  </a:lnTo>
                  <a:lnTo>
                    <a:pt x="342899" y="107156"/>
                  </a:lnTo>
                  <a:close/>
                </a:path>
                <a:path w="342900" h="300354">
                  <a:moveTo>
                    <a:pt x="223152" y="107156"/>
                  </a:moveTo>
                  <a:lnTo>
                    <a:pt x="119747" y="107156"/>
                  </a:lnTo>
                  <a:lnTo>
                    <a:pt x="131338" y="100378"/>
                  </a:lnTo>
                  <a:lnTo>
                    <a:pt x="143915" y="95327"/>
                  </a:lnTo>
                  <a:lnTo>
                    <a:pt x="157334" y="92172"/>
                  </a:lnTo>
                  <a:lnTo>
                    <a:pt x="171449" y="91082"/>
                  </a:lnTo>
                  <a:lnTo>
                    <a:pt x="185574" y="92172"/>
                  </a:lnTo>
                  <a:lnTo>
                    <a:pt x="199009" y="95327"/>
                  </a:lnTo>
                  <a:lnTo>
                    <a:pt x="211589" y="100378"/>
                  </a:lnTo>
                  <a:lnTo>
                    <a:pt x="223152" y="107156"/>
                  </a:lnTo>
                  <a:close/>
                </a:path>
                <a:path w="342900" h="300354">
                  <a:moveTo>
                    <a:pt x="342899" y="241101"/>
                  </a:moveTo>
                  <a:lnTo>
                    <a:pt x="175319" y="241101"/>
                  </a:lnTo>
                  <a:lnTo>
                    <a:pt x="179152" y="240724"/>
                  </a:lnTo>
                  <a:lnTo>
                    <a:pt x="186743" y="239214"/>
                  </a:lnTo>
                  <a:lnTo>
                    <a:pt x="222603" y="211691"/>
                  </a:lnTo>
                  <a:lnTo>
                    <a:pt x="230385" y="186035"/>
                  </a:lnTo>
                  <a:lnTo>
                    <a:pt x="230385" y="178295"/>
                  </a:lnTo>
                  <a:lnTo>
                    <a:pt x="210387" y="137755"/>
                  </a:lnTo>
                  <a:lnTo>
                    <a:pt x="175319" y="123229"/>
                  </a:lnTo>
                  <a:lnTo>
                    <a:pt x="342899" y="123229"/>
                  </a:lnTo>
                  <a:lnTo>
                    <a:pt x="342899" y="241101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749299" y="1412392"/>
            <a:ext cx="5126990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무인점포에서</a:t>
            </a:r>
            <a:r>
              <a:rPr dirty="0" sz="1350" spc="-1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발생할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수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있는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고객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낙상과</a:t>
            </a:r>
            <a:r>
              <a:rPr dirty="0" sz="1350" spc="-1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안전사고는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점주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부재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시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큰</a:t>
            </a:r>
            <a:r>
              <a:rPr dirty="0" sz="1350" spc="-1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문제가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374050"/>
                </a:solidFill>
                <a:latin typeface="Dotum"/>
                <a:cs typeface="Dotum"/>
              </a:rPr>
              <a:t>될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수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15">
                <a:solidFill>
                  <a:srgbClr val="374050"/>
                </a:solidFill>
                <a:latin typeface="Dotum"/>
                <a:cs typeface="Dotum"/>
              </a:rPr>
              <a:t>있습니다</a:t>
            </a:r>
            <a:r>
              <a:rPr dirty="0" sz="1200" spc="-215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r>
              <a:rPr dirty="0" sz="1200" spc="1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050"/>
                </a:solidFill>
                <a:latin typeface="Segoe UI"/>
                <a:cs typeface="Segoe UI"/>
              </a:rPr>
              <a:t>AI</a:t>
            </a:r>
            <a:r>
              <a:rPr dirty="0" sz="1200" spc="1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기반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낙상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감지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시스템은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매장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내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 spc="-60">
                <a:solidFill>
                  <a:srgbClr val="374050"/>
                </a:solidFill>
                <a:latin typeface="Segoe UI"/>
                <a:cs typeface="Segoe UI"/>
              </a:rPr>
              <a:t>CCTV</a:t>
            </a:r>
            <a:r>
              <a:rPr dirty="0" sz="1350" spc="-60">
                <a:solidFill>
                  <a:srgbClr val="374050"/>
                </a:solidFill>
                <a:latin typeface="Dotum"/>
                <a:cs typeface="Dotum"/>
              </a:rPr>
              <a:t>를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통해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실시간으로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고객의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움직임을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15">
                <a:solidFill>
                  <a:srgbClr val="374050"/>
                </a:solidFill>
                <a:latin typeface="Dotum"/>
                <a:cs typeface="Dotum"/>
              </a:rPr>
              <a:t>분석하고</a:t>
            </a:r>
            <a:r>
              <a:rPr dirty="0" sz="1200" spc="-215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200" spc="2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비정상적인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동작이나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낙상을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즉시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감지하여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관리자에게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알립</a:t>
            </a:r>
            <a:r>
              <a:rPr dirty="0" sz="1350" spc="-25">
                <a:solidFill>
                  <a:srgbClr val="374050"/>
                </a:solidFill>
                <a:latin typeface="Dotum"/>
                <a:cs typeface="Dotum"/>
              </a:rPr>
              <a:t> 니다</a:t>
            </a:r>
            <a:r>
              <a:rPr dirty="0" sz="1200" spc="-25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49299" y="2555392"/>
            <a:ext cx="5102860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이</a:t>
            </a:r>
            <a:r>
              <a:rPr dirty="0" sz="1350" spc="-1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시스템은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어안</a:t>
            </a:r>
            <a:r>
              <a:rPr dirty="0" sz="1350" spc="-1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 spc="-60">
                <a:solidFill>
                  <a:srgbClr val="374050"/>
                </a:solidFill>
                <a:latin typeface="Segoe UI"/>
                <a:cs typeface="Segoe UI"/>
              </a:rPr>
              <a:t>CCTV</a:t>
            </a:r>
            <a:r>
              <a:rPr dirty="0" sz="1350" spc="-60">
                <a:solidFill>
                  <a:srgbClr val="374050"/>
                </a:solidFill>
                <a:latin typeface="Dotum"/>
                <a:cs typeface="Dotum"/>
              </a:rPr>
              <a:t>를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통한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>
                <a:solidFill>
                  <a:srgbClr val="374050"/>
                </a:solidFill>
                <a:latin typeface="Segoe UI"/>
                <a:cs typeface="Segoe UI"/>
              </a:rPr>
              <a:t>AI</a:t>
            </a:r>
            <a:r>
              <a:rPr dirty="0" sz="1200" spc="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영상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탐지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기술을</a:t>
            </a:r>
            <a:r>
              <a:rPr dirty="0" sz="1350" spc="-1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활용하여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매장</a:t>
            </a:r>
            <a:r>
              <a:rPr dirty="0" sz="1350" spc="-1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내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고객의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374050"/>
                </a:solidFill>
                <a:latin typeface="Dotum"/>
                <a:cs typeface="Dotum"/>
              </a:rPr>
              <a:t>안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전을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 spc="-140">
                <a:solidFill>
                  <a:srgbClr val="374050"/>
                </a:solidFill>
                <a:latin typeface="Segoe UI"/>
                <a:cs typeface="Segoe UI"/>
              </a:rPr>
              <a:t>24</a:t>
            </a:r>
            <a:r>
              <a:rPr dirty="0" sz="1350" spc="-140">
                <a:solidFill>
                  <a:srgbClr val="374050"/>
                </a:solidFill>
                <a:latin typeface="Dotum"/>
                <a:cs typeface="Dotum"/>
              </a:rPr>
              <a:t>시간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29">
                <a:solidFill>
                  <a:srgbClr val="374050"/>
                </a:solidFill>
                <a:latin typeface="Dotum"/>
                <a:cs typeface="Dotum"/>
              </a:rPr>
              <a:t>모니터링하며</a:t>
            </a:r>
            <a:r>
              <a:rPr dirty="0" sz="1200" spc="-229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200" spc="1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실시간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감지와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동시에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위험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상황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발생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시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자동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알림을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통해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신속한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대응이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20">
                <a:solidFill>
                  <a:srgbClr val="374050"/>
                </a:solidFill>
                <a:latin typeface="Dotum"/>
                <a:cs typeface="Dotum"/>
              </a:rPr>
              <a:t>가능합니다</a:t>
            </a:r>
            <a:r>
              <a:rPr dirty="0" sz="1200" spc="-220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r>
              <a:rPr dirty="0" sz="1200" spc="1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특히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노인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고객이나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취약계층에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대한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안전망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강화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효과가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10">
                <a:solidFill>
                  <a:srgbClr val="374050"/>
                </a:solidFill>
                <a:latin typeface="Dotum"/>
                <a:cs typeface="Dotum"/>
              </a:rPr>
              <a:t>있습니다</a:t>
            </a:r>
            <a:r>
              <a:rPr dirty="0" sz="1200" spc="-10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77900" y="4812913"/>
            <a:ext cx="2959100" cy="105029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실시간</a:t>
            </a:r>
            <a:r>
              <a:rPr dirty="0" sz="1700" spc="-160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500" b="1">
                <a:solidFill>
                  <a:srgbClr val="2B3D4F"/>
                </a:solidFill>
                <a:latin typeface="Segoe UI Semibold"/>
                <a:cs typeface="Segoe UI Semibold"/>
              </a:rPr>
              <a:t>AI</a:t>
            </a:r>
            <a:r>
              <a:rPr dirty="0" sz="1500" spc="-5" b="1">
                <a:solidFill>
                  <a:srgbClr val="2B3D4F"/>
                </a:solidFill>
                <a:latin typeface="Segoe UI Semibold"/>
                <a:cs typeface="Segoe UI Semibold"/>
              </a:rPr>
              <a:t> </a:t>
            </a: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영상</a:t>
            </a:r>
            <a:r>
              <a:rPr dirty="0" sz="1700" spc="-160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2B3D4F"/>
                </a:solidFill>
                <a:latin typeface="Dotum"/>
                <a:cs typeface="Dotum"/>
              </a:rPr>
              <a:t>분석</a:t>
            </a:r>
            <a:endParaRPr sz="1700">
              <a:latin typeface="Dotum"/>
              <a:cs typeface="Dotum"/>
            </a:endParaRPr>
          </a:p>
          <a:p>
            <a:pPr marL="12700" marR="5080">
              <a:lnSpc>
                <a:spcPct val="108700"/>
              </a:lnSpc>
              <a:spcBef>
                <a:spcPts val="565"/>
              </a:spcBef>
            </a:pP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고성능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50">
                <a:solidFill>
                  <a:srgbClr val="7E8B8C"/>
                </a:solidFill>
                <a:latin typeface="Segoe UI"/>
                <a:cs typeface="Segoe UI"/>
              </a:rPr>
              <a:t>GPU</a:t>
            </a:r>
            <a:r>
              <a:rPr dirty="0" sz="1050" spc="10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기반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이미지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인식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알고리즘이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매장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내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50">
                <a:solidFill>
                  <a:srgbClr val="7E8B8C"/>
                </a:solidFill>
                <a:latin typeface="Dotum"/>
                <a:cs typeface="Dotum"/>
              </a:rPr>
              <a:t>모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든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움직임을</a:t>
            </a:r>
            <a:r>
              <a:rPr dirty="0" sz="1150" spc="-7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실시간으로</a:t>
            </a:r>
            <a:r>
              <a:rPr dirty="0" sz="1150" spc="-7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분석하여</a:t>
            </a:r>
            <a:r>
              <a:rPr dirty="0" sz="1150" spc="-7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7E8B8C"/>
                </a:solidFill>
                <a:latin typeface="Dotum"/>
                <a:cs typeface="Dotum"/>
              </a:rPr>
              <a:t>정상</a:t>
            </a:r>
            <a:r>
              <a:rPr dirty="0" sz="1050" spc="-160">
                <a:solidFill>
                  <a:srgbClr val="7E8B8C"/>
                </a:solidFill>
                <a:latin typeface="Segoe UI"/>
                <a:cs typeface="Segoe UI"/>
              </a:rPr>
              <a:t>/</a:t>
            </a:r>
            <a:r>
              <a:rPr dirty="0" sz="1150" spc="-160">
                <a:solidFill>
                  <a:srgbClr val="7E8B8C"/>
                </a:solidFill>
                <a:latin typeface="Dotum"/>
                <a:cs typeface="Dotum"/>
              </a:rPr>
              <a:t>비정상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04">
                <a:solidFill>
                  <a:srgbClr val="7E8B8C"/>
                </a:solidFill>
                <a:latin typeface="Dotum"/>
                <a:cs typeface="Dotum"/>
              </a:rPr>
              <a:t>행동을</a:t>
            </a:r>
            <a:r>
              <a:rPr dirty="0" sz="1150" spc="5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구분하고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패턴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7E8B8C"/>
                </a:solidFill>
                <a:latin typeface="Dotum"/>
                <a:cs typeface="Dotum"/>
              </a:rPr>
              <a:t>학습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391024" y="4190999"/>
            <a:ext cx="3409950" cy="1905000"/>
            <a:chOff x="4391024" y="4190999"/>
            <a:chExt cx="3409950" cy="1905000"/>
          </a:xfrm>
        </p:grpSpPr>
        <p:sp>
          <p:nvSpPr>
            <p:cNvPr id="11" name="object 11" descr=""/>
            <p:cNvSpPr/>
            <p:nvPr/>
          </p:nvSpPr>
          <p:spPr>
            <a:xfrm>
              <a:off x="4391024" y="4190999"/>
              <a:ext cx="3409950" cy="1905000"/>
            </a:xfrm>
            <a:custGeom>
              <a:avLst/>
              <a:gdLst/>
              <a:ahLst/>
              <a:cxnLst/>
              <a:rect l="l" t="t" r="r" b="b"/>
              <a:pathLst>
                <a:path w="3409950" h="1905000">
                  <a:moveTo>
                    <a:pt x="3338753" y="1904999"/>
                  </a:moveTo>
                  <a:lnTo>
                    <a:pt x="71196" y="1904999"/>
                  </a:lnTo>
                  <a:lnTo>
                    <a:pt x="66241" y="1904510"/>
                  </a:lnTo>
                  <a:lnTo>
                    <a:pt x="29705" y="1889377"/>
                  </a:lnTo>
                  <a:lnTo>
                    <a:pt x="3885" y="1853337"/>
                  </a:lnTo>
                  <a:lnTo>
                    <a:pt x="0" y="1833803"/>
                  </a:lnTo>
                  <a:lnTo>
                    <a:pt x="0" y="1828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38753" y="0"/>
                  </a:lnTo>
                  <a:lnTo>
                    <a:pt x="3380243" y="15621"/>
                  </a:lnTo>
                  <a:lnTo>
                    <a:pt x="3406063" y="51661"/>
                  </a:lnTo>
                  <a:lnTo>
                    <a:pt x="3409949" y="71196"/>
                  </a:lnTo>
                  <a:lnTo>
                    <a:pt x="3409949" y="1833803"/>
                  </a:lnTo>
                  <a:lnTo>
                    <a:pt x="3394326" y="1875293"/>
                  </a:lnTo>
                  <a:lnTo>
                    <a:pt x="3358286" y="1901113"/>
                  </a:lnTo>
                  <a:lnTo>
                    <a:pt x="3343708" y="1904510"/>
                  </a:lnTo>
                  <a:lnTo>
                    <a:pt x="3338753" y="1904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662487" y="4457699"/>
              <a:ext cx="278765" cy="342900"/>
            </a:xfrm>
            <a:custGeom>
              <a:avLst/>
              <a:gdLst/>
              <a:ahLst/>
              <a:cxnLst/>
              <a:rect l="l" t="t" r="r" b="b"/>
              <a:pathLst>
                <a:path w="278764" h="342900">
                  <a:moveTo>
                    <a:pt x="42862" y="257174"/>
                  </a:moveTo>
                  <a:lnTo>
                    <a:pt x="34512" y="255493"/>
                  </a:lnTo>
                  <a:lnTo>
                    <a:pt x="27701" y="250904"/>
                  </a:lnTo>
                  <a:lnTo>
                    <a:pt x="23112" y="244093"/>
                  </a:lnTo>
                  <a:lnTo>
                    <a:pt x="21431" y="235743"/>
                  </a:lnTo>
                  <a:lnTo>
                    <a:pt x="21431" y="186317"/>
                  </a:lnTo>
                  <a:lnTo>
                    <a:pt x="26208" y="154726"/>
                  </a:lnTo>
                  <a:lnTo>
                    <a:pt x="39756" y="126519"/>
                  </a:lnTo>
                  <a:lnTo>
                    <a:pt x="60902" y="103448"/>
                  </a:lnTo>
                  <a:lnTo>
                    <a:pt x="104967" y="77580"/>
                  </a:lnTo>
                  <a:lnTo>
                    <a:pt x="117620" y="63783"/>
                  </a:lnTo>
                  <a:lnTo>
                    <a:pt x="125728" y="46909"/>
                  </a:lnTo>
                  <a:lnTo>
                    <a:pt x="128587" y="27994"/>
                  </a:lnTo>
                  <a:lnTo>
                    <a:pt x="128587" y="21431"/>
                  </a:lnTo>
                  <a:lnTo>
                    <a:pt x="130269" y="13081"/>
                  </a:lnTo>
                  <a:lnTo>
                    <a:pt x="134857" y="6270"/>
                  </a:lnTo>
                  <a:lnTo>
                    <a:pt x="141669" y="1681"/>
                  </a:lnTo>
                  <a:lnTo>
                    <a:pt x="150018" y="0"/>
                  </a:lnTo>
                  <a:lnTo>
                    <a:pt x="158368" y="1681"/>
                  </a:lnTo>
                  <a:lnTo>
                    <a:pt x="165179" y="6270"/>
                  </a:lnTo>
                  <a:lnTo>
                    <a:pt x="169768" y="13081"/>
                  </a:lnTo>
                  <a:lnTo>
                    <a:pt x="171449" y="21431"/>
                  </a:lnTo>
                  <a:lnTo>
                    <a:pt x="171449" y="27994"/>
                  </a:lnTo>
                  <a:lnTo>
                    <a:pt x="168063" y="54670"/>
                  </a:lnTo>
                  <a:lnTo>
                    <a:pt x="158373" y="79161"/>
                  </a:lnTo>
                  <a:lnTo>
                    <a:pt x="143082" y="100438"/>
                  </a:lnTo>
                  <a:lnTo>
                    <a:pt x="122894" y="117470"/>
                  </a:lnTo>
                  <a:lnTo>
                    <a:pt x="157848" y="166895"/>
                  </a:lnTo>
                  <a:lnTo>
                    <a:pt x="67307" y="166895"/>
                  </a:lnTo>
                  <a:lnTo>
                    <a:pt x="65365" y="173057"/>
                  </a:lnTo>
                  <a:lnTo>
                    <a:pt x="64414" y="178880"/>
                  </a:lnTo>
                  <a:lnTo>
                    <a:pt x="64293" y="235743"/>
                  </a:lnTo>
                  <a:lnTo>
                    <a:pt x="62612" y="244093"/>
                  </a:lnTo>
                  <a:lnTo>
                    <a:pt x="58023" y="250904"/>
                  </a:lnTo>
                  <a:lnTo>
                    <a:pt x="51212" y="255493"/>
                  </a:lnTo>
                  <a:lnTo>
                    <a:pt x="42862" y="257174"/>
                  </a:lnTo>
                  <a:close/>
                </a:path>
                <a:path w="278764" h="342900">
                  <a:moveTo>
                    <a:pt x="36409" y="85724"/>
                  </a:moveTo>
                  <a:lnTo>
                    <a:pt x="27883" y="85724"/>
                  </a:lnTo>
                  <a:lnTo>
                    <a:pt x="23783" y="84909"/>
                  </a:lnTo>
                  <a:lnTo>
                    <a:pt x="0" y="57841"/>
                  </a:lnTo>
                  <a:lnTo>
                    <a:pt x="0" y="49315"/>
                  </a:lnTo>
                  <a:lnTo>
                    <a:pt x="27883" y="21431"/>
                  </a:lnTo>
                  <a:lnTo>
                    <a:pt x="36409" y="21431"/>
                  </a:lnTo>
                  <a:lnTo>
                    <a:pt x="64293" y="49315"/>
                  </a:lnTo>
                  <a:lnTo>
                    <a:pt x="64293" y="57841"/>
                  </a:lnTo>
                  <a:lnTo>
                    <a:pt x="36409" y="85724"/>
                  </a:lnTo>
                  <a:close/>
                </a:path>
                <a:path w="278764" h="342900">
                  <a:moveTo>
                    <a:pt x="196602" y="342634"/>
                  </a:moveTo>
                  <a:lnTo>
                    <a:pt x="188394" y="342481"/>
                  </a:lnTo>
                  <a:lnTo>
                    <a:pt x="180838" y="339239"/>
                  </a:lnTo>
                  <a:lnTo>
                    <a:pt x="174865" y="333121"/>
                  </a:lnTo>
                  <a:lnTo>
                    <a:pt x="67307" y="166895"/>
                  </a:lnTo>
                  <a:lnTo>
                    <a:pt x="157848" y="166895"/>
                  </a:lnTo>
                  <a:lnTo>
                    <a:pt x="161069" y="171449"/>
                  </a:lnTo>
                  <a:lnTo>
                    <a:pt x="219670" y="171449"/>
                  </a:lnTo>
                  <a:lnTo>
                    <a:pt x="267890" y="214312"/>
                  </a:lnTo>
                  <a:lnTo>
                    <a:pt x="149081" y="214312"/>
                  </a:lnTo>
                  <a:lnTo>
                    <a:pt x="210896" y="309815"/>
                  </a:lnTo>
                  <a:lnTo>
                    <a:pt x="214018" y="317719"/>
                  </a:lnTo>
                  <a:lnTo>
                    <a:pt x="213868" y="325930"/>
                  </a:lnTo>
                  <a:lnTo>
                    <a:pt x="210642" y="333501"/>
                  </a:lnTo>
                  <a:lnTo>
                    <a:pt x="204534" y="339484"/>
                  </a:lnTo>
                  <a:lnTo>
                    <a:pt x="196602" y="342634"/>
                  </a:lnTo>
                  <a:close/>
                </a:path>
                <a:path w="278764" h="342900">
                  <a:moveTo>
                    <a:pt x="254152" y="256948"/>
                  </a:moveTo>
                  <a:lnTo>
                    <a:pt x="246385" y="254254"/>
                  </a:lnTo>
                  <a:lnTo>
                    <a:pt x="240030" y="248602"/>
                  </a:lnTo>
                  <a:lnTo>
                    <a:pt x="214312" y="214312"/>
                  </a:lnTo>
                  <a:lnTo>
                    <a:pt x="267890" y="214312"/>
                  </a:lnTo>
                  <a:lnTo>
                    <a:pt x="274320" y="222885"/>
                  </a:lnTo>
                  <a:lnTo>
                    <a:pt x="277973" y="230558"/>
                  </a:lnTo>
                  <a:lnTo>
                    <a:pt x="278380" y="238765"/>
                  </a:lnTo>
                  <a:lnTo>
                    <a:pt x="275685" y="246533"/>
                  </a:lnTo>
                  <a:lnTo>
                    <a:pt x="270033" y="252888"/>
                  </a:lnTo>
                  <a:lnTo>
                    <a:pt x="262360" y="256541"/>
                  </a:lnTo>
                  <a:lnTo>
                    <a:pt x="254152" y="256948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610050" y="4812913"/>
            <a:ext cx="2938145" cy="105029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낙상</a:t>
            </a:r>
            <a:r>
              <a:rPr dirty="0" sz="1700" spc="-160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및</a:t>
            </a:r>
            <a:r>
              <a:rPr dirty="0" sz="1700" spc="-155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이상행동</a:t>
            </a:r>
            <a:r>
              <a:rPr dirty="0" sz="1700" spc="-155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2B3D4F"/>
                </a:solidFill>
                <a:latin typeface="Dotum"/>
                <a:cs typeface="Dotum"/>
              </a:rPr>
              <a:t>감지</a:t>
            </a:r>
            <a:endParaRPr sz="1700">
              <a:latin typeface="Dotum"/>
              <a:cs typeface="Dotum"/>
            </a:endParaRPr>
          </a:p>
          <a:p>
            <a:pPr marL="12700" marR="5080">
              <a:lnSpc>
                <a:spcPct val="108700"/>
              </a:lnSpc>
              <a:spcBef>
                <a:spcPts val="565"/>
              </a:spcBef>
            </a:pP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고객의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갑작스러운</a:t>
            </a:r>
            <a:r>
              <a:rPr dirty="0" sz="1150" spc="-7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7E8B8C"/>
                </a:solidFill>
                <a:latin typeface="Dotum"/>
                <a:cs typeface="Dotum"/>
              </a:rPr>
              <a:t>쓰러짐</a:t>
            </a:r>
            <a:r>
              <a:rPr dirty="0" sz="1050" spc="-145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 spc="2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비정상적</a:t>
            </a:r>
            <a:r>
              <a:rPr dirty="0" sz="1150" spc="-7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7E8B8C"/>
                </a:solidFill>
                <a:latin typeface="Dotum"/>
                <a:cs typeface="Dotum"/>
              </a:rPr>
              <a:t>움직임</a:t>
            </a:r>
            <a:r>
              <a:rPr dirty="0" sz="1050" spc="-145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 spc="2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오랜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50">
                <a:solidFill>
                  <a:srgbClr val="7E8B8C"/>
                </a:solidFill>
                <a:latin typeface="Dotum"/>
                <a:cs typeface="Dotum"/>
              </a:rPr>
              <a:t>시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간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움직임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없음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등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위험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신호를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50">
                <a:solidFill>
                  <a:srgbClr val="7E8B8C"/>
                </a:solidFill>
                <a:latin typeface="Segoe UI"/>
                <a:cs typeface="Segoe UI"/>
              </a:rPr>
              <a:t>99%</a:t>
            </a:r>
            <a:r>
              <a:rPr dirty="0" sz="1050" spc="10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이상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정확도로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25">
                <a:solidFill>
                  <a:srgbClr val="7E8B8C"/>
                </a:solidFill>
                <a:latin typeface="Dotum"/>
                <a:cs typeface="Dotum"/>
              </a:rPr>
              <a:t>감</a:t>
            </a:r>
            <a:r>
              <a:rPr dirty="0" sz="1150" spc="-50">
                <a:solidFill>
                  <a:srgbClr val="7E8B8C"/>
                </a:solidFill>
                <a:latin typeface="Dotum"/>
                <a:cs typeface="Dotum"/>
              </a:rPr>
              <a:t> 지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8029574" y="4190999"/>
            <a:ext cx="3400425" cy="1905000"/>
            <a:chOff x="8029574" y="4190999"/>
            <a:chExt cx="3400425" cy="1905000"/>
          </a:xfrm>
        </p:grpSpPr>
        <p:sp>
          <p:nvSpPr>
            <p:cNvPr id="15" name="object 15" descr=""/>
            <p:cNvSpPr/>
            <p:nvPr/>
          </p:nvSpPr>
          <p:spPr>
            <a:xfrm>
              <a:off x="8029574" y="4190999"/>
              <a:ext cx="3400425" cy="1905000"/>
            </a:xfrm>
            <a:custGeom>
              <a:avLst/>
              <a:gdLst/>
              <a:ahLst/>
              <a:cxnLst/>
              <a:rect l="l" t="t" r="r" b="b"/>
              <a:pathLst>
                <a:path w="3400425" h="1905000">
                  <a:moveTo>
                    <a:pt x="3329227" y="1904999"/>
                  </a:moveTo>
                  <a:lnTo>
                    <a:pt x="71196" y="1904999"/>
                  </a:lnTo>
                  <a:lnTo>
                    <a:pt x="66240" y="1904510"/>
                  </a:lnTo>
                  <a:lnTo>
                    <a:pt x="29705" y="1889377"/>
                  </a:lnTo>
                  <a:lnTo>
                    <a:pt x="3885" y="1853337"/>
                  </a:lnTo>
                  <a:lnTo>
                    <a:pt x="0" y="1833803"/>
                  </a:lnTo>
                  <a:lnTo>
                    <a:pt x="0" y="1828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3329227" y="0"/>
                  </a:lnTo>
                  <a:lnTo>
                    <a:pt x="3370718" y="15621"/>
                  </a:lnTo>
                  <a:lnTo>
                    <a:pt x="3396537" y="51661"/>
                  </a:lnTo>
                  <a:lnTo>
                    <a:pt x="3400423" y="71196"/>
                  </a:lnTo>
                  <a:lnTo>
                    <a:pt x="3400423" y="1833803"/>
                  </a:lnTo>
                  <a:lnTo>
                    <a:pt x="3384801" y="1875293"/>
                  </a:lnTo>
                  <a:lnTo>
                    <a:pt x="3348761" y="1901113"/>
                  </a:lnTo>
                  <a:lnTo>
                    <a:pt x="3334182" y="1904510"/>
                  </a:lnTo>
                  <a:lnTo>
                    <a:pt x="3329227" y="1904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256634" y="4457699"/>
              <a:ext cx="303530" cy="342900"/>
            </a:xfrm>
            <a:custGeom>
              <a:avLst/>
              <a:gdLst/>
              <a:ahLst/>
              <a:cxnLst/>
              <a:rect l="l" t="t" r="r" b="b"/>
              <a:pathLst>
                <a:path w="303529" h="342900">
                  <a:moveTo>
                    <a:pt x="288585" y="278606"/>
                  </a:moveTo>
                  <a:lnTo>
                    <a:pt x="14533" y="278606"/>
                  </a:lnTo>
                  <a:lnTo>
                    <a:pt x="6831" y="273650"/>
                  </a:lnTo>
                  <a:lnTo>
                    <a:pt x="0" y="258246"/>
                  </a:lnTo>
                  <a:lnTo>
                    <a:pt x="1339" y="249205"/>
                  </a:lnTo>
                  <a:lnTo>
                    <a:pt x="11921" y="237351"/>
                  </a:lnTo>
                  <a:lnTo>
                    <a:pt x="25811" y="218479"/>
                  </a:lnTo>
                  <a:lnTo>
                    <a:pt x="35997" y="197586"/>
                  </a:lnTo>
                  <a:lnTo>
                    <a:pt x="42266" y="175210"/>
                  </a:lnTo>
                  <a:lnTo>
                    <a:pt x="44402" y="151893"/>
                  </a:lnTo>
                  <a:lnTo>
                    <a:pt x="44402" y="139303"/>
                  </a:lnTo>
                  <a:lnTo>
                    <a:pt x="50922" y="102420"/>
                  </a:lnTo>
                  <a:lnTo>
                    <a:pt x="68931" y="71074"/>
                  </a:lnTo>
                  <a:lnTo>
                    <a:pt x="96107" y="47590"/>
                  </a:lnTo>
                  <a:lnTo>
                    <a:pt x="130127" y="34289"/>
                  </a:lnTo>
                  <a:lnTo>
                    <a:pt x="130127" y="21431"/>
                  </a:lnTo>
                  <a:lnTo>
                    <a:pt x="131809" y="13081"/>
                  </a:lnTo>
                  <a:lnTo>
                    <a:pt x="136398" y="6270"/>
                  </a:lnTo>
                  <a:lnTo>
                    <a:pt x="143209" y="1681"/>
                  </a:lnTo>
                  <a:lnTo>
                    <a:pt x="151559" y="0"/>
                  </a:lnTo>
                  <a:lnTo>
                    <a:pt x="159908" y="1681"/>
                  </a:lnTo>
                  <a:lnTo>
                    <a:pt x="166720" y="6270"/>
                  </a:lnTo>
                  <a:lnTo>
                    <a:pt x="171308" y="13081"/>
                  </a:lnTo>
                  <a:lnTo>
                    <a:pt x="172990" y="21431"/>
                  </a:lnTo>
                  <a:lnTo>
                    <a:pt x="172990" y="34289"/>
                  </a:lnTo>
                  <a:lnTo>
                    <a:pt x="207010" y="47590"/>
                  </a:lnTo>
                  <a:lnTo>
                    <a:pt x="234186" y="71074"/>
                  </a:lnTo>
                  <a:lnTo>
                    <a:pt x="252195" y="102420"/>
                  </a:lnTo>
                  <a:lnTo>
                    <a:pt x="258715" y="139303"/>
                  </a:lnTo>
                  <a:lnTo>
                    <a:pt x="258715" y="151893"/>
                  </a:lnTo>
                  <a:lnTo>
                    <a:pt x="260849" y="175210"/>
                  </a:lnTo>
                  <a:lnTo>
                    <a:pt x="267113" y="197586"/>
                  </a:lnTo>
                  <a:lnTo>
                    <a:pt x="277301" y="218479"/>
                  </a:lnTo>
                  <a:lnTo>
                    <a:pt x="291197" y="237351"/>
                  </a:lnTo>
                  <a:lnTo>
                    <a:pt x="301778" y="249205"/>
                  </a:lnTo>
                  <a:lnTo>
                    <a:pt x="303185" y="258246"/>
                  </a:lnTo>
                  <a:lnTo>
                    <a:pt x="296220" y="273650"/>
                  </a:lnTo>
                  <a:lnTo>
                    <a:pt x="288585" y="278606"/>
                  </a:lnTo>
                  <a:close/>
                </a:path>
                <a:path w="303529" h="342900">
                  <a:moveTo>
                    <a:pt x="151559" y="342899"/>
                  </a:moveTo>
                  <a:lnTo>
                    <a:pt x="115873" y="323846"/>
                  </a:lnTo>
                  <a:lnTo>
                    <a:pt x="108696" y="300037"/>
                  </a:lnTo>
                  <a:lnTo>
                    <a:pt x="194421" y="300037"/>
                  </a:lnTo>
                  <a:lnTo>
                    <a:pt x="175367" y="335723"/>
                  </a:lnTo>
                  <a:lnTo>
                    <a:pt x="151559" y="3428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8242200" y="4812913"/>
            <a:ext cx="2860040" cy="85979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통합</a:t>
            </a:r>
            <a:r>
              <a:rPr dirty="0" sz="1700" spc="-160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알림</a:t>
            </a:r>
            <a:r>
              <a:rPr dirty="0" sz="1700" spc="-155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2B3D4F"/>
                </a:solidFill>
                <a:latin typeface="Dotum"/>
                <a:cs typeface="Dotum"/>
              </a:rPr>
              <a:t>시스템</a:t>
            </a:r>
            <a:endParaRPr sz="1700">
              <a:latin typeface="Dotum"/>
              <a:cs typeface="Dotum"/>
            </a:endParaRPr>
          </a:p>
          <a:p>
            <a:pPr marL="12700" marR="5080">
              <a:lnSpc>
                <a:spcPct val="108700"/>
              </a:lnSpc>
              <a:spcBef>
                <a:spcPts val="565"/>
              </a:spcBef>
            </a:pP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위험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상황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발생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시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점주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모바일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앱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실시간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30">
                <a:solidFill>
                  <a:srgbClr val="7E8B8C"/>
                </a:solidFill>
                <a:latin typeface="Dotum"/>
                <a:cs typeface="Dotum"/>
              </a:rPr>
              <a:t>알림</a:t>
            </a:r>
            <a:r>
              <a:rPr dirty="0" sz="1050" spc="-130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 spc="1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20">
                <a:solidFill>
                  <a:srgbClr val="7E8B8C"/>
                </a:solidFill>
                <a:latin typeface="Dotum"/>
                <a:cs typeface="Dotum"/>
              </a:rPr>
              <a:t>소방 </a:t>
            </a:r>
            <a:r>
              <a:rPr dirty="0" sz="1150" spc="-145">
                <a:solidFill>
                  <a:srgbClr val="7E8B8C"/>
                </a:solidFill>
                <a:latin typeface="Dotum"/>
                <a:cs typeface="Dotum"/>
              </a:rPr>
              <a:t>서</a:t>
            </a:r>
            <a:r>
              <a:rPr dirty="0" sz="1050" spc="-145">
                <a:solidFill>
                  <a:srgbClr val="7E8B8C"/>
                </a:solidFill>
                <a:latin typeface="Segoe UI"/>
                <a:cs typeface="Segoe UI"/>
              </a:rPr>
              <a:t>/</a:t>
            </a:r>
            <a:r>
              <a:rPr dirty="0" sz="1150" spc="-145">
                <a:solidFill>
                  <a:srgbClr val="7E8B8C"/>
                </a:solidFill>
                <a:latin typeface="Dotum"/>
                <a:cs typeface="Dotum"/>
              </a:rPr>
              <a:t>병원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자동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연계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매장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내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음성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안내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시스템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10">
                <a:solidFill>
                  <a:srgbClr val="7E8B8C"/>
                </a:solidFill>
                <a:latin typeface="Dotum"/>
                <a:cs typeface="Dotum"/>
              </a:rPr>
              <a:t>작동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095998" y="1447799"/>
            <a:ext cx="5334000" cy="2438400"/>
            <a:chOff x="6095998" y="1447799"/>
            <a:chExt cx="5334000" cy="2438400"/>
          </a:xfrm>
        </p:grpSpPr>
        <p:sp>
          <p:nvSpPr>
            <p:cNvPr id="19" name="object 19" descr=""/>
            <p:cNvSpPr/>
            <p:nvPr/>
          </p:nvSpPr>
          <p:spPr>
            <a:xfrm>
              <a:off x="6095998" y="1447799"/>
              <a:ext cx="5334000" cy="2438400"/>
            </a:xfrm>
            <a:custGeom>
              <a:avLst/>
              <a:gdLst/>
              <a:ahLst/>
              <a:cxnLst/>
              <a:rect l="l" t="t" r="r" b="b"/>
              <a:pathLst>
                <a:path w="5334000" h="2438400">
                  <a:moveTo>
                    <a:pt x="5262803" y="2438399"/>
                  </a:moveTo>
                  <a:lnTo>
                    <a:pt x="71196" y="2438399"/>
                  </a:lnTo>
                  <a:lnTo>
                    <a:pt x="66241" y="2437911"/>
                  </a:lnTo>
                  <a:lnTo>
                    <a:pt x="29705" y="2422777"/>
                  </a:lnTo>
                  <a:lnTo>
                    <a:pt x="3885" y="2386737"/>
                  </a:lnTo>
                  <a:lnTo>
                    <a:pt x="0" y="2367203"/>
                  </a:lnTo>
                  <a:lnTo>
                    <a:pt x="0" y="2362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62803" y="0"/>
                  </a:lnTo>
                  <a:lnTo>
                    <a:pt x="5304293" y="15621"/>
                  </a:lnTo>
                  <a:lnTo>
                    <a:pt x="5330113" y="51661"/>
                  </a:lnTo>
                  <a:lnTo>
                    <a:pt x="5333999" y="71196"/>
                  </a:lnTo>
                  <a:lnTo>
                    <a:pt x="5333999" y="2367203"/>
                  </a:lnTo>
                  <a:lnTo>
                    <a:pt x="5318376" y="2408694"/>
                  </a:lnTo>
                  <a:lnTo>
                    <a:pt x="5282337" y="2434513"/>
                  </a:lnTo>
                  <a:lnTo>
                    <a:pt x="5267757" y="2437911"/>
                  </a:lnTo>
                  <a:lnTo>
                    <a:pt x="5262803" y="24383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239124" y="1600199"/>
              <a:ext cx="1047750" cy="838200"/>
            </a:xfrm>
            <a:custGeom>
              <a:avLst/>
              <a:gdLst/>
              <a:ahLst/>
              <a:cxnLst/>
              <a:rect l="l" t="t" r="r" b="b"/>
              <a:pathLst>
                <a:path w="1047750" h="838200">
                  <a:moveTo>
                    <a:pt x="976553" y="838199"/>
                  </a:moveTo>
                  <a:lnTo>
                    <a:pt x="71196" y="838199"/>
                  </a:lnTo>
                  <a:lnTo>
                    <a:pt x="66241" y="837711"/>
                  </a:lnTo>
                  <a:lnTo>
                    <a:pt x="29705" y="822578"/>
                  </a:lnTo>
                  <a:lnTo>
                    <a:pt x="3885" y="786537"/>
                  </a:lnTo>
                  <a:lnTo>
                    <a:pt x="0" y="767003"/>
                  </a:lnTo>
                  <a:lnTo>
                    <a:pt x="0" y="761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976553" y="0"/>
                  </a:lnTo>
                  <a:lnTo>
                    <a:pt x="1018044" y="15621"/>
                  </a:lnTo>
                  <a:lnTo>
                    <a:pt x="1043864" y="51662"/>
                  </a:lnTo>
                  <a:lnTo>
                    <a:pt x="1047749" y="71196"/>
                  </a:lnTo>
                  <a:lnTo>
                    <a:pt x="1047749" y="767003"/>
                  </a:lnTo>
                  <a:lnTo>
                    <a:pt x="1032128" y="808494"/>
                  </a:lnTo>
                  <a:lnTo>
                    <a:pt x="996087" y="834314"/>
                  </a:lnTo>
                  <a:lnTo>
                    <a:pt x="981508" y="837711"/>
                  </a:lnTo>
                  <a:lnTo>
                    <a:pt x="976553" y="838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8639174" y="1724024"/>
              <a:ext cx="257175" cy="171450"/>
            </a:xfrm>
            <a:custGeom>
              <a:avLst/>
              <a:gdLst/>
              <a:ahLst/>
              <a:cxnLst/>
              <a:rect l="l" t="t" r="r" b="b"/>
              <a:pathLst>
                <a:path w="257175" h="171450">
                  <a:moveTo>
                    <a:pt x="142875" y="171450"/>
                  </a:moveTo>
                  <a:lnTo>
                    <a:pt x="28575" y="171450"/>
                  </a:lnTo>
                  <a:lnTo>
                    <a:pt x="17461" y="169201"/>
                  </a:lnTo>
                  <a:lnTo>
                    <a:pt x="8377" y="163072"/>
                  </a:lnTo>
                  <a:lnTo>
                    <a:pt x="2248" y="153988"/>
                  </a:lnTo>
                  <a:lnTo>
                    <a:pt x="0" y="142875"/>
                  </a:lnTo>
                  <a:lnTo>
                    <a:pt x="0" y="28575"/>
                  </a:lnTo>
                  <a:lnTo>
                    <a:pt x="2248" y="17461"/>
                  </a:lnTo>
                  <a:lnTo>
                    <a:pt x="8377" y="8377"/>
                  </a:lnTo>
                  <a:lnTo>
                    <a:pt x="17461" y="2248"/>
                  </a:lnTo>
                  <a:lnTo>
                    <a:pt x="28575" y="0"/>
                  </a:lnTo>
                  <a:lnTo>
                    <a:pt x="142875" y="0"/>
                  </a:lnTo>
                  <a:lnTo>
                    <a:pt x="153988" y="2248"/>
                  </a:lnTo>
                  <a:lnTo>
                    <a:pt x="163072" y="8377"/>
                  </a:lnTo>
                  <a:lnTo>
                    <a:pt x="169201" y="17461"/>
                  </a:lnTo>
                  <a:lnTo>
                    <a:pt x="171450" y="28575"/>
                  </a:lnTo>
                  <a:lnTo>
                    <a:pt x="171450" y="142875"/>
                  </a:lnTo>
                  <a:lnTo>
                    <a:pt x="169201" y="153988"/>
                  </a:lnTo>
                  <a:lnTo>
                    <a:pt x="163072" y="163072"/>
                  </a:lnTo>
                  <a:lnTo>
                    <a:pt x="153988" y="169201"/>
                  </a:lnTo>
                  <a:lnTo>
                    <a:pt x="142875" y="171450"/>
                  </a:lnTo>
                  <a:close/>
                </a:path>
                <a:path w="257175" h="171450">
                  <a:moveTo>
                    <a:pt x="244985" y="157966"/>
                  </a:moveTo>
                  <a:lnTo>
                    <a:pt x="239360" y="157698"/>
                  </a:lnTo>
                  <a:lnTo>
                    <a:pt x="185737" y="121934"/>
                  </a:lnTo>
                  <a:lnTo>
                    <a:pt x="185737" y="49515"/>
                  </a:lnTo>
                  <a:lnTo>
                    <a:pt x="239315" y="13796"/>
                  </a:lnTo>
                  <a:lnTo>
                    <a:pt x="244941" y="13483"/>
                  </a:lnTo>
                  <a:lnTo>
                    <a:pt x="254272" y="18484"/>
                  </a:lnTo>
                  <a:lnTo>
                    <a:pt x="257175" y="23306"/>
                  </a:lnTo>
                  <a:lnTo>
                    <a:pt x="257175" y="148143"/>
                  </a:lnTo>
                  <a:lnTo>
                    <a:pt x="254272" y="152965"/>
                  </a:lnTo>
                  <a:lnTo>
                    <a:pt x="244985" y="157966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8367365" y="1939505"/>
            <a:ext cx="79121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latin typeface="Segoe UI Semibold"/>
                <a:cs typeface="Segoe UI Semibold"/>
              </a:rPr>
              <a:t>CCTV</a:t>
            </a:r>
            <a:r>
              <a:rPr dirty="0" sz="1050" spc="-15" b="1">
                <a:latin typeface="Segoe UI Semibold"/>
                <a:cs typeface="Segoe UI Semibold"/>
              </a:rPr>
              <a:t> </a:t>
            </a:r>
            <a:r>
              <a:rPr dirty="0" sz="1200" spc="-240">
                <a:latin typeface="Dotum"/>
                <a:cs typeface="Dotum"/>
              </a:rPr>
              <a:t>영상</a:t>
            </a:r>
            <a:r>
              <a:rPr dirty="0" sz="1200" spc="-114">
                <a:latin typeface="Dotum"/>
                <a:cs typeface="Dotum"/>
              </a:rPr>
              <a:t> </a:t>
            </a:r>
            <a:r>
              <a:rPr dirty="0" sz="1200" spc="-160">
                <a:latin typeface="Dotum"/>
                <a:cs typeface="Dotum"/>
              </a:rPr>
              <a:t>수</a:t>
            </a:r>
            <a:endParaRPr sz="1200">
              <a:latin typeface="Dotum"/>
              <a:cs typeface="Dotum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688833" y="2130005"/>
            <a:ext cx="14859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80">
                <a:latin typeface="Dotum"/>
                <a:cs typeface="Dotum"/>
              </a:rPr>
              <a:t>집</a:t>
            </a:r>
            <a:endParaRPr sz="1200">
              <a:latin typeface="Dotum"/>
              <a:cs typeface="Dotum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8096249" y="2038349"/>
            <a:ext cx="1333500" cy="1066800"/>
            <a:chOff x="8096249" y="2038349"/>
            <a:chExt cx="1333500" cy="1066800"/>
          </a:xfrm>
        </p:grpSpPr>
        <p:sp>
          <p:nvSpPr>
            <p:cNvPr id="25" name="object 25" descr=""/>
            <p:cNvSpPr/>
            <p:nvPr/>
          </p:nvSpPr>
          <p:spPr>
            <a:xfrm>
              <a:off x="8334362" y="2038349"/>
              <a:ext cx="95250" cy="838200"/>
            </a:xfrm>
            <a:custGeom>
              <a:avLst/>
              <a:gdLst/>
              <a:ahLst/>
              <a:cxnLst/>
              <a:rect l="l" t="t" r="r" b="b"/>
              <a:pathLst>
                <a:path w="95250" h="838200">
                  <a:moveTo>
                    <a:pt x="95250" y="762000"/>
                  </a:moveTo>
                  <a:lnTo>
                    <a:pt x="57150" y="762000"/>
                  </a:lnTo>
                  <a:lnTo>
                    <a:pt x="57150" y="0"/>
                  </a:lnTo>
                  <a:lnTo>
                    <a:pt x="38100" y="0"/>
                  </a:lnTo>
                  <a:lnTo>
                    <a:pt x="38100" y="762000"/>
                  </a:lnTo>
                  <a:lnTo>
                    <a:pt x="0" y="762000"/>
                  </a:lnTo>
                  <a:lnTo>
                    <a:pt x="47625" y="838200"/>
                  </a:lnTo>
                  <a:lnTo>
                    <a:pt x="95250" y="762000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8096249" y="2457449"/>
              <a:ext cx="1333500" cy="647700"/>
            </a:xfrm>
            <a:custGeom>
              <a:avLst/>
              <a:gdLst/>
              <a:ahLst/>
              <a:cxnLst/>
              <a:rect l="l" t="t" r="r" b="b"/>
              <a:pathLst>
                <a:path w="1333500" h="647700">
                  <a:moveTo>
                    <a:pt x="1262303" y="647699"/>
                  </a:moveTo>
                  <a:lnTo>
                    <a:pt x="71196" y="647699"/>
                  </a:lnTo>
                  <a:lnTo>
                    <a:pt x="66241" y="647211"/>
                  </a:lnTo>
                  <a:lnTo>
                    <a:pt x="29705" y="632078"/>
                  </a:lnTo>
                  <a:lnTo>
                    <a:pt x="3885" y="596037"/>
                  </a:lnTo>
                  <a:lnTo>
                    <a:pt x="0" y="576503"/>
                  </a:lnTo>
                  <a:lnTo>
                    <a:pt x="0" y="5714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1262303" y="0"/>
                  </a:lnTo>
                  <a:lnTo>
                    <a:pt x="1303794" y="15621"/>
                  </a:lnTo>
                  <a:lnTo>
                    <a:pt x="1329613" y="51662"/>
                  </a:lnTo>
                  <a:lnTo>
                    <a:pt x="1333499" y="71196"/>
                  </a:lnTo>
                  <a:lnTo>
                    <a:pt x="1333499" y="576503"/>
                  </a:lnTo>
                  <a:lnTo>
                    <a:pt x="1317877" y="617994"/>
                  </a:lnTo>
                  <a:lnTo>
                    <a:pt x="1281837" y="643814"/>
                  </a:lnTo>
                  <a:lnTo>
                    <a:pt x="1267258" y="647211"/>
                  </a:lnTo>
                  <a:lnTo>
                    <a:pt x="1262303" y="647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8699" y="2552699"/>
              <a:ext cx="228600" cy="228600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8201719" y="2796755"/>
            <a:ext cx="112268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latin typeface="Segoe UI Semibold"/>
                <a:cs typeface="Segoe UI Semibold"/>
              </a:rPr>
              <a:t>AI </a:t>
            </a:r>
            <a:r>
              <a:rPr dirty="0" sz="1200" spc="-240">
                <a:latin typeface="Dotum"/>
                <a:cs typeface="Dotum"/>
              </a:rPr>
              <a:t>실시간</a:t>
            </a:r>
            <a:r>
              <a:rPr dirty="0" sz="1200" spc="-110">
                <a:latin typeface="Dotum"/>
                <a:cs typeface="Dotum"/>
              </a:rPr>
              <a:t> </a:t>
            </a:r>
            <a:r>
              <a:rPr dirty="0" sz="1200" spc="-240">
                <a:latin typeface="Dotum"/>
                <a:cs typeface="Dotum"/>
              </a:rPr>
              <a:t>행동</a:t>
            </a:r>
            <a:r>
              <a:rPr dirty="0" sz="1200" spc="-110">
                <a:latin typeface="Dotum"/>
                <a:cs typeface="Dotum"/>
              </a:rPr>
              <a:t> </a:t>
            </a:r>
            <a:r>
              <a:rPr dirty="0" sz="1200" spc="-195">
                <a:latin typeface="Dotum"/>
                <a:cs typeface="Dotum"/>
              </a:rPr>
              <a:t>분석</a:t>
            </a:r>
            <a:endParaRPr sz="1200">
              <a:latin typeface="Dotum"/>
              <a:cs typeface="Dotum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8000999" y="2895599"/>
            <a:ext cx="1524000" cy="990600"/>
            <a:chOff x="8000999" y="2895599"/>
            <a:chExt cx="1524000" cy="990600"/>
          </a:xfrm>
        </p:grpSpPr>
        <p:sp>
          <p:nvSpPr>
            <p:cNvPr id="30" name="object 30" descr=""/>
            <p:cNvSpPr/>
            <p:nvPr/>
          </p:nvSpPr>
          <p:spPr>
            <a:xfrm>
              <a:off x="8334362" y="2895599"/>
              <a:ext cx="95250" cy="838200"/>
            </a:xfrm>
            <a:custGeom>
              <a:avLst/>
              <a:gdLst/>
              <a:ahLst/>
              <a:cxnLst/>
              <a:rect l="l" t="t" r="r" b="b"/>
              <a:pathLst>
                <a:path w="95250" h="838200">
                  <a:moveTo>
                    <a:pt x="95250" y="762000"/>
                  </a:moveTo>
                  <a:lnTo>
                    <a:pt x="57150" y="762000"/>
                  </a:lnTo>
                  <a:lnTo>
                    <a:pt x="57150" y="0"/>
                  </a:lnTo>
                  <a:lnTo>
                    <a:pt x="38100" y="0"/>
                  </a:lnTo>
                  <a:lnTo>
                    <a:pt x="38100" y="762000"/>
                  </a:lnTo>
                  <a:lnTo>
                    <a:pt x="0" y="762000"/>
                  </a:lnTo>
                  <a:lnTo>
                    <a:pt x="47625" y="838200"/>
                  </a:lnTo>
                  <a:lnTo>
                    <a:pt x="95250" y="762000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8000999" y="3314699"/>
              <a:ext cx="1524000" cy="571500"/>
            </a:xfrm>
            <a:custGeom>
              <a:avLst/>
              <a:gdLst/>
              <a:ahLst/>
              <a:cxnLst/>
              <a:rect l="l" t="t" r="r" b="b"/>
              <a:pathLst>
                <a:path w="1524000" h="571500">
                  <a:moveTo>
                    <a:pt x="1523999" y="571500"/>
                  </a:moveTo>
                  <a:lnTo>
                    <a:pt x="0" y="571500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1452803" y="0"/>
                  </a:lnTo>
                  <a:lnTo>
                    <a:pt x="1494294" y="15621"/>
                  </a:lnTo>
                  <a:lnTo>
                    <a:pt x="1520113" y="51662"/>
                  </a:lnTo>
                  <a:lnTo>
                    <a:pt x="1523999" y="571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7895" y="3424237"/>
              <a:ext cx="230207" cy="200025"/>
            </a:xfrm>
            <a:prstGeom prst="rect">
              <a:avLst/>
            </a:prstGeom>
          </p:spPr>
        </p:pic>
      </p:grpSp>
      <p:sp>
        <p:nvSpPr>
          <p:cNvPr id="33" name="object 33" descr=""/>
          <p:cNvSpPr txBox="1"/>
          <p:nvPr/>
        </p:nvSpPr>
        <p:spPr>
          <a:xfrm>
            <a:off x="8133853" y="3654005"/>
            <a:ext cx="125857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10">
                <a:latin typeface="Dotum"/>
                <a:cs typeface="Dotum"/>
              </a:rPr>
              <a:t>낙상</a:t>
            </a:r>
            <a:r>
              <a:rPr dirty="0" sz="1050" spc="-210" b="1">
                <a:latin typeface="Segoe UI Semibold"/>
                <a:cs typeface="Segoe UI Semibold"/>
              </a:rPr>
              <a:t>/</a:t>
            </a:r>
            <a:r>
              <a:rPr dirty="0" sz="1200" spc="-210">
                <a:latin typeface="Dotum"/>
                <a:cs typeface="Dotum"/>
              </a:rPr>
              <a:t>비정상</a:t>
            </a:r>
            <a:r>
              <a:rPr dirty="0" sz="1200" spc="-90">
                <a:latin typeface="Dotum"/>
                <a:cs typeface="Dotum"/>
              </a:rPr>
              <a:t> </a:t>
            </a:r>
            <a:r>
              <a:rPr dirty="0" sz="1200" spc="-240">
                <a:latin typeface="Dotum"/>
                <a:cs typeface="Dotum"/>
              </a:rPr>
              <a:t>행동</a:t>
            </a:r>
            <a:r>
              <a:rPr dirty="0" sz="1200" spc="-85">
                <a:latin typeface="Dotum"/>
                <a:cs typeface="Dotum"/>
              </a:rPr>
              <a:t> </a:t>
            </a:r>
            <a:r>
              <a:rPr dirty="0" sz="1200" spc="-190">
                <a:latin typeface="Dotum"/>
                <a:cs typeface="Dotum"/>
              </a:rPr>
              <a:t>감지</a:t>
            </a:r>
            <a:endParaRPr sz="1200">
              <a:latin typeface="Dotum"/>
              <a:cs typeface="Dotum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7505698" y="3086099"/>
            <a:ext cx="1823720" cy="800100"/>
            <a:chOff x="7505698" y="3086099"/>
            <a:chExt cx="1823720" cy="800100"/>
          </a:xfrm>
        </p:grpSpPr>
        <p:sp>
          <p:nvSpPr>
            <p:cNvPr id="35" name="object 35" descr=""/>
            <p:cNvSpPr/>
            <p:nvPr/>
          </p:nvSpPr>
          <p:spPr>
            <a:xfrm>
              <a:off x="7530325" y="3746118"/>
              <a:ext cx="1798955" cy="140335"/>
            </a:xfrm>
            <a:custGeom>
              <a:avLst/>
              <a:gdLst/>
              <a:ahLst/>
              <a:cxnLst/>
              <a:rect l="l" t="t" r="r" b="b"/>
              <a:pathLst>
                <a:path w="1798954" h="140335">
                  <a:moveTo>
                    <a:pt x="153555" y="13474"/>
                  </a:moveTo>
                  <a:lnTo>
                    <a:pt x="140081" y="0"/>
                  </a:lnTo>
                  <a:lnTo>
                    <a:pt x="0" y="140093"/>
                  </a:lnTo>
                  <a:lnTo>
                    <a:pt x="26936" y="140093"/>
                  </a:lnTo>
                  <a:lnTo>
                    <a:pt x="153555" y="13474"/>
                  </a:lnTo>
                  <a:close/>
                </a:path>
                <a:path w="1798954" h="140335">
                  <a:moveTo>
                    <a:pt x="1798586" y="140093"/>
                  </a:moveTo>
                  <a:lnTo>
                    <a:pt x="1658505" y="0"/>
                  </a:lnTo>
                  <a:lnTo>
                    <a:pt x="1645031" y="13474"/>
                  </a:lnTo>
                  <a:lnTo>
                    <a:pt x="1771650" y="140093"/>
                  </a:lnTo>
                  <a:lnTo>
                    <a:pt x="1798586" y="140093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505698" y="3086099"/>
              <a:ext cx="1143000" cy="647700"/>
            </a:xfrm>
            <a:custGeom>
              <a:avLst/>
              <a:gdLst/>
              <a:ahLst/>
              <a:cxnLst/>
              <a:rect l="l" t="t" r="r" b="b"/>
              <a:pathLst>
                <a:path w="1143000" h="647700">
                  <a:moveTo>
                    <a:pt x="1071803" y="647699"/>
                  </a:moveTo>
                  <a:lnTo>
                    <a:pt x="71196" y="647699"/>
                  </a:lnTo>
                  <a:lnTo>
                    <a:pt x="66241" y="647211"/>
                  </a:lnTo>
                  <a:lnTo>
                    <a:pt x="29705" y="632077"/>
                  </a:lnTo>
                  <a:lnTo>
                    <a:pt x="3886" y="596037"/>
                  </a:lnTo>
                  <a:lnTo>
                    <a:pt x="0" y="576503"/>
                  </a:lnTo>
                  <a:lnTo>
                    <a:pt x="0" y="571499"/>
                  </a:lnTo>
                  <a:lnTo>
                    <a:pt x="0" y="71196"/>
                  </a:lnTo>
                  <a:lnTo>
                    <a:pt x="15622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71803" y="0"/>
                  </a:lnTo>
                  <a:lnTo>
                    <a:pt x="1113294" y="15621"/>
                  </a:lnTo>
                  <a:lnTo>
                    <a:pt x="1139113" y="51661"/>
                  </a:lnTo>
                  <a:lnTo>
                    <a:pt x="1142999" y="71196"/>
                  </a:lnTo>
                  <a:lnTo>
                    <a:pt x="1142999" y="576503"/>
                  </a:lnTo>
                  <a:lnTo>
                    <a:pt x="1127377" y="617994"/>
                  </a:lnTo>
                  <a:lnTo>
                    <a:pt x="1091337" y="643813"/>
                  </a:lnTo>
                  <a:lnTo>
                    <a:pt x="1076758" y="647211"/>
                  </a:lnTo>
                  <a:lnTo>
                    <a:pt x="1071803" y="647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98618" y="3181349"/>
              <a:ext cx="157162" cy="228600"/>
            </a:xfrm>
            <a:prstGeom prst="rect">
              <a:avLst/>
            </a:prstGeom>
          </p:spPr>
        </p:pic>
      </p:grpSp>
      <p:sp>
        <p:nvSpPr>
          <p:cNvPr id="38" name="object 38" descr=""/>
          <p:cNvSpPr txBox="1"/>
          <p:nvPr/>
        </p:nvSpPr>
        <p:spPr>
          <a:xfrm>
            <a:off x="7598370" y="3425406"/>
            <a:ext cx="95758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40">
                <a:latin typeface="Dotum"/>
                <a:cs typeface="Dotum"/>
              </a:rPr>
              <a:t>점주</a:t>
            </a:r>
            <a:r>
              <a:rPr dirty="0" sz="1200" spc="-114">
                <a:latin typeface="Dotum"/>
                <a:cs typeface="Dotum"/>
              </a:rPr>
              <a:t> </a:t>
            </a:r>
            <a:r>
              <a:rPr dirty="0" sz="1200" spc="-240">
                <a:latin typeface="Dotum"/>
                <a:cs typeface="Dotum"/>
              </a:rPr>
              <a:t>모바일</a:t>
            </a:r>
            <a:r>
              <a:rPr dirty="0" sz="1200" spc="-114">
                <a:latin typeface="Dotum"/>
                <a:cs typeface="Dotum"/>
              </a:rPr>
              <a:t> </a:t>
            </a:r>
            <a:r>
              <a:rPr dirty="0" sz="1200" spc="-190">
                <a:latin typeface="Dotum"/>
                <a:cs typeface="Dotum"/>
              </a:rPr>
              <a:t>알림</a:t>
            </a:r>
            <a:endParaRPr sz="1200">
              <a:latin typeface="Dotum"/>
              <a:cs typeface="Dotum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8877298" y="2895599"/>
            <a:ext cx="1143000" cy="838200"/>
            <a:chOff x="8877298" y="2895599"/>
            <a:chExt cx="1143000" cy="838200"/>
          </a:xfrm>
        </p:grpSpPr>
        <p:sp>
          <p:nvSpPr>
            <p:cNvPr id="40" name="object 40" descr=""/>
            <p:cNvSpPr/>
            <p:nvPr/>
          </p:nvSpPr>
          <p:spPr>
            <a:xfrm>
              <a:off x="8877298" y="2895599"/>
              <a:ext cx="1143000" cy="838200"/>
            </a:xfrm>
            <a:custGeom>
              <a:avLst/>
              <a:gdLst/>
              <a:ahLst/>
              <a:cxnLst/>
              <a:rect l="l" t="t" r="r" b="b"/>
              <a:pathLst>
                <a:path w="1143000" h="838200">
                  <a:moveTo>
                    <a:pt x="1071803" y="838199"/>
                  </a:moveTo>
                  <a:lnTo>
                    <a:pt x="71196" y="838199"/>
                  </a:lnTo>
                  <a:lnTo>
                    <a:pt x="66241" y="837711"/>
                  </a:lnTo>
                  <a:lnTo>
                    <a:pt x="29704" y="822577"/>
                  </a:lnTo>
                  <a:lnTo>
                    <a:pt x="3885" y="786537"/>
                  </a:lnTo>
                  <a:lnTo>
                    <a:pt x="0" y="767003"/>
                  </a:lnTo>
                  <a:lnTo>
                    <a:pt x="0" y="761999"/>
                  </a:lnTo>
                  <a:lnTo>
                    <a:pt x="0" y="71196"/>
                  </a:lnTo>
                  <a:lnTo>
                    <a:pt x="15620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1071803" y="0"/>
                  </a:lnTo>
                  <a:lnTo>
                    <a:pt x="1113294" y="15621"/>
                  </a:lnTo>
                  <a:lnTo>
                    <a:pt x="1139114" y="51661"/>
                  </a:lnTo>
                  <a:lnTo>
                    <a:pt x="1143000" y="71196"/>
                  </a:lnTo>
                  <a:lnTo>
                    <a:pt x="1143000" y="767003"/>
                  </a:lnTo>
                  <a:lnTo>
                    <a:pt x="1127378" y="808494"/>
                  </a:lnTo>
                  <a:lnTo>
                    <a:pt x="1091337" y="834313"/>
                  </a:lnTo>
                  <a:lnTo>
                    <a:pt x="1076757" y="837711"/>
                  </a:lnTo>
                  <a:lnTo>
                    <a:pt x="1071803" y="838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9305925" y="2990849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71437" y="228600"/>
                  </a:moveTo>
                  <a:lnTo>
                    <a:pt x="54757" y="225230"/>
                  </a:lnTo>
                  <a:lnTo>
                    <a:pt x="41132" y="216042"/>
                  </a:lnTo>
                  <a:lnTo>
                    <a:pt x="31944" y="202417"/>
                  </a:lnTo>
                  <a:lnTo>
                    <a:pt x="28575" y="185737"/>
                  </a:lnTo>
                  <a:lnTo>
                    <a:pt x="21431" y="185737"/>
                  </a:lnTo>
                  <a:lnTo>
                    <a:pt x="0" y="21431"/>
                  </a:lnTo>
                  <a:lnTo>
                    <a:pt x="1684" y="13091"/>
                  </a:lnTo>
                  <a:lnTo>
                    <a:pt x="6278" y="6278"/>
                  </a:lnTo>
                  <a:lnTo>
                    <a:pt x="13091" y="1684"/>
                  </a:lnTo>
                  <a:lnTo>
                    <a:pt x="21431" y="0"/>
                  </a:lnTo>
                  <a:lnTo>
                    <a:pt x="164306" y="0"/>
                  </a:lnTo>
                  <a:lnTo>
                    <a:pt x="172646" y="1684"/>
                  </a:lnTo>
                  <a:lnTo>
                    <a:pt x="179458" y="6278"/>
                  </a:lnTo>
                  <a:lnTo>
                    <a:pt x="184052" y="13091"/>
                  </a:lnTo>
                  <a:lnTo>
                    <a:pt x="185737" y="21431"/>
                  </a:lnTo>
                  <a:lnTo>
                    <a:pt x="185737" y="28575"/>
                  </a:lnTo>
                  <a:lnTo>
                    <a:pt x="81795" y="28575"/>
                  </a:lnTo>
                  <a:lnTo>
                    <a:pt x="78581" y="31789"/>
                  </a:lnTo>
                  <a:lnTo>
                    <a:pt x="78581" y="57150"/>
                  </a:lnTo>
                  <a:lnTo>
                    <a:pt x="53220" y="57150"/>
                  </a:lnTo>
                  <a:lnTo>
                    <a:pt x="50006" y="60364"/>
                  </a:lnTo>
                  <a:lnTo>
                    <a:pt x="50006" y="82510"/>
                  </a:lnTo>
                  <a:lnTo>
                    <a:pt x="53220" y="85725"/>
                  </a:lnTo>
                  <a:lnTo>
                    <a:pt x="78581" y="85725"/>
                  </a:lnTo>
                  <a:lnTo>
                    <a:pt x="78581" y="111085"/>
                  </a:lnTo>
                  <a:lnTo>
                    <a:pt x="81795" y="114300"/>
                  </a:lnTo>
                  <a:lnTo>
                    <a:pt x="271462" y="114300"/>
                  </a:lnTo>
                  <a:lnTo>
                    <a:pt x="271462" y="157162"/>
                  </a:lnTo>
                  <a:lnTo>
                    <a:pt x="279365" y="157162"/>
                  </a:lnTo>
                  <a:lnTo>
                    <a:pt x="285750" y="163547"/>
                  </a:lnTo>
                  <a:lnTo>
                    <a:pt x="285750" y="164306"/>
                  </a:lnTo>
                  <a:lnTo>
                    <a:pt x="68595" y="164306"/>
                  </a:lnTo>
                  <a:lnTo>
                    <a:pt x="65861" y="164850"/>
                  </a:lnTo>
                  <a:lnTo>
                    <a:pt x="50006" y="182895"/>
                  </a:lnTo>
                  <a:lnTo>
                    <a:pt x="50006" y="188579"/>
                  </a:lnTo>
                  <a:lnTo>
                    <a:pt x="68595" y="207168"/>
                  </a:lnTo>
                  <a:lnTo>
                    <a:pt x="107726" y="207168"/>
                  </a:lnTo>
                  <a:lnTo>
                    <a:pt x="101742" y="216042"/>
                  </a:lnTo>
                  <a:lnTo>
                    <a:pt x="88117" y="225230"/>
                  </a:lnTo>
                  <a:lnTo>
                    <a:pt x="71437" y="228600"/>
                  </a:lnTo>
                  <a:close/>
                </a:path>
                <a:path w="285750" h="228600">
                  <a:moveTo>
                    <a:pt x="185737" y="114300"/>
                  </a:moveTo>
                  <a:lnTo>
                    <a:pt x="103941" y="114300"/>
                  </a:lnTo>
                  <a:lnTo>
                    <a:pt x="107156" y="111085"/>
                  </a:lnTo>
                  <a:lnTo>
                    <a:pt x="107156" y="85725"/>
                  </a:lnTo>
                  <a:lnTo>
                    <a:pt x="132516" y="85725"/>
                  </a:lnTo>
                  <a:lnTo>
                    <a:pt x="135731" y="82510"/>
                  </a:lnTo>
                  <a:lnTo>
                    <a:pt x="135731" y="60364"/>
                  </a:lnTo>
                  <a:lnTo>
                    <a:pt x="132516" y="57150"/>
                  </a:lnTo>
                  <a:lnTo>
                    <a:pt x="107156" y="57150"/>
                  </a:lnTo>
                  <a:lnTo>
                    <a:pt x="107156" y="31789"/>
                  </a:lnTo>
                  <a:lnTo>
                    <a:pt x="103941" y="28575"/>
                  </a:lnTo>
                  <a:lnTo>
                    <a:pt x="185737" y="28575"/>
                  </a:lnTo>
                  <a:lnTo>
                    <a:pt x="185737" y="42862"/>
                  </a:lnTo>
                  <a:lnTo>
                    <a:pt x="215964" y="42862"/>
                  </a:lnTo>
                  <a:lnTo>
                    <a:pt x="223242" y="45853"/>
                  </a:lnTo>
                  <a:lnTo>
                    <a:pt x="248825" y="71437"/>
                  </a:lnTo>
                  <a:lnTo>
                    <a:pt x="185737" y="71437"/>
                  </a:lnTo>
                  <a:lnTo>
                    <a:pt x="185737" y="114300"/>
                  </a:lnTo>
                  <a:close/>
                </a:path>
                <a:path w="285750" h="228600">
                  <a:moveTo>
                    <a:pt x="271462" y="114300"/>
                  </a:moveTo>
                  <a:lnTo>
                    <a:pt x="242887" y="114300"/>
                  </a:lnTo>
                  <a:lnTo>
                    <a:pt x="242887" y="105950"/>
                  </a:lnTo>
                  <a:lnTo>
                    <a:pt x="208374" y="71437"/>
                  </a:lnTo>
                  <a:lnTo>
                    <a:pt x="248825" y="71437"/>
                  </a:lnTo>
                  <a:lnTo>
                    <a:pt x="268471" y="91082"/>
                  </a:lnTo>
                  <a:lnTo>
                    <a:pt x="271462" y="98360"/>
                  </a:lnTo>
                  <a:lnTo>
                    <a:pt x="271462" y="114300"/>
                  </a:lnTo>
                  <a:close/>
                </a:path>
                <a:path w="285750" h="228600">
                  <a:moveTo>
                    <a:pt x="107726" y="207168"/>
                  </a:moveTo>
                  <a:lnTo>
                    <a:pt x="74279" y="207168"/>
                  </a:lnTo>
                  <a:lnTo>
                    <a:pt x="77013" y="206624"/>
                  </a:lnTo>
                  <a:lnTo>
                    <a:pt x="82264" y="204449"/>
                  </a:lnTo>
                  <a:lnTo>
                    <a:pt x="92868" y="188579"/>
                  </a:lnTo>
                  <a:lnTo>
                    <a:pt x="92868" y="182895"/>
                  </a:lnTo>
                  <a:lnTo>
                    <a:pt x="74279" y="164306"/>
                  </a:lnTo>
                  <a:lnTo>
                    <a:pt x="211470" y="164306"/>
                  </a:lnTo>
                  <a:lnTo>
                    <a:pt x="192881" y="182895"/>
                  </a:lnTo>
                  <a:lnTo>
                    <a:pt x="192881" y="185737"/>
                  </a:lnTo>
                  <a:lnTo>
                    <a:pt x="114300" y="185737"/>
                  </a:lnTo>
                  <a:lnTo>
                    <a:pt x="110930" y="202417"/>
                  </a:lnTo>
                  <a:lnTo>
                    <a:pt x="107726" y="207168"/>
                  </a:lnTo>
                  <a:close/>
                </a:path>
                <a:path w="285750" h="228600">
                  <a:moveTo>
                    <a:pt x="250601" y="207168"/>
                  </a:moveTo>
                  <a:lnTo>
                    <a:pt x="217154" y="207168"/>
                  </a:lnTo>
                  <a:lnTo>
                    <a:pt x="219888" y="206624"/>
                  </a:lnTo>
                  <a:lnTo>
                    <a:pt x="225139" y="204449"/>
                  </a:lnTo>
                  <a:lnTo>
                    <a:pt x="235743" y="188579"/>
                  </a:lnTo>
                  <a:lnTo>
                    <a:pt x="235743" y="182895"/>
                  </a:lnTo>
                  <a:lnTo>
                    <a:pt x="217154" y="164306"/>
                  </a:lnTo>
                  <a:lnTo>
                    <a:pt x="285750" y="164306"/>
                  </a:lnTo>
                  <a:lnTo>
                    <a:pt x="285750" y="179352"/>
                  </a:lnTo>
                  <a:lnTo>
                    <a:pt x="279365" y="185737"/>
                  </a:lnTo>
                  <a:lnTo>
                    <a:pt x="257175" y="185737"/>
                  </a:lnTo>
                  <a:lnTo>
                    <a:pt x="253805" y="202417"/>
                  </a:lnTo>
                  <a:lnTo>
                    <a:pt x="250601" y="207168"/>
                  </a:lnTo>
                  <a:close/>
                </a:path>
                <a:path w="285750" h="228600">
                  <a:moveTo>
                    <a:pt x="214312" y="228600"/>
                  </a:moveTo>
                  <a:lnTo>
                    <a:pt x="197632" y="225230"/>
                  </a:lnTo>
                  <a:lnTo>
                    <a:pt x="184007" y="216042"/>
                  </a:lnTo>
                  <a:lnTo>
                    <a:pt x="174819" y="202417"/>
                  </a:lnTo>
                  <a:lnTo>
                    <a:pt x="171450" y="185737"/>
                  </a:lnTo>
                  <a:lnTo>
                    <a:pt x="192881" y="185737"/>
                  </a:lnTo>
                  <a:lnTo>
                    <a:pt x="192881" y="188579"/>
                  </a:lnTo>
                  <a:lnTo>
                    <a:pt x="193425" y="191313"/>
                  </a:lnTo>
                  <a:lnTo>
                    <a:pt x="211470" y="207168"/>
                  </a:lnTo>
                  <a:lnTo>
                    <a:pt x="250601" y="207168"/>
                  </a:lnTo>
                  <a:lnTo>
                    <a:pt x="244617" y="216042"/>
                  </a:lnTo>
                  <a:lnTo>
                    <a:pt x="230992" y="225230"/>
                  </a:lnTo>
                  <a:lnTo>
                    <a:pt x="214312" y="228600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8969970" y="3234905"/>
            <a:ext cx="957580" cy="39941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417195" marR="5080" indent="-405130">
              <a:lnSpc>
                <a:spcPct val="104200"/>
              </a:lnSpc>
              <a:spcBef>
                <a:spcPts val="40"/>
              </a:spcBef>
            </a:pPr>
            <a:r>
              <a:rPr dirty="0" sz="1200" spc="-240">
                <a:latin typeface="Dotum"/>
                <a:cs typeface="Dotum"/>
              </a:rPr>
              <a:t>응급상황</a:t>
            </a:r>
            <a:r>
              <a:rPr dirty="0" sz="1200" spc="-114">
                <a:latin typeface="Dotum"/>
                <a:cs typeface="Dotum"/>
              </a:rPr>
              <a:t> </a:t>
            </a:r>
            <a:r>
              <a:rPr dirty="0" sz="1200" spc="-240">
                <a:latin typeface="Dotum"/>
                <a:cs typeface="Dotum"/>
              </a:rPr>
              <a:t>자동</a:t>
            </a:r>
            <a:r>
              <a:rPr dirty="0" sz="1200" spc="-114">
                <a:latin typeface="Dotum"/>
                <a:cs typeface="Dotum"/>
              </a:rPr>
              <a:t> </a:t>
            </a:r>
            <a:r>
              <a:rPr dirty="0" sz="1200" spc="-235">
                <a:latin typeface="Dotum"/>
                <a:cs typeface="Dotum"/>
              </a:rPr>
              <a:t>대</a:t>
            </a:r>
            <a:r>
              <a:rPr dirty="0" sz="1200" spc="-50">
                <a:latin typeface="Dotum"/>
                <a:cs typeface="Dotum"/>
              </a:rPr>
              <a:t> 응</a:t>
            </a:r>
            <a:endParaRPr sz="12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8191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20"/>
              <a:t>통합</a:t>
            </a:r>
            <a:r>
              <a:rPr dirty="0" spc="-295"/>
              <a:t> </a:t>
            </a:r>
            <a:r>
              <a:rPr dirty="0" spc="-620"/>
              <a:t>보안</a:t>
            </a:r>
            <a:r>
              <a:rPr dirty="0" spc="-295"/>
              <a:t> </a:t>
            </a:r>
            <a:r>
              <a:rPr dirty="0" spc="-620"/>
              <a:t>및</a:t>
            </a:r>
            <a:r>
              <a:rPr dirty="0" spc="-295"/>
              <a:t> </a:t>
            </a:r>
            <a:r>
              <a:rPr dirty="0" spc="-620"/>
              <a:t>모니터링</a:t>
            </a:r>
            <a:r>
              <a:rPr dirty="0" spc="-295"/>
              <a:t> </a:t>
            </a:r>
            <a:r>
              <a:rPr dirty="0" spc="-645"/>
              <a:t>시스템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761999" y="1028699"/>
            <a:ext cx="10668000" cy="2857500"/>
            <a:chOff x="761999" y="1028699"/>
            <a:chExt cx="10668000" cy="2857500"/>
          </a:xfrm>
        </p:grpSpPr>
        <p:sp>
          <p:nvSpPr>
            <p:cNvPr id="5" name="object 5" descr=""/>
            <p:cNvSpPr/>
            <p:nvPr/>
          </p:nvSpPr>
          <p:spPr>
            <a:xfrm>
              <a:off x="761999" y="1028699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5714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571499" y="0"/>
                  </a:lnTo>
                  <a:lnTo>
                    <a:pt x="571499" y="380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095998" y="1447799"/>
              <a:ext cx="5334000" cy="2438400"/>
            </a:xfrm>
            <a:custGeom>
              <a:avLst/>
              <a:gdLst/>
              <a:ahLst/>
              <a:cxnLst/>
              <a:rect l="l" t="t" r="r" b="b"/>
              <a:pathLst>
                <a:path w="5334000" h="2438400">
                  <a:moveTo>
                    <a:pt x="5262803" y="2438399"/>
                  </a:moveTo>
                  <a:lnTo>
                    <a:pt x="71196" y="2438399"/>
                  </a:lnTo>
                  <a:lnTo>
                    <a:pt x="66241" y="2437911"/>
                  </a:lnTo>
                  <a:lnTo>
                    <a:pt x="29705" y="2422777"/>
                  </a:lnTo>
                  <a:lnTo>
                    <a:pt x="3885" y="2386737"/>
                  </a:lnTo>
                  <a:lnTo>
                    <a:pt x="0" y="2367203"/>
                  </a:lnTo>
                  <a:lnTo>
                    <a:pt x="0" y="2362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62803" y="0"/>
                  </a:lnTo>
                  <a:lnTo>
                    <a:pt x="5304293" y="15621"/>
                  </a:lnTo>
                  <a:lnTo>
                    <a:pt x="5330113" y="51661"/>
                  </a:lnTo>
                  <a:lnTo>
                    <a:pt x="5333999" y="71196"/>
                  </a:lnTo>
                  <a:lnTo>
                    <a:pt x="5333999" y="2367203"/>
                  </a:lnTo>
                  <a:lnTo>
                    <a:pt x="5318376" y="2408694"/>
                  </a:lnTo>
                  <a:lnTo>
                    <a:pt x="5282337" y="2434513"/>
                  </a:lnTo>
                  <a:lnTo>
                    <a:pt x="5267757" y="2437911"/>
                  </a:lnTo>
                  <a:lnTo>
                    <a:pt x="5262803" y="24383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495108" y="2009774"/>
              <a:ext cx="535940" cy="568960"/>
            </a:xfrm>
            <a:custGeom>
              <a:avLst/>
              <a:gdLst/>
              <a:ahLst/>
              <a:cxnLst/>
              <a:rect l="l" t="t" r="r" b="b"/>
              <a:pathLst>
                <a:path w="535940" h="568960">
                  <a:moveTo>
                    <a:pt x="267890" y="568374"/>
                  </a:moveTo>
                  <a:lnTo>
                    <a:pt x="185027" y="530938"/>
                  </a:lnTo>
                  <a:lnTo>
                    <a:pt x="139828" y="494783"/>
                  </a:lnTo>
                  <a:lnTo>
                    <a:pt x="102214" y="454426"/>
                  </a:lnTo>
                  <a:lnTo>
                    <a:pt x="71575" y="411081"/>
                  </a:lnTo>
                  <a:lnTo>
                    <a:pt x="47299" y="365963"/>
                  </a:lnTo>
                  <a:lnTo>
                    <a:pt x="28776" y="320286"/>
                  </a:lnTo>
                  <a:lnTo>
                    <a:pt x="15396" y="275264"/>
                  </a:lnTo>
                  <a:lnTo>
                    <a:pt x="6547" y="232111"/>
                  </a:lnTo>
                  <a:lnTo>
                    <a:pt x="1744" y="193067"/>
                  </a:lnTo>
                  <a:lnTo>
                    <a:pt x="1618" y="192041"/>
                  </a:lnTo>
                  <a:lnTo>
                    <a:pt x="70" y="157832"/>
                  </a:lnTo>
                  <a:lnTo>
                    <a:pt x="0" y="156269"/>
                  </a:lnTo>
                  <a:lnTo>
                    <a:pt x="3179" y="135415"/>
                  </a:lnTo>
                  <a:lnTo>
                    <a:pt x="12124" y="117271"/>
                  </a:lnTo>
                  <a:lnTo>
                    <a:pt x="25695" y="102665"/>
                  </a:lnTo>
                  <a:lnTo>
                    <a:pt x="42750" y="92422"/>
                  </a:lnTo>
                  <a:lnTo>
                    <a:pt x="253045" y="3237"/>
                  </a:lnTo>
                  <a:lnTo>
                    <a:pt x="257621" y="1116"/>
                  </a:lnTo>
                  <a:lnTo>
                    <a:pt x="262756" y="0"/>
                  </a:lnTo>
                  <a:lnTo>
                    <a:pt x="273025" y="0"/>
                  </a:lnTo>
                  <a:lnTo>
                    <a:pt x="278159" y="1116"/>
                  </a:lnTo>
                  <a:lnTo>
                    <a:pt x="282847" y="3237"/>
                  </a:lnTo>
                  <a:lnTo>
                    <a:pt x="450941" y="74562"/>
                  </a:lnTo>
                  <a:lnTo>
                    <a:pt x="267890" y="74562"/>
                  </a:lnTo>
                  <a:lnTo>
                    <a:pt x="267890" y="496490"/>
                  </a:lnTo>
                  <a:lnTo>
                    <a:pt x="393818" y="496490"/>
                  </a:lnTo>
                  <a:lnTo>
                    <a:pt x="350753" y="530938"/>
                  </a:lnTo>
                  <a:lnTo>
                    <a:pt x="297358" y="561677"/>
                  </a:lnTo>
                  <a:lnTo>
                    <a:pt x="282907" y="566700"/>
                  </a:lnTo>
                  <a:lnTo>
                    <a:pt x="267890" y="568374"/>
                  </a:lnTo>
                  <a:close/>
                </a:path>
                <a:path w="535940" h="568960">
                  <a:moveTo>
                    <a:pt x="393818" y="496490"/>
                  </a:moveTo>
                  <a:lnTo>
                    <a:pt x="267890" y="496490"/>
                  </a:lnTo>
                  <a:lnTo>
                    <a:pt x="315164" y="468498"/>
                  </a:lnTo>
                  <a:lnTo>
                    <a:pt x="354689" y="435089"/>
                  </a:lnTo>
                  <a:lnTo>
                    <a:pt x="387060" y="397553"/>
                  </a:lnTo>
                  <a:lnTo>
                    <a:pt x="412872" y="357177"/>
                  </a:lnTo>
                  <a:lnTo>
                    <a:pt x="432719" y="315252"/>
                  </a:lnTo>
                  <a:lnTo>
                    <a:pt x="447195" y="273066"/>
                  </a:lnTo>
                  <a:lnTo>
                    <a:pt x="456847" y="232111"/>
                  </a:lnTo>
                  <a:lnTo>
                    <a:pt x="456895" y="231908"/>
                  </a:lnTo>
                  <a:lnTo>
                    <a:pt x="462413" y="193067"/>
                  </a:lnTo>
                  <a:lnTo>
                    <a:pt x="464343" y="157832"/>
                  </a:lnTo>
                  <a:lnTo>
                    <a:pt x="267890" y="74562"/>
                  </a:lnTo>
                  <a:lnTo>
                    <a:pt x="450941" y="74562"/>
                  </a:lnTo>
                  <a:lnTo>
                    <a:pt x="493030" y="92422"/>
                  </a:lnTo>
                  <a:lnTo>
                    <a:pt x="523656" y="117271"/>
                  </a:lnTo>
                  <a:lnTo>
                    <a:pt x="535781" y="156269"/>
                  </a:lnTo>
                  <a:lnTo>
                    <a:pt x="534162" y="192041"/>
                  </a:lnTo>
                  <a:lnTo>
                    <a:pt x="529258" y="231908"/>
                  </a:lnTo>
                  <a:lnTo>
                    <a:pt x="520384" y="275264"/>
                  </a:lnTo>
                  <a:lnTo>
                    <a:pt x="507004" y="320286"/>
                  </a:lnTo>
                  <a:lnTo>
                    <a:pt x="488481" y="365963"/>
                  </a:lnTo>
                  <a:lnTo>
                    <a:pt x="464206" y="411081"/>
                  </a:lnTo>
                  <a:lnTo>
                    <a:pt x="433566" y="454426"/>
                  </a:lnTo>
                  <a:lnTo>
                    <a:pt x="395953" y="494783"/>
                  </a:lnTo>
                  <a:lnTo>
                    <a:pt x="393818" y="49649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49299" y="1412392"/>
            <a:ext cx="5102860" cy="116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무인점포의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증가에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따라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무인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환경에서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보안과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안전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관리는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핵심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15">
                <a:solidFill>
                  <a:srgbClr val="374050"/>
                </a:solidFill>
                <a:latin typeface="Dotum"/>
                <a:cs typeface="Dotum"/>
              </a:rPr>
              <a:t>요소입니다</a:t>
            </a:r>
            <a:r>
              <a:rPr dirty="0" sz="1200" spc="-215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r>
              <a:rPr dirty="0" sz="120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당사</a:t>
            </a:r>
            <a:r>
              <a:rPr dirty="0" sz="13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의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통합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보안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모니터링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시스템은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 spc="-90">
                <a:solidFill>
                  <a:srgbClr val="374050"/>
                </a:solidFill>
                <a:latin typeface="Segoe UI"/>
                <a:cs typeface="Segoe UI"/>
              </a:rPr>
              <a:t>AI</a:t>
            </a:r>
            <a:r>
              <a:rPr dirty="0" sz="1350" spc="-90">
                <a:solidFill>
                  <a:srgbClr val="374050"/>
                </a:solidFill>
                <a:latin typeface="Dotum"/>
                <a:cs typeface="Dotum"/>
              </a:rPr>
              <a:t>와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지능형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 spc="-55">
                <a:solidFill>
                  <a:srgbClr val="374050"/>
                </a:solidFill>
                <a:latin typeface="Segoe UI"/>
                <a:cs typeface="Segoe UI"/>
              </a:rPr>
              <a:t>CCTV</a:t>
            </a:r>
            <a:r>
              <a:rPr dirty="0" sz="1350" spc="-55">
                <a:solidFill>
                  <a:srgbClr val="374050"/>
                </a:solidFill>
                <a:latin typeface="Dotum"/>
                <a:cs typeface="Dotum"/>
              </a:rPr>
              <a:t>를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결합하여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무인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환경에서</a:t>
            </a:r>
            <a:r>
              <a:rPr dirty="0" sz="13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발생할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수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있는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다양한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위험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상황을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실시간으로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감지하고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15">
                <a:solidFill>
                  <a:srgbClr val="374050"/>
                </a:solidFill>
                <a:latin typeface="Dotum"/>
                <a:cs typeface="Dotum"/>
              </a:rPr>
              <a:t>대응합니다</a:t>
            </a:r>
            <a:r>
              <a:rPr dirty="0" sz="1200" spc="-215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200">
              <a:latin typeface="Segoe UI"/>
              <a:cs typeface="Segoe UI"/>
            </a:endParaRPr>
          </a:p>
          <a:p>
            <a:pPr algn="just" marL="12700">
              <a:lnSpc>
                <a:spcPct val="100000"/>
              </a:lnSpc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특히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지능형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보안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시스템은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출입통제와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연동되어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인증된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고객만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매장에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입장할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374050"/>
                </a:solidFill>
                <a:latin typeface="Dotum"/>
                <a:cs typeface="Dotum"/>
              </a:rPr>
              <a:t>수</a:t>
            </a:r>
            <a:endParaRPr sz="1350">
              <a:latin typeface="Dotum"/>
              <a:cs typeface="Dotum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49299" y="2555392"/>
            <a:ext cx="5102860" cy="711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있도록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10">
                <a:solidFill>
                  <a:srgbClr val="374050"/>
                </a:solidFill>
                <a:latin typeface="Dotum"/>
                <a:cs typeface="Dotum"/>
              </a:rPr>
              <a:t>제한하며</a:t>
            </a:r>
            <a:r>
              <a:rPr dirty="0" sz="1200" spc="-210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20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374050"/>
                </a:solidFill>
                <a:latin typeface="Segoe UI"/>
                <a:cs typeface="Segoe UI"/>
              </a:rPr>
              <a:t>AI</a:t>
            </a:r>
            <a:r>
              <a:rPr dirty="0" sz="120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기반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영상분석은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매장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내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175">
                <a:solidFill>
                  <a:srgbClr val="374050"/>
                </a:solidFill>
                <a:latin typeface="Dotum"/>
                <a:cs typeface="Dotum"/>
              </a:rPr>
              <a:t>도난</a:t>
            </a:r>
            <a:r>
              <a:rPr dirty="0" sz="1200" spc="-175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20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10">
                <a:solidFill>
                  <a:srgbClr val="374050"/>
                </a:solidFill>
                <a:latin typeface="Dotum"/>
                <a:cs typeface="Dotum"/>
              </a:rPr>
              <a:t>기물파손</a:t>
            </a:r>
            <a:r>
              <a:rPr dirty="0" sz="1200" spc="-210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20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응급상황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등을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실시</a:t>
            </a:r>
            <a:r>
              <a:rPr dirty="0" sz="13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간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15">
                <a:solidFill>
                  <a:srgbClr val="374050"/>
                </a:solidFill>
                <a:latin typeface="Dotum"/>
                <a:cs typeface="Dotum"/>
              </a:rPr>
              <a:t>감지합니다</a:t>
            </a:r>
            <a:r>
              <a:rPr dirty="0" sz="1200" spc="-215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r>
              <a:rPr dirty="0" sz="120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전용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앱을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통해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점주는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어디서든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매장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상황을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실시간으로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확인하고</a:t>
            </a:r>
            <a:r>
              <a:rPr dirty="0" sz="13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통제할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수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10">
                <a:solidFill>
                  <a:srgbClr val="374050"/>
                </a:solidFill>
                <a:latin typeface="Dotum"/>
                <a:cs typeface="Dotum"/>
              </a:rPr>
              <a:t>있습니다</a:t>
            </a:r>
            <a:r>
              <a:rPr dirty="0" sz="1200" spc="-210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591375" y="2584657"/>
            <a:ext cx="2343150" cy="748665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1800" b="1">
                <a:solidFill>
                  <a:srgbClr val="374050"/>
                </a:solidFill>
                <a:latin typeface="Segoe UI"/>
                <a:cs typeface="Segoe UI"/>
              </a:rPr>
              <a:t>AI</a:t>
            </a:r>
            <a:r>
              <a:rPr dirty="0" sz="1800" spc="-25" b="1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800" b="1">
                <a:solidFill>
                  <a:srgbClr val="374050"/>
                </a:solidFill>
                <a:latin typeface="Segoe UI"/>
                <a:cs typeface="Segoe UI"/>
              </a:rPr>
              <a:t>+</a:t>
            </a:r>
            <a:r>
              <a:rPr dirty="0" sz="1800" spc="-10" b="1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2050" spc="-409">
                <a:solidFill>
                  <a:srgbClr val="374050"/>
                </a:solidFill>
                <a:latin typeface="Dotum"/>
                <a:cs typeface="Dotum"/>
              </a:rPr>
              <a:t>지능형</a:t>
            </a:r>
            <a:r>
              <a:rPr dirty="0" sz="2050" spc="-1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800" spc="-20" b="1">
                <a:solidFill>
                  <a:srgbClr val="374050"/>
                </a:solidFill>
                <a:latin typeface="Segoe UI"/>
                <a:cs typeface="Segoe UI"/>
              </a:rPr>
              <a:t>CCTV</a:t>
            </a:r>
            <a:endParaRPr sz="18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200" spc="-140">
                <a:solidFill>
                  <a:srgbClr val="6A7280"/>
                </a:solidFill>
                <a:latin typeface="Segoe UI"/>
                <a:cs typeface="Segoe UI"/>
              </a:rPr>
              <a:t>24</a:t>
            </a:r>
            <a:r>
              <a:rPr dirty="0" sz="1350" spc="-140">
                <a:solidFill>
                  <a:srgbClr val="6A7280"/>
                </a:solidFill>
                <a:latin typeface="Dotum"/>
                <a:cs typeface="Dotum"/>
              </a:rPr>
              <a:t>시간</a:t>
            </a:r>
            <a:r>
              <a:rPr dirty="0" sz="1350" spc="-114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실시간</a:t>
            </a:r>
            <a:r>
              <a:rPr dirty="0" sz="1350" spc="-114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모니터링</a:t>
            </a:r>
            <a:r>
              <a:rPr dirty="0" sz="1350" spc="-114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200">
                <a:solidFill>
                  <a:srgbClr val="6A7280"/>
                </a:solidFill>
                <a:latin typeface="Segoe UI"/>
                <a:cs typeface="Segoe UI"/>
              </a:rPr>
              <a:t>&amp;</a:t>
            </a:r>
            <a:r>
              <a:rPr dirty="0" sz="1200" spc="10">
                <a:solidFill>
                  <a:srgbClr val="6A728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자동</a:t>
            </a:r>
            <a:r>
              <a:rPr dirty="0" sz="1350" spc="-11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6A7280"/>
                </a:solidFill>
                <a:latin typeface="Dotum"/>
                <a:cs typeface="Dotum"/>
              </a:rPr>
              <a:t>대응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761999" y="4190999"/>
            <a:ext cx="2552700" cy="1752600"/>
            <a:chOff x="761999" y="4190999"/>
            <a:chExt cx="2552700" cy="1752600"/>
          </a:xfrm>
        </p:grpSpPr>
        <p:sp>
          <p:nvSpPr>
            <p:cNvPr id="12" name="object 12" descr=""/>
            <p:cNvSpPr/>
            <p:nvPr/>
          </p:nvSpPr>
          <p:spPr>
            <a:xfrm>
              <a:off x="761999" y="4190999"/>
              <a:ext cx="2552700" cy="1752600"/>
            </a:xfrm>
            <a:custGeom>
              <a:avLst/>
              <a:gdLst/>
              <a:ahLst/>
              <a:cxnLst/>
              <a:rect l="l" t="t" r="r" b="b"/>
              <a:pathLst>
                <a:path w="2552700" h="1752600">
                  <a:moveTo>
                    <a:pt x="2481503" y="1752599"/>
                  </a:moveTo>
                  <a:lnTo>
                    <a:pt x="71196" y="1752599"/>
                  </a:lnTo>
                  <a:lnTo>
                    <a:pt x="66241" y="1752110"/>
                  </a:lnTo>
                  <a:lnTo>
                    <a:pt x="29705" y="1736977"/>
                  </a:lnTo>
                  <a:lnTo>
                    <a:pt x="3885" y="1700937"/>
                  </a:lnTo>
                  <a:lnTo>
                    <a:pt x="0" y="1681403"/>
                  </a:lnTo>
                  <a:lnTo>
                    <a:pt x="0" y="16763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481503" y="0"/>
                  </a:lnTo>
                  <a:lnTo>
                    <a:pt x="2522993" y="15621"/>
                  </a:lnTo>
                  <a:lnTo>
                    <a:pt x="2548813" y="51661"/>
                  </a:lnTo>
                  <a:lnTo>
                    <a:pt x="2552699" y="71196"/>
                  </a:lnTo>
                  <a:lnTo>
                    <a:pt x="2552699" y="1681403"/>
                  </a:lnTo>
                  <a:lnTo>
                    <a:pt x="2537077" y="1722893"/>
                  </a:lnTo>
                  <a:lnTo>
                    <a:pt x="2501037" y="1748713"/>
                  </a:lnTo>
                  <a:lnTo>
                    <a:pt x="2486458" y="1752110"/>
                  </a:lnTo>
                  <a:lnTo>
                    <a:pt x="2481503" y="1752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52499" y="4419599"/>
              <a:ext cx="357505" cy="286385"/>
            </a:xfrm>
            <a:custGeom>
              <a:avLst/>
              <a:gdLst/>
              <a:ahLst/>
              <a:cxnLst/>
              <a:rect l="l" t="t" r="r" b="b"/>
              <a:pathLst>
                <a:path w="357505" h="286385">
                  <a:moveTo>
                    <a:pt x="129706" y="142874"/>
                  </a:moveTo>
                  <a:lnTo>
                    <a:pt x="120324" y="142874"/>
                  </a:lnTo>
                  <a:lnTo>
                    <a:pt x="115679" y="142417"/>
                  </a:lnTo>
                  <a:lnTo>
                    <a:pt x="77818" y="125268"/>
                  </a:lnTo>
                  <a:lnTo>
                    <a:pt x="55865" y="89974"/>
                  </a:lnTo>
                  <a:lnTo>
                    <a:pt x="53578" y="76128"/>
                  </a:lnTo>
                  <a:lnTo>
                    <a:pt x="53578" y="66746"/>
                  </a:lnTo>
                  <a:lnTo>
                    <a:pt x="68223" y="27848"/>
                  </a:lnTo>
                  <a:lnTo>
                    <a:pt x="102011" y="3642"/>
                  </a:lnTo>
                  <a:lnTo>
                    <a:pt x="120324" y="0"/>
                  </a:lnTo>
                  <a:lnTo>
                    <a:pt x="129706" y="0"/>
                  </a:lnTo>
                  <a:lnTo>
                    <a:pt x="168604" y="14645"/>
                  </a:lnTo>
                  <a:lnTo>
                    <a:pt x="192810" y="48433"/>
                  </a:lnTo>
                  <a:lnTo>
                    <a:pt x="196453" y="66746"/>
                  </a:lnTo>
                  <a:lnTo>
                    <a:pt x="196453" y="76128"/>
                  </a:lnTo>
                  <a:lnTo>
                    <a:pt x="181807" y="115026"/>
                  </a:lnTo>
                  <a:lnTo>
                    <a:pt x="148019" y="139232"/>
                  </a:lnTo>
                  <a:lnTo>
                    <a:pt x="129706" y="142874"/>
                  </a:lnTo>
                  <a:close/>
                </a:path>
                <a:path w="357505" h="286385">
                  <a:moveTo>
                    <a:pt x="278717" y="286140"/>
                  </a:moveTo>
                  <a:lnTo>
                    <a:pt x="274978" y="286140"/>
                  </a:lnTo>
                  <a:lnTo>
                    <a:pt x="271685" y="284745"/>
                  </a:lnTo>
                  <a:lnTo>
                    <a:pt x="234290" y="260344"/>
                  </a:lnTo>
                  <a:lnTo>
                    <a:pt x="211277" y="228718"/>
                  </a:lnTo>
                  <a:lnTo>
                    <a:pt x="199661" y="195219"/>
                  </a:lnTo>
                  <a:lnTo>
                    <a:pt x="196453" y="165199"/>
                  </a:lnTo>
                  <a:lnTo>
                    <a:pt x="196453" y="159729"/>
                  </a:lnTo>
                  <a:lnTo>
                    <a:pt x="199801" y="154818"/>
                  </a:lnTo>
                  <a:lnTo>
                    <a:pt x="275034" y="124680"/>
                  </a:lnTo>
                  <a:lnTo>
                    <a:pt x="278606" y="124680"/>
                  </a:lnTo>
                  <a:lnTo>
                    <a:pt x="348760" y="152753"/>
                  </a:lnTo>
                  <a:lnTo>
                    <a:pt x="276820" y="152753"/>
                  </a:lnTo>
                  <a:lnTo>
                    <a:pt x="276820" y="257677"/>
                  </a:lnTo>
                  <a:lnTo>
                    <a:pt x="321313" y="257677"/>
                  </a:lnTo>
                  <a:lnTo>
                    <a:pt x="319374" y="260344"/>
                  </a:lnTo>
                  <a:lnTo>
                    <a:pt x="282010" y="284745"/>
                  </a:lnTo>
                  <a:lnTo>
                    <a:pt x="278717" y="286140"/>
                  </a:lnTo>
                  <a:close/>
                </a:path>
                <a:path w="357505" h="286385">
                  <a:moveTo>
                    <a:pt x="321313" y="257677"/>
                  </a:moveTo>
                  <a:lnTo>
                    <a:pt x="276820" y="257677"/>
                  </a:lnTo>
                  <a:lnTo>
                    <a:pt x="300891" y="240832"/>
                  </a:lnTo>
                  <a:lnTo>
                    <a:pt x="316899" y="219607"/>
                  </a:lnTo>
                  <a:lnTo>
                    <a:pt x="326178" y="196530"/>
                  </a:lnTo>
                  <a:lnTo>
                    <a:pt x="330063" y="174128"/>
                  </a:lnTo>
                  <a:lnTo>
                    <a:pt x="276680" y="152753"/>
                  </a:lnTo>
                  <a:lnTo>
                    <a:pt x="348760" y="152753"/>
                  </a:lnTo>
                  <a:lnTo>
                    <a:pt x="353838" y="154818"/>
                  </a:lnTo>
                  <a:lnTo>
                    <a:pt x="357187" y="159729"/>
                  </a:lnTo>
                  <a:lnTo>
                    <a:pt x="357187" y="165199"/>
                  </a:lnTo>
                  <a:lnTo>
                    <a:pt x="353980" y="195219"/>
                  </a:lnTo>
                  <a:lnTo>
                    <a:pt x="342369" y="228718"/>
                  </a:lnTo>
                  <a:lnTo>
                    <a:pt x="321313" y="257677"/>
                  </a:lnTo>
                  <a:close/>
                </a:path>
                <a:path w="357505" h="286385">
                  <a:moveTo>
                    <a:pt x="235408" y="285638"/>
                  </a:moveTo>
                  <a:lnTo>
                    <a:pt x="7311" y="285638"/>
                  </a:lnTo>
                  <a:lnTo>
                    <a:pt x="0" y="278327"/>
                  </a:lnTo>
                  <a:lnTo>
                    <a:pt x="0" y="269174"/>
                  </a:lnTo>
                  <a:lnTo>
                    <a:pt x="7817" y="230433"/>
                  </a:lnTo>
                  <a:lnTo>
                    <a:pt x="29140" y="198804"/>
                  </a:lnTo>
                  <a:lnTo>
                    <a:pt x="60769" y="177481"/>
                  </a:lnTo>
                  <a:lnTo>
                    <a:pt x="99510" y="169664"/>
                  </a:lnTo>
                  <a:lnTo>
                    <a:pt x="150576" y="169664"/>
                  </a:lnTo>
                  <a:lnTo>
                    <a:pt x="182652" y="200810"/>
                  </a:lnTo>
                  <a:lnTo>
                    <a:pt x="192355" y="230433"/>
                  </a:lnTo>
                  <a:lnTo>
                    <a:pt x="209716" y="259685"/>
                  </a:lnTo>
                  <a:lnTo>
                    <a:pt x="236413" y="285470"/>
                  </a:lnTo>
                  <a:lnTo>
                    <a:pt x="235408" y="285638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939800" y="4704669"/>
            <a:ext cx="2171065" cy="104394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550" spc="-310">
                <a:solidFill>
                  <a:srgbClr val="2B3D4F"/>
                </a:solidFill>
                <a:latin typeface="Dotum"/>
                <a:cs typeface="Dotum"/>
              </a:rPr>
              <a:t>침입</a:t>
            </a:r>
            <a:r>
              <a:rPr dirty="0" sz="1550" spc="-150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550" spc="-345">
                <a:solidFill>
                  <a:srgbClr val="2B3D4F"/>
                </a:solidFill>
                <a:latin typeface="Dotum"/>
                <a:cs typeface="Dotum"/>
              </a:rPr>
              <a:t>감지</a:t>
            </a:r>
            <a:endParaRPr sz="1550">
              <a:latin typeface="Dotum"/>
              <a:cs typeface="Dotum"/>
            </a:endParaRPr>
          </a:p>
          <a:p>
            <a:pPr marL="12700" marR="5080">
              <a:lnSpc>
                <a:spcPct val="108700"/>
              </a:lnSpc>
              <a:spcBef>
                <a:spcPts val="670"/>
              </a:spcBef>
            </a:pP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영상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내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금지구역을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설정하고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침입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10">
                <a:solidFill>
                  <a:srgbClr val="7E8B8C"/>
                </a:solidFill>
                <a:latin typeface="Dotum"/>
                <a:cs typeface="Dotum"/>
              </a:rPr>
              <a:t>여부</a:t>
            </a:r>
            <a:r>
              <a:rPr dirty="0" sz="1150" spc="5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를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실시간으로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감지하여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즉시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알림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50">
                <a:solidFill>
                  <a:srgbClr val="7E8B8C"/>
                </a:solidFill>
                <a:latin typeface="Dotum"/>
                <a:cs typeface="Dotum"/>
              </a:rPr>
              <a:t>제 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공</a:t>
            </a:r>
            <a:r>
              <a:rPr dirty="0" sz="1050" spc="-100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 spc="10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무단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출입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7E8B8C"/>
                </a:solidFill>
                <a:latin typeface="Dotum"/>
                <a:cs typeface="Dotum"/>
              </a:rPr>
              <a:t>방지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467099" y="4190999"/>
            <a:ext cx="2552700" cy="1752600"/>
            <a:chOff x="3467099" y="4190999"/>
            <a:chExt cx="2552700" cy="1752600"/>
          </a:xfrm>
        </p:grpSpPr>
        <p:sp>
          <p:nvSpPr>
            <p:cNvPr id="16" name="object 16" descr=""/>
            <p:cNvSpPr/>
            <p:nvPr/>
          </p:nvSpPr>
          <p:spPr>
            <a:xfrm>
              <a:off x="3467099" y="4190999"/>
              <a:ext cx="2552700" cy="1752600"/>
            </a:xfrm>
            <a:custGeom>
              <a:avLst/>
              <a:gdLst/>
              <a:ahLst/>
              <a:cxnLst/>
              <a:rect l="l" t="t" r="r" b="b"/>
              <a:pathLst>
                <a:path w="2552700" h="1752600">
                  <a:moveTo>
                    <a:pt x="2481503" y="1752599"/>
                  </a:moveTo>
                  <a:lnTo>
                    <a:pt x="71196" y="1752599"/>
                  </a:lnTo>
                  <a:lnTo>
                    <a:pt x="66241" y="1752110"/>
                  </a:lnTo>
                  <a:lnTo>
                    <a:pt x="29705" y="1736977"/>
                  </a:lnTo>
                  <a:lnTo>
                    <a:pt x="3885" y="1700937"/>
                  </a:lnTo>
                  <a:lnTo>
                    <a:pt x="0" y="1681403"/>
                  </a:lnTo>
                  <a:lnTo>
                    <a:pt x="0" y="16763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481503" y="0"/>
                  </a:lnTo>
                  <a:lnTo>
                    <a:pt x="2522993" y="15621"/>
                  </a:lnTo>
                  <a:lnTo>
                    <a:pt x="2548813" y="51661"/>
                  </a:lnTo>
                  <a:lnTo>
                    <a:pt x="2552699" y="71196"/>
                  </a:lnTo>
                  <a:lnTo>
                    <a:pt x="2552699" y="1681403"/>
                  </a:lnTo>
                  <a:lnTo>
                    <a:pt x="2537077" y="1722893"/>
                  </a:lnTo>
                  <a:lnTo>
                    <a:pt x="2501036" y="1748713"/>
                  </a:lnTo>
                  <a:lnTo>
                    <a:pt x="2486458" y="1752110"/>
                  </a:lnTo>
                  <a:lnTo>
                    <a:pt x="2481503" y="1752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657600" y="4419599"/>
              <a:ext cx="321310" cy="285750"/>
            </a:xfrm>
            <a:custGeom>
              <a:avLst/>
              <a:gdLst/>
              <a:ahLst/>
              <a:cxnLst/>
              <a:rect l="l" t="t" r="r" b="b"/>
              <a:pathLst>
                <a:path w="321310" h="285750">
                  <a:moveTo>
                    <a:pt x="200041" y="98394"/>
                  </a:moveTo>
                  <a:lnTo>
                    <a:pt x="165589" y="98394"/>
                  </a:lnTo>
                  <a:lnTo>
                    <a:pt x="169552" y="97333"/>
                  </a:lnTo>
                  <a:lnTo>
                    <a:pt x="171840" y="95938"/>
                  </a:lnTo>
                  <a:lnTo>
                    <a:pt x="172901" y="95268"/>
                  </a:lnTo>
                  <a:lnTo>
                    <a:pt x="173403" y="94710"/>
                  </a:lnTo>
                  <a:lnTo>
                    <a:pt x="173626" y="94319"/>
                  </a:lnTo>
                  <a:lnTo>
                    <a:pt x="173849" y="93984"/>
                  </a:lnTo>
                  <a:lnTo>
                    <a:pt x="173989" y="93650"/>
                  </a:lnTo>
                  <a:lnTo>
                    <a:pt x="174073" y="90747"/>
                  </a:lnTo>
                  <a:lnTo>
                    <a:pt x="168659" y="87343"/>
                  </a:lnTo>
                  <a:lnTo>
                    <a:pt x="163859" y="85780"/>
                  </a:lnTo>
                  <a:lnTo>
                    <a:pt x="141702" y="79083"/>
                  </a:lnTo>
                  <a:lnTo>
                    <a:pt x="135340" y="75232"/>
                  </a:lnTo>
                  <a:lnTo>
                    <a:pt x="120614" y="51401"/>
                  </a:lnTo>
                  <a:lnTo>
                    <a:pt x="120494" y="50620"/>
                  </a:lnTo>
                  <a:lnTo>
                    <a:pt x="147228" y="19589"/>
                  </a:lnTo>
                  <a:lnTo>
                    <a:pt x="147228" y="5971"/>
                  </a:lnTo>
                  <a:lnTo>
                    <a:pt x="153199" y="0"/>
                  </a:lnTo>
                  <a:lnTo>
                    <a:pt x="168045" y="0"/>
                  </a:lnTo>
                  <a:lnTo>
                    <a:pt x="174017" y="5971"/>
                  </a:lnTo>
                  <a:lnTo>
                    <a:pt x="174128" y="19254"/>
                  </a:lnTo>
                  <a:lnTo>
                    <a:pt x="177700" y="19924"/>
                  </a:lnTo>
                  <a:lnTo>
                    <a:pt x="181161" y="20761"/>
                  </a:lnTo>
                  <a:lnTo>
                    <a:pt x="191430" y="23496"/>
                  </a:lnTo>
                  <a:lnTo>
                    <a:pt x="195671" y="30863"/>
                  </a:lnTo>
                  <a:lnTo>
                    <a:pt x="192010" y="44648"/>
                  </a:lnTo>
                  <a:lnTo>
                    <a:pt x="156436" y="44648"/>
                  </a:lnTo>
                  <a:lnTo>
                    <a:pt x="152306" y="45653"/>
                  </a:lnTo>
                  <a:lnTo>
                    <a:pt x="147339" y="50620"/>
                  </a:lnTo>
                  <a:lnTo>
                    <a:pt x="147842" y="51401"/>
                  </a:lnTo>
                  <a:lnTo>
                    <a:pt x="149181" y="52182"/>
                  </a:lnTo>
                  <a:lnTo>
                    <a:pt x="152418" y="54136"/>
                  </a:lnTo>
                  <a:lnTo>
                    <a:pt x="157218" y="55643"/>
                  </a:lnTo>
                  <a:lnTo>
                    <a:pt x="164473" y="57819"/>
                  </a:lnTo>
                  <a:lnTo>
                    <a:pt x="164975" y="57987"/>
                  </a:lnTo>
                  <a:lnTo>
                    <a:pt x="199564" y="83164"/>
                  </a:lnTo>
                  <a:lnTo>
                    <a:pt x="200862" y="91585"/>
                  </a:lnTo>
                  <a:lnTo>
                    <a:pt x="200169" y="97333"/>
                  </a:lnTo>
                  <a:lnTo>
                    <a:pt x="200088" y="98003"/>
                  </a:lnTo>
                  <a:lnTo>
                    <a:pt x="200041" y="98394"/>
                  </a:lnTo>
                  <a:close/>
                </a:path>
                <a:path w="321310" h="285750">
                  <a:moveTo>
                    <a:pt x="184509" y="49392"/>
                  </a:moveTo>
                  <a:lnTo>
                    <a:pt x="171282" y="45876"/>
                  </a:lnTo>
                  <a:lnTo>
                    <a:pt x="165020" y="44648"/>
                  </a:lnTo>
                  <a:lnTo>
                    <a:pt x="192010" y="44648"/>
                  </a:lnTo>
                  <a:lnTo>
                    <a:pt x="191876" y="45150"/>
                  </a:lnTo>
                  <a:lnTo>
                    <a:pt x="184509" y="49392"/>
                  </a:lnTo>
                  <a:close/>
                </a:path>
                <a:path w="321310" h="285750">
                  <a:moveTo>
                    <a:pt x="168101" y="142875"/>
                  </a:moveTo>
                  <a:lnTo>
                    <a:pt x="153255" y="142875"/>
                  </a:lnTo>
                  <a:lnTo>
                    <a:pt x="147284" y="136903"/>
                  </a:lnTo>
                  <a:lnTo>
                    <a:pt x="147284" y="123118"/>
                  </a:lnTo>
                  <a:lnTo>
                    <a:pt x="141982" y="121834"/>
                  </a:lnTo>
                  <a:lnTo>
                    <a:pt x="130708" y="117983"/>
                  </a:lnTo>
                  <a:lnTo>
                    <a:pt x="129647" y="117648"/>
                  </a:lnTo>
                  <a:lnTo>
                    <a:pt x="122615" y="115304"/>
                  </a:lnTo>
                  <a:lnTo>
                    <a:pt x="118820" y="107714"/>
                  </a:lnTo>
                  <a:lnTo>
                    <a:pt x="123285" y="94319"/>
                  </a:lnTo>
                  <a:lnTo>
                    <a:pt x="123397" y="93984"/>
                  </a:lnTo>
                  <a:lnTo>
                    <a:pt x="123508" y="93650"/>
                  </a:lnTo>
                  <a:lnTo>
                    <a:pt x="131098" y="89854"/>
                  </a:lnTo>
                  <a:lnTo>
                    <a:pt x="155264" y="98003"/>
                  </a:lnTo>
                  <a:lnTo>
                    <a:pt x="165589" y="98394"/>
                  </a:lnTo>
                  <a:lnTo>
                    <a:pt x="200041" y="98394"/>
                  </a:lnTo>
                  <a:lnTo>
                    <a:pt x="199805" y="100358"/>
                  </a:lnTo>
                  <a:lnTo>
                    <a:pt x="174073" y="123564"/>
                  </a:lnTo>
                  <a:lnTo>
                    <a:pt x="174073" y="136903"/>
                  </a:lnTo>
                  <a:lnTo>
                    <a:pt x="168101" y="142875"/>
                  </a:lnTo>
                  <a:close/>
                </a:path>
                <a:path w="321310" h="285750">
                  <a:moveTo>
                    <a:pt x="206331" y="214312"/>
                  </a:moveTo>
                  <a:lnTo>
                    <a:pt x="38397" y="214312"/>
                  </a:lnTo>
                  <a:lnTo>
                    <a:pt x="63456" y="194220"/>
                  </a:lnTo>
                  <a:lnTo>
                    <a:pt x="73493" y="187493"/>
                  </a:lnTo>
                  <a:lnTo>
                    <a:pt x="84441" y="182598"/>
                  </a:lnTo>
                  <a:lnTo>
                    <a:pt x="96058" y="179607"/>
                  </a:lnTo>
                  <a:lnTo>
                    <a:pt x="108105" y="178593"/>
                  </a:lnTo>
                  <a:lnTo>
                    <a:pt x="206331" y="178593"/>
                  </a:lnTo>
                  <a:lnTo>
                    <a:pt x="214312" y="186574"/>
                  </a:lnTo>
                  <a:lnTo>
                    <a:pt x="214312" y="206331"/>
                  </a:lnTo>
                  <a:lnTo>
                    <a:pt x="206331" y="214312"/>
                  </a:lnTo>
                  <a:close/>
                </a:path>
                <a:path w="321310" h="285750">
                  <a:moveTo>
                    <a:pt x="294347" y="232171"/>
                  </a:moveTo>
                  <a:lnTo>
                    <a:pt x="219112" y="232171"/>
                  </a:lnTo>
                  <a:lnTo>
                    <a:pt x="285917" y="182946"/>
                  </a:lnTo>
                  <a:lnTo>
                    <a:pt x="293955" y="179206"/>
                  </a:lnTo>
                  <a:lnTo>
                    <a:pt x="302500" y="178851"/>
                  </a:lnTo>
                  <a:lnTo>
                    <a:pt x="310553" y="181730"/>
                  </a:lnTo>
                  <a:lnTo>
                    <a:pt x="317115" y="187690"/>
                  </a:lnTo>
                  <a:lnTo>
                    <a:pt x="320855" y="195728"/>
                  </a:lnTo>
                  <a:lnTo>
                    <a:pt x="321210" y="204273"/>
                  </a:lnTo>
                  <a:lnTo>
                    <a:pt x="318332" y="212326"/>
                  </a:lnTo>
                  <a:lnTo>
                    <a:pt x="312371" y="218888"/>
                  </a:lnTo>
                  <a:lnTo>
                    <a:pt x="294347" y="232171"/>
                  </a:lnTo>
                  <a:close/>
                </a:path>
                <a:path w="321310" h="285750">
                  <a:moveTo>
                    <a:pt x="196676" y="285750"/>
                  </a:moveTo>
                  <a:lnTo>
                    <a:pt x="7980" y="285750"/>
                  </a:lnTo>
                  <a:lnTo>
                    <a:pt x="0" y="277769"/>
                  </a:lnTo>
                  <a:lnTo>
                    <a:pt x="0" y="222293"/>
                  </a:lnTo>
                  <a:lnTo>
                    <a:pt x="7980" y="214312"/>
                  </a:lnTo>
                  <a:lnTo>
                    <a:pt x="146893" y="214312"/>
                  </a:lnTo>
                  <a:lnTo>
                    <a:pt x="142875" y="218330"/>
                  </a:lnTo>
                  <a:lnTo>
                    <a:pt x="142875" y="228153"/>
                  </a:lnTo>
                  <a:lnTo>
                    <a:pt x="146893" y="232171"/>
                  </a:lnTo>
                  <a:lnTo>
                    <a:pt x="294347" y="232171"/>
                  </a:lnTo>
                  <a:lnTo>
                    <a:pt x="241715" y="270960"/>
                  </a:lnTo>
                  <a:lnTo>
                    <a:pt x="231452" y="277320"/>
                  </a:lnTo>
                  <a:lnTo>
                    <a:pt x="220388" y="281954"/>
                  </a:lnTo>
                  <a:lnTo>
                    <a:pt x="208728" y="284789"/>
                  </a:lnTo>
                  <a:lnTo>
                    <a:pt x="196676" y="285750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3644900" y="4704669"/>
            <a:ext cx="2171065" cy="104394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550" spc="-310">
                <a:solidFill>
                  <a:srgbClr val="2B3D4F"/>
                </a:solidFill>
                <a:latin typeface="Dotum"/>
                <a:cs typeface="Dotum"/>
              </a:rPr>
              <a:t>도난</a:t>
            </a:r>
            <a:r>
              <a:rPr dirty="0" sz="1550" spc="-150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550" spc="-345">
                <a:solidFill>
                  <a:srgbClr val="2B3D4F"/>
                </a:solidFill>
                <a:latin typeface="Dotum"/>
                <a:cs typeface="Dotum"/>
              </a:rPr>
              <a:t>감지</a:t>
            </a:r>
            <a:endParaRPr sz="1550">
              <a:latin typeface="Dotum"/>
              <a:cs typeface="Dotum"/>
            </a:endParaRPr>
          </a:p>
          <a:p>
            <a:pPr marL="12700" marR="5080">
              <a:lnSpc>
                <a:spcPct val="108700"/>
              </a:lnSpc>
              <a:spcBef>
                <a:spcPts val="670"/>
              </a:spcBef>
            </a:pPr>
            <a:r>
              <a:rPr dirty="0" sz="1050">
                <a:solidFill>
                  <a:srgbClr val="7E8B8C"/>
                </a:solidFill>
                <a:latin typeface="Segoe UI"/>
                <a:cs typeface="Segoe UI"/>
              </a:rPr>
              <a:t>AI</a:t>
            </a:r>
            <a:r>
              <a:rPr dirty="0" sz="1050" spc="10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영상분석으로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상품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은닉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등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의심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50">
                <a:solidFill>
                  <a:srgbClr val="7E8B8C"/>
                </a:solidFill>
                <a:latin typeface="Dotum"/>
                <a:cs typeface="Dotum"/>
              </a:rPr>
              <a:t>행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동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패턴을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자동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인식하고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관리자에게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29">
                <a:solidFill>
                  <a:srgbClr val="7E8B8C"/>
                </a:solidFill>
                <a:latin typeface="Dotum"/>
                <a:cs typeface="Dotum"/>
              </a:rPr>
              <a:t>실</a:t>
            </a:r>
            <a:r>
              <a:rPr dirty="0" sz="1150" spc="5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시간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알림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35">
                <a:solidFill>
                  <a:srgbClr val="7E8B8C"/>
                </a:solidFill>
                <a:latin typeface="Dotum"/>
                <a:cs typeface="Dotum"/>
              </a:rPr>
              <a:t>전송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6172199" y="4190999"/>
            <a:ext cx="2552700" cy="1752600"/>
            <a:chOff x="6172199" y="4190999"/>
            <a:chExt cx="2552700" cy="1752600"/>
          </a:xfrm>
        </p:grpSpPr>
        <p:sp>
          <p:nvSpPr>
            <p:cNvPr id="20" name="object 20" descr=""/>
            <p:cNvSpPr/>
            <p:nvPr/>
          </p:nvSpPr>
          <p:spPr>
            <a:xfrm>
              <a:off x="6172199" y="4190999"/>
              <a:ext cx="2552700" cy="1752600"/>
            </a:xfrm>
            <a:custGeom>
              <a:avLst/>
              <a:gdLst/>
              <a:ahLst/>
              <a:cxnLst/>
              <a:rect l="l" t="t" r="r" b="b"/>
              <a:pathLst>
                <a:path w="2552700" h="1752600">
                  <a:moveTo>
                    <a:pt x="2481502" y="1752599"/>
                  </a:moveTo>
                  <a:lnTo>
                    <a:pt x="71196" y="1752599"/>
                  </a:lnTo>
                  <a:lnTo>
                    <a:pt x="66241" y="1752110"/>
                  </a:lnTo>
                  <a:lnTo>
                    <a:pt x="29705" y="1736977"/>
                  </a:lnTo>
                  <a:lnTo>
                    <a:pt x="3885" y="1700937"/>
                  </a:lnTo>
                  <a:lnTo>
                    <a:pt x="0" y="1681403"/>
                  </a:lnTo>
                  <a:lnTo>
                    <a:pt x="0" y="16763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481502" y="0"/>
                  </a:lnTo>
                  <a:lnTo>
                    <a:pt x="2522993" y="15621"/>
                  </a:lnTo>
                  <a:lnTo>
                    <a:pt x="2548812" y="51661"/>
                  </a:lnTo>
                  <a:lnTo>
                    <a:pt x="2552699" y="71196"/>
                  </a:lnTo>
                  <a:lnTo>
                    <a:pt x="2552699" y="1681403"/>
                  </a:lnTo>
                  <a:lnTo>
                    <a:pt x="2537076" y="1722893"/>
                  </a:lnTo>
                  <a:lnTo>
                    <a:pt x="2501036" y="1748713"/>
                  </a:lnTo>
                  <a:lnTo>
                    <a:pt x="2486457" y="1752110"/>
                  </a:lnTo>
                  <a:lnTo>
                    <a:pt x="2481502" y="1752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361695" y="4437459"/>
              <a:ext cx="288290" cy="250190"/>
            </a:xfrm>
            <a:custGeom>
              <a:avLst/>
              <a:gdLst/>
              <a:ahLst/>
              <a:cxnLst/>
              <a:rect l="l" t="t" r="r" b="b"/>
              <a:pathLst>
                <a:path w="288290" h="250189">
                  <a:moveTo>
                    <a:pt x="272411" y="250031"/>
                  </a:moveTo>
                  <a:lnTo>
                    <a:pt x="15347" y="250031"/>
                  </a:lnTo>
                  <a:lnTo>
                    <a:pt x="7925" y="245733"/>
                  </a:lnTo>
                  <a:lnTo>
                    <a:pt x="0" y="231892"/>
                  </a:lnTo>
                  <a:lnTo>
                    <a:pt x="55" y="223298"/>
                  </a:lnTo>
                  <a:lnTo>
                    <a:pt x="128643" y="4185"/>
                  </a:lnTo>
                  <a:lnTo>
                    <a:pt x="135954" y="0"/>
                  </a:lnTo>
                  <a:lnTo>
                    <a:pt x="151804" y="0"/>
                  </a:lnTo>
                  <a:lnTo>
                    <a:pt x="159115" y="4185"/>
                  </a:lnTo>
                  <a:lnTo>
                    <a:pt x="198590" y="71437"/>
                  </a:lnTo>
                  <a:lnTo>
                    <a:pt x="136456" y="71437"/>
                  </a:lnTo>
                  <a:lnTo>
                    <a:pt x="130485" y="77409"/>
                  </a:lnTo>
                  <a:lnTo>
                    <a:pt x="130485" y="154762"/>
                  </a:lnTo>
                  <a:lnTo>
                    <a:pt x="136456" y="160734"/>
                  </a:lnTo>
                  <a:lnTo>
                    <a:pt x="251003" y="160734"/>
                  </a:lnTo>
                  <a:lnTo>
                    <a:pt x="261486" y="178593"/>
                  </a:lnTo>
                  <a:lnTo>
                    <a:pt x="141511" y="178593"/>
                  </a:lnTo>
                  <a:lnTo>
                    <a:pt x="126020" y="194084"/>
                  </a:lnTo>
                  <a:lnTo>
                    <a:pt x="126020" y="198821"/>
                  </a:lnTo>
                  <a:lnTo>
                    <a:pt x="141511" y="214312"/>
                  </a:lnTo>
                  <a:lnTo>
                    <a:pt x="282452" y="214312"/>
                  </a:lnTo>
                  <a:lnTo>
                    <a:pt x="287726" y="223298"/>
                  </a:lnTo>
                  <a:lnTo>
                    <a:pt x="287759" y="231892"/>
                  </a:lnTo>
                  <a:lnTo>
                    <a:pt x="279834" y="245733"/>
                  </a:lnTo>
                  <a:lnTo>
                    <a:pt x="272411" y="250031"/>
                  </a:lnTo>
                  <a:close/>
                </a:path>
                <a:path w="288290" h="250189">
                  <a:moveTo>
                    <a:pt x="251003" y="160734"/>
                  </a:moveTo>
                  <a:lnTo>
                    <a:pt x="151302" y="160734"/>
                  </a:lnTo>
                  <a:lnTo>
                    <a:pt x="157274" y="154762"/>
                  </a:lnTo>
                  <a:lnTo>
                    <a:pt x="157274" y="77409"/>
                  </a:lnTo>
                  <a:lnTo>
                    <a:pt x="151302" y="71437"/>
                  </a:lnTo>
                  <a:lnTo>
                    <a:pt x="198590" y="71437"/>
                  </a:lnTo>
                  <a:lnTo>
                    <a:pt x="251003" y="160734"/>
                  </a:lnTo>
                  <a:close/>
                </a:path>
                <a:path w="288290" h="250189">
                  <a:moveTo>
                    <a:pt x="282452" y="214312"/>
                  </a:moveTo>
                  <a:lnTo>
                    <a:pt x="146247" y="214312"/>
                  </a:lnTo>
                  <a:lnTo>
                    <a:pt x="148526" y="213859"/>
                  </a:lnTo>
                  <a:lnTo>
                    <a:pt x="152902" y="212046"/>
                  </a:lnTo>
                  <a:lnTo>
                    <a:pt x="161738" y="198821"/>
                  </a:lnTo>
                  <a:lnTo>
                    <a:pt x="161738" y="194084"/>
                  </a:lnTo>
                  <a:lnTo>
                    <a:pt x="146247" y="178593"/>
                  </a:lnTo>
                  <a:lnTo>
                    <a:pt x="261486" y="178593"/>
                  </a:lnTo>
                  <a:lnTo>
                    <a:pt x="282452" y="214312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6349999" y="4704669"/>
            <a:ext cx="2150745" cy="104394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550" spc="-310">
                <a:solidFill>
                  <a:srgbClr val="2B3D4F"/>
                </a:solidFill>
                <a:latin typeface="Dotum"/>
                <a:cs typeface="Dotum"/>
              </a:rPr>
              <a:t>위기상황</a:t>
            </a:r>
            <a:r>
              <a:rPr dirty="0" sz="1550" spc="-150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550" spc="-335">
                <a:solidFill>
                  <a:srgbClr val="2B3D4F"/>
                </a:solidFill>
                <a:latin typeface="Dotum"/>
                <a:cs typeface="Dotum"/>
              </a:rPr>
              <a:t>감지</a:t>
            </a:r>
            <a:endParaRPr sz="1550">
              <a:latin typeface="Dotum"/>
              <a:cs typeface="Dotum"/>
            </a:endParaRPr>
          </a:p>
          <a:p>
            <a:pPr marL="12700" marR="5080">
              <a:lnSpc>
                <a:spcPct val="108700"/>
              </a:lnSpc>
              <a:spcBef>
                <a:spcPts val="670"/>
              </a:spcBef>
            </a:pP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고객의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30">
                <a:solidFill>
                  <a:srgbClr val="7E8B8C"/>
                </a:solidFill>
                <a:latin typeface="Dotum"/>
                <a:cs typeface="Dotum"/>
              </a:rPr>
              <a:t>낙상</a:t>
            </a:r>
            <a:r>
              <a:rPr dirty="0" sz="1050" spc="-130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 spc="1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의식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불명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등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응급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상황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25">
                <a:solidFill>
                  <a:srgbClr val="7E8B8C"/>
                </a:solidFill>
                <a:latin typeface="Dotum"/>
                <a:cs typeface="Dotum"/>
              </a:rPr>
              <a:t>감</a:t>
            </a:r>
            <a:r>
              <a:rPr dirty="0" sz="1150" spc="5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지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시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자동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알림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응급센터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70">
                <a:solidFill>
                  <a:srgbClr val="7E8B8C"/>
                </a:solidFill>
                <a:latin typeface="Dotum"/>
                <a:cs typeface="Dotum"/>
              </a:rPr>
              <a:t>연동으로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골든타임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7E8B8C"/>
                </a:solidFill>
                <a:latin typeface="Dotum"/>
                <a:cs typeface="Dotum"/>
              </a:rPr>
              <a:t>확보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8877298" y="4190999"/>
            <a:ext cx="2552700" cy="1752600"/>
            <a:chOff x="8877298" y="4190999"/>
            <a:chExt cx="2552700" cy="1752600"/>
          </a:xfrm>
        </p:grpSpPr>
        <p:sp>
          <p:nvSpPr>
            <p:cNvPr id="24" name="object 24" descr=""/>
            <p:cNvSpPr/>
            <p:nvPr/>
          </p:nvSpPr>
          <p:spPr>
            <a:xfrm>
              <a:off x="8877298" y="4190999"/>
              <a:ext cx="2552700" cy="1752600"/>
            </a:xfrm>
            <a:custGeom>
              <a:avLst/>
              <a:gdLst/>
              <a:ahLst/>
              <a:cxnLst/>
              <a:rect l="l" t="t" r="r" b="b"/>
              <a:pathLst>
                <a:path w="2552700" h="1752600">
                  <a:moveTo>
                    <a:pt x="2481503" y="1752599"/>
                  </a:moveTo>
                  <a:lnTo>
                    <a:pt x="71196" y="1752599"/>
                  </a:lnTo>
                  <a:lnTo>
                    <a:pt x="66241" y="1752110"/>
                  </a:lnTo>
                  <a:lnTo>
                    <a:pt x="29704" y="1736977"/>
                  </a:lnTo>
                  <a:lnTo>
                    <a:pt x="3885" y="1700937"/>
                  </a:lnTo>
                  <a:lnTo>
                    <a:pt x="0" y="1681403"/>
                  </a:lnTo>
                  <a:lnTo>
                    <a:pt x="0" y="1676399"/>
                  </a:lnTo>
                  <a:lnTo>
                    <a:pt x="0" y="71196"/>
                  </a:lnTo>
                  <a:lnTo>
                    <a:pt x="15620" y="29704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2481503" y="0"/>
                  </a:lnTo>
                  <a:lnTo>
                    <a:pt x="2522994" y="15621"/>
                  </a:lnTo>
                  <a:lnTo>
                    <a:pt x="2548813" y="51661"/>
                  </a:lnTo>
                  <a:lnTo>
                    <a:pt x="2552699" y="71196"/>
                  </a:lnTo>
                  <a:lnTo>
                    <a:pt x="2552699" y="1681403"/>
                  </a:lnTo>
                  <a:lnTo>
                    <a:pt x="2537076" y="1722893"/>
                  </a:lnTo>
                  <a:lnTo>
                    <a:pt x="2501037" y="1748713"/>
                  </a:lnTo>
                  <a:lnTo>
                    <a:pt x="2486457" y="1752110"/>
                  </a:lnTo>
                  <a:lnTo>
                    <a:pt x="2481503" y="1752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9067799" y="4418818"/>
              <a:ext cx="321945" cy="287020"/>
            </a:xfrm>
            <a:custGeom>
              <a:avLst/>
              <a:gdLst/>
              <a:ahLst/>
              <a:cxnLst/>
              <a:rect l="l" t="t" r="r" b="b"/>
              <a:pathLst>
                <a:path w="321945" h="287020">
                  <a:moveTo>
                    <a:pt x="178593" y="286531"/>
                  </a:moveTo>
                  <a:lnTo>
                    <a:pt x="7980" y="286531"/>
                  </a:lnTo>
                  <a:lnTo>
                    <a:pt x="0" y="278550"/>
                  </a:lnTo>
                  <a:lnTo>
                    <a:pt x="0" y="258793"/>
                  </a:lnTo>
                  <a:lnTo>
                    <a:pt x="7980" y="250812"/>
                  </a:lnTo>
                  <a:lnTo>
                    <a:pt x="35718" y="250812"/>
                  </a:lnTo>
                  <a:lnTo>
                    <a:pt x="35718" y="52406"/>
                  </a:lnTo>
                  <a:lnTo>
                    <a:pt x="161738" y="0"/>
                  </a:lnTo>
                  <a:lnTo>
                    <a:pt x="167375" y="1227"/>
                  </a:lnTo>
                  <a:lnTo>
                    <a:pt x="176082" y="7925"/>
                  </a:lnTo>
                  <a:lnTo>
                    <a:pt x="178593" y="13115"/>
                  </a:lnTo>
                  <a:lnTo>
                    <a:pt x="178593" y="125796"/>
                  </a:lnTo>
                  <a:lnTo>
                    <a:pt x="122057" y="125796"/>
                  </a:lnTo>
                  <a:lnTo>
                    <a:pt x="116085" y="133777"/>
                  </a:lnTo>
                  <a:lnTo>
                    <a:pt x="116085" y="153534"/>
                  </a:lnTo>
                  <a:lnTo>
                    <a:pt x="122057" y="161515"/>
                  </a:lnTo>
                  <a:lnTo>
                    <a:pt x="178593" y="161515"/>
                  </a:lnTo>
                  <a:lnTo>
                    <a:pt x="178593" y="286531"/>
                  </a:lnTo>
                  <a:close/>
                </a:path>
                <a:path w="321945" h="287020">
                  <a:moveTo>
                    <a:pt x="178593" y="161515"/>
                  </a:moveTo>
                  <a:lnTo>
                    <a:pt x="136903" y="161515"/>
                  </a:lnTo>
                  <a:lnTo>
                    <a:pt x="142875" y="153534"/>
                  </a:lnTo>
                  <a:lnTo>
                    <a:pt x="142874" y="133777"/>
                  </a:lnTo>
                  <a:lnTo>
                    <a:pt x="136903" y="125796"/>
                  </a:lnTo>
                  <a:lnTo>
                    <a:pt x="178593" y="125796"/>
                  </a:lnTo>
                  <a:lnTo>
                    <a:pt x="178593" y="161515"/>
                  </a:lnTo>
                  <a:close/>
                </a:path>
                <a:path w="321945" h="287020">
                  <a:moveTo>
                    <a:pt x="313487" y="286531"/>
                  </a:moveTo>
                  <a:lnTo>
                    <a:pt x="258012" y="286531"/>
                  </a:lnTo>
                  <a:lnTo>
                    <a:pt x="250031" y="278550"/>
                  </a:lnTo>
                  <a:lnTo>
                    <a:pt x="250031" y="72218"/>
                  </a:lnTo>
                  <a:lnTo>
                    <a:pt x="196453" y="72218"/>
                  </a:lnTo>
                  <a:lnTo>
                    <a:pt x="196453" y="36500"/>
                  </a:lnTo>
                  <a:lnTo>
                    <a:pt x="250031" y="36500"/>
                  </a:lnTo>
                  <a:lnTo>
                    <a:pt x="263923" y="39310"/>
                  </a:lnTo>
                  <a:lnTo>
                    <a:pt x="275278" y="46971"/>
                  </a:lnTo>
                  <a:lnTo>
                    <a:pt x="282939" y="58326"/>
                  </a:lnTo>
                  <a:lnTo>
                    <a:pt x="285750" y="72218"/>
                  </a:lnTo>
                  <a:lnTo>
                    <a:pt x="285750" y="250812"/>
                  </a:lnTo>
                  <a:lnTo>
                    <a:pt x="313487" y="250812"/>
                  </a:lnTo>
                  <a:lnTo>
                    <a:pt x="321468" y="258793"/>
                  </a:lnTo>
                  <a:lnTo>
                    <a:pt x="321468" y="278550"/>
                  </a:lnTo>
                  <a:lnTo>
                    <a:pt x="313487" y="286531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9055100" y="4704669"/>
            <a:ext cx="2091055" cy="104394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80"/>
              </a:spcBef>
            </a:pPr>
            <a:r>
              <a:rPr dirty="0" sz="1550" spc="-310">
                <a:solidFill>
                  <a:srgbClr val="2B3D4F"/>
                </a:solidFill>
                <a:latin typeface="Dotum"/>
                <a:cs typeface="Dotum"/>
              </a:rPr>
              <a:t>출입통제</a:t>
            </a:r>
            <a:r>
              <a:rPr dirty="0" sz="1550" spc="-150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550" spc="-335">
                <a:solidFill>
                  <a:srgbClr val="2B3D4F"/>
                </a:solidFill>
                <a:latin typeface="Dotum"/>
                <a:cs typeface="Dotum"/>
              </a:rPr>
              <a:t>연동</a:t>
            </a:r>
            <a:endParaRPr sz="1550">
              <a:latin typeface="Dotum"/>
              <a:cs typeface="Dotum"/>
            </a:endParaRPr>
          </a:p>
          <a:p>
            <a:pPr algn="just" marL="12700" marR="5080">
              <a:lnSpc>
                <a:spcPct val="108700"/>
              </a:lnSpc>
              <a:spcBef>
                <a:spcPts val="670"/>
              </a:spcBef>
            </a:pPr>
            <a:r>
              <a:rPr dirty="0" sz="1050" spc="-75">
                <a:solidFill>
                  <a:srgbClr val="7E8B8C"/>
                </a:solidFill>
                <a:latin typeface="Segoe UI"/>
                <a:cs typeface="Segoe UI"/>
              </a:rPr>
              <a:t>QR</a:t>
            </a:r>
            <a:r>
              <a:rPr dirty="0" sz="1150" spc="-75">
                <a:solidFill>
                  <a:srgbClr val="7E8B8C"/>
                </a:solidFill>
                <a:latin typeface="Dotum"/>
                <a:cs typeface="Dotum"/>
              </a:rPr>
              <a:t>코드</a:t>
            </a:r>
            <a:r>
              <a:rPr dirty="0" sz="1050" spc="-75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 spc="40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75">
                <a:solidFill>
                  <a:srgbClr val="7E8B8C"/>
                </a:solidFill>
                <a:latin typeface="Dotum"/>
                <a:cs typeface="Dotum"/>
              </a:rPr>
              <a:t>안면인식</a:t>
            </a:r>
            <a:r>
              <a:rPr dirty="0" sz="1050" spc="-175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 spc="14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240">
                <a:solidFill>
                  <a:srgbClr val="7E8B8C"/>
                </a:solidFill>
                <a:latin typeface="Dotum"/>
                <a:cs typeface="Dotum"/>
              </a:rPr>
              <a:t>생체인증을</a:t>
            </a:r>
            <a:r>
              <a:rPr dirty="0" sz="1150" spc="14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00">
                <a:solidFill>
                  <a:srgbClr val="7E8B8C"/>
                </a:solidFill>
                <a:latin typeface="Dotum"/>
                <a:cs typeface="Dotum"/>
              </a:rPr>
              <a:t>활용한</a:t>
            </a:r>
            <a:r>
              <a:rPr dirty="0" sz="1150" spc="5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375">
                <a:solidFill>
                  <a:srgbClr val="7E8B8C"/>
                </a:solidFill>
                <a:latin typeface="Dotum"/>
                <a:cs typeface="Dotum"/>
              </a:rPr>
              <a:t>출입</a:t>
            </a:r>
            <a:r>
              <a:rPr dirty="0" sz="1150" spc="27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85">
                <a:solidFill>
                  <a:srgbClr val="7E8B8C"/>
                </a:solidFill>
                <a:latin typeface="Dotum"/>
                <a:cs typeface="Dotum"/>
              </a:rPr>
              <a:t>통제로</a:t>
            </a:r>
            <a:r>
              <a:rPr dirty="0" sz="1150" spc="1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85">
                <a:solidFill>
                  <a:srgbClr val="7E8B8C"/>
                </a:solidFill>
                <a:latin typeface="Dotum"/>
                <a:cs typeface="Dotum"/>
              </a:rPr>
              <a:t>인증된</a:t>
            </a:r>
            <a:r>
              <a:rPr dirty="0" sz="1150" spc="19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85">
                <a:solidFill>
                  <a:srgbClr val="7E8B8C"/>
                </a:solidFill>
                <a:latin typeface="Dotum"/>
                <a:cs typeface="Dotum"/>
              </a:rPr>
              <a:t>고객만</a:t>
            </a:r>
            <a:r>
              <a:rPr dirty="0" sz="1150" spc="229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375">
                <a:solidFill>
                  <a:srgbClr val="7E8B8C"/>
                </a:solidFill>
                <a:latin typeface="Dotum"/>
                <a:cs typeface="Dotum"/>
              </a:rPr>
              <a:t>출입</a:t>
            </a:r>
            <a:r>
              <a:rPr dirty="0" sz="1150" spc="2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05">
                <a:solidFill>
                  <a:srgbClr val="7E8B8C"/>
                </a:solidFill>
                <a:latin typeface="Dotum"/>
                <a:cs typeface="Dotum"/>
              </a:rPr>
              <a:t>허용</a:t>
            </a:r>
            <a:r>
              <a:rPr dirty="0" sz="1050" spc="-105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 spc="500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점주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앱으로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원격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7E8B8C"/>
                </a:solidFill>
                <a:latin typeface="Dotum"/>
                <a:cs typeface="Dotum"/>
              </a:rPr>
              <a:t>제어</a:t>
            </a:r>
            <a:endParaRPr sz="1150">
              <a:latin typeface="Dotum"/>
              <a:cs typeface="Dotum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761999" y="6248399"/>
            <a:ext cx="10668000" cy="1371600"/>
          </a:xfrm>
          <a:custGeom>
            <a:avLst/>
            <a:gdLst/>
            <a:ahLst/>
            <a:cxnLst/>
            <a:rect l="l" t="t" r="r" b="b"/>
            <a:pathLst>
              <a:path w="10668000" h="1371600">
                <a:moveTo>
                  <a:pt x="10596802" y="1371599"/>
                </a:moveTo>
                <a:lnTo>
                  <a:pt x="71196" y="1371599"/>
                </a:lnTo>
                <a:lnTo>
                  <a:pt x="66241" y="1371110"/>
                </a:lnTo>
                <a:lnTo>
                  <a:pt x="29705" y="1355976"/>
                </a:lnTo>
                <a:lnTo>
                  <a:pt x="3885" y="1319936"/>
                </a:lnTo>
                <a:lnTo>
                  <a:pt x="0" y="1300403"/>
                </a:lnTo>
                <a:lnTo>
                  <a:pt x="0" y="12953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10596802" y="0"/>
                </a:lnTo>
                <a:lnTo>
                  <a:pt x="10638292" y="15621"/>
                </a:lnTo>
                <a:lnTo>
                  <a:pt x="10664112" y="51661"/>
                </a:lnTo>
                <a:lnTo>
                  <a:pt x="10667998" y="71196"/>
                </a:lnTo>
                <a:lnTo>
                  <a:pt x="10667998" y="1300403"/>
                </a:lnTo>
                <a:lnTo>
                  <a:pt x="10652375" y="1341894"/>
                </a:lnTo>
                <a:lnTo>
                  <a:pt x="10616336" y="1367712"/>
                </a:lnTo>
                <a:lnTo>
                  <a:pt x="10601756" y="1371110"/>
                </a:lnTo>
                <a:lnTo>
                  <a:pt x="10596802" y="13715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939800" y="6422999"/>
            <a:ext cx="109156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시스템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주요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C4ED8"/>
                </a:solidFill>
                <a:latin typeface="Dotum"/>
                <a:cs typeface="Dotum"/>
              </a:rPr>
              <a:t>특징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952500" y="6819900"/>
            <a:ext cx="5372100" cy="571500"/>
            <a:chOff x="952500" y="6819900"/>
            <a:chExt cx="5372100" cy="571500"/>
          </a:xfrm>
        </p:grpSpPr>
        <p:pic>
          <p:nvPicPr>
            <p:cNvPr id="30" name="object 3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500" y="6819900"/>
              <a:ext cx="152399" cy="152399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2199" y="6819900"/>
              <a:ext cx="152399" cy="152399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500" y="7239000"/>
              <a:ext cx="152399" cy="152399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2199" y="7239000"/>
              <a:ext cx="152399" cy="152399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1168399" y="6723188"/>
            <a:ext cx="277177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점주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전용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앱으로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영업모드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전환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원격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제어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374050"/>
                </a:solidFill>
                <a:latin typeface="Dotum"/>
                <a:cs typeface="Dotum"/>
              </a:rPr>
              <a:t>가능</a:t>
            </a:r>
            <a:endParaRPr sz="1150">
              <a:latin typeface="Dotum"/>
              <a:cs typeface="Dotum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388099" y="6723188"/>
            <a:ext cx="290830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50">
                <a:solidFill>
                  <a:srgbClr val="374050"/>
                </a:solidFill>
                <a:latin typeface="Segoe UI"/>
                <a:cs typeface="Segoe UI"/>
              </a:rPr>
              <a:t>AI</a:t>
            </a:r>
            <a:r>
              <a:rPr dirty="0" sz="1050" spc="1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워크플로우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자동화로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오경보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최소화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050">
                <a:solidFill>
                  <a:srgbClr val="374050"/>
                </a:solidFill>
                <a:latin typeface="Segoe UI"/>
                <a:cs typeface="Segoe UI"/>
              </a:rPr>
              <a:t>(92%</a:t>
            </a:r>
            <a:r>
              <a:rPr dirty="0" sz="1050" spc="1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150" spc="-125">
                <a:solidFill>
                  <a:srgbClr val="374050"/>
                </a:solidFill>
                <a:latin typeface="Dotum"/>
                <a:cs typeface="Dotum"/>
              </a:rPr>
              <a:t>정확도</a:t>
            </a:r>
            <a:r>
              <a:rPr dirty="0" sz="1050" spc="-125">
                <a:solidFill>
                  <a:srgbClr val="374050"/>
                </a:solidFill>
                <a:latin typeface="Segoe UI"/>
                <a:cs typeface="Segoe UI"/>
              </a:rPr>
              <a:t>)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168399" y="7142288"/>
            <a:ext cx="244538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외부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보안업체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050">
                <a:solidFill>
                  <a:srgbClr val="374050"/>
                </a:solidFill>
                <a:latin typeface="Segoe UI"/>
                <a:cs typeface="Segoe UI"/>
              </a:rPr>
              <a:t>112/119</a:t>
            </a:r>
            <a:r>
              <a:rPr dirty="0" sz="1050" spc="1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신고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자동화</a:t>
            </a:r>
            <a:r>
              <a:rPr dirty="0" sz="11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374050"/>
                </a:solidFill>
                <a:latin typeface="Dotum"/>
                <a:cs typeface="Dotum"/>
              </a:rPr>
              <a:t>연동</a:t>
            </a:r>
            <a:endParaRPr sz="1150">
              <a:latin typeface="Dotum"/>
              <a:cs typeface="Dotum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388099" y="7142288"/>
            <a:ext cx="269875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클라우드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기반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영상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저장으로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데이터</a:t>
            </a:r>
            <a:r>
              <a:rPr dirty="0" sz="1150" spc="-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안전성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374050"/>
                </a:solidFill>
                <a:latin typeface="Dotum"/>
                <a:cs typeface="Dotum"/>
              </a:rPr>
              <a:t>확보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86296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20"/>
              <a:t>기술</a:t>
            </a:r>
            <a:r>
              <a:rPr dirty="0" spc="-295"/>
              <a:t> </a:t>
            </a:r>
            <a:r>
              <a:rPr dirty="0" spc="-620"/>
              <a:t>구현</a:t>
            </a:r>
            <a:r>
              <a:rPr dirty="0" spc="-295"/>
              <a:t> </a:t>
            </a:r>
            <a:r>
              <a:rPr dirty="0" spc="-620"/>
              <a:t>방법</a:t>
            </a:r>
            <a:r>
              <a:rPr dirty="0" spc="-295"/>
              <a:t> </a:t>
            </a:r>
            <a:r>
              <a:rPr dirty="0" spc="-620"/>
              <a:t>및</a:t>
            </a:r>
            <a:r>
              <a:rPr dirty="0" spc="-295"/>
              <a:t> </a:t>
            </a:r>
            <a:r>
              <a:rPr dirty="0" spc="-645"/>
              <a:t>특징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761999" y="1028700"/>
            <a:ext cx="10668000" cy="2152650"/>
            <a:chOff x="761999" y="1028700"/>
            <a:chExt cx="10668000" cy="2152650"/>
          </a:xfrm>
        </p:grpSpPr>
        <p:sp>
          <p:nvSpPr>
            <p:cNvPr id="5" name="object 5" descr=""/>
            <p:cNvSpPr/>
            <p:nvPr/>
          </p:nvSpPr>
          <p:spPr>
            <a:xfrm>
              <a:off x="761999" y="1028700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5714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571499" y="0"/>
                  </a:lnTo>
                  <a:lnTo>
                    <a:pt x="571499" y="380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61999" y="1447799"/>
              <a:ext cx="10668000" cy="1733550"/>
            </a:xfrm>
            <a:custGeom>
              <a:avLst/>
              <a:gdLst/>
              <a:ahLst/>
              <a:cxnLst/>
              <a:rect l="l" t="t" r="r" b="b"/>
              <a:pathLst>
                <a:path w="10668000" h="1733550">
                  <a:moveTo>
                    <a:pt x="10596802" y="1733549"/>
                  </a:moveTo>
                  <a:lnTo>
                    <a:pt x="71196" y="1733549"/>
                  </a:lnTo>
                  <a:lnTo>
                    <a:pt x="66241" y="1733061"/>
                  </a:lnTo>
                  <a:lnTo>
                    <a:pt x="29705" y="1717927"/>
                  </a:lnTo>
                  <a:lnTo>
                    <a:pt x="3885" y="1681887"/>
                  </a:lnTo>
                  <a:lnTo>
                    <a:pt x="0" y="1662353"/>
                  </a:lnTo>
                  <a:lnTo>
                    <a:pt x="0" y="16573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596802" y="0"/>
                  </a:lnTo>
                  <a:lnTo>
                    <a:pt x="10638292" y="15621"/>
                  </a:lnTo>
                  <a:lnTo>
                    <a:pt x="10664112" y="51661"/>
                  </a:lnTo>
                  <a:lnTo>
                    <a:pt x="10667998" y="71196"/>
                  </a:lnTo>
                  <a:lnTo>
                    <a:pt x="10667998" y="1662353"/>
                  </a:lnTo>
                  <a:lnTo>
                    <a:pt x="10652375" y="1703844"/>
                  </a:lnTo>
                  <a:lnTo>
                    <a:pt x="10616336" y="1729663"/>
                  </a:lnTo>
                  <a:lnTo>
                    <a:pt x="10601756" y="1733061"/>
                  </a:lnTo>
                  <a:lnTo>
                    <a:pt x="10596802" y="1733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939800" y="1616836"/>
            <a:ext cx="1129665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시스템</a:t>
            </a:r>
            <a:r>
              <a:rPr dirty="0" sz="1700" spc="-155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2B3D4F"/>
                </a:solidFill>
                <a:latin typeface="Dotum"/>
                <a:cs typeface="Dotum"/>
              </a:rPr>
              <a:t>구성도</a:t>
            </a:r>
            <a:endParaRPr sz="1700">
              <a:latin typeface="Dotum"/>
              <a:cs typeface="Dotum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2466974" y="2105024"/>
            <a:ext cx="914400" cy="419100"/>
          </a:xfrm>
          <a:custGeom>
            <a:avLst/>
            <a:gdLst/>
            <a:ahLst/>
            <a:cxnLst/>
            <a:rect l="l" t="t" r="r" b="b"/>
            <a:pathLst>
              <a:path w="914400" h="419100">
                <a:moveTo>
                  <a:pt x="873090" y="419099"/>
                </a:moveTo>
                <a:lnTo>
                  <a:pt x="41309" y="419099"/>
                </a:lnTo>
                <a:lnTo>
                  <a:pt x="35234" y="417891"/>
                </a:lnTo>
                <a:lnTo>
                  <a:pt x="1208" y="383865"/>
                </a:lnTo>
                <a:lnTo>
                  <a:pt x="0" y="377790"/>
                </a:lnTo>
                <a:lnTo>
                  <a:pt x="0" y="371474"/>
                </a:lnTo>
                <a:lnTo>
                  <a:pt x="0" y="41309"/>
                </a:lnTo>
                <a:lnTo>
                  <a:pt x="23565" y="6041"/>
                </a:lnTo>
                <a:lnTo>
                  <a:pt x="41309" y="0"/>
                </a:lnTo>
                <a:lnTo>
                  <a:pt x="873090" y="0"/>
                </a:lnTo>
                <a:lnTo>
                  <a:pt x="908357" y="23564"/>
                </a:lnTo>
                <a:lnTo>
                  <a:pt x="914399" y="41309"/>
                </a:lnTo>
                <a:lnTo>
                  <a:pt x="914399" y="377790"/>
                </a:lnTo>
                <a:lnTo>
                  <a:pt x="890834" y="413057"/>
                </a:lnTo>
                <a:lnTo>
                  <a:pt x="879165" y="417891"/>
                </a:lnTo>
                <a:lnTo>
                  <a:pt x="873090" y="4190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701031" y="2184374"/>
            <a:ext cx="44640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카메라</a:t>
            </a:r>
            <a:endParaRPr sz="1350">
              <a:latin typeface="Dotum"/>
              <a:cs typeface="Dotum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276724" y="2105024"/>
            <a:ext cx="1219200" cy="419100"/>
          </a:xfrm>
          <a:custGeom>
            <a:avLst/>
            <a:gdLst/>
            <a:ahLst/>
            <a:cxnLst/>
            <a:rect l="l" t="t" r="r" b="b"/>
            <a:pathLst>
              <a:path w="1219200" h="419100">
                <a:moveTo>
                  <a:pt x="1177890" y="419099"/>
                </a:moveTo>
                <a:lnTo>
                  <a:pt x="41309" y="419099"/>
                </a:lnTo>
                <a:lnTo>
                  <a:pt x="35234" y="417891"/>
                </a:lnTo>
                <a:lnTo>
                  <a:pt x="1208" y="383865"/>
                </a:lnTo>
                <a:lnTo>
                  <a:pt x="0" y="377790"/>
                </a:lnTo>
                <a:lnTo>
                  <a:pt x="0" y="371474"/>
                </a:lnTo>
                <a:lnTo>
                  <a:pt x="0" y="41309"/>
                </a:lnTo>
                <a:lnTo>
                  <a:pt x="23564" y="6041"/>
                </a:lnTo>
                <a:lnTo>
                  <a:pt x="41309" y="0"/>
                </a:lnTo>
                <a:lnTo>
                  <a:pt x="1177890" y="0"/>
                </a:lnTo>
                <a:lnTo>
                  <a:pt x="1213157" y="23564"/>
                </a:lnTo>
                <a:lnTo>
                  <a:pt x="1219199" y="41309"/>
                </a:lnTo>
                <a:lnTo>
                  <a:pt x="1219199" y="377790"/>
                </a:lnTo>
                <a:lnTo>
                  <a:pt x="1195634" y="413057"/>
                </a:lnTo>
                <a:lnTo>
                  <a:pt x="1183965" y="417891"/>
                </a:lnTo>
                <a:lnTo>
                  <a:pt x="1177890" y="4190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4473426" y="2184374"/>
            <a:ext cx="82613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b="1">
                <a:solidFill>
                  <a:srgbClr val="FFFFFF"/>
                </a:solidFill>
                <a:latin typeface="Segoe UI"/>
                <a:cs typeface="Segoe UI"/>
              </a:rPr>
              <a:t>AI</a:t>
            </a:r>
            <a:r>
              <a:rPr dirty="0" sz="1200" spc="-10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처리</a:t>
            </a:r>
            <a:r>
              <a:rPr dirty="0" sz="1350" spc="-12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엔진</a:t>
            </a:r>
            <a:endParaRPr sz="1350">
              <a:latin typeface="Dotum"/>
              <a:cs typeface="Dotum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6391273" y="2105024"/>
            <a:ext cx="1219200" cy="419100"/>
          </a:xfrm>
          <a:custGeom>
            <a:avLst/>
            <a:gdLst/>
            <a:ahLst/>
            <a:cxnLst/>
            <a:rect l="l" t="t" r="r" b="b"/>
            <a:pathLst>
              <a:path w="1219200" h="419100">
                <a:moveTo>
                  <a:pt x="1177890" y="419099"/>
                </a:moveTo>
                <a:lnTo>
                  <a:pt x="41309" y="419099"/>
                </a:lnTo>
                <a:lnTo>
                  <a:pt x="35234" y="417891"/>
                </a:lnTo>
                <a:lnTo>
                  <a:pt x="1208" y="383865"/>
                </a:lnTo>
                <a:lnTo>
                  <a:pt x="0" y="377790"/>
                </a:lnTo>
                <a:lnTo>
                  <a:pt x="0" y="371474"/>
                </a:lnTo>
                <a:lnTo>
                  <a:pt x="0" y="41309"/>
                </a:lnTo>
                <a:lnTo>
                  <a:pt x="23564" y="6041"/>
                </a:lnTo>
                <a:lnTo>
                  <a:pt x="41309" y="0"/>
                </a:lnTo>
                <a:lnTo>
                  <a:pt x="1177890" y="0"/>
                </a:lnTo>
                <a:lnTo>
                  <a:pt x="1213157" y="23564"/>
                </a:lnTo>
                <a:lnTo>
                  <a:pt x="1219199" y="41309"/>
                </a:lnTo>
                <a:lnTo>
                  <a:pt x="1219199" y="377790"/>
                </a:lnTo>
                <a:lnTo>
                  <a:pt x="1195634" y="413057"/>
                </a:lnTo>
                <a:lnTo>
                  <a:pt x="1183964" y="417891"/>
                </a:lnTo>
                <a:lnTo>
                  <a:pt x="1177890" y="4190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6616551" y="2184374"/>
            <a:ext cx="76898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데이터</a:t>
            </a:r>
            <a:r>
              <a:rPr dirty="0" sz="1350" spc="-11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분석</a:t>
            </a:r>
            <a:endParaRPr sz="1350">
              <a:latin typeface="Dotum"/>
              <a:cs typeface="Dotum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8505823" y="2105024"/>
            <a:ext cx="1219200" cy="419100"/>
          </a:xfrm>
          <a:custGeom>
            <a:avLst/>
            <a:gdLst/>
            <a:ahLst/>
            <a:cxnLst/>
            <a:rect l="l" t="t" r="r" b="b"/>
            <a:pathLst>
              <a:path w="1219200" h="419100">
                <a:moveTo>
                  <a:pt x="1177890" y="419099"/>
                </a:moveTo>
                <a:lnTo>
                  <a:pt x="41309" y="419099"/>
                </a:lnTo>
                <a:lnTo>
                  <a:pt x="35233" y="417891"/>
                </a:lnTo>
                <a:lnTo>
                  <a:pt x="1208" y="383865"/>
                </a:lnTo>
                <a:lnTo>
                  <a:pt x="0" y="377790"/>
                </a:lnTo>
                <a:lnTo>
                  <a:pt x="0" y="371474"/>
                </a:lnTo>
                <a:lnTo>
                  <a:pt x="0" y="41309"/>
                </a:lnTo>
                <a:lnTo>
                  <a:pt x="23563" y="6041"/>
                </a:lnTo>
                <a:lnTo>
                  <a:pt x="41309" y="0"/>
                </a:lnTo>
                <a:lnTo>
                  <a:pt x="1177890" y="0"/>
                </a:lnTo>
                <a:lnTo>
                  <a:pt x="1213157" y="23564"/>
                </a:lnTo>
                <a:lnTo>
                  <a:pt x="1219199" y="41309"/>
                </a:lnTo>
                <a:lnTo>
                  <a:pt x="1219199" y="377790"/>
                </a:lnTo>
                <a:lnTo>
                  <a:pt x="1195634" y="413057"/>
                </a:lnTo>
                <a:lnTo>
                  <a:pt x="1183964" y="417891"/>
                </a:lnTo>
                <a:lnTo>
                  <a:pt x="1177890" y="4190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8801199" y="2184374"/>
            <a:ext cx="628650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통합</a:t>
            </a:r>
            <a:r>
              <a:rPr dirty="0" sz="1350" spc="-114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FFFFFF"/>
                </a:solidFill>
                <a:latin typeface="Dotum"/>
                <a:cs typeface="Dotum"/>
              </a:rPr>
              <a:t>관제</a:t>
            </a:r>
            <a:endParaRPr sz="1350">
              <a:latin typeface="Dotum"/>
              <a:cs typeface="Dotum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984102" y="2775201"/>
            <a:ext cx="6224270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실시간</a:t>
            </a:r>
            <a:r>
              <a:rPr dirty="0" sz="120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영상</a:t>
            </a:r>
            <a:r>
              <a:rPr dirty="0" sz="120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데이터가</a:t>
            </a:r>
            <a:r>
              <a:rPr dirty="0" sz="120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50" i="1">
                <a:solidFill>
                  <a:srgbClr val="4A5462"/>
                </a:solidFill>
                <a:latin typeface="Segoe UI"/>
                <a:cs typeface="Segoe UI"/>
              </a:rPr>
              <a:t>AI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처리</a:t>
            </a:r>
            <a:r>
              <a:rPr dirty="0" sz="120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엔진을</a:t>
            </a:r>
            <a:r>
              <a:rPr dirty="0" sz="120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거쳐</a:t>
            </a:r>
            <a:r>
              <a:rPr dirty="0" sz="120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상품</a:t>
            </a:r>
            <a:r>
              <a:rPr dirty="0" sz="120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165">
                <a:solidFill>
                  <a:srgbClr val="4A5462"/>
                </a:solidFill>
                <a:latin typeface="Dotum"/>
                <a:cs typeface="Dotum"/>
              </a:rPr>
              <a:t>인식</a:t>
            </a:r>
            <a:r>
              <a:rPr dirty="0" sz="1050" spc="-165" i="1">
                <a:solidFill>
                  <a:srgbClr val="4A5462"/>
                </a:solidFill>
                <a:latin typeface="Segoe UI"/>
                <a:cs typeface="Segoe UI"/>
              </a:rPr>
              <a:t>,</a:t>
            </a:r>
            <a:r>
              <a:rPr dirty="0" sz="1050" spc="-5" i="1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고객</a:t>
            </a:r>
            <a:r>
              <a:rPr dirty="0" sz="120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165">
                <a:solidFill>
                  <a:srgbClr val="4A5462"/>
                </a:solidFill>
                <a:latin typeface="Dotum"/>
                <a:cs typeface="Dotum"/>
              </a:rPr>
              <a:t>행동</a:t>
            </a:r>
            <a:r>
              <a:rPr dirty="0" sz="1050" spc="-165" i="1">
                <a:solidFill>
                  <a:srgbClr val="4A5462"/>
                </a:solidFill>
                <a:latin typeface="Segoe UI"/>
                <a:cs typeface="Segoe UI"/>
              </a:rPr>
              <a:t>,</a:t>
            </a:r>
            <a:r>
              <a:rPr dirty="0" sz="1050" spc="-5" i="1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안전</a:t>
            </a:r>
            <a:r>
              <a:rPr dirty="0" sz="120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상황을</a:t>
            </a:r>
            <a:r>
              <a:rPr dirty="0" sz="120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분석하고</a:t>
            </a:r>
            <a:r>
              <a:rPr dirty="0" sz="120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통합</a:t>
            </a:r>
            <a:r>
              <a:rPr dirty="0" sz="120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관제</a:t>
            </a:r>
            <a:r>
              <a:rPr dirty="0" sz="120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4A5462"/>
                </a:solidFill>
                <a:latin typeface="Dotum"/>
                <a:cs typeface="Dotum"/>
              </a:rPr>
              <a:t>시스템으로</a:t>
            </a:r>
            <a:r>
              <a:rPr dirty="0" sz="120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60">
                <a:solidFill>
                  <a:srgbClr val="4A5462"/>
                </a:solidFill>
                <a:latin typeface="Dotum"/>
                <a:cs typeface="Dotum"/>
              </a:rPr>
              <a:t>연동</a:t>
            </a:r>
            <a:endParaRPr sz="1200">
              <a:latin typeface="Dotum"/>
              <a:cs typeface="Dotum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761999" y="3486149"/>
            <a:ext cx="5219700" cy="2362200"/>
          </a:xfrm>
          <a:custGeom>
            <a:avLst/>
            <a:gdLst/>
            <a:ahLst/>
            <a:cxnLst/>
            <a:rect l="l" t="t" r="r" b="b"/>
            <a:pathLst>
              <a:path w="5219700" h="2362200">
                <a:moveTo>
                  <a:pt x="5148502" y="2362199"/>
                </a:moveTo>
                <a:lnTo>
                  <a:pt x="71196" y="2362199"/>
                </a:lnTo>
                <a:lnTo>
                  <a:pt x="66241" y="2361711"/>
                </a:lnTo>
                <a:lnTo>
                  <a:pt x="29705" y="2346577"/>
                </a:lnTo>
                <a:lnTo>
                  <a:pt x="3885" y="2310537"/>
                </a:lnTo>
                <a:lnTo>
                  <a:pt x="0" y="2291002"/>
                </a:lnTo>
                <a:lnTo>
                  <a:pt x="0" y="22859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5148502" y="0"/>
                </a:lnTo>
                <a:lnTo>
                  <a:pt x="5189993" y="15621"/>
                </a:lnTo>
                <a:lnTo>
                  <a:pt x="5215812" y="51661"/>
                </a:lnTo>
                <a:lnTo>
                  <a:pt x="5219699" y="71196"/>
                </a:lnTo>
                <a:lnTo>
                  <a:pt x="5219699" y="2291002"/>
                </a:lnTo>
                <a:lnTo>
                  <a:pt x="5204076" y="2332493"/>
                </a:lnTo>
                <a:lnTo>
                  <a:pt x="5168037" y="2358313"/>
                </a:lnTo>
                <a:lnTo>
                  <a:pt x="5153457" y="2361711"/>
                </a:lnTo>
                <a:lnTo>
                  <a:pt x="5148502" y="2362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977900" y="3693286"/>
            <a:ext cx="1181735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주요</a:t>
            </a:r>
            <a:r>
              <a:rPr dirty="0" sz="1700" spc="-160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기술</a:t>
            </a:r>
            <a:r>
              <a:rPr dirty="0" sz="1700" spc="-155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2B3D4F"/>
                </a:solidFill>
                <a:latin typeface="Dotum"/>
                <a:cs typeface="Dotum"/>
              </a:rPr>
              <a:t>스택</a:t>
            </a:r>
            <a:endParaRPr sz="1700">
              <a:latin typeface="Dotum"/>
              <a:cs typeface="Dotum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990600" y="3486149"/>
            <a:ext cx="10439400" cy="2362200"/>
            <a:chOff x="990600" y="3486149"/>
            <a:chExt cx="10439400" cy="2362200"/>
          </a:xfrm>
        </p:grpSpPr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4181474"/>
              <a:ext cx="190499" cy="19049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0600" y="4714874"/>
              <a:ext cx="190499" cy="19049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600" y="5248274"/>
              <a:ext cx="166687" cy="190499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6210298" y="3486149"/>
              <a:ext cx="5219700" cy="2362200"/>
            </a:xfrm>
            <a:custGeom>
              <a:avLst/>
              <a:gdLst/>
              <a:ahLst/>
              <a:cxnLst/>
              <a:rect l="l" t="t" r="r" b="b"/>
              <a:pathLst>
                <a:path w="5219700" h="2362200">
                  <a:moveTo>
                    <a:pt x="5148503" y="2362199"/>
                  </a:moveTo>
                  <a:lnTo>
                    <a:pt x="71196" y="2362199"/>
                  </a:lnTo>
                  <a:lnTo>
                    <a:pt x="66241" y="2361711"/>
                  </a:lnTo>
                  <a:lnTo>
                    <a:pt x="29705" y="2346577"/>
                  </a:lnTo>
                  <a:lnTo>
                    <a:pt x="3885" y="2310537"/>
                  </a:lnTo>
                  <a:lnTo>
                    <a:pt x="0" y="2291002"/>
                  </a:lnTo>
                  <a:lnTo>
                    <a:pt x="0" y="2285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48503" y="0"/>
                  </a:lnTo>
                  <a:lnTo>
                    <a:pt x="5189993" y="15621"/>
                  </a:lnTo>
                  <a:lnTo>
                    <a:pt x="5215813" y="51661"/>
                  </a:lnTo>
                  <a:lnTo>
                    <a:pt x="5219699" y="71196"/>
                  </a:lnTo>
                  <a:lnTo>
                    <a:pt x="5219699" y="2291002"/>
                  </a:lnTo>
                  <a:lnTo>
                    <a:pt x="5204076" y="2332493"/>
                  </a:lnTo>
                  <a:lnTo>
                    <a:pt x="5168037" y="2358313"/>
                  </a:lnTo>
                  <a:lnTo>
                    <a:pt x="5153457" y="2361711"/>
                  </a:lnTo>
                  <a:lnTo>
                    <a:pt x="5148503" y="2362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1282699" y="4101248"/>
            <a:ext cx="2586355" cy="44704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350" spc="-260">
                <a:latin typeface="Dotum"/>
                <a:cs typeface="Dotum"/>
              </a:rPr>
              <a:t>고성능</a:t>
            </a:r>
            <a:r>
              <a:rPr dirty="0" sz="1350" spc="-125">
                <a:latin typeface="Dotum"/>
                <a:cs typeface="Dotum"/>
              </a:rPr>
              <a:t> </a:t>
            </a:r>
            <a:r>
              <a:rPr dirty="0" sz="1200" b="1">
                <a:latin typeface="Segoe UI Semibold"/>
                <a:cs typeface="Segoe UI Semibold"/>
              </a:rPr>
              <a:t>GPU</a:t>
            </a:r>
            <a:r>
              <a:rPr dirty="0" sz="1200" spc="-15" b="1">
                <a:latin typeface="Segoe UI Semibold"/>
                <a:cs typeface="Segoe UI Semibold"/>
              </a:rPr>
              <a:t> </a:t>
            </a:r>
            <a:r>
              <a:rPr dirty="0" sz="1350" spc="-295">
                <a:latin typeface="Dotum"/>
                <a:cs typeface="Dotum"/>
              </a:rPr>
              <a:t>연산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050">
                <a:solidFill>
                  <a:srgbClr val="7E8B8C"/>
                </a:solidFill>
                <a:latin typeface="Segoe UI"/>
                <a:cs typeface="Segoe UI"/>
              </a:rPr>
              <a:t>NVIDIA</a:t>
            </a:r>
            <a:r>
              <a:rPr dirty="0" sz="1050" spc="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050">
                <a:solidFill>
                  <a:srgbClr val="7E8B8C"/>
                </a:solidFill>
                <a:latin typeface="Segoe UI"/>
                <a:cs typeface="Segoe UI"/>
              </a:rPr>
              <a:t>T4</a:t>
            </a:r>
            <a:r>
              <a:rPr dirty="0" sz="1050" spc="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050">
                <a:solidFill>
                  <a:srgbClr val="7E8B8C"/>
                </a:solidFill>
                <a:latin typeface="Segoe UI"/>
                <a:cs typeface="Segoe UI"/>
              </a:rPr>
              <a:t>GPU</a:t>
            </a:r>
            <a:r>
              <a:rPr dirty="0" sz="1050" spc="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기반</a:t>
            </a:r>
            <a:r>
              <a:rPr dirty="0" sz="1150" spc="-9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실시간</a:t>
            </a:r>
            <a:r>
              <a:rPr dirty="0" sz="1150" spc="-9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이미지</a:t>
            </a:r>
            <a:r>
              <a:rPr dirty="0" sz="1150" spc="-9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인식</a:t>
            </a:r>
            <a:r>
              <a:rPr dirty="0" sz="1150" spc="-9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7E8B8C"/>
                </a:solidFill>
                <a:latin typeface="Dotum"/>
                <a:cs typeface="Dotum"/>
              </a:rPr>
              <a:t>처리</a:t>
            </a:r>
            <a:endParaRPr sz="1150">
              <a:latin typeface="Dotum"/>
              <a:cs typeface="Dotum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282699" y="4634648"/>
            <a:ext cx="2301240" cy="44704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350" spc="-260">
                <a:latin typeface="Dotum"/>
                <a:cs typeface="Dotum"/>
              </a:rPr>
              <a:t>딥러닝</a:t>
            </a:r>
            <a:r>
              <a:rPr dirty="0" sz="1350" spc="-114">
                <a:latin typeface="Dotum"/>
                <a:cs typeface="Dotum"/>
              </a:rPr>
              <a:t> </a:t>
            </a:r>
            <a:r>
              <a:rPr dirty="0" sz="1350" spc="-280">
                <a:latin typeface="Dotum"/>
                <a:cs typeface="Dotum"/>
              </a:rPr>
              <a:t>알고리즘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컴퓨터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30">
                <a:solidFill>
                  <a:srgbClr val="7E8B8C"/>
                </a:solidFill>
                <a:latin typeface="Dotum"/>
                <a:cs typeface="Dotum"/>
              </a:rPr>
              <a:t>비전</a:t>
            </a:r>
            <a:r>
              <a:rPr dirty="0" sz="1050" spc="-130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 spc="1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객체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30">
                <a:solidFill>
                  <a:srgbClr val="7E8B8C"/>
                </a:solidFill>
                <a:latin typeface="Dotum"/>
                <a:cs typeface="Dotum"/>
              </a:rPr>
              <a:t>탐지</a:t>
            </a:r>
            <a:r>
              <a:rPr dirty="0" sz="1050" spc="-130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 spc="1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행동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인식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50">
                <a:solidFill>
                  <a:srgbClr val="7E8B8C"/>
                </a:solidFill>
                <a:latin typeface="Segoe UI"/>
                <a:cs typeface="Segoe UI"/>
              </a:rPr>
              <a:t>AI</a:t>
            </a:r>
            <a:r>
              <a:rPr dirty="0" sz="1050" spc="1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60">
                <a:solidFill>
                  <a:srgbClr val="7E8B8C"/>
                </a:solidFill>
                <a:latin typeface="Dotum"/>
                <a:cs typeface="Dotum"/>
              </a:rPr>
              <a:t>모델</a:t>
            </a:r>
            <a:endParaRPr sz="1150">
              <a:latin typeface="Dotum"/>
              <a:cs typeface="Dotum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258887" y="5168048"/>
            <a:ext cx="2661920" cy="44704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350" spc="-260">
                <a:latin typeface="Dotum"/>
                <a:cs typeface="Dotum"/>
              </a:rPr>
              <a:t>클라우드</a:t>
            </a:r>
            <a:r>
              <a:rPr dirty="0" sz="1350" spc="-114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기반</a:t>
            </a:r>
            <a:r>
              <a:rPr dirty="0" sz="1350" spc="-114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데이터</a:t>
            </a:r>
            <a:r>
              <a:rPr dirty="0" sz="1350" spc="-114">
                <a:latin typeface="Dotum"/>
                <a:cs typeface="Dotum"/>
              </a:rPr>
              <a:t> </a:t>
            </a:r>
            <a:r>
              <a:rPr dirty="0" sz="1350" spc="-285">
                <a:latin typeface="Dotum"/>
                <a:cs typeface="Dotum"/>
              </a:rPr>
              <a:t>처리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스케일러블한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클라우드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인프라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활용</a:t>
            </a:r>
            <a:r>
              <a:rPr dirty="0" sz="1150" spc="-7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데이터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7E8B8C"/>
                </a:solidFill>
                <a:latin typeface="Dotum"/>
                <a:cs typeface="Dotum"/>
              </a:rPr>
              <a:t>분석</a:t>
            </a:r>
            <a:endParaRPr sz="1150">
              <a:latin typeface="Dotum"/>
              <a:cs typeface="Dotum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426199" y="3693286"/>
            <a:ext cx="1356995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시스템</a:t>
            </a:r>
            <a:r>
              <a:rPr dirty="0" sz="1700" spc="-155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연동</a:t>
            </a:r>
            <a:r>
              <a:rPr dirty="0" sz="1700" spc="-155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2B3D4F"/>
                </a:solidFill>
                <a:latin typeface="Dotum"/>
                <a:cs typeface="Dotum"/>
              </a:rPr>
              <a:t>방식</a:t>
            </a:r>
            <a:endParaRPr sz="1700">
              <a:latin typeface="Dotum"/>
              <a:cs typeface="Dotum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761999" y="4193381"/>
            <a:ext cx="10668000" cy="3865245"/>
            <a:chOff x="761999" y="4193381"/>
            <a:chExt cx="10668000" cy="3865245"/>
          </a:xfrm>
        </p:grpSpPr>
        <p:pic>
          <p:nvPicPr>
            <p:cNvPr id="29" name="object 2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8899" y="4193381"/>
              <a:ext cx="190499" cy="166687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44852" y="4714875"/>
              <a:ext cx="130968" cy="190499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8044" y="5248275"/>
              <a:ext cx="168436" cy="190499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761999" y="6153149"/>
              <a:ext cx="10668000" cy="1905000"/>
            </a:xfrm>
            <a:custGeom>
              <a:avLst/>
              <a:gdLst/>
              <a:ahLst/>
              <a:cxnLst/>
              <a:rect l="l" t="t" r="r" b="b"/>
              <a:pathLst>
                <a:path w="10668000" h="1905000">
                  <a:moveTo>
                    <a:pt x="10596802" y="1904999"/>
                  </a:moveTo>
                  <a:lnTo>
                    <a:pt x="71196" y="1904999"/>
                  </a:lnTo>
                  <a:lnTo>
                    <a:pt x="66241" y="1904511"/>
                  </a:lnTo>
                  <a:lnTo>
                    <a:pt x="29705" y="1889378"/>
                  </a:lnTo>
                  <a:lnTo>
                    <a:pt x="3885" y="1853337"/>
                  </a:lnTo>
                  <a:lnTo>
                    <a:pt x="0" y="1833803"/>
                  </a:lnTo>
                  <a:lnTo>
                    <a:pt x="0" y="1828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596802" y="0"/>
                  </a:lnTo>
                  <a:lnTo>
                    <a:pt x="10638292" y="15621"/>
                  </a:lnTo>
                  <a:lnTo>
                    <a:pt x="10664112" y="51661"/>
                  </a:lnTo>
                  <a:lnTo>
                    <a:pt x="10667998" y="71196"/>
                  </a:lnTo>
                  <a:lnTo>
                    <a:pt x="10667998" y="1833803"/>
                  </a:lnTo>
                  <a:lnTo>
                    <a:pt x="10652375" y="1875294"/>
                  </a:lnTo>
                  <a:lnTo>
                    <a:pt x="10616336" y="1901113"/>
                  </a:lnTo>
                  <a:lnTo>
                    <a:pt x="10601756" y="1904511"/>
                  </a:lnTo>
                  <a:lnTo>
                    <a:pt x="10596802" y="1904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6731000" y="4101248"/>
            <a:ext cx="2425065" cy="44704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200" b="1">
                <a:latin typeface="Segoe UI Semibold"/>
                <a:cs typeface="Segoe UI Semibold"/>
              </a:rPr>
              <a:t>IoT </a:t>
            </a:r>
            <a:r>
              <a:rPr dirty="0" sz="1350" spc="-260">
                <a:latin typeface="Dotum"/>
                <a:cs typeface="Dotum"/>
              </a:rPr>
              <a:t>센서</a:t>
            </a:r>
            <a:r>
              <a:rPr dirty="0" sz="1350" spc="-120">
                <a:latin typeface="Dotum"/>
                <a:cs typeface="Dotum"/>
              </a:rPr>
              <a:t> </a:t>
            </a:r>
            <a:r>
              <a:rPr dirty="0" sz="1350" spc="-285">
                <a:latin typeface="Dotum"/>
                <a:cs typeface="Dotum"/>
              </a:rPr>
              <a:t>통합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45">
                <a:solidFill>
                  <a:srgbClr val="7E8B8C"/>
                </a:solidFill>
                <a:latin typeface="Dotum"/>
                <a:cs typeface="Dotum"/>
              </a:rPr>
              <a:t>카메라</a:t>
            </a:r>
            <a:r>
              <a:rPr dirty="0" sz="1050" spc="-145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 spc="1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모션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30">
                <a:solidFill>
                  <a:srgbClr val="7E8B8C"/>
                </a:solidFill>
                <a:latin typeface="Dotum"/>
                <a:cs typeface="Dotum"/>
              </a:rPr>
              <a:t>센서</a:t>
            </a:r>
            <a:r>
              <a:rPr dirty="0" sz="1050" spc="-130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 spc="1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출입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장치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통합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관리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7E8B8C"/>
                </a:solidFill>
                <a:latin typeface="Dotum"/>
                <a:cs typeface="Dotum"/>
              </a:rPr>
              <a:t>체계</a:t>
            </a:r>
            <a:endParaRPr sz="1150">
              <a:latin typeface="Dotum"/>
              <a:cs typeface="Dotum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683375" y="4634648"/>
            <a:ext cx="2258060" cy="44704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350" spc="-260">
                <a:latin typeface="Dotum"/>
                <a:cs typeface="Dotum"/>
              </a:rPr>
              <a:t>모바일</a:t>
            </a:r>
            <a:r>
              <a:rPr dirty="0" sz="1350" spc="-12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결제</a:t>
            </a:r>
            <a:r>
              <a:rPr dirty="0" sz="1350" spc="-114">
                <a:latin typeface="Dotum"/>
                <a:cs typeface="Dotum"/>
              </a:rPr>
              <a:t> </a:t>
            </a:r>
            <a:r>
              <a:rPr dirty="0" sz="1350" spc="-270">
                <a:latin typeface="Dotum"/>
                <a:cs typeface="Dotum"/>
              </a:rPr>
              <a:t>인터페이스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050" spc="-75">
                <a:solidFill>
                  <a:srgbClr val="7E8B8C"/>
                </a:solidFill>
                <a:latin typeface="Segoe UI"/>
                <a:cs typeface="Segoe UI"/>
              </a:rPr>
              <a:t>QR</a:t>
            </a:r>
            <a:r>
              <a:rPr dirty="0" sz="1150" spc="-75">
                <a:solidFill>
                  <a:srgbClr val="7E8B8C"/>
                </a:solidFill>
                <a:latin typeface="Dotum"/>
                <a:cs typeface="Dotum"/>
              </a:rPr>
              <a:t>코드</a:t>
            </a:r>
            <a:r>
              <a:rPr dirty="0" sz="1050" spc="-75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 spc="10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모바일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앱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연동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자동결제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7E8B8C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707187" y="5168048"/>
            <a:ext cx="2612390" cy="44704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350" spc="-260">
                <a:latin typeface="Dotum"/>
                <a:cs typeface="Dotum"/>
              </a:rPr>
              <a:t>알림</a:t>
            </a:r>
            <a:r>
              <a:rPr dirty="0" sz="1350" spc="-120">
                <a:latin typeface="Dotum"/>
                <a:cs typeface="Dotum"/>
              </a:rPr>
              <a:t> </a:t>
            </a:r>
            <a:r>
              <a:rPr dirty="0" sz="1350" spc="-285">
                <a:latin typeface="Dotum"/>
                <a:cs typeface="Dotum"/>
              </a:rPr>
              <a:t>시스템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비상상황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실시간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감지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관리자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즉시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알림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7E8B8C"/>
                </a:solidFill>
                <a:latin typeface="Dotum"/>
                <a:cs typeface="Dotum"/>
              </a:rPr>
              <a:t>기능</a:t>
            </a:r>
            <a:endParaRPr sz="1150">
              <a:latin typeface="Dotum"/>
              <a:cs typeface="Dotum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977900" y="6360286"/>
            <a:ext cx="954405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기술적</a:t>
            </a:r>
            <a:r>
              <a:rPr dirty="0" sz="1700" spc="-155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2B3D4F"/>
                </a:solidFill>
                <a:latin typeface="Dotum"/>
                <a:cs typeface="Dotum"/>
              </a:rPr>
              <a:t>특징</a:t>
            </a:r>
            <a:endParaRPr sz="1700">
              <a:latin typeface="Dotum"/>
              <a:cs typeface="Dotum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990599" y="6800849"/>
            <a:ext cx="3305175" cy="1028700"/>
            <a:chOff x="990599" y="6800849"/>
            <a:chExt cx="3305175" cy="1028700"/>
          </a:xfrm>
        </p:grpSpPr>
        <p:sp>
          <p:nvSpPr>
            <p:cNvPr id="38" name="object 38" descr=""/>
            <p:cNvSpPr/>
            <p:nvPr/>
          </p:nvSpPr>
          <p:spPr>
            <a:xfrm>
              <a:off x="990599" y="6800849"/>
              <a:ext cx="3305175" cy="1028700"/>
            </a:xfrm>
            <a:custGeom>
              <a:avLst/>
              <a:gdLst/>
              <a:ahLst/>
              <a:cxnLst/>
              <a:rect l="l" t="t" r="r" b="b"/>
              <a:pathLst>
                <a:path w="3305175" h="1028700">
                  <a:moveTo>
                    <a:pt x="3233978" y="1028699"/>
                  </a:moveTo>
                  <a:lnTo>
                    <a:pt x="71196" y="1028699"/>
                  </a:lnTo>
                  <a:lnTo>
                    <a:pt x="66241" y="1028211"/>
                  </a:lnTo>
                  <a:lnTo>
                    <a:pt x="29705" y="1013077"/>
                  </a:lnTo>
                  <a:lnTo>
                    <a:pt x="3885" y="977036"/>
                  </a:lnTo>
                  <a:lnTo>
                    <a:pt x="0" y="957503"/>
                  </a:lnTo>
                  <a:lnTo>
                    <a:pt x="0" y="9524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233978" y="0"/>
                  </a:lnTo>
                  <a:lnTo>
                    <a:pt x="3275469" y="15621"/>
                  </a:lnTo>
                  <a:lnTo>
                    <a:pt x="3301288" y="51661"/>
                  </a:lnTo>
                  <a:lnTo>
                    <a:pt x="3305174" y="71196"/>
                  </a:lnTo>
                  <a:lnTo>
                    <a:pt x="3305174" y="957503"/>
                  </a:lnTo>
                  <a:lnTo>
                    <a:pt x="3289552" y="998993"/>
                  </a:lnTo>
                  <a:lnTo>
                    <a:pt x="3253512" y="1024813"/>
                  </a:lnTo>
                  <a:lnTo>
                    <a:pt x="3238933" y="1028211"/>
                  </a:lnTo>
                  <a:lnTo>
                    <a:pt x="3233978" y="10286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530952" y="6951742"/>
              <a:ext cx="217804" cy="288925"/>
            </a:xfrm>
            <a:custGeom>
              <a:avLst/>
              <a:gdLst/>
              <a:ahLst/>
              <a:cxnLst/>
              <a:rect l="l" t="t" r="r" b="b"/>
              <a:pathLst>
                <a:path w="217805" h="288925">
                  <a:moveTo>
                    <a:pt x="51345" y="288763"/>
                  </a:moveTo>
                  <a:lnTo>
                    <a:pt x="37839" y="278941"/>
                  </a:lnTo>
                  <a:lnTo>
                    <a:pt x="35383" y="270011"/>
                  </a:lnTo>
                  <a:lnTo>
                    <a:pt x="38676" y="262365"/>
                  </a:lnTo>
                  <a:lnTo>
                    <a:pt x="81595" y="162241"/>
                  </a:lnTo>
                  <a:lnTo>
                    <a:pt x="11943" y="162241"/>
                  </a:lnTo>
                  <a:lnTo>
                    <a:pt x="5246" y="157553"/>
                  </a:lnTo>
                  <a:lnTo>
                    <a:pt x="0" y="143712"/>
                  </a:lnTo>
                  <a:lnTo>
                    <a:pt x="2009" y="135842"/>
                  </a:lnTo>
                  <a:lnTo>
                    <a:pt x="7590" y="130931"/>
                  </a:lnTo>
                  <a:lnTo>
                    <a:pt x="150465" y="5915"/>
                  </a:lnTo>
                  <a:lnTo>
                    <a:pt x="156771" y="446"/>
                  </a:lnTo>
                  <a:lnTo>
                    <a:pt x="165980" y="0"/>
                  </a:lnTo>
                  <a:lnTo>
                    <a:pt x="179486" y="9822"/>
                  </a:lnTo>
                  <a:lnTo>
                    <a:pt x="181942" y="18752"/>
                  </a:lnTo>
                  <a:lnTo>
                    <a:pt x="178649" y="26398"/>
                  </a:lnTo>
                  <a:lnTo>
                    <a:pt x="135731" y="126578"/>
                  </a:lnTo>
                  <a:lnTo>
                    <a:pt x="205438" y="126578"/>
                  </a:lnTo>
                  <a:lnTo>
                    <a:pt x="212080" y="131210"/>
                  </a:lnTo>
                  <a:lnTo>
                    <a:pt x="217326" y="145051"/>
                  </a:lnTo>
                  <a:lnTo>
                    <a:pt x="215317" y="152920"/>
                  </a:lnTo>
                  <a:lnTo>
                    <a:pt x="209736" y="157832"/>
                  </a:lnTo>
                  <a:lnTo>
                    <a:pt x="66861" y="282847"/>
                  </a:lnTo>
                  <a:lnTo>
                    <a:pt x="60554" y="288317"/>
                  </a:lnTo>
                  <a:lnTo>
                    <a:pt x="51345" y="288763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1821457" y="7295515"/>
            <a:ext cx="1640205" cy="42989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dirty="0" sz="1350" spc="-260">
                <a:latin typeface="Dotum"/>
                <a:cs typeface="Dotum"/>
              </a:rPr>
              <a:t>실시간</a:t>
            </a:r>
            <a:r>
              <a:rPr dirty="0" sz="1350" spc="-114">
                <a:latin typeface="Dotum"/>
                <a:cs typeface="Dotum"/>
              </a:rPr>
              <a:t> </a:t>
            </a:r>
            <a:r>
              <a:rPr dirty="0" sz="1350" spc="-285">
                <a:latin typeface="Dotum"/>
                <a:cs typeface="Dotum"/>
              </a:rPr>
              <a:t>처리</a:t>
            </a:r>
            <a:endParaRPr sz="1350">
              <a:latin typeface="Dotum"/>
              <a:cs typeface="Dotum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dirty="0" sz="900">
                <a:solidFill>
                  <a:srgbClr val="7E8B8C"/>
                </a:solidFill>
                <a:latin typeface="Segoe UI"/>
                <a:cs typeface="Segoe UI"/>
              </a:rPr>
              <a:t>30ms</a:t>
            </a:r>
            <a:r>
              <a:rPr dirty="0" sz="900" spc="-2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000" spc="-180">
                <a:solidFill>
                  <a:srgbClr val="7E8B8C"/>
                </a:solidFill>
                <a:latin typeface="Dotum"/>
                <a:cs typeface="Dotum"/>
              </a:rPr>
              <a:t>이내</a:t>
            </a:r>
            <a:r>
              <a:rPr dirty="0" sz="100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7E8B8C"/>
                </a:solidFill>
                <a:latin typeface="Dotum"/>
                <a:cs typeface="Dotum"/>
              </a:rPr>
              <a:t>객체</a:t>
            </a:r>
            <a:r>
              <a:rPr dirty="0" sz="100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7E8B8C"/>
                </a:solidFill>
                <a:latin typeface="Dotum"/>
                <a:cs typeface="Dotum"/>
              </a:rPr>
              <a:t>탐지</a:t>
            </a:r>
            <a:r>
              <a:rPr dirty="0" sz="100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7E8B8C"/>
                </a:solidFill>
                <a:latin typeface="Dotum"/>
                <a:cs typeface="Dotum"/>
              </a:rPr>
              <a:t>및</a:t>
            </a:r>
            <a:r>
              <a:rPr dirty="0" sz="100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7E8B8C"/>
                </a:solidFill>
                <a:latin typeface="Dotum"/>
                <a:cs typeface="Dotum"/>
              </a:rPr>
              <a:t>행동</a:t>
            </a:r>
            <a:r>
              <a:rPr dirty="0" sz="100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00" spc="-65">
                <a:solidFill>
                  <a:srgbClr val="7E8B8C"/>
                </a:solidFill>
                <a:latin typeface="Dotum"/>
                <a:cs typeface="Dotum"/>
              </a:rPr>
              <a:t>인식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4448174" y="6800849"/>
            <a:ext cx="3295650" cy="1028700"/>
            <a:chOff x="4448174" y="6800849"/>
            <a:chExt cx="3295650" cy="1028700"/>
          </a:xfrm>
        </p:grpSpPr>
        <p:sp>
          <p:nvSpPr>
            <p:cNvPr id="42" name="object 42" descr=""/>
            <p:cNvSpPr/>
            <p:nvPr/>
          </p:nvSpPr>
          <p:spPr>
            <a:xfrm>
              <a:off x="4448174" y="6800849"/>
              <a:ext cx="3295650" cy="1028700"/>
            </a:xfrm>
            <a:custGeom>
              <a:avLst/>
              <a:gdLst/>
              <a:ahLst/>
              <a:cxnLst/>
              <a:rect l="l" t="t" r="r" b="b"/>
              <a:pathLst>
                <a:path w="3295650" h="1028700">
                  <a:moveTo>
                    <a:pt x="3224452" y="1028699"/>
                  </a:moveTo>
                  <a:lnTo>
                    <a:pt x="71196" y="1028699"/>
                  </a:lnTo>
                  <a:lnTo>
                    <a:pt x="66241" y="1028211"/>
                  </a:lnTo>
                  <a:lnTo>
                    <a:pt x="29705" y="1013077"/>
                  </a:lnTo>
                  <a:lnTo>
                    <a:pt x="3885" y="977036"/>
                  </a:lnTo>
                  <a:lnTo>
                    <a:pt x="0" y="957503"/>
                  </a:lnTo>
                  <a:lnTo>
                    <a:pt x="0" y="9524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224452" y="0"/>
                  </a:lnTo>
                  <a:lnTo>
                    <a:pt x="3265944" y="15621"/>
                  </a:lnTo>
                  <a:lnTo>
                    <a:pt x="3291763" y="51661"/>
                  </a:lnTo>
                  <a:lnTo>
                    <a:pt x="3295650" y="71196"/>
                  </a:lnTo>
                  <a:lnTo>
                    <a:pt x="3295650" y="957503"/>
                  </a:lnTo>
                  <a:lnTo>
                    <a:pt x="3280027" y="998993"/>
                  </a:lnTo>
                  <a:lnTo>
                    <a:pt x="3243987" y="1024813"/>
                  </a:lnTo>
                  <a:lnTo>
                    <a:pt x="3229408" y="1028211"/>
                  </a:lnTo>
                  <a:lnTo>
                    <a:pt x="3224452" y="10286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5953124" y="6971108"/>
              <a:ext cx="285750" cy="250190"/>
            </a:xfrm>
            <a:custGeom>
              <a:avLst/>
              <a:gdLst/>
              <a:ahLst/>
              <a:cxnLst/>
              <a:rect l="l" t="t" r="r" b="b"/>
              <a:pathLst>
                <a:path w="285750" h="250190">
                  <a:moveTo>
                    <a:pt x="277769" y="250031"/>
                  </a:moveTo>
                  <a:lnTo>
                    <a:pt x="44648" y="250031"/>
                  </a:lnTo>
                  <a:lnTo>
                    <a:pt x="27265" y="246523"/>
                  </a:lnTo>
                  <a:lnTo>
                    <a:pt x="13073" y="236957"/>
                  </a:lnTo>
                  <a:lnTo>
                    <a:pt x="3507" y="222766"/>
                  </a:lnTo>
                  <a:lnTo>
                    <a:pt x="0" y="205382"/>
                  </a:lnTo>
                  <a:lnTo>
                    <a:pt x="0" y="7980"/>
                  </a:lnTo>
                  <a:lnTo>
                    <a:pt x="7980" y="0"/>
                  </a:lnTo>
                  <a:lnTo>
                    <a:pt x="27737" y="0"/>
                  </a:lnTo>
                  <a:lnTo>
                    <a:pt x="35718" y="7980"/>
                  </a:lnTo>
                  <a:lnTo>
                    <a:pt x="35718" y="210294"/>
                  </a:lnTo>
                  <a:lnTo>
                    <a:pt x="39737" y="214312"/>
                  </a:lnTo>
                  <a:lnTo>
                    <a:pt x="277769" y="214312"/>
                  </a:lnTo>
                  <a:lnTo>
                    <a:pt x="285750" y="222293"/>
                  </a:lnTo>
                  <a:lnTo>
                    <a:pt x="285750" y="242050"/>
                  </a:lnTo>
                  <a:lnTo>
                    <a:pt x="277769" y="250031"/>
                  </a:lnTo>
                  <a:close/>
                </a:path>
                <a:path w="285750" h="250190">
                  <a:moveTo>
                    <a:pt x="229213" y="99733"/>
                  </a:moveTo>
                  <a:lnTo>
                    <a:pt x="178593" y="99733"/>
                  </a:lnTo>
                  <a:lnTo>
                    <a:pt x="237362" y="40909"/>
                  </a:lnTo>
                  <a:lnTo>
                    <a:pt x="243274" y="36984"/>
                  </a:lnTo>
                  <a:lnTo>
                    <a:pt x="250003" y="35676"/>
                  </a:lnTo>
                  <a:lnTo>
                    <a:pt x="256732" y="36984"/>
                  </a:lnTo>
                  <a:lnTo>
                    <a:pt x="262644" y="40909"/>
                  </a:lnTo>
                  <a:lnTo>
                    <a:pt x="266568" y="46821"/>
                  </a:lnTo>
                  <a:lnTo>
                    <a:pt x="267876" y="53550"/>
                  </a:lnTo>
                  <a:lnTo>
                    <a:pt x="266568" y="60278"/>
                  </a:lnTo>
                  <a:lnTo>
                    <a:pt x="262424" y="66523"/>
                  </a:lnTo>
                  <a:lnTo>
                    <a:pt x="229213" y="99733"/>
                  </a:lnTo>
                  <a:close/>
                </a:path>
                <a:path w="285750" h="250190">
                  <a:moveTo>
                    <a:pt x="71409" y="160720"/>
                  </a:moveTo>
                  <a:lnTo>
                    <a:pt x="64680" y="159412"/>
                  </a:lnTo>
                  <a:lnTo>
                    <a:pt x="58768" y="155488"/>
                  </a:lnTo>
                  <a:lnTo>
                    <a:pt x="54844" y="149575"/>
                  </a:lnTo>
                  <a:lnTo>
                    <a:pt x="53536" y="142847"/>
                  </a:lnTo>
                  <a:lnTo>
                    <a:pt x="54844" y="136118"/>
                  </a:lnTo>
                  <a:lnTo>
                    <a:pt x="58768" y="130206"/>
                  </a:lnTo>
                  <a:lnTo>
                    <a:pt x="121276" y="67698"/>
                  </a:lnTo>
                  <a:lnTo>
                    <a:pt x="127188" y="63774"/>
                  </a:lnTo>
                  <a:lnTo>
                    <a:pt x="133917" y="62465"/>
                  </a:lnTo>
                  <a:lnTo>
                    <a:pt x="140646" y="63774"/>
                  </a:lnTo>
                  <a:lnTo>
                    <a:pt x="146558" y="67698"/>
                  </a:lnTo>
                  <a:lnTo>
                    <a:pt x="178593" y="99733"/>
                  </a:lnTo>
                  <a:lnTo>
                    <a:pt x="229213" y="99733"/>
                  </a:lnTo>
                  <a:lnTo>
                    <a:pt x="223297" y="105649"/>
                  </a:lnTo>
                  <a:lnTo>
                    <a:pt x="133945" y="105649"/>
                  </a:lnTo>
                  <a:lnTo>
                    <a:pt x="84050" y="155488"/>
                  </a:lnTo>
                  <a:lnTo>
                    <a:pt x="78138" y="159412"/>
                  </a:lnTo>
                  <a:lnTo>
                    <a:pt x="71409" y="160720"/>
                  </a:lnTo>
                  <a:close/>
                </a:path>
                <a:path w="285750" h="250190">
                  <a:moveTo>
                    <a:pt x="178980" y="142847"/>
                  </a:moveTo>
                  <a:lnTo>
                    <a:pt x="178262" y="142847"/>
                  </a:lnTo>
                  <a:lnTo>
                    <a:pt x="171892" y="141608"/>
                  </a:lnTo>
                  <a:lnTo>
                    <a:pt x="165980" y="137684"/>
                  </a:lnTo>
                  <a:lnTo>
                    <a:pt x="133945" y="105649"/>
                  </a:lnTo>
                  <a:lnTo>
                    <a:pt x="223297" y="105649"/>
                  </a:lnTo>
                  <a:lnTo>
                    <a:pt x="191262" y="137684"/>
                  </a:lnTo>
                  <a:lnTo>
                    <a:pt x="185350" y="141608"/>
                  </a:lnTo>
                  <a:lnTo>
                    <a:pt x="178980" y="142847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5095378" y="7295515"/>
            <a:ext cx="2001520" cy="42989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dirty="0" sz="1350" spc="-285">
                <a:latin typeface="Dotum"/>
                <a:cs typeface="Dotum"/>
              </a:rPr>
              <a:t>확장성</a:t>
            </a:r>
            <a:endParaRPr sz="1350">
              <a:latin typeface="Dotum"/>
              <a:cs typeface="Dotum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dirty="0" sz="1000" spc="-180">
                <a:solidFill>
                  <a:srgbClr val="7E8B8C"/>
                </a:solidFill>
                <a:latin typeface="Dotum"/>
                <a:cs typeface="Dotum"/>
              </a:rPr>
              <a:t>다중</a:t>
            </a:r>
            <a:r>
              <a:rPr dirty="0" sz="100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7E8B8C"/>
                </a:solidFill>
                <a:latin typeface="Dotum"/>
                <a:cs typeface="Dotum"/>
              </a:rPr>
              <a:t>매장</a:t>
            </a:r>
            <a:r>
              <a:rPr dirty="0" sz="100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7E8B8C"/>
                </a:solidFill>
                <a:latin typeface="Dotum"/>
                <a:cs typeface="Dotum"/>
              </a:rPr>
              <a:t>통합</a:t>
            </a:r>
            <a:r>
              <a:rPr dirty="0" sz="100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7E8B8C"/>
                </a:solidFill>
                <a:latin typeface="Dotum"/>
                <a:cs typeface="Dotum"/>
              </a:rPr>
              <a:t>관리</a:t>
            </a:r>
            <a:r>
              <a:rPr dirty="0" sz="100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7E8B8C"/>
                </a:solidFill>
                <a:latin typeface="Dotum"/>
                <a:cs typeface="Dotum"/>
              </a:rPr>
              <a:t>가능한</a:t>
            </a:r>
            <a:r>
              <a:rPr dirty="0" sz="100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7E8B8C"/>
                </a:solidFill>
                <a:latin typeface="Dotum"/>
                <a:cs typeface="Dotum"/>
              </a:rPr>
              <a:t>클라우드</a:t>
            </a:r>
            <a:r>
              <a:rPr dirty="0" sz="100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00" spc="-45">
                <a:solidFill>
                  <a:srgbClr val="7E8B8C"/>
                </a:solidFill>
                <a:latin typeface="Dotum"/>
                <a:cs typeface="Dotum"/>
              </a:rPr>
              <a:t>구조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7896224" y="6800849"/>
            <a:ext cx="3305175" cy="1028700"/>
            <a:chOff x="7896224" y="6800849"/>
            <a:chExt cx="3305175" cy="1028700"/>
          </a:xfrm>
        </p:grpSpPr>
        <p:sp>
          <p:nvSpPr>
            <p:cNvPr id="46" name="object 46" descr=""/>
            <p:cNvSpPr/>
            <p:nvPr/>
          </p:nvSpPr>
          <p:spPr>
            <a:xfrm>
              <a:off x="7896224" y="6800849"/>
              <a:ext cx="3305175" cy="1028700"/>
            </a:xfrm>
            <a:custGeom>
              <a:avLst/>
              <a:gdLst/>
              <a:ahLst/>
              <a:cxnLst/>
              <a:rect l="l" t="t" r="r" b="b"/>
              <a:pathLst>
                <a:path w="3305175" h="1028700">
                  <a:moveTo>
                    <a:pt x="3233976" y="1028699"/>
                  </a:moveTo>
                  <a:lnTo>
                    <a:pt x="71196" y="1028699"/>
                  </a:lnTo>
                  <a:lnTo>
                    <a:pt x="66240" y="1028211"/>
                  </a:lnTo>
                  <a:lnTo>
                    <a:pt x="29704" y="1013077"/>
                  </a:lnTo>
                  <a:lnTo>
                    <a:pt x="3884" y="977036"/>
                  </a:lnTo>
                  <a:lnTo>
                    <a:pt x="0" y="957503"/>
                  </a:lnTo>
                  <a:lnTo>
                    <a:pt x="0" y="952499"/>
                  </a:lnTo>
                  <a:lnTo>
                    <a:pt x="0" y="71196"/>
                  </a:lnTo>
                  <a:lnTo>
                    <a:pt x="15620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3233976" y="0"/>
                  </a:lnTo>
                  <a:lnTo>
                    <a:pt x="3275469" y="15621"/>
                  </a:lnTo>
                  <a:lnTo>
                    <a:pt x="3301288" y="51661"/>
                  </a:lnTo>
                  <a:lnTo>
                    <a:pt x="3305174" y="71196"/>
                  </a:lnTo>
                  <a:lnTo>
                    <a:pt x="3305174" y="957503"/>
                  </a:lnTo>
                  <a:lnTo>
                    <a:pt x="3289552" y="998993"/>
                  </a:lnTo>
                  <a:lnTo>
                    <a:pt x="3253511" y="1024813"/>
                  </a:lnTo>
                  <a:lnTo>
                    <a:pt x="3238931" y="1028211"/>
                  </a:lnTo>
                  <a:lnTo>
                    <a:pt x="3233976" y="10286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9419629" y="6953249"/>
              <a:ext cx="267970" cy="284480"/>
            </a:xfrm>
            <a:custGeom>
              <a:avLst/>
              <a:gdLst/>
              <a:ahLst/>
              <a:cxnLst/>
              <a:rect l="l" t="t" r="r" b="b"/>
              <a:pathLst>
                <a:path w="267970" h="284479">
                  <a:moveTo>
                    <a:pt x="133945" y="284187"/>
                  </a:moveTo>
                  <a:lnTo>
                    <a:pt x="69914" y="247391"/>
                  </a:lnTo>
                  <a:lnTo>
                    <a:pt x="35787" y="205540"/>
                  </a:lnTo>
                  <a:lnTo>
                    <a:pt x="14388" y="160143"/>
                  </a:lnTo>
                  <a:lnTo>
                    <a:pt x="3273" y="116055"/>
                  </a:lnTo>
                  <a:lnTo>
                    <a:pt x="0" y="78134"/>
                  </a:lnTo>
                  <a:lnTo>
                    <a:pt x="1589" y="67707"/>
                  </a:lnTo>
                  <a:lnTo>
                    <a:pt x="6062" y="58635"/>
                  </a:lnTo>
                  <a:lnTo>
                    <a:pt x="12847" y="51332"/>
                  </a:lnTo>
                  <a:lnTo>
                    <a:pt x="21375" y="46211"/>
                  </a:lnTo>
                  <a:lnTo>
                    <a:pt x="126522" y="1618"/>
                  </a:lnTo>
                  <a:lnTo>
                    <a:pt x="128810" y="558"/>
                  </a:lnTo>
                  <a:lnTo>
                    <a:pt x="131378" y="0"/>
                  </a:lnTo>
                  <a:lnTo>
                    <a:pt x="136512" y="0"/>
                  </a:lnTo>
                  <a:lnTo>
                    <a:pt x="139079" y="558"/>
                  </a:lnTo>
                  <a:lnTo>
                    <a:pt x="141423" y="1618"/>
                  </a:lnTo>
                  <a:lnTo>
                    <a:pt x="225470" y="37281"/>
                  </a:lnTo>
                  <a:lnTo>
                    <a:pt x="133945" y="37281"/>
                  </a:lnTo>
                  <a:lnTo>
                    <a:pt x="133945" y="248245"/>
                  </a:lnTo>
                  <a:lnTo>
                    <a:pt x="196718" y="248245"/>
                  </a:lnTo>
                  <a:lnTo>
                    <a:pt x="148679" y="280838"/>
                  </a:lnTo>
                  <a:lnTo>
                    <a:pt x="141453" y="283350"/>
                  </a:lnTo>
                  <a:lnTo>
                    <a:pt x="133945" y="284187"/>
                  </a:lnTo>
                  <a:close/>
                </a:path>
                <a:path w="267970" h="284479">
                  <a:moveTo>
                    <a:pt x="196718" y="248245"/>
                  </a:moveTo>
                  <a:lnTo>
                    <a:pt x="133945" y="248245"/>
                  </a:lnTo>
                  <a:lnTo>
                    <a:pt x="181714" y="213021"/>
                  </a:lnTo>
                  <a:lnTo>
                    <a:pt x="211752" y="168164"/>
                  </a:lnTo>
                  <a:lnTo>
                    <a:pt x="227442" y="121015"/>
                  </a:lnTo>
                  <a:lnTo>
                    <a:pt x="232171" y="78916"/>
                  </a:lnTo>
                  <a:lnTo>
                    <a:pt x="133945" y="37281"/>
                  </a:lnTo>
                  <a:lnTo>
                    <a:pt x="225470" y="37281"/>
                  </a:lnTo>
                  <a:lnTo>
                    <a:pt x="261828" y="58635"/>
                  </a:lnTo>
                  <a:lnTo>
                    <a:pt x="267890" y="78134"/>
                  </a:lnTo>
                  <a:lnTo>
                    <a:pt x="264617" y="116055"/>
                  </a:lnTo>
                  <a:lnTo>
                    <a:pt x="253502" y="160143"/>
                  </a:lnTo>
                  <a:lnTo>
                    <a:pt x="232103" y="205540"/>
                  </a:lnTo>
                  <a:lnTo>
                    <a:pt x="197976" y="247391"/>
                  </a:lnTo>
                  <a:lnTo>
                    <a:pt x="196718" y="248245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8670528" y="7295515"/>
            <a:ext cx="1759585" cy="42989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dirty="0" sz="1350" spc="-285">
                <a:latin typeface="Dotum"/>
                <a:cs typeface="Dotum"/>
              </a:rPr>
              <a:t>보안성</a:t>
            </a:r>
            <a:endParaRPr sz="1350">
              <a:latin typeface="Dotum"/>
              <a:cs typeface="Dotum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dirty="0" sz="1000" spc="-180">
                <a:solidFill>
                  <a:srgbClr val="7E8B8C"/>
                </a:solidFill>
                <a:latin typeface="Dotum"/>
                <a:cs typeface="Dotum"/>
              </a:rPr>
              <a:t>데이터</a:t>
            </a:r>
            <a:r>
              <a:rPr dirty="0" sz="100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7E8B8C"/>
                </a:solidFill>
                <a:latin typeface="Dotum"/>
                <a:cs typeface="Dotum"/>
              </a:rPr>
              <a:t>암호화</a:t>
            </a:r>
            <a:r>
              <a:rPr dirty="0" sz="100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7E8B8C"/>
                </a:solidFill>
                <a:latin typeface="Dotum"/>
                <a:cs typeface="Dotum"/>
              </a:rPr>
              <a:t>및</a:t>
            </a:r>
            <a:r>
              <a:rPr dirty="0" sz="100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7E8B8C"/>
                </a:solidFill>
                <a:latin typeface="Dotum"/>
                <a:cs typeface="Dotum"/>
              </a:rPr>
              <a:t>개인정보</a:t>
            </a:r>
            <a:r>
              <a:rPr dirty="0" sz="100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7E8B8C"/>
                </a:solidFill>
                <a:latin typeface="Dotum"/>
                <a:cs typeface="Dotum"/>
              </a:rPr>
              <a:t>보호</a:t>
            </a:r>
            <a:r>
              <a:rPr dirty="0" sz="100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00" spc="-55">
                <a:solidFill>
                  <a:srgbClr val="7E8B8C"/>
                </a:solidFill>
                <a:latin typeface="Dotum"/>
                <a:cs typeface="Dotum"/>
              </a:rPr>
              <a:t>체계</a:t>
            </a:r>
            <a:endParaRPr sz="1000">
              <a:latin typeface="Dotum"/>
              <a:cs typeface="Dotum"/>
            </a:endParaRPr>
          </a:p>
        </p:txBody>
      </p:sp>
      <p:sp>
        <p:nvSpPr>
          <p:cNvPr id="49" name="object 49" descr=""/>
          <p:cNvSpPr/>
          <p:nvPr/>
        </p:nvSpPr>
        <p:spPr>
          <a:xfrm>
            <a:off x="3524237" y="2266962"/>
            <a:ext cx="4914900" cy="95250"/>
          </a:xfrm>
          <a:custGeom>
            <a:avLst/>
            <a:gdLst/>
            <a:ahLst/>
            <a:cxnLst/>
            <a:rect l="l" t="t" r="r" b="b"/>
            <a:pathLst>
              <a:path w="4914900" h="95250">
                <a:moveTo>
                  <a:pt x="685800" y="47625"/>
                </a:moveTo>
                <a:lnTo>
                  <a:pt x="609600" y="0"/>
                </a:lnTo>
                <a:lnTo>
                  <a:pt x="609600" y="38100"/>
                </a:lnTo>
                <a:lnTo>
                  <a:pt x="0" y="38100"/>
                </a:lnTo>
                <a:lnTo>
                  <a:pt x="0" y="57150"/>
                </a:lnTo>
                <a:lnTo>
                  <a:pt x="609600" y="57150"/>
                </a:lnTo>
                <a:lnTo>
                  <a:pt x="609600" y="95250"/>
                </a:lnTo>
                <a:lnTo>
                  <a:pt x="685800" y="47625"/>
                </a:lnTo>
                <a:close/>
              </a:path>
              <a:path w="4914900" h="95250">
                <a:moveTo>
                  <a:pt x="2800350" y="47625"/>
                </a:moveTo>
                <a:lnTo>
                  <a:pt x="2724150" y="0"/>
                </a:lnTo>
                <a:lnTo>
                  <a:pt x="2724150" y="38100"/>
                </a:lnTo>
                <a:lnTo>
                  <a:pt x="2114550" y="38100"/>
                </a:lnTo>
                <a:lnTo>
                  <a:pt x="2114550" y="57150"/>
                </a:lnTo>
                <a:lnTo>
                  <a:pt x="2724150" y="57150"/>
                </a:lnTo>
                <a:lnTo>
                  <a:pt x="2724150" y="95250"/>
                </a:lnTo>
                <a:lnTo>
                  <a:pt x="2800350" y="47625"/>
                </a:lnTo>
                <a:close/>
              </a:path>
              <a:path w="4914900" h="95250">
                <a:moveTo>
                  <a:pt x="4914900" y="47625"/>
                </a:moveTo>
                <a:lnTo>
                  <a:pt x="4838700" y="0"/>
                </a:lnTo>
                <a:lnTo>
                  <a:pt x="4838700" y="38100"/>
                </a:lnTo>
                <a:lnTo>
                  <a:pt x="4229100" y="38100"/>
                </a:lnTo>
                <a:lnTo>
                  <a:pt x="4229100" y="57150"/>
                </a:lnTo>
                <a:lnTo>
                  <a:pt x="4838700" y="57150"/>
                </a:lnTo>
                <a:lnTo>
                  <a:pt x="4838700" y="95250"/>
                </a:lnTo>
                <a:lnTo>
                  <a:pt x="4914900" y="47625"/>
                </a:lnTo>
                <a:close/>
              </a:path>
            </a:pathLst>
          </a:custGeom>
          <a:solidFill>
            <a:srgbClr val="7E8B8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8762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20"/>
              <a:t>경쟁</a:t>
            </a:r>
            <a:r>
              <a:rPr dirty="0" spc="-295"/>
              <a:t> </a:t>
            </a:r>
            <a:r>
              <a:rPr dirty="0" spc="-620"/>
              <a:t>우위</a:t>
            </a:r>
            <a:r>
              <a:rPr dirty="0" spc="-295"/>
              <a:t> </a:t>
            </a:r>
            <a:r>
              <a:rPr dirty="0" spc="-620"/>
              <a:t>및</a:t>
            </a:r>
            <a:r>
              <a:rPr dirty="0" spc="-295"/>
              <a:t> </a:t>
            </a:r>
            <a:r>
              <a:rPr dirty="0" spc="-645"/>
              <a:t>차별화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761999" y="1028699"/>
            <a:ext cx="10668000" cy="1752600"/>
            <a:chOff x="761999" y="1028699"/>
            <a:chExt cx="10668000" cy="1752600"/>
          </a:xfrm>
        </p:grpSpPr>
        <p:sp>
          <p:nvSpPr>
            <p:cNvPr id="5" name="object 5" descr=""/>
            <p:cNvSpPr/>
            <p:nvPr/>
          </p:nvSpPr>
          <p:spPr>
            <a:xfrm>
              <a:off x="761999" y="1028699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5714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571499" y="0"/>
                  </a:lnTo>
                  <a:lnTo>
                    <a:pt x="571499" y="380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953374" y="1447799"/>
              <a:ext cx="3476625" cy="1333500"/>
            </a:xfrm>
            <a:custGeom>
              <a:avLst/>
              <a:gdLst/>
              <a:ahLst/>
              <a:cxnLst/>
              <a:rect l="l" t="t" r="r" b="b"/>
              <a:pathLst>
                <a:path w="3476625" h="1333500">
                  <a:moveTo>
                    <a:pt x="3405428" y="1333499"/>
                  </a:moveTo>
                  <a:lnTo>
                    <a:pt x="71196" y="1333499"/>
                  </a:lnTo>
                  <a:lnTo>
                    <a:pt x="66241" y="1333011"/>
                  </a:lnTo>
                  <a:lnTo>
                    <a:pt x="29705" y="1317877"/>
                  </a:lnTo>
                  <a:lnTo>
                    <a:pt x="3885" y="1281837"/>
                  </a:lnTo>
                  <a:lnTo>
                    <a:pt x="0" y="1262303"/>
                  </a:lnTo>
                  <a:lnTo>
                    <a:pt x="0" y="12572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405428" y="0"/>
                  </a:lnTo>
                  <a:lnTo>
                    <a:pt x="3446919" y="15621"/>
                  </a:lnTo>
                  <a:lnTo>
                    <a:pt x="3472738" y="51661"/>
                  </a:lnTo>
                  <a:lnTo>
                    <a:pt x="3476624" y="71196"/>
                  </a:lnTo>
                  <a:lnTo>
                    <a:pt x="3476624" y="1262303"/>
                  </a:lnTo>
                  <a:lnTo>
                    <a:pt x="3461001" y="1303794"/>
                  </a:lnTo>
                  <a:lnTo>
                    <a:pt x="3424962" y="1329613"/>
                  </a:lnTo>
                  <a:lnTo>
                    <a:pt x="3410382" y="1333011"/>
                  </a:lnTo>
                  <a:lnTo>
                    <a:pt x="3405428" y="1333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181974" y="1828799"/>
              <a:ext cx="342900" cy="266700"/>
            </a:xfrm>
            <a:custGeom>
              <a:avLst/>
              <a:gdLst/>
              <a:ahLst/>
              <a:cxnLst/>
              <a:rect l="l" t="t" r="r" b="b"/>
              <a:pathLst>
                <a:path w="342900" h="266700">
                  <a:moveTo>
                    <a:pt x="219074" y="266699"/>
                  </a:moveTo>
                  <a:lnTo>
                    <a:pt x="161924" y="266699"/>
                  </a:lnTo>
                  <a:lnTo>
                    <a:pt x="150804" y="264453"/>
                  </a:lnTo>
                  <a:lnTo>
                    <a:pt x="141721" y="258328"/>
                  </a:lnTo>
                  <a:lnTo>
                    <a:pt x="135596" y="249245"/>
                  </a:lnTo>
                  <a:lnTo>
                    <a:pt x="133349" y="238124"/>
                  </a:lnTo>
                  <a:lnTo>
                    <a:pt x="133349" y="179962"/>
                  </a:lnTo>
                  <a:lnTo>
                    <a:pt x="133409" y="178950"/>
                  </a:lnTo>
                  <a:lnTo>
                    <a:pt x="133528" y="177998"/>
                  </a:lnTo>
                  <a:lnTo>
                    <a:pt x="85724" y="114299"/>
                  </a:lnTo>
                  <a:lnTo>
                    <a:pt x="28574" y="114299"/>
                  </a:lnTo>
                  <a:lnTo>
                    <a:pt x="17454" y="112053"/>
                  </a:lnTo>
                  <a:lnTo>
                    <a:pt x="8371" y="105928"/>
                  </a:lnTo>
                  <a:lnTo>
                    <a:pt x="2246" y="96845"/>
                  </a:lnTo>
                  <a:lnTo>
                    <a:pt x="0" y="85724"/>
                  </a:lnTo>
                  <a:lnTo>
                    <a:pt x="0" y="28574"/>
                  </a:lnTo>
                  <a:lnTo>
                    <a:pt x="2246" y="17454"/>
                  </a:lnTo>
                  <a:lnTo>
                    <a:pt x="8371" y="8371"/>
                  </a:lnTo>
                  <a:lnTo>
                    <a:pt x="17454" y="2246"/>
                  </a:lnTo>
                  <a:lnTo>
                    <a:pt x="28574" y="0"/>
                  </a:lnTo>
                  <a:lnTo>
                    <a:pt x="85724" y="0"/>
                  </a:lnTo>
                  <a:lnTo>
                    <a:pt x="96845" y="2246"/>
                  </a:lnTo>
                  <a:lnTo>
                    <a:pt x="105928" y="8371"/>
                  </a:lnTo>
                  <a:lnTo>
                    <a:pt x="112053" y="17454"/>
                  </a:lnTo>
                  <a:lnTo>
                    <a:pt x="114299" y="28574"/>
                  </a:lnTo>
                  <a:lnTo>
                    <a:pt x="114299" y="38099"/>
                  </a:lnTo>
                  <a:lnTo>
                    <a:pt x="228599" y="38099"/>
                  </a:lnTo>
                  <a:lnTo>
                    <a:pt x="228599" y="28574"/>
                  </a:lnTo>
                  <a:lnTo>
                    <a:pt x="230846" y="17454"/>
                  </a:lnTo>
                  <a:lnTo>
                    <a:pt x="236971" y="8371"/>
                  </a:lnTo>
                  <a:lnTo>
                    <a:pt x="246054" y="2246"/>
                  </a:lnTo>
                  <a:lnTo>
                    <a:pt x="257174" y="0"/>
                  </a:lnTo>
                  <a:lnTo>
                    <a:pt x="314324" y="0"/>
                  </a:lnTo>
                  <a:lnTo>
                    <a:pt x="325445" y="2246"/>
                  </a:lnTo>
                  <a:lnTo>
                    <a:pt x="334528" y="8371"/>
                  </a:lnTo>
                  <a:lnTo>
                    <a:pt x="340653" y="17454"/>
                  </a:lnTo>
                  <a:lnTo>
                    <a:pt x="342899" y="28574"/>
                  </a:lnTo>
                  <a:lnTo>
                    <a:pt x="342899" y="85724"/>
                  </a:lnTo>
                  <a:lnTo>
                    <a:pt x="340653" y="96845"/>
                  </a:lnTo>
                  <a:lnTo>
                    <a:pt x="334528" y="105928"/>
                  </a:lnTo>
                  <a:lnTo>
                    <a:pt x="325445" y="112053"/>
                  </a:lnTo>
                  <a:lnTo>
                    <a:pt x="314324" y="114299"/>
                  </a:lnTo>
                  <a:lnTo>
                    <a:pt x="257174" y="114299"/>
                  </a:lnTo>
                  <a:lnTo>
                    <a:pt x="246054" y="112053"/>
                  </a:lnTo>
                  <a:lnTo>
                    <a:pt x="236971" y="105928"/>
                  </a:lnTo>
                  <a:lnTo>
                    <a:pt x="230846" y="96845"/>
                  </a:lnTo>
                  <a:lnTo>
                    <a:pt x="228599" y="85724"/>
                  </a:lnTo>
                  <a:lnTo>
                    <a:pt x="228599" y="76199"/>
                  </a:lnTo>
                  <a:lnTo>
                    <a:pt x="114299" y="76199"/>
                  </a:lnTo>
                  <a:lnTo>
                    <a:pt x="114299" y="86737"/>
                  </a:lnTo>
                  <a:lnTo>
                    <a:pt x="114240" y="87749"/>
                  </a:lnTo>
                  <a:lnTo>
                    <a:pt x="114121" y="88701"/>
                  </a:lnTo>
                  <a:lnTo>
                    <a:pt x="161924" y="152399"/>
                  </a:lnTo>
                  <a:lnTo>
                    <a:pt x="219074" y="152399"/>
                  </a:lnTo>
                  <a:lnTo>
                    <a:pt x="230195" y="154646"/>
                  </a:lnTo>
                  <a:lnTo>
                    <a:pt x="239278" y="160771"/>
                  </a:lnTo>
                  <a:lnTo>
                    <a:pt x="245403" y="169854"/>
                  </a:lnTo>
                  <a:lnTo>
                    <a:pt x="247649" y="180974"/>
                  </a:lnTo>
                  <a:lnTo>
                    <a:pt x="247649" y="238124"/>
                  </a:lnTo>
                  <a:lnTo>
                    <a:pt x="245403" y="249245"/>
                  </a:lnTo>
                  <a:lnTo>
                    <a:pt x="239278" y="258328"/>
                  </a:lnTo>
                  <a:lnTo>
                    <a:pt x="230195" y="264453"/>
                  </a:lnTo>
                  <a:lnTo>
                    <a:pt x="219074" y="2666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8166149" y="1667243"/>
            <a:ext cx="3006090" cy="875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7365">
              <a:lnSpc>
                <a:spcPct val="100000"/>
              </a:lnSpc>
              <a:spcBef>
                <a:spcPts val="95"/>
              </a:spcBef>
            </a:pPr>
            <a:r>
              <a:rPr dirty="0" sz="1550" spc="-335">
                <a:solidFill>
                  <a:srgbClr val="4A5462"/>
                </a:solidFill>
                <a:latin typeface="Dotum"/>
                <a:cs typeface="Dotum"/>
              </a:rPr>
              <a:t>통합성</a:t>
            </a:r>
            <a:endParaRPr sz="1550">
              <a:latin typeface="Dotum"/>
              <a:cs typeface="Dotum"/>
            </a:endParaRPr>
          </a:p>
          <a:p>
            <a:pPr marL="507365">
              <a:lnSpc>
                <a:spcPct val="100000"/>
              </a:lnSpc>
              <a:spcBef>
                <a:spcPts val="114"/>
              </a:spcBef>
            </a:pPr>
            <a:r>
              <a:rPr dirty="0" sz="2050" spc="-409">
                <a:solidFill>
                  <a:srgbClr val="3398DA"/>
                </a:solidFill>
                <a:latin typeface="Dotum"/>
                <a:cs typeface="Dotum"/>
              </a:rPr>
              <a:t>업계</a:t>
            </a:r>
            <a:r>
              <a:rPr dirty="0" sz="2050" spc="-190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800" spc="-25" b="1">
                <a:solidFill>
                  <a:srgbClr val="3398DA"/>
                </a:solidFill>
                <a:latin typeface="Segoe UI"/>
                <a:cs typeface="Segoe UI"/>
              </a:rPr>
              <a:t>1</a:t>
            </a:r>
            <a:r>
              <a:rPr dirty="0" sz="2050" spc="-25">
                <a:solidFill>
                  <a:srgbClr val="3398DA"/>
                </a:solidFill>
                <a:latin typeface="Dotum"/>
                <a:cs typeface="Dotum"/>
              </a:rPr>
              <a:t>위</a:t>
            </a:r>
            <a:endParaRPr sz="20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350" spc="-180">
                <a:solidFill>
                  <a:srgbClr val="6A7280"/>
                </a:solidFill>
                <a:latin typeface="Dotum"/>
                <a:cs typeface="Dotum"/>
              </a:rPr>
              <a:t>계산</a:t>
            </a:r>
            <a:r>
              <a:rPr dirty="0" sz="1200" spc="-180">
                <a:solidFill>
                  <a:srgbClr val="6A7280"/>
                </a:solidFill>
                <a:latin typeface="Segoe UI"/>
                <a:cs typeface="Segoe UI"/>
              </a:rPr>
              <a:t>,</a:t>
            </a:r>
            <a:r>
              <a:rPr dirty="0" sz="1200" spc="15">
                <a:solidFill>
                  <a:srgbClr val="6A7280"/>
                </a:solidFill>
                <a:latin typeface="Segoe UI"/>
                <a:cs typeface="Segoe UI"/>
              </a:rPr>
              <a:t> </a:t>
            </a:r>
            <a:r>
              <a:rPr dirty="0" sz="1350" spc="-180">
                <a:solidFill>
                  <a:srgbClr val="6A7280"/>
                </a:solidFill>
                <a:latin typeface="Dotum"/>
                <a:cs typeface="Dotum"/>
              </a:rPr>
              <a:t>보안</a:t>
            </a:r>
            <a:r>
              <a:rPr dirty="0" sz="1200" spc="-180">
                <a:solidFill>
                  <a:srgbClr val="6A7280"/>
                </a:solidFill>
                <a:latin typeface="Segoe UI"/>
                <a:cs typeface="Segoe UI"/>
              </a:rPr>
              <a:t>,</a:t>
            </a:r>
            <a:r>
              <a:rPr dirty="0" sz="1200" spc="15">
                <a:solidFill>
                  <a:srgbClr val="6A728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안전관리의</a:t>
            </a:r>
            <a:r>
              <a:rPr dirty="0" sz="1350" spc="-11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완벽한</a:t>
            </a:r>
            <a:r>
              <a:rPr dirty="0" sz="1350" spc="-11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통합</a:t>
            </a:r>
            <a:r>
              <a:rPr dirty="0" sz="1350" spc="-11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솔루션</a:t>
            </a:r>
            <a:r>
              <a:rPr dirty="0" sz="1350" spc="-11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6A7280"/>
                </a:solidFill>
                <a:latin typeface="Dotum"/>
                <a:cs typeface="Dotum"/>
              </a:rPr>
              <a:t>제공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953373" y="2933700"/>
            <a:ext cx="3476625" cy="1333500"/>
            <a:chOff x="7953373" y="2933700"/>
            <a:chExt cx="3476625" cy="1333500"/>
          </a:xfrm>
        </p:grpSpPr>
        <p:sp>
          <p:nvSpPr>
            <p:cNvPr id="10" name="object 10" descr=""/>
            <p:cNvSpPr/>
            <p:nvPr/>
          </p:nvSpPr>
          <p:spPr>
            <a:xfrm>
              <a:off x="7953373" y="2933700"/>
              <a:ext cx="3476625" cy="1333500"/>
            </a:xfrm>
            <a:custGeom>
              <a:avLst/>
              <a:gdLst/>
              <a:ahLst/>
              <a:cxnLst/>
              <a:rect l="l" t="t" r="r" b="b"/>
              <a:pathLst>
                <a:path w="3476625" h="1333500">
                  <a:moveTo>
                    <a:pt x="3405428" y="1333499"/>
                  </a:moveTo>
                  <a:lnTo>
                    <a:pt x="71196" y="1333499"/>
                  </a:lnTo>
                  <a:lnTo>
                    <a:pt x="66241" y="1333010"/>
                  </a:lnTo>
                  <a:lnTo>
                    <a:pt x="29705" y="1317876"/>
                  </a:lnTo>
                  <a:lnTo>
                    <a:pt x="3885" y="1281836"/>
                  </a:lnTo>
                  <a:lnTo>
                    <a:pt x="0" y="1262302"/>
                  </a:lnTo>
                  <a:lnTo>
                    <a:pt x="0" y="12572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3405428" y="0"/>
                  </a:lnTo>
                  <a:lnTo>
                    <a:pt x="3446919" y="15621"/>
                  </a:lnTo>
                  <a:lnTo>
                    <a:pt x="3472738" y="51661"/>
                  </a:lnTo>
                  <a:lnTo>
                    <a:pt x="3476624" y="71196"/>
                  </a:lnTo>
                  <a:lnTo>
                    <a:pt x="3476624" y="1262302"/>
                  </a:lnTo>
                  <a:lnTo>
                    <a:pt x="3461001" y="1303793"/>
                  </a:lnTo>
                  <a:lnTo>
                    <a:pt x="3424962" y="1329613"/>
                  </a:lnTo>
                  <a:lnTo>
                    <a:pt x="3410382" y="1333010"/>
                  </a:lnTo>
                  <a:lnTo>
                    <a:pt x="3405428" y="1333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182157" y="3295649"/>
              <a:ext cx="304800" cy="30353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67154" y="303530"/>
                  </a:moveTo>
                  <a:lnTo>
                    <a:pt x="137278" y="303530"/>
                  </a:lnTo>
                  <a:lnTo>
                    <a:pt x="115177" y="299720"/>
                  </a:lnTo>
                  <a:lnTo>
                    <a:pt x="73874" y="281940"/>
                  </a:lnTo>
                  <a:lnTo>
                    <a:pt x="39289" y="254000"/>
                  </a:lnTo>
                  <a:lnTo>
                    <a:pt x="14451" y="217170"/>
                  </a:lnTo>
                  <a:lnTo>
                    <a:pt x="11417" y="209550"/>
                  </a:lnTo>
                  <a:lnTo>
                    <a:pt x="8721" y="203200"/>
                  </a:lnTo>
                  <a:lnTo>
                    <a:pt x="6377" y="195580"/>
                  </a:lnTo>
                  <a:lnTo>
                    <a:pt x="4385" y="189230"/>
                  </a:lnTo>
                  <a:lnTo>
                    <a:pt x="2745" y="181610"/>
                  </a:lnTo>
                  <a:lnTo>
                    <a:pt x="1464" y="173990"/>
                  </a:lnTo>
                  <a:lnTo>
                    <a:pt x="549" y="166370"/>
                  </a:lnTo>
                  <a:lnTo>
                    <a:pt x="0" y="158750"/>
                  </a:lnTo>
                  <a:lnTo>
                    <a:pt x="0" y="144780"/>
                  </a:lnTo>
                  <a:lnTo>
                    <a:pt x="6377" y="107950"/>
                  </a:lnTo>
                  <a:lnTo>
                    <a:pt x="8721" y="100330"/>
                  </a:lnTo>
                  <a:lnTo>
                    <a:pt x="11417" y="93980"/>
                  </a:lnTo>
                  <a:lnTo>
                    <a:pt x="14451" y="86360"/>
                  </a:lnTo>
                  <a:lnTo>
                    <a:pt x="17810" y="80010"/>
                  </a:lnTo>
                  <a:lnTo>
                    <a:pt x="44453" y="44450"/>
                  </a:lnTo>
                  <a:lnTo>
                    <a:pt x="80375" y="17780"/>
                  </a:lnTo>
                  <a:lnTo>
                    <a:pt x="137278" y="0"/>
                  </a:lnTo>
                  <a:lnTo>
                    <a:pt x="167154" y="0"/>
                  </a:lnTo>
                  <a:lnTo>
                    <a:pt x="210537" y="11430"/>
                  </a:lnTo>
                  <a:lnTo>
                    <a:pt x="248899" y="34290"/>
                  </a:lnTo>
                  <a:lnTo>
                    <a:pt x="251728" y="36830"/>
                  </a:lnTo>
                  <a:lnTo>
                    <a:pt x="149690" y="36830"/>
                  </a:lnTo>
                  <a:lnTo>
                    <a:pt x="147260" y="38100"/>
                  </a:lnTo>
                  <a:lnTo>
                    <a:pt x="133166" y="54610"/>
                  </a:lnTo>
                  <a:lnTo>
                    <a:pt x="133166" y="58420"/>
                  </a:lnTo>
                  <a:lnTo>
                    <a:pt x="133650" y="60960"/>
                  </a:lnTo>
                  <a:lnTo>
                    <a:pt x="135583" y="66040"/>
                  </a:lnTo>
                  <a:lnTo>
                    <a:pt x="80585" y="66040"/>
                  </a:lnTo>
                  <a:lnTo>
                    <a:pt x="75917" y="68580"/>
                  </a:lnTo>
                  <a:lnTo>
                    <a:pt x="73857" y="69850"/>
                  </a:lnTo>
                  <a:lnTo>
                    <a:pt x="70285" y="73660"/>
                  </a:lnTo>
                  <a:lnTo>
                    <a:pt x="68908" y="74930"/>
                  </a:lnTo>
                  <a:lnTo>
                    <a:pt x="66975" y="80010"/>
                  </a:lnTo>
                  <a:lnTo>
                    <a:pt x="66491" y="82550"/>
                  </a:lnTo>
                  <a:lnTo>
                    <a:pt x="66491" y="87630"/>
                  </a:lnTo>
                  <a:lnTo>
                    <a:pt x="66975" y="90170"/>
                  </a:lnTo>
                  <a:lnTo>
                    <a:pt x="68908" y="95250"/>
                  </a:lnTo>
                  <a:lnTo>
                    <a:pt x="70285" y="96520"/>
                  </a:lnTo>
                  <a:lnTo>
                    <a:pt x="73857" y="100330"/>
                  </a:lnTo>
                  <a:lnTo>
                    <a:pt x="75917" y="101600"/>
                  </a:lnTo>
                  <a:lnTo>
                    <a:pt x="80585" y="104140"/>
                  </a:lnTo>
                  <a:lnTo>
                    <a:pt x="182574" y="104140"/>
                  </a:lnTo>
                  <a:lnTo>
                    <a:pt x="170209" y="132080"/>
                  </a:lnTo>
                  <a:lnTo>
                    <a:pt x="54440" y="132080"/>
                  </a:lnTo>
                  <a:lnTo>
                    <a:pt x="52010" y="133350"/>
                  </a:lnTo>
                  <a:lnTo>
                    <a:pt x="47342" y="134620"/>
                  </a:lnTo>
                  <a:lnTo>
                    <a:pt x="37916" y="149860"/>
                  </a:lnTo>
                  <a:lnTo>
                    <a:pt x="37916" y="153670"/>
                  </a:lnTo>
                  <a:lnTo>
                    <a:pt x="52010" y="170180"/>
                  </a:lnTo>
                  <a:lnTo>
                    <a:pt x="152216" y="170180"/>
                  </a:lnTo>
                  <a:lnTo>
                    <a:pt x="137398" y="173990"/>
                  </a:lnTo>
                  <a:lnTo>
                    <a:pt x="125286" y="181610"/>
                  </a:lnTo>
                  <a:lnTo>
                    <a:pt x="117114" y="194310"/>
                  </a:lnTo>
                  <a:lnTo>
                    <a:pt x="114116" y="208280"/>
                  </a:lnTo>
                  <a:lnTo>
                    <a:pt x="117114" y="223520"/>
                  </a:lnTo>
                  <a:lnTo>
                    <a:pt x="125286" y="236220"/>
                  </a:lnTo>
                  <a:lnTo>
                    <a:pt x="137398" y="243840"/>
                  </a:lnTo>
                  <a:lnTo>
                    <a:pt x="152216" y="246380"/>
                  </a:lnTo>
                  <a:lnTo>
                    <a:pt x="271863" y="246380"/>
                  </a:lnTo>
                  <a:lnTo>
                    <a:pt x="270025" y="248920"/>
                  </a:lnTo>
                  <a:lnTo>
                    <a:pt x="236885" y="278130"/>
                  </a:lnTo>
                  <a:lnTo>
                    <a:pt x="196456" y="297180"/>
                  </a:lnTo>
                  <a:lnTo>
                    <a:pt x="189256" y="299720"/>
                  </a:lnTo>
                  <a:lnTo>
                    <a:pt x="167154" y="303530"/>
                  </a:lnTo>
                  <a:close/>
                </a:path>
                <a:path w="304800" h="303529">
                  <a:moveTo>
                    <a:pt x="200357" y="74930"/>
                  </a:moveTo>
                  <a:lnTo>
                    <a:pt x="157173" y="74930"/>
                  </a:lnTo>
                  <a:lnTo>
                    <a:pt x="161840" y="73660"/>
                  </a:lnTo>
                  <a:lnTo>
                    <a:pt x="163901" y="72390"/>
                  </a:lnTo>
                  <a:lnTo>
                    <a:pt x="167473" y="68580"/>
                  </a:lnTo>
                  <a:lnTo>
                    <a:pt x="168850" y="66040"/>
                  </a:lnTo>
                  <a:lnTo>
                    <a:pt x="170783" y="60960"/>
                  </a:lnTo>
                  <a:lnTo>
                    <a:pt x="171266" y="58420"/>
                  </a:lnTo>
                  <a:lnTo>
                    <a:pt x="171266" y="54610"/>
                  </a:lnTo>
                  <a:lnTo>
                    <a:pt x="157173" y="38100"/>
                  </a:lnTo>
                  <a:lnTo>
                    <a:pt x="154743" y="36830"/>
                  </a:lnTo>
                  <a:lnTo>
                    <a:pt x="251728" y="36830"/>
                  </a:lnTo>
                  <a:lnTo>
                    <a:pt x="254556" y="39370"/>
                  </a:lnTo>
                  <a:lnTo>
                    <a:pt x="282940" y="73660"/>
                  </a:lnTo>
                  <a:lnTo>
                    <a:pt x="203175" y="73660"/>
                  </a:lnTo>
                  <a:lnTo>
                    <a:pt x="200357" y="74930"/>
                  </a:lnTo>
                  <a:close/>
                </a:path>
                <a:path w="304800" h="303529">
                  <a:moveTo>
                    <a:pt x="182574" y="104140"/>
                  </a:moveTo>
                  <a:lnTo>
                    <a:pt x="90498" y="104140"/>
                  </a:lnTo>
                  <a:lnTo>
                    <a:pt x="95165" y="101600"/>
                  </a:lnTo>
                  <a:lnTo>
                    <a:pt x="97226" y="100330"/>
                  </a:lnTo>
                  <a:lnTo>
                    <a:pt x="100798" y="96520"/>
                  </a:lnTo>
                  <a:lnTo>
                    <a:pt x="102175" y="95250"/>
                  </a:lnTo>
                  <a:lnTo>
                    <a:pt x="104108" y="90170"/>
                  </a:lnTo>
                  <a:lnTo>
                    <a:pt x="104591" y="87630"/>
                  </a:lnTo>
                  <a:lnTo>
                    <a:pt x="104591" y="82550"/>
                  </a:lnTo>
                  <a:lnTo>
                    <a:pt x="104108" y="80010"/>
                  </a:lnTo>
                  <a:lnTo>
                    <a:pt x="102175" y="74930"/>
                  </a:lnTo>
                  <a:lnTo>
                    <a:pt x="100798" y="73660"/>
                  </a:lnTo>
                  <a:lnTo>
                    <a:pt x="97226" y="69850"/>
                  </a:lnTo>
                  <a:lnTo>
                    <a:pt x="95165" y="68580"/>
                  </a:lnTo>
                  <a:lnTo>
                    <a:pt x="90498" y="66040"/>
                  </a:lnTo>
                  <a:lnTo>
                    <a:pt x="135583" y="66040"/>
                  </a:lnTo>
                  <a:lnTo>
                    <a:pt x="136960" y="68580"/>
                  </a:lnTo>
                  <a:lnTo>
                    <a:pt x="140532" y="72390"/>
                  </a:lnTo>
                  <a:lnTo>
                    <a:pt x="142592" y="73660"/>
                  </a:lnTo>
                  <a:lnTo>
                    <a:pt x="147260" y="74930"/>
                  </a:lnTo>
                  <a:lnTo>
                    <a:pt x="200357" y="74930"/>
                  </a:lnTo>
                  <a:lnTo>
                    <a:pt x="194722" y="77470"/>
                  </a:lnTo>
                  <a:lnTo>
                    <a:pt x="191567" y="83820"/>
                  </a:lnTo>
                  <a:lnTo>
                    <a:pt x="182574" y="104140"/>
                  </a:lnTo>
                  <a:close/>
                </a:path>
                <a:path w="304800" h="303529">
                  <a:moveTo>
                    <a:pt x="271863" y="246380"/>
                  </a:moveTo>
                  <a:lnTo>
                    <a:pt x="152216" y="246380"/>
                  </a:lnTo>
                  <a:lnTo>
                    <a:pt x="167035" y="243840"/>
                  </a:lnTo>
                  <a:lnTo>
                    <a:pt x="179147" y="236220"/>
                  </a:lnTo>
                  <a:lnTo>
                    <a:pt x="187319" y="223520"/>
                  </a:lnTo>
                  <a:lnTo>
                    <a:pt x="190316" y="208280"/>
                  </a:lnTo>
                  <a:lnTo>
                    <a:pt x="189570" y="201930"/>
                  </a:lnTo>
                  <a:lnTo>
                    <a:pt x="187429" y="194310"/>
                  </a:lnTo>
                  <a:lnTo>
                    <a:pt x="184038" y="187960"/>
                  </a:lnTo>
                  <a:lnTo>
                    <a:pt x="179541" y="182880"/>
                  </a:lnTo>
                  <a:lnTo>
                    <a:pt x="220856" y="88900"/>
                  </a:lnTo>
                  <a:lnTo>
                    <a:pt x="217582" y="80010"/>
                  </a:lnTo>
                  <a:lnTo>
                    <a:pt x="203175" y="73660"/>
                  </a:lnTo>
                  <a:lnTo>
                    <a:pt x="282940" y="73660"/>
                  </a:lnTo>
                  <a:lnTo>
                    <a:pt x="286623" y="80010"/>
                  </a:lnTo>
                  <a:lnTo>
                    <a:pt x="289981" y="86360"/>
                  </a:lnTo>
                  <a:lnTo>
                    <a:pt x="293016" y="93980"/>
                  </a:lnTo>
                  <a:lnTo>
                    <a:pt x="295712" y="100330"/>
                  </a:lnTo>
                  <a:lnTo>
                    <a:pt x="298056" y="107950"/>
                  </a:lnTo>
                  <a:lnTo>
                    <a:pt x="300048" y="114300"/>
                  </a:lnTo>
                  <a:lnTo>
                    <a:pt x="301688" y="121920"/>
                  </a:lnTo>
                  <a:lnTo>
                    <a:pt x="302969" y="129540"/>
                  </a:lnTo>
                  <a:lnTo>
                    <a:pt x="303274" y="132080"/>
                  </a:lnTo>
                  <a:lnTo>
                    <a:pt x="244940" y="132080"/>
                  </a:lnTo>
                  <a:lnTo>
                    <a:pt x="242510" y="133350"/>
                  </a:lnTo>
                  <a:lnTo>
                    <a:pt x="228416" y="149860"/>
                  </a:lnTo>
                  <a:lnTo>
                    <a:pt x="228416" y="153670"/>
                  </a:lnTo>
                  <a:lnTo>
                    <a:pt x="242510" y="170180"/>
                  </a:lnTo>
                  <a:lnTo>
                    <a:pt x="303427" y="170180"/>
                  </a:lnTo>
                  <a:lnTo>
                    <a:pt x="302969" y="173990"/>
                  </a:lnTo>
                  <a:lnTo>
                    <a:pt x="301688" y="181610"/>
                  </a:lnTo>
                  <a:lnTo>
                    <a:pt x="300048" y="189230"/>
                  </a:lnTo>
                  <a:lnTo>
                    <a:pt x="298056" y="195580"/>
                  </a:lnTo>
                  <a:lnTo>
                    <a:pt x="295712" y="203200"/>
                  </a:lnTo>
                  <a:lnTo>
                    <a:pt x="293016" y="209550"/>
                  </a:lnTo>
                  <a:lnTo>
                    <a:pt x="289981" y="217170"/>
                  </a:lnTo>
                  <a:lnTo>
                    <a:pt x="286623" y="223520"/>
                  </a:lnTo>
                  <a:lnTo>
                    <a:pt x="282940" y="229870"/>
                  </a:lnTo>
                  <a:lnTo>
                    <a:pt x="278932" y="236220"/>
                  </a:lnTo>
                  <a:lnTo>
                    <a:pt x="274621" y="242570"/>
                  </a:lnTo>
                  <a:lnTo>
                    <a:pt x="271863" y="246380"/>
                  </a:lnTo>
                  <a:close/>
                </a:path>
                <a:path w="304800" h="303529">
                  <a:moveTo>
                    <a:pt x="153348" y="170180"/>
                  </a:moveTo>
                  <a:lnTo>
                    <a:pt x="61923" y="170180"/>
                  </a:lnTo>
                  <a:lnTo>
                    <a:pt x="66590" y="168910"/>
                  </a:lnTo>
                  <a:lnTo>
                    <a:pt x="68651" y="167640"/>
                  </a:lnTo>
                  <a:lnTo>
                    <a:pt x="72223" y="163830"/>
                  </a:lnTo>
                  <a:lnTo>
                    <a:pt x="73600" y="161290"/>
                  </a:lnTo>
                  <a:lnTo>
                    <a:pt x="75533" y="156210"/>
                  </a:lnTo>
                  <a:lnTo>
                    <a:pt x="76016" y="153670"/>
                  </a:lnTo>
                  <a:lnTo>
                    <a:pt x="76016" y="149860"/>
                  </a:lnTo>
                  <a:lnTo>
                    <a:pt x="61923" y="133350"/>
                  </a:lnTo>
                  <a:lnTo>
                    <a:pt x="59493" y="132080"/>
                  </a:lnTo>
                  <a:lnTo>
                    <a:pt x="170209" y="132080"/>
                  </a:lnTo>
                  <a:lnTo>
                    <a:pt x="153348" y="170180"/>
                  </a:lnTo>
                  <a:close/>
                </a:path>
                <a:path w="304800" h="303529">
                  <a:moveTo>
                    <a:pt x="303427" y="170180"/>
                  </a:moveTo>
                  <a:lnTo>
                    <a:pt x="252423" y="170180"/>
                  </a:lnTo>
                  <a:lnTo>
                    <a:pt x="257090" y="168910"/>
                  </a:lnTo>
                  <a:lnTo>
                    <a:pt x="259151" y="167640"/>
                  </a:lnTo>
                  <a:lnTo>
                    <a:pt x="262723" y="163830"/>
                  </a:lnTo>
                  <a:lnTo>
                    <a:pt x="264100" y="161290"/>
                  </a:lnTo>
                  <a:lnTo>
                    <a:pt x="266033" y="156210"/>
                  </a:lnTo>
                  <a:lnTo>
                    <a:pt x="266516" y="153670"/>
                  </a:lnTo>
                  <a:lnTo>
                    <a:pt x="266516" y="149860"/>
                  </a:lnTo>
                  <a:lnTo>
                    <a:pt x="252423" y="133350"/>
                  </a:lnTo>
                  <a:lnTo>
                    <a:pt x="249993" y="132080"/>
                  </a:lnTo>
                  <a:lnTo>
                    <a:pt x="303274" y="132080"/>
                  </a:lnTo>
                  <a:lnTo>
                    <a:pt x="303884" y="137160"/>
                  </a:lnTo>
                  <a:lnTo>
                    <a:pt x="304433" y="144780"/>
                  </a:lnTo>
                  <a:lnTo>
                    <a:pt x="304433" y="158750"/>
                  </a:lnTo>
                  <a:lnTo>
                    <a:pt x="303884" y="166370"/>
                  </a:lnTo>
                  <a:lnTo>
                    <a:pt x="303427" y="170180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8166149" y="3153143"/>
            <a:ext cx="2841625" cy="875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95"/>
              </a:spcBef>
            </a:pPr>
            <a:r>
              <a:rPr dirty="0" sz="1550" spc="-335">
                <a:solidFill>
                  <a:srgbClr val="4A5462"/>
                </a:solidFill>
                <a:latin typeface="Dotum"/>
                <a:cs typeface="Dotum"/>
              </a:rPr>
              <a:t>효율성</a:t>
            </a:r>
            <a:endParaRPr sz="1550">
              <a:latin typeface="Dotum"/>
              <a:cs typeface="Dotum"/>
            </a:endParaRPr>
          </a:p>
          <a:p>
            <a:pPr marL="469265">
              <a:lnSpc>
                <a:spcPct val="100000"/>
              </a:lnSpc>
              <a:spcBef>
                <a:spcPts val="114"/>
              </a:spcBef>
            </a:pPr>
            <a:r>
              <a:rPr dirty="0" sz="1800" b="1">
                <a:solidFill>
                  <a:srgbClr val="3398DA"/>
                </a:solidFill>
                <a:latin typeface="Segoe UI"/>
                <a:cs typeface="Segoe UI"/>
              </a:rPr>
              <a:t>30%</a:t>
            </a:r>
            <a:r>
              <a:rPr dirty="0" sz="1800" spc="-40" b="1">
                <a:solidFill>
                  <a:srgbClr val="3398DA"/>
                </a:solidFill>
                <a:latin typeface="Segoe UI"/>
                <a:cs typeface="Segoe UI"/>
              </a:rPr>
              <a:t> </a:t>
            </a:r>
            <a:r>
              <a:rPr dirty="0" sz="2050" spc="-434">
                <a:solidFill>
                  <a:srgbClr val="3398DA"/>
                </a:solidFill>
                <a:latin typeface="Dotum"/>
                <a:cs typeface="Dotum"/>
              </a:rPr>
              <a:t>향상</a:t>
            </a:r>
            <a:endParaRPr sz="20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경쟁</a:t>
            </a:r>
            <a:r>
              <a:rPr dirty="0" sz="1350" spc="-12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솔루션</a:t>
            </a:r>
            <a:r>
              <a:rPr dirty="0" sz="1350" spc="-114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대비</a:t>
            </a:r>
            <a:r>
              <a:rPr dirty="0" sz="1350" spc="-12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운영</a:t>
            </a:r>
            <a:r>
              <a:rPr dirty="0" sz="1350" spc="-114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효율성</a:t>
            </a:r>
            <a:r>
              <a:rPr dirty="0" sz="1350" spc="-114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및</a:t>
            </a:r>
            <a:r>
              <a:rPr dirty="0" sz="1350" spc="-12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정확도</a:t>
            </a:r>
            <a:r>
              <a:rPr dirty="0" sz="1350" spc="-114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6A7280"/>
                </a:solidFill>
                <a:latin typeface="Dotum"/>
                <a:cs typeface="Dotum"/>
              </a:rPr>
              <a:t>개선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7953373" y="4419599"/>
            <a:ext cx="3476625" cy="1333500"/>
            <a:chOff x="7953373" y="4419599"/>
            <a:chExt cx="3476625" cy="1333500"/>
          </a:xfrm>
        </p:grpSpPr>
        <p:sp>
          <p:nvSpPr>
            <p:cNvPr id="14" name="object 14" descr=""/>
            <p:cNvSpPr/>
            <p:nvPr/>
          </p:nvSpPr>
          <p:spPr>
            <a:xfrm>
              <a:off x="7953373" y="4419599"/>
              <a:ext cx="3476625" cy="1333500"/>
            </a:xfrm>
            <a:custGeom>
              <a:avLst/>
              <a:gdLst/>
              <a:ahLst/>
              <a:cxnLst/>
              <a:rect l="l" t="t" r="r" b="b"/>
              <a:pathLst>
                <a:path w="3476625" h="1333500">
                  <a:moveTo>
                    <a:pt x="3405428" y="1333499"/>
                  </a:moveTo>
                  <a:lnTo>
                    <a:pt x="71196" y="1333499"/>
                  </a:lnTo>
                  <a:lnTo>
                    <a:pt x="66241" y="1333011"/>
                  </a:lnTo>
                  <a:lnTo>
                    <a:pt x="29705" y="1317878"/>
                  </a:lnTo>
                  <a:lnTo>
                    <a:pt x="3885" y="1281837"/>
                  </a:lnTo>
                  <a:lnTo>
                    <a:pt x="0" y="1262302"/>
                  </a:lnTo>
                  <a:lnTo>
                    <a:pt x="0" y="12572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405428" y="0"/>
                  </a:lnTo>
                  <a:lnTo>
                    <a:pt x="3446919" y="15621"/>
                  </a:lnTo>
                  <a:lnTo>
                    <a:pt x="3472738" y="51661"/>
                  </a:lnTo>
                  <a:lnTo>
                    <a:pt x="3476624" y="71196"/>
                  </a:lnTo>
                  <a:lnTo>
                    <a:pt x="3476624" y="1262302"/>
                  </a:lnTo>
                  <a:lnTo>
                    <a:pt x="3461001" y="1303794"/>
                  </a:lnTo>
                  <a:lnTo>
                    <a:pt x="3424962" y="1329613"/>
                  </a:lnTo>
                  <a:lnTo>
                    <a:pt x="3410382" y="1333011"/>
                  </a:lnTo>
                  <a:lnTo>
                    <a:pt x="3405428" y="1333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201024" y="480059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0330" y="266699"/>
                  </a:moveTo>
                  <a:lnTo>
                    <a:pt x="160912" y="266699"/>
                  </a:lnTo>
                  <a:lnTo>
                    <a:pt x="155674" y="263247"/>
                  </a:lnTo>
                  <a:lnTo>
                    <a:pt x="151268" y="252531"/>
                  </a:lnTo>
                  <a:lnTo>
                    <a:pt x="152459" y="246399"/>
                  </a:lnTo>
                  <a:lnTo>
                    <a:pt x="180379" y="218479"/>
                  </a:lnTo>
                  <a:lnTo>
                    <a:pt x="133349" y="171449"/>
                  </a:lnTo>
                  <a:lnTo>
                    <a:pt x="86320" y="218479"/>
                  </a:lnTo>
                  <a:lnTo>
                    <a:pt x="114240" y="246399"/>
                  </a:lnTo>
                  <a:lnTo>
                    <a:pt x="115431" y="252531"/>
                  </a:lnTo>
                  <a:lnTo>
                    <a:pt x="111025" y="263247"/>
                  </a:lnTo>
                  <a:lnTo>
                    <a:pt x="105787" y="266699"/>
                  </a:lnTo>
                  <a:lnTo>
                    <a:pt x="6369" y="266699"/>
                  </a:lnTo>
                  <a:lnTo>
                    <a:pt x="0" y="260330"/>
                  </a:lnTo>
                  <a:lnTo>
                    <a:pt x="0" y="160912"/>
                  </a:lnTo>
                  <a:lnTo>
                    <a:pt x="3452" y="155674"/>
                  </a:lnTo>
                  <a:lnTo>
                    <a:pt x="14168" y="151268"/>
                  </a:lnTo>
                  <a:lnTo>
                    <a:pt x="20300" y="152459"/>
                  </a:lnTo>
                  <a:lnTo>
                    <a:pt x="48220" y="180379"/>
                  </a:lnTo>
                  <a:lnTo>
                    <a:pt x="95249" y="133349"/>
                  </a:lnTo>
                  <a:lnTo>
                    <a:pt x="48220" y="86320"/>
                  </a:lnTo>
                  <a:lnTo>
                    <a:pt x="20300" y="114240"/>
                  </a:lnTo>
                  <a:lnTo>
                    <a:pt x="14168" y="115431"/>
                  </a:lnTo>
                  <a:lnTo>
                    <a:pt x="3452" y="111025"/>
                  </a:lnTo>
                  <a:lnTo>
                    <a:pt x="0" y="105787"/>
                  </a:lnTo>
                  <a:lnTo>
                    <a:pt x="0" y="6369"/>
                  </a:lnTo>
                  <a:lnTo>
                    <a:pt x="6369" y="0"/>
                  </a:lnTo>
                  <a:lnTo>
                    <a:pt x="100012" y="0"/>
                  </a:lnTo>
                  <a:lnTo>
                    <a:pt x="105787" y="0"/>
                  </a:lnTo>
                  <a:lnTo>
                    <a:pt x="111025" y="3452"/>
                  </a:lnTo>
                  <a:lnTo>
                    <a:pt x="115431" y="14168"/>
                  </a:lnTo>
                  <a:lnTo>
                    <a:pt x="114240" y="20300"/>
                  </a:lnTo>
                  <a:lnTo>
                    <a:pt x="86320" y="48220"/>
                  </a:lnTo>
                  <a:lnTo>
                    <a:pt x="133349" y="95249"/>
                  </a:lnTo>
                  <a:lnTo>
                    <a:pt x="180379" y="48220"/>
                  </a:lnTo>
                  <a:lnTo>
                    <a:pt x="152459" y="20300"/>
                  </a:lnTo>
                  <a:lnTo>
                    <a:pt x="151268" y="14168"/>
                  </a:lnTo>
                  <a:lnTo>
                    <a:pt x="155674" y="3452"/>
                  </a:lnTo>
                  <a:lnTo>
                    <a:pt x="160912" y="0"/>
                  </a:lnTo>
                  <a:lnTo>
                    <a:pt x="260330" y="0"/>
                  </a:lnTo>
                  <a:lnTo>
                    <a:pt x="266699" y="6369"/>
                  </a:lnTo>
                  <a:lnTo>
                    <a:pt x="266699" y="105787"/>
                  </a:lnTo>
                  <a:lnTo>
                    <a:pt x="263247" y="111025"/>
                  </a:lnTo>
                  <a:lnTo>
                    <a:pt x="252531" y="115431"/>
                  </a:lnTo>
                  <a:lnTo>
                    <a:pt x="246399" y="114240"/>
                  </a:lnTo>
                  <a:lnTo>
                    <a:pt x="218479" y="86320"/>
                  </a:lnTo>
                  <a:lnTo>
                    <a:pt x="171449" y="133349"/>
                  </a:lnTo>
                  <a:lnTo>
                    <a:pt x="218479" y="180379"/>
                  </a:lnTo>
                  <a:lnTo>
                    <a:pt x="246399" y="152459"/>
                  </a:lnTo>
                  <a:lnTo>
                    <a:pt x="252531" y="151268"/>
                  </a:lnTo>
                  <a:lnTo>
                    <a:pt x="263247" y="155674"/>
                  </a:lnTo>
                  <a:lnTo>
                    <a:pt x="266699" y="160912"/>
                  </a:lnTo>
                  <a:lnTo>
                    <a:pt x="266699" y="260330"/>
                  </a:lnTo>
                  <a:lnTo>
                    <a:pt x="260330" y="2666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8166149" y="4639042"/>
            <a:ext cx="2519680" cy="875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95"/>
              </a:spcBef>
            </a:pPr>
            <a:r>
              <a:rPr dirty="0" sz="1550" spc="-335">
                <a:solidFill>
                  <a:srgbClr val="4A5462"/>
                </a:solidFill>
                <a:latin typeface="Dotum"/>
                <a:cs typeface="Dotum"/>
              </a:rPr>
              <a:t>확장성</a:t>
            </a:r>
            <a:endParaRPr sz="1550">
              <a:latin typeface="Dotum"/>
              <a:cs typeface="Dotum"/>
            </a:endParaRPr>
          </a:p>
          <a:p>
            <a:pPr marL="469265">
              <a:lnSpc>
                <a:spcPct val="100000"/>
              </a:lnSpc>
              <a:spcBef>
                <a:spcPts val="114"/>
              </a:spcBef>
            </a:pPr>
            <a:r>
              <a:rPr dirty="0" sz="2050" spc="-409">
                <a:solidFill>
                  <a:srgbClr val="3398DA"/>
                </a:solidFill>
                <a:latin typeface="Dotum"/>
                <a:cs typeface="Dotum"/>
              </a:rPr>
              <a:t>모듈형</a:t>
            </a:r>
            <a:r>
              <a:rPr dirty="0" sz="2050" spc="-190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2050" spc="-434">
                <a:solidFill>
                  <a:srgbClr val="3398DA"/>
                </a:solidFill>
                <a:latin typeface="Dotum"/>
                <a:cs typeface="Dotum"/>
              </a:rPr>
              <a:t>설계</a:t>
            </a:r>
            <a:endParaRPr sz="20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다양한</a:t>
            </a:r>
            <a:r>
              <a:rPr dirty="0" sz="1350" spc="-12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업종</a:t>
            </a:r>
            <a:r>
              <a:rPr dirty="0" sz="1350" spc="-114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및</a:t>
            </a:r>
            <a:r>
              <a:rPr dirty="0" sz="1350" spc="-12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규모에</a:t>
            </a:r>
            <a:r>
              <a:rPr dirty="0" sz="1350" spc="-114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맞춤형</a:t>
            </a:r>
            <a:r>
              <a:rPr dirty="0" sz="1350" spc="-114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확장</a:t>
            </a:r>
            <a:r>
              <a:rPr dirty="0" sz="1350" spc="-12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6A7280"/>
                </a:solidFill>
                <a:latin typeface="Dotum"/>
                <a:cs typeface="Dotum"/>
              </a:rPr>
              <a:t>가능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761999" y="6057900"/>
            <a:ext cx="5219700" cy="2133600"/>
            <a:chOff x="761999" y="6057900"/>
            <a:chExt cx="5219700" cy="2133600"/>
          </a:xfrm>
        </p:grpSpPr>
        <p:sp>
          <p:nvSpPr>
            <p:cNvPr id="18" name="object 18" descr=""/>
            <p:cNvSpPr/>
            <p:nvPr/>
          </p:nvSpPr>
          <p:spPr>
            <a:xfrm>
              <a:off x="761999" y="6057900"/>
              <a:ext cx="5219700" cy="2133600"/>
            </a:xfrm>
            <a:custGeom>
              <a:avLst/>
              <a:gdLst/>
              <a:ahLst/>
              <a:cxnLst/>
              <a:rect l="l" t="t" r="r" b="b"/>
              <a:pathLst>
                <a:path w="5219700" h="2133600">
                  <a:moveTo>
                    <a:pt x="5148502" y="2133599"/>
                  </a:moveTo>
                  <a:lnTo>
                    <a:pt x="71196" y="2133599"/>
                  </a:lnTo>
                  <a:lnTo>
                    <a:pt x="66241" y="2133110"/>
                  </a:lnTo>
                  <a:lnTo>
                    <a:pt x="29705" y="2117976"/>
                  </a:lnTo>
                  <a:lnTo>
                    <a:pt x="3885" y="2081936"/>
                  </a:lnTo>
                  <a:lnTo>
                    <a:pt x="0" y="2062401"/>
                  </a:lnTo>
                  <a:lnTo>
                    <a:pt x="0" y="2057399"/>
                  </a:lnTo>
                  <a:lnTo>
                    <a:pt x="0" y="71195"/>
                  </a:lnTo>
                  <a:lnTo>
                    <a:pt x="15621" y="29703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48502" y="0"/>
                  </a:lnTo>
                  <a:lnTo>
                    <a:pt x="5189993" y="15621"/>
                  </a:lnTo>
                  <a:lnTo>
                    <a:pt x="5215812" y="51660"/>
                  </a:lnTo>
                  <a:lnTo>
                    <a:pt x="5219699" y="71195"/>
                  </a:lnTo>
                  <a:lnTo>
                    <a:pt x="5219699" y="2062401"/>
                  </a:lnTo>
                  <a:lnTo>
                    <a:pt x="5204076" y="2103892"/>
                  </a:lnTo>
                  <a:lnTo>
                    <a:pt x="5168037" y="2129712"/>
                  </a:lnTo>
                  <a:lnTo>
                    <a:pt x="5153457" y="2133110"/>
                  </a:lnTo>
                  <a:lnTo>
                    <a:pt x="5148502" y="2133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599" y="6324599"/>
              <a:ext cx="142874" cy="191430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1235074" y="6277343"/>
            <a:ext cx="1744345" cy="261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국내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솔루션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대비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35">
                <a:solidFill>
                  <a:srgbClr val="374050"/>
                </a:solidFill>
                <a:latin typeface="Dotum"/>
                <a:cs typeface="Dotum"/>
              </a:rPr>
              <a:t>우수성</a:t>
            </a:r>
            <a:endParaRPr sz="1550">
              <a:latin typeface="Dotum"/>
              <a:cs typeface="Dotum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1123949" y="6667499"/>
            <a:ext cx="895350" cy="952500"/>
            <a:chOff x="1123949" y="6667499"/>
            <a:chExt cx="895350" cy="952500"/>
          </a:xfrm>
        </p:grpSpPr>
        <p:sp>
          <p:nvSpPr>
            <p:cNvPr id="22" name="object 22" descr=""/>
            <p:cNvSpPr/>
            <p:nvPr/>
          </p:nvSpPr>
          <p:spPr>
            <a:xfrm>
              <a:off x="1123949" y="678179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6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3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32364" y="0"/>
                  </a:lnTo>
                  <a:lnTo>
                    <a:pt x="57150" y="28574"/>
                  </a:lnTo>
                  <a:lnTo>
                    <a:pt x="57149" y="32363"/>
                  </a:lnTo>
                  <a:lnTo>
                    <a:pt x="32364" y="57149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295399" y="6667499"/>
              <a:ext cx="723900" cy="266700"/>
            </a:xfrm>
            <a:custGeom>
              <a:avLst/>
              <a:gdLst/>
              <a:ahLst/>
              <a:cxnLst/>
              <a:rect l="l" t="t" r="r" b="b"/>
              <a:pathLst>
                <a:path w="723900" h="266700">
                  <a:moveTo>
                    <a:pt x="690852" y="266699"/>
                  </a:moveTo>
                  <a:lnTo>
                    <a:pt x="33047" y="266699"/>
                  </a:lnTo>
                  <a:lnTo>
                    <a:pt x="28187" y="265732"/>
                  </a:lnTo>
                  <a:lnTo>
                    <a:pt x="966" y="238511"/>
                  </a:lnTo>
                  <a:lnTo>
                    <a:pt x="0" y="233651"/>
                  </a:lnTo>
                  <a:lnTo>
                    <a:pt x="0" y="2285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690852" y="0"/>
                  </a:lnTo>
                  <a:lnTo>
                    <a:pt x="722933" y="28186"/>
                  </a:lnTo>
                  <a:lnTo>
                    <a:pt x="723899" y="33046"/>
                  </a:lnTo>
                  <a:lnTo>
                    <a:pt x="723899" y="233651"/>
                  </a:lnTo>
                  <a:lnTo>
                    <a:pt x="695712" y="265732"/>
                  </a:lnTo>
                  <a:lnTo>
                    <a:pt x="690852" y="266699"/>
                  </a:lnTo>
                  <a:close/>
                </a:path>
              </a:pathLst>
            </a:custGeom>
            <a:solidFill>
              <a:srgbClr val="EBF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123949" y="712469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6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3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32364" y="0"/>
                  </a:lnTo>
                  <a:lnTo>
                    <a:pt x="57150" y="28574"/>
                  </a:lnTo>
                  <a:lnTo>
                    <a:pt x="57149" y="32363"/>
                  </a:lnTo>
                  <a:lnTo>
                    <a:pt x="32364" y="57149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295399" y="7010399"/>
              <a:ext cx="714375" cy="266700"/>
            </a:xfrm>
            <a:custGeom>
              <a:avLst/>
              <a:gdLst/>
              <a:ahLst/>
              <a:cxnLst/>
              <a:rect l="l" t="t" r="r" b="b"/>
              <a:pathLst>
                <a:path w="714375" h="266700">
                  <a:moveTo>
                    <a:pt x="681327" y="266699"/>
                  </a:moveTo>
                  <a:lnTo>
                    <a:pt x="33047" y="266699"/>
                  </a:lnTo>
                  <a:lnTo>
                    <a:pt x="28187" y="265732"/>
                  </a:lnTo>
                  <a:lnTo>
                    <a:pt x="966" y="238511"/>
                  </a:lnTo>
                  <a:lnTo>
                    <a:pt x="0" y="233651"/>
                  </a:lnTo>
                  <a:lnTo>
                    <a:pt x="0" y="2285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681327" y="0"/>
                  </a:lnTo>
                  <a:lnTo>
                    <a:pt x="713408" y="28187"/>
                  </a:lnTo>
                  <a:lnTo>
                    <a:pt x="714374" y="33047"/>
                  </a:lnTo>
                  <a:lnTo>
                    <a:pt x="714374" y="233651"/>
                  </a:lnTo>
                  <a:lnTo>
                    <a:pt x="686187" y="265732"/>
                  </a:lnTo>
                  <a:lnTo>
                    <a:pt x="681327" y="266699"/>
                  </a:lnTo>
                  <a:close/>
                </a:path>
              </a:pathLst>
            </a:custGeom>
            <a:solidFill>
              <a:srgbClr val="EBF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123949" y="746759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64" y="57149"/>
                  </a:moveTo>
                  <a:lnTo>
                    <a:pt x="24785" y="57149"/>
                  </a:lnTo>
                  <a:lnTo>
                    <a:pt x="21140" y="56423"/>
                  </a:lnTo>
                  <a:lnTo>
                    <a:pt x="0" y="32363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32364" y="0"/>
                  </a:lnTo>
                  <a:lnTo>
                    <a:pt x="57150" y="28574"/>
                  </a:lnTo>
                  <a:lnTo>
                    <a:pt x="57149" y="32363"/>
                  </a:lnTo>
                  <a:lnTo>
                    <a:pt x="32364" y="57149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295399" y="7353299"/>
              <a:ext cx="676275" cy="266700"/>
            </a:xfrm>
            <a:custGeom>
              <a:avLst/>
              <a:gdLst/>
              <a:ahLst/>
              <a:cxnLst/>
              <a:rect l="l" t="t" r="r" b="b"/>
              <a:pathLst>
                <a:path w="676275" h="266700">
                  <a:moveTo>
                    <a:pt x="643227" y="266699"/>
                  </a:moveTo>
                  <a:lnTo>
                    <a:pt x="33047" y="266699"/>
                  </a:lnTo>
                  <a:lnTo>
                    <a:pt x="28187" y="265732"/>
                  </a:lnTo>
                  <a:lnTo>
                    <a:pt x="966" y="238511"/>
                  </a:lnTo>
                  <a:lnTo>
                    <a:pt x="0" y="233652"/>
                  </a:lnTo>
                  <a:lnTo>
                    <a:pt x="0" y="2285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643227" y="0"/>
                  </a:lnTo>
                  <a:lnTo>
                    <a:pt x="675308" y="28187"/>
                  </a:lnTo>
                  <a:lnTo>
                    <a:pt x="676274" y="33047"/>
                  </a:lnTo>
                  <a:lnTo>
                    <a:pt x="676274" y="233652"/>
                  </a:lnTo>
                  <a:lnTo>
                    <a:pt x="648087" y="265732"/>
                  </a:lnTo>
                  <a:lnTo>
                    <a:pt x="643227" y="266699"/>
                  </a:lnTo>
                  <a:close/>
                </a:path>
              </a:pathLst>
            </a:custGeom>
            <a:solidFill>
              <a:srgbClr val="EBF5F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1339849" y="6670649"/>
            <a:ext cx="4401820" cy="921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b="1">
                <a:solidFill>
                  <a:srgbClr val="3398DA"/>
                </a:solidFill>
                <a:latin typeface="Segoe UI Semibold"/>
                <a:cs typeface="Segoe UI Semibold"/>
              </a:rPr>
              <a:t>AI</a:t>
            </a:r>
            <a:r>
              <a:rPr dirty="0" sz="1200" spc="5" b="1">
                <a:solidFill>
                  <a:srgbClr val="3398DA"/>
                </a:solidFill>
                <a:latin typeface="Segoe UI Semibold"/>
                <a:cs typeface="Segoe UI Semibold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정확도</a:t>
            </a:r>
            <a:r>
              <a:rPr dirty="0" sz="1350" spc="340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자체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개발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낙상감지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알고리즘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정확도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>
                <a:solidFill>
                  <a:srgbClr val="4A5462"/>
                </a:solidFill>
                <a:latin typeface="Segoe UI"/>
                <a:cs typeface="Segoe UI"/>
              </a:rPr>
              <a:t>95%</a:t>
            </a:r>
            <a:r>
              <a:rPr dirty="0" sz="1200" spc="5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200" spc="-180">
                <a:solidFill>
                  <a:srgbClr val="4A5462"/>
                </a:solidFill>
                <a:latin typeface="Segoe UI"/>
                <a:cs typeface="Segoe UI"/>
              </a:rPr>
              <a:t>(</a:t>
            </a:r>
            <a:r>
              <a:rPr dirty="0" sz="1350" spc="-180">
                <a:solidFill>
                  <a:srgbClr val="4A5462"/>
                </a:solidFill>
                <a:latin typeface="Dotum"/>
                <a:cs typeface="Dotum"/>
              </a:rPr>
              <a:t>업계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평균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20">
                <a:solidFill>
                  <a:srgbClr val="4A5462"/>
                </a:solidFill>
                <a:latin typeface="Segoe UI"/>
                <a:cs typeface="Segoe UI"/>
              </a:rPr>
              <a:t>82%)</a:t>
            </a:r>
            <a:endParaRPr sz="1200">
              <a:latin typeface="Segoe UI"/>
              <a:cs typeface="Segoe UI"/>
            </a:endParaRPr>
          </a:p>
          <a:p>
            <a:pPr marL="12700" marR="410845">
              <a:lnSpc>
                <a:spcPct val="166700"/>
              </a:lnSpc>
            </a:pP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비용</a:t>
            </a:r>
            <a:r>
              <a:rPr dirty="0" sz="1350" spc="-125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절감</a:t>
            </a:r>
            <a:r>
              <a:rPr dirty="0" sz="1350" spc="335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초기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투자비용</a:t>
            </a:r>
            <a:r>
              <a:rPr dirty="0" sz="1350" spc="-12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>
                <a:solidFill>
                  <a:srgbClr val="4A5462"/>
                </a:solidFill>
                <a:latin typeface="Segoe UI"/>
                <a:cs typeface="Segoe UI"/>
              </a:rPr>
              <a:t>30%</a:t>
            </a:r>
            <a:r>
              <a:rPr dirty="0" sz="1200" spc="5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180">
                <a:solidFill>
                  <a:srgbClr val="4A5462"/>
                </a:solidFill>
                <a:latin typeface="Dotum"/>
                <a:cs typeface="Dotum"/>
              </a:rPr>
              <a:t>절감</a:t>
            </a:r>
            <a:r>
              <a:rPr dirty="0" sz="1200" spc="-180">
                <a:solidFill>
                  <a:srgbClr val="4A5462"/>
                </a:solidFill>
                <a:latin typeface="Segoe UI"/>
                <a:cs typeface="Segoe UI"/>
              </a:rPr>
              <a:t>,</a:t>
            </a:r>
            <a:r>
              <a:rPr dirty="0" sz="1200" spc="5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도입</a:t>
            </a:r>
            <a:r>
              <a:rPr dirty="0" sz="1350" spc="-12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후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180">
                <a:solidFill>
                  <a:srgbClr val="4A5462"/>
                </a:solidFill>
                <a:latin typeface="Segoe UI"/>
                <a:cs typeface="Segoe UI"/>
              </a:rPr>
              <a:t>3</a:t>
            </a:r>
            <a:r>
              <a:rPr dirty="0" sz="1350" spc="-180">
                <a:solidFill>
                  <a:srgbClr val="4A5462"/>
                </a:solidFill>
                <a:latin typeface="Dotum"/>
                <a:cs typeface="Dotum"/>
              </a:rPr>
              <a:t>개월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내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>
                <a:solidFill>
                  <a:srgbClr val="4A5462"/>
                </a:solidFill>
                <a:latin typeface="Segoe UI"/>
                <a:cs typeface="Segoe UI"/>
              </a:rPr>
              <a:t>ROI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달성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유지보수</a:t>
            </a:r>
            <a:r>
              <a:rPr dirty="0" sz="1350" spc="340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클라우드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기반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원격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모니터링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실시간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문제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해결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1123949" y="7696199"/>
            <a:ext cx="704850" cy="266700"/>
            <a:chOff x="1123949" y="7696199"/>
            <a:chExt cx="704850" cy="266700"/>
          </a:xfrm>
        </p:grpSpPr>
        <p:sp>
          <p:nvSpPr>
            <p:cNvPr id="30" name="object 30" descr=""/>
            <p:cNvSpPr/>
            <p:nvPr/>
          </p:nvSpPr>
          <p:spPr>
            <a:xfrm>
              <a:off x="1123949" y="781049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6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3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32364" y="0"/>
                  </a:lnTo>
                  <a:lnTo>
                    <a:pt x="57150" y="28574"/>
                  </a:lnTo>
                  <a:lnTo>
                    <a:pt x="57149" y="32363"/>
                  </a:lnTo>
                  <a:lnTo>
                    <a:pt x="32364" y="57149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295399" y="7696199"/>
              <a:ext cx="533400" cy="266700"/>
            </a:xfrm>
            <a:custGeom>
              <a:avLst/>
              <a:gdLst/>
              <a:ahLst/>
              <a:cxnLst/>
              <a:rect l="l" t="t" r="r" b="b"/>
              <a:pathLst>
                <a:path w="533400" h="266700">
                  <a:moveTo>
                    <a:pt x="500352" y="266699"/>
                  </a:moveTo>
                  <a:lnTo>
                    <a:pt x="33047" y="266699"/>
                  </a:lnTo>
                  <a:lnTo>
                    <a:pt x="28187" y="265732"/>
                  </a:lnTo>
                  <a:lnTo>
                    <a:pt x="966" y="238511"/>
                  </a:lnTo>
                  <a:lnTo>
                    <a:pt x="0" y="233652"/>
                  </a:lnTo>
                  <a:lnTo>
                    <a:pt x="0" y="2285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00352" y="0"/>
                  </a:lnTo>
                  <a:lnTo>
                    <a:pt x="532433" y="28186"/>
                  </a:lnTo>
                  <a:lnTo>
                    <a:pt x="533399" y="33047"/>
                  </a:lnTo>
                  <a:lnTo>
                    <a:pt x="533399" y="233652"/>
                  </a:lnTo>
                  <a:lnTo>
                    <a:pt x="505212" y="265732"/>
                  </a:lnTo>
                  <a:lnTo>
                    <a:pt x="500352" y="266699"/>
                  </a:lnTo>
                  <a:close/>
                </a:path>
              </a:pathLst>
            </a:custGeom>
            <a:solidFill>
              <a:srgbClr val="EBF5F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1339849" y="7699349"/>
            <a:ext cx="303974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호환성</a:t>
            </a:r>
            <a:r>
              <a:rPr dirty="0" sz="1350" spc="335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기존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>
                <a:solidFill>
                  <a:srgbClr val="4A5462"/>
                </a:solidFill>
                <a:latin typeface="Segoe UI"/>
                <a:cs typeface="Segoe UI"/>
              </a:rPr>
              <a:t>POS</a:t>
            </a:r>
            <a:r>
              <a:rPr dirty="0" sz="1200" spc="5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보안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시스템과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완벽한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연동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6210298" y="6057900"/>
            <a:ext cx="5219700" cy="2133600"/>
            <a:chOff x="6210298" y="6057900"/>
            <a:chExt cx="5219700" cy="2133600"/>
          </a:xfrm>
        </p:grpSpPr>
        <p:sp>
          <p:nvSpPr>
            <p:cNvPr id="34" name="object 34" descr=""/>
            <p:cNvSpPr/>
            <p:nvPr/>
          </p:nvSpPr>
          <p:spPr>
            <a:xfrm>
              <a:off x="6210298" y="6057900"/>
              <a:ext cx="5219700" cy="2133600"/>
            </a:xfrm>
            <a:custGeom>
              <a:avLst/>
              <a:gdLst/>
              <a:ahLst/>
              <a:cxnLst/>
              <a:rect l="l" t="t" r="r" b="b"/>
              <a:pathLst>
                <a:path w="5219700" h="2133600">
                  <a:moveTo>
                    <a:pt x="5148503" y="2133599"/>
                  </a:moveTo>
                  <a:lnTo>
                    <a:pt x="71196" y="2133599"/>
                  </a:lnTo>
                  <a:lnTo>
                    <a:pt x="66241" y="2133110"/>
                  </a:lnTo>
                  <a:lnTo>
                    <a:pt x="29705" y="2117976"/>
                  </a:lnTo>
                  <a:lnTo>
                    <a:pt x="3885" y="2081936"/>
                  </a:lnTo>
                  <a:lnTo>
                    <a:pt x="0" y="2062401"/>
                  </a:lnTo>
                  <a:lnTo>
                    <a:pt x="0" y="2057399"/>
                  </a:lnTo>
                  <a:lnTo>
                    <a:pt x="0" y="71195"/>
                  </a:lnTo>
                  <a:lnTo>
                    <a:pt x="15621" y="29703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48503" y="0"/>
                  </a:lnTo>
                  <a:lnTo>
                    <a:pt x="5189993" y="15621"/>
                  </a:lnTo>
                  <a:lnTo>
                    <a:pt x="5215813" y="51660"/>
                  </a:lnTo>
                  <a:lnTo>
                    <a:pt x="5219699" y="71195"/>
                  </a:lnTo>
                  <a:lnTo>
                    <a:pt x="5219699" y="2062401"/>
                  </a:lnTo>
                  <a:lnTo>
                    <a:pt x="5204076" y="2103892"/>
                  </a:lnTo>
                  <a:lnTo>
                    <a:pt x="5168037" y="2129712"/>
                  </a:lnTo>
                  <a:lnTo>
                    <a:pt x="5153457" y="2133110"/>
                  </a:lnTo>
                  <a:lnTo>
                    <a:pt x="5148503" y="2133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8899" y="6324599"/>
              <a:ext cx="190499" cy="190499"/>
            </a:xfrm>
            <a:prstGeom prst="rect">
              <a:avLst/>
            </a:prstGeom>
          </p:spPr>
        </p:pic>
      </p:grpSp>
      <p:sp>
        <p:nvSpPr>
          <p:cNvPr id="36" name="object 36" descr=""/>
          <p:cNvSpPr txBox="1"/>
          <p:nvPr/>
        </p:nvSpPr>
        <p:spPr>
          <a:xfrm>
            <a:off x="6731000" y="6277343"/>
            <a:ext cx="1902460" cy="261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글로벌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솔루션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대비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35">
                <a:solidFill>
                  <a:srgbClr val="374050"/>
                </a:solidFill>
                <a:latin typeface="Dotum"/>
                <a:cs typeface="Dotum"/>
              </a:rPr>
              <a:t>우수성</a:t>
            </a:r>
            <a:endParaRPr sz="1550">
              <a:latin typeface="Dotum"/>
              <a:cs typeface="Dotum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6572249" y="6667499"/>
            <a:ext cx="704850" cy="266700"/>
            <a:chOff x="6572249" y="6667499"/>
            <a:chExt cx="704850" cy="266700"/>
          </a:xfrm>
        </p:grpSpPr>
        <p:sp>
          <p:nvSpPr>
            <p:cNvPr id="38" name="object 38" descr=""/>
            <p:cNvSpPr/>
            <p:nvPr/>
          </p:nvSpPr>
          <p:spPr>
            <a:xfrm>
              <a:off x="6572249" y="678179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6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3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32364" y="0"/>
                  </a:lnTo>
                  <a:lnTo>
                    <a:pt x="57150" y="28574"/>
                  </a:lnTo>
                  <a:lnTo>
                    <a:pt x="57149" y="32363"/>
                  </a:lnTo>
                  <a:lnTo>
                    <a:pt x="32364" y="57149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743699" y="6667499"/>
              <a:ext cx="533400" cy="266700"/>
            </a:xfrm>
            <a:custGeom>
              <a:avLst/>
              <a:gdLst/>
              <a:ahLst/>
              <a:cxnLst/>
              <a:rect l="l" t="t" r="r" b="b"/>
              <a:pathLst>
                <a:path w="533400" h="266700">
                  <a:moveTo>
                    <a:pt x="500351" y="266699"/>
                  </a:moveTo>
                  <a:lnTo>
                    <a:pt x="33047" y="266699"/>
                  </a:lnTo>
                  <a:lnTo>
                    <a:pt x="28187" y="265732"/>
                  </a:lnTo>
                  <a:lnTo>
                    <a:pt x="966" y="238511"/>
                  </a:lnTo>
                  <a:lnTo>
                    <a:pt x="0" y="233651"/>
                  </a:lnTo>
                  <a:lnTo>
                    <a:pt x="0" y="2285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00351" y="0"/>
                  </a:lnTo>
                  <a:lnTo>
                    <a:pt x="532432" y="28186"/>
                  </a:lnTo>
                  <a:lnTo>
                    <a:pt x="533399" y="33046"/>
                  </a:lnTo>
                  <a:lnTo>
                    <a:pt x="533399" y="233651"/>
                  </a:lnTo>
                  <a:lnTo>
                    <a:pt x="505211" y="265732"/>
                  </a:lnTo>
                  <a:lnTo>
                    <a:pt x="500351" y="266699"/>
                  </a:lnTo>
                  <a:close/>
                </a:path>
              </a:pathLst>
            </a:custGeom>
            <a:solidFill>
              <a:srgbClr val="EBF5F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6788150" y="6670649"/>
            <a:ext cx="3319779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현지화</a:t>
            </a:r>
            <a:r>
              <a:rPr dirty="0" sz="1350" spc="340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한국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상거래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환경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문화에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최적화된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시스템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6572249" y="7010399"/>
            <a:ext cx="1028700" cy="952500"/>
            <a:chOff x="6572249" y="7010399"/>
            <a:chExt cx="1028700" cy="952500"/>
          </a:xfrm>
        </p:grpSpPr>
        <p:sp>
          <p:nvSpPr>
            <p:cNvPr id="42" name="object 42" descr=""/>
            <p:cNvSpPr/>
            <p:nvPr/>
          </p:nvSpPr>
          <p:spPr>
            <a:xfrm>
              <a:off x="6572249" y="712469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6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3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32364" y="0"/>
                  </a:lnTo>
                  <a:lnTo>
                    <a:pt x="57150" y="28574"/>
                  </a:lnTo>
                  <a:lnTo>
                    <a:pt x="57149" y="32363"/>
                  </a:lnTo>
                  <a:lnTo>
                    <a:pt x="32364" y="57149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743699" y="7010399"/>
              <a:ext cx="857250" cy="266700"/>
            </a:xfrm>
            <a:custGeom>
              <a:avLst/>
              <a:gdLst/>
              <a:ahLst/>
              <a:cxnLst/>
              <a:rect l="l" t="t" r="r" b="b"/>
              <a:pathLst>
                <a:path w="857250" h="266700">
                  <a:moveTo>
                    <a:pt x="824202" y="266699"/>
                  </a:moveTo>
                  <a:lnTo>
                    <a:pt x="33047" y="266699"/>
                  </a:lnTo>
                  <a:lnTo>
                    <a:pt x="28187" y="265732"/>
                  </a:lnTo>
                  <a:lnTo>
                    <a:pt x="966" y="238511"/>
                  </a:lnTo>
                  <a:lnTo>
                    <a:pt x="0" y="233651"/>
                  </a:lnTo>
                  <a:lnTo>
                    <a:pt x="0" y="2285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824202" y="0"/>
                  </a:lnTo>
                  <a:lnTo>
                    <a:pt x="856283" y="28187"/>
                  </a:lnTo>
                  <a:lnTo>
                    <a:pt x="857249" y="33047"/>
                  </a:lnTo>
                  <a:lnTo>
                    <a:pt x="857249" y="233651"/>
                  </a:lnTo>
                  <a:lnTo>
                    <a:pt x="829062" y="265732"/>
                  </a:lnTo>
                  <a:lnTo>
                    <a:pt x="824202" y="266699"/>
                  </a:lnTo>
                  <a:close/>
                </a:path>
              </a:pathLst>
            </a:custGeom>
            <a:solidFill>
              <a:srgbClr val="EBF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572249" y="746759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64" y="57149"/>
                  </a:moveTo>
                  <a:lnTo>
                    <a:pt x="24785" y="57149"/>
                  </a:lnTo>
                  <a:lnTo>
                    <a:pt x="21140" y="56423"/>
                  </a:lnTo>
                  <a:lnTo>
                    <a:pt x="0" y="32363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32364" y="0"/>
                  </a:lnTo>
                  <a:lnTo>
                    <a:pt x="57150" y="28574"/>
                  </a:lnTo>
                  <a:lnTo>
                    <a:pt x="57149" y="32363"/>
                  </a:lnTo>
                  <a:lnTo>
                    <a:pt x="32364" y="57149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743699" y="7353299"/>
              <a:ext cx="857250" cy="266700"/>
            </a:xfrm>
            <a:custGeom>
              <a:avLst/>
              <a:gdLst/>
              <a:ahLst/>
              <a:cxnLst/>
              <a:rect l="l" t="t" r="r" b="b"/>
              <a:pathLst>
                <a:path w="857250" h="266700">
                  <a:moveTo>
                    <a:pt x="824202" y="266699"/>
                  </a:moveTo>
                  <a:lnTo>
                    <a:pt x="33047" y="266699"/>
                  </a:lnTo>
                  <a:lnTo>
                    <a:pt x="28187" y="265732"/>
                  </a:lnTo>
                  <a:lnTo>
                    <a:pt x="966" y="238511"/>
                  </a:lnTo>
                  <a:lnTo>
                    <a:pt x="0" y="233652"/>
                  </a:lnTo>
                  <a:lnTo>
                    <a:pt x="0" y="2285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824202" y="0"/>
                  </a:lnTo>
                  <a:lnTo>
                    <a:pt x="856283" y="28187"/>
                  </a:lnTo>
                  <a:lnTo>
                    <a:pt x="857249" y="33047"/>
                  </a:lnTo>
                  <a:lnTo>
                    <a:pt x="857249" y="233652"/>
                  </a:lnTo>
                  <a:lnTo>
                    <a:pt x="829062" y="265732"/>
                  </a:lnTo>
                  <a:lnTo>
                    <a:pt x="824202" y="266699"/>
                  </a:lnTo>
                  <a:close/>
                </a:path>
              </a:pathLst>
            </a:custGeom>
            <a:solidFill>
              <a:srgbClr val="EBF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6572249" y="781049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6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3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32364" y="0"/>
                  </a:lnTo>
                  <a:lnTo>
                    <a:pt x="57150" y="28574"/>
                  </a:lnTo>
                  <a:lnTo>
                    <a:pt x="57149" y="32363"/>
                  </a:lnTo>
                  <a:lnTo>
                    <a:pt x="32364" y="57149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6743699" y="7696199"/>
              <a:ext cx="714375" cy="266700"/>
            </a:xfrm>
            <a:custGeom>
              <a:avLst/>
              <a:gdLst/>
              <a:ahLst/>
              <a:cxnLst/>
              <a:rect l="l" t="t" r="r" b="b"/>
              <a:pathLst>
                <a:path w="714375" h="266700">
                  <a:moveTo>
                    <a:pt x="681327" y="266699"/>
                  </a:moveTo>
                  <a:lnTo>
                    <a:pt x="33047" y="266699"/>
                  </a:lnTo>
                  <a:lnTo>
                    <a:pt x="28187" y="265732"/>
                  </a:lnTo>
                  <a:lnTo>
                    <a:pt x="966" y="238511"/>
                  </a:lnTo>
                  <a:lnTo>
                    <a:pt x="0" y="233652"/>
                  </a:lnTo>
                  <a:lnTo>
                    <a:pt x="0" y="2285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681327" y="0"/>
                  </a:lnTo>
                  <a:lnTo>
                    <a:pt x="713408" y="28186"/>
                  </a:lnTo>
                  <a:lnTo>
                    <a:pt x="714374" y="33047"/>
                  </a:lnTo>
                  <a:lnTo>
                    <a:pt x="714374" y="233652"/>
                  </a:lnTo>
                  <a:lnTo>
                    <a:pt x="686187" y="265732"/>
                  </a:lnTo>
                  <a:lnTo>
                    <a:pt x="681327" y="266699"/>
                  </a:lnTo>
                  <a:close/>
                </a:path>
              </a:pathLst>
            </a:custGeom>
            <a:solidFill>
              <a:srgbClr val="EBF5F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6788150" y="7013549"/>
            <a:ext cx="3703954" cy="921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가격</a:t>
            </a:r>
            <a:r>
              <a:rPr dirty="0" sz="1350" spc="-125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경쟁력</a:t>
            </a:r>
            <a:r>
              <a:rPr dirty="0" sz="1350" spc="335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아마존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>
                <a:solidFill>
                  <a:srgbClr val="4A5462"/>
                </a:solidFill>
                <a:latin typeface="Segoe UI"/>
                <a:cs typeface="Segoe UI"/>
              </a:rPr>
              <a:t>Go</a:t>
            </a:r>
            <a:r>
              <a:rPr dirty="0" sz="1200" spc="5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대비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구축비용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>
                <a:solidFill>
                  <a:srgbClr val="4A5462"/>
                </a:solidFill>
                <a:latin typeface="Segoe UI"/>
                <a:cs typeface="Segoe UI"/>
              </a:rPr>
              <a:t>60%</a:t>
            </a:r>
            <a:r>
              <a:rPr dirty="0" sz="1200" spc="5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수준으로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제공</a:t>
            </a:r>
            <a:endParaRPr sz="1350">
              <a:latin typeface="Dotum"/>
              <a:cs typeface="Dotum"/>
            </a:endParaRPr>
          </a:p>
          <a:p>
            <a:pPr marL="12700" marR="116205">
              <a:lnSpc>
                <a:spcPct val="166700"/>
              </a:lnSpc>
            </a:pP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기술</a:t>
            </a:r>
            <a:r>
              <a:rPr dirty="0" sz="1350" spc="-125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자립도</a:t>
            </a:r>
            <a:r>
              <a:rPr dirty="0" sz="1350" spc="335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핵심</a:t>
            </a:r>
            <a:r>
              <a:rPr dirty="0" sz="1350" spc="-12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기술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>
                <a:solidFill>
                  <a:srgbClr val="4A5462"/>
                </a:solidFill>
                <a:latin typeface="Segoe UI"/>
                <a:cs typeface="Segoe UI"/>
              </a:rPr>
              <a:t>100%</a:t>
            </a:r>
            <a:r>
              <a:rPr dirty="0" sz="1200" spc="5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자체</a:t>
            </a:r>
            <a:r>
              <a:rPr dirty="0" sz="1350" spc="-12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개발로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안정적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서비스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빠른</a:t>
            </a:r>
            <a:r>
              <a:rPr dirty="0" sz="1350" spc="-114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대응</a:t>
            </a:r>
            <a:r>
              <a:rPr dirty="0" sz="1350" spc="350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국내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기술지원으로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140">
                <a:solidFill>
                  <a:srgbClr val="4A5462"/>
                </a:solidFill>
                <a:latin typeface="Segoe UI"/>
                <a:cs typeface="Segoe UI"/>
              </a:rPr>
              <a:t>24</a:t>
            </a:r>
            <a:r>
              <a:rPr dirty="0" sz="1350" spc="-140">
                <a:solidFill>
                  <a:srgbClr val="4A5462"/>
                </a:solidFill>
                <a:latin typeface="Dotum"/>
                <a:cs typeface="Dotum"/>
              </a:rPr>
              <a:t>시간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이내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문제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해결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761999" y="1447799"/>
            <a:ext cx="6962775" cy="3048000"/>
            <a:chOff x="761999" y="1447799"/>
            <a:chExt cx="6962775" cy="3048000"/>
          </a:xfrm>
        </p:grpSpPr>
        <p:sp>
          <p:nvSpPr>
            <p:cNvPr id="50" name="object 50" descr=""/>
            <p:cNvSpPr/>
            <p:nvPr/>
          </p:nvSpPr>
          <p:spPr>
            <a:xfrm>
              <a:off x="761999" y="1447799"/>
              <a:ext cx="6962775" cy="3048000"/>
            </a:xfrm>
            <a:custGeom>
              <a:avLst/>
              <a:gdLst/>
              <a:ahLst/>
              <a:cxnLst/>
              <a:rect l="l" t="t" r="r" b="b"/>
              <a:pathLst>
                <a:path w="6962775" h="3048000">
                  <a:moveTo>
                    <a:pt x="6891578" y="3047999"/>
                  </a:moveTo>
                  <a:lnTo>
                    <a:pt x="71196" y="3047999"/>
                  </a:lnTo>
                  <a:lnTo>
                    <a:pt x="66241" y="3047511"/>
                  </a:lnTo>
                  <a:lnTo>
                    <a:pt x="29705" y="3032377"/>
                  </a:lnTo>
                  <a:lnTo>
                    <a:pt x="3885" y="2996337"/>
                  </a:lnTo>
                  <a:lnTo>
                    <a:pt x="0" y="2976802"/>
                  </a:lnTo>
                  <a:lnTo>
                    <a:pt x="0" y="2971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6891578" y="0"/>
                  </a:lnTo>
                  <a:lnTo>
                    <a:pt x="6933068" y="15621"/>
                  </a:lnTo>
                  <a:lnTo>
                    <a:pt x="6958888" y="51661"/>
                  </a:lnTo>
                  <a:lnTo>
                    <a:pt x="6962773" y="71196"/>
                  </a:lnTo>
                  <a:lnTo>
                    <a:pt x="6962773" y="2976802"/>
                  </a:lnTo>
                  <a:lnTo>
                    <a:pt x="6947152" y="3018294"/>
                  </a:lnTo>
                  <a:lnTo>
                    <a:pt x="6911111" y="3044113"/>
                  </a:lnTo>
                  <a:lnTo>
                    <a:pt x="6896533" y="3047511"/>
                  </a:lnTo>
                  <a:lnTo>
                    <a:pt x="6891578" y="304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399" y="1600199"/>
              <a:ext cx="6648449" cy="27431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9067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20"/>
              <a:t>경제적</a:t>
            </a:r>
            <a:r>
              <a:rPr dirty="0" spc="-295"/>
              <a:t> </a:t>
            </a:r>
            <a:r>
              <a:rPr dirty="0" spc="-620"/>
              <a:t>기대효과</a:t>
            </a:r>
            <a:r>
              <a:rPr dirty="0" spc="-290"/>
              <a:t> </a:t>
            </a:r>
            <a:r>
              <a:rPr dirty="0" sz="2700" spc="-420" b="1">
                <a:latin typeface="Segoe UI"/>
                <a:cs typeface="Segoe UI"/>
              </a:rPr>
              <a:t>(</a:t>
            </a:r>
            <a:r>
              <a:rPr dirty="0" spc="-420"/>
              <a:t>비용</a:t>
            </a:r>
            <a:r>
              <a:rPr dirty="0" spc="-290"/>
              <a:t> </a:t>
            </a:r>
            <a:r>
              <a:rPr dirty="0" spc="-445"/>
              <a:t>절감</a:t>
            </a:r>
            <a:r>
              <a:rPr dirty="0" sz="2700" spc="-445" b="1">
                <a:latin typeface="Segoe UI"/>
                <a:cs typeface="Segoe UI"/>
              </a:rPr>
              <a:t>)</a:t>
            </a:r>
            <a:endParaRPr sz="2700">
              <a:latin typeface="Segoe UI"/>
              <a:cs typeface="Segoe U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61999" y="1028699"/>
            <a:ext cx="10668000" cy="1905000"/>
            <a:chOff x="761999" y="1028699"/>
            <a:chExt cx="10668000" cy="1905000"/>
          </a:xfrm>
        </p:grpSpPr>
        <p:sp>
          <p:nvSpPr>
            <p:cNvPr id="5" name="object 5" descr=""/>
            <p:cNvSpPr/>
            <p:nvPr/>
          </p:nvSpPr>
          <p:spPr>
            <a:xfrm>
              <a:off x="761999" y="1028699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5714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571499" y="0"/>
                  </a:lnTo>
                  <a:lnTo>
                    <a:pt x="571499" y="380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953374" y="1447799"/>
              <a:ext cx="3476625" cy="1485900"/>
            </a:xfrm>
            <a:custGeom>
              <a:avLst/>
              <a:gdLst/>
              <a:ahLst/>
              <a:cxnLst/>
              <a:rect l="l" t="t" r="r" b="b"/>
              <a:pathLst>
                <a:path w="3476625" h="1485900">
                  <a:moveTo>
                    <a:pt x="3405428" y="1485899"/>
                  </a:moveTo>
                  <a:lnTo>
                    <a:pt x="71196" y="1485899"/>
                  </a:lnTo>
                  <a:lnTo>
                    <a:pt x="66241" y="1485411"/>
                  </a:lnTo>
                  <a:lnTo>
                    <a:pt x="29705" y="1470277"/>
                  </a:lnTo>
                  <a:lnTo>
                    <a:pt x="3885" y="1434237"/>
                  </a:lnTo>
                  <a:lnTo>
                    <a:pt x="0" y="1414703"/>
                  </a:lnTo>
                  <a:lnTo>
                    <a:pt x="0" y="1409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405428" y="0"/>
                  </a:lnTo>
                  <a:lnTo>
                    <a:pt x="3446919" y="15621"/>
                  </a:lnTo>
                  <a:lnTo>
                    <a:pt x="3472738" y="51661"/>
                  </a:lnTo>
                  <a:lnTo>
                    <a:pt x="3476624" y="71196"/>
                  </a:lnTo>
                  <a:lnTo>
                    <a:pt x="3476624" y="1414703"/>
                  </a:lnTo>
                  <a:lnTo>
                    <a:pt x="3461001" y="1456193"/>
                  </a:lnTo>
                  <a:lnTo>
                    <a:pt x="3424962" y="1482013"/>
                  </a:lnTo>
                  <a:lnTo>
                    <a:pt x="3410382" y="1485411"/>
                  </a:lnTo>
                  <a:lnTo>
                    <a:pt x="3405428" y="1485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8166149" y="1616536"/>
            <a:ext cx="1354455" cy="1078865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500" spc="-270">
                <a:solidFill>
                  <a:srgbClr val="4A5462"/>
                </a:solidFill>
                <a:latin typeface="Dotum"/>
                <a:cs typeface="Dotum"/>
              </a:rPr>
              <a:t>인건비</a:t>
            </a:r>
            <a:r>
              <a:rPr dirty="0" sz="1500" spc="-13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4A5462"/>
                </a:solidFill>
                <a:latin typeface="Dotum"/>
                <a:cs typeface="Dotum"/>
              </a:rPr>
              <a:t>절감률</a:t>
            </a:r>
            <a:endParaRPr sz="15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700" spc="-10" b="1">
                <a:solidFill>
                  <a:srgbClr val="3398DA"/>
                </a:solidFill>
                <a:latin typeface="Segoe UI"/>
                <a:cs typeface="Segoe UI"/>
              </a:rPr>
              <a:t>35~40%</a:t>
            </a:r>
            <a:endParaRPr sz="27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연간</a:t>
            </a:r>
            <a:r>
              <a:rPr dirty="0" sz="1350" spc="-12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비용</a:t>
            </a:r>
            <a:r>
              <a:rPr dirty="0" sz="1350" spc="-12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6A7280"/>
                </a:solidFill>
                <a:latin typeface="Dotum"/>
                <a:cs typeface="Dotum"/>
              </a:rPr>
              <a:t>대비</a:t>
            </a:r>
            <a:endParaRPr sz="1350">
              <a:latin typeface="Dotum"/>
              <a:cs typeface="Dotum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7953373" y="3086099"/>
            <a:ext cx="3476625" cy="1485900"/>
          </a:xfrm>
          <a:custGeom>
            <a:avLst/>
            <a:gdLst/>
            <a:ahLst/>
            <a:cxnLst/>
            <a:rect l="l" t="t" r="r" b="b"/>
            <a:pathLst>
              <a:path w="3476625" h="1485900">
                <a:moveTo>
                  <a:pt x="3405428" y="1485899"/>
                </a:moveTo>
                <a:lnTo>
                  <a:pt x="71196" y="1485899"/>
                </a:lnTo>
                <a:lnTo>
                  <a:pt x="66241" y="1485411"/>
                </a:lnTo>
                <a:lnTo>
                  <a:pt x="29705" y="1470277"/>
                </a:lnTo>
                <a:lnTo>
                  <a:pt x="3885" y="1434237"/>
                </a:lnTo>
                <a:lnTo>
                  <a:pt x="0" y="1414703"/>
                </a:lnTo>
                <a:lnTo>
                  <a:pt x="0" y="14096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3405428" y="0"/>
                </a:lnTo>
                <a:lnTo>
                  <a:pt x="3446919" y="15621"/>
                </a:lnTo>
                <a:lnTo>
                  <a:pt x="3472738" y="51661"/>
                </a:lnTo>
                <a:lnTo>
                  <a:pt x="3476624" y="71196"/>
                </a:lnTo>
                <a:lnTo>
                  <a:pt x="3476624" y="1414703"/>
                </a:lnTo>
                <a:lnTo>
                  <a:pt x="3461001" y="1456193"/>
                </a:lnTo>
                <a:lnTo>
                  <a:pt x="3424962" y="1482013"/>
                </a:lnTo>
                <a:lnTo>
                  <a:pt x="3410382" y="1485411"/>
                </a:lnTo>
                <a:lnTo>
                  <a:pt x="3405428" y="1485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8166149" y="3286328"/>
            <a:ext cx="1066165" cy="104711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500" spc="-270">
                <a:solidFill>
                  <a:srgbClr val="4A5462"/>
                </a:solidFill>
                <a:latin typeface="Dotum"/>
                <a:cs typeface="Dotum"/>
              </a:rPr>
              <a:t>투자</a:t>
            </a:r>
            <a:r>
              <a:rPr dirty="0" sz="1500" spc="-13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A5462"/>
                </a:solidFill>
                <a:latin typeface="Dotum"/>
                <a:cs typeface="Dotum"/>
              </a:rPr>
              <a:t>회수</a:t>
            </a:r>
            <a:r>
              <a:rPr dirty="0" sz="1500" spc="-13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4A5462"/>
                </a:solidFill>
                <a:latin typeface="Dotum"/>
                <a:cs typeface="Dotum"/>
              </a:rPr>
              <a:t>기간</a:t>
            </a:r>
            <a:endParaRPr sz="15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2700" spc="-20" b="1">
                <a:solidFill>
                  <a:srgbClr val="3398DA"/>
                </a:solidFill>
                <a:latin typeface="Segoe UI"/>
                <a:cs typeface="Segoe UI"/>
              </a:rPr>
              <a:t>1.8</a:t>
            </a:r>
            <a:r>
              <a:rPr dirty="0" sz="3100" spc="-20">
                <a:solidFill>
                  <a:srgbClr val="3398DA"/>
                </a:solidFill>
                <a:latin typeface="Dotum"/>
                <a:cs typeface="Dotum"/>
              </a:rPr>
              <a:t>년</a:t>
            </a:r>
            <a:endParaRPr sz="31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평균</a:t>
            </a:r>
            <a:r>
              <a:rPr dirty="0" sz="1350" spc="-12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200">
                <a:solidFill>
                  <a:srgbClr val="6A7280"/>
                </a:solidFill>
                <a:latin typeface="Segoe UI"/>
                <a:cs typeface="Segoe UI"/>
              </a:rPr>
              <a:t>ROI</a:t>
            </a:r>
            <a:r>
              <a:rPr dirty="0" sz="1200" spc="-25">
                <a:solidFill>
                  <a:srgbClr val="6A7280"/>
                </a:solidFill>
                <a:latin typeface="Segoe UI"/>
                <a:cs typeface="Segoe UI"/>
              </a:rPr>
              <a:t> </a:t>
            </a:r>
            <a:r>
              <a:rPr dirty="0" sz="1350" spc="-285">
                <a:solidFill>
                  <a:srgbClr val="6A7280"/>
                </a:solidFill>
                <a:latin typeface="Dotum"/>
                <a:cs typeface="Dotum"/>
              </a:rPr>
              <a:t>기간</a:t>
            </a:r>
            <a:endParaRPr sz="1350">
              <a:latin typeface="Dotum"/>
              <a:cs typeface="Dotum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7953373" y="4724399"/>
            <a:ext cx="3476625" cy="1485900"/>
          </a:xfrm>
          <a:custGeom>
            <a:avLst/>
            <a:gdLst/>
            <a:ahLst/>
            <a:cxnLst/>
            <a:rect l="l" t="t" r="r" b="b"/>
            <a:pathLst>
              <a:path w="3476625" h="1485900">
                <a:moveTo>
                  <a:pt x="3405428" y="1485899"/>
                </a:moveTo>
                <a:lnTo>
                  <a:pt x="71196" y="1485899"/>
                </a:lnTo>
                <a:lnTo>
                  <a:pt x="66241" y="1485411"/>
                </a:lnTo>
                <a:lnTo>
                  <a:pt x="29705" y="1470277"/>
                </a:lnTo>
                <a:lnTo>
                  <a:pt x="3885" y="1434237"/>
                </a:lnTo>
                <a:lnTo>
                  <a:pt x="0" y="1414702"/>
                </a:lnTo>
                <a:lnTo>
                  <a:pt x="0" y="14096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3405428" y="0"/>
                </a:lnTo>
                <a:lnTo>
                  <a:pt x="3446919" y="15621"/>
                </a:lnTo>
                <a:lnTo>
                  <a:pt x="3472738" y="51661"/>
                </a:lnTo>
                <a:lnTo>
                  <a:pt x="3476624" y="71196"/>
                </a:lnTo>
                <a:lnTo>
                  <a:pt x="3476624" y="1414702"/>
                </a:lnTo>
                <a:lnTo>
                  <a:pt x="3461001" y="1456194"/>
                </a:lnTo>
                <a:lnTo>
                  <a:pt x="3424962" y="1482013"/>
                </a:lnTo>
                <a:lnTo>
                  <a:pt x="3410382" y="1485411"/>
                </a:lnTo>
                <a:lnTo>
                  <a:pt x="3405428" y="1485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8166149" y="4893135"/>
            <a:ext cx="1066165" cy="1078865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500" spc="-270">
                <a:solidFill>
                  <a:srgbClr val="4A5462"/>
                </a:solidFill>
                <a:latin typeface="Dotum"/>
                <a:cs typeface="Dotum"/>
              </a:rPr>
              <a:t>매출</a:t>
            </a:r>
            <a:r>
              <a:rPr dirty="0" sz="1500" spc="-13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A5462"/>
                </a:solidFill>
                <a:latin typeface="Dotum"/>
                <a:cs typeface="Dotum"/>
              </a:rPr>
              <a:t>증가</a:t>
            </a:r>
            <a:r>
              <a:rPr dirty="0" sz="1500" spc="-13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4A5462"/>
                </a:solidFill>
                <a:latin typeface="Dotum"/>
                <a:cs typeface="Dotum"/>
              </a:rPr>
              <a:t>효과</a:t>
            </a:r>
            <a:endParaRPr sz="15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700" spc="-20" b="1">
                <a:solidFill>
                  <a:srgbClr val="3398DA"/>
                </a:solidFill>
                <a:latin typeface="Segoe UI"/>
                <a:cs typeface="Segoe UI"/>
              </a:rPr>
              <a:t>15%+</a:t>
            </a:r>
            <a:endParaRPr sz="27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200" spc="-140">
                <a:solidFill>
                  <a:srgbClr val="6A7280"/>
                </a:solidFill>
                <a:latin typeface="Segoe UI"/>
                <a:cs typeface="Segoe UI"/>
              </a:rPr>
              <a:t>24</a:t>
            </a:r>
            <a:r>
              <a:rPr dirty="0" sz="1350" spc="-140">
                <a:solidFill>
                  <a:srgbClr val="6A7280"/>
                </a:solidFill>
                <a:latin typeface="Dotum"/>
                <a:cs typeface="Dotum"/>
              </a:rPr>
              <a:t>시간</a:t>
            </a:r>
            <a:r>
              <a:rPr dirty="0" sz="1350" spc="-10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운영</a:t>
            </a:r>
            <a:r>
              <a:rPr dirty="0" sz="1350" spc="-10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6A7280"/>
                </a:solidFill>
                <a:latin typeface="Dotum"/>
                <a:cs typeface="Dotum"/>
              </a:rPr>
              <a:t>시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761999" y="6515099"/>
            <a:ext cx="5219700" cy="1981200"/>
            <a:chOff x="761999" y="6515099"/>
            <a:chExt cx="5219700" cy="1981200"/>
          </a:xfrm>
        </p:grpSpPr>
        <p:sp>
          <p:nvSpPr>
            <p:cNvPr id="13" name="object 13" descr=""/>
            <p:cNvSpPr/>
            <p:nvPr/>
          </p:nvSpPr>
          <p:spPr>
            <a:xfrm>
              <a:off x="761999" y="6515099"/>
              <a:ext cx="5219700" cy="1981200"/>
            </a:xfrm>
            <a:custGeom>
              <a:avLst/>
              <a:gdLst/>
              <a:ahLst/>
              <a:cxnLst/>
              <a:rect l="l" t="t" r="r" b="b"/>
              <a:pathLst>
                <a:path w="5219700" h="1981200">
                  <a:moveTo>
                    <a:pt x="5148502" y="1981199"/>
                  </a:moveTo>
                  <a:lnTo>
                    <a:pt x="71196" y="1981199"/>
                  </a:lnTo>
                  <a:lnTo>
                    <a:pt x="66241" y="1980710"/>
                  </a:lnTo>
                  <a:lnTo>
                    <a:pt x="29705" y="1965577"/>
                  </a:lnTo>
                  <a:lnTo>
                    <a:pt x="3885" y="1929537"/>
                  </a:lnTo>
                  <a:lnTo>
                    <a:pt x="0" y="1910003"/>
                  </a:lnTo>
                  <a:lnTo>
                    <a:pt x="0" y="19049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48502" y="0"/>
                  </a:lnTo>
                  <a:lnTo>
                    <a:pt x="5189993" y="15619"/>
                  </a:lnTo>
                  <a:lnTo>
                    <a:pt x="5215812" y="51661"/>
                  </a:lnTo>
                  <a:lnTo>
                    <a:pt x="5219699" y="71196"/>
                  </a:lnTo>
                  <a:lnTo>
                    <a:pt x="5219699" y="1910003"/>
                  </a:lnTo>
                  <a:lnTo>
                    <a:pt x="5204076" y="1951493"/>
                  </a:lnTo>
                  <a:lnTo>
                    <a:pt x="5168037" y="1977312"/>
                  </a:lnTo>
                  <a:lnTo>
                    <a:pt x="5153457" y="1980711"/>
                  </a:lnTo>
                  <a:lnTo>
                    <a:pt x="5148502" y="1981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599" y="6781799"/>
              <a:ext cx="190499" cy="190499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1282699" y="6734543"/>
            <a:ext cx="1428750" cy="261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비용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절감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상세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35">
                <a:solidFill>
                  <a:srgbClr val="374050"/>
                </a:solidFill>
                <a:latin typeface="Dotum"/>
                <a:cs typeface="Dotum"/>
              </a:rPr>
              <a:t>분석</a:t>
            </a:r>
            <a:endParaRPr sz="1550">
              <a:latin typeface="Dotum"/>
              <a:cs typeface="Dotum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123949" y="6515099"/>
            <a:ext cx="10306050" cy="1981200"/>
            <a:chOff x="1123949" y="6515099"/>
            <a:chExt cx="10306050" cy="1981200"/>
          </a:xfrm>
        </p:grpSpPr>
        <p:sp>
          <p:nvSpPr>
            <p:cNvPr id="17" name="object 17" descr=""/>
            <p:cNvSpPr/>
            <p:nvPr/>
          </p:nvSpPr>
          <p:spPr>
            <a:xfrm>
              <a:off x="1123937" y="7219949"/>
              <a:ext cx="57150" cy="971550"/>
            </a:xfrm>
            <a:custGeom>
              <a:avLst/>
              <a:gdLst/>
              <a:ahLst/>
              <a:cxnLst/>
              <a:rect l="l" t="t" r="r" b="b"/>
              <a:pathLst>
                <a:path w="57150" h="971550">
                  <a:moveTo>
                    <a:pt x="57150" y="939190"/>
                  </a:moveTo>
                  <a:lnTo>
                    <a:pt x="32372" y="914400"/>
                  </a:lnTo>
                  <a:lnTo>
                    <a:pt x="24790" y="914400"/>
                  </a:lnTo>
                  <a:lnTo>
                    <a:pt x="0" y="939190"/>
                  </a:lnTo>
                  <a:lnTo>
                    <a:pt x="0" y="946772"/>
                  </a:lnTo>
                  <a:lnTo>
                    <a:pt x="24790" y="971550"/>
                  </a:lnTo>
                  <a:lnTo>
                    <a:pt x="32372" y="971550"/>
                  </a:lnTo>
                  <a:lnTo>
                    <a:pt x="57150" y="946772"/>
                  </a:lnTo>
                  <a:lnTo>
                    <a:pt x="57150" y="942975"/>
                  </a:lnTo>
                  <a:lnTo>
                    <a:pt x="57150" y="939190"/>
                  </a:lnTo>
                  <a:close/>
                </a:path>
                <a:path w="57150" h="971550">
                  <a:moveTo>
                    <a:pt x="57150" y="634390"/>
                  </a:moveTo>
                  <a:lnTo>
                    <a:pt x="32372" y="609600"/>
                  </a:lnTo>
                  <a:lnTo>
                    <a:pt x="24790" y="609600"/>
                  </a:lnTo>
                  <a:lnTo>
                    <a:pt x="0" y="634390"/>
                  </a:lnTo>
                  <a:lnTo>
                    <a:pt x="0" y="641972"/>
                  </a:lnTo>
                  <a:lnTo>
                    <a:pt x="24790" y="666750"/>
                  </a:lnTo>
                  <a:lnTo>
                    <a:pt x="32372" y="666750"/>
                  </a:lnTo>
                  <a:lnTo>
                    <a:pt x="57150" y="641972"/>
                  </a:lnTo>
                  <a:lnTo>
                    <a:pt x="57150" y="638175"/>
                  </a:lnTo>
                  <a:lnTo>
                    <a:pt x="57150" y="634390"/>
                  </a:lnTo>
                  <a:close/>
                </a:path>
                <a:path w="57150" h="971550">
                  <a:moveTo>
                    <a:pt x="57150" y="329590"/>
                  </a:moveTo>
                  <a:lnTo>
                    <a:pt x="32372" y="304800"/>
                  </a:lnTo>
                  <a:lnTo>
                    <a:pt x="24790" y="304800"/>
                  </a:lnTo>
                  <a:lnTo>
                    <a:pt x="0" y="329590"/>
                  </a:lnTo>
                  <a:lnTo>
                    <a:pt x="0" y="337172"/>
                  </a:lnTo>
                  <a:lnTo>
                    <a:pt x="24790" y="361950"/>
                  </a:lnTo>
                  <a:lnTo>
                    <a:pt x="32372" y="361950"/>
                  </a:lnTo>
                  <a:lnTo>
                    <a:pt x="57150" y="337172"/>
                  </a:lnTo>
                  <a:lnTo>
                    <a:pt x="57150" y="333375"/>
                  </a:lnTo>
                  <a:lnTo>
                    <a:pt x="57150" y="329590"/>
                  </a:lnTo>
                  <a:close/>
                </a:path>
                <a:path w="57150" h="97155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210299" y="6515099"/>
              <a:ext cx="5219700" cy="1981200"/>
            </a:xfrm>
            <a:custGeom>
              <a:avLst/>
              <a:gdLst/>
              <a:ahLst/>
              <a:cxnLst/>
              <a:rect l="l" t="t" r="r" b="b"/>
              <a:pathLst>
                <a:path w="5219700" h="1981200">
                  <a:moveTo>
                    <a:pt x="5148503" y="1981199"/>
                  </a:moveTo>
                  <a:lnTo>
                    <a:pt x="71196" y="1981199"/>
                  </a:lnTo>
                  <a:lnTo>
                    <a:pt x="66241" y="1980710"/>
                  </a:lnTo>
                  <a:lnTo>
                    <a:pt x="29705" y="1965577"/>
                  </a:lnTo>
                  <a:lnTo>
                    <a:pt x="3885" y="1929537"/>
                  </a:lnTo>
                  <a:lnTo>
                    <a:pt x="0" y="1910003"/>
                  </a:lnTo>
                  <a:lnTo>
                    <a:pt x="0" y="19049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48503" y="0"/>
                  </a:lnTo>
                  <a:lnTo>
                    <a:pt x="5189993" y="15619"/>
                  </a:lnTo>
                  <a:lnTo>
                    <a:pt x="5215813" y="51661"/>
                  </a:lnTo>
                  <a:lnTo>
                    <a:pt x="5219699" y="71196"/>
                  </a:lnTo>
                  <a:lnTo>
                    <a:pt x="5219699" y="1910003"/>
                  </a:lnTo>
                  <a:lnTo>
                    <a:pt x="5204076" y="1951493"/>
                  </a:lnTo>
                  <a:lnTo>
                    <a:pt x="5168037" y="1977312"/>
                  </a:lnTo>
                  <a:lnTo>
                    <a:pt x="5153457" y="1980711"/>
                  </a:lnTo>
                  <a:lnTo>
                    <a:pt x="5148503" y="1981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8899" y="6793705"/>
              <a:ext cx="190499" cy="166687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6572237" y="7219949"/>
              <a:ext cx="57150" cy="971550"/>
            </a:xfrm>
            <a:custGeom>
              <a:avLst/>
              <a:gdLst/>
              <a:ahLst/>
              <a:cxnLst/>
              <a:rect l="l" t="t" r="r" b="b"/>
              <a:pathLst>
                <a:path w="57150" h="971550">
                  <a:moveTo>
                    <a:pt x="57150" y="939190"/>
                  </a:moveTo>
                  <a:lnTo>
                    <a:pt x="32372" y="914400"/>
                  </a:lnTo>
                  <a:lnTo>
                    <a:pt x="24790" y="914400"/>
                  </a:lnTo>
                  <a:lnTo>
                    <a:pt x="0" y="939190"/>
                  </a:lnTo>
                  <a:lnTo>
                    <a:pt x="0" y="946772"/>
                  </a:lnTo>
                  <a:lnTo>
                    <a:pt x="24790" y="971550"/>
                  </a:lnTo>
                  <a:lnTo>
                    <a:pt x="32372" y="971550"/>
                  </a:lnTo>
                  <a:lnTo>
                    <a:pt x="57150" y="946772"/>
                  </a:lnTo>
                  <a:lnTo>
                    <a:pt x="57150" y="942975"/>
                  </a:lnTo>
                  <a:lnTo>
                    <a:pt x="57150" y="939190"/>
                  </a:lnTo>
                  <a:close/>
                </a:path>
                <a:path w="57150" h="971550">
                  <a:moveTo>
                    <a:pt x="57150" y="634390"/>
                  </a:moveTo>
                  <a:lnTo>
                    <a:pt x="32372" y="609600"/>
                  </a:lnTo>
                  <a:lnTo>
                    <a:pt x="24790" y="609600"/>
                  </a:lnTo>
                  <a:lnTo>
                    <a:pt x="0" y="634390"/>
                  </a:lnTo>
                  <a:lnTo>
                    <a:pt x="0" y="641972"/>
                  </a:lnTo>
                  <a:lnTo>
                    <a:pt x="24790" y="666750"/>
                  </a:lnTo>
                  <a:lnTo>
                    <a:pt x="32372" y="666750"/>
                  </a:lnTo>
                  <a:lnTo>
                    <a:pt x="57150" y="641972"/>
                  </a:lnTo>
                  <a:lnTo>
                    <a:pt x="57150" y="638175"/>
                  </a:lnTo>
                  <a:lnTo>
                    <a:pt x="57150" y="634390"/>
                  </a:lnTo>
                  <a:close/>
                </a:path>
                <a:path w="57150" h="971550">
                  <a:moveTo>
                    <a:pt x="57150" y="329590"/>
                  </a:moveTo>
                  <a:lnTo>
                    <a:pt x="32372" y="304800"/>
                  </a:lnTo>
                  <a:lnTo>
                    <a:pt x="24790" y="304800"/>
                  </a:lnTo>
                  <a:lnTo>
                    <a:pt x="0" y="329590"/>
                  </a:lnTo>
                  <a:lnTo>
                    <a:pt x="0" y="337172"/>
                  </a:lnTo>
                  <a:lnTo>
                    <a:pt x="24790" y="361950"/>
                  </a:lnTo>
                  <a:lnTo>
                    <a:pt x="32372" y="361950"/>
                  </a:lnTo>
                  <a:lnTo>
                    <a:pt x="57150" y="337172"/>
                  </a:lnTo>
                  <a:lnTo>
                    <a:pt x="57150" y="333375"/>
                  </a:lnTo>
                  <a:lnTo>
                    <a:pt x="57150" y="329590"/>
                  </a:lnTo>
                  <a:close/>
                </a:path>
                <a:path w="57150" h="97155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1282699" y="7009758"/>
            <a:ext cx="2936875" cy="1248410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인건비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평균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b="1">
                <a:solidFill>
                  <a:srgbClr val="3398DA"/>
                </a:solidFill>
                <a:latin typeface="Segoe UI Semibold"/>
                <a:cs typeface="Segoe UI Semibold"/>
              </a:rPr>
              <a:t>38%</a:t>
            </a:r>
            <a:r>
              <a:rPr dirty="0" sz="1200" spc="10" b="1">
                <a:solidFill>
                  <a:srgbClr val="3398DA"/>
                </a:solidFill>
                <a:latin typeface="Segoe UI Semibold"/>
                <a:cs typeface="Segoe UI Semibold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절감</a:t>
            </a:r>
            <a:r>
              <a:rPr dirty="0" sz="1350" spc="-114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200" spc="-180">
                <a:solidFill>
                  <a:srgbClr val="4A5462"/>
                </a:solidFill>
                <a:latin typeface="Segoe UI"/>
                <a:cs typeface="Segoe UI"/>
              </a:rPr>
              <a:t>(</a:t>
            </a:r>
            <a:r>
              <a:rPr dirty="0" sz="1350" spc="-180">
                <a:solidFill>
                  <a:srgbClr val="4A5462"/>
                </a:solidFill>
                <a:latin typeface="Dotum"/>
                <a:cs typeface="Dotum"/>
              </a:rPr>
              <a:t>연간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최대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10">
                <a:solidFill>
                  <a:srgbClr val="4A5462"/>
                </a:solidFill>
                <a:latin typeface="Segoe UI"/>
                <a:cs typeface="Segoe UI"/>
              </a:rPr>
              <a:t>3,000</a:t>
            </a:r>
            <a:r>
              <a:rPr dirty="0" sz="1350" spc="-10">
                <a:solidFill>
                  <a:srgbClr val="4A5462"/>
                </a:solidFill>
                <a:latin typeface="Dotum"/>
                <a:cs typeface="Dotum"/>
              </a:rPr>
              <a:t>만원</a:t>
            </a:r>
            <a:r>
              <a:rPr dirty="0" sz="1200" spc="-10">
                <a:solidFill>
                  <a:srgbClr val="4A5462"/>
                </a:solidFill>
                <a:latin typeface="Segoe UI"/>
                <a:cs typeface="Segoe UI"/>
              </a:rPr>
              <a:t>)</a:t>
            </a:r>
            <a:endParaRPr sz="1200">
              <a:latin typeface="Segoe UI"/>
              <a:cs typeface="Segoe UI"/>
            </a:endParaRPr>
          </a:p>
          <a:p>
            <a:pPr marL="12700" marR="413384">
              <a:lnSpc>
                <a:spcPct val="148100"/>
              </a:lnSpc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야간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운영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관련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추가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수당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절감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효과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관리</a:t>
            </a:r>
            <a:r>
              <a:rPr dirty="0" sz="1350" spc="-12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업무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자동화로</a:t>
            </a:r>
            <a:r>
              <a:rPr dirty="0" sz="1350" spc="-12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간접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비용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>
                <a:solidFill>
                  <a:srgbClr val="4A5462"/>
                </a:solidFill>
                <a:latin typeface="Segoe UI"/>
                <a:cs typeface="Segoe UI"/>
              </a:rPr>
              <a:t>20%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절감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매장</a:t>
            </a:r>
            <a:r>
              <a:rPr dirty="0" sz="1350" spc="-12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면적</a:t>
            </a:r>
            <a:r>
              <a:rPr dirty="0" sz="1350" spc="-12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효율화로</a:t>
            </a:r>
            <a:r>
              <a:rPr dirty="0" sz="1350" spc="-12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임대료</a:t>
            </a:r>
            <a:r>
              <a:rPr dirty="0" sz="1350" spc="-12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>
                <a:solidFill>
                  <a:srgbClr val="4A5462"/>
                </a:solidFill>
                <a:latin typeface="Segoe UI"/>
                <a:cs typeface="Segoe UI"/>
              </a:rPr>
              <a:t>10~15%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절감</a:t>
            </a:r>
            <a:r>
              <a:rPr dirty="0" sz="1350" spc="-12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가능</a:t>
            </a:r>
            <a:endParaRPr sz="1350">
              <a:latin typeface="Dotum"/>
              <a:cs typeface="Dotum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731000" y="6734543"/>
            <a:ext cx="3551554" cy="152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투자</a:t>
            </a:r>
            <a:r>
              <a:rPr dirty="0" sz="15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대비</a:t>
            </a:r>
            <a:r>
              <a:rPr dirty="0" sz="15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130">
                <a:solidFill>
                  <a:srgbClr val="374050"/>
                </a:solidFill>
                <a:latin typeface="Dotum"/>
                <a:cs typeface="Dotum"/>
              </a:rPr>
              <a:t>수익률</a:t>
            </a:r>
            <a:r>
              <a:rPr dirty="0" sz="1350" spc="-130" b="1">
                <a:solidFill>
                  <a:srgbClr val="374050"/>
                </a:solidFill>
                <a:latin typeface="Segoe UI Semibold"/>
                <a:cs typeface="Segoe UI Semibold"/>
              </a:rPr>
              <a:t>(ROI)</a:t>
            </a:r>
            <a:r>
              <a:rPr dirty="0" sz="1350" spc="25" b="1">
                <a:solidFill>
                  <a:srgbClr val="374050"/>
                </a:solidFill>
                <a:latin typeface="Segoe UI Semibold"/>
                <a:cs typeface="Segoe UI Semibold"/>
              </a:rPr>
              <a:t> </a:t>
            </a:r>
            <a:r>
              <a:rPr dirty="0" sz="1550" spc="-335">
                <a:solidFill>
                  <a:srgbClr val="374050"/>
                </a:solidFill>
                <a:latin typeface="Dotum"/>
                <a:cs typeface="Dotum"/>
              </a:rPr>
              <a:t>분석</a:t>
            </a:r>
            <a:endParaRPr sz="1550">
              <a:latin typeface="Dotum"/>
              <a:cs typeface="Dotum"/>
            </a:endParaRPr>
          </a:p>
          <a:p>
            <a:pPr marL="12700" marR="237490">
              <a:lnSpc>
                <a:spcPct val="148100"/>
              </a:lnSpc>
              <a:spcBef>
                <a:spcPts val="33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초기</a:t>
            </a:r>
            <a:r>
              <a:rPr dirty="0" sz="13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00">
                <a:solidFill>
                  <a:srgbClr val="4A5462"/>
                </a:solidFill>
                <a:latin typeface="Dotum"/>
                <a:cs typeface="Dotum"/>
              </a:rPr>
              <a:t>투자비</a:t>
            </a:r>
            <a:r>
              <a:rPr dirty="0" sz="1200" spc="-200">
                <a:solidFill>
                  <a:srgbClr val="4A5462"/>
                </a:solidFill>
                <a:latin typeface="Segoe UI"/>
                <a:cs typeface="Segoe UI"/>
              </a:rPr>
              <a:t>:</a:t>
            </a:r>
            <a:r>
              <a:rPr dirty="0" sz="1200" spc="35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200" spc="-75" b="1">
                <a:solidFill>
                  <a:srgbClr val="3398DA"/>
                </a:solidFill>
                <a:latin typeface="Segoe UI Semibold"/>
                <a:cs typeface="Segoe UI Semibold"/>
              </a:rPr>
              <a:t>3,000</a:t>
            </a:r>
            <a:r>
              <a:rPr dirty="0" sz="1350" spc="-75">
                <a:solidFill>
                  <a:srgbClr val="3398DA"/>
                </a:solidFill>
                <a:latin typeface="Dotum"/>
                <a:cs typeface="Dotum"/>
              </a:rPr>
              <a:t>만원</a:t>
            </a:r>
            <a:r>
              <a:rPr dirty="0" sz="1200" spc="-75" b="1">
                <a:solidFill>
                  <a:srgbClr val="3398DA"/>
                </a:solidFill>
                <a:latin typeface="Segoe UI Semibold"/>
                <a:cs typeface="Segoe UI Semibold"/>
              </a:rPr>
              <a:t>~5,000</a:t>
            </a:r>
            <a:r>
              <a:rPr dirty="0" sz="1350" spc="-75">
                <a:solidFill>
                  <a:srgbClr val="3398DA"/>
                </a:solidFill>
                <a:latin typeface="Dotum"/>
                <a:cs typeface="Dotum"/>
              </a:rPr>
              <a:t>만원</a:t>
            </a:r>
            <a:r>
              <a:rPr dirty="0" sz="1350" spc="-95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200" spc="-180">
                <a:solidFill>
                  <a:srgbClr val="4A5462"/>
                </a:solidFill>
                <a:latin typeface="Segoe UI"/>
                <a:cs typeface="Segoe UI"/>
              </a:rPr>
              <a:t>(</a:t>
            </a:r>
            <a:r>
              <a:rPr dirty="0" sz="1350" spc="-180">
                <a:solidFill>
                  <a:srgbClr val="4A5462"/>
                </a:solidFill>
                <a:latin typeface="Dotum"/>
                <a:cs typeface="Dotum"/>
              </a:rPr>
              <a:t>규모</a:t>
            </a:r>
            <a:r>
              <a:rPr dirty="0" sz="13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따라</a:t>
            </a:r>
            <a:r>
              <a:rPr dirty="0" sz="13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상이</a:t>
            </a:r>
            <a:r>
              <a:rPr dirty="0" sz="1200" spc="-120">
                <a:solidFill>
                  <a:srgbClr val="4A5462"/>
                </a:solidFill>
                <a:latin typeface="Segoe UI"/>
                <a:cs typeface="Segoe UI"/>
              </a:rPr>
              <a:t>)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연간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순이익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80">
                <a:solidFill>
                  <a:srgbClr val="4A5462"/>
                </a:solidFill>
                <a:latin typeface="Dotum"/>
                <a:cs typeface="Dotum"/>
              </a:rPr>
              <a:t>증가</a:t>
            </a:r>
            <a:r>
              <a:rPr dirty="0" sz="1200" spc="-180">
                <a:solidFill>
                  <a:srgbClr val="4A5462"/>
                </a:solidFill>
                <a:latin typeface="Segoe UI"/>
                <a:cs typeface="Segoe UI"/>
              </a:rPr>
              <a:t>:</a:t>
            </a:r>
            <a:r>
              <a:rPr dirty="0" sz="1200" spc="1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4A5462"/>
                </a:solidFill>
                <a:latin typeface="Segoe UI"/>
                <a:cs typeface="Segoe UI"/>
              </a:rPr>
              <a:t>30~40%</a:t>
            </a:r>
            <a:r>
              <a:rPr dirty="0" sz="1200" spc="5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200" spc="-215">
                <a:solidFill>
                  <a:srgbClr val="4A5462"/>
                </a:solidFill>
                <a:latin typeface="Segoe UI"/>
                <a:cs typeface="Segoe UI"/>
              </a:rPr>
              <a:t>(</a:t>
            </a:r>
            <a:r>
              <a:rPr dirty="0" sz="1350" spc="-215">
                <a:solidFill>
                  <a:srgbClr val="4A5462"/>
                </a:solidFill>
                <a:latin typeface="Dotum"/>
                <a:cs typeface="Dotum"/>
              </a:rPr>
              <a:t>무인점포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도입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5">
                <a:solidFill>
                  <a:srgbClr val="4A5462"/>
                </a:solidFill>
                <a:latin typeface="Dotum"/>
                <a:cs typeface="Dotum"/>
              </a:rPr>
              <a:t>후</a:t>
            </a:r>
            <a:r>
              <a:rPr dirty="0" sz="1200" spc="-25">
                <a:solidFill>
                  <a:srgbClr val="4A5462"/>
                </a:solidFill>
                <a:latin typeface="Segoe UI"/>
                <a:cs typeface="Segoe UI"/>
              </a:rPr>
              <a:t>)</a:t>
            </a:r>
            <a:endParaRPr sz="1200">
              <a:latin typeface="Segoe UI"/>
              <a:cs typeface="Segoe UI"/>
            </a:endParaRPr>
          </a:p>
          <a:p>
            <a:pPr marL="12700" marR="5080">
              <a:lnSpc>
                <a:spcPct val="148100"/>
              </a:lnSpc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점주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80">
                <a:solidFill>
                  <a:srgbClr val="4A5462"/>
                </a:solidFill>
                <a:latin typeface="Dotum"/>
                <a:cs typeface="Dotum"/>
              </a:rPr>
              <a:t>사례</a:t>
            </a:r>
            <a:r>
              <a:rPr dirty="0" sz="1200" spc="-180">
                <a:solidFill>
                  <a:srgbClr val="4A5462"/>
                </a:solidFill>
                <a:latin typeface="Segoe UI"/>
                <a:cs typeface="Segoe UI"/>
              </a:rPr>
              <a:t>:</a:t>
            </a:r>
            <a:r>
              <a:rPr dirty="0" sz="1200" spc="1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순이익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>
                <a:solidFill>
                  <a:srgbClr val="4A5462"/>
                </a:solidFill>
                <a:latin typeface="Segoe UI"/>
                <a:cs typeface="Segoe UI"/>
              </a:rPr>
              <a:t>40%</a:t>
            </a:r>
            <a:r>
              <a:rPr dirty="0" sz="1200" spc="1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증가로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140">
                <a:solidFill>
                  <a:srgbClr val="4A5462"/>
                </a:solidFill>
                <a:latin typeface="Segoe UI"/>
                <a:cs typeface="Segoe UI"/>
              </a:rPr>
              <a:t>22</a:t>
            </a:r>
            <a:r>
              <a:rPr dirty="0" sz="1350" spc="-140">
                <a:solidFill>
                  <a:srgbClr val="4A5462"/>
                </a:solidFill>
                <a:latin typeface="Dotum"/>
                <a:cs typeface="Dotum"/>
              </a:rPr>
              <a:t>개월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내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초기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투자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회수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무인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솔루션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확장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규모의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경제로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추가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수익성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향상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761999" y="1447799"/>
            <a:ext cx="6962775" cy="2857500"/>
            <a:chOff x="761999" y="1447799"/>
            <a:chExt cx="6962775" cy="2857500"/>
          </a:xfrm>
        </p:grpSpPr>
        <p:sp>
          <p:nvSpPr>
            <p:cNvPr id="24" name="object 24" descr=""/>
            <p:cNvSpPr/>
            <p:nvPr/>
          </p:nvSpPr>
          <p:spPr>
            <a:xfrm>
              <a:off x="761999" y="1447799"/>
              <a:ext cx="6962775" cy="2857500"/>
            </a:xfrm>
            <a:custGeom>
              <a:avLst/>
              <a:gdLst/>
              <a:ahLst/>
              <a:cxnLst/>
              <a:rect l="l" t="t" r="r" b="b"/>
              <a:pathLst>
                <a:path w="6962775" h="2857500">
                  <a:moveTo>
                    <a:pt x="6891578" y="2857499"/>
                  </a:moveTo>
                  <a:lnTo>
                    <a:pt x="71196" y="2857499"/>
                  </a:lnTo>
                  <a:lnTo>
                    <a:pt x="66241" y="2857011"/>
                  </a:lnTo>
                  <a:lnTo>
                    <a:pt x="29705" y="2841877"/>
                  </a:lnTo>
                  <a:lnTo>
                    <a:pt x="3885" y="2805837"/>
                  </a:lnTo>
                  <a:lnTo>
                    <a:pt x="0" y="2786302"/>
                  </a:lnTo>
                  <a:lnTo>
                    <a:pt x="0" y="27812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6891578" y="0"/>
                  </a:lnTo>
                  <a:lnTo>
                    <a:pt x="6933068" y="15621"/>
                  </a:lnTo>
                  <a:lnTo>
                    <a:pt x="6958888" y="51661"/>
                  </a:lnTo>
                  <a:lnTo>
                    <a:pt x="6962773" y="71196"/>
                  </a:lnTo>
                  <a:lnTo>
                    <a:pt x="6962773" y="2786302"/>
                  </a:lnTo>
                  <a:lnTo>
                    <a:pt x="6947152" y="2827794"/>
                  </a:lnTo>
                  <a:lnTo>
                    <a:pt x="6911111" y="2853613"/>
                  </a:lnTo>
                  <a:lnTo>
                    <a:pt x="6896533" y="2857011"/>
                  </a:lnTo>
                  <a:lnTo>
                    <a:pt x="6891578" y="2857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399" y="1600199"/>
              <a:ext cx="6648449" cy="25526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20"/>
              <a:t>운영</a:t>
            </a:r>
            <a:r>
              <a:rPr dirty="0" spc="-295"/>
              <a:t> </a:t>
            </a:r>
            <a:r>
              <a:rPr dirty="0" spc="-620"/>
              <a:t>효율성</a:t>
            </a:r>
            <a:r>
              <a:rPr dirty="0" spc="-295"/>
              <a:t> </a:t>
            </a:r>
            <a:r>
              <a:rPr dirty="0" spc="-620"/>
              <a:t>향상</a:t>
            </a:r>
            <a:r>
              <a:rPr dirty="0" spc="-295"/>
              <a:t> </a:t>
            </a:r>
            <a:r>
              <a:rPr dirty="0" spc="-645"/>
              <a:t>효과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761999" y="1028699"/>
            <a:ext cx="10668000" cy="2857500"/>
            <a:chOff x="761999" y="1028699"/>
            <a:chExt cx="10668000" cy="2857500"/>
          </a:xfrm>
        </p:grpSpPr>
        <p:sp>
          <p:nvSpPr>
            <p:cNvPr id="4" name="object 4" descr=""/>
            <p:cNvSpPr/>
            <p:nvPr/>
          </p:nvSpPr>
          <p:spPr>
            <a:xfrm>
              <a:off x="761999" y="1028699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5714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571499" y="0"/>
                  </a:lnTo>
                  <a:lnTo>
                    <a:pt x="571499" y="380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095998" y="1447799"/>
              <a:ext cx="5334000" cy="2438400"/>
            </a:xfrm>
            <a:custGeom>
              <a:avLst/>
              <a:gdLst/>
              <a:ahLst/>
              <a:cxnLst/>
              <a:rect l="l" t="t" r="r" b="b"/>
              <a:pathLst>
                <a:path w="5334000" h="2438400">
                  <a:moveTo>
                    <a:pt x="5262803" y="2438399"/>
                  </a:moveTo>
                  <a:lnTo>
                    <a:pt x="71196" y="2438399"/>
                  </a:lnTo>
                  <a:lnTo>
                    <a:pt x="66241" y="2437911"/>
                  </a:lnTo>
                  <a:lnTo>
                    <a:pt x="29705" y="2422777"/>
                  </a:lnTo>
                  <a:lnTo>
                    <a:pt x="3885" y="2386737"/>
                  </a:lnTo>
                  <a:lnTo>
                    <a:pt x="0" y="2367203"/>
                  </a:lnTo>
                  <a:lnTo>
                    <a:pt x="0" y="2362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62803" y="0"/>
                  </a:lnTo>
                  <a:lnTo>
                    <a:pt x="5304293" y="15621"/>
                  </a:lnTo>
                  <a:lnTo>
                    <a:pt x="5330113" y="51661"/>
                  </a:lnTo>
                  <a:lnTo>
                    <a:pt x="5333999" y="71196"/>
                  </a:lnTo>
                  <a:lnTo>
                    <a:pt x="5333999" y="2367203"/>
                  </a:lnTo>
                  <a:lnTo>
                    <a:pt x="5318376" y="2408694"/>
                  </a:lnTo>
                  <a:lnTo>
                    <a:pt x="5282337" y="2434513"/>
                  </a:lnTo>
                  <a:lnTo>
                    <a:pt x="5267757" y="2437911"/>
                  </a:lnTo>
                  <a:lnTo>
                    <a:pt x="5262803" y="24383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49299" y="1412392"/>
            <a:ext cx="5102860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200">
                <a:solidFill>
                  <a:srgbClr val="374050"/>
                </a:solidFill>
                <a:latin typeface="Segoe UI"/>
                <a:cs typeface="Segoe UI"/>
              </a:rPr>
              <a:t>AI</a:t>
            </a:r>
            <a:r>
              <a:rPr dirty="0" sz="1200" spc="1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기반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무인가게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솔루션을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도입하면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 spc="-140">
                <a:solidFill>
                  <a:srgbClr val="374050"/>
                </a:solidFill>
                <a:latin typeface="Segoe UI"/>
                <a:cs typeface="Segoe UI"/>
              </a:rPr>
              <a:t>24</a:t>
            </a:r>
            <a:r>
              <a:rPr dirty="0" sz="1350" spc="-140">
                <a:solidFill>
                  <a:srgbClr val="374050"/>
                </a:solidFill>
                <a:latin typeface="Dotum"/>
                <a:cs typeface="Dotum"/>
              </a:rPr>
              <a:t>시간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연중무휴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운영과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실시간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위험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감지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대응이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가능해져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전체적인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운영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효율성이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크게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20">
                <a:solidFill>
                  <a:srgbClr val="374050"/>
                </a:solidFill>
                <a:latin typeface="Dotum"/>
                <a:cs typeface="Dotum"/>
              </a:rPr>
              <a:t>향상됩니다</a:t>
            </a:r>
            <a:r>
              <a:rPr dirty="0" sz="1200" spc="-220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r>
              <a:rPr dirty="0" sz="1200" spc="1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무인화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시스템은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374050"/>
                </a:solidFill>
                <a:latin typeface="Dotum"/>
                <a:cs typeface="Dotum"/>
              </a:rPr>
              <a:t>상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품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180">
                <a:solidFill>
                  <a:srgbClr val="374050"/>
                </a:solidFill>
                <a:latin typeface="Dotum"/>
                <a:cs typeface="Dotum"/>
              </a:rPr>
              <a:t>관리</a:t>
            </a:r>
            <a:r>
              <a:rPr dirty="0" sz="1200" spc="-180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200" spc="1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보안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180">
                <a:solidFill>
                  <a:srgbClr val="374050"/>
                </a:solidFill>
                <a:latin typeface="Dotum"/>
                <a:cs typeface="Dotum"/>
              </a:rPr>
              <a:t>감시</a:t>
            </a:r>
            <a:r>
              <a:rPr dirty="0" sz="1200" spc="-180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200" spc="1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고객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응대까지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자동화하여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점주가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직접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매장에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상주하지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않아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도</a:t>
            </a:r>
            <a:r>
              <a:rPr dirty="0" sz="1350" spc="-1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효율적인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관리가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40">
                <a:solidFill>
                  <a:srgbClr val="374050"/>
                </a:solidFill>
                <a:latin typeface="Dotum"/>
                <a:cs typeface="Dotum"/>
              </a:rPr>
              <a:t>가능합니다</a:t>
            </a:r>
            <a:r>
              <a:rPr dirty="0" sz="1200" spc="-40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49299" y="2555392"/>
            <a:ext cx="5130165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180">
                <a:solidFill>
                  <a:srgbClr val="374050"/>
                </a:solidFill>
                <a:latin typeface="Dotum"/>
                <a:cs typeface="Dotum"/>
              </a:rPr>
              <a:t>특히</a:t>
            </a:r>
            <a:r>
              <a:rPr dirty="0" sz="1200" spc="-180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200" spc="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매장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내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낙상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등</a:t>
            </a:r>
            <a:r>
              <a:rPr dirty="0" sz="1350" spc="-1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안전사고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발생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시</a:t>
            </a:r>
            <a:r>
              <a:rPr dirty="0" sz="1350" spc="-1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즉각적인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탐지와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알림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기능이</a:t>
            </a:r>
            <a:r>
              <a:rPr dirty="0" sz="1350" spc="-1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점주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관리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자의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부담을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크게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15">
                <a:solidFill>
                  <a:srgbClr val="374050"/>
                </a:solidFill>
                <a:latin typeface="Dotum"/>
                <a:cs typeface="Dotum"/>
              </a:rPr>
              <a:t>줄여주며</a:t>
            </a:r>
            <a:r>
              <a:rPr dirty="0" sz="1200" spc="-215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200" spc="1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연중무휴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운영에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따른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추가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매출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창출도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기대할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수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374050"/>
                </a:solidFill>
                <a:latin typeface="Dotum"/>
                <a:cs typeface="Dotum"/>
              </a:rPr>
              <a:t>있</a:t>
            </a:r>
            <a:r>
              <a:rPr dirty="0" sz="1350" spc="-200">
                <a:solidFill>
                  <a:srgbClr val="374050"/>
                </a:solidFill>
                <a:latin typeface="Dotum"/>
                <a:cs typeface="Dotum"/>
              </a:rPr>
              <a:t> 습니다</a:t>
            </a:r>
            <a:r>
              <a:rPr dirty="0" sz="1200" spc="-200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r>
              <a:rPr dirty="0" sz="1200" spc="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실제</a:t>
            </a:r>
            <a:r>
              <a:rPr dirty="0" sz="1350" spc="-1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사례에서는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운영</a:t>
            </a:r>
            <a:r>
              <a:rPr dirty="0" sz="1350" spc="-1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효율성</a:t>
            </a:r>
            <a:r>
              <a:rPr dirty="0" sz="1350" spc="-1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향상으로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인한</a:t>
            </a:r>
            <a:r>
              <a:rPr dirty="0" sz="1350" spc="-1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순이익</a:t>
            </a:r>
            <a:r>
              <a:rPr dirty="0" sz="1350" spc="-1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>
                <a:solidFill>
                  <a:srgbClr val="374050"/>
                </a:solidFill>
                <a:latin typeface="Segoe UI"/>
                <a:cs typeface="Segoe UI"/>
              </a:rPr>
              <a:t>30~40%</a:t>
            </a:r>
            <a:r>
              <a:rPr dirty="0" sz="1200" spc="1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증가를</a:t>
            </a:r>
            <a:r>
              <a:rPr dirty="0" sz="1350" spc="-1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보고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한</a:t>
            </a:r>
            <a:r>
              <a:rPr dirty="0" sz="1350" spc="-1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매장도</a:t>
            </a:r>
            <a:r>
              <a:rPr dirty="0" sz="1350" spc="-1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10">
                <a:solidFill>
                  <a:srgbClr val="374050"/>
                </a:solidFill>
                <a:latin typeface="Dotum"/>
                <a:cs typeface="Dotum"/>
              </a:rPr>
              <a:t>있습니다</a:t>
            </a:r>
            <a:r>
              <a:rPr dirty="0" sz="1200" spc="-10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448946" y="2079180"/>
            <a:ext cx="2628265" cy="4184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50" spc="-484">
                <a:solidFill>
                  <a:srgbClr val="3B81F5"/>
                </a:solidFill>
                <a:latin typeface="Dotum"/>
                <a:cs typeface="Dotum"/>
              </a:rPr>
              <a:t>운영</a:t>
            </a:r>
            <a:r>
              <a:rPr dirty="0" sz="2550" spc="-245">
                <a:solidFill>
                  <a:srgbClr val="3B81F5"/>
                </a:solidFill>
                <a:latin typeface="Dotum"/>
                <a:cs typeface="Dotum"/>
              </a:rPr>
              <a:t> </a:t>
            </a:r>
            <a:r>
              <a:rPr dirty="0" sz="2550" spc="-484">
                <a:solidFill>
                  <a:srgbClr val="3B81F5"/>
                </a:solidFill>
                <a:latin typeface="Dotum"/>
                <a:cs typeface="Dotum"/>
              </a:rPr>
              <a:t>효율성</a:t>
            </a:r>
            <a:r>
              <a:rPr dirty="0" sz="2550" spc="-235">
                <a:solidFill>
                  <a:srgbClr val="3B81F5"/>
                </a:solidFill>
                <a:latin typeface="Dotum"/>
                <a:cs typeface="Dotum"/>
              </a:rPr>
              <a:t> </a:t>
            </a:r>
            <a:r>
              <a:rPr dirty="0" sz="2550" spc="-484">
                <a:solidFill>
                  <a:srgbClr val="3B81F5"/>
                </a:solidFill>
                <a:latin typeface="Dotum"/>
                <a:cs typeface="Dotum"/>
              </a:rPr>
              <a:t>향상</a:t>
            </a:r>
            <a:r>
              <a:rPr dirty="0" sz="2550" spc="-229">
                <a:solidFill>
                  <a:srgbClr val="3B81F5"/>
                </a:solidFill>
                <a:latin typeface="Dotum"/>
                <a:cs typeface="Dotum"/>
              </a:rPr>
              <a:t> </a:t>
            </a:r>
            <a:r>
              <a:rPr dirty="0" sz="2550" spc="-509">
                <a:solidFill>
                  <a:srgbClr val="3B81F5"/>
                </a:solidFill>
                <a:latin typeface="Dotum"/>
                <a:cs typeface="Dotum"/>
              </a:rPr>
              <a:t>지표</a:t>
            </a:r>
            <a:endParaRPr sz="2550">
              <a:latin typeface="Dotum"/>
              <a:cs typeface="Dotum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681142" y="2606675"/>
            <a:ext cx="769620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145"/>
              </a:lnSpc>
              <a:spcBef>
                <a:spcPts val="100"/>
              </a:spcBef>
            </a:pPr>
            <a:r>
              <a:rPr dirty="0" sz="2700" spc="-20" b="1">
                <a:solidFill>
                  <a:srgbClr val="2562EB"/>
                </a:solidFill>
                <a:latin typeface="Segoe UI"/>
                <a:cs typeface="Segoe UI"/>
              </a:rPr>
              <a:t>24/7</a:t>
            </a:r>
            <a:endParaRPr sz="2700">
              <a:latin typeface="Segoe UI"/>
              <a:cs typeface="Segoe UI"/>
            </a:endParaRPr>
          </a:p>
          <a:p>
            <a:pPr algn="ctr">
              <a:lnSpc>
                <a:spcPts val="1285"/>
              </a:lnSpc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운영</a:t>
            </a:r>
            <a:r>
              <a:rPr dirty="0" sz="11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35">
                <a:solidFill>
                  <a:srgbClr val="4A5462"/>
                </a:solidFill>
                <a:latin typeface="Dotum"/>
                <a:cs typeface="Dotum"/>
              </a:rPr>
              <a:t>시간</a:t>
            </a:r>
            <a:endParaRPr sz="1150">
              <a:latin typeface="Dotum"/>
              <a:cs typeface="Dotum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239670" y="2606675"/>
            <a:ext cx="855980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145"/>
              </a:lnSpc>
              <a:spcBef>
                <a:spcPts val="100"/>
              </a:spcBef>
            </a:pPr>
            <a:r>
              <a:rPr dirty="0" sz="2700" b="1">
                <a:solidFill>
                  <a:srgbClr val="2562EB"/>
                </a:solidFill>
                <a:latin typeface="Segoe UI"/>
                <a:cs typeface="Segoe UI"/>
              </a:rPr>
              <a:t>-</a:t>
            </a:r>
            <a:r>
              <a:rPr dirty="0" sz="2700" spc="-25" b="1">
                <a:solidFill>
                  <a:srgbClr val="2562EB"/>
                </a:solidFill>
                <a:latin typeface="Segoe UI"/>
                <a:cs typeface="Segoe UI"/>
              </a:rPr>
              <a:t>60%</a:t>
            </a:r>
            <a:endParaRPr sz="2700">
              <a:latin typeface="Segoe UI"/>
              <a:cs typeface="Segoe UI"/>
            </a:endParaRPr>
          </a:p>
          <a:p>
            <a:pPr algn="ctr">
              <a:lnSpc>
                <a:spcPts val="1285"/>
              </a:lnSpc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관리</a:t>
            </a:r>
            <a:r>
              <a:rPr dirty="0" sz="11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35">
                <a:solidFill>
                  <a:srgbClr val="4A5462"/>
                </a:solidFill>
                <a:latin typeface="Dotum"/>
                <a:cs typeface="Dotum"/>
              </a:rPr>
              <a:t>업무</a:t>
            </a:r>
            <a:endParaRPr sz="1150">
              <a:latin typeface="Dotum"/>
              <a:cs typeface="Dotum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884816" y="2606675"/>
            <a:ext cx="960119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145"/>
              </a:lnSpc>
              <a:spcBef>
                <a:spcPts val="100"/>
              </a:spcBef>
            </a:pPr>
            <a:r>
              <a:rPr dirty="0" sz="2700" spc="-20" b="1">
                <a:solidFill>
                  <a:srgbClr val="2562EB"/>
                </a:solidFill>
                <a:latin typeface="Segoe UI"/>
                <a:cs typeface="Segoe UI"/>
              </a:rPr>
              <a:t>+35%</a:t>
            </a:r>
            <a:endParaRPr sz="2700">
              <a:latin typeface="Segoe UI"/>
              <a:cs typeface="Segoe UI"/>
            </a:endParaRPr>
          </a:p>
          <a:p>
            <a:pPr algn="ctr">
              <a:lnSpc>
                <a:spcPts val="1285"/>
              </a:lnSpc>
            </a:pP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순이익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761999" y="4190999"/>
            <a:ext cx="3400425" cy="2095500"/>
            <a:chOff x="761999" y="4190999"/>
            <a:chExt cx="3400425" cy="2095500"/>
          </a:xfrm>
        </p:grpSpPr>
        <p:sp>
          <p:nvSpPr>
            <p:cNvPr id="13" name="object 13" descr=""/>
            <p:cNvSpPr/>
            <p:nvPr/>
          </p:nvSpPr>
          <p:spPr>
            <a:xfrm>
              <a:off x="761999" y="4190999"/>
              <a:ext cx="3400425" cy="2095500"/>
            </a:xfrm>
            <a:custGeom>
              <a:avLst/>
              <a:gdLst/>
              <a:ahLst/>
              <a:cxnLst/>
              <a:rect l="l" t="t" r="r" b="b"/>
              <a:pathLst>
                <a:path w="3400425" h="2095500">
                  <a:moveTo>
                    <a:pt x="3329228" y="2095499"/>
                  </a:moveTo>
                  <a:lnTo>
                    <a:pt x="71196" y="2095499"/>
                  </a:lnTo>
                  <a:lnTo>
                    <a:pt x="66241" y="2095010"/>
                  </a:lnTo>
                  <a:lnTo>
                    <a:pt x="29705" y="2079877"/>
                  </a:lnTo>
                  <a:lnTo>
                    <a:pt x="3885" y="2043837"/>
                  </a:lnTo>
                  <a:lnTo>
                    <a:pt x="0" y="2024303"/>
                  </a:lnTo>
                  <a:lnTo>
                    <a:pt x="0" y="20192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29228" y="0"/>
                  </a:lnTo>
                  <a:lnTo>
                    <a:pt x="3370718" y="15621"/>
                  </a:lnTo>
                  <a:lnTo>
                    <a:pt x="3396538" y="51661"/>
                  </a:lnTo>
                  <a:lnTo>
                    <a:pt x="3400424" y="71196"/>
                  </a:lnTo>
                  <a:lnTo>
                    <a:pt x="3400424" y="2024303"/>
                  </a:lnTo>
                  <a:lnTo>
                    <a:pt x="3384802" y="2065793"/>
                  </a:lnTo>
                  <a:lnTo>
                    <a:pt x="3348762" y="2091613"/>
                  </a:lnTo>
                  <a:lnTo>
                    <a:pt x="3334183" y="2095010"/>
                  </a:lnTo>
                  <a:lnTo>
                    <a:pt x="3329228" y="2095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90599" y="44576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8" y="322657"/>
                  </a:lnTo>
                  <a:lnTo>
                    <a:pt x="56318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3417" y="205448"/>
                  </a:lnTo>
                  <a:lnTo>
                    <a:pt x="3294" y="204898"/>
                  </a:lnTo>
                  <a:lnTo>
                    <a:pt x="1853" y="196597"/>
                  </a:lnTo>
                  <a:lnTo>
                    <a:pt x="823" y="188255"/>
                  </a:lnTo>
                  <a:lnTo>
                    <a:pt x="205" y="179872"/>
                  </a:lnTo>
                  <a:lnTo>
                    <a:pt x="0" y="171449"/>
                  </a:lnTo>
                  <a:lnTo>
                    <a:pt x="205" y="163027"/>
                  </a:lnTo>
                  <a:lnTo>
                    <a:pt x="7380" y="121680"/>
                  </a:lnTo>
                  <a:lnTo>
                    <a:pt x="24386" y="83315"/>
                  </a:lnTo>
                  <a:lnTo>
                    <a:pt x="50216" y="50216"/>
                  </a:lnTo>
                  <a:lnTo>
                    <a:pt x="83315" y="24386"/>
                  </a:lnTo>
                  <a:lnTo>
                    <a:pt x="121680" y="7380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6"/>
                  </a:lnTo>
                  <a:lnTo>
                    <a:pt x="292683" y="50216"/>
                  </a:lnTo>
                  <a:lnTo>
                    <a:pt x="305241" y="64293"/>
                  </a:lnTo>
                  <a:lnTo>
                    <a:pt x="162542" y="64293"/>
                  </a:lnTo>
                  <a:lnTo>
                    <a:pt x="155376" y="71459"/>
                  </a:lnTo>
                  <a:lnTo>
                    <a:pt x="155376" y="176807"/>
                  </a:lnTo>
                  <a:lnTo>
                    <a:pt x="158055" y="181830"/>
                  </a:lnTo>
                  <a:lnTo>
                    <a:pt x="226836" y="227707"/>
                  </a:lnTo>
                  <a:lnTo>
                    <a:pt x="232653" y="230109"/>
                  </a:lnTo>
                  <a:lnTo>
                    <a:pt x="332531" y="230109"/>
                  </a:lnTo>
                  <a:lnTo>
                    <a:pt x="329849" y="237061"/>
                  </a:lnTo>
                  <a:lnTo>
                    <a:pt x="309154" y="273591"/>
                  </a:lnTo>
                  <a:lnTo>
                    <a:pt x="280217" y="303984"/>
                  </a:lnTo>
                  <a:lnTo>
                    <a:pt x="244764" y="326435"/>
                  </a:lnTo>
                  <a:lnTo>
                    <a:pt x="204898" y="339605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  <a:path w="342900" h="342900">
                  <a:moveTo>
                    <a:pt x="332531" y="230109"/>
                  </a:moveTo>
                  <a:lnTo>
                    <a:pt x="238891" y="230109"/>
                  </a:lnTo>
                  <a:lnTo>
                    <a:pt x="244645" y="227707"/>
                  </a:lnTo>
                  <a:lnTo>
                    <a:pt x="249138" y="223219"/>
                  </a:lnTo>
                  <a:lnTo>
                    <a:pt x="251573" y="217295"/>
                  </a:lnTo>
                  <a:lnTo>
                    <a:pt x="251540" y="211139"/>
                  </a:lnTo>
                  <a:lnTo>
                    <a:pt x="249185" y="205448"/>
                  </a:lnTo>
                  <a:lnTo>
                    <a:pt x="244651" y="200917"/>
                  </a:lnTo>
                  <a:lnTo>
                    <a:pt x="187523" y="162877"/>
                  </a:lnTo>
                  <a:lnTo>
                    <a:pt x="187523" y="71459"/>
                  </a:lnTo>
                  <a:lnTo>
                    <a:pt x="180357" y="64293"/>
                  </a:lnTo>
                  <a:lnTo>
                    <a:pt x="305241" y="64293"/>
                  </a:lnTo>
                  <a:lnTo>
                    <a:pt x="326435" y="98135"/>
                  </a:lnTo>
                  <a:lnTo>
                    <a:pt x="339605" y="138001"/>
                  </a:lnTo>
                  <a:lnTo>
                    <a:pt x="342899" y="171449"/>
                  </a:lnTo>
                  <a:lnTo>
                    <a:pt x="342769" y="176807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32882" y="229200"/>
                  </a:lnTo>
                  <a:lnTo>
                    <a:pt x="332531" y="23010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977900" y="4812913"/>
            <a:ext cx="2964815" cy="124079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500" spc="-175" b="1">
                <a:solidFill>
                  <a:srgbClr val="2B3D4F"/>
                </a:solidFill>
                <a:latin typeface="Segoe UI Semibold"/>
                <a:cs typeface="Segoe UI Semibold"/>
              </a:rPr>
              <a:t>24</a:t>
            </a:r>
            <a:r>
              <a:rPr dirty="0" sz="1700" spc="-175">
                <a:solidFill>
                  <a:srgbClr val="2B3D4F"/>
                </a:solidFill>
                <a:latin typeface="Dotum"/>
                <a:cs typeface="Dotum"/>
              </a:rPr>
              <a:t>시간</a:t>
            </a:r>
            <a:r>
              <a:rPr dirty="0" sz="1700" spc="-140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대응</a:t>
            </a:r>
            <a:r>
              <a:rPr dirty="0" sz="1700" spc="-140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2B3D4F"/>
                </a:solidFill>
                <a:latin typeface="Dotum"/>
                <a:cs typeface="Dotum"/>
              </a:rPr>
              <a:t>체계</a:t>
            </a:r>
            <a:endParaRPr sz="1700">
              <a:latin typeface="Dotum"/>
              <a:cs typeface="Dotum"/>
            </a:endParaRPr>
          </a:p>
          <a:p>
            <a:pPr marL="12700" marR="5080">
              <a:lnSpc>
                <a:spcPct val="108700"/>
              </a:lnSpc>
              <a:spcBef>
                <a:spcPts val="565"/>
              </a:spcBef>
            </a:pP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무인가게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솔루션은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연중무휴</a:t>
            </a:r>
            <a:r>
              <a:rPr dirty="0" sz="1150" spc="-7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50" spc="-100">
                <a:solidFill>
                  <a:srgbClr val="7E8B8C"/>
                </a:solidFill>
                <a:latin typeface="Segoe UI"/>
                <a:cs typeface="Segoe UI"/>
              </a:rPr>
              <a:t>24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시간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매장</a:t>
            </a:r>
            <a:r>
              <a:rPr dirty="0" sz="1150" spc="-7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운영이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04">
                <a:solidFill>
                  <a:srgbClr val="7E8B8C"/>
                </a:solidFill>
                <a:latin typeface="Dotum"/>
                <a:cs typeface="Dotum"/>
              </a:rPr>
              <a:t>가능</a:t>
            </a:r>
            <a:r>
              <a:rPr dirty="0" sz="1150" spc="-130">
                <a:solidFill>
                  <a:srgbClr val="7E8B8C"/>
                </a:solidFill>
                <a:latin typeface="Dotum"/>
                <a:cs typeface="Dotum"/>
              </a:rPr>
              <a:t> 하며</a:t>
            </a:r>
            <a:r>
              <a:rPr dirty="0" sz="1050" spc="-130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 spc="1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비상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상황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발생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시에도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실시간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알림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75">
                <a:solidFill>
                  <a:srgbClr val="7E8B8C"/>
                </a:solidFill>
                <a:latin typeface="Dotum"/>
                <a:cs typeface="Dotum"/>
              </a:rPr>
              <a:t>시스템으로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즉각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대응이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7E8B8C"/>
                </a:solidFill>
                <a:latin typeface="Dotum"/>
                <a:cs typeface="Dotum"/>
              </a:rPr>
              <a:t>가능합니다</a:t>
            </a:r>
            <a:r>
              <a:rPr dirty="0" sz="1050" spc="-160">
                <a:solidFill>
                  <a:srgbClr val="7E8B8C"/>
                </a:solidFill>
                <a:latin typeface="Segoe UI"/>
                <a:cs typeface="Segoe UI"/>
              </a:rPr>
              <a:t>.</a:t>
            </a:r>
            <a:r>
              <a:rPr dirty="0" sz="1050" spc="1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야간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시간대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추가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매출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7E8B8C"/>
                </a:solidFill>
                <a:latin typeface="Dotum"/>
                <a:cs typeface="Dotum"/>
              </a:rPr>
              <a:t>창출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에도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0">
                <a:solidFill>
                  <a:srgbClr val="7E8B8C"/>
                </a:solidFill>
                <a:latin typeface="Dotum"/>
                <a:cs typeface="Dotum"/>
              </a:rPr>
              <a:t>기여합니다</a:t>
            </a:r>
            <a:r>
              <a:rPr dirty="0" sz="1050" spc="-10">
                <a:solidFill>
                  <a:srgbClr val="7E8B8C"/>
                </a:solidFill>
                <a:latin typeface="Segoe UI"/>
                <a:cs typeface="Segoe UI"/>
              </a:rPr>
              <a:t>.</a:t>
            </a:r>
            <a:endParaRPr sz="1050">
              <a:latin typeface="Segoe UI"/>
              <a:cs typeface="Segoe U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4391024" y="4190999"/>
            <a:ext cx="3409950" cy="2095500"/>
            <a:chOff x="4391024" y="4190999"/>
            <a:chExt cx="3409950" cy="2095500"/>
          </a:xfrm>
        </p:grpSpPr>
        <p:sp>
          <p:nvSpPr>
            <p:cNvPr id="17" name="object 17" descr=""/>
            <p:cNvSpPr/>
            <p:nvPr/>
          </p:nvSpPr>
          <p:spPr>
            <a:xfrm>
              <a:off x="4391024" y="4190999"/>
              <a:ext cx="3409950" cy="2095500"/>
            </a:xfrm>
            <a:custGeom>
              <a:avLst/>
              <a:gdLst/>
              <a:ahLst/>
              <a:cxnLst/>
              <a:rect l="l" t="t" r="r" b="b"/>
              <a:pathLst>
                <a:path w="3409950" h="2095500">
                  <a:moveTo>
                    <a:pt x="3338753" y="2095499"/>
                  </a:moveTo>
                  <a:lnTo>
                    <a:pt x="71196" y="2095499"/>
                  </a:lnTo>
                  <a:lnTo>
                    <a:pt x="66241" y="2095010"/>
                  </a:lnTo>
                  <a:lnTo>
                    <a:pt x="29705" y="2079877"/>
                  </a:lnTo>
                  <a:lnTo>
                    <a:pt x="3885" y="2043837"/>
                  </a:lnTo>
                  <a:lnTo>
                    <a:pt x="0" y="2024303"/>
                  </a:lnTo>
                  <a:lnTo>
                    <a:pt x="0" y="20192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38753" y="0"/>
                  </a:lnTo>
                  <a:lnTo>
                    <a:pt x="3380243" y="15621"/>
                  </a:lnTo>
                  <a:lnTo>
                    <a:pt x="3406063" y="51661"/>
                  </a:lnTo>
                  <a:lnTo>
                    <a:pt x="3409949" y="71196"/>
                  </a:lnTo>
                  <a:lnTo>
                    <a:pt x="3409949" y="2024303"/>
                  </a:lnTo>
                  <a:lnTo>
                    <a:pt x="3394326" y="2065793"/>
                  </a:lnTo>
                  <a:lnTo>
                    <a:pt x="3358286" y="2091613"/>
                  </a:lnTo>
                  <a:lnTo>
                    <a:pt x="3343708" y="2095010"/>
                  </a:lnTo>
                  <a:lnTo>
                    <a:pt x="3338753" y="2095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630340" y="4457699"/>
              <a:ext cx="321945" cy="341630"/>
            </a:xfrm>
            <a:custGeom>
              <a:avLst/>
              <a:gdLst/>
              <a:ahLst/>
              <a:cxnLst/>
              <a:rect l="l" t="t" r="r" b="b"/>
              <a:pathLst>
                <a:path w="321945" h="341629">
                  <a:moveTo>
                    <a:pt x="160734" y="341024"/>
                  </a:moveTo>
                  <a:lnTo>
                    <a:pt x="92412" y="304417"/>
                  </a:lnTo>
                  <a:lnTo>
                    <a:pt x="54753" y="264150"/>
                  </a:lnTo>
                  <a:lnTo>
                    <a:pt x="28379" y="219578"/>
                  </a:lnTo>
                  <a:lnTo>
                    <a:pt x="11593" y="174074"/>
                  </a:lnTo>
                  <a:lnTo>
                    <a:pt x="2699" y="131011"/>
                  </a:lnTo>
                  <a:lnTo>
                    <a:pt x="0" y="93761"/>
                  </a:lnTo>
                  <a:lnTo>
                    <a:pt x="1907" y="81249"/>
                  </a:lnTo>
                  <a:lnTo>
                    <a:pt x="7274" y="70363"/>
                  </a:lnTo>
                  <a:lnTo>
                    <a:pt x="15417" y="61599"/>
                  </a:lnTo>
                  <a:lnTo>
                    <a:pt x="25650" y="55453"/>
                  </a:lnTo>
                  <a:lnTo>
                    <a:pt x="151827" y="1942"/>
                  </a:lnTo>
                  <a:lnTo>
                    <a:pt x="154572" y="669"/>
                  </a:lnTo>
                  <a:lnTo>
                    <a:pt x="157653" y="0"/>
                  </a:lnTo>
                  <a:lnTo>
                    <a:pt x="163815" y="0"/>
                  </a:lnTo>
                  <a:lnTo>
                    <a:pt x="166895" y="669"/>
                  </a:lnTo>
                  <a:lnTo>
                    <a:pt x="169708" y="1942"/>
                  </a:lnTo>
                  <a:lnTo>
                    <a:pt x="270564" y="44737"/>
                  </a:lnTo>
                  <a:lnTo>
                    <a:pt x="160734" y="44737"/>
                  </a:lnTo>
                  <a:lnTo>
                    <a:pt x="160734" y="297894"/>
                  </a:lnTo>
                  <a:lnTo>
                    <a:pt x="235156" y="297894"/>
                  </a:lnTo>
                  <a:lnTo>
                    <a:pt x="229055" y="304417"/>
                  </a:lnTo>
                  <a:lnTo>
                    <a:pt x="178415" y="337006"/>
                  </a:lnTo>
                  <a:lnTo>
                    <a:pt x="169744" y="340020"/>
                  </a:lnTo>
                  <a:lnTo>
                    <a:pt x="160734" y="341024"/>
                  </a:lnTo>
                  <a:close/>
                </a:path>
                <a:path w="321945" h="341629">
                  <a:moveTo>
                    <a:pt x="235156" y="297894"/>
                  </a:moveTo>
                  <a:lnTo>
                    <a:pt x="160734" y="297894"/>
                  </a:lnTo>
                  <a:lnTo>
                    <a:pt x="208425" y="265285"/>
                  </a:lnTo>
                  <a:lnTo>
                    <a:pt x="241978" y="224151"/>
                  </a:lnTo>
                  <a:lnTo>
                    <a:pt x="263472" y="179002"/>
                  </a:lnTo>
                  <a:lnTo>
                    <a:pt x="274988" y="134348"/>
                  </a:lnTo>
                  <a:lnTo>
                    <a:pt x="278606" y="94699"/>
                  </a:lnTo>
                  <a:lnTo>
                    <a:pt x="160734" y="44737"/>
                  </a:lnTo>
                  <a:lnTo>
                    <a:pt x="270564" y="44737"/>
                  </a:lnTo>
                  <a:lnTo>
                    <a:pt x="306051" y="61599"/>
                  </a:lnTo>
                  <a:lnTo>
                    <a:pt x="321468" y="93761"/>
                  </a:lnTo>
                  <a:lnTo>
                    <a:pt x="318769" y="131011"/>
                  </a:lnTo>
                  <a:lnTo>
                    <a:pt x="309875" y="174074"/>
                  </a:lnTo>
                  <a:lnTo>
                    <a:pt x="293089" y="219578"/>
                  </a:lnTo>
                  <a:lnTo>
                    <a:pt x="266714" y="264150"/>
                  </a:lnTo>
                  <a:lnTo>
                    <a:pt x="235156" y="297894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4610050" y="4812913"/>
            <a:ext cx="2886710" cy="105029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실시간</a:t>
            </a:r>
            <a:r>
              <a:rPr dirty="0" sz="1700" spc="-155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45">
                <a:solidFill>
                  <a:srgbClr val="2B3D4F"/>
                </a:solidFill>
                <a:latin typeface="Dotum"/>
                <a:cs typeface="Dotum"/>
              </a:rPr>
              <a:t>위험관리</a:t>
            </a:r>
            <a:endParaRPr sz="1700">
              <a:latin typeface="Dotum"/>
              <a:cs typeface="Dotum"/>
            </a:endParaRPr>
          </a:p>
          <a:p>
            <a:pPr marL="12700" marR="5080">
              <a:lnSpc>
                <a:spcPct val="108700"/>
              </a:lnSpc>
              <a:spcBef>
                <a:spcPts val="565"/>
              </a:spcBef>
            </a:pPr>
            <a:r>
              <a:rPr dirty="0" sz="1050">
                <a:solidFill>
                  <a:srgbClr val="7E8B8C"/>
                </a:solidFill>
                <a:latin typeface="Segoe UI"/>
                <a:cs typeface="Segoe UI"/>
              </a:rPr>
              <a:t>AI</a:t>
            </a:r>
            <a:r>
              <a:rPr dirty="0" sz="1050" spc="1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영상분석으로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매장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내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30">
                <a:solidFill>
                  <a:srgbClr val="7E8B8C"/>
                </a:solidFill>
                <a:latin typeface="Dotum"/>
                <a:cs typeface="Dotum"/>
              </a:rPr>
              <a:t>낙상</a:t>
            </a:r>
            <a:r>
              <a:rPr dirty="0" sz="1050" spc="-130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 spc="1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응급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30">
                <a:solidFill>
                  <a:srgbClr val="7E8B8C"/>
                </a:solidFill>
                <a:latin typeface="Dotum"/>
                <a:cs typeface="Dotum"/>
              </a:rPr>
              <a:t>상황</a:t>
            </a:r>
            <a:r>
              <a:rPr dirty="0" sz="1050" spc="-130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 spc="20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도난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7E8B8C"/>
                </a:solidFill>
                <a:latin typeface="Dotum"/>
                <a:cs typeface="Dotum"/>
              </a:rPr>
              <a:t>시도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등을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실시간으로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감지하고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즉각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30">
                <a:solidFill>
                  <a:srgbClr val="7E8B8C"/>
                </a:solidFill>
                <a:latin typeface="Dotum"/>
                <a:cs typeface="Dotum"/>
              </a:rPr>
              <a:t>알림</a:t>
            </a:r>
            <a:r>
              <a:rPr dirty="0" sz="1050" spc="-130">
                <a:solidFill>
                  <a:srgbClr val="7E8B8C"/>
                </a:solidFill>
                <a:latin typeface="Segoe UI"/>
                <a:cs typeface="Segoe UI"/>
              </a:rPr>
              <a:t>.</a:t>
            </a:r>
            <a:r>
              <a:rPr dirty="0" sz="1050" spc="1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비정상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행위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25">
                <a:solidFill>
                  <a:srgbClr val="7E8B8C"/>
                </a:solidFill>
                <a:latin typeface="Dotum"/>
                <a:cs typeface="Dotum"/>
              </a:rPr>
              <a:t>탐</a:t>
            </a:r>
            <a:r>
              <a:rPr dirty="0" sz="1150" spc="5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지로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위기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상황을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사전에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방지하고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신속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20">
                <a:solidFill>
                  <a:srgbClr val="7E8B8C"/>
                </a:solidFill>
                <a:latin typeface="Dotum"/>
                <a:cs typeface="Dotum"/>
              </a:rPr>
              <a:t>대응합니다</a:t>
            </a:r>
            <a:r>
              <a:rPr dirty="0" sz="1050" spc="-120">
                <a:solidFill>
                  <a:srgbClr val="7E8B8C"/>
                </a:solidFill>
                <a:latin typeface="Segoe UI"/>
                <a:cs typeface="Segoe UI"/>
              </a:rPr>
              <a:t>.</a:t>
            </a:r>
            <a:endParaRPr sz="1050">
              <a:latin typeface="Segoe UI"/>
              <a:cs typeface="Segoe UI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8029574" y="4190999"/>
            <a:ext cx="3400425" cy="2095500"/>
            <a:chOff x="8029574" y="4190999"/>
            <a:chExt cx="3400425" cy="2095500"/>
          </a:xfrm>
        </p:grpSpPr>
        <p:sp>
          <p:nvSpPr>
            <p:cNvPr id="21" name="object 21" descr=""/>
            <p:cNvSpPr/>
            <p:nvPr/>
          </p:nvSpPr>
          <p:spPr>
            <a:xfrm>
              <a:off x="8029574" y="4190999"/>
              <a:ext cx="3400425" cy="2095500"/>
            </a:xfrm>
            <a:custGeom>
              <a:avLst/>
              <a:gdLst/>
              <a:ahLst/>
              <a:cxnLst/>
              <a:rect l="l" t="t" r="r" b="b"/>
              <a:pathLst>
                <a:path w="3400425" h="2095500">
                  <a:moveTo>
                    <a:pt x="3329227" y="2095499"/>
                  </a:moveTo>
                  <a:lnTo>
                    <a:pt x="71196" y="2095499"/>
                  </a:lnTo>
                  <a:lnTo>
                    <a:pt x="66240" y="2095010"/>
                  </a:lnTo>
                  <a:lnTo>
                    <a:pt x="29705" y="2079877"/>
                  </a:lnTo>
                  <a:lnTo>
                    <a:pt x="3885" y="2043837"/>
                  </a:lnTo>
                  <a:lnTo>
                    <a:pt x="0" y="2024303"/>
                  </a:lnTo>
                  <a:lnTo>
                    <a:pt x="0" y="20192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3329227" y="0"/>
                  </a:lnTo>
                  <a:lnTo>
                    <a:pt x="3370718" y="15621"/>
                  </a:lnTo>
                  <a:lnTo>
                    <a:pt x="3396537" y="51661"/>
                  </a:lnTo>
                  <a:lnTo>
                    <a:pt x="3400423" y="71196"/>
                  </a:lnTo>
                  <a:lnTo>
                    <a:pt x="3400423" y="2024303"/>
                  </a:lnTo>
                  <a:lnTo>
                    <a:pt x="3384801" y="2065793"/>
                  </a:lnTo>
                  <a:lnTo>
                    <a:pt x="3348761" y="2091613"/>
                  </a:lnTo>
                  <a:lnTo>
                    <a:pt x="3334182" y="2095010"/>
                  </a:lnTo>
                  <a:lnTo>
                    <a:pt x="3329227" y="2095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8257035" y="4457699"/>
              <a:ext cx="430530" cy="342900"/>
            </a:xfrm>
            <a:custGeom>
              <a:avLst/>
              <a:gdLst/>
              <a:ahLst/>
              <a:cxnLst/>
              <a:rect l="l" t="t" r="r" b="b"/>
              <a:pathLst>
                <a:path w="430529" h="342900">
                  <a:moveTo>
                    <a:pt x="258313" y="21431"/>
                  </a:moveTo>
                  <a:lnTo>
                    <a:pt x="172588" y="21431"/>
                  </a:lnTo>
                  <a:lnTo>
                    <a:pt x="180943" y="12601"/>
                  </a:lnTo>
                  <a:lnTo>
                    <a:pt x="191106" y="5843"/>
                  </a:lnTo>
                  <a:lnTo>
                    <a:pt x="202726" y="1521"/>
                  </a:lnTo>
                  <a:lnTo>
                    <a:pt x="215451" y="0"/>
                  </a:lnTo>
                  <a:lnTo>
                    <a:pt x="228175" y="1521"/>
                  </a:lnTo>
                  <a:lnTo>
                    <a:pt x="239795" y="5843"/>
                  </a:lnTo>
                  <a:lnTo>
                    <a:pt x="249958" y="12601"/>
                  </a:lnTo>
                  <a:lnTo>
                    <a:pt x="258313" y="21431"/>
                  </a:lnTo>
                  <a:close/>
                </a:path>
                <a:path w="430529" h="342900">
                  <a:moveTo>
                    <a:pt x="344038" y="64293"/>
                  </a:moveTo>
                  <a:lnTo>
                    <a:pt x="86863" y="64293"/>
                  </a:lnTo>
                  <a:lnTo>
                    <a:pt x="78513" y="62612"/>
                  </a:lnTo>
                  <a:lnTo>
                    <a:pt x="71702" y="58023"/>
                  </a:lnTo>
                  <a:lnTo>
                    <a:pt x="67113" y="51212"/>
                  </a:lnTo>
                  <a:lnTo>
                    <a:pt x="65432" y="42862"/>
                  </a:lnTo>
                  <a:lnTo>
                    <a:pt x="67113" y="34512"/>
                  </a:lnTo>
                  <a:lnTo>
                    <a:pt x="71702" y="27701"/>
                  </a:lnTo>
                  <a:lnTo>
                    <a:pt x="78513" y="23112"/>
                  </a:lnTo>
                  <a:lnTo>
                    <a:pt x="86863" y="21431"/>
                  </a:lnTo>
                  <a:lnTo>
                    <a:pt x="344038" y="21431"/>
                  </a:lnTo>
                  <a:lnTo>
                    <a:pt x="352388" y="23112"/>
                  </a:lnTo>
                  <a:lnTo>
                    <a:pt x="359199" y="27701"/>
                  </a:lnTo>
                  <a:lnTo>
                    <a:pt x="363788" y="34512"/>
                  </a:lnTo>
                  <a:lnTo>
                    <a:pt x="365469" y="42862"/>
                  </a:lnTo>
                  <a:lnTo>
                    <a:pt x="363788" y="51212"/>
                  </a:lnTo>
                  <a:lnTo>
                    <a:pt x="359199" y="58023"/>
                  </a:lnTo>
                  <a:lnTo>
                    <a:pt x="352388" y="62612"/>
                  </a:lnTo>
                  <a:lnTo>
                    <a:pt x="344038" y="64293"/>
                  </a:lnTo>
                  <a:close/>
                </a:path>
                <a:path w="430529" h="342900">
                  <a:moveTo>
                    <a:pt x="236882" y="300037"/>
                  </a:moveTo>
                  <a:lnTo>
                    <a:pt x="194019" y="300037"/>
                  </a:lnTo>
                  <a:lnTo>
                    <a:pt x="194019" y="102669"/>
                  </a:lnTo>
                  <a:lnTo>
                    <a:pt x="183014" y="96183"/>
                  </a:lnTo>
                  <a:lnTo>
                    <a:pt x="173886" y="87349"/>
                  </a:lnTo>
                  <a:lnTo>
                    <a:pt x="167055" y="76581"/>
                  </a:lnTo>
                  <a:lnTo>
                    <a:pt x="162944" y="64293"/>
                  </a:lnTo>
                  <a:lnTo>
                    <a:pt x="267957" y="64293"/>
                  </a:lnTo>
                  <a:lnTo>
                    <a:pt x="263858" y="76581"/>
                  </a:lnTo>
                  <a:lnTo>
                    <a:pt x="257047" y="87349"/>
                  </a:lnTo>
                  <a:lnTo>
                    <a:pt x="247926" y="96183"/>
                  </a:lnTo>
                  <a:lnTo>
                    <a:pt x="236882" y="102669"/>
                  </a:lnTo>
                  <a:lnTo>
                    <a:pt x="236882" y="300037"/>
                  </a:lnTo>
                  <a:close/>
                </a:path>
                <a:path w="430529" h="342900">
                  <a:moveTo>
                    <a:pt x="86059" y="278606"/>
                  </a:moveTo>
                  <a:lnTo>
                    <a:pt x="30815" y="263462"/>
                  </a:lnTo>
                  <a:lnTo>
                    <a:pt x="1741" y="225764"/>
                  </a:lnTo>
                  <a:lnTo>
                    <a:pt x="0" y="218397"/>
                  </a:lnTo>
                  <a:lnTo>
                    <a:pt x="2411" y="210829"/>
                  </a:lnTo>
                  <a:lnTo>
                    <a:pt x="73335" y="89207"/>
                  </a:lnTo>
                  <a:lnTo>
                    <a:pt x="79496" y="85724"/>
                  </a:lnTo>
                  <a:lnTo>
                    <a:pt x="92757" y="85724"/>
                  </a:lnTo>
                  <a:lnTo>
                    <a:pt x="98802" y="89207"/>
                  </a:lnTo>
                  <a:lnTo>
                    <a:pt x="102267" y="94967"/>
                  </a:lnTo>
                  <a:lnTo>
                    <a:pt x="123360" y="131132"/>
                  </a:lnTo>
                  <a:lnTo>
                    <a:pt x="86059" y="131132"/>
                  </a:lnTo>
                  <a:lnTo>
                    <a:pt x="37571" y="214312"/>
                  </a:lnTo>
                  <a:lnTo>
                    <a:pt x="170952" y="214312"/>
                  </a:lnTo>
                  <a:lnTo>
                    <a:pt x="172253" y="218397"/>
                  </a:lnTo>
                  <a:lnTo>
                    <a:pt x="170512" y="225764"/>
                  </a:lnTo>
                  <a:lnTo>
                    <a:pt x="160160" y="246707"/>
                  </a:lnTo>
                  <a:lnTo>
                    <a:pt x="141345" y="263462"/>
                  </a:lnTo>
                  <a:lnTo>
                    <a:pt x="116000" y="274578"/>
                  </a:lnTo>
                  <a:lnTo>
                    <a:pt x="86059" y="278606"/>
                  </a:lnTo>
                  <a:close/>
                </a:path>
                <a:path w="430529" h="342900">
                  <a:moveTo>
                    <a:pt x="344038" y="278606"/>
                  </a:moveTo>
                  <a:lnTo>
                    <a:pt x="288760" y="263462"/>
                  </a:lnTo>
                  <a:lnTo>
                    <a:pt x="259652" y="225764"/>
                  </a:lnTo>
                  <a:lnTo>
                    <a:pt x="257911" y="218397"/>
                  </a:lnTo>
                  <a:lnTo>
                    <a:pt x="260322" y="210829"/>
                  </a:lnTo>
                  <a:lnTo>
                    <a:pt x="331246" y="89207"/>
                  </a:lnTo>
                  <a:lnTo>
                    <a:pt x="337408" y="85724"/>
                  </a:lnTo>
                  <a:lnTo>
                    <a:pt x="350668" y="85724"/>
                  </a:lnTo>
                  <a:lnTo>
                    <a:pt x="356714" y="89207"/>
                  </a:lnTo>
                  <a:lnTo>
                    <a:pt x="360178" y="94967"/>
                  </a:lnTo>
                  <a:lnTo>
                    <a:pt x="381271" y="131132"/>
                  </a:lnTo>
                  <a:lnTo>
                    <a:pt x="344038" y="131132"/>
                  </a:lnTo>
                  <a:lnTo>
                    <a:pt x="295550" y="214312"/>
                  </a:lnTo>
                  <a:lnTo>
                    <a:pt x="428863" y="214312"/>
                  </a:lnTo>
                  <a:lnTo>
                    <a:pt x="430165" y="218397"/>
                  </a:lnTo>
                  <a:lnTo>
                    <a:pt x="428424" y="225764"/>
                  </a:lnTo>
                  <a:lnTo>
                    <a:pt x="418111" y="246707"/>
                  </a:lnTo>
                  <a:lnTo>
                    <a:pt x="399316" y="263462"/>
                  </a:lnTo>
                  <a:lnTo>
                    <a:pt x="373978" y="274578"/>
                  </a:lnTo>
                  <a:lnTo>
                    <a:pt x="344038" y="278606"/>
                  </a:lnTo>
                  <a:close/>
                </a:path>
                <a:path w="430529" h="342900">
                  <a:moveTo>
                    <a:pt x="170952" y="214312"/>
                  </a:moveTo>
                  <a:lnTo>
                    <a:pt x="134615" y="214312"/>
                  </a:lnTo>
                  <a:lnTo>
                    <a:pt x="86059" y="131132"/>
                  </a:lnTo>
                  <a:lnTo>
                    <a:pt x="123360" y="131132"/>
                  </a:lnTo>
                  <a:lnTo>
                    <a:pt x="169842" y="210829"/>
                  </a:lnTo>
                  <a:lnTo>
                    <a:pt x="170952" y="214312"/>
                  </a:lnTo>
                  <a:close/>
                </a:path>
                <a:path w="430529" h="342900">
                  <a:moveTo>
                    <a:pt x="428863" y="214312"/>
                  </a:moveTo>
                  <a:lnTo>
                    <a:pt x="392526" y="214312"/>
                  </a:lnTo>
                  <a:lnTo>
                    <a:pt x="344038" y="131132"/>
                  </a:lnTo>
                  <a:lnTo>
                    <a:pt x="381271" y="131132"/>
                  </a:lnTo>
                  <a:lnTo>
                    <a:pt x="427754" y="210829"/>
                  </a:lnTo>
                  <a:lnTo>
                    <a:pt x="428863" y="214312"/>
                  </a:lnTo>
                  <a:close/>
                </a:path>
                <a:path w="430529" h="342900">
                  <a:moveTo>
                    <a:pt x="344038" y="342899"/>
                  </a:moveTo>
                  <a:lnTo>
                    <a:pt x="86863" y="342899"/>
                  </a:lnTo>
                  <a:lnTo>
                    <a:pt x="78513" y="341218"/>
                  </a:lnTo>
                  <a:lnTo>
                    <a:pt x="71702" y="336629"/>
                  </a:lnTo>
                  <a:lnTo>
                    <a:pt x="67113" y="329818"/>
                  </a:lnTo>
                  <a:lnTo>
                    <a:pt x="65432" y="321468"/>
                  </a:lnTo>
                  <a:lnTo>
                    <a:pt x="67113" y="313119"/>
                  </a:lnTo>
                  <a:lnTo>
                    <a:pt x="71702" y="306307"/>
                  </a:lnTo>
                  <a:lnTo>
                    <a:pt x="78513" y="301719"/>
                  </a:lnTo>
                  <a:lnTo>
                    <a:pt x="86863" y="300037"/>
                  </a:lnTo>
                  <a:lnTo>
                    <a:pt x="344038" y="300037"/>
                  </a:lnTo>
                  <a:lnTo>
                    <a:pt x="352388" y="301719"/>
                  </a:lnTo>
                  <a:lnTo>
                    <a:pt x="359199" y="306307"/>
                  </a:lnTo>
                  <a:lnTo>
                    <a:pt x="363788" y="313119"/>
                  </a:lnTo>
                  <a:lnTo>
                    <a:pt x="365469" y="321468"/>
                  </a:lnTo>
                  <a:lnTo>
                    <a:pt x="363788" y="329818"/>
                  </a:lnTo>
                  <a:lnTo>
                    <a:pt x="359199" y="336629"/>
                  </a:lnTo>
                  <a:lnTo>
                    <a:pt x="352388" y="341218"/>
                  </a:lnTo>
                  <a:lnTo>
                    <a:pt x="344038" y="3428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8242200" y="4812913"/>
            <a:ext cx="2865755" cy="105029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0"/>
              </a:spcBef>
            </a:pP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관리자</a:t>
            </a:r>
            <a:r>
              <a:rPr dirty="0" sz="1700" spc="-155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부담</a:t>
            </a:r>
            <a:r>
              <a:rPr dirty="0" sz="1700" spc="-155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2B3D4F"/>
                </a:solidFill>
                <a:latin typeface="Dotum"/>
                <a:cs typeface="Dotum"/>
              </a:rPr>
              <a:t>경감</a:t>
            </a:r>
            <a:endParaRPr sz="1700">
              <a:latin typeface="Dotum"/>
              <a:cs typeface="Dotum"/>
            </a:endParaRPr>
          </a:p>
          <a:p>
            <a:pPr algn="just" marL="12700" marR="5080">
              <a:lnSpc>
                <a:spcPct val="108700"/>
              </a:lnSpc>
              <a:spcBef>
                <a:spcPts val="565"/>
              </a:spcBef>
            </a:pP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재고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25">
                <a:solidFill>
                  <a:srgbClr val="7E8B8C"/>
                </a:solidFill>
                <a:latin typeface="Dotum"/>
                <a:cs typeface="Dotum"/>
              </a:rPr>
              <a:t>관리</a:t>
            </a:r>
            <a:r>
              <a:rPr dirty="0" sz="1050" spc="-125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매출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25">
                <a:solidFill>
                  <a:srgbClr val="7E8B8C"/>
                </a:solidFill>
                <a:latin typeface="Dotum"/>
                <a:cs typeface="Dotum"/>
              </a:rPr>
              <a:t>계산</a:t>
            </a:r>
            <a:r>
              <a:rPr dirty="0" sz="1050" spc="-125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보안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감시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등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일상적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업무의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자</a:t>
            </a:r>
            <a:r>
              <a:rPr dirty="0" sz="1150" spc="-6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동화로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관리자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업무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부담이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크게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경감되어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복수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매장</a:t>
            </a:r>
            <a:r>
              <a:rPr dirty="0" sz="1150" spc="-6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운영이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가능하고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업무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효율성이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크게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7E8B8C"/>
                </a:solidFill>
                <a:latin typeface="Dotum"/>
                <a:cs typeface="Dotum"/>
              </a:rPr>
              <a:t>향상됩니다</a:t>
            </a:r>
            <a:r>
              <a:rPr dirty="0" sz="1050" spc="-155">
                <a:solidFill>
                  <a:srgbClr val="7E8B8C"/>
                </a:solidFill>
                <a:latin typeface="Segoe UI"/>
                <a:cs typeface="Segoe UI"/>
              </a:rPr>
              <a:t>.</a:t>
            </a:r>
            <a:endParaRPr sz="10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9067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20"/>
              <a:t>무인점포</a:t>
            </a:r>
            <a:r>
              <a:rPr dirty="0" spc="-295"/>
              <a:t> </a:t>
            </a:r>
            <a:r>
              <a:rPr dirty="0" spc="-620"/>
              <a:t>시장</a:t>
            </a:r>
            <a:r>
              <a:rPr dirty="0" spc="-295"/>
              <a:t> </a:t>
            </a:r>
            <a:r>
              <a:rPr dirty="0" spc="-620"/>
              <a:t>전망</a:t>
            </a:r>
            <a:r>
              <a:rPr dirty="0" spc="-295"/>
              <a:t> </a:t>
            </a:r>
            <a:r>
              <a:rPr dirty="0" spc="-620"/>
              <a:t>및</a:t>
            </a:r>
            <a:r>
              <a:rPr dirty="0" spc="-295"/>
              <a:t> </a:t>
            </a:r>
            <a:r>
              <a:rPr dirty="0" spc="-620"/>
              <a:t>성장</a:t>
            </a:r>
            <a:r>
              <a:rPr dirty="0" spc="-295"/>
              <a:t> </a:t>
            </a:r>
            <a:r>
              <a:rPr dirty="0" spc="-645"/>
              <a:t>가능성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761999" y="1028699"/>
            <a:ext cx="10668000" cy="3543300"/>
            <a:chOff x="761999" y="1028699"/>
            <a:chExt cx="10668000" cy="3543300"/>
          </a:xfrm>
        </p:grpSpPr>
        <p:sp>
          <p:nvSpPr>
            <p:cNvPr id="5" name="object 5" descr=""/>
            <p:cNvSpPr/>
            <p:nvPr/>
          </p:nvSpPr>
          <p:spPr>
            <a:xfrm>
              <a:off x="761999" y="1028699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5714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571499" y="0"/>
                  </a:lnTo>
                  <a:lnTo>
                    <a:pt x="571499" y="380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953362" y="1447799"/>
              <a:ext cx="3476625" cy="3124200"/>
            </a:xfrm>
            <a:custGeom>
              <a:avLst/>
              <a:gdLst/>
              <a:ahLst/>
              <a:cxnLst/>
              <a:rect l="l" t="t" r="r" b="b"/>
              <a:pathLst>
                <a:path w="3476625" h="3124200">
                  <a:moveTo>
                    <a:pt x="3476625" y="1709508"/>
                  </a:moveTo>
                  <a:lnTo>
                    <a:pt x="3461004" y="1668005"/>
                  </a:lnTo>
                  <a:lnTo>
                    <a:pt x="3424961" y="1642186"/>
                  </a:lnTo>
                  <a:lnTo>
                    <a:pt x="3405428" y="1638300"/>
                  </a:lnTo>
                  <a:lnTo>
                    <a:pt x="71196" y="1638300"/>
                  </a:lnTo>
                  <a:lnTo>
                    <a:pt x="29705" y="1653933"/>
                  </a:lnTo>
                  <a:lnTo>
                    <a:pt x="3886" y="1689963"/>
                  </a:lnTo>
                  <a:lnTo>
                    <a:pt x="0" y="1709508"/>
                  </a:lnTo>
                  <a:lnTo>
                    <a:pt x="0" y="3048000"/>
                  </a:lnTo>
                  <a:lnTo>
                    <a:pt x="0" y="3053003"/>
                  </a:lnTo>
                  <a:lnTo>
                    <a:pt x="15621" y="3094494"/>
                  </a:lnTo>
                  <a:lnTo>
                    <a:pt x="51663" y="3120313"/>
                  </a:lnTo>
                  <a:lnTo>
                    <a:pt x="71196" y="3124200"/>
                  </a:lnTo>
                  <a:lnTo>
                    <a:pt x="3405428" y="3124200"/>
                  </a:lnTo>
                  <a:lnTo>
                    <a:pt x="3446919" y="3108579"/>
                  </a:lnTo>
                  <a:lnTo>
                    <a:pt x="3472738" y="3072549"/>
                  </a:lnTo>
                  <a:lnTo>
                    <a:pt x="3476625" y="3053003"/>
                  </a:lnTo>
                  <a:lnTo>
                    <a:pt x="3476625" y="1709508"/>
                  </a:lnTo>
                  <a:close/>
                </a:path>
                <a:path w="3476625" h="3124200">
                  <a:moveTo>
                    <a:pt x="3476625" y="71208"/>
                  </a:moveTo>
                  <a:lnTo>
                    <a:pt x="3461004" y="29705"/>
                  </a:lnTo>
                  <a:lnTo>
                    <a:pt x="3424961" y="3886"/>
                  </a:lnTo>
                  <a:lnTo>
                    <a:pt x="3405428" y="0"/>
                  </a:lnTo>
                  <a:lnTo>
                    <a:pt x="71196" y="0"/>
                  </a:lnTo>
                  <a:lnTo>
                    <a:pt x="29705" y="15633"/>
                  </a:lnTo>
                  <a:lnTo>
                    <a:pt x="3886" y="51663"/>
                  </a:lnTo>
                  <a:lnTo>
                    <a:pt x="0" y="71208"/>
                  </a:lnTo>
                  <a:lnTo>
                    <a:pt x="0" y="1409700"/>
                  </a:lnTo>
                  <a:lnTo>
                    <a:pt x="0" y="1414703"/>
                  </a:lnTo>
                  <a:lnTo>
                    <a:pt x="15621" y="1456194"/>
                  </a:lnTo>
                  <a:lnTo>
                    <a:pt x="51663" y="1482013"/>
                  </a:lnTo>
                  <a:lnTo>
                    <a:pt x="71196" y="1485900"/>
                  </a:lnTo>
                  <a:lnTo>
                    <a:pt x="3405428" y="1485900"/>
                  </a:lnTo>
                  <a:lnTo>
                    <a:pt x="3446919" y="1470279"/>
                  </a:lnTo>
                  <a:lnTo>
                    <a:pt x="3472738" y="1434249"/>
                  </a:lnTo>
                  <a:lnTo>
                    <a:pt x="3476625" y="1414703"/>
                  </a:lnTo>
                  <a:lnTo>
                    <a:pt x="3476625" y="712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8166149" y="1648027"/>
            <a:ext cx="1901825" cy="268541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500" spc="-270">
                <a:solidFill>
                  <a:srgbClr val="4A5462"/>
                </a:solidFill>
                <a:latin typeface="Dotum"/>
                <a:cs typeface="Dotum"/>
              </a:rPr>
              <a:t>글로벌</a:t>
            </a:r>
            <a:r>
              <a:rPr dirty="0" sz="1500" spc="-13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A5462"/>
                </a:solidFill>
                <a:latin typeface="Dotum"/>
                <a:cs typeface="Dotum"/>
              </a:rPr>
              <a:t>시장</a:t>
            </a:r>
            <a:r>
              <a:rPr dirty="0" sz="1500" spc="-13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A5462"/>
                </a:solidFill>
                <a:latin typeface="Dotum"/>
                <a:cs typeface="Dotum"/>
              </a:rPr>
              <a:t>규모</a:t>
            </a:r>
            <a:r>
              <a:rPr dirty="0" sz="1500" spc="-13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5">
                <a:solidFill>
                  <a:srgbClr val="4A5462"/>
                </a:solidFill>
                <a:latin typeface="Segoe UI"/>
                <a:cs typeface="Segoe UI"/>
              </a:rPr>
              <a:t>(2032</a:t>
            </a:r>
            <a:r>
              <a:rPr dirty="0" sz="1500" spc="-15">
                <a:solidFill>
                  <a:srgbClr val="4A5462"/>
                </a:solidFill>
                <a:latin typeface="Dotum"/>
                <a:cs typeface="Dotum"/>
              </a:rPr>
              <a:t>년</a:t>
            </a:r>
            <a:r>
              <a:rPr dirty="0" sz="1350" spc="-15">
                <a:solidFill>
                  <a:srgbClr val="4A5462"/>
                </a:solidFill>
                <a:latin typeface="Segoe UI"/>
                <a:cs typeface="Segoe UI"/>
              </a:rPr>
              <a:t>)</a:t>
            </a:r>
            <a:endParaRPr sz="13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2700" spc="-155" b="1">
                <a:solidFill>
                  <a:srgbClr val="3398DA"/>
                </a:solidFill>
                <a:latin typeface="Segoe UI"/>
                <a:cs typeface="Segoe UI"/>
              </a:rPr>
              <a:t>154</a:t>
            </a:r>
            <a:r>
              <a:rPr dirty="0" sz="3100" spc="-155">
                <a:solidFill>
                  <a:srgbClr val="3398DA"/>
                </a:solidFill>
                <a:latin typeface="Dotum"/>
                <a:cs typeface="Dotum"/>
              </a:rPr>
              <a:t>억</a:t>
            </a:r>
            <a:r>
              <a:rPr dirty="0" sz="3100" spc="-295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3100" spc="-645">
                <a:solidFill>
                  <a:srgbClr val="3398DA"/>
                </a:solidFill>
                <a:latin typeface="Dotum"/>
                <a:cs typeface="Dotum"/>
              </a:rPr>
              <a:t>달러</a:t>
            </a:r>
            <a:endParaRPr sz="31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무인편의점</a:t>
            </a:r>
            <a:r>
              <a:rPr dirty="0" sz="1350" spc="-114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시장</a:t>
            </a:r>
            <a:r>
              <a:rPr dirty="0" sz="1350" spc="-114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6A7280"/>
                </a:solidFill>
                <a:latin typeface="Dotum"/>
                <a:cs typeface="Dotum"/>
              </a:rPr>
              <a:t>전망</a:t>
            </a:r>
            <a:endParaRPr sz="135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120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12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2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</a:pPr>
            <a:r>
              <a:rPr dirty="0" sz="1500" spc="-270">
                <a:solidFill>
                  <a:srgbClr val="4A5462"/>
                </a:solidFill>
                <a:latin typeface="Dotum"/>
                <a:cs typeface="Dotum"/>
              </a:rPr>
              <a:t>연평균</a:t>
            </a:r>
            <a:r>
              <a:rPr dirty="0" sz="1500" spc="-13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A5462"/>
                </a:solidFill>
                <a:latin typeface="Dotum"/>
                <a:cs typeface="Dotum"/>
              </a:rPr>
              <a:t>성장률</a:t>
            </a:r>
            <a:r>
              <a:rPr dirty="0" sz="1500" spc="-13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0">
                <a:solidFill>
                  <a:srgbClr val="4A5462"/>
                </a:solidFill>
                <a:latin typeface="Segoe UI"/>
                <a:cs typeface="Segoe UI"/>
              </a:rPr>
              <a:t>(CAGR)</a:t>
            </a:r>
            <a:endParaRPr sz="13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700" spc="-10" b="1">
                <a:solidFill>
                  <a:srgbClr val="3398DA"/>
                </a:solidFill>
                <a:latin typeface="Segoe UI"/>
                <a:cs typeface="Segoe UI"/>
              </a:rPr>
              <a:t>25.55%</a:t>
            </a:r>
            <a:endParaRPr sz="27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200" spc="-10">
                <a:solidFill>
                  <a:srgbClr val="6A7280"/>
                </a:solidFill>
                <a:latin typeface="Segoe UI"/>
                <a:cs typeface="Segoe UI"/>
              </a:rPr>
              <a:t>2024-2032</a:t>
            </a:r>
            <a:r>
              <a:rPr dirty="0" sz="1350" spc="-10">
                <a:solidFill>
                  <a:srgbClr val="6A7280"/>
                </a:solidFill>
                <a:latin typeface="Dotum"/>
                <a:cs typeface="Dotum"/>
              </a:rPr>
              <a:t>년</a:t>
            </a:r>
            <a:endParaRPr sz="1350">
              <a:latin typeface="Dotum"/>
              <a:cs typeface="Dotum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7953373" y="4724399"/>
            <a:ext cx="3476625" cy="1485900"/>
          </a:xfrm>
          <a:custGeom>
            <a:avLst/>
            <a:gdLst/>
            <a:ahLst/>
            <a:cxnLst/>
            <a:rect l="l" t="t" r="r" b="b"/>
            <a:pathLst>
              <a:path w="3476625" h="1485900">
                <a:moveTo>
                  <a:pt x="3405428" y="1485899"/>
                </a:moveTo>
                <a:lnTo>
                  <a:pt x="71196" y="1485899"/>
                </a:lnTo>
                <a:lnTo>
                  <a:pt x="66241" y="1485411"/>
                </a:lnTo>
                <a:lnTo>
                  <a:pt x="29705" y="1470277"/>
                </a:lnTo>
                <a:lnTo>
                  <a:pt x="3885" y="1434237"/>
                </a:lnTo>
                <a:lnTo>
                  <a:pt x="0" y="1414702"/>
                </a:lnTo>
                <a:lnTo>
                  <a:pt x="0" y="14096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3405428" y="0"/>
                </a:lnTo>
                <a:lnTo>
                  <a:pt x="3446919" y="15621"/>
                </a:lnTo>
                <a:lnTo>
                  <a:pt x="3472738" y="51661"/>
                </a:lnTo>
                <a:lnTo>
                  <a:pt x="3476624" y="71196"/>
                </a:lnTo>
                <a:lnTo>
                  <a:pt x="3476624" y="1414702"/>
                </a:lnTo>
                <a:lnTo>
                  <a:pt x="3461001" y="1456194"/>
                </a:lnTo>
                <a:lnTo>
                  <a:pt x="3424962" y="1482013"/>
                </a:lnTo>
                <a:lnTo>
                  <a:pt x="3410382" y="1485411"/>
                </a:lnTo>
                <a:lnTo>
                  <a:pt x="3405428" y="1485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8166149" y="4893135"/>
            <a:ext cx="1702435" cy="1078865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500" spc="-270">
                <a:solidFill>
                  <a:srgbClr val="4A5462"/>
                </a:solidFill>
                <a:latin typeface="Dotum"/>
                <a:cs typeface="Dotum"/>
              </a:rPr>
              <a:t>국내</a:t>
            </a:r>
            <a:r>
              <a:rPr dirty="0" sz="1500" spc="-13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A5462"/>
                </a:solidFill>
                <a:latin typeface="Dotum"/>
                <a:cs typeface="Dotum"/>
              </a:rPr>
              <a:t>무인점포</a:t>
            </a:r>
            <a:r>
              <a:rPr dirty="0" sz="1500" spc="-13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4A5462"/>
                </a:solidFill>
                <a:latin typeface="Dotum"/>
                <a:cs typeface="Dotum"/>
              </a:rPr>
              <a:t>증가율</a:t>
            </a:r>
            <a:endParaRPr sz="15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700" spc="-20" b="1">
                <a:solidFill>
                  <a:srgbClr val="3398DA"/>
                </a:solidFill>
                <a:latin typeface="Segoe UI"/>
                <a:cs typeface="Segoe UI"/>
              </a:rPr>
              <a:t>314%</a:t>
            </a:r>
            <a:endParaRPr sz="27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200" spc="-180">
                <a:solidFill>
                  <a:srgbClr val="6A7280"/>
                </a:solidFill>
                <a:latin typeface="Segoe UI"/>
                <a:cs typeface="Segoe UI"/>
              </a:rPr>
              <a:t>5</a:t>
            </a:r>
            <a:r>
              <a:rPr dirty="0" sz="1350" spc="-180">
                <a:solidFill>
                  <a:srgbClr val="6A7280"/>
                </a:solidFill>
                <a:latin typeface="Dotum"/>
                <a:cs typeface="Dotum"/>
              </a:rPr>
              <a:t>년간</a:t>
            </a:r>
            <a:r>
              <a:rPr dirty="0" sz="1350" spc="-10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성장률</a:t>
            </a:r>
            <a:r>
              <a:rPr dirty="0" sz="13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200" spc="-10">
                <a:solidFill>
                  <a:srgbClr val="6A7280"/>
                </a:solidFill>
                <a:latin typeface="Segoe UI"/>
                <a:cs typeface="Segoe UI"/>
              </a:rPr>
              <a:t>(2020-2025)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61999" y="6515099"/>
            <a:ext cx="5219700" cy="1981200"/>
            <a:chOff x="761999" y="6515099"/>
            <a:chExt cx="5219700" cy="1981200"/>
          </a:xfrm>
        </p:grpSpPr>
        <p:sp>
          <p:nvSpPr>
            <p:cNvPr id="11" name="object 11" descr=""/>
            <p:cNvSpPr/>
            <p:nvPr/>
          </p:nvSpPr>
          <p:spPr>
            <a:xfrm>
              <a:off x="761999" y="6515099"/>
              <a:ext cx="5219700" cy="1981200"/>
            </a:xfrm>
            <a:custGeom>
              <a:avLst/>
              <a:gdLst/>
              <a:ahLst/>
              <a:cxnLst/>
              <a:rect l="l" t="t" r="r" b="b"/>
              <a:pathLst>
                <a:path w="5219700" h="1981200">
                  <a:moveTo>
                    <a:pt x="5148502" y="1981199"/>
                  </a:moveTo>
                  <a:lnTo>
                    <a:pt x="71196" y="1981199"/>
                  </a:lnTo>
                  <a:lnTo>
                    <a:pt x="66241" y="1980710"/>
                  </a:lnTo>
                  <a:lnTo>
                    <a:pt x="29705" y="1965577"/>
                  </a:lnTo>
                  <a:lnTo>
                    <a:pt x="3885" y="1929537"/>
                  </a:lnTo>
                  <a:lnTo>
                    <a:pt x="0" y="1910003"/>
                  </a:lnTo>
                  <a:lnTo>
                    <a:pt x="0" y="19049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48502" y="0"/>
                  </a:lnTo>
                  <a:lnTo>
                    <a:pt x="5189993" y="15619"/>
                  </a:lnTo>
                  <a:lnTo>
                    <a:pt x="5215812" y="51661"/>
                  </a:lnTo>
                  <a:lnTo>
                    <a:pt x="5219699" y="71196"/>
                  </a:lnTo>
                  <a:lnTo>
                    <a:pt x="5219699" y="1910003"/>
                  </a:lnTo>
                  <a:lnTo>
                    <a:pt x="5204076" y="1951493"/>
                  </a:lnTo>
                  <a:lnTo>
                    <a:pt x="5168037" y="1977312"/>
                  </a:lnTo>
                  <a:lnTo>
                    <a:pt x="5153457" y="1980711"/>
                  </a:lnTo>
                  <a:lnTo>
                    <a:pt x="5148502" y="1981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599" y="6793705"/>
              <a:ext cx="190499" cy="166687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1282699" y="6734543"/>
            <a:ext cx="1066165" cy="261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성장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요인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35">
                <a:solidFill>
                  <a:srgbClr val="374050"/>
                </a:solidFill>
                <a:latin typeface="Dotum"/>
                <a:cs typeface="Dotum"/>
              </a:rPr>
              <a:t>분석</a:t>
            </a:r>
            <a:endParaRPr sz="1550">
              <a:latin typeface="Dotum"/>
              <a:cs typeface="Dotum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123949" y="6515099"/>
            <a:ext cx="10306050" cy="1981200"/>
            <a:chOff x="1123949" y="6515099"/>
            <a:chExt cx="10306050" cy="1981200"/>
          </a:xfrm>
        </p:grpSpPr>
        <p:sp>
          <p:nvSpPr>
            <p:cNvPr id="15" name="object 15" descr=""/>
            <p:cNvSpPr/>
            <p:nvPr/>
          </p:nvSpPr>
          <p:spPr>
            <a:xfrm>
              <a:off x="1123937" y="7219949"/>
              <a:ext cx="57150" cy="971550"/>
            </a:xfrm>
            <a:custGeom>
              <a:avLst/>
              <a:gdLst/>
              <a:ahLst/>
              <a:cxnLst/>
              <a:rect l="l" t="t" r="r" b="b"/>
              <a:pathLst>
                <a:path w="57150" h="971550">
                  <a:moveTo>
                    <a:pt x="57150" y="939190"/>
                  </a:moveTo>
                  <a:lnTo>
                    <a:pt x="32372" y="914400"/>
                  </a:lnTo>
                  <a:lnTo>
                    <a:pt x="24790" y="914400"/>
                  </a:lnTo>
                  <a:lnTo>
                    <a:pt x="0" y="939190"/>
                  </a:lnTo>
                  <a:lnTo>
                    <a:pt x="0" y="946772"/>
                  </a:lnTo>
                  <a:lnTo>
                    <a:pt x="24790" y="971550"/>
                  </a:lnTo>
                  <a:lnTo>
                    <a:pt x="32372" y="971550"/>
                  </a:lnTo>
                  <a:lnTo>
                    <a:pt x="57150" y="946772"/>
                  </a:lnTo>
                  <a:lnTo>
                    <a:pt x="57150" y="942975"/>
                  </a:lnTo>
                  <a:lnTo>
                    <a:pt x="57150" y="939190"/>
                  </a:lnTo>
                  <a:close/>
                </a:path>
                <a:path w="57150" h="971550">
                  <a:moveTo>
                    <a:pt x="57150" y="634390"/>
                  </a:moveTo>
                  <a:lnTo>
                    <a:pt x="32372" y="609600"/>
                  </a:lnTo>
                  <a:lnTo>
                    <a:pt x="24790" y="609600"/>
                  </a:lnTo>
                  <a:lnTo>
                    <a:pt x="0" y="634390"/>
                  </a:lnTo>
                  <a:lnTo>
                    <a:pt x="0" y="641972"/>
                  </a:lnTo>
                  <a:lnTo>
                    <a:pt x="24790" y="666750"/>
                  </a:lnTo>
                  <a:lnTo>
                    <a:pt x="32372" y="666750"/>
                  </a:lnTo>
                  <a:lnTo>
                    <a:pt x="57150" y="641972"/>
                  </a:lnTo>
                  <a:lnTo>
                    <a:pt x="57150" y="638175"/>
                  </a:lnTo>
                  <a:lnTo>
                    <a:pt x="57150" y="634390"/>
                  </a:lnTo>
                  <a:close/>
                </a:path>
                <a:path w="57150" h="971550">
                  <a:moveTo>
                    <a:pt x="57150" y="329590"/>
                  </a:moveTo>
                  <a:lnTo>
                    <a:pt x="32372" y="304800"/>
                  </a:lnTo>
                  <a:lnTo>
                    <a:pt x="24790" y="304800"/>
                  </a:lnTo>
                  <a:lnTo>
                    <a:pt x="0" y="329590"/>
                  </a:lnTo>
                  <a:lnTo>
                    <a:pt x="0" y="337172"/>
                  </a:lnTo>
                  <a:lnTo>
                    <a:pt x="24790" y="361950"/>
                  </a:lnTo>
                  <a:lnTo>
                    <a:pt x="32372" y="361950"/>
                  </a:lnTo>
                  <a:lnTo>
                    <a:pt x="57150" y="337172"/>
                  </a:lnTo>
                  <a:lnTo>
                    <a:pt x="57150" y="333375"/>
                  </a:lnTo>
                  <a:lnTo>
                    <a:pt x="57150" y="329590"/>
                  </a:lnTo>
                  <a:close/>
                </a:path>
                <a:path w="57150" h="97155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210299" y="6515099"/>
              <a:ext cx="5219700" cy="1981200"/>
            </a:xfrm>
            <a:custGeom>
              <a:avLst/>
              <a:gdLst/>
              <a:ahLst/>
              <a:cxnLst/>
              <a:rect l="l" t="t" r="r" b="b"/>
              <a:pathLst>
                <a:path w="5219700" h="1981200">
                  <a:moveTo>
                    <a:pt x="5148503" y="1981199"/>
                  </a:moveTo>
                  <a:lnTo>
                    <a:pt x="71196" y="1981199"/>
                  </a:lnTo>
                  <a:lnTo>
                    <a:pt x="66241" y="1980710"/>
                  </a:lnTo>
                  <a:lnTo>
                    <a:pt x="29705" y="1965577"/>
                  </a:lnTo>
                  <a:lnTo>
                    <a:pt x="3885" y="1929537"/>
                  </a:lnTo>
                  <a:lnTo>
                    <a:pt x="0" y="1910003"/>
                  </a:lnTo>
                  <a:lnTo>
                    <a:pt x="0" y="19049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48503" y="0"/>
                  </a:lnTo>
                  <a:lnTo>
                    <a:pt x="5189993" y="15619"/>
                  </a:lnTo>
                  <a:lnTo>
                    <a:pt x="5215813" y="51661"/>
                  </a:lnTo>
                  <a:lnTo>
                    <a:pt x="5219699" y="71196"/>
                  </a:lnTo>
                  <a:lnTo>
                    <a:pt x="5219699" y="1910003"/>
                  </a:lnTo>
                  <a:lnTo>
                    <a:pt x="5204076" y="1951493"/>
                  </a:lnTo>
                  <a:lnTo>
                    <a:pt x="5168037" y="1977312"/>
                  </a:lnTo>
                  <a:lnTo>
                    <a:pt x="5153457" y="1980711"/>
                  </a:lnTo>
                  <a:lnTo>
                    <a:pt x="5148503" y="1981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8899" y="6781799"/>
              <a:ext cx="238124" cy="190499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1282699" y="7013579"/>
            <a:ext cx="3863975" cy="1244600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인건비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상승과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경기불황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으로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무인화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가속화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첨단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>
                <a:solidFill>
                  <a:srgbClr val="4A5462"/>
                </a:solidFill>
                <a:latin typeface="Segoe UI"/>
                <a:cs typeface="Segoe UI"/>
              </a:rPr>
              <a:t>AI</a:t>
            </a:r>
            <a:r>
              <a:rPr dirty="0" sz="1200" spc="1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기술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발전과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하드웨어</a:t>
            </a:r>
            <a:r>
              <a:rPr dirty="0" sz="1350" spc="-120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비용</a:t>
            </a:r>
            <a:r>
              <a:rPr dirty="0" sz="1350" spc="-114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절감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으로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진입장벽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낮아짐</a:t>
            </a:r>
            <a:endParaRPr sz="1350">
              <a:latin typeface="Dotum"/>
              <a:cs typeface="Dotum"/>
            </a:endParaRPr>
          </a:p>
          <a:p>
            <a:pPr marL="12700" marR="928369">
              <a:lnSpc>
                <a:spcPct val="148100"/>
              </a:lnSpc>
            </a:pPr>
            <a:r>
              <a:rPr dirty="0" sz="1200" spc="-140">
                <a:solidFill>
                  <a:srgbClr val="4A5462"/>
                </a:solidFill>
                <a:latin typeface="Segoe UI"/>
                <a:cs typeface="Segoe UI"/>
              </a:rPr>
              <a:t>MZ</a:t>
            </a:r>
            <a:r>
              <a:rPr dirty="0" sz="1350" spc="-140">
                <a:solidFill>
                  <a:srgbClr val="4A5462"/>
                </a:solidFill>
                <a:latin typeface="Dotum"/>
                <a:cs typeface="Dotum"/>
              </a:rPr>
              <a:t>세대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중심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비대면</a:t>
            </a:r>
            <a:r>
              <a:rPr dirty="0" sz="1350" spc="-110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선호</a:t>
            </a:r>
            <a:r>
              <a:rPr dirty="0" sz="1350" spc="-114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소비패턴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정착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소자본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창업자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증가로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무인점포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수요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지속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확대</a:t>
            </a:r>
            <a:endParaRPr sz="1350">
              <a:latin typeface="Dotum"/>
              <a:cs typeface="Dotum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778625" y="6734543"/>
            <a:ext cx="1224280" cy="261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창업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생태계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35">
                <a:solidFill>
                  <a:srgbClr val="374050"/>
                </a:solidFill>
                <a:latin typeface="Dotum"/>
                <a:cs typeface="Dotum"/>
              </a:rPr>
              <a:t>변화</a:t>
            </a:r>
            <a:endParaRPr sz="1550">
              <a:latin typeface="Dotum"/>
              <a:cs typeface="Dotum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761999" y="1447799"/>
            <a:ext cx="6962775" cy="6743700"/>
            <a:chOff x="761999" y="1447799"/>
            <a:chExt cx="6962775" cy="6743700"/>
          </a:xfrm>
        </p:grpSpPr>
        <p:sp>
          <p:nvSpPr>
            <p:cNvPr id="21" name="object 21" descr=""/>
            <p:cNvSpPr/>
            <p:nvPr/>
          </p:nvSpPr>
          <p:spPr>
            <a:xfrm>
              <a:off x="6572237" y="7219949"/>
              <a:ext cx="57150" cy="971550"/>
            </a:xfrm>
            <a:custGeom>
              <a:avLst/>
              <a:gdLst/>
              <a:ahLst/>
              <a:cxnLst/>
              <a:rect l="l" t="t" r="r" b="b"/>
              <a:pathLst>
                <a:path w="57150" h="971550">
                  <a:moveTo>
                    <a:pt x="57150" y="939190"/>
                  </a:moveTo>
                  <a:lnTo>
                    <a:pt x="32372" y="914400"/>
                  </a:lnTo>
                  <a:lnTo>
                    <a:pt x="24790" y="914400"/>
                  </a:lnTo>
                  <a:lnTo>
                    <a:pt x="0" y="939190"/>
                  </a:lnTo>
                  <a:lnTo>
                    <a:pt x="0" y="946772"/>
                  </a:lnTo>
                  <a:lnTo>
                    <a:pt x="24790" y="971550"/>
                  </a:lnTo>
                  <a:lnTo>
                    <a:pt x="32372" y="971550"/>
                  </a:lnTo>
                  <a:lnTo>
                    <a:pt x="57150" y="946772"/>
                  </a:lnTo>
                  <a:lnTo>
                    <a:pt x="57150" y="942975"/>
                  </a:lnTo>
                  <a:lnTo>
                    <a:pt x="57150" y="939190"/>
                  </a:lnTo>
                  <a:close/>
                </a:path>
                <a:path w="57150" h="971550">
                  <a:moveTo>
                    <a:pt x="57150" y="634390"/>
                  </a:moveTo>
                  <a:lnTo>
                    <a:pt x="32372" y="609600"/>
                  </a:lnTo>
                  <a:lnTo>
                    <a:pt x="24790" y="609600"/>
                  </a:lnTo>
                  <a:lnTo>
                    <a:pt x="0" y="634390"/>
                  </a:lnTo>
                  <a:lnTo>
                    <a:pt x="0" y="641972"/>
                  </a:lnTo>
                  <a:lnTo>
                    <a:pt x="24790" y="666750"/>
                  </a:lnTo>
                  <a:lnTo>
                    <a:pt x="32372" y="666750"/>
                  </a:lnTo>
                  <a:lnTo>
                    <a:pt x="57150" y="641972"/>
                  </a:lnTo>
                  <a:lnTo>
                    <a:pt x="57150" y="638175"/>
                  </a:lnTo>
                  <a:lnTo>
                    <a:pt x="57150" y="634390"/>
                  </a:lnTo>
                  <a:close/>
                </a:path>
                <a:path w="57150" h="971550">
                  <a:moveTo>
                    <a:pt x="57150" y="329590"/>
                  </a:moveTo>
                  <a:lnTo>
                    <a:pt x="32372" y="304800"/>
                  </a:lnTo>
                  <a:lnTo>
                    <a:pt x="24790" y="304800"/>
                  </a:lnTo>
                  <a:lnTo>
                    <a:pt x="0" y="329590"/>
                  </a:lnTo>
                  <a:lnTo>
                    <a:pt x="0" y="337172"/>
                  </a:lnTo>
                  <a:lnTo>
                    <a:pt x="24790" y="361950"/>
                  </a:lnTo>
                  <a:lnTo>
                    <a:pt x="32372" y="361950"/>
                  </a:lnTo>
                  <a:lnTo>
                    <a:pt x="57150" y="337172"/>
                  </a:lnTo>
                  <a:lnTo>
                    <a:pt x="57150" y="333375"/>
                  </a:lnTo>
                  <a:lnTo>
                    <a:pt x="57150" y="329590"/>
                  </a:lnTo>
                  <a:close/>
                </a:path>
                <a:path w="57150" h="97155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61999" y="1447799"/>
              <a:ext cx="6962775" cy="3048000"/>
            </a:xfrm>
            <a:custGeom>
              <a:avLst/>
              <a:gdLst/>
              <a:ahLst/>
              <a:cxnLst/>
              <a:rect l="l" t="t" r="r" b="b"/>
              <a:pathLst>
                <a:path w="6962775" h="3048000">
                  <a:moveTo>
                    <a:pt x="6891578" y="3047999"/>
                  </a:moveTo>
                  <a:lnTo>
                    <a:pt x="71196" y="3047999"/>
                  </a:lnTo>
                  <a:lnTo>
                    <a:pt x="66241" y="3047511"/>
                  </a:lnTo>
                  <a:lnTo>
                    <a:pt x="29705" y="3032377"/>
                  </a:lnTo>
                  <a:lnTo>
                    <a:pt x="3885" y="2996337"/>
                  </a:lnTo>
                  <a:lnTo>
                    <a:pt x="0" y="2976802"/>
                  </a:lnTo>
                  <a:lnTo>
                    <a:pt x="0" y="2971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6891578" y="0"/>
                  </a:lnTo>
                  <a:lnTo>
                    <a:pt x="6933068" y="15621"/>
                  </a:lnTo>
                  <a:lnTo>
                    <a:pt x="6958888" y="51661"/>
                  </a:lnTo>
                  <a:lnTo>
                    <a:pt x="6962773" y="71196"/>
                  </a:lnTo>
                  <a:lnTo>
                    <a:pt x="6962773" y="2976802"/>
                  </a:lnTo>
                  <a:lnTo>
                    <a:pt x="6947152" y="3018294"/>
                  </a:lnTo>
                  <a:lnTo>
                    <a:pt x="6911111" y="3044113"/>
                  </a:lnTo>
                  <a:lnTo>
                    <a:pt x="6896533" y="3047511"/>
                  </a:lnTo>
                  <a:lnTo>
                    <a:pt x="6891578" y="304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399" y="1600199"/>
              <a:ext cx="6648449" cy="2743199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6731000" y="7009758"/>
            <a:ext cx="3715385" cy="1249045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초기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투자비용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120" b="1">
                <a:solidFill>
                  <a:srgbClr val="3398DA"/>
                </a:solidFill>
                <a:latin typeface="Segoe UI Semibold"/>
                <a:cs typeface="Segoe UI Semibold"/>
              </a:rPr>
              <a:t>3,000</a:t>
            </a:r>
            <a:r>
              <a:rPr dirty="0" sz="1350" spc="-120">
                <a:solidFill>
                  <a:srgbClr val="3398DA"/>
                </a:solidFill>
                <a:latin typeface="Dotum"/>
                <a:cs typeface="Dotum"/>
              </a:rPr>
              <a:t>만원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부터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시작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가능한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진입장벽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완화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200" spc="-95">
                <a:solidFill>
                  <a:srgbClr val="4A5462"/>
                </a:solidFill>
                <a:latin typeface="Segoe UI"/>
                <a:cs typeface="Segoe UI"/>
              </a:rPr>
              <a:t>2030</a:t>
            </a:r>
            <a:r>
              <a:rPr dirty="0" sz="1350" spc="-95">
                <a:solidFill>
                  <a:srgbClr val="4A5462"/>
                </a:solidFill>
                <a:latin typeface="Dotum"/>
                <a:cs typeface="Dotum"/>
              </a:rPr>
              <a:t>세대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청년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창업자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비중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b="1">
                <a:solidFill>
                  <a:srgbClr val="3398DA"/>
                </a:solidFill>
                <a:latin typeface="Segoe UI Semibold"/>
                <a:cs typeface="Segoe UI Semibold"/>
              </a:rPr>
              <a:t>30%</a:t>
            </a:r>
            <a:r>
              <a:rPr dirty="0" sz="1200" spc="5" b="1">
                <a:solidFill>
                  <a:srgbClr val="3398DA"/>
                </a:solidFill>
                <a:latin typeface="Segoe UI Semibold"/>
                <a:cs typeface="Segoe UI Semibold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이상으로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증가</a:t>
            </a:r>
            <a:endParaRPr sz="1350">
              <a:latin typeface="Dotum"/>
              <a:cs typeface="Dotum"/>
            </a:endParaRPr>
          </a:p>
          <a:p>
            <a:pPr marL="12700" marR="5080">
              <a:lnSpc>
                <a:spcPct val="148100"/>
              </a:lnSpc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특수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품목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80">
                <a:solidFill>
                  <a:srgbClr val="4A5462"/>
                </a:solidFill>
                <a:latin typeface="Dotum"/>
                <a:cs typeface="Dotum"/>
              </a:rPr>
              <a:t>확장</a:t>
            </a:r>
            <a:r>
              <a:rPr dirty="0" sz="1200" spc="-180">
                <a:solidFill>
                  <a:srgbClr val="4A5462"/>
                </a:solidFill>
                <a:latin typeface="Segoe UI"/>
                <a:cs typeface="Segoe UI"/>
              </a:rPr>
              <a:t>:</a:t>
            </a:r>
            <a:r>
              <a:rPr dirty="0" sz="1200" spc="2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180">
                <a:solidFill>
                  <a:srgbClr val="4A5462"/>
                </a:solidFill>
                <a:latin typeface="Dotum"/>
                <a:cs typeface="Dotum"/>
              </a:rPr>
              <a:t>라면</a:t>
            </a:r>
            <a:r>
              <a:rPr dirty="0" sz="1200" spc="-180">
                <a:solidFill>
                  <a:srgbClr val="4A5462"/>
                </a:solidFill>
                <a:latin typeface="Segoe UI"/>
                <a:cs typeface="Segoe UI"/>
              </a:rPr>
              <a:t>·</a:t>
            </a:r>
            <a:r>
              <a:rPr dirty="0" sz="1350" spc="-180">
                <a:solidFill>
                  <a:srgbClr val="4A5462"/>
                </a:solidFill>
                <a:latin typeface="Dotum"/>
                <a:cs typeface="Dotum"/>
              </a:rPr>
              <a:t>컵밥</a:t>
            </a:r>
            <a:r>
              <a:rPr dirty="0" sz="1200" spc="-180">
                <a:solidFill>
                  <a:srgbClr val="4A5462"/>
                </a:solidFill>
                <a:latin typeface="Segoe UI"/>
                <a:cs typeface="Segoe UI"/>
              </a:rPr>
              <a:t>,</a:t>
            </a:r>
            <a:r>
              <a:rPr dirty="0" sz="1200" spc="25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00">
                <a:solidFill>
                  <a:srgbClr val="4A5462"/>
                </a:solidFill>
                <a:latin typeface="Dotum"/>
                <a:cs typeface="Dotum"/>
              </a:rPr>
              <a:t>건어물</a:t>
            </a:r>
            <a:r>
              <a:rPr dirty="0" sz="1200" spc="-200">
                <a:solidFill>
                  <a:srgbClr val="4A5462"/>
                </a:solidFill>
                <a:latin typeface="Segoe UI"/>
                <a:cs typeface="Segoe UI"/>
              </a:rPr>
              <a:t>,</a:t>
            </a:r>
            <a:r>
              <a:rPr dirty="0" sz="1200" spc="25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180">
                <a:solidFill>
                  <a:srgbClr val="4A5462"/>
                </a:solidFill>
                <a:latin typeface="Dotum"/>
                <a:cs typeface="Dotum"/>
              </a:rPr>
              <a:t>태닝</a:t>
            </a:r>
            <a:r>
              <a:rPr dirty="0" sz="1200" spc="-180">
                <a:solidFill>
                  <a:srgbClr val="4A5462"/>
                </a:solidFill>
                <a:latin typeface="Segoe UI"/>
                <a:cs typeface="Segoe UI"/>
              </a:rPr>
              <a:t>,</a:t>
            </a:r>
            <a:r>
              <a:rPr dirty="0" sz="1200" spc="2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70">
                <a:solidFill>
                  <a:srgbClr val="4A5462"/>
                </a:solidFill>
                <a:latin typeface="Dotum"/>
                <a:cs typeface="Dotum"/>
              </a:rPr>
              <a:t>반려동물용품까지</a:t>
            </a:r>
            <a:r>
              <a:rPr dirty="0" sz="1350" spc="-229">
                <a:solidFill>
                  <a:srgbClr val="4A5462"/>
                </a:solidFill>
                <a:latin typeface="Dotum"/>
                <a:cs typeface="Dotum"/>
              </a:rPr>
              <a:t> 프랜차이즈화</a:t>
            </a:r>
            <a:r>
              <a:rPr dirty="0" sz="1200" spc="-229">
                <a:solidFill>
                  <a:srgbClr val="4A5462"/>
                </a:solidFill>
                <a:latin typeface="Segoe UI"/>
                <a:cs typeface="Segoe UI"/>
              </a:rPr>
              <a:t>,</a:t>
            </a:r>
            <a:r>
              <a:rPr dirty="0" sz="1200" spc="15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4A5462"/>
                </a:solidFill>
                <a:latin typeface="Segoe UI"/>
                <a:cs typeface="Segoe UI"/>
              </a:rPr>
              <a:t>AI</a:t>
            </a:r>
            <a:r>
              <a:rPr dirty="0" sz="1200" spc="15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솔루션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통합으로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새로운</a:t>
            </a:r>
            <a:r>
              <a:rPr dirty="0" sz="1350" spc="-110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산업</a:t>
            </a:r>
            <a:r>
              <a:rPr dirty="0" sz="1350" spc="-110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생태계</a:t>
            </a:r>
            <a:r>
              <a:rPr dirty="0" sz="1350" spc="-110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형성</a:t>
            </a:r>
            <a:endParaRPr sz="13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49299" y="461111"/>
            <a:ext cx="656590" cy="497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spc="-645">
                <a:solidFill>
                  <a:srgbClr val="2B3D4F"/>
                </a:solidFill>
                <a:latin typeface="Dotum"/>
                <a:cs typeface="Dotum"/>
              </a:rPr>
              <a:t>목차</a:t>
            </a:r>
            <a:endParaRPr sz="3100">
              <a:latin typeface="Dotum"/>
              <a:cs typeface="Dotum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225549" y="1642281"/>
          <a:ext cx="10312400" cy="4085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0565"/>
                <a:gridCol w="1867535"/>
                <a:gridCol w="3842384"/>
                <a:gridCol w="1276350"/>
              </a:tblGrid>
              <a:tr h="337185">
                <a:tc>
                  <a:txBody>
                    <a:bodyPr/>
                    <a:lstStyle/>
                    <a:p>
                      <a:pPr marL="31750">
                        <a:lnSpc>
                          <a:spcPts val="1960"/>
                        </a:lnSpc>
                      </a:pPr>
                      <a:r>
                        <a:rPr dirty="0" sz="1500" spc="-114" b="1">
                          <a:solidFill>
                            <a:srgbClr val="3398DA"/>
                          </a:solidFill>
                          <a:latin typeface="Segoe UI Semibold"/>
                          <a:cs typeface="Segoe UI Semibold"/>
                        </a:rPr>
                        <a:t>1</a:t>
                      </a:r>
                      <a:r>
                        <a:rPr dirty="0" sz="1700" spc="-114">
                          <a:solidFill>
                            <a:srgbClr val="3398DA"/>
                          </a:solidFill>
                          <a:latin typeface="Dotum"/>
                          <a:cs typeface="Dotum"/>
                        </a:rPr>
                        <a:t>부</a:t>
                      </a:r>
                      <a:r>
                        <a:rPr dirty="0" sz="1500" spc="-114" b="1">
                          <a:solidFill>
                            <a:srgbClr val="3398DA"/>
                          </a:solidFill>
                          <a:latin typeface="Segoe UI Semibold"/>
                          <a:cs typeface="Segoe UI Semibold"/>
                        </a:rPr>
                        <a:t>.</a:t>
                      </a:r>
                      <a:r>
                        <a:rPr dirty="0" sz="1500" spc="5" b="1">
                          <a:solidFill>
                            <a:srgbClr val="3398DA"/>
                          </a:solidFill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dirty="0" sz="1700" spc="-325">
                          <a:solidFill>
                            <a:srgbClr val="3398DA"/>
                          </a:solidFill>
                          <a:latin typeface="Dotum"/>
                          <a:cs typeface="Dotum"/>
                        </a:rPr>
                        <a:t>시장</a:t>
                      </a:r>
                      <a:r>
                        <a:rPr dirty="0" sz="1700" spc="-155">
                          <a:solidFill>
                            <a:srgbClr val="3398DA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25">
                          <a:solidFill>
                            <a:srgbClr val="3398DA"/>
                          </a:solidFill>
                          <a:latin typeface="Dotum"/>
                          <a:cs typeface="Dotum"/>
                        </a:rPr>
                        <a:t>현황</a:t>
                      </a:r>
                      <a:r>
                        <a:rPr dirty="0" sz="1700" spc="-150">
                          <a:solidFill>
                            <a:srgbClr val="3398DA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25">
                          <a:solidFill>
                            <a:srgbClr val="3398DA"/>
                          </a:solidFill>
                          <a:latin typeface="Dotum"/>
                          <a:cs typeface="Dotum"/>
                        </a:rPr>
                        <a:t>및</a:t>
                      </a:r>
                      <a:r>
                        <a:rPr dirty="0" sz="1700" spc="-155">
                          <a:solidFill>
                            <a:srgbClr val="3398DA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50">
                          <a:solidFill>
                            <a:srgbClr val="3398DA"/>
                          </a:solidFill>
                          <a:latin typeface="Dotum"/>
                          <a:cs typeface="Dotum"/>
                        </a:rPr>
                        <a:t>배경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1815">
                        <a:lnSpc>
                          <a:spcPts val="1960"/>
                        </a:lnSpc>
                      </a:pPr>
                      <a:r>
                        <a:rPr dirty="0" sz="1500" spc="-120" b="1">
                          <a:solidFill>
                            <a:srgbClr val="3398DA"/>
                          </a:solidFill>
                          <a:latin typeface="Segoe UI Semibold"/>
                          <a:cs typeface="Segoe UI Semibold"/>
                        </a:rPr>
                        <a:t>2</a:t>
                      </a:r>
                      <a:r>
                        <a:rPr dirty="0" sz="1700" spc="-120">
                          <a:solidFill>
                            <a:srgbClr val="3398DA"/>
                          </a:solidFill>
                          <a:latin typeface="Dotum"/>
                          <a:cs typeface="Dotum"/>
                        </a:rPr>
                        <a:t>부</a:t>
                      </a:r>
                      <a:r>
                        <a:rPr dirty="0" sz="1500" spc="-120" b="1">
                          <a:solidFill>
                            <a:srgbClr val="3398DA"/>
                          </a:solidFill>
                          <a:latin typeface="Segoe UI Semibold"/>
                          <a:cs typeface="Segoe UI Semibold"/>
                        </a:rPr>
                        <a:t>.</a:t>
                      </a:r>
                      <a:r>
                        <a:rPr dirty="0" sz="1500" spc="5" b="1">
                          <a:solidFill>
                            <a:srgbClr val="3398DA"/>
                          </a:solidFill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dirty="0" sz="1700" spc="-325">
                          <a:solidFill>
                            <a:srgbClr val="3398DA"/>
                          </a:solidFill>
                          <a:latin typeface="Dotum"/>
                          <a:cs typeface="Dotum"/>
                        </a:rPr>
                        <a:t>해외</a:t>
                      </a:r>
                      <a:r>
                        <a:rPr dirty="0" sz="1700" spc="-150">
                          <a:solidFill>
                            <a:srgbClr val="3398DA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25">
                          <a:solidFill>
                            <a:srgbClr val="3398DA"/>
                          </a:solidFill>
                          <a:latin typeface="Dotum"/>
                          <a:cs typeface="Dotum"/>
                        </a:rPr>
                        <a:t>선진</a:t>
                      </a:r>
                      <a:r>
                        <a:rPr dirty="0" sz="1700" spc="-150">
                          <a:solidFill>
                            <a:srgbClr val="3398DA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25">
                          <a:solidFill>
                            <a:srgbClr val="3398DA"/>
                          </a:solidFill>
                          <a:latin typeface="Dotum"/>
                          <a:cs typeface="Dotum"/>
                        </a:rPr>
                        <a:t>사례</a:t>
                      </a:r>
                      <a:r>
                        <a:rPr dirty="0" sz="1700" spc="-150">
                          <a:solidFill>
                            <a:srgbClr val="3398DA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50">
                          <a:solidFill>
                            <a:srgbClr val="3398DA"/>
                          </a:solidFill>
                          <a:latin typeface="Dotum"/>
                          <a:cs typeface="Dotum"/>
                        </a:rPr>
                        <a:t>분석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경기불황과</a:t>
                      </a:r>
                      <a:r>
                        <a:rPr dirty="0" sz="1350" spc="-114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무인점포</a:t>
                      </a:r>
                      <a:r>
                        <a:rPr dirty="0" sz="1350" spc="-11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급증</a:t>
                      </a:r>
                      <a:r>
                        <a:rPr dirty="0" sz="1350" spc="-114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배경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77470"/>
                </a:tc>
                <a:tc>
                  <a:txBody>
                    <a:bodyPr/>
                    <a:lstStyle/>
                    <a:p>
                      <a:pPr algn="r" marR="54546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200" spc="-50">
                          <a:solidFill>
                            <a:srgbClr val="94A5A6"/>
                          </a:solidFill>
                          <a:latin typeface="Segoe UI"/>
                          <a:cs typeface="Segoe UI"/>
                        </a:rPr>
                        <a:t>3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6520"/>
                </a:tc>
                <a:tc>
                  <a:txBody>
                    <a:bodyPr/>
                    <a:lstStyle/>
                    <a:p>
                      <a:pPr marL="5899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아마존</a:t>
                      </a:r>
                      <a:r>
                        <a:rPr dirty="0" sz="1350" spc="-11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200">
                          <a:solidFill>
                            <a:srgbClr val="33495D"/>
                          </a:solidFill>
                          <a:latin typeface="Segoe UI"/>
                          <a:cs typeface="Segoe UI"/>
                        </a:rPr>
                        <a:t>Go:</a:t>
                      </a:r>
                      <a:r>
                        <a:rPr dirty="0" sz="1200" spc="15">
                          <a:solidFill>
                            <a:srgbClr val="33495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170">
                          <a:solidFill>
                            <a:srgbClr val="33495D"/>
                          </a:solidFill>
                          <a:latin typeface="Segoe UI"/>
                          <a:cs typeface="Segoe UI"/>
                        </a:rPr>
                        <a:t>AI+</a:t>
                      </a:r>
                      <a:r>
                        <a:rPr dirty="0" sz="1350" spc="-17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컴퓨터비전</a:t>
                      </a:r>
                      <a:r>
                        <a:rPr dirty="0" sz="1350" spc="-105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혁신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7747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200" spc="-50">
                          <a:solidFill>
                            <a:srgbClr val="94A5A6"/>
                          </a:solidFill>
                          <a:latin typeface="Segoe UI"/>
                          <a:cs typeface="Segoe UI"/>
                        </a:rPr>
                        <a:t>7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6520"/>
                </a:tc>
              </a:tr>
              <a:tr h="30416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무인점포</a:t>
                      </a:r>
                      <a:r>
                        <a:rPr dirty="0" sz="1350" spc="-12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증가</a:t>
                      </a:r>
                      <a:r>
                        <a:rPr dirty="0" sz="1350" spc="-114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통계</a:t>
                      </a:r>
                      <a:r>
                        <a:rPr dirty="0" sz="1350" spc="-12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및</a:t>
                      </a:r>
                      <a:r>
                        <a:rPr dirty="0" sz="1350" spc="-114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트렌드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r" marR="54546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200" spc="-50">
                          <a:solidFill>
                            <a:srgbClr val="94A5A6"/>
                          </a:solidFill>
                          <a:latin typeface="Segoe UI"/>
                          <a:cs typeface="Segoe UI"/>
                        </a:rPr>
                        <a:t>4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marL="5899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아마존</a:t>
                      </a:r>
                      <a:r>
                        <a:rPr dirty="0" sz="1350" spc="-11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200" spc="-95">
                          <a:solidFill>
                            <a:srgbClr val="33495D"/>
                          </a:solidFill>
                          <a:latin typeface="Segoe UI"/>
                          <a:cs typeface="Segoe UI"/>
                        </a:rPr>
                        <a:t>Go</a:t>
                      </a:r>
                      <a:r>
                        <a:rPr dirty="0" sz="1350" spc="-95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의</a:t>
                      </a:r>
                      <a:r>
                        <a:rPr dirty="0" sz="1350" spc="-11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한계와</a:t>
                      </a:r>
                      <a:r>
                        <a:rPr dirty="0" sz="1350" spc="-11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교훈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200" spc="-50">
                          <a:solidFill>
                            <a:srgbClr val="94A5A6"/>
                          </a:solidFill>
                          <a:latin typeface="Segoe UI"/>
                          <a:cs typeface="Segoe UI"/>
                        </a:rPr>
                        <a:t>8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62865"/>
                </a:tc>
              </a:tr>
              <a:tr h="30416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350" spc="-165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코로나</a:t>
                      </a:r>
                      <a:r>
                        <a:rPr dirty="0" sz="1200" spc="-165">
                          <a:solidFill>
                            <a:srgbClr val="33495D"/>
                          </a:solidFill>
                          <a:latin typeface="Segoe UI"/>
                          <a:cs typeface="Segoe UI"/>
                        </a:rPr>
                        <a:t>19</a:t>
                      </a:r>
                      <a:r>
                        <a:rPr dirty="0" sz="1200" spc="20">
                          <a:solidFill>
                            <a:srgbClr val="33495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이후</a:t>
                      </a:r>
                      <a:r>
                        <a:rPr dirty="0" sz="1350" spc="-105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소비패턴</a:t>
                      </a:r>
                      <a:r>
                        <a:rPr dirty="0" sz="1350" spc="-105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변화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r" marR="54546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200" spc="-50">
                          <a:solidFill>
                            <a:srgbClr val="94A5A6"/>
                          </a:solidFill>
                          <a:latin typeface="Segoe UI"/>
                          <a:cs typeface="Segoe UI"/>
                        </a:rPr>
                        <a:t>5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marL="5899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해외</a:t>
                      </a:r>
                      <a:r>
                        <a:rPr dirty="0" sz="1350" spc="-12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무인가게</a:t>
                      </a:r>
                      <a:r>
                        <a:rPr dirty="0" sz="1350" spc="-114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기술</a:t>
                      </a:r>
                      <a:r>
                        <a:rPr dirty="0" sz="1350" spc="-114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동향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200" spc="-50">
                          <a:solidFill>
                            <a:srgbClr val="94A5A6"/>
                          </a:solidFill>
                          <a:latin typeface="Segoe UI"/>
                          <a:cs typeface="Segoe UI"/>
                        </a:rPr>
                        <a:t>9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62865"/>
                </a:tc>
              </a:tr>
              <a:tr h="45529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무인점포</a:t>
                      </a:r>
                      <a:r>
                        <a:rPr dirty="0" sz="1350" spc="-114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시장의</a:t>
                      </a:r>
                      <a:r>
                        <a:rPr dirty="0" sz="1350" spc="-114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성장</a:t>
                      </a:r>
                      <a:r>
                        <a:rPr dirty="0" sz="1350" spc="-114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동력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r" marR="54546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200" spc="-50">
                          <a:solidFill>
                            <a:srgbClr val="94A5A6"/>
                          </a:solidFill>
                          <a:latin typeface="Segoe UI"/>
                          <a:cs typeface="Segoe UI"/>
                        </a:rPr>
                        <a:t>6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marL="5899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국내</a:t>
                      </a:r>
                      <a:r>
                        <a:rPr dirty="0" sz="1350" spc="-114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무인매장</a:t>
                      </a:r>
                      <a:r>
                        <a:rPr dirty="0" sz="1350" spc="-114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현황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200" spc="-25">
                          <a:solidFill>
                            <a:srgbClr val="94A5A6"/>
                          </a:solidFill>
                          <a:latin typeface="Segoe UI"/>
                          <a:cs typeface="Segoe UI"/>
                        </a:rPr>
                        <a:t>10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62865"/>
                </a:tc>
              </a:tr>
              <a:tr h="5391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dirty="0" sz="1500" spc="-120" b="1">
                          <a:solidFill>
                            <a:srgbClr val="3398DA"/>
                          </a:solidFill>
                          <a:latin typeface="Segoe UI Semibold"/>
                          <a:cs typeface="Segoe UI Semibold"/>
                        </a:rPr>
                        <a:t>3</a:t>
                      </a:r>
                      <a:r>
                        <a:rPr dirty="0" sz="1700" spc="-120">
                          <a:solidFill>
                            <a:srgbClr val="3398DA"/>
                          </a:solidFill>
                          <a:latin typeface="Dotum"/>
                          <a:cs typeface="Dotum"/>
                        </a:rPr>
                        <a:t>부</a:t>
                      </a:r>
                      <a:r>
                        <a:rPr dirty="0" sz="1500" spc="-120" b="1">
                          <a:solidFill>
                            <a:srgbClr val="3398DA"/>
                          </a:solidFill>
                          <a:latin typeface="Segoe UI Semibold"/>
                          <a:cs typeface="Segoe UI Semibold"/>
                        </a:rPr>
                        <a:t>.</a:t>
                      </a:r>
                      <a:r>
                        <a:rPr dirty="0" sz="1500" spc="10" b="1">
                          <a:solidFill>
                            <a:srgbClr val="3398DA"/>
                          </a:solidFill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dirty="0" sz="1700" spc="-325">
                          <a:solidFill>
                            <a:srgbClr val="3398DA"/>
                          </a:solidFill>
                          <a:latin typeface="Dotum"/>
                          <a:cs typeface="Dotum"/>
                        </a:rPr>
                        <a:t>자체</a:t>
                      </a:r>
                      <a:r>
                        <a:rPr dirty="0" sz="1700" spc="-150">
                          <a:solidFill>
                            <a:srgbClr val="3398DA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25">
                          <a:solidFill>
                            <a:srgbClr val="3398DA"/>
                          </a:solidFill>
                          <a:latin typeface="Dotum"/>
                          <a:cs typeface="Dotum"/>
                        </a:rPr>
                        <a:t>솔루션</a:t>
                      </a:r>
                      <a:r>
                        <a:rPr dirty="0" sz="1700" spc="-145">
                          <a:solidFill>
                            <a:srgbClr val="3398DA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50">
                          <a:solidFill>
                            <a:srgbClr val="3398DA"/>
                          </a:solidFill>
                          <a:latin typeface="Dotum"/>
                          <a:cs typeface="Dotum"/>
                        </a:rPr>
                        <a:t>소개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1911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1815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dirty="0" sz="1500" spc="-114" b="1">
                          <a:solidFill>
                            <a:srgbClr val="3398DA"/>
                          </a:solidFill>
                          <a:latin typeface="Segoe UI Semibold"/>
                          <a:cs typeface="Segoe UI Semibold"/>
                        </a:rPr>
                        <a:t>4</a:t>
                      </a:r>
                      <a:r>
                        <a:rPr dirty="0" sz="1700" spc="-114">
                          <a:solidFill>
                            <a:srgbClr val="3398DA"/>
                          </a:solidFill>
                          <a:latin typeface="Dotum"/>
                          <a:cs typeface="Dotum"/>
                        </a:rPr>
                        <a:t>부</a:t>
                      </a:r>
                      <a:r>
                        <a:rPr dirty="0" sz="1500" spc="-114" b="1">
                          <a:solidFill>
                            <a:srgbClr val="3398DA"/>
                          </a:solidFill>
                          <a:latin typeface="Segoe UI Semibold"/>
                          <a:cs typeface="Segoe UI Semibold"/>
                        </a:rPr>
                        <a:t>.</a:t>
                      </a:r>
                      <a:r>
                        <a:rPr dirty="0" sz="1500" spc="5" b="1">
                          <a:solidFill>
                            <a:srgbClr val="3398DA"/>
                          </a:solidFill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dirty="0" sz="1700" spc="-325">
                          <a:solidFill>
                            <a:srgbClr val="3398DA"/>
                          </a:solidFill>
                          <a:latin typeface="Dotum"/>
                          <a:cs typeface="Dotum"/>
                        </a:rPr>
                        <a:t>기대효과</a:t>
                      </a:r>
                      <a:r>
                        <a:rPr dirty="0" sz="1700" spc="-150">
                          <a:solidFill>
                            <a:srgbClr val="3398DA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25">
                          <a:solidFill>
                            <a:srgbClr val="3398DA"/>
                          </a:solidFill>
                          <a:latin typeface="Dotum"/>
                          <a:cs typeface="Dotum"/>
                        </a:rPr>
                        <a:t>및</a:t>
                      </a:r>
                      <a:r>
                        <a:rPr dirty="0" sz="1700" spc="-150">
                          <a:solidFill>
                            <a:srgbClr val="3398DA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50">
                          <a:solidFill>
                            <a:srgbClr val="3398DA"/>
                          </a:solidFill>
                          <a:latin typeface="Dotum"/>
                          <a:cs typeface="Dotum"/>
                        </a:rPr>
                        <a:t>전망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1911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3782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무인가게</a:t>
                      </a:r>
                      <a:r>
                        <a:rPr dirty="0" sz="1350" spc="-114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솔루션</a:t>
                      </a:r>
                      <a:r>
                        <a:rPr dirty="0" sz="1350" spc="-114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개요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77470"/>
                </a:tc>
                <a:tc>
                  <a:txBody>
                    <a:bodyPr/>
                    <a:lstStyle/>
                    <a:p>
                      <a:pPr algn="r" marR="54546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200" spc="-25">
                          <a:solidFill>
                            <a:srgbClr val="94A5A6"/>
                          </a:solidFill>
                          <a:latin typeface="Segoe UI"/>
                          <a:cs typeface="Segoe UI"/>
                        </a:rPr>
                        <a:t>11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6520"/>
                </a:tc>
                <a:tc>
                  <a:txBody>
                    <a:bodyPr/>
                    <a:lstStyle/>
                    <a:p>
                      <a:pPr marL="5899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경제적</a:t>
                      </a:r>
                      <a:r>
                        <a:rPr dirty="0" sz="1350" spc="-11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기대효과</a:t>
                      </a:r>
                      <a:r>
                        <a:rPr dirty="0" sz="1350" spc="-11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200" spc="-180">
                          <a:solidFill>
                            <a:srgbClr val="33495D"/>
                          </a:solidFill>
                          <a:latin typeface="Segoe UI"/>
                          <a:cs typeface="Segoe UI"/>
                        </a:rPr>
                        <a:t>(</a:t>
                      </a:r>
                      <a:r>
                        <a:rPr dirty="0" sz="1350" spc="-18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비용</a:t>
                      </a:r>
                      <a:r>
                        <a:rPr dirty="0" sz="1350" spc="-11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5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절감</a:t>
                      </a:r>
                      <a:r>
                        <a:rPr dirty="0" sz="1200" spc="-25">
                          <a:solidFill>
                            <a:srgbClr val="33495D"/>
                          </a:solidFill>
                          <a:latin typeface="Segoe UI"/>
                          <a:cs typeface="Segoe UI"/>
                        </a:rPr>
                        <a:t>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7747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200" spc="-25">
                          <a:solidFill>
                            <a:srgbClr val="94A5A6"/>
                          </a:solidFill>
                          <a:latin typeface="Segoe UI"/>
                          <a:cs typeface="Segoe UI"/>
                        </a:rPr>
                        <a:t>17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6520"/>
                </a:tc>
              </a:tr>
              <a:tr h="30416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>
                          <a:solidFill>
                            <a:srgbClr val="33495D"/>
                          </a:solidFill>
                          <a:latin typeface="Segoe UI"/>
                          <a:cs typeface="Segoe UI"/>
                        </a:rPr>
                        <a:t>AI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기반</a:t>
                      </a:r>
                      <a:r>
                        <a:rPr dirty="0" sz="1350" spc="-12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자동계산</a:t>
                      </a:r>
                      <a:r>
                        <a:rPr dirty="0" sz="1350" spc="-12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시스템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r" marR="54546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200" spc="-25">
                          <a:solidFill>
                            <a:srgbClr val="94A5A6"/>
                          </a:solidFill>
                          <a:latin typeface="Segoe UI"/>
                          <a:cs typeface="Segoe UI"/>
                        </a:rPr>
                        <a:t>12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marL="5899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운영</a:t>
                      </a:r>
                      <a:r>
                        <a:rPr dirty="0" sz="1350" spc="-12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효율성</a:t>
                      </a:r>
                      <a:r>
                        <a:rPr dirty="0" sz="1350" spc="-114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향상</a:t>
                      </a:r>
                      <a:r>
                        <a:rPr dirty="0" sz="1350" spc="-12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효과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200" spc="-25">
                          <a:solidFill>
                            <a:srgbClr val="94A5A6"/>
                          </a:solidFill>
                          <a:latin typeface="Segoe UI"/>
                          <a:cs typeface="Segoe UI"/>
                        </a:rPr>
                        <a:t>18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62865"/>
                </a:tc>
              </a:tr>
              <a:tr h="30416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>
                          <a:solidFill>
                            <a:srgbClr val="33495D"/>
                          </a:solidFill>
                          <a:latin typeface="Segoe UI"/>
                          <a:cs typeface="Segoe UI"/>
                        </a:rPr>
                        <a:t>AI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낙상</a:t>
                      </a:r>
                      <a:r>
                        <a:rPr dirty="0" sz="1350" spc="-12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감지</a:t>
                      </a:r>
                      <a:r>
                        <a:rPr dirty="0" sz="1350" spc="-12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및</a:t>
                      </a:r>
                      <a:r>
                        <a:rPr dirty="0" sz="1350" spc="-12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안전관리</a:t>
                      </a:r>
                      <a:r>
                        <a:rPr dirty="0" sz="1350" spc="-12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시스템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r" marR="54546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200" spc="-25">
                          <a:solidFill>
                            <a:srgbClr val="94A5A6"/>
                          </a:solidFill>
                          <a:latin typeface="Segoe UI"/>
                          <a:cs typeface="Segoe UI"/>
                        </a:rPr>
                        <a:t>13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marL="5899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무인점포</a:t>
                      </a:r>
                      <a:r>
                        <a:rPr dirty="0" sz="1350" spc="-12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시장</a:t>
                      </a:r>
                      <a:r>
                        <a:rPr dirty="0" sz="1350" spc="-114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전망</a:t>
                      </a:r>
                      <a:r>
                        <a:rPr dirty="0" sz="1350" spc="-12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및</a:t>
                      </a:r>
                      <a:r>
                        <a:rPr dirty="0" sz="1350" spc="-114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성장</a:t>
                      </a:r>
                      <a:r>
                        <a:rPr dirty="0" sz="1350" spc="-12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가능성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200" spc="-25">
                          <a:solidFill>
                            <a:srgbClr val="94A5A6"/>
                          </a:solidFill>
                          <a:latin typeface="Segoe UI"/>
                          <a:cs typeface="Segoe UI"/>
                        </a:rPr>
                        <a:t>19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62865"/>
                </a:tc>
              </a:tr>
              <a:tr h="30416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통합</a:t>
                      </a:r>
                      <a:r>
                        <a:rPr dirty="0" sz="1350" spc="-12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보안</a:t>
                      </a:r>
                      <a:r>
                        <a:rPr dirty="0" sz="1350" spc="-12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및</a:t>
                      </a:r>
                      <a:r>
                        <a:rPr dirty="0" sz="1350" spc="-12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모니터링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r" marR="54546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200" spc="-25">
                          <a:solidFill>
                            <a:srgbClr val="94A5A6"/>
                          </a:solidFill>
                          <a:latin typeface="Segoe UI"/>
                          <a:cs typeface="Segoe UI"/>
                        </a:rPr>
                        <a:t>14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marL="5899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결론</a:t>
                      </a:r>
                      <a:r>
                        <a:rPr dirty="0" sz="1350" spc="-12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및</a:t>
                      </a:r>
                      <a:r>
                        <a:rPr dirty="0" sz="1350" spc="-12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향후</a:t>
                      </a:r>
                      <a:r>
                        <a:rPr dirty="0" sz="1350" spc="-12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전략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200" spc="-25">
                          <a:solidFill>
                            <a:srgbClr val="94A5A6"/>
                          </a:solidFill>
                          <a:latin typeface="Segoe UI"/>
                          <a:cs typeface="Segoe UI"/>
                        </a:rPr>
                        <a:t>20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62865"/>
                </a:tc>
              </a:tr>
              <a:tr h="30416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기술</a:t>
                      </a:r>
                      <a:r>
                        <a:rPr dirty="0" sz="1350" spc="-12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구현</a:t>
                      </a:r>
                      <a:r>
                        <a:rPr dirty="0" sz="1350" spc="-12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방법</a:t>
                      </a:r>
                      <a:r>
                        <a:rPr dirty="0" sz="1350" spc="-12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및</a:t>
                      </a:r>
                      <a:r>
                        <a:rPr dirty="0" sz="1350" spc="-12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특징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r" marR="54546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200" spc="-25">
                          <a:solidFill>
                            <a:srgbClr val="94A5A6"/>
                          </a:solidFill>
                          <a:latin typeface="Segoe UI"/>
                          <a:cs typeface="Segoe UI"/>
                        </a:rPr>
                        <a:t>15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53365">
                <a:tc>
                  <a:txBody>
                    <a:bodyPr/>
                    <a:lstStyle/>
                    <a:p>
                      <a:pPr marL="69215">
                        <a:lnSpc>
                          <a:spcPts val="1550"/>
                        </a:lnSpc>
                        <a:spcBef>
                          <a:spcPts val="345"/>
                        </a:spcBef>
                      </a:pP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경쟁</a:t>
                      </a:r>
                      <a:r>
                        <a:rPr dirty="0" sz="1350" spc="-12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우위</a:t>
                      </a:r>
                      <a:r>
                        <a:rPr dirty="0" sz="1350" spc="-12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및</a:t>
                      </a:r>
                      <a:r>
                        <a:rPr dirty="0" sz="1350" spc="-120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solidFill>
                            <a:srgbClr val="33495D"/>
                          </a:solidFill>
                          <a:latin typeface="Dotum"/>
                          <a:cs typeface="Dotum"/>
                        </a:rPr>
                        <a:t>차별화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r" marR="545465">
                        <a:lnSpc>
                          <a:spcPts val="1400"/>
                        </a:lnSpc>
                        <a:spcBef>
                          <a:spcPts val="495"/>
                        </a:spcBef>
                      </a:pPr>
                      <a:r>
                        <a:rPr dirty="0" sz="1200" spc="-25">
                          <a:solidFill>
                            <a:srgbClr val="94A5A6"/>
                          </a:solidFill>
                          <a:latin typeface="Segoe UI"/>
                          <a:cs typeface="Segoe UI"/>
                        </a:rPr>
                        <a:t>16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6049" y="1666875"/>
            <a:ext cx="190499" cy="190499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761999" y="1219199"/>
            <a:ext cx="381000" cy="2581275"/>
            <a:chOff x="761999" y="1219199"/>
            <a:chExt cx="381000" cy="2581275"/>
          </a:xfrm>
        </p:grpSpPr>
        <p:sp>
          <p:nvSpPr>
            <p:cNvPr id="6" name="object 6" descr=""/>
            <p:cNvSpPr/>
            <p:nvPr/>
          </p:nvSpPr>
          <p:spPr>
            <a:xfrm>
              <a:off x="761999" y="1219199"/>
              <a:ext cx="381000" cy="38100"/>
            </a:xfrm>
            <a:custGeom>
              <a:avLst/>
              <a:gdLst/>
              <a:ahLst/>
              <a:cxnLst/>
              <a:rect l="l" t="t" r="r" b="b"/>
              <a:pathLst>
                <a:path w="381000" h="38100">
                  <a:moveTo>
                    <a:pt x="380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380999" y="0"/>
                  </a:lnTo>
                  <a:lnTo>
                    <a:pt x="380999" y="380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249" y="1678781"/>
              <a:ext cx="190499" cy="166687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249" y="3609974"/>
              <a:ext cx="190499" cy="190499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30578" y="3609975"/>
            <a:ext cx="130961" cy="1904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87058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20"/>
              <a:t>결론</a:t>
            </a:r>
            <a:r>
              <a:rPr dirty="0" spc="-295"/>
              <a:t> </a:t>
            </a:r>
            <a:r>
              <a:rPr dirty="0" spc="-620"/>
              <a:t>및</a:t>
            </a:r>
            <a:r>
              <a:rPr dirty="0" spc="-295"/>
              <a:t> </a:t>
            </a:r>
            <a:r>
              <a:rPr dirty="0" spc="-620"/>
              <a:t>향후</a:t>
            </a:r>
            <a:r>
              <a:rPr dirty="0" spc="-295"/>
              <a:t> </a:t>
            </a:r>
            <a:r>
              <a:rPr dirty="0" spc="-645"/>
              <a:t>전략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761999" y="1028700"/>
            <a:ext cx="10668000" cy="1752600"/>
            <a:chOff x="761999" y="1028700"/>
            <a:chExt cx="10668000" cy="1752600"/>
          </a:xfrm>
        </p:grpSpPr>
        <p:sp>
          <p:nvSpPr>
            <p:cNvPr id="5" name="object 5" descr=""/>
            <p:cNvSpPr/>
            <p:nvPr/>
          </p:nvSpPr>
          <p:spPr>
            <a:xfrm>
              <a:off x="761999" y="1028700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5714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571499" y="0"/>
                  </a:lnTo>
                  <a:lnTo>
                    <a:pt x="571499" y="380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81049" y="1447799"/>
              <a:ext cx="10648950" cy="1333500"/>
            </a:xfrm>
            <a:custGeom>
              <a:avLst/>
              <a:gdLst/>
              <a:ahLst/>
              <a:cxnLst/>
              <a:rect l="l" t="t" r="r" b="b"/>
              <a:pathLst>
                <a:path w="10648950" h="1333500">
                  <a:moveTo>
                    <a:pt x="10577752" y="1333499"/>
                  </a:moveTo>
                  <a:lnTo>
                    <a:pt x="53397" y="1333499"/>
                  </a:lnTo>
                  <a:lnTo>
                    <a:pt x="49681" y="1333011"/>
                  </a:lnTo>
                  <a:lnTo>
                    <a:pt x="14085" y="1307643"/>
                  </a:lnTo>
                  <a:lnTo>
                    <a:pt x="366" y="1267258"/>
                  </a:lnTo>
                  <a:lnTo>
                    <a:pt x="0" y="1262303"/>
                  </a:lnTo>
                  <a:lnTo>
                    <a:pt x="0" y="12572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10577752" y="0"/>
                  </a:lnTo>
                  <a:lnTo>
                    <a:pt x="10619242" y="15621"/>
                  </a:lnTo>
                  <a:lnTo>
                    <a:pt x="10645062" y="51661"/>
                  </a:lnTo>
                  <a:lnTo>
                    <a:pt x="10648948" y="71196"/>
                  </a:lnTo>
                  <a:lnTo>
                    <a:pt x="10648948" y="1262303"/>
                  </a:lnTo>
                  <a:lnTo>
                    <a:pt x="10633325" y="1303794"/>
                  </a:lnTo>
                  <a:lnTo>
                    <a:pt x="10597286" y="1329613"/>
                  </a:lnTo>
                  <a:lnTo>
                    <a:pt x="10582706" y="1333011"/>
                  </a:lnTo>
                  <a:lnTo>
                    <a:pt x="10577752" y="1333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61999" y="1448077"/>
              <a:ext cx="70485" cy="1333500"/>
            </a:xfrm>
            <a:custGeom>
              <a:avLst/>
              <a:gdLst/>
              <a:ahLst/>
              <a:cxnLst/>
              <a:rect l="l" t="t" r="r" b="b"/>
              <a:pathLst>
                <a:path w="70484" h="1333500">
                  <a:moveTo>
                    <a:pt x="70449" y="1332944"/>
                  </a:moveTo>
                  <a:lnTo>
                    <a:pt x="33857" y="1320391"/>
                  </a:lnTo>
                  <a:lnTo>
                    <a:pt x="5800" y="1286182"/>
                  </a:lnTo>
                  <a:lnTo>
                    <a:pt x="0" y="12570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2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257022"/>
                  </a:lnTo>
                  <a:lnTo>
                    <a:pt x="44515" y="1299364"/>
                  </a:lnTo>
                  <a:lnTo>
                    <a:pt x="66287" y="1331288"/>
                  </a:lnTo>
                  <a:lnTo>
                    <a:pt x="70449" y="1332944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164" y="1695479"/>
              <a:ext cx="229100" cy="229061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396999" y="1654936"/>
            <a:ext cx="9788525" cy="8883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325">
                <a:solidFill>
                  <a:srgbClr val="1F2937"/>
                </a:solidFill>
                <a:latin typeface="Dotum"/>
                <a:cs typeface="Dotum"/>
              </a:rPr>
              <a:t>미래</a:t>
            </a:r>
            <a:r>
              <a:rPr dirty="0" sz="1700" spc="-15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1F2937"/>
                </a:solidFill>
                <a:latin typeface="Dotum"/>
                <a:cs typeface="Dotum"/>
              </a:rPr>
              <a:t>지향적</a:t>
            </a:r>
            <a:r>
              <a:rPr dirty="0" sz="1700" spc="-15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1F2937"/>
                </a:solidFill>
                <a:latin typeface="Dotum"/>
                <a:cs typeface="Dotum"/>
              </a:rPr>
              <a:t>무인가게의</a:t>
            </a:r>
            <a:r>
              <a:rPr dirty="0" sz="1700" spc="-15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1F2937"/>
                </a:solidFill>
                <a:latin typeface="Dotum"/>
                <a:cs typeface="Dotum"/>
              </a:rPr>
              <a:t>지속</a:t>
            </a:r>
            <a:r>
              <a:rPr dirty="0" sz="1700" spc="-15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1F2937"/>
                </a:solidFill>
                <a:latin typeface="Dotum"/>
                <a:cs typeface="Dotum"/>
              </a:rPr>
              <a:t>성장</a:t>
            </a:r>
            <a:endParaRPr sz="17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경기불황에도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불구하고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무인가게는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인건비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80">
                <a:solidFill>
                  <a:srgbClr val="4A5462"/>
                </a:solidFill>
                <a:latin typeface="Dotum"/>
                <a:cs typeface="Dotum"/>
              </a:rPr>
              <a:t>절감</a:t>
            </a:r>
            <a:r>
              <a:rPr dirty="0" sz="1200" spc="-180">
                <a:solidFill>
                  <a:srgbClr val="4A5462"/>
                </a:solidFill>
                <a:latin typeface="Segoe UI"/>
                <a:cs typeface="Segoe UI"/>
              </a:rPr>
              <a:t>,</a:t>
            </a:r>
            <a:r>
              <a:rPr dirty="0" sz="1200" spc="15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200" spc="-140">
                <a:solidFill>
                  <a:srgbClr val="4A5462"/>
                </a:solidFill>
                <a:latin typeface="Segoe UI"/>
                <a:cs typeface="Segoe UI"/>
              </a:rPr>
              <a:t>24</a:t>
            </a:r>
            <a:r>
              <a:rPr dirty="0" sz="1350" spc="-140">
                <a:solidFill>
                  <a:srgbClr val="4A5462"/>
                </a:solidFill>
                <a:latin typeface="Dotum"/>
                <a:cs typeface="Dotum"/>
              </a:rPr>
              <a:t>시간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80">
                <a:solidFill>
                  <a:srgbClr val="4A5462"/>
                </a:solidFill>
                <a:latin typeface="Dotum"/>
                <a:cs typeface="Dotum"/>
              </a:rPr>
              <a:t>운영</a:t>
            </a:r>
            <a:r>
              <a:rPr dirty="0" sz="1200" spc="-180">
                <a:solidFill>
                  <a:srgbClr val="4A5462"/>
                </a:solidFill>
                <a:latin typeface="Segoe UI"/>
                <a:cs typeface="Segoe UI"/>
              </a:rPr>
              <a:t>,</a:t>
            </a:r>
            <a:r>
              <a:rPr dirty="0" sz="1200" spc="2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기술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접근성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향상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등의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장점으로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114" b="1">
                <a:solidFill>
                  <a:srgbClr val="3398DA"/>
                </a:solidFill>
                <a:latin typeface="Segoe UI Semibold"/>
                <a:cs typeface="Segoe UI Semibold"/>
              </a:rPr>
              <a:t>2032</a:t>
            </a:r>
            <a:r>
              <a:rPr dirty="0" sz="1350" spc="-114">
                <a:solidFill>
                  <a:srgbClr val="3398DA"/>
                </a:solidFill>
                <a:latin typeface="Dotum"/>
                <a:cs typeface="Dotum"/>
              </a:rPr>
              <a:t>년까지</a:t>
            </a:r>
            <a:r>
              <a:rPr dirty="0" sz="1350" spc="-105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연평균</a:t>
            </a:r>
            <a:r>
              <a:rPr dirty="0" sz="1350" spc="-110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200" spc="-50" b="1">
                <a:solidFill>
                  <a:srgbClr val="3398DA"/>
                </a:solidFill>
                <a:latin typeface="Segoe UI Semibold"/>
                <a:cs typeface="Segoe UI Semibold"/>
              </a:rPr>
              <a:t>25.5%</a:t>
            </a:r>
            <a:r>
              <a:rPr dirty="0" sz="1350" spc="-50">
                <a:solidFill>
                  <a:srgbClr val="4A5462"/>
                </a:solidFill>
                <a:latin typeface="Dotum"/>
                <a:cs typeface="Dotum"/>
              </a:rPr>
              <a:t>의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지속적인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성장이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20">
                <a:solidFill>
                  <a:srgbClr val="4A5462"/>
                </a:solidFill>
                <a:latin typeface="Dotum"/>
                <a:cs typeface="Dotum"/>
              </a:rPr>
              <a:t>예상됩니다</a:t>
            </a:r>
            <a:r>
              <a:rPr dirty="0" sz="1200" spc="-220">
                <a:solidFill>
                  <a:srgbClr val="4A5462"/>
                </a:solidFill>
                <a:latin typeface="Segoe UI"/>
                <a:cs typeface="Segoe UI"/>
              </a:rPr>
              <a:t>.</a:t>
            </a:r>
            <a:r>
              <a:rPr dirty="0" sz="1200" spc="2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200" spc="-25">
                <a:solidFill>
                  <a:srgbClr val="4A5462"/>
                </a:solidFill>
                <a:latin typeface="Segoe UI"/>
                <a:cs typeface="Segoe UI"/>
              </a:rPr>
              <a:t>AI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기술의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발전과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함께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더욱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고도화된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무인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솔루션이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등장할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0">
                <a:solidFill>
                  <a:srgbClr val="4A5462"/>
                </a:solidFill>
                <a:latin typeface="Dotum"/>
                <a:cs typeface="Dotum"/>
              </a:rPr>
              <a:t>것입니다</a:t>
            </a:r>
            <a:r>
              <a:rPr dirty="0" sz="1200" spc="-10">
                <a:solidFill>
                  <a:srgbClr val="4A5462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61999" y="3009899"/>
            <a:ext cx="10668000" cy="1333500"/>
            <a:chOff x="761999" y="3009899"/>
            <a:chExt cx="10668000" cy="1333500"/>
          </a:xfrm>
        </p:grpSpPr>
        <p:sp>
          <p:nvSpPr>
            <p:cNvPr id="11" name="object 11" descr=""/>
            <p:cNvSpPr/>
            <p:nvPr/>
          </p:nvSpPr>
          <p:spPr>
            <a:xfrm>
              <a:off x="781049" y="3009899"/>
              <a:ext cx="10648950" cy="1333500"/>
            </a:xfrm>
            <a:custGeom>
              <a:avLst/>
              <a:gdLst/>
              <a:ahLst/>
              <a:cxnLst/>
              <a:rect l="l" t="t" r="r" b="b"/>
              <a:pathLst>
                <a:path w="10648950" h="1333500">
                  <a:moveTo>
                    <a:pt x="10577752" y="1333499"/>
                  </a:moveTo>
                  <a:lnTo>
                    <a:pt x="53397" y="1333499"/>
                  </a:lnTo>
                  <a:lnTo>
                    <a:pt x="49681" y="1333011"/>
                  </a:lnTo>
                  <a:lnTo>
                    <a:pt x="14085" y="1307643"/>
                  </a:lnTo>
                  <a:lnTo>
                    <a:pt x="366" y="1267258"/>
                  </a:lnTo>
                  <a:lnTo>
                    <a:pt x="0" y="1262303"/>
                  </a:lnTo>
                  <a:lnTo>
                    <a:pt x="0" y="12572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10577752" y="0"/>
                  </a:lnTo>
                  <a:lnTo>
                    <a:pt x="10619242" y="15621"/>
                  </a:lnTo>
                  <a:lnTo>
                    <a:pt x="10645062" y="51661"/>
                  </a:lnTo>
                  <a:lnTo>
                    <a:pt x="10648948" y="71196"/>
                  </a:lnTo>
                  <a:lnTo>
                    <a:pt x="10648948" y="1262303"/>
                  </a:lnTo>
                  <a:lnTo>
                    <a:pt x="10633325" y="1303794"/>
                  </a:lnTo>
                  <a:lnTo>
                    <a:pt x="10597286" y="1329613"/>
                  </a:lnTo>
                  <a:lnTo>
                    <a:pt x="10582706" y="1333011"/>
                  </a:lnTo>
                  <a:lnTo>
                    <a:pt x="10577752" y="1333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61999" y="3010177"/>
              <a:ext cx="70485" cy="1333500"/>
            </a:xfrm>
            <a:custGeom>
              <a:avLst/>
              <a:gdLst/>
              <a:ahLst/>
              <a:cxnLst/>
              <a:rect l="l" t="t" r="r" b="b"/>
              <a:pathLst>
                <a:path w="70484" h="1333500">
                  <a:moveTo>
                    <a:pt x="70450" y="1332944"/>
                  </a:moveTo>
                  <a:lnTo>
                    <a:pt x="33857" y="1320391"/>
                  </a:lnTo>
                  <a:lnTo>
                    <a:pt x="5800" y="1286182"/>
                  </a:lnTo>
                  <a:lnTo>
                    <a:pt x="0" y="12570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2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257022"/>
                  </a:lnTo>
                  <a:lnTo>
                    <a:pt x="44515" y="1299364"/>
                  </a:lnTo>
                  <a:lnTo>
                    <a:pt x="66287" y="1331288"/>
                  </a:lnTo>
                  <a:lnTo>
                    <a:pt x="70450" y="1332944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5843" y="3257549"/>
              <a:ext cx="214312" cy="228242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1396999" y="3217036"/>
            <a:ext cx="9808845" cy="8883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325">
                <a:solidFill>
                  <a:srgbClr val="1F2937"/>
                </a:solidFill>
                <a:latin typeface="Dotum"/>
                <a:cs typeface="Dotum"/>
              </a:rPr>
              <a:t>안전성</a:t>
            </a:r>
            <a:r>
              <a:rPr dirty="0" sz="1700" spc="-16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1F2937"/>
                </a:solidFill>
                <a:latin typeface="Dotum"/>
                <a:cs typeface="Dotum"/>
              </a:rPr>
              <a:t>및</a:t>
            </a:r>
            <a:r>
              <a:rPr dirty="0" sz="1700" spc="-15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1F2937"/>
                </a:solidFill>
                <a:latin typeface="Dotum"/>
                <a:cs typeface="Dotum"/>
              </a:rPr>
              <a:t>신뢰</a:t>
            </a:r>
            <a:r>
              <a:rPr dirty="0" sz="1700" spc="-15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1F2937"/>
                </a:solidFill>
                <a:latin typeface="Dotum"/>
                <a:cs typeface="Dotum"/>
              </a:rPr>
              <a:t>확보</a:t>
            </a:r>
            <a:endParaRPr sz="1700">
              <a:latin typeface="Dotum"/>
              <a:cs typeface="Dotum"/>
            </a:endParaRPr>
          </a:p>
          <a:p>
            <a:pPr marL="12700" marR="5080">
              <a:lnSpc>
                <a:spcPct val="111100"/>
              </a:lnSpc>
              <a:spcBef>
                <a:spcPts val="1135"/>
              </a:spcBef>
            </a:pPr>
            <a:r>
              <a:rPr dirty="0" sz="1200">
                <a:solidFill>
                  <a:srgbClr val="4A5462"/>
                </a:solidFill>
                <a:latin typeface="Segoe UI"/>
                <a:cs typeface="Segoe UI"/>
              </a:rPr>
              <a:t>AI</a:t>
            </a:r>
            <a:r>
              <a:rPr dirty="0" sz="1200" spc="1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기반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자동계산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낙상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감지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시스템으로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무인가게의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가장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큰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문제점인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안전과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신뢰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문제를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해결할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수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15">
                <a:solidFill>
                  <a:srgbClr val="4A5462"/>
                </a:solidFill>
                <a:latin typeface="Dotum"/>
                <a:cs typeface="Dotum"/>
              </a:rPr>
              <a:t>있습니다</a:t>
            </a:r>
            <a:r>
              <a:rPr dirty="0" sz="1200" spc="-215">
                <a:solidFill>
                  <a:srgbClr val="4A5462"/>
                </a:solidFill>
                <a:latin typeface="Segoe UI"/>
                <a:cs typeface="Segoe UI"/>
              </a:rPr>
              <a:t>.</a:t>
            </a:r>
            <a:r>
              <a:rPr dirty="0" sz="1200" spc="1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실시간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모니터링과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보안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시스템을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통해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98DA"/>
                </a:solidFill>
                <a:latin typeface="Dotum"/>
                <a:cs typeface="Dotum"/>
              </a:rPr>
              <a:t>사용</a:t>
            </a:r>
            <a:r>
              <a:rPr dirty="0" sz="1350" spc="500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자와</a:t>
            </a:r>
            <a:r>
              <a:rPr dirty="0" sz="1350" spc="-120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점주</a:t>
            </a:r>
            <a:r>
              <a:rPr dirty="0" sz="1350" spc="-114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모두의</a:t>
            </a:r>
            <a:r>
              <a:rPr dirty="0" sz="1350" spc="-114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안전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을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보장하는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것이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미래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경쟁력의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핵심이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될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0">
                <a:solidFill>
                  <a:srgbClr val="4A5462"/>
                </a:solidFill>
                <a:latin typeface="Dotum"/>
                <a:cs typeface="Dotum"/>
              </a:rPr>
              <a:t>것입니다</a:t>
            </a:r>
            <a:r>
              <a:rPr dirty="0" sz="1200" spc="-10">
                <a:solidFill>
                  <a:srgbClr val="4A5462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761999" y="4571999"/>
            <a:ext cx="10668000" cy="2057400"/>
            <a:chOff x="761999" y="4571999"/>
            <a:chExt cx="10668000" cy="2057400"/>
          </a:xfrm>
        </p:grpSpPr>
        <p:sp>
          <p:nvSpPr>
            <p:cNvPr id="16" name="object 16" descr=""/>
            <p:cNvSpPr/>
            <p:nvPr/>
          </p:nvSpPr>
          <p:spPr>
            <a:xfrm>
              <a:off x="781049" y="4571999"/>
              <a:ext cx="10648950" cy="2057400"/>
            </a:xfrm>
            <a:custGeom>
              <a:avLst/>
              <a:gdLst/>
              <a:ahLst/>
              <a:cxnLst/>
              <a:rect l="l" t="t" r="r" b="b"/>
              <a:pathLst>
                <a:path w="10648950" h="2057400">
                  <a:moveTo>
                    <a:pt x="10577752" y="2057399"/>
                  </a:moveTo>
                  <a:lnTo>
                    <a:pt x="53397" y="2057399"/>
                  </a:lnTo>
                  <a:lnTo>
                    <a:pt x="49681" y="2056910"/>
                  </a:lnTo>
                  <a:lnTo>
                    <a:pt x="14085" y="2031541"/>
                  </a:lnTo>
                  <a:lnTo>
                    <a:pt x="366" y="1991157"/>
                  </a:lnTo>
                  <a:lnTo>
                    <a:pt x="0" y="1986202"/>
                  </a:lnTo>
                  <a:lnTo>
                    <a:pt x="0" y="19811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10577752" y="0"/>
                  </a:lnTo>
                  <a:lnTo>
                    <a:pt x="10619242" y="15621"/>
                  </a:lnTo>
                  <a:lnTo>
                    <a:pt x="10645062" y="51661"/>
                  </a:lnTo>
                  <a:lnTo>
                    <a:pt x="10648948" y="71196"/>
                  </a:lnTo>
                  <a:lnTo>
                    <a:pt x="10648948" y="1986202"/>
                  </a:lnTo>
                  <a:lnTo>
                    <a:pt x="10633325" y="2027692"/>
                  </a:lnTo>
                  <a:lnTo>
                    <a:pt x="10597286" y="2053513"/>
                  </a:lnTo>
                  <a:lnTo>
                    <a:pt x="10582706" y="2056911"/>
                  </a:lnTo>
                  <a:lnTo>
                    <a:pt x="10577752" y="2057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61987" y="4572278"/>
              <a:ext cx="553085" cy="2057400"/>
            </a:xfrm>
            <a:custGeom>
              <a:avLst/>
              <a:gdLst/>
              <a:ahLst/>
              <a:cxnLst/>
              <a:rect l="l" t="t" r="r" b="b"/>
              <a:pathLst>
                <a:path w="553085" h="2057400">
                  <a:moveTo>
                    <a:pt x="70459" y="0"/>
                  </a:moveTo>
                  <a:lnTo>
                    <a:pt x="33858" y="12560"/>
                  </a:lnTo>
                  <a:lnTo>
                    <a:pt x="5803" y="46761"/>
                  </a:lnTo>
                  <a:lnTo>
                    <a:pt x="0" y="75920"/>
                  </a:lnTo>
                  <a:lnTo>
                    <a:pt x="0" y="1980920"/>
                  </a:lnTo>
                  <a:lnTo>
                    <a:pt x="12839" y="2023262"/>
                  </a:lnTo>
                  <a:lnTo>
                    <a:pt x="47040" y="2051329"/>
                  </a:lnTo>
                  <a:lnTo>
                    <a:pt x="70459" y="2056853"/>
                  </a:lnTo>
                  <a:lnTo>
                    <a:pt x="66294" y="2055190"/>
                  </a:lnTo>
                  <a:lnTo>
                    <a:pt x="56959" y="2047455"/>
                  </a:lnTo>
                  <a:lnTo>
                    <a:pt x="41008" y="2010092"/>
                  </a:lnTo>
                  <a:lnTo>
                    <a:pt x="38100" y="1980920"/>
                  </a:lnTo>
                  <a:lnTo>
                    <a:pt x="38100" y="75920"/>
                  </a:lnTo>
                  <a:lnTo>
                    <a:pt x="44526" y="33578"/>
                  </a:lnTo>
                  <a:lnTo>
                    <a:pt x="66294" y="1663"/>
                  </a:lnTo>
                  <a:lnTo>
                    <a:pt x="70459" y="0"/>
                  </a:lnTo>
                  <a:close/>
                </a:path>
                <a:path w="553085" h="2057400">
                  <a:moveTo>
                    <a:pt x="380784" y="392976"/>
                  </a:moveTo>
                  <a:lnTo>
                    <a:pt x="379920" y="390258"/>
                  </a:lnTo>
                  <a:lnTo>
                    <a:pt x="379171" y="387934"/>
                  </a:lnTo>
                  <a:lnTo>
                    <a:pt x="355688" y="347675"/>
                  </a:lnTo>
                  <a:lnTo>
                    <a:pt x="355688" y="390258"/>
                  </a:lnTo>
                  <a:lnTo>
                    <a:pt x="290995" y="390258"/>
                  </a:lnTo>
                  <a:lnTo>
                    <a:pt x="323316" y="334797"/>
                  </a:lnTo>
                  <a:lnTo>
                    <a:pt x="355688" y="390258"/>
                  </a:lnTo>
                  <a:lnTo>
                    <a:pt x="355688" y="347675"/>
                  </a:lnTo>
                  <a:lnTo>
                    <a:pt x="348183" y="334797"/>
                  </a:lnTo>
                  <a:lnTo>
                    <a:pt x="334124" y="310692"/>
                  </a:lnTo>
                  <a:lnTo>
                    <a:pt x="331812" y="306844"/>
                  </a:lnTo>
                  <a:lnTo>
                    <a:pt x="327787" y="304533"/>
                  </a:lnTo>
                  <a:lnTo>
                    <a:pt x="318947" y="304533"/>
                  </a:lnTo>
                  <a:lnTo>
                    <a:pt x="314833" y="306844"/>
                  </a:lnTo>
                  <a:lnTo>
                    <a:pt x="267550" y="387934"/>
                  </a:lnTo>
                  <a:lnTo>
                    <a:pt x="265950" y="392976"/>
                  </a:lnTo>
                  <a:lnTo>
                    <a:pt x="267106" y="397891"/>
                  </a:lnTo>
                  <a:lnTo>
                    <a:pt x="273977" y="411848"/>
                  </a:lnTo>
                  <a:lnTo>
                    <a:pt x="286486" y="423024"/>
                  </a:lnTo>
                  <a:lnTo>
                    <a:pt x="303364" y="430428"/>
                  </a:lnTo>
                  <a:lnTo>
                    <a:pt x="323316" y="433120"/>
                  </a:lnTo>
                  <a:lnTo>
                    <a:pt x="343281" y="430428"/>
                  </a:lnTo>
                  <a:lnTo>
                    <a:pt x="360172" y="423024"/>
                  </a:lnTo>
                  <a:lnTo>
                    <a:pt x="372719" y="411848"/>
                  </a:lnTo>
                  <a:lnTo>
                    <a:pt x="379628" y="397891"/>
                  </a:lnTo>
                  <a:lnTo>
                    <a:pt x="380784" y="392976"/>
                  </a:lnTo>
                  <a:close/>
                </a:path>
                <a:path w="553085" h="2057400">
                  <a:moveTo>
                    <a:pt x="509587" y="268046"/>
                  </a:moveTo>
                  <a:lnTo>
                    <a:pt x="503212" y="261670"/>
                  </a:lnTo>
                  <a:lnTo>
                    <a:pt x="438150" y="261670"/>
                  </a:lnTo>
                  <a:lnTo>
                    <a:pt x="432587" y="255778"/>
                  </a:lnTo>
                  <a:lnTo>
                    <a:pt x="425805" y="251269"/>
                  </a:lnTo>
                  <a:lnTo>
                    <a:pt x="418058" y="248386"/>
                  </a:lnTo>
                  <a:lnTo>
                    <a:pt x="409575" y="247383"/>
                  </a:lnTo>
                  <a:lnTo>
                    <a:pt x="401104" y="248386"/>
                  </a:lnTo>
                  <a:lnTo>
                    <a:pt x="393357" y="251269"/>
                  </a:lnTo>
                  <a:lnTo>
                    <a:pt x="386575" y="255778"/>
                  </a:lnTo>
                  <a:lnTo>
                    <a:pt x="381000" y="261670"/>
                  </a:lnTo>
                  <a:lnTo>
                    <a:pt x="315950" y="261670"/>
                  </a:lnTo>
                  <a:lnTo>
                    <a:pt x="309562" y="268046"/>
                  </a:lnTo>
                  <a:lnTo>
                    <a:pt x="309562" y="283857"/>
                  </a:lnTo>
                  <a:lnTo>
                    <a:pt x="315950" y="290245"/>
                  </a:lnTo>
                  <a:lnTo>
                    <a:pt x="374573" y="290245"/>
                  </a:lnTo>
                  <a:lnTo>
                    <a:pt x="377317" y="298437"/>
                  </a:lnTo>
                  <a:lnTo>
                    <a:pt x="381876" y="305612"/>
                  </a:lnTo>
                  <a:lnTo>
                    <a:pt x="387959" y="311492"/>
                  </a:lnTo>
                  <a:lnTo>
                    <a:pt x="395287" y="315823"/>
                  </a:lnTo>
                  <a:lnTo>
                    <a:pt x="395287" y="447408"/>
                  </a:lnTo>
                  <a:lnTo>
                    <a:pt x="315950" y="447408"/>
                  </a:lnTo>
                  <a:lnTo>
                    <a:pt x="309562" y="453783"/>
                  </a:lnTo>
                  <a:lnTo>
                    <a:pt x="309562" y="469595"/>
                  </a:lnTo>
                  <a:lnTo>
                    <a:pt x="315950" y="475983"/>
                  </a:lnTo>
                  <a:lnTo>
                    <a:pt x="503212" y="475983"/>
                  </a:lnTo>
                  <a:lnTo>
                    <a:pt x="509587" y="469595"/>
                  </a:lnTo>
                  <a:lnTo>
                    <a:pt x="509587" y="453783"/>
                  </a:lnTo>
                  <a:lnTo>
                    <a:pt x="503212" y="447408"/>
                  </a:lnTo>
                  <a:lnTo>
                    <a:pt x="423862" y="447408"/>
                  </a:lnTo>
                  <a:lnTo>
                    <a:pt x="423862" y="315823"/>
                  </a:lnTo>
                  <a:lnTo>
                    <a:pt x="431228" y="311492"/>
                  </a:lnTo>
                  <a:lnTo>
                    <a:pt x="437311" y="305612"/>
                  </a:lnTo>
                  <a:lnTo>
                    <a:pt x="441858" y="298437"/>
                  </a:lnTo>
                  <a:lnTo>
                    <a:pt x="444588" y="290245"/>
                  </a:lnTo>
                  <a:lnTo>
                    <a:pt x="503212" y="290245"/>
                  </a:lnTo>
                  <a:lnTo>
                    <a:pt x="509587" y="283857"/>
                  </a:lnTo>
                  <a:lnTo>
                    <a:pt x="509587" y="268046"/>
                  </a:lnTo>
                  <a:close/>
                </a:path>
                <a:path w="553085" h="2057400">
                  <a:moveTo>
                    <a:pt x="552729" y="392976"/>
                  </a:moveTo>
                  <a:lnTo>
                    <a:pt x="551853" y="390258"/>
                  </a:lnTo>
                  <a:lnTo>
                    <a:pt x="551116" y="387934"/>
                  </a:lnTo>
                  <a:lnTo>
                    <a:pt x="527634" y="347675"/>
                  </a:lnTo>
                  <a:lnTo>
                    <a:pt x="527634" y="390258"/>
                  </a:lnTo>
                  <a:lnTo>
                    <a:pt x="462978" y="390258"/>
                  </a:lnTo>
                  <a:lnTo>
                    <a:pt x="495300" y="334797"/>
                  </a:lnTo>
                  <a:lnTo>
                    <a:pt x="527634" y="390258"/>
                  </a:lnTo>
                  <a:lnTo>
                    <a:pt x="527634" y="347675"/>
                  </a:lnTo>
                  <a:lnTo>
                    <a:pt x="520128" y="334797"/>
                  </a:lnTo>
                  <a:lnTo>
                    <a:pt x="506069" y="310692"/>
                  </a:lnTo>
                  <a:lnTo>
                    <a:pt x="503758" y="306844"/>
                  </a:lnTo>
                  <a:lnTo>
                    <a:pt x="499732" y="304533"/>
                  </a:lnTo>
                  <a:lnTo>
                    <a:pt x="490880" y="304533"/>
                  </a:lnTo>
                  <a:lnTo>
                    <a:pt x="486778" y="306844"/>
                  </a:lnTo>
                  <a:lnTo>
                    <a:pt x="439496" y="387934"/>
                  </a:lnTo>
                  <a:lnTo>
                    <a:pt x="437883" y="392976"/>
                  </a:lnTo>
                  <a:lnTo>
                    <a:pt x="439051" y="397891"/>
                  </a:lnTo>
                  <a:lnTo>
                    <a:pt x="445922" y="411848"/>
                  </a:lnTo>
                  <a:lnTo>
                    <a:pt x="458457" y="423024"/>
                  </a:lnTo>
                  <a:lnTo>
                    <a:pt x="475348" y="430428"/>
                  </a:lnTo>
                  <a:lnTo>
                    <a:pt x="495300" y="433120"/>
                  </a:lnTo>
                  <a:lnTo>
                    <a:pt x="515264" y="430428"/>
                  </a:lnTo>
                  <a:lnTo>
                    <a:pt x="532155" y="423024"/>
                  </a:lnTo>
                  <a:lnTo>
                    <a:pt x="544690" y="411848"/>
                  </a:lnTo>
                  <a:lnTo>
                    <a:pt x="551561" y="397891"/>
                  </a:lnTo>
                  <a:lnTo>
                    <a:pt x="552729" y="392976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466837" y="5657849"/>
              <a:ext cx="57150" cy="666750"/>
            </a:xfrm>
            <a:custGeom>
              <a:avLst/>
              <a:gdLst/>
              <a:ahLst/>
              <a:cxnLst/>
              <a:rect l="l" t="t" r="r" b="b"/>
              <a:pathLst>
                <a:path w="57150" h="666750">
                  <a:moveTo>
                    <a:pt x="57150" y="634390"/>
                  </a:moveTo>
                  <a:lnTo>
                    <a:pt x="32372" y="609600"/>
                  </a:lnTo>
                  <a:lnTo>
                    <a:pt x="24790" y="609600"/>
                  </a:lnTo>
                  <a:lnTo>
                    <a:pt x="0" y="634390"/>
                  </a:lnTo>
                  <a:lnTo>
                    <a:pt x="0" y="641972"/>
                  </a:lnTo>
                  <a:lnTo>
                    <a:pt x="24790" y="666750"/>
                  </a:lnTo>
                  <a:lnTo>
                    <a:pt x="32372" y="666750"/>
                  </a:lnTo>
                  <a:lnTo>
                    <a:pt x="57150" y="641972"/>
                  </a:lnTo>
                  <a:lnTo>
                    <a:pt x="57150" y="638175"/>
                  </a:lnTo>
                  <a:lnTo>
                    <a:pt x="57150" y="634390"/>
                  </a:lnTo>
                  <a:close/>
                </a:path>
                <a:path w="57150" h="666750">
                  <a:moveTo>
                    <a:pt x="57150" y="329590"/>
                  </a:moveTo>
                  <a:lnTo>
                    <a:pt x="32372" y="304800"/>
                  </a:lnTo>
                  <a:lnTo>
                    <a:pt x="24790" y="304800"/>
                  </a:lnTo>
                  <a:lnTo>
                    <a:pt x="0" y="329590"/>
                  </a:lnTo>
                  <a:lnTo>
                    <a:pt x="0" y="337172"/>
                  </a:lnTo>
                  <a:lnTo>
                    <a:pt x="24790" y="361950"/>
                  </a:lnTo>
                  <a:lnTo>
                    <a:pt x="32372" y="361950"/>
                  </a:lnTo>
                  <a:lnTo>
                    <a:pt x="57150" y="337172"/>
                  </a:lnTo>
                  <a:lnTo>
                    <a:pt x="57150" y="333375"/>
                  </a:lnTo>
                  <a:lnTo>
                    <a:pt x="57150" y="329590"/>
                  </a:lnTo>
                  <a:close/>
                </a:path>
                <a:path w="57150" h="66675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396999" y="4779136"/>
            <a:ext cx="5061585" cy="16122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114"/>
              </a:spcBef>
            </a:pPr>
            <a:r>
              <a:rPr dirty="0" sz="1700" spc="-325">
                <a:solidFill>
                  <a:srgbClr val="1F2937"/>
                </a:solidFill>
                <a:latin typeface="Dotum"/>
                <a:cs typeface="Dotum"/>
              </a:rPr>
              <a:t>정책적</a:t>
            </a:r>
            <a:r>
              <a:rPr dirty="0" sz="1700" spc="-15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1F2937"/>
                </a:solidFill>
                <a:latin typeface="Dotum"/>
                <a:cs typeface="Dotum"/>
              </a:rPr>
              <a:t>지원의</a:t>
            </a:r>
            <a:r>
              <a:rPr dirty="0" sz="1700" spc="-15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1F2937"/>
                </a:solidFill>
                <a:latin typeface="Dotum"/>
                <a:cs typeface="Dotum"/>
              </a:rPr>
              <a:t>필요성</a:t>
            </a:r>
            <a:endParaRPr sz="1700">
              <a:latin typeface="Dotum"/>
              <a:cs typeface="Dotum"/>
            </a:endParaRPr>
          </a:p>
          <a:p>
            <a:pPr marL="240665" marR="5080" indent="-228600">
              <a:lnSpc>
                <a:spcPct val="166700"/>
              </a:lnSpc>
              <a:spcBef>
                <a:spcPts val="229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무인가게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산업의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건전한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성장을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위해서는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다음과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같은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정책적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지원이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65">
                <a:solidFill>
                  <a:srgbClr val="4A5462"/>
                </a:solidFill>
                <a:latin typeface="Dotum"/>
                <a:cs typeface="Dotum"/>
              </a:rPr>
              <a:t>필요합니다</a:t>
            </a:r>
            <a:r>
              <a:rPr dirty="0" sz="1200" spc="-165">
                <a:solidFill>
                  <a:srgbClr val="4A5462"/>
                </a:solidFill>
                <a:latin typeface="Segoe UI"/>
                <a:cs typeface="Segoe UI"/>
              </a:rPr>
              <a:t>:</a:t>
            </a:r>
            <a:r>
              <a:rPr dirty="0" sz="1200" spc="50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소규모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무인매장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안전관리를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위한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컨설팅</a:t>
            </a:r>
            <a:r>
              <a:rPr dirty="0" sz="1350" spc="-114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및</a:t>
            </a:r>
            <a:r>
              <a:rPr dirty="0" sz="1350" spc="-114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지원</a:t>
            </a:r>
            <a:r>
              <a:rPr dirty="0" sz="1350" spc="-114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정책</a:t>
            </a:r>
            <a:r>
              <a:rPr dirty="0" sz="1350" spc="-114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마련</a:t>
            </a:r>
            <a:endParaRPr sz="1350">
              <a:latin typeface="Dotum"/>
              <a:cs typeface="Dotum"/>
            </a:endParaRPr>
          </a:p>
          <a:p>
            <a:pPr marL="240665">
              <a:lnSpc>
                <a:spcPct val="100000"/>
              </a:lnSpc>
              <a:spcBef>
                <a:spcPts val="780"/>
              </a:spcBef>
            </a:pPr>
            <a:r>
              <a:rPr dirty="0" sz="1200">
                <a:solidFill>
                  <a:srgbClr val="4A5462"/>
                </a:solidFill>
                <a:latin typeface="Segoe UI"/>
                <a:cs typeface="Segoe UI"/>
              </a:rPr>
              <a:t>AI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기술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도입을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위한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금융</a:t>
            </a:r>
            <a:r>
              <a:rPr dirty="0" sz="1350" spc="-120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및</a:t>
            </a:r>
            <a:r>
              <a:rPr dirty="0" sz="1350" spc="-120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세제</a:t>
            </a:r>
            <a:r>
              <a:rPr dirty="0" sz="1350" spc="-120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98DA"/>
                </a:solidFill>
                <a:latin typeface="Dotum"/>
                <a:cs typeface="Dotum"/>
              </a:rPr>
              <a:t>지원</a:t>
            </a:r>
            <a:endParaRPr sz="1350">
              <a:latin typeface="Dotum"/>
              <a:cs typeface="Dotum"/>
            </a:endParaRPr>
          </a:p>
          <a:p>
            <a:pPr marL="240665">
              <a:lnSpc>
                <a:spcPct val="100000"/>
              </a:lnSpc>
              <a:spcBef>
                <a:spcPts val="780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무인점포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관련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법규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정비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표준화된</a:t>
            </a:r>
            <a:r>
              <a:rPr dirty="0" sz="1350" spc="-114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안전</a:t>
            </a:r>
            <a:r>
              <a:rPr dirty="0" sz="1350" spc="-114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가이드라인</a:t>
            </a:r>
            <a:r>
              <a:rPr dirty="0" sz="1350" spc="-114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제시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761999" y="6857999"/>
            <a:ext cx="10668000" cy="838200"/>
            <a:chOff x="761999" y="6857999"/>
            <a:chExt cx="10668000" cy="838200"/>
          </a:xfrm>
        </p:grpSpPr>
        <p:sp>
          <p:nvSpPr>
            <p:cNvPr id="21" name="object 21" descr=""/>
            <p:cNvSpPr/>
            <p:nvPr/>
          </p:nvSpPr>
          <p:spPr>
            <a:xfrm>
              <a:off x="781049" y="6857999"/>
              <a:ext cx="10648950" cy="838200"/>
            </a:xfrm>
            <a:custGeom>
              <a:avLst/>
              <a:gdLst/>
              <a:ahLst/>
              <a:cxnLst/>
              <a:rect l="l" t="t" r="r" b="b"/>
              <a:pathLst>
                <a:path w="10648950" h="838200">
                  <a:moveTo>
                    <a:pt x="10577752" y="838199"/>
                  </a:moveTo>
                  <a:lnTo>
                    <a:pt x="53397" y="838199"/>
                  </a:lnTo>
                  <a:lnTo>
                    <a:pt x="49681" y="837711"/>
                  </a:lnTo>
                  <a:lnTo>
                    <a:pt x="14085" y="812342"/>
                  </a:lnTo>
                  <a:lnTo>
                    <a:pt x="366" y="771957"/>
                  </a:lnTo>
                  <a:lnTo>
                    <a:pt x="0" y="767002"/>
                  </a:lnTo>
                  <a:lnTo>
                    <a:pt x="0" y="7619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10577752" y="0"/>
                  </a:lnTo>
                  <a:lnTo>
                    <a:pt x="10619242" y="15621"/>
                  </a:lnTo>
                  <a:lnTo>
                    <a:pt x="10645062" y="51661"/>
                  </a:lnTo>
                  <a:lnTo>
                    <a:pt x="10648948" y="71196"/>
                  </a:lnTo>
                  <a:lnTo>
                    <a:pt x="10648948" y="767002"/>
                  </a:lnTo>
                  <a:lnTo>
                    <a:pt x="10633325" y="808493"/>
                  </a:lnTo>
                  <a:lnTo>
                    <a:pt x="10597286" y="834313"/>
                  </a:lnTo>
                  <a:lnTo>
                    <a:pt x="10582706" y="837711"/>
                  </a:lnTo>
                  <a:lnTo>
                    <a:pt x="10577752" y="8381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61999" y="6858276"/>
              <a:ext cx="70485" cy="838200"/>
            </a:xfrm>
            <a:custGeom>
              <a:avLst/>
              <a:gdLst/>
              <a:ahLst/>
              <a:cxnLst/>
              <a:rect l="l" t="t" r="r" b="b"/>
              <a:pathLst>
                <a:path w="70484" h="838200">
                  <a:moveTo>
                    <a:pt x="70450" y="837644"/>
                  </a:moveTo>
                  <a:lnTo>
                    <a:pt x="33857" y="825090"/>
                  </a:lnTo>
                  <a:lnTo>
                    <a:pt x="5800" y="790881"/>
                  </a:lnTo>
                  <a:lnTo>
                    <a:pt x="0" y="7617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2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761722"/>
                  </a:lnTo>
                  <a:lnTo>
                    <a:pt x="44515" y="804063"/>
                  </a:lnTo>
                  <a:lnTo>
                    <a:pt x="66287" y="835988"/>
                  </a:lnTo>
                  <a:lnTo>
                    <a:pt x="70450" y="8376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977900" y="7010837"/>
            <a:ext cx="10164445" cy="4851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14"/>
              </a:spcBef>
            </a:pPr>
            <a:r>
              <a:rPr dirty="0" sz="1200" spc="-220">
                <a:solidFill>
                  <a:srgbClr val="374050"/>
                </a:solidFill>
                <a:latin typeface="Segoe UI"/>
                <a:cs typeface="Segoe UI"/>
              </a:rPr>
              <a:t>"</a:t>
            </a:r>
            <a:r>
              <a:rPr dirty="0" sz="1350" spc="-220">
                <a:solidFill>
                  <a:srgbClr val="3398DA"/>
                </a:solidFill>
                <a:latin typeface="Dotum"/>
                <a:cs typeface="Dotum"/>
              </a:rPr>
              <a:t>경기불황</a:t>
            </a:r>
            <a:r>
              <a:rPr dirty="0" sz="1350" spc="-220">
                <a:solidFill>
                  <a:srgbClr val="374050"/>
                </a:solidFill>
                <a:latin typeface="Dotum"/>
                <a:cs typeface="Dotum"/>
              </a:rPr>
              <a:t>을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기회로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전환하고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기술</a:t>
            </a:r>
            <a:r>
              <a:rPr dirty="0" sz="1350" spc="-110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혁신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을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통해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무인가게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시장의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지속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가능한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성장을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29">
                <a:solidFill>
                  <a:srgbClr val="374050"/>
                </a:solidFill>
                <a:latin typeface="Dotum"/>
                <a:cs typeface="Dotum"/>
              </a:rPr>
              <a:t>실현하겠습니다</a:t>
            </a:r>
            <a:r>
              <a:rPr dirty="0" sz="1200" spc="-229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r>
              <a:rPr dirty="0" sz="1200" spc="1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050"/>
                </a:solidFill>
                <a:latin typeface="Segoe UI"/>
                <a:cs typeface="Segoe UI"/>
              </a:rPr>
              <a:t>AI</a:t>
            </a:r>
            <a:r>
              <a:rPr dirty="0" sz="1200" spc="1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기반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자동계산과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안전관리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시스템은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무인가게의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새로운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374050"/>
                </a:solidFill>
                <a:latin typeface="Dotum"/>
                <a:cs typeface="Dotum"/>
              </a:rPr>
              <a:t>표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준이</a:t>
            </a:r>
            <a:r>
              <a:rPr dirty="0" sz="1350" spc="-1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될</a:t>
            </a:r>
            <a:r>
              <a:rPr dirty="0" sz="1350" spc="-1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10">
                <a:solidFill>
                  <a:srgbClr val="374050"/>
                </a:solidFill>
                <a:latin typeface="Dotum"/>
                <a:cs typeface="Dotum"/>
              </a:rPr>
              <a:t>것입니다</a:t>
            </a:r>
            <a:r>
              <a:rPr dirty="0" sz="1200" spc="-10">
                <a:solidFill>
                  <a:srgbClr val="374050"/>
                </a:solidFill>
                <a:latin typeface="Segoe UI"/>
                <a:cs typeface="Segoe UI"/>
              </a:rPr>
              <a:t>."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295552" y="7909508"/>
            <a:ext cx="1601470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>
                <a:solidFill>
                  <a:srgbClr val="7E8B8C"/>
                </a:solidFill>
                <a:latin typeface="Segoe UI"/>
                <a:cs typeface="Segoe UI"/>
              </a:rPr>
              <a:t>©</a:t>
            </a:r>
            <a:r>
              <a:rPr dirty="0" sz="1050" spc="30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050">
                <a:solidFill>
                  <a:srgbClr val="7E8B8C"/>
                </a:solidFill>
                <a:latin typeface="Segoe UI"/>
                <a:cs typeface="Segoe UI"/>
              </a:rPr>
              <a:t>2025</a:t>
            </a:r>
            <a:r>
              <a:rPr dirty="0" sz="1050" spc="3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050">
                <a:solidFill>
                  <a:srgbClr val="7E8B8C"/>
                </a:solidFill>
                <a:latin typeface="Segoe UI"/>
                <a:cs typeface="Segoe UI"/>
              </a:rPr>
              <a:t>AI</a:t>
            </a:r>
            <a:r>
              <a:rPr dirty="0" sz="1050" spc="3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200" spc="-225">
                <a:solidFill>
                  <a:srgbClr val="7E8B8C"/>
                </a:solidFill>
                <a:latin typeface="Dotum"/>
                <a:cs typeface="Dotum"/>
              </a:rPr>
              <a:t>무인가게</a:t>
            </a:r>
            <a:r>
              <a:rPr dirty="0" sz="120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200" spc="-160">
                <a:solidFill>
                  <a:srgbClr val="7E8B8C"/>
                </a:solidFill>
                <a:latin typeface="Dotum"/>
                <a:cs typeface="Dotum"/>
              </a:rPr>
              <a:t>솔루션</a:t>
            </a:r>
            <a:endParaRPr sz="12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20"/>
              <a:t>경기불황과</a:t>
            </a:r>
            <a:r>
              <a:rPr dirty="0" spc="-295"/>
              <a:t> </a:t>
            </a:r>
            <a:r>
              <a:rPr dirty="0" spc="-620"/>
              <a:t>무인점포</a:t>
            </a:r>
            <a:r>
              <a:rPr dirty="0" spc="-295"/>
              <a:t> </a:t>
            </a:r>
            <a:r>
              <a:rPr dirty="0" spc="-620"/>
              <a:t>급증</a:t>
            </a:r>
            <a:r>
              <a:rPr dirty="0" spc="-295"/>
              <a:t> </a:t>
            </a:r>
            <a:r>
              <a:rPr dirty="0" spc="-645"/>
              <a:t>배경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761999" y="1028699"/>
            <a:ext cx="10668000" cy="2857500"/>
            <a:chOff x="761999" y="1028699"/>
            <a:chExt cx="10668000" cy="2857500"/>
          </a:xfrm>
        </p:grpSpPr>
        <p:sp>
          <p:nvSpPr>
            <p:cNvPr id="4" name="object 4" descr=""/>
            <p:cNvSpPr/>
            <p:nvPr/>
          </p:nvSpPr>
          <p:spPr>
            <a:xfrm>
              <a:off x="761999" y="1028699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5714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571499" y="0"/>
                  </a:lnTo>
                  <a:lnTo>
                    <a:pt x="571499" y="380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095998" y="1447799"/>
              <a:ext cx="5334000" cy="2438400"/>
            </a:xfrm>
            <a:custGeom>
              <a:avLst/>
              <a:gdLst/>
              <a:ahLst/>
              <a:cxnLst/>
              <a:rect l="l" t="t" r="r" b="b"/>
              <a:pathLst>
                <a:path w="5334000" h="2438400">
                  <a:moveTo>
                    <a:pt x="5262803" y="2438399"/>
                  </a:moveTo>
                  <a:lnTo>
                    <a:pt x="71196" y="2438399"/>
                  </a:lnTo>
                  <a:lnTo>
                    <a:pt x="66241" y="2437911"/>
                  </a:lnTo>
                  <a:lnTo>
                    <a:pt x="29705" y="2422777"/>
                  </a:lnTo>
                  <a:lnTo>
                    <a:pt x="3885" y="2386737"/>
                  </a:lnTo>
                  <a:lnTo>
                    <a:pt x="0" y="2367203"/>
                  </a:lnTo>
                  <a:lnTo>
                    <a:pt x="0" y="2362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62803" y="0"/>
                  </a:lnTo>
                  <a:lnTo>
                    <a:pt x="5304293" y="15621"/>
                  </a:lnTo>
                  <a:lnTo>
                    <a:pt x="5330113" y="51661"/>
                  </a:lnTo>
                  <a:lnTo>
                    <a:pt x="5333999" y="71196"/>
                  </a:lnTo>
                  <a:lnTo>
                    <a:pt x="5333999" y="2367203"/>
                  </a:lnTo>
                  <a:lnTo>
                    <a:pt x="5318376" y="2408694"/>
                  </a:lnTo>
                  <a:lnTo>
                    <a:pt x="5282337" y="2434513"/>
                  </a:lnTo>
                  <a:lnTo>
                    <a:pt x="5267757" y="2437911"/>
                  </a:lnTo>
                  <a:lnTo>
                    <a:pt x="5262803" y="24383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49299" y="1412392"/>
            <a:ext cx="5125085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최근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 spc="-180">
                <a:solidFill>
                  <a:srgbClr val="374050"/>
                </a:solidFill>
                <a:latin typeface="Segoe UI"/>
                <a:cs typeface="Segoe UI"/>
              </a:rPr>
              <a:t>5</a:t>
            </a:r>
            <a:r>
              <a:rPr dirty="0" sz="1350" spc="-180">
                <a:solidFill>
                  <a:srgbClr val="374050"/>
                </a:solidFill>
                <a:latin typeface="Dotum"/>
                <a:cs typeface="Dotum"/>
              </a:rPr>
              <a:t>년간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무인점포가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급증하는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배경에는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최장기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경기불황과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함께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인건비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부담</a:t>
            </a:r>
            <a:r>
              <a:rPr dirty="0" sz="1350" spc="-180">
                <a:solidFill>
                  <a:srgbClr val="374050"/>
                </a:solidFill>
                <a:latin typeface="Dotum"/>
                <a:cs typeface="Dotum"/>
              </a:rPr>
              <a:t> 증가</a:t>
            </a:r>
            <a:r>
              <a:rPr dirty="0" sz="1200" spc="-180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200" spc="1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그리고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소자본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창업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확산이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15">
                <a:solidFill>
                  <a:srgbClr val="374050"/>
                </a:solidFill>
                <a:latin typeface="Dotum"/>
                <a:cs typeface="Dotum"/>
              </a:rPr>
              <a:t>있습니다</a:t>
            </a:r>
            <a:r>
              <a:rPr dirty="0" sz="1200" spc="-215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r>
              <a:rPr dirty="0" sz="1200" spc="1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무인점포는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점원이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없이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고객이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자율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로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계산할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수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있어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인건비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등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운영비가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적고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창업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비용도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적어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 spc="-200">
                <a:solidFill>
                  <a:srgbClr val="374050"/>
                </a:solidFill>
                <a:latin typeface="Segoe UI"/>
                <a:cs typeface="Segoe UI"/>
              </a:rPr>
              <a:t>'</a:t>
            </a:r>
            <a:r>
              <a:rPr dirty="0" sz="1350" spc="-200">
                <a:solidFill>
                  <a:srgbClr val="374050"/>
                </a:solidFill>
                <a:latin typeface="Dotum"/>
                <a:cs typeface="Dotum"/>
              </a:rPr>
              <a:t>불황형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00">
                <a:solidFill>
                  <a:srgbClr val="374050"/>
                </a:solidFill>
                <a:latin typeface="Dotum"/>
                <a:cs typeface="Dotum"/>
              </a:rPr>
              <a:t>창업</a:t>
            </a:r>
            <a:r>
              <a:rPr dirty="0" sz="1200" spc="-200">
                <a:solidFill>
                  <a:srgbClr val="374050"/>
                </a:solidFill>
                <a:latin typeface="Segoe UI"/>
                <a:cs typeface="Segoe UI"/>
              </a:rPr>
              <a:t>'</a:t>
            </a:r>
            <a:r>
              <a:rPr dirty="0" sz="1350" spc="-200">
                <a:solidFill>
                  <a:srgbClr val="374050"/>
                </a:solidFill>
                <a:latin typeface="Dotum"/>
                <a:cs typeface="Dotum"/>
              </a:rPr>
              <a:t>의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전형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적인</a:t>
            </a:r>
            <a:r>
              <a:rPr dirty="0" sz="1350" spc="-1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형태를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0">
                <a:solidFill>
                  <a:srgbClr val="374050"/>
                </a:solidFill>
                <a:latin typeface="Dotum"/>
                <a:cs typeface="Dotum"/>
              </a:rPr>
              <a:t>보입니다</a:t>
            </a:r>
            <a:r>
              <a:rPr dirty="0" sz="1200" spc="-20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49299" y="2555392"/>
            <a:ext cx="5116195" cy="711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통계청에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따르면</a:t>
            </a:r>
            <a:r>
              <a:rPr dirty="0" sz="1350" spc="-9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29">
                <a:solidFill>
                  <a:srgbClr val="374050"/>
                </a:solidFill>
                <a:latin typeface="Dotum"/>
                <a:cs typeface="Dotum"/>
              </a:rPr>
              <a:t>숙박</a:t>
            </a:r>
            <a:r>
              <a:rPr dirty="0" sz="1200" spc="-229">
                <a:solidFill>
                  <a:srgbClr val="374050"/>
                </a:solidFill>
                <a:latin typeface="Segoe UI"/>
                <a:cs typeface="Segoe UI"/>
              </a:rPr>
              <a:t>·</a:t>
            </a:r>
            <a:r>
              <a:rPr dirty="0" sz="1350" spc="-229">
                <a:solidFill>
                  <a:srgbClr val="374050"/>
                </a:solidFill>
                <a:latin typeface="Dotum"/>
                <a:cs typeface="Dotum"/>
              </a:rPr>
              <a:t>음식점업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지수는</a:t>
            </a:r>
            <a:r>
              <a:rPr dirty="0" sz="1350" spc="-9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 spc="-65">
                <a:solidFill>
                  <a:srgbClr val="374050"/>
                </a:solidFill>
                <a:latin typeface="Segoe UI"/>
                <a:cs typeface="Segoe UI"/>
              </a:rPr>
              <a:t>2023</a:t>
            </a:r>
            <a:r>
              <a:rPr dirty="0" sz="1350" spc="-65">
                <a:solidFill>
                  <a:srgbClr val="374050"/>
                </a:solidFill>
                <a:latin typeface="Dotum"/>
                <a:cs typeface="Dotum"/>
              </a:rPr>
              <a:t>년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 spc="-200">
                <a:solidFill>
                  <a:srgbClr val="374050"/>
                </a:solidFill>
                <a:latin typeface="Segoe UI"/>
                <a:cs typeface="Segoe UI"/>
              </a:rPr>
              <a:t>5</a:t>
            </a:r>
            <a:r>
              <a:rPr dirty="0" sz="1350" spc="-200">
                <a:solidFill>
                  <a:srgbClr val="374050"/>
                </a:solidFill>
                <a:latin typeface="Dotum"/>
                <a:cs typeface="Dotum"/>
              </a:rPr>
              <a:t>월부터</a:t>
            </a:r>
            <a:r>
              <a:rPr dirty="0" sz="1350" spc="-9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 spc="-165">
                <a:solidFill>
                  <a:srgbClr val="374050"/>
                </a:solidFill>
                <a:latin typeface="Segoe UI"/>
                <a:cs typeface="Segoe UI"/>
              </a:rPr>
              <a:t>22</a:t>
            </a:r>
            <a:r>
              <a:rPr dirty="0" sz="1350" spc="-165">
                <a:solidFill>
                  <a:srgbClr val="374050"/>
                </a:solidFill>
                <a:latin typeface="Dotum"/>
                <a:cs typeface="Dotum"/>
              </a:rPr>
              <a:t>개월째</a:t>
            </a:r>
            <a:r>
              <a:rPr dirty="0" sz="1350" spc="-9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오르지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못하는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최장기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불황을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기록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15">
                <a:solidFill>
                  <a:srgbClr val="374050"/>
                </a:solidFill>
                <a:latin typeface="Dotum"/>
                <a:cs typeface="Dotum"/>
              </a:rPr>
              <a:t>중입니다</a:t>
            </a:r>
            <a:r>
              <a:rPr dirty="0" sz="1200" spc="-215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r>
              <a:rPr dirty="0" sz="1200" spc="2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이런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상황에서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 spc="-120">
                <a:solidFill>
                  <a:srgbClr val="374050"/>
                </a:solidFill>
                <a:latin typeface="Segoe UI"/>
                <a:cs typeface="Segoe UI"/>
              </a:rPr>
              <a:t>2020</a:t>
            </a:r>
            <a:r>
              <a:rPr dirty="0" sz="1350" spc="-120">
                <a:solidFill>
                  <a:srgbClr val="374050"/>
                </a:solidFill>
                <a:latin typeface="Dotum"/>
                <a:cs typeface="Dotum"/>
              </a:rPr>
              <a:t>년부터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 spc="-120">
                <a:solidFill>
                  <a:srgbClr val="374050"/>
                </a:solidFill>
                <a:latin typeface="Segoe UI"/>
                <a:cs typeface="Segoe UI"/>
              </a:rPr>
              <a:t>2025</a:t>
            </a:r>
            <a:r>
              <a:rPr dirty="0" sz="1350" spc="-120">
                <a:solidFill>
                  <a:srgbClr val="374050"/>
                </a:solidFill>
                <a:latin typeface="Dotum"/>
                <a:cs typeface="Dotum"/>
              </a:rPr>
              <a:t>년까지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70">
                <a:solidFill>
                  <a:srgbClr val="374050"/>
                </a:solidFill>
                <a:latin typeface="Dotum"/>
                <a:cs typeface="Dotum"/>
              </a:rPr>
              <a:t>무인점포는</a:t>
            </a:r>
            <a:r>
              <a:rPr dirty="0" sz="1350" spc="-7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 spc="-70">
                <a:solidFill>
                  <a:srgbClr val="374050"/>
                </a:solidFill>
                <a:latin typeface="Segoe UI"/>
                <a:cs typeface="Segoe UI"/>
              </a:rPr>
              <a:t>4</a:t>
            </a:r>
            <a:r>
              <a:rPr dirty="0" sz="1350" spc="-70">
                <a:solidFill>
                  <a:srgbClr val="374050"/>
                </a:solidFill>
                <a:latin typeface="Dotum"/>
                <a:cs typeface="Dotum"/>
              </a:rPr>
              <a:t>배</a:t>
            </a:r>
            <a:r>
              <a:rPr dirty="0" sz="1200" spc="-70">
                <a:solidFill>
                  <a:srgbClr val="374050"/>
                </a:solidFill>
                <a:latin typeface="Segoe UI"/>
                <a:cs typeface="Segoe UI"/>
              </a:rPr>
              <a:t>(314%)</a:t>
            </a:r>
            <a:r>
              <a:rPr dirty="0" sz="1350" spc="-70">
                <a:solidFill>
                  <a:srgbClr val="374050"/>
                </a:solidFill>
                <a:latin typeface="Dotum"/>
                <a:cs typeface="Dotum"/>
              </a:rPr>
              <a:t>나</a:t>
            </a:r>
            <a:r>
              <a:rPr dirty="0" sz="13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증가하여</a:t>
            </a:r>
            <a:r>
              <a:rPr dirty="0" sz="13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 spc="-200">
                <a:solidFill>
                  <a:srgbClr val="374050"/>
                </a:solidFill>
                <a:latin typeface="Segoe UI"/>
                <a:cs typeface="Segoe UI"/>
              </a:rPr>
              <a:t>1</a:t>
            </a:r>
            <a:r>
              <a:rPr dirty="0" sz="1350" spc="-200">
                <a:solidFill>
                  <a:srgbClr val="374050"/>
                </a:solidFill>
                <a:latin typeface="Dotum"/>
                <a:cs typeface="Dotum"/>
              </a:rPr>
              <a:t>만개를</a:t>
            </a:r>
            <a:r>
              <a:rPr dirty="0" sz="13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35">
                <a:solidFill>
                  <a:srgbClr val="374050"/>
                </a:solidFill>
                <a:latin typeface="Dotum"/>
                <a:cs typeface="Dotum"/>
              </a:rPr>
              <a:t>넘었습니다</a:t>
            </a:r>
            <a:r>
              <a:rPr dirty="0" sz="1200" spc="-35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058570" y="2320848"/>
            <a:ext cx="3408679" cy="654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-555" b="1">
                <a:solidFill>
                  <a:srgbClr val="9CA2AF"/>
                </a:solidFill>
                <a:latin typeface="Segoe UI"/>
                <a:cs typeface="Segoe UI"/>
              </a:rPr>
              <a:t>5</a:t>
            </a:r>
            <a:r>
              <a:rPr dirty="0" sz="4100" spc="-555">
                <a:solidFill>
                  <a:srgbClr val="9CA2AF"/>
                </a:solidFill>
                <a:latin typeface="Dotum"/>
                <a:cs typeface="Dotum"/>
              </a:rPr>
              <a:t>년간</a:t>
            </a:r>
            <a:r>
              <a:rPr dirty="0" sz="4100" spc="-380">
                <a:solidFill>
                  <a:srgbClr val="9CA2AF"/>
                </a:solidFill>
                <a:latin typeface="Dotum"/>
                <a:cs typeface="Dotum"/>
              </a:rPr>
              <a:t> </a:t>
            </a:r>
            <a:r>
              <a:rPr dirty="0" sz="3600" b="1">
                <a:solidFill>
                  <a:srgbClr val="3B81F5"/>
                </a:solidFill>
                <a:latin typeface="Segoe UI"/>
                <a:cs typeface="Segoe UI"/>
              </a:rPr>
              <a:t>314%</a:t>
            </a:r>
            <a:r>
              <a:rPr dirty="0" sz="3600" spc="-90" b="1">
                <a:solidFill>
                  <a:srgbClr val="3B81F5"/>
                </a:solidFill>
                <a:latin typeface="Segoe UI"/>
                <a:cs typeface="Segoe UI"/>
              </a:rPr>
              <a:t> </a:t>
            </a:r>
            <a:r>
              <a:rPr dirty="0" sz="4100" spc="-844">
                <a:solidFill>
                  <a:srgbClr val="9CA2AF"/>
                </a:solidFill>
                <a:latin typeface="Dotum"/>
                <a:cs typeface="Dotum"/>
              </a:rPr>
              <a:t>증가</a:t>
            </a:r>
            <a:endParaRPr sz="4100">
              <a:latin typeface="Dotum"/>
              <a:cs typeface="Dotum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61999" y="4190999"/>
            <a:ext cx="3400425" cy="1905000"/>
            <a:chOff x="761999" y="4190999"/>
            <a:chExt cx="3400425" cy="1905000"/>
          </a:xfrm>
        </p:grpSpPr>
        <p:sp>
          <p:nvSpPr>
            <p:cNvPr id="10" name="object 10" descr=""/>
            <p:cNvSpPr/>
            <p:nvPr/>
          </p:nvSpPr>
          <p:spPr>
            <a:xfrm>
              <a:off x="761999" y="4190999"/>
              <a:ext cx="3400425" cy="1905000"/>
            </a:xfrm>
            <a:custGeom>
              <a:avLst/>
              <a:gdLst/>
              <a:ahLst/>
              <a:cxnLst/>
              <a:rect l="l" t="t" r="r" b="b"/>
              <a:pathLst>
                <a:path w="3400425" h="1905000">
                  <a:moveTo>
                    <a:pt x="3329228" y="1904999"/>
                  </a:moveTo>
                  <a:lnTo>
                    <a:pt x="71196" y="1904999"/>
                  </a:lnTo>
                  <a:lnTo>
                    <a:pt x="66241" y="1904510"/>
                  </a:lnTo>
                  <a:lnTo>
                    <a:pt x="29705" y="1889377"/>
                  </a:lnTo>
                  <a:lnTo>
                    <a:pt x="3885" y="1853337"/>
                  </a:lnTo>
                  <a:lnTo>
                    <a:pt x="0" y="1833803"/>
                  </a:lnTo>
                  <a:lnTo>
                    <a:pt x="0" y="1828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29228" y="0"/>
                  </a:lnTo>
                  <a:lnTo>
                    <a:pt x="3370718" y="15621"/>
                  </a:lnTo>
                  <a:lnTo>
                    <a:pt x="3396538" y="51661"/>
                  </a:lnTo>
                  <a:lnTo>
                    <a:pt x="3400424" y="71196"/>
                  </a:lnTo>
                  <a:lnTo>
                    <a:pt x="3400424" y="1833803"/>
                  </a:lnTo>
                  <a:lnTo>
                    <a:pt x="3384802" y="1875293"/>
                  </a:lnTo>
                  <a:lnTo>
                    <a:pt x="3348762" y="1901113"/>
                  </a:lnTo>
                  <a:lnTo>
                    <a:pt x="3334183" y="1904510"/>
                  </a:lnTo>
                  <a:lnTo>
                    <a:pt x="3329228" y="1904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90599" y="4479131"/>
              <a:ext cx="342900" cy="300355"/>
            </a:xfrm>
            <a:custGeom>
              <a:avLst/>
              <a:gdLst/>
              <a:ahLst/>
              <a:cxnLst/>
              <a:rect l="l" t="t" r="r" b="b"/>
              <a:pathLst>
                <a:path w="342900" h="300354">
                  <a:moveTo>
                    <a:pt x="321468" y="300037"/>
                  </a:moveTo>
                  <a:lnTo>
                    <a:pt x="53578" y="300037"/>
                  </a:lnTo>
                  <a:lnTo>
                    <a:pt x="32718" y="295828"/>
                  </a:lnTo>
                  <a:lnTo>
                    <a:pt x="15688" y="284349"/>
                  </a:lnTo>
                  <a:lnTo>
                    <a:pt x="4208" y="267319"/>
                  </a:lnTo>
                  <a:lnTo>
                    <a:pt x="0" y="246459"/>
                  </a:lnTo>
                  <a:lnTo>
                    <a:pt x="0" y="21431"/>
                  </a:lnTo>
                  <a:lnTo>
                    <a:pt x="1681" y="13081"/>
                  </a:lnTo>
                  <a:lnTo>
                    <a:pt x="6270" y="6270"/>
                  </a:lnTo>
                  <a:lnTo>
                    <a:pt x="13081" y="1681"/>
                  </a:lnTo>
                  <a:lnTo>
                    <a:pt x="21431" y="0"/>
                  </a:lnTo>
                  <a:lnTo>
                    <a:pt x="29780" y="1681"/>
                  </a:lnTo>
                  <a:lnTo>
                    <a:pt x="36592" y="6270"/>
                  </a:lnTo>
                  <a:lnTo>
                    <a:pt x="41180" y="13081"/>
                  </a:lnTo>
                  <a:lnTo>
                    <a:pt x="42862" y="21431"/>
                  </a:lnTo>
                  <a:lnTo>
                    <a:pt x="42862" y="252352"/>
                  </a:lnTo>
                  <a:lnTo>
                    <a:pt x="47684" y="257174"/>
                  </a:lnTo>
                  <a:lnTo>
                    <a:pt x="321468" y="257174"/>
                  </a:lnTo>
                  <a:lnTo>
                    <a:pt x="329818" y="258856"/>
                  </a:lnTo>
                  <a:lnTo>
                    <a:pt x="336629" y="263445"/>
                  </a:lnTo>
                  <a:lnTo>
                    <a:pt x="341218" y="270256"/>
                  </a:lnTo>
                  <a:lnTo>
                    <a:pt x="342899" y="278606"/>
                  </a:lnTo>
                  <a:lnTo>
                    <a:pt x="341218" y="286955"/>
                  </a:lnTo>
                  <a:lnTo>
                    <a:pt x="336629" y="293767"/>
                  </a:lnTo>
                  <a:lnTo>
                    <a:pt x="329818" y="298355"/>
                  </a:lnTo>
                  <a:lnTo>
                    <a:pt x="321468" y="300037"/>
                  </a:lnTo>
                  <a:close/>
                </a:path>
                <a:path w="342900" h="300354">
                  <a:moveTo>
                    <a:pt x="275056" y="119680"/>
                  </a:moveTo>
                  <a:lnTo>
                    <a:pt x="214312" y="119680"/>
                  </a:lnTo>
                  <a:lnTo>
                    <a:pt x="284834" y="49090"/>
                  </a:lnTo>
                  <a:lnTo>
                    <a:pt x="291929" y="44381"/>
                  </a:lnTo>
                  <a:lnTo>
                    <a:pt x="300004" y="42812"/>
                  </a:lnTo>
                  <a:lnTo>
                    <a:pt x="308078" y="44381"/>
                  </a:lnTo>
                  <a:lnTo>
                    <a:pt x="315173" y="49090"/>
                  </a:lnTo>
                  <a:lnTo>
                    <a:pt x="319882" y="56185"/>
                  </a:lnTo>
                  <a:lnTo>
                    <a:pt x="321452" y="64260"/>
                  </a:lnTo>
                  <a:lnTo>
                    <a:pt x="319882" y="72334"/>
                  </a:lnTo>
                  <a:lnTo>
                    <a:pt x="314908" y="79827"/>
                  </a:lnTo>
                  <a:lnTo>
                    <a:pt x="275056" y="119680"/>
                  </a:lnTo>
                  <a:close/>
                </a:path>
                <a:path w="342900" h="300354">
                  <a:moveTo>
                    <a:pt x="85691" y="192864"/>
                  </a:moveTo>
                  <a:lnTo>
                    <a:pt x="77617" y="191294"/>
                  </a:lnTo>
                  <a:lnTo>
                    <a:pt x="70522" y="186585"/>
                  </a:lnTo>
                  <a:lnTo>
                    <a:pt x="65813" y="179490"/>
                  </a:lnTo>
                  <a:lnTo>
                    <a:pt x="64243" y="171416"/>
                  </a:lnTo>
                  <a:lnTo>
                    <a:pt x="65813" y="163342"/>
                  </a:lnTo>
                  <a:lnTo>
                    <a:pt x="70522" y="156247"/>
                  </a:lnTo>
                  <a:lnTo>
                    <a:pt x="145531" y="81237"/>
                  </a:lnTo>
                  <a:lnTo>
                    <a:pt x="152626" y="76528"/>
                  </a:lnTo>
                  <a:lnTo>
                    <a:pt x="160700" y="74959"/>
                  </a:lnTo>
                  <a:lnTo>
                    <a:pt x="168775" y="76528"/>
                  </a:lnTo>
                  <a:lnTo>
                    <a:pt x="175870" y="81237"/>
                  </a:lnTo>
                  <a:lnTo>
                    <a:pt x="214312" y="119680"/>
                  </a:lnTo>
                  <a:lnTo>
                    <a:pt x="275056" y="119680"/>
                  </a:lnTo>
                  <a:lnTo>
                    <a:pt x="267957" y="126779"/>
                  </a:lnTo>
                  <a:lnTo>
                    <a:pt x="160734" y="126779"/>
                  </a:lnTo>
                  <a:lnTo>
                    <a:pt x="100860" y="186585"/>
                  </a:lnTo>
                  <a:lnTo>
                    <a:pt x="93765" y="191294"/>
                  </a:lnTo>
                  <a:lnTo>
                    <a:pt x="85691" y="192864"/>
                  </a:lnTo>
                  <a:close/>
                </a:path>
                <a:path w="342900" h="300354">
                  <a:moveTo>
                    <a:pt x="314908" y="79827"/>
                  </a:moveTo>
                  <a:lnTo>
                    <a:pt x="315162" y="79445"/>
                  </a:lnTo>
                  <a:lnTo>
                    <a:pt x="315291" y="79445"/>
                  </a:lnTo>
                  <a:lnTo>
                    <a:pt x="314908" y="79827"/>
                  </a:lnTo>
                  <a:close/>
                </a:path>
                <a:path w="342900" h="300354">
                  <a:moveTo>
                    <a:pt x="214776" y="171416"/>
                  </a:moveTo>
                  <a:lnTo>
                    <a:pt x="213915" y="171416"/>
                  </a:lnTo>
                  <a:lnTo>
                    <a:pt x="206271" y="169930"/>
                  </a:lnTo>
                  <a:lnTo>
                    <a:pt x="199176" y="165221"/>
                  </a:lnTo>
                  <a:lnTo>
                    <a:pt x="160734" y="126779"/>
                  </a:lnTo>
                  <a:lnTo>
                    <a:pt x="267957" y="126779"/>
                  </a:lnTo>
                  <a:lnTo>
                    <a:pt x="229515" y="165221"/>
                  </a:lnTo>
                  <a:lnTo>
                    <a:pt x="222420" y="169930"/>
                  </a:lnTo>
                  <a:lnTo>
                    <a:pt x="214776" y="171416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977900" y="4812913"/>
            <a:ext cx="2862580" cy="85979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최장기</a:t>
            </a:r>
            <a:r>
              <a:rPr dirty="0" sz="1700" spc="-155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45">
                <a:solidFill>
                  <a:srgbClr val="2B3D4F"/>
                </a:solidFill>
                <a:latin typeface="Dotum"/>
                <a:cs typeface="Dotum"/>
              </a:rPr>
              <a:t>경기불황</a:t>
            </a:r>
            <a:endParaRPr sz="1700">
              <a:latin typeface="Dotum"/>
              <a:cs typeface="Dotum"/>
            </a:endParaRPr>
          </a:p>
          <a:p>
            <a:pPr marL="12700" marR="5080">
              <a:lnSpc>
                <a:spcPct val="108700"/>
              </a:lnSpc>
              <a:spcBef>
                <a:spcPts val="565"/>
              </a:spcBef>
            </a:pPr>
            <a:r>
              <a:rPr dirty="0" sz="1050" spc="-45">
                <a:solidFill>
                  <a:srgbClr val="7E8B8C"/>
                </a:solidFill>
                <a:latin typeface="Segoe UI"/>
                <a:cs typeface="Segoe UI"/>
              </a:rPr>
              <a:t>2023</a:t>
            </a:r>
            <a:r>
              <a:rPr dirty="0" sz="1150" spc="-45">
                <a:solidFill>
                  <a:srgbClr val="7E8B8C"/>
                </a:solidFill>
                <a:latin typeface="Dotum"/>
                <a:cs typeface="Dotum"/>
              </a:rPr>
              <a:t>년</a:t>
            </a:r>
            <a:r>
              <a:rPr dirty="0" sz="1150" spc="-7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50" spc="-145">
                <a:solidFill>
                  <a:srgbClr val="7E8B8C"/>
                </a:solidFill>
                <a:latin typeface="Segoe UI"/>
                <a:cs typeface="Segoe UI"/>
              </a:rPr>
              <a:t>5</a:t>
            </a:r>
            <a:r>
              <a:rPr dirty="0" sz="1150" spc="-145">
                <a:solidFill>
                  <a:srgbClr val="7E8B8C"/>
                </a:solidFill>
                <a:latin typeface="Dotum"/>
                <a:cs typeface="Dotum"/>
              </a:rPr>
              <a:t>월부터</a:t>
            </a:r>
            <a:r>
              <a:rPr dirty="0" sz="1150" spc="-7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50" spc="-100">
                <a:solidFill>
                  <a:srgbClr val="7E8B8C"/>
                </a:solidFill>
                <a:latin typeface="Segoe UI"/>
                <a:cs typeface="Segoe UI"/>
              </a:rPr>
              <a:t>22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개월</a:t>
            </a:r>
            <a:r>
              <a:rPr dirty="0" sz="1150" spc="-7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연속</a:t>
            </a:r>
            <a:r>
              <a:rPr dirty="0" sz="1150" spc="-7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7E8B8C"/>
                </a:solidFill>
                <a:latin typeface="Dotum"/>
                <a:cs typeface="Dotum"/>
              </a:rPr>
              <a:t>숙박</a:t>
            </a:r>
            <a:r>
              <a:rPr dirty="0" sz="1050" spc="-165">
                <a:solidFill>
                  <a:srgbClr val="7E8B8C"/>
                </a:solidFill>
                <a:latin typeface="Segoe UI"/>
                <a:cs typeface="Segoe UI"/>
              </a:rPr>
              <a:t>·</a:t>
            </a:r>
            <a:r>
              <a:rPr dirty="0" sz="1150" spc="-165">
                <a:solidFill>
                  <a:srgbClr val="7E8B8C"/>
                </a:solidFill>
                <a:latin typeface="Dotum"/>
                <a:cs typeface="Dotum"/>
              </a:rPr>
              <a:t>음식점업</a:t>
            </a:r>
            <a:r>
              <a:rPr dirty="0" sz="1150" spc="-7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지수</a:t>
            </a:r>
            <a:r>
              <a:rPr dirty="0" sz="1150" spc="-7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04">
                <a:solidFill>
                  <a:srgbClr val="7E8B8C"/>
                </a:solidFill>
                <a:latin typeface="Dotum"/>
                <a:cs typeface="Dotum"/>
              </a:rPr>
              <a:t>하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락</a:t>
            </a:r>
            <a:r>
              <a:rPr dirty="0" sz="1050" spc="-100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 spc="1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통계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작성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이래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최장기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불황으로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소비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심리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7E8B8C"/>
                </a:solidFill>
                <a:latin typeface="Dotum"/>
                <a:cs typeface="Dotum"/>
              </a:rPr>
              <a:t>위축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4391024" y="4190999"/>
            <a:ext cx="3409950" cy="1905000"/>
            <a:chOff x="4391024" y="4190999"/>
            <a:chExt cx="3409950" cy="1905000"/>
          </a:xfrm>
        </p:grpSpPr>
        <p:sp>
          <p:nvSpPr>
            <p:cNvPr id="14" name="object 14" descr=""/>
            <p:cNvSpPr/>
            <p:nvPr/>
          </p:nvSpPr>
          <p:spPr>
            <a:xfrm>
              <a:off x="4391024" y="4190999"/>
              <a:ext cx="3409950" cy="1905000"/>
            </a:xfrm>
            <a:custGeom>
              <a:avLst/>
              <a:gdLst/>
              <a:ahLst/>
              <a:cxnLst/>
              <a:rect l="l" t="t" r="r" b="b"/>
              <a:pathLst>
                <a:path w="3409950" h="1905000">
                  <a:moveTo>
                    <a:pt x="3338753" y="1904999"/>
                  </a:moveTo>
                  <a:lnTo>
                    <a:pt x="71196" y="1904999"/>
                  </a:lnTo>
                  <a:lnTo>
                    <a:pt x="66241" y="1904510"/>
                  </a:lnTo>
                  <a:lnTo>
                    <a:pt x="29705" y="1889377"/>
                  </a:lnTo>
                  <a:lnTo>
                    <a:pt x="3885" y="1853337"/>
                  </a:lnTo>
                  <a:lnTo>
                    <a:pt x="0" y="1833803"/>
                  </a:lnTo>
                  <a:lnTo>
                    <a:pt x="0" y="1828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38753" y="0"/>
                  </a:lnTo>
                  <a:lnTo>
                    <a:pt x="3380243" y="15621"/>
                  </a:lnTo>
                  <a:lnTo>
                    <a:pt x="3406063" y="51661"/>
                  </a:lnTo>
                  <a:lnTo>
                    <a:pt x="3409949" y="71196"/>
                  </a:lnTo>
                  <a:lnTo>
                    <a:pt x="3409949" y="1833803"/>
                  </a:lnTo>
                  <a:lnTo>
                    <a:pt x="3394326" y="1875293"/>
                  </a:lnTo>
                  <a:lnTo>
                    <a:pt x="3358286" y="1901113"/>
                  </a:lnTo>
                  <a:lnTo>
                    <a:pt x="3343708" y="1904510"/>
                  </a:lnTo>
                  <a:lnTo>
                    <a:pt x="3338753" y="1904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619624" y="4480086"/>
              <a:ext cx="386080" cy="298450"/>
            </a:xfrm>
            <a:custGeom>
              <a:avLst/>
              <a:gdLst/>
              <a:ahLst/>
              <a:cxnLst/>
              <a:rect l="l" t="t" r="r" b="b"/>
              <a:pathLst>
                <a:path w="386079" h="298450">
                  <a:moveTo>
                    <a:pt x="385623" y="36692"/>
                  </a:moveTo>
                  <a:lnTo>
                    <a:pt x="72660" y="36692"/>
                  </a:lnTo>
                  <a:lnTo>
                    <a:pt x="112723" y="34866"/>
                  </a:lnTo>
                  <a:lnTo>
                    <a:pt x="152799" y="27753"/>
                  </a:lnTo>
                  <a:lnTo>
                    <a:pt x="236580" y="7419"/>
                  </a:lnTo>
                  <a:lnTo>
                    <a:pt x="280280" y="275"/>
                  </a:lnTo>
                  <a:lnTo>
                    <a:pt x="323980" y="0"/>
                  </a:lnTo>
                  <a:lnTo>
                    <a:pt x="367679" y="10028"/>
                  </a:lnTo>
                  <a:lnTo>
                    <a:pt x="375280" y="14434"/>
                  </a:lnTo>
                  <a:lnTo>
                    <a:pt x="380965" y="20919"/>
                  </a:lnTo>
                  <a:lnTo>
                    <a:pt x="384528" y="28873"/>
                  </a:lnTo>
                  <a:lnTo>
                    <a:pt x="385623" y="36692"/>
                  </a:lnTo>
                  <a:close/>
                </a:path>
                <a:path w="386079" h="298450">
                  <a:moveTo>
                    <a:pt x="61782" y="298126"/>
                  </a:moveTo>
                  <a:lnTo>
                    <a:pt x="18082" y="288098"/>
                  </a:lnTo>
                  <a:lnTo>
                    <a:pt x="0" y="260438"/>
                  </a:lnTo>
                  <a:lnTo>
                    <a:pt x="0" y="52957"/>
                  </a:lnTo>
                  <a:lnTo>
                    <a:pt x="2920" y="42116"/>
                  </a:lnTo>
                  <a:lnTo>
                    <a:pt x="10506" y="34188"/>
                  </a:lnTo>
                  <a:lnTo>
                    <a:pt x="20992" y="30052"/>
                  </a:lnTo>
                  <a:lnTo>
                    <a:pt x="32615" y="30588"/>
                  </a:lnTo>
                  <a:lnTo>
                    <a:pt x="72660" y="36692"/>
                  </a:lnTo>
                  <a:lnTo>
                    <a:pt x="385623" y="36692"/>
                  </a:lnTo>
                  <a:lnTo>
                    <a:pt x="385762" y="37687"/>
                  </a:lnTo>
                  <a:lnTo>
                    <a:pt x="385762" y="41907"/>
                  </a:lnTo>
                  <a:lnTo>
                    <a:pt x="300037" y="41907"/>
                  </a:lnTo>
                  <a:lnTo>
                    <a:pt x="303410" y="58578"/>
                  </a:lnTo>
                  <a:lnTo>
                    <a:pt x="312603" y="72203"/>
                  </a:lnTo>
                  <a:lnTo>
                    <a:pt x="315345" y="74053"/>
                  </a:lnTo>
                  <a:lnTo>
                    <a:pt x="42862" y="74053"/>
                  </a:lnTo>
                  <a:lnTo>
                    <a:pt x="42862" y="116916"/>
                  </a:lnTo>
                  <a:lnTo>
                    <a:pt x="147514" y="116916"/>
                  </a:lnTo>
                  <a:lnTo>
                    <a:pt x="143511" y="124042"/>
                  </a:lnTo>
                  <a:lnTo>
                    <a:pt x="139303" y="149063"/>
                  </a:lnTo>
                  <a:lnTo>
                    <a:pt x="143511" y="174083"/>
                  </a:lnTo>
                  <a:lnTo>
                    <a:pt x="154991" y="194521"/>
                  </a:lnTo>
                  <a:lnTo>
                    <a:pt x="172021" y="208302"/>
                  </a:lnTo>
                  <a:lnTo>
                    <a:pt x="192881" y="213357"/>
                  </a:lnTo>
                  <a:lnTo>
                    <a:pt x="42862" y="213357"/>
                  </a:lnTo>
                  <a:lnTo>
                    <a:pt x="42862" y="256219"/>
                  </a:lnTo>
                  <a:lnTo>
                    <a:pt x="382567" y="256219"/>
                  </a:lnTo>
                  <a:lnTo>
                    <a:pt x="377622" y="261377"/>
                  </a:lnTo>
                  <a:lnTo>
                    <a:pt x="313102" y="261377"/>
                  </a:lnTo>
                  <a:lnTo>
                    <a:pt x="273039" y="263226"/>
                  </a:lnTo>
                  <a:lnTo>
                    <a:pt x="232963" y="270362"/>
                  </a:lnTo>
                  <a:lnTo>
                    <a:pt x="149181" y="290707"/>
                  </a:lnTo>
                  <a:lnTo>
                    <a:pt x="105481" y="297851"/>
                  </a:lnTo>
                  <a:lnTo>
                    <a:pt x="61782" y="298126"/>
                  </a:lnTo>
                  <a:close/>
                </a:path>
                <a:path w="386079" h="298450">
                  <a:moveTo>
                    <a:pt x="382567" y="256219"/>
                  </a:moveTo>
                  <a:lnTo>
                    <a:pt x="85724" y="256219"/>
                  </a:lnTo>
                  <a:lnTo>
                    <a:pt x="82352" y="239548"/>
                  </a:lnTo>
                  <a:lnTo>
                    <a:pt x="73159" y="225922"/>
                  </a:lnTo>
                  <a:lnTo>
                    <a:pt x="59533" y="216729"/>
                  </a:lnTo>
                  <a:lnTo>
                    <a:pt x="42862" y="213357"/>
                  </a:lnTo>
                  <a:lnTo>
                    <a:pt x="192881" y="213357"/>
                  </a:lnTo>
                  <a:lnTo>
                    <a:pt x="213741" y="208302"/>
                  </a:lnTo>
                  <a:lnTo>
                    <a:pt x="230771" y="194521"/>
                  </a:lnTo>
                  <a:lnTo>
                    <a:pt x="242250" y="174083"/>
                  </a:lnTo>
                  <a:lnTo>
                    <a:pt x="246459" y="149063"/>
                  </a:lnTo>
                  <a:lnTo>
                    <a:pt x="242250" y="124042"/>
                  </a:lnTo>
                  <a:lnTo>
                    <a:pt x="230771" y="103605"/>
                  </a:lnTo>
                  <a:lnTo>
                    <a:pt x="213741" y="89823"/>
                  </a:lnTo>
                  <a:lnTo>
                    <a:pt x="192881" y="84769"/>
                  </a:lnTo>
                  <a:lnTo>
                    <a:pt x="342899" y="84769"/>
                  </a:lnTo>
                  <a:lnTo>
                    <a:pt x="342899" y="41907"/>
                  </a:lnTo>
                  <a:lnTo>
                    <a:pt x="385762" y="41907"/>
                  </a:lnTo>
                  <a:lnTo>
                    <a:pt x="385762" y="181210"/>
                  </a:lnTo>
                  <a:lnTo>
                    <a:pt x="342899" y="181210"/>
                  </a:lnTo>
                  <a:lnTo>
                    <a:pt x="326229" y="184582"/>
                  </a:lnTo>
                  <a:lnTo>
                    <a:pt x="312603" y="193775"/>
                  </a:lnTo>
                  <a:lnTo>
                    <a:pt x="303410" y="207401"/>
                  </a:lnTo>
                  <a:lnTo>
                    <a:pt x="300037" y="224072"/>
                  </a:lnTo>
                  <a:lnTo>
                    <a:pt x="385762" y="224072"/>
                  </a:lnTo>
                  <a:lnTo>
                    <a:pt x="385762" y="245102"/>
                  </a:lnTo>
                  <a:lnTo>
                    <a:pt x="382832" y="255943"/>
                  </a:lnTo>
                  <a:lnTo>
                    <a:pt x="382567" y="256219"/>
                  </a:lnTo>
                  <a:close/>
                </a:path>
                <a:path w="386079" h="298450">
                  <a:moveTo>
                    <a:pt x="147514" y="116916"/>
                  </a:moveTo>
                  <a:lnTo>
                    <a:pt x="42862" y="116916"/>
                  </a:lnTo>
                  <a:lnTo>
                    <a:pt x="59533" y="113543"/>
                  </a:lnTo>
                  <a:lnTo>
                    <a:pt x="73159" y="104350"/>
                  </a:lnTo>
                  <a:lnTo>
                    <a:pt x="82352" y="90724"/>
                  </a:lnTo>
                  <a:lnTo>
                    <a:pt x="85724" y="74053"/>
                  </a:lnTo>
                  <a:lnTo>
                    <a:pt x="315345" y="74053"/>
                  </a:lnTo>
                  <a:lnTo>
                    <a:pt x="326229" y="81396"/>
                  </a:lnTo>
                  <a:lnTo>
                    <a:pt x="342899" y="84769"/>
                  </a:lnTo>
                  <a:lnTo>
                    <a:pt x="192881" y="84769"/>
                  </a:lnTo>
                  <a:lnTo>
                    <a:pt x="172021" y="89823"/>
                  </a:lnTo>
                  <a:lnTo>
                    <a:pt x="154991" y="103605"/>
                  </a:lnTo>
                  <a:lnTo>
                    <a:pt x="147514" y="116916"/>
                  </a:lnTo>
                  <a:close/>
                </a:path>
                <a:path w="386079" h="298450">
                  <a:moveTo>
                    <a:pt x="385762" y="224072"/>
                  </a:moveTo>
                  <a:lnTo>
                    <a:pt x="342899" y="224072"/>
                  </a:lnTo>
                  <a:lnTo>
                    <a:pt x="342899" y="181210"/>
                  </a:lnTo>
                  <a:lnTo>
                    <a:pt x="385762" y="181210"/>
                  </a:lnTo>
                  <a:lnTo>
                    <a:pt x="385762" y="224072"/>
                  </a:lnTo>
                  <a:close/>
                </a:path>
                <a:path w="386079" h="298450">
                  <a:moveTo>
                    <a:pt x="364741" y="268006"/>
                  </a:moveTo>
                  <a:lnTo>
                    <a:pt x="353146" y="267470"/>
                  </a:lnTo>
                  <a:lnTo>
                    <a:pt x="313102" y="261377"/>
                  </a:lnTo>
                  <a:lnTo>
                    <a:pt x="377622" y="261377"/>
                  </a:lnTo>
                  <a:lnTo>
                    <a:pt x="375231" y="263871"/>
                  </a:lnTo>
                  <a:lnTo>
                    <a:pt x="364741" y="268006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4610050" y="4812913"/>
            <a:ext cx="2943860" cy="85979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인건비</a:t>
            </a:r>
            <a:r>
              <a:rPr dirty="0" sz="1700" spc="-155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부담</a:t>
            </a:r>
            <a:r>
              <a:rPr dirty="0" sz="1700" spc="-155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2B3D4F"/>
                </a:solidFill>
                <a:latin typeface="Dotum"/>
                <a:cs typeface="Dotum"/>
              </a:rPr>
              <a:t>증가</a:t>
            </a:r>
            <a:endParaRPr sz="1700">
              <a:latin typeface="Dotum"/>
              <a:cs typeface="Dotum"/>
            </a:endParaRPr>
          </a:p>
          <a:p>
            <a:pPr marL="12700" marR="5080">
              <a:lnSpc>
                <a:spcPct val="108700"/>
              </a:lnSpc>
              <a:spcBef>
                <a:spcPts val="565"/>
              </a:spcBef>
            </a:pP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최저임금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상승과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인력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수급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어려움으로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소상공인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10">
                <a:solidFill>
                  <a:srgbClr val="7E8B8C"/>
                </a:solidFill>
                <a:latin typeface="Dotum"/>
                <a:cs typeface="Dotum"/>
              </a:rPr>
              <a:t>인건</a:t>
            </a:r>
            <a:r>
              <a:rPr dirty="0" sz="1150" spc="5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비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부담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30">
                <a:solidFill>
                  <a:srgbClr val="7E8B8C"/>
                </a:solidFill>
                <a:latin typeface="Dotum"/>
                <a:cs typeface="Dotum"/>
              </a:rPr>
              <a:t>가중</a:t>
            </a:r>
            <a:r>
              <a:rPr dirty="0" sz="1050" spc="-130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 spc="1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무인화를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통한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비용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절감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시도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7E8B8C"/>
                </a:solidFill>
                <a:latin typeface="Dotum"/>
                <a:cs typeface="Dotum"/>
              </a:rPr>
              <a:t>확산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8029574" y="4190999"/>
            <a:ext cx="3400425" cy="1905000"/>
            <a:chOff x="8029574" y="4190999"/>
            <a:chExt cx="3400425" cy="1905000"/>
          </a:xfrm>
        </p:grpSpPr>
        <p:sp>
          <p:nvSpPr>
            <p:cNvPr id="18" name="object 18" descr=""/>
            <p:cNvSpPr/>
            <p:nvPr/>
          </p:nvSpPr>
          <p:spPr>
            <a:xfrm>
              <a:off x="8029574" y="4190999"/>
              <a:ext cx="3400425" cy="1905000"/>
            </a:xfrm>
            <a:custGeom>
              <a:avLst/>
              <a:gdLst/>
              <a:ahLst/>
              <a:cxnLst/>
              <a:rect l="l" t="t" r="r" b="b"/>
              <a:pathLst>
                <a:path w="3400425" h="1905000">
                  <a:moveTo>
                    <a:pt x="3329227" y="1904999"/>
                  </a:moveTo>
                  <a:lnTo>
                    <a:pt x="71196" y="1904999"/>
                  </a:lnTo>
                  <a:lnTo>
                    <a:pt x="66240" y="1904510"/>
                  </a:lnTo>
                  <a:lnTo>
                    <a:pt x="29705" y="1889377"/>
                  </a:lnTo>
                  <a:lnTo>
                    <a:pt x="3885" y="1853337"/>
                  </a:lnTo>
                  <a:lnTo>
                    <a:pt x="0" y="1833803"/>
                  </a:lnTo>
                  <a:lnTo>
                    <a:pt x="0" y="1828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3329227" y="0"/>
                  </a:lnTo>
                  <a:lnTo>
                    <a:pt x="3370718" y="15621"/>
                  </a:lnTo>
                  <a:lnTo>
                    <a:pt x="3396537" y="51661"/>
                  </a:lnTo>
                  <a:lnTo>
                    <a:pt x="3400423" y="71196"/>
                  </a:lnTo>
                  <a:lnTo>
                    <a:pt x="3400423" y="1833803"/>
                  </a:lnTo>
                  <a:lnTo>
                    <a:pt x="3384801" y="1875293"/>
                  </a:lnTo>
                  <a:lnTo>
                    <a:pt x="3348761" y="1901113"/>
                  </a:lnTo>
                  <a:lnTo>
                    <a:pt x="3334182" y="1904510"/>
                  </a:lnTo>
                  <a:lnTo>
                    <a:pt x="3329227" y="1904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8268987" y="4457699"/>
              <a:ext cx="364490" cy="342900"/>
            </a:xfrm>
            <a:custGeom>
              <a:avLst/>
              <a:gdLst/>
              <a:ahLst/>
              <a:cxnLst/>
              <a:rect l="l" t="t" r="r" b="b"/>
              <a:pathLst>
                <a:path w="364490" h="342900">
                  <a:moveTo>
                    <a:pt x="51002" y="150018"/>
                  </a:moveTo>
                  <a:lnTo>
                    <a:pt x="48323" y="150018"/>
                  </a:lnTo>
                  <a:lnTo>
                    <a:pt x="45578" y="149817"/>
                  </a:lnTo>
                  <a:lnTo>
                    <a:pt x="42899" y="149482"/>
                  </a:lnTo>
                  <a:lnTo>
                    <a:pt x="19055" y="139276"/>
                  </a:lnTo>
                  <a:lnTo>
                    <a:pt x="4197" y="119370"/>
                  </a:lnTo>
                  <a:lnTo>
                    <a:pt x="0" y="94528"/>
                  </a:lnTo>
                  <a:lnTo>
                    <a:pt x="8068" y="69736"/>
                  </a:lnTo>
                  <a:lnTo>
                    <a:pt x="8152" y="69497"/>
                  </a:lnTo>
                  <a:lnTo>
                    <a:pt x="49998" y="3348"/>
                  </a:lnTo>
                  <a:lnTo>
                    <a:pt x="56092" y="0"/>
                  </a:lnTo>
                  <a:lnTo>
                    <a:pt x="308043" y="0"/>
                  </a:lnTo>
                  <a:lnTo>
                    <a:pt x="314138" y="3348"/>
                  </a:lnTo>
                  <a:lnTo>
                    <a:pt x="356067" y="69736"/>
                  </a:lnTo>
                  <a:lnTo>
                    <a:pt x="364150" y="94528"/>
                  </a:lnTo>
                  <a:lnTo>
                    <a:pt x="359956" y="119370"/>
                  </a:lnTo>
                  <a:lnTo>
                    <a:pt x="351569" y="130596"/>
                  </a:lnTo>
                  <a:lnTo>
                    <a:pt x="94668" y="130596"/>
                  </a:lnTo>
                  <a:lnTo>
                    <a:pt x="85811" y="138604"/>
                  </a:lnTo>
                  <a:lnTo>
                    <a:pt x="75397" y="144727"/>
                  </a:lnTo>
                  <a:lnTo>
                    <a:pt x="63702" y="148641"/>
                  </a:lnTo>
                  <a:lnTo>
                    <a:pt x="51002" y="150018"/>
                  </a:lnTo>
                  <a:close/>
                </a:path>
                <a:path w="364490" h="342900">
                  <a:moveTo>
                    <a:pt x="138335" y="150018"/>
                  </a:moveTo>
                  <a:lnTo>
                    <a:pt x="125635" y="148641"/>
                  </a:lnTo>
                  <a:lnTo>
                    <a:pt x="113940" y="144727"/>
                  </a:lnTo>
                  <a:lnTo>
                    <a:pt x="103526" y="138604"/>
                  </a:lnTo>
                  <a:lnTo>
                    <a:pt x="94668" y="130596"/>
                  </a:lnTo>
                  <a:lnTo>
                    <a:pt x="182001" y="130596"/>
                  </a:lnTo>
                  <a:lnTo>
                    <a:pt x="173144" y="138604"/>
                  </a:lnTo>
                  <a:lnTo>
                    <a:pt x="162729" y="144727"/>
                  </a:lnTo>
                  <a:lnTo>
                    <a:pt x="151034" y="148641"/>
                  </a:lnTo>
                  <a:lnTo>
                    <a:pt x="138335" y="150018"/>
                  </a:lnTo>
                  <a:close/>
                </a:path>
                <a:path w="364490" h="342900">
                  <a:moveTo>
                    <a:pt x="225667" y="150018"/>
                  </a:moveTo>
                  <a:lnTo>
                    <a:pt x="212967" y="148641"/>
                  </a:lnTo>
                  <a:lnTo>
                    <a:pt x="201272" y="144727"/>
                  </a:lnTo>
                  <a:lnTo>
                    <a:pt x="190858" y="138604"/>
                  </a:lnTo>
                  <a:lnTo>
                    <a:pt x="182001" y="130596"/>
                  </a:lnTo>
                  <a:lnTo>
                    <a:pt x="269333" y="130596"/>
                  </a:lnTo>
                  <a:lnTo>
                    <a:pt x="260485" y="138604"/>
                  </a:lnTo>
                  <a:lnTo>
                    <a:pt x="250087" y="144727"/>
                  </a:lnTo>
                  <a:lnTo>
                    <a:pt x="238395" y="148641"/>
                  </a:lnTo>
                  <a:lnTo>
                    <a:pt x="225667" y="150018"/>
                  </a:lnTo>
                  <a:close/>
                </a:path>
                <a:path w="364490" h="342900">
                  <a:moveTo>
                    <a:pt x="315745" y="150018"/>
                  </a:moveTo>
                  <a:lnTo>
                    <a:pt x="312999" y="150018"/>
                  </a:lnTo>
                  <a:lnTo>
                    <a:pt x="300309" y="148641"/>
                  </a:lnTo>
                  <a:lnTo>
                    <a:pt x="288630" y="144727"/>
                  </a:lnTo>
                  <a:lnTo>
                    <a:pt x="278219" y="138604"/>
                  </a:lnTo>
                  <a:lnTo>
                    <a:pt x="269333" y="130596"/>
                  </a:lnTo>
                  <a:lnTo>
                    <a:pt x="351569" y="130596"/>
                  </a:lnTo>
                  <a:lnTo>
                    <a:pt x="345061" y="139276"/>
                  </a:lnTo>
                  <a:lnTo>
                    <a:pt x="321103" y="149482"/>
                  </a:lnTo>
                  <a:lnTo>
                    <a:pt x="318424" y="149817"/>
                  </a:lnTo>
                  <a:lnTo>
                    <a:pt x="315745" y="150018"/>
                  </a:lnTo>
                  <a:close/>
                </a:path>
                <a:path w="364490" h="342900">
                  <a:moveTo>
                    <a:pt x="74912" y="171449"/>
                  </a:moveTo>
                  <a:lnTo>
                    <a:pt x="59374" y="171449"/>
                  </a:lnTo>
                  <a:lnTo>
                    <a:pt x="67411" y="170177"/>
                  </a:lnTo>
                  <a:lnTo>
                    <a:pt x="74912" y="167833"/>
                  </a:lnTo>
                  <a:lnTo>
                    <a:pt x="74912" y="171449"/>
                  </a:lnTo>
                  <a:close/>
                </a:path>
                <a:path w="364490" h="342900">
                  <a:moveTo>
                    <a:pt x="332087" y="257174"/>
                  </a:moveTo>
                  <a:lnTo>
                    <a:pt x="289224" y="257174"/>
                  </a:lnTo>
                  <a:lnTo>
                    <a:pt x="289224" y="167833"/>
                  </a:lnTo>
                  <a:lnTo>
                    <a:pt x="289005" y="167833"/>
                  </a:lnTo>
                  <a:lnTo>
                    <a:pt x="296658" y="170177"/>
                  </a:lnTo>
                  <a:lnTo>
                    <a:pt x="304628" y="171449"/>
                  </a:lnTo>
                  <a:lnTo>
                    <a:pt x="332087" y="171449"/>
                  </a:lnTo>
                  <a:lnTo>
                    <a:pt x="332087" y="257174"/>
                  </a:lnTo>
                  <a:close/>
                </a:path>
                <a:path w="364490" h="342900">
                  <a:moveTo>
                    <a:pt x="289224" y="342899"/>
                  </a:moveTo>
                  <a:lnTo>
                    <a:pt x="74912" y="342899"/>
                  </a:lnTo>
                  <a:lnTo>
                    <a:pt x="58241" y="339527"/>
                  </a:lnTo>
                  <a:lnTo>
                    <a:pt x="44615" y="330334"/>
                  </a:lnTo>
                  <a:lnTo>
                    <a:pt x="35422" y="316708"/>
                  </a:lnTo>
                  <a:lnTo>
                    <a:pt x="32049" y="300037"/>
                  </a:lnTo>
                  <a:lnTo>
                    <a:pt x="32049" y="169172"/>
                  </a:lnTo>
                  <a:lnTo>
                    <a:pt x="34661" y="169842"/>
                  </a:lnTo>
                  <a:lnTo>
                    <a:pt x="37340" y="170311"/>
                  </a:lnTo>
                  <a:lnTo>
                    <a:pt x="40153" y="170713"/>
                  </a:lnTo>
                  <a:lnTo>
                    <a:pt x="43702" y="171182"/>
                  </a:lnTo>
                  <a:lnTo>
                    <a:pt x="47386" y="171449"/>
                  </a:lnTo>
                  <a:lnTo>
                    <a:pt x="74912" y="171449"/>
                  </a:lnTo>
                  <a:lnTo>
                    <a:pt x="74912" y="257174"/>
                  </a:lnTo>
                  <a:lnTo>
                    <a:pt x="332087" y="257174"/>
                  </a:lnTo>
                  <a:lnTo>
                    <a:pt x="332087" y="300037"/>
                  </a:lnTo>
                  <a:lnTo>
                    <a:pt x="328714" y="316708"/>
                  </a:lnTo>
                  <a:lnTo>
                    <a:pt x="319521" y="330334"/>
                  </a:lnTo>
                  <a:lnTo>
                    <a:pt x="305895" y="339527"/>
                  </a:lnTo>
                  <a:lnTo>
                    <a:pt x="289224" y="342899"/>
                  </a:lnTo>
                  <a:close/>
                </a:path>
                <a:path w="364490" h="342900">
                  <a:moveTo>
                    <a:pt x="332087" y="171449"/>
                  </a:moveTo>
                  <a:lnTo>
                    <a:pt x="316616" y="171449"/>
                  </a:lnTo>
                  <a:lnTo>
                    <a:pt x="320232" y="171182"/>
                  </a:lnTo>
                  <a:lnTo>
                    <a:pt x="323849" y="170713"/>
                  </a:lnTo>
                  <a:lnTo>
                    <a:pt x="327305" y="170311"/>
                  </a:lnTo>
                  <a:lnTo>
                    <a:pt x="327064" y="170311"/>
                  </a:lnTo>
                  <a:lnTo>
                    <a:pt x="329408" y="169842"/>
                  </a:lnTo>
                  <a:lnTo>
                    <a:pt x="332087" y="169172"/>
                  </a:lnTo>
                  <a:lnTo>
                    <a:pt x="332087" y="17144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8242200" y="4812913"/>
            <a:ext cx="2970530" cy="105029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0"/>
              </a:spcBef>
            </a:pP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소자본</a:t>
            </a:r>
            <a:r>
              <a:rPr dirty="0" sz="1700" spc="-155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창업</a:t>
            </a:r>
            <a:r>
              <a:rPr dirty="0" sz="1700" spc="-155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2B3D4F"/>
                </a:solidFill>
                <a:latin typeface="Dotum"/>
                <a:cs typeface="Dotum"/>
              </a:rPr>
              <a:t>확산</a:t>
            </a:r>
            <a:endParaRPr sz="1700">
              <a:latin typeface="Dotum"/>
              <a:cs typeface="Dotum"/>
            </a:endParaRPr>
          </a:p>
          <a:p>
            <a:pPr algn="just" marL="12700" marR="5080">
              <a:lnSpc>
                <a:spcPct val="108700"/>
              </a:lnSpc>
              <a:spcBef>
                <a:spcPts val="565"/>
              </a:spcBef>
            </a:pP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평균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창업비용</a:t>
            </a:r>
            <a:r>
              <a:rPr dirty="0" sz="1050" spc="-100">
                <a:solidFill>
                  <a:srgbClr val="7E8B8C"/>
                </a:solidFill>
                <a:latin typeface="Segoe UI"/>
                <a:cs typeface="Segoe UI"/>
              </a:rPr>
              <a:t>(8,900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만원</a:t>
            </a:r>
            <a:r>
              <a:rPr dirty="0" sz="1050" spc="-100">
                <a:solidFill>
                  <a:srgbClr val="7E8B8C"/>
                </a:solidFill>
                <a:latin typeface="Segoe UI"/>
                <a:cs typeface="Segoe UI"/>
              </a:rPr>
              <a:t>)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보다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적은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50" spc="-85">
                <a:solidFill>
                  <a:srgbClr val="7E8B8C"/>
                </a:solidFill>
                <a:latin typeface="Segoe UI"/>
                <a:cs typeface="Segoe UI"/>
              </a:rPr>
              <a:t>3,000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만원대로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시</a:t>
            </a:r>
            <a:r>
              <a:rPr dirty="0" sz="1150" spc="-6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작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가능한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무인점포가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불황기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소자본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창업의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대안으로</a:t>
            </a:r>
            <a:r>
              <a:rPr dirty="0" sz="1150" spc="-6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부상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8762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20"/>
              <a:t>무인점포</a:t>
            </a:r>
            <a:r>
              <a:rPr dirty="0" spc="-295"/>
              <a:t> </a:t>
            </a:r>
            <a:r>
              <a:rPr dirty="0" spc="-620"/>
              <a:t>증가</a:t>
            </a:r>
            <a:r>
              <a:rPr dirty="0" spc="-295"/>
              <a:t> </a:t>
            </a:r>
            <a:r>
              <a:rPr dirty="0" spc="-620"/>
              <a:t>통계</a:t>
            </a:r>
            <a:r>
              <a:rPr dirty="0" spc="-295"/>
              <a:t> </a:t>
            </a:r>
            <a:r>
              <a:rPr dirty="0" spc="-620"/>
              <a:t>및</a:t>
            </a:r>
            <a:r>
              <a:rPr dirty="0" spc="-295"/>
              <a:t> </a:t>
            </a:r>
            <a:r>
              <a:rPr dirty="0" spc="-645"/>
              <a:t>트렌드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761999" y="1028699"/>
            <a:ext cx="10668000" cy="1905000"/>
            <a:chOff x="761999" y="1028699"/>
            <a:chExt cx="10668000" cy="1905000"/>
          </a:xfrm>
        </p:grpSpPr>
        <p:sp>
          <p:nvSpPr>
            <p:cNvPr id="5" name="object 5" descr=""/>
            <p:cNvSpPr/>
            <p:nvPr/>
          </p:nvSpPr>
          <p:spPr>
            <a:xfrm>
              <a:off x="761999" y="1028699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5714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571499" y="0"/>
                  </a:lnTo>
                  <a:lnTo>
                    <a:pt x="571499" y="380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953374" y="1447799"/>
              <a:ext cx="3476625" cy="1485900"/>
            </a:xfrm>
            <a:custGeom>
              <a:avLst/>
              <a:gdLst/>
              <a:ahLst/>
              <a:cxnLst/>
              <a:rect l="l" t="t" r="r" b="b"/>
              <a:pathLst>
                <a:path w="3476625" h="1485900">
                  <a:moveTo>
                    <a:pt x="3405428" y="1485899"/>
                  </a:moveTo>
                  <a:lnTo>
                    <a:pt x="71196" y="1485899"/>
                  </a:lnTo>
                  <a:lnTo>
                    <a:pt x="66241" y="1485411"/>
                  </a:lnTo>
                  <a:lnTo>
                    <a:pt x="29705" y="1470277"/>
                  </a:lnTo>
                  <a:lnTo>
                    <a:pt x="3885" y="1434237"/>
                  </a:lnTo>
                  <a:lnTo>
                    <a:pt x="0" y="1414703"/>
                  </a:lnTo>
                  <a:lnTo>
                    <a:pt x="0" y="1409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405428" y="0"/>
                  </a:lnTo>
                  <a:lnTo>
                    <a:pt x="3446919" y="15621"/>
                  </a:lnTo>
                  <a:lnTo>
                    <a:pt x="3472738" y="51661"/>
                  </a:lnTo>
                  <a:lnTo>
                    <a:pt x="3476624" y="71196"/>
                  </a:lnTo>
                  <a:lnTo>
                    <a:pt x="3476624" y="1414703"/>
                  </a:lnTo>
                  <a:lnTo>
                    <a:pt x="3461001" y="1456193"/>
                  </a:lnTo>
                  <a:lnTo>
                    <a:pt x="3424962" y="1482013"/>
                  </a:lnTo>
                  <a:lnTo>
                    <a:pt x="3410382" y="1485411"/>
                  </a:lnTo>
                  <a:lnTo>
                    <a:pt x="3405428" y="1485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8166149" y="1616536"/>
            <a:ext cx="1327150" cy="1078865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500" spc="-270">
                <a:solidFill>
                  <a:srgbClr val="4A5462"/>
                </a:solidFill>
                <a:latin typeface="Dotum"/>
                <a:cs typeface="Dotum"/>
              </a:rPr>
              <a:t>무인점포</a:t>
            </a:r>
            <a:r>
              <a:rPr dirty="0" sz="1500" spc="-13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4A5462"/>
                </a:solidFill>
                <a:latin typeface="Dotum"/>
                <a:cs typeface="Dotum"/>
              </a:rPr>
              <a:t>증가율</a:t>
            </a:r>
            <a:endParaRPr sz="15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700" spc="-20" b="1">
                <a:solidFill>
                  <a:srgbClr val="3398DA"/>
                </a:solidFill>
                <a:latin typeface="Segoe UI"/>
                <a:cs typeface="Segoe UI"/>
              </a:rPr>
              <a:t>314%</a:t>
            </a:r>
            <a:endParaRPr sz="27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200" spc="-65">
                <a:solidFill>
                  <a:srgbClr val="6A7280"/>
                </a:solidFill>
                <a:latin typeface="Segoe UI"/>
                <a:cs typeface="Segoe UI"/>
              </a:rPr>
              <a:t>2020</a:t>
            </a:r>
            <a:r>
              <a:rPr dirty="0" sz="1350" spc="-65">
                <a:solidFill>
                  <a:srgbClr val="6A7280"/>
                </a:solidFill>
                <a:latin typeface="Dotum"/>
                <a:cs typeface="Dotum"/>
              </a:rPr>
              <a:t>년</a:t>
            </a:r>
            <a:r>
              <a:rPr dirty="0" sz="1350" spc="-10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대비</a:t>
            </a:r>
            <a:r>
              <a:rPr dirty="0" sz="1350" spc="-10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200" spc="-40">
                <a:solidFill>
                  <a:srgbClr val="6A7280"/>
                </a:solidFill>
                <a:latin typeface="Segoe UI"/>
                <a:cs typeface="Segoe UI"/>
              </a:rPr>
              <a:t>2025</a:t>
            </a:r>
            <a:r>
              <a:rPr dirty="0" sz="1350" spc="-40">
                <a:solidFill>
                  <a:srgbClr val="6A7280"/>
                </a:solidFill>
                <a:latin typeface="Dotum"/>
                <a:cs typeface="Dotum"/>
              </a:rPr>
              <a:t>년</a:t>
            </a:r>
            <a:endParaRPr sz="1350">
              <a:latin typeface="Dotum"/>
              <a:cs typeface="Dotum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7953373" y="3086099"/>
            <a:ext cx="3476625" cy="1485900"/>
          </a:xfrm>
          <a:custGeom>
            <a:avLst/>
            <a:gdLst/>
            <a:ahLst/>
            <a:cxnLst/>
            <a:rect l="l" t="t" r="r" b="b"/>
            <a:pathLst>
              <a:path w="3476625" h="1485900">
                <a:moveTo>
                  <a:pt x="3405428" y="1485899"/>
                </a:moveTo>
                <a:lnTo>
                  <a:pt x="71196" y="1485899"/>
                </a:lnTo>
                <a:lnTo>
                  <a:pt x="66241" y="1485411"/>
                </a:lnTo>
                <a:lnTo>
                  <a:pt x="29705" y="1470277"/>
                </a:lnTo>
                <a:lnTo>
                  <a:pt x="3885" y="1434237"/>
                </a:lnTo>
                <a:lnTo>
                  <a:pt x="0" y="1414703"/>
                </a:lnTo>
                <a:lnTo>
                  <a:pt x="0" y="14096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3405428" y="0"/>
                </a:lnTo>
                <a:lnTo>
                  <a:pt x="3446919" y="15621"/>
                </a:lnTo>
                <a:lnTo>
                  <a:pt x="3472738" y="51661"/>
                </a:lnTo>
                <a:lnTo>
                  <a:pt x="3476624" y="71196"/>
                </a:lnTo>
                <a:lnTo>
                  <a:pt x="3476624" y="1414703"/>
                </a:lnTo>
                <a:lnTo>
                  <a:pt x="3461001" y="1456193"/>
                </a:lnTo>
                <a:lnTo>
                  <a:pt x="3424962" y="1482013"/>
                </a:lnTo>
                <a:lnTo>
                  <a:pt x="3410382" y="1485411"/>
                </a:lnTo>
                <a:lnTo>
                  <a:pt x="3405428" y="1485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8166149" y="3254836"/>
            <a:ext cx="1347470" cy="1078865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500" spc="-270">
                <a:solidFill>
                  <a:srgbClr val="4A5462"/>
                </a:solidFill>
                <a:latin typeface="Dotum"/>
                <a:cs typeface="Dotum"/>
              </a:rPr>
              <a:t>현재</a:t>
            </a:r>
            <a:r>
              <a:rPr dirty="0" sz="1500" spc="-13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A5462"/>
                </a:solidFill>
                <a:latin typeface="Dotum"/>
                <a:cs typeface="Dotum"/>
              </a:rPr>
              <a:t>무인점포</a:t>
            </a:r>
            <a:r>
              <a:rPr dirty="0" sz="1500" spc="-13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500" spc="-320">
                <a:solidFill>
                  <a:srgbClr val="4A5462"/>
                </a:solidFill>
                <a:latin typeface="Dotum"/>
                <a:cs typeface="Dotum"/>
              </a:rPr>
              <a:t>수</a:t>
            </a:r>
            <a:endParaRPr sz="15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700" spc="-10" b="1">
                <a:solidFill>
                  <a:srgbClr val="3398DA"/>
                </a:solidFill>
                <a:latin typeface="Segoe UI"/>
                <a:cs typeface="Segoe UI"/>
              </a:rPr>
              <a:t>10,000+</a:t>
            </a:r>
            <a:endParaRPr sz="27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200" spc="-65">
                <a:solidFill>
                  <a:srgbClr val="6A7280"/>
                </a:solidFill>
                <a:latin typeface="Segoe UI"/>
                <a:cs typeface="Segoe UI"/>
              </a:rPr>
              <a:t>2025</a:t>
            </a:r>
            <a:r>
              <a:rPr dirty="0" sz="1350" spc="-65">
                <a:solidFill>
                  <a:srgbClr val="6A7280"/>
                </a:solidFill>
                <a:latin typeface="Dotum"/>
                <a:cs typeface="Dotum"/>
              </a:rPr>
              <a:t>년</a:t>
            </a:r>
            <a:r>
              <a:rPr dirty="0" sz="135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6A7280"/>
                </a:solidFill>
                <a:latin typeface="Dotum"/>
                <a:cs typeface="Dotum"/>
              </a:rPr>
              <a:t>기준</a:t>
            </a:r>
            <a:endParaRPr sz="1350">
              <a:latin typeface="Dotum"/>
              <a:cs typeface="Dotum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7953373" y="4724399"/>
            <a:ext cx="3476625" cy="1485900"/>
          </a:xfrm>
          <a:custGeom>
            <a:avLst/>
            <a:gdLst/>
            <a:ahLst/>
            <a:cxnLst/>
            <a:rect l="l" t="t" r="r" b="b"/>
            <a:pathLst>
              <a:path w="3476625" h="1485900">
                <a:moveTo>
                  <a:pt x="3405428" y="1485899"/>
                </a:moveTo>
                <a:lnTo>
                  <a:pt x="71196" y="1485899"/>
                </a:lnTo>
                <a:lnTo>
                  <a:pt x="66241" y="1485411"/>
                </a:lnTo>
                <a:lnTo>
                  <a:pt x="29705" y="1470277"/>
                </a:lnTo>
                <a:lnTo>
                  <a:pt x="3885" y="1434237"/>
                </a:lnTo>
                <a:lnTo>
                  <a:pt x="0" y="1414702"/>
                </a:lnTo>
                <a:lnTo>
                  <a:pt x="0" y="14096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3405428" y="0"/>
                </a:lnTo>
                <a:lnTo>
                  <a:pt x="3446919" y="15621"/>
                </a:lnTo>
                <a:lnTo>
                  <a:pt x="3472738" y="51661"/>
                </a:lnTo>
                <a:lnTo>
                  <a:pt x="3476624" y="71196"/>
                </a:lnTo>
                <a:lnTo>
                  <a:pt x="3476624" y="1414702"/>
                </a:lnTo>
                <a:lnTo>
                  <a:pt x="3461001" y="1456194"/>
                </a:lnTo>
                <a:lnTo>
                  <a:pt x="3424962" y="1482013"/>
                </a:lnTo>
                <a:lnTo>
                  <a:pt x="3410382" y="1485411"/>
                </a:lnTo>
                <a:lnTo>
                  <a:pt x="3405428" y="1485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8166149" y="4893135"/>
            <a:ext cx="1435735" cy="1078865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350" spc="-90">
                <a:solidFill>
                  <a:srgbClr val="4A5462"/>
                </a:solidFill>
                <a:latin typeface="Segoe UI"/>
                <a:cs typeface="Segoe UI"/>
              </a:rPr>
              <a:t>2030</a:t>
            </a:r>
            <a:r>
              <a:rPr dirty="0" sz="1500" spc="-90">
                <a:solidFill>
                  <a:srgbClr val="4A5462"/>
                </a:solidFill>
                <a:latin typeface="Dotum"/>
                <a:cs typeface="Dotum"/>
              </a:rPr>
              <a:t>세대</a:t>
            </a:r>
            <a:r>
              <a:rPr dirty="0" sz="1500" spc="-13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A5462"/>
                </a:solidFill>
                <a:latin typeface="Dotum"/>
                <a:cs typeface="Dotum"/>
              </a:rPr>
              <a:t>점주</a:t>
            </a:r>
            <a:r>
              <a:rPr dirty="0" sz="1500" spc="-13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4A5462"/>
                </a:solidFill>
                <a:latin typeface="Dotum"/>
                <a:cs typeface="Dotum"/>
              </a:rPr>
              <a:t>비율</a:t>
            </a:r>
            <a:endParaRPr sz="15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700" spc="-25" b="1">
                <a:solidFill>
                  <a:srgbClr val="3398DA"/>
                </a:solidFill>
                <a:latin typeface="Segoe UI"/>
                <a:cs typeface="Segoe UI"/>
              </a:rPr>
              <a:t>30%</a:t>
            </a:r>
            <a:endParaRPr sz="27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젊은</a:t>
            </a:r>
            <a:r>
              <a:rPr dirty="0" sz="1350" spc="-12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창업자</a:t>
            </a:r>
            <a:r>
              <a:rPr dirty="0" sz="1350" spc="-114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증가</a:t>
            </a:r>
            <a:r>
              <a:rPr dirty="0" sz="1350" spc="-12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6A7280"/>
                </a:solidFill>
                <a:latin typeface="Dotum"/>
                <a:cs typeface="Dotum"/>
              </a:rPr>
              <a:t>추세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761999" y="6515099"/>
            <a:ext cx="5219700" cy="1676400"/>
            <a:chOff x="761999" y="6515099"/>
            <a:chExt cx="5219700" cy="1676400"/>
          </a:xfrm>
        </p:grpSpPr>
        <p:sp>
          <p:nvSpPr>
            <p:cNvPr id="13" name="object 13" descr=""/>
            <p:cNvSpPr/>
            <p:nvPr/>
          </p:nvSpPr>
          <p:spPr>
            <a:xfrm>
              <a:off x="761999" y="6515099"/>
              <a:ext cx="5219700" cy="1676400"/>
            </a:xfrm>
            <a:custGeom>
              <a:avLst/>
              <a:gdLst/>
              <a:ahLst/>
              <a:cxnLst/>
              <a:rect l="l" t="t" r="r" b="b"/>
              <a:pathLst>
                <a:path w="5219700" h="1676400">
                  <a:moveTo>
                    <a:pt x="5148502" y="1676399"/>
                  </a:moveTo>
                  <a:lnTo>
                    <a:pt x="71196" y="1676399"/>
                  </a:lnTo>
                  <a:lnTo>
                    <a:pt x="66241" y="1675911"/>
                  </a:lnTo>
                  <a:lnTo>
                    <a:pt x="29705" y="1660776"/>
                  </a:lnTo>
                  <a:lnTo>
                    <a:pt x="3885" y="1624736"/>
                  </a:lnTo>
                  <a:lnTo>
                    <a:pt x="0" y="1605202"/>
                  </a:lnTo>
                  <a:lnTo>
                    <a:pt x="0" y="16001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48502" y="0"/>
                  </a:lnTo>
                  <a:lnTo>
                    <a:pt x="5189993" y="15619"/>
                  </a:lnTo>
                  <a:lnTo>
                    <a:pt x="5215812" y="51661"/>
                  </a:lnTo>
                  <a:lnTo>
                    <a:pt x="5219699" y="71196"/>
                  </a:lnTo>
                  <a:lnTo>
                    <a:pt x="5219699" y="1605202"/>
                  </a:lnTo>
                  <a:lnTo>
                    <a:pt x="5204076" y="1646692"/>
                  </a:lnTo>
                  <a:lnTo>
                    <a:pt x="5168037" y="1672512"/>
                  </a:lnTo>
                  <a:lnTo>
                    <a:pt x="5153457" y="1675911"/>
                  </a:lnTo>
                  <a:lnTo>
                    <a:pt x="5148502" y="1676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607" y="6781799"/>
              <a:ext cx="202305" cy="190499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1306512" y="6734543"/>
            <a:ext cx="1381760" cy="261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무인점포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확산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35">
                <a:solidFill>
                  <a:srgbClr val="374050"/>
                </a:solidFill>
                <a:latin typeface="Dotum"/>
                <a:cs typeface="Dotum"/>
              </a:rPr>
              <a:t>동향</a:t>
            </a:r>
            <a:endParaRPr sz="1550">
              <a:latin typeface="Dotum"/>
              <a:cs typeface="Dotum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123949" y="6515099"/>
            <a:ext cx="10306050" cy="1676400"/>
            <a:chOff x="1123949" y="6515099"/>
            <a:chExt cx="10306050" cy="1676400"/>
          </a:xfrm>
        </p:grpSpPr>
        <p:sp>
          <p:nvSpPr>
            <p:cNvPr id="17" name="object 17" descr=""/>
            <p:cNvSpPr/>
            <p:nvPr/>
          </p:nvSpPr>
          <p:spPr>
            <a:xfrm>
              <a:off x="1123937" y="7219949"/>
              <a:ext cx="57150" cy="666750"/>
            </a:xfrm>
            <a:custGeom>
              <a:avLst/>
              <a:gdLst/>
              <a:ahLst/>
              <a:cxnLst/>
              <a:rect l="l" t="t" r="r" b="b"/>
              <a:pathLst>
                <a:path w="57150" h="666750">
                  <a:moveTo>
                    <a:pt x="57150" y="634390"/>
                  </a:moveTo>
                  <a:lnTo>
                    <a:pt x="32372" y="609600"/>
                  </a:lnTo>
                  <a:lnTo>
                    <a:pt x="24790" y="609600"/>
                  </a:lnTo>
                  <a:lnTo>
                    <a:pt x="0" y="634390"/>
                  </a:lnTo>
                  <a:lnTo>
                    <a:pt x="0" y="641972"/>
                  </a:lnTo>
                  <a:lnTo>
                    <a:pt x="24790" y="666750"/>
                  </a:lnTo>
                  <a:lnTo>
                    <a:pt x="32372" y="666750"/>
                  </a:lnTo>
                  <a:lnTo>
                    <a:pt x="57150" y="641972"/>
                  </a:lnTo>
                  <a:lnTo>
                    <a:pt x="57150" y="638175"/>
                  </a:lnTo>
                  <a:lnTo>
                    <a:pt x="57150" y="634390"/>
                  </a:lnTo>
                  <a:close/>
                </a:path>
                <a:path w="57150" h="666750">
                  <a:moveTo>
                    <a:pt x="57150" y="329590"/>
                  </a:moveTo>
                  <a:lnTo>
                    <a:pt x="32372" y="304800"/>
                  </a:lnTo>
                  <a:lnTo>
                    <a:pt x="24790" y="304800"/>
                  </a:lnTo>
                  <a:lnTo>
                    <a:pt x="0" y="329590"/>
                  </a:lnTo>
                  <a:lnTo>
                    <a:pt x="0" y="337172"/>
                  </a:lnTo>
                  <a:lnTo>
                    <a:pt x="24790" y="361950"/>
                  </a:lnTo>
                  <a:lnTo>
                    <a:pt x="32372" y="361950"/>
                  </a:lnTo>
                  <a:lnTo>
                    <a:pt x="57150" y="337172"/>
                  </a:lnTo>
                  <a:lnTo>
                    <a:pt x="57150" y="333375"/>
                  </a:lnTo>
                  <a:lnTo>
                    <a:pt x="57150" y="329590"/>
                  </a:lnTo>
                  <a:close/>
                </a:path>
                <a:path w="57150" h="66675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210299" y="6515099"/>
              <a:ext cx="5219700" cy="1676400"/>
            </a:xfrm>
            <a:custGeom>
              <a:avLst/>
              <a:gdLst/>
              <a:ahLst/>
              <a:cxnLst/>
              <a:rect l="l" t="t" r="r" b="b"/>
              <a:pathLst>
                <a:path w="5219700" h="1676400">
                  <a:moveTo>
                    <a:pt x="5148503" y="1676399"/>
                  </a:moveTo>
                  <a:lnTo>
                    <a:pt x="71196" y="1676399"/>
                  </a:lnTo>
                  <a:lnTo>
                    <a:pt x="66241" y="1675911"/>
                  </a:lnTo>
                  <a:lnTo>
                    <a:pt x="29705" y="1660776"/>
                  </a:lnTo>
                  <a:lnTo>
                    <a:pt x="3885" y="1624736"/>
                  </a:lnTo>
                  <a:lnTo>
                    <a:pt x="0" y="1605202"/>
                  </a:lnTo>
                  <a:lnTo>
                    <a:pt x="0" y="16001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48503" y="0"/>
                  </a:lnTo>
                  <a:lnTo>
                    <a:pt x="5189993" y="15619"/>
                  </a:lnTo>
                  <a:lnTo>
                    <a:pt x="5215813" y="51661"/>
                  </a:lnTo>
                  <a:lnTo>
                    <a:pt x="5219699" y="71196"/>
                  </a:lnTo>
                  <a:lnTo>
                    <a:pt x="5219699" y="1605202"/>
                  </a:lnTo>
                  <a:lnTo>
                    <a:pt x="5204076" y="1646692"/>
                  </a:lnTo>
                  <a:lnTo>
                    <a:pt x="5168037" y="1672512"/>
                  </a:lnTo>
                  <a:lnTo>
                    <a:pt x="5153457" y="1675911"/>
                  </a:lnTo>
                  <a:lnTo>
                    <a:pt x="5148503" y="1676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0806" y="6781799"/>
              <a:ext cx="202034" cy="190499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1282699" y="7009758"/>
            <a:ext cx="3880485" cy="943610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초기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00">
                <a:solidFill>
                  <a:srgbClr val="4A5462"/>
                </a:solidFill>
                <a:latin typeface="Dotum"/>
                <a:cs typeface="Dotum"/>
              </a:rPr>
              <a:t>편의점</a:t>
            </a:r>
            <a:r>
              <a:rPr dirty="0" sz="1200" spc="-200">
                <a:solidFill>
                  <a:srgbClr val="4A5462"/>
                </a:solidFill>
                <a:latin typeface="Segoe UI"/>
                <a:cs typeface="Segoe UI"/>
              </a:rPr>
              <a:t>,</a:t>
            </a:r>
            <a:r>
              <a:rPr dirty="0" sz="1200" spc="15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카페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중심에서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다양한</a:t>
            </a:r>
            <a:r>
              <a:rPr dirty="0" sz="1350" spc="-110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업종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으로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확장</a:t>
            </a:r>
            <a:endParaRPr sz="1350">
              <a:latin typeface="Dotum"/>
              <a:cs typeface="Dotum"/>
            </a:endParaRPr>
          </a:p>
          <a:p>
            <a:pPr marL="12700" marR="5080">
              <a:lnSpc>
                <a:spcPct val="148100"/>
              </a:lnSpc>
            </a:pPr>
            <a:r>
              <a:rPr dirty="0" sz="1350" spc="-200">
                <a:solidFill>
                  <a:srgbClr val="4A5462"/>
                </a:solidFill>
                <a:latin typeface="Dotum"/>
                <a:cs typeface="Dotum"/>
              </a:rPr>
              <a:t>세탁소</a:t>
            </a:r>
            <a:r>
              <a:rPr dirty="0" sz="1200" spc="-200">
                <a:solidFill>
                  <a:srgbClr val="4A5462"/>
                </a:solidFill>
                <a:latin typeface="Segoe UI"/>
                <a:cs typeface="Segoe UI"/>
              </a:rPr>
              <a:t>,</a:t>
            </a:r>
            <a:r>
              <a:rPr dirty="0" sz="1200" spc="2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20">
                <a:solidFill>
                  <a:srgbClr val="4A5462"/>
                </a:solidFill>
                <a:latin typeface="Dotum"/>
                <a:cs typeface="Dotum"/>
              </a:rPr>
              <a:t>스터디카페</a:t>
            </a:r>
            <a:r>
              <a:rPr dirty="0" sz="1200" spc="-220">
                <a:solidFill>
                  <a:srgbClr val="4A5462"/>
                </a:solidFill>
                <a:latin typeface="Segoe UI"/>
                <a:cs typeface="Segoe UI"/>
              </a:rPr>
              <a:t>,</a:t>
            </a:r>
            <a:r>
              <a:rPr dirty="0" sz="1200" spc="2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00">
                <a:solidFill>
                  <a:srgbClr val="4A5462"/>
                </a:solidFill>
                <a:latin typeface="Dotum"/>
                <a:cs typeface="Dotum"/>
              </a:rPr>
              <a:t>사진관</a:t>
            </a:r>
            <a:r>
              <a:rPr dirty="0" sz="1200" spc="-200">
                <a:solidFill>
                  <a:srgbClr val="4A5462"/>
                </a:solidFill>
                <a:latin typeface="Segoe UI"/>
                <a:cs typeface="Segoe UI"/>
              </a:rPr>
              <a:t>,</a:t>
            </a:r>
            <a:r>
              <a:rPr dirty="0" sz="1200" spc="2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아이스크림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할인점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등으로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다변화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최근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00">
                <a:solidFill>
                  <a:srgbClr val="4A5462"/>
                </a:solidFill>
                <a:latin typeface="Dotum"/>
                <a:cs typeface="Dotum"/>
              </a:rPr>
              <a:t>밀키트</a:t>
            </a:r>
            <a:r>
              <a:rPr dirty="0" sz="1200" spc="-200">
                <a:solidFill>
                  <a:srgbClr val="4A5462"/>
                </a:solidFill>
                <a:latin typeface="Segoe UI"/>
                <a:cs typeface="Segoe UI"/>
              </a:rPr>
              <a:t>,</a:t>
            </a:r>
            <a:r>
              <a:rPr dirty="0" sz="1200" spc="2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180">
                <a:solidFill>
                  <a:srgbClr val="4A5462"/>
                </a:solidFill>
                <a:latin typeface="Dotum"/>
                <a:cs typeface="Dotum"/>
              </a:rPr>
              <a:t>꽃집</a:t>
            </a:r>
            <a:r>
              <a:rPr dirty="0" sz="1200" spc="-180">
                <a:solidFill>
                  <a:srgbClr val="4A5462"/>
                </a:solidFill>
                <a:latin typeface="Segoe UI"/>
                <a:cs typeface="Segoe UI"/>
              </a:rPr>
              <a:t>,</a:t>
            </a:r>
            <a:r>
              <a:rPr dirty="0" sz="1200" spc="2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반려동물용품점까지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무인화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확산</a:t>
            </a:r>
            <a:endParaRPr sz="1350">
              <a:latin typeface="Dotum"/>
              <a:cs typeface="Dotum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754812" y="6734543"/>
            <a:ext cx="1539875" cy="261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무인점포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트렌드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35">
                <a:solidFill>
                  <a:srgbClr val="374050"/>
                </a:solidFill>
                <a:latin typeface="Dotum"/>
                <a:cs typeface="Dotum"/>
              </a:rPr>
              <a:t>변화</a:t>
            </a:r>
            <a:endParaRPr sz="1550">
              <a:latin typeface="Dotum"/>
              <a:cs typeface="Dotum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761999" y="1447799"/>
            <a:ext cx="6962775" cy="6438900"/>
            <a:chOff x="761999" y="1447799"/>
            <a:chExt cx="6962775" cy="6438900"/>
          </a:xfrm>
        </p:grpSpPr>
        <p:sp>
          <p:nvSpPr>
            <p:cNvPr id="23" name="object 23" descr=""/>
            <p:cNvSpPr/>
            <p:nvPr/>
          </p:nvSpPr>
          <p:spPr>
            <a:xfrm>
              <a:off x="6572237" y="7219949"/>
              <a:ext cx="57150" cy="666750"/>
            </a:xfrm>
            <a:custGeom>
              <a:avLst/>
              <a:gdLst/>
              <a:ahLst/>
              <a:cxnLst/>
              <a:rect l="l" t="t" r="r" b="b"/>
              <a:pathLst>
                <a:path w="57150" h="666750">
                  <a:moveTo>
                    <a:pt x="57150" y="634390"/>
                  </a:moveTo>
                  <a:lnTo>
                    <a:pt x="32372" y="609600"/>
                  </a:lnTo>
                  <a:lnTo>
                    <a:pt x="24790" y="609600"/>
                  </a:lnTo>
                  <a:lnTo>
                    <a:pt x="0" y="634390"/>
                  </a:lnTo>
                  <a:lnTo>
                    <a:pt x="0" y="641972"/>
                  </a:lnTo>
                  <a:lnTo>
                    <a:pt x="24790" y="666750"/>
                  </a:lnTo>
                  <a:lnTo>
                    <a:pt x="32372" y="666750"/>
                  </a:lnTo>
                  <a:lnTo>
                    <a:pt x="57150" y="641972"/>
                  </a:lnTo>
                  <a:lnTo>
                    <a:pt x="57150" y="638175"/>
                  </a:lnTo>
                  <a:lnTo>
                    <a:pt x="57150" y="634390"/>
                  </a:lnTo>
                  <a:close/>
                </a:path>
                <a:path w="57150" h="666750">
                  <a:moveTo>
                    <a:pt x="57150" y="329590"/>
                  </a:moveTo>
                  <a:lnTo>
                    <a:pt x="32372" y="304800"/>
                  </a:lnTo>
                  <a:lnTo>
                    <a:pt x="24790" y="304800"/>
                  </a:lnTo>
                  <a:lnTo>
                    <a:pt x="0" y="329590"/>
                  </a:lnTo>
                  <a:lnTo>
                    <a:pt x="0" y="337172"/>
                  </a:lnTo>
                  <a:lnTo>
                    <a:pt x="24790" y="361950"/>
                  </a:lnTo>
                  <a:lnTo>
                    <a:pt x="32372" y="361950"/>
                  </a:lnTo>
                  <a:lnTo>
                    <a:pt x="57150" y="337172"/>
                  </a:lnTo>
                  <a:lnTo>
                    <a:pt x="57150" y="333375"/>
                  </a:lnTo>
                  <a:lnTo>
                    <a:pt x="57150" y="329590"/>
                  </a:lnTo>
                  <a:close/>
                </a:path>
                <a:path w="57150" h="66675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61999" y="1447799"/>
              <a:ext cx="6962775" cy="3048000"/>
            </a:xfrm>
            <a:custGeom>
              <a:avLst/>
              <a:gdLst/>
              <a:ahLst/>
              <a:cxnLst/>
              <a:rect l="l" t="t" r="r" b="b"/>
              <a:pathLst>
                <a:path w="6962775" h="3048000">
                  <a:moveTo>
                    <a:pt x="6891578" y="3047999"/>
                  </a:moveTo>
                  <a:lnTo>
                    <a:pt x="71196" y="3047999"/>
                  </a:lnTo>
                  <a:lnTo>
                    <a:pt x="66241" y="3047511"/>
                  </a:lnTo>
                  <a:lnTo>
                    <a:pt x="29705" y="3032377"/>
                  </a:lnTo>
                  <a:lnTo>
                    <a:pt x="3885" y="2996337"/>
                  </a:lnTo>
                  <a:lnTo>
                    <a:pt x="0" y="2976802"/>
                  </a:lnTo>
                  <a:lnTo>
                    <a:pt x="0" y="2971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6891578" y="0"/>
                  </a:lnTo>
                  <a:lnTo>
                    <a:pt x="6933068" y="15621"/>
                  </a:lnTo>
                  <a:lnTo>
                    <a:pt x="6958888" y="51661"/>
                  </a:lnTo>
                  <a:lnTo>
                    <a:pt x="6962773" y="71196"/>
                  </a:lnTo>
                  <a:lnTo>
                    <a:pt x="6962773" y="2976802"/>
                  </a:lnTo>
                  <a:lnTo>
                    <a:pt x="6947152" y="3018294"/>
                  </a:lnTo>
                  <a:lnTo>
                    <a:pt x="6911111" y="3044113"/>
                  </a:lnTo>
                  <a:lnTo>
                    <a:pt x="6896533" y="3047511"/>
                  </a:lnTo>
                  <a:lnTo>
                    <a:pt x="6891578" y="304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399" y="1600199"/>
              <a:ext cx="6648449" cy="2743199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6731000" y="7009758"/>
            <a:ext cx="3679190" cy="9436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603885">
              <a:lnSpc>
                <a:spcPct val="148100"/>
              </a:lnSpc>
              <a:spcBef>
                <a:spcPts val="125"/>
              </a:spcBef>
            </a:pPr>
            <a:r>
              <a:rPr dirty="0" sz="1350" spc="-165">
                <a:solidFill>
                  <a:srgbClr val="4A5462"/>
                </a:solidFill>
                <a:latin typeface="Dotum"/>
                <a:cs typeface="Dotum"/>
              </a:rPr>
              <a:t>코로나</a:t>
            </a:r>
            <a:r>
              <a:rPr dirty="0" sz="1200" spc="-165">
                <a:solidFill>
                  <a:srgbClr val="4A5462"/>
                </a:solidFill>
                <a:latin typeface="Segoe UI"/>
                <a:cs typeface="Segoe UI"/>
              </a:rPr>
              <a:t>19</a:t>
            </a:r>
            <a:r>
              <a:rPr dirty="0" sz="1200" spc="15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이후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비대면</a:t>
            </a:r>
            <a:r>
              <a:rPr dirty="0" sz="1350" spc="-110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선호</a:t>
            </a:r>
            <a:r>
              <a:rPr dirty="0" sz="1350" spc="-110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소비자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증가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자영업자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경영난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심화로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무인점포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전환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사례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증가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200" spc="-65">
                <a:solidFill>
                  <a:srgbClr val="4A5462"/>
                </a:solidFill>
                <a:latin typeface="Segoe UI"/>
                <a:cs typeface="Segoe UI"/>
              </a:rPr>
              <a:t>2020</a:t>
            </a:r>
            <a:r>
              <a:rPr dirty="0" sz="1350" spc="-65">
                <a:solidFill>
                  <a:srgbClr val="4A5462"/>
                </a:solidFill>
                <a:latin typeface="Dotum"/>
                <a:cs typeface="Dotum"/>
              </a:rPr>
              <a:t>년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55">
                <a:solidFill>
                  <a:srgbClr val="4A5462"/>
                </a:solidFill>
                <a:latin typeface="Segoe UI"/>
                <a:cs typeface="Segoe UI"/>
              </a:rPr>
              <a:t>2,250</a:t>
            </a:r>
            <a:r>
              <a:rPr dirty="0" sz="1350" spc="-55">
                <a:solidFill>
                  <a:srgbClr val="4A5462"/>
                </a:solidFill>
                <a:latin typeface="Dotum"/>
                <a:cs typeface="Dotum"/>
              </a:rPr>
              <a:t>개</a:t>
            </a:r>
            <a:r>
              <a:rPr dirty="0" sz="13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>
                <a:solidFill>
                  <a:srgbClr val="4A5462"/>
                </a:solidFill>
                <a:latin typeface="Segoe UI"/>
                <a:cs typeface="Segoe UI"/>
              </a:rPr>
              <a:t>→</a:t>
            </a:r>
            <a:r>
              <a:rPr dirty="0" sz="1200" spc="25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200" spc="-65">
                <a:solidFill>
                  <a:srgbClr val="4A5462"/>
                </a:solidFill>
                <a:latin typeface="Segoe UI"/>
                <a:cs typeface="Segoe UI"/>
              </a:rPr>
              <a:t>2022</a:t>
            </a:r>
            <a:r>
              <a:rPr dirty="0" sz="1350" spc="-65">
                <a:solidFill>
                  <a:srgbClr val="4A5462"/>
                </a:solidFill>
                <a:latin typeface="Dotum"/>
                <a:cs typeface="Dotum"/>
              </a:rPr>
              <a:t>년</a:t>
            </a:r>
            <a:r>
              <a:rPr dirty="0" sz="13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55">
                <a:solidFill>
                  <a:srgbClr val="4A5462"/>
                </a:solidFill>
                <a:latin typeface="Segoe UI"/>
                <a:cs typeface="Segoe UI"/>
              </a:rPr>
              <a:t>7,900</a:t>
            </a:r>
            <a:r>
              <a:rPr dirty="0" sz="1350" spc="-55">
                <a:solidFill>
                  <a:srgbClr val="4A5462"/>
                </a:solidFill>
                <a:latin typeface="Dotum"/>
                <a:cs typeface="Dotum"/>
              </a:rPr>
              <a:t>개</a:t>
            </a:r>
            <a:r>
              <a:rPr dirty="0" sz="13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>
                <a:solidFill>
                  <a:srgbClr val="4A5462"/>
                </a:solidFill>
                <a:latin typeface="Segoe UI"/>
                <a:cs typeface="Segoe UI"/>
              </a:rPr>
              <a:t>→</a:t>
            </a:r>
            <a:r>
              <a:rPr dirty="0" sz="1200" spc="25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200" spc="-65">
                <a:solidFill>
                  <a:srgbClr val="4A5462"/>
                </a:solidFill>
                <a:latin typeface="Segoe UI"/>
                <a:cs typeface="Segoe UI"/>
              </a:rPr>
              <a:t>2025</a:t>
            </a:r>
            <a:r>
              <a:rPr dirty="0" sz="1350" spc="-65">
                <a:solidFill>
                  <a:srgbClr val="4A5462"/>
                </a:solidFill>
                <a:latin typeface="Dotum"/>
                <a:cs typeface="Dotum"/>
              </a:rPr>
              <a:t>년</a:t>
            </a:r>
            <a:r>
              <a:rPr dirty="0" sz="13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10">
                <a:solidFill>
                  <a:srgbClr val="4A5462"/>
                </a:solidFill>
                <a:latin typeface="Segoe UI"/>
                <a:cs typeface="Segoe UI"/>
              </a:rPr>
              <a:t>10,000</a:t>
            </a:r>
            <a:r>
              <a:rPr dirty="0" sz="1350" spc="-10">
                <a:solidFill>
                  <a:srgbClr val="4A5462"/>
                </a:solidFill>
                <a:latin typeface="Dotum"/>
                <a:cs typeface="Dotum"/>
              </a:rPr>
              <a:t>개</a:t>
            </a:r>
            <a:r>
              <a:rPr dirty="0" sz="1200" spc="-10">
                <a:solidFill>
                  <a:srgbClr val="4A5462"/>
                </a:solidFill>
                <a:latin typeface="Segoe UI"/>
                <a:cs typeface="Segoe UI"/>
              </a:rPr>
              <a:t>+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75"/>
              <a:t>코로나</a:t>
            </a:r>
            <a:r>
              <a:rPr dirty="0" sz="2700" spc="-375" b="1">
                <a:latin typeface="Segoe UI"/>
                <a:cs typeface="Segoe UI"/>
              </a:rPr>
              <a:t>19</a:t>
            </a:r>
            <a:r>
              <a:rPr dirty="0" sz="2700" spc="5" b="1">
                <a:latin typeface="Segoe UI"/>
                <a:cs typeface="Segoe UI"/>
              </a:rPr>
              <a:t> </a:t>
            </a:r>
            <a:r>
              <a:rPr dirty="0" spc="-620"/>
              <a:t>이후</a:t>
            </a:r>
            <a:r>
              <a:rPr dirty="0" spc="-290"/>
              <a:t> </a:t>
            </a:r>
            <a:r>
              <a:rPr dirty="0" spc="-620"/>
              <a:t>소비패턴</a:t>
            </a:r>
            <a:r>
              <a:rPr dirty="0" spc="-290"/>
              <a:t> </a:t>
            </a:r>
            <a:r>
              <a:rPr dirty="0" spc="-645"/>
              <a:t>변화</a:t>
            </a:r>
            <a:endParaRPr sz="2700">
              <a:latin typeface="Segoe UI"/>
              <a:cs typeface="Segoe U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761999" y="1028699"/>
            <a:ext cx="10668000" cy="2857500"/>
            <a:chOff x="761999" y="1028699"/>
            <a:chExt cx="10668000" cy="2857500"/>
          </a:xfrm>
        </p:grpSpPr>
        <p:sp>
          <p:nvSpPr>
            <p:cNvPr id="4" name="object 4" descr=""/>
            <p:cNvSpPr/>
            <p:nvPr/>
          </p:nvSpPr>
          <p:spPr>
            <a:xfrm>
              <a:off x="761999" y="1028699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5714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571499" y="0"/>
                  </a:lnTo>
                  <a:lnTo>
                    <a:pt x="571499" y="380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095998" y="1447799"/>
              <a:ext cx="5334000" cy="2438400"/>
            </a:xfrm>
            <a:custGeom>
              <a:avLst/>
              <a:gdLst/>
              <a:ahLst/>
              <a:cxnLst/>
              <a:rect l="l" t="t" r="r" b="b"/>
              <a:pathLst>
                <a:path w="5334000" h="2438400">
                  <a:moveTo>
                    <a:pt x="5262803" y="2438399"/>
                  </a:moveTo>
                  <a:lnTo>
                    <a:pt x="71196" y="2438399"/>
                  </a:lnTo>
                  <a:lnTo>
                    <a:pt x="66241" y="2437911"/>
                  </a:lnTo>
                  <a:lnTo>
                    <a:pt x="29705" y="2422777"/>
                  </a:lnTo>
                  <a:lnTo>
                    <a:pt x="3885" y="2386737"/>
                  </a:lnTo>
                  <a:lnTo>
                    <a:pt x="0" y="2367203"/>
                  </a:lnTo>
                  <a:lnTo>
                    <a:pt x="0" y="2362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62803" y="0"/>
                  </a:lnTo>
                  <a:lnTo>
                    <a:pt x="5304293" y="15621"/>
                  </a:lnTo>
                  <a:lnTo>
                    <a:pt x="5330113" y="51661"/>
                  </a:lnTo>
                  <a:lnTo>
                    <a:pt x="5333999" y="71196"/>
                  </a:lnTo>
                  <a:lnTo>
                    <a:pt x="5333999" y="2367203"/>
                  </a:lnTo>
                  <a:lnTo>
                    <a:pt x="5318376" y="2408694"/>
                  </a:lnTo>
                  <a:lnTo>
                    <a:pt x="5282337" y="2434513"/>
                  </a:lnTo>
                  <a:lnTo>
                    <a:pt x="5267757" y="2437911"/>
                  </a:lnTo>
                  <a:lnTo>
                    <a:pt x="5262803" y="24383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49299" y="1412392"/>
            <a:ext cx="5120640" cy="711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165">
                <a:solidFill>
                  <a:srgbClr val="374050"/>
                </a:solidFill>
                <a:latin typeface="Dotum"/>
                <a:cs typeface="Dotum"/>
              </a:rPr>
              <a:t>코로나</a:t>
            </a:r>
            <a:r>
              <a:rPr dirty="0" sz="1200" spc="-165">
                <a:solidFill>
                  <a:srgbClr val="374050"/>
                </a:solidFill>
                <a:latin typeface="Segoe UI"/>
                <a:cs typeface="Segoe UI"/>
              </a:rPr>
              <a:t>19</a:t>
            </a:r>
            <a:r>
              <a:rPr dirty="0" sz="1200" spc="1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팬데믹은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전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세계적으로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소비자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행동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양식을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급격하게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변화시켰습니다</a:t>
            </a:r>
            <a:r>
              <a:rPr dirty="0" sz="1200" spc="-114">
                <a:solidFill>
                  <a:srgbClr val="374050"/>
                </a:solidFill>
                <a:latin typeface="Segoe UI"/>
                <a:cs typeface="Segoe UI"/>
              </a:rPr>
              <a:t>.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특히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대면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접촉에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대한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불안감으로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25">
                <a:solidFill>
                  <a:srgbClr val="374050"/>
                </a:solidFill>
                <a:latin typeface="Dotum"/>
                <a:cs typeface="Dotum"/>
              </a:rPr>
              <a:t>비대면</a:t>
            </a:r>
            <a:r>
              <a:rPr dirty="0" sz="1200" spc="-225">
                <a:solidFill>
                  <a:srgbClr val="374050"/>
                </a:solidFill>
                <a:latin typeface="Segoe UI"/>
                <a:cs typeface="Segoe UI"/>
              </a:rPr>
              <a:t>/</a:t>
            </a:r>
            <a:r>
              <a:rPr dirty="0" sz="1350" spc="-225">
                <a:solidFill>
                  <a:srgbClr val="374050"/>
                </a:solidFill>
                <a:latin typeface="Dotum"/>
                <a:cs typeface="Dotum"/>
              </a:rPr>
              <a:t>언택트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소비가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29">
                <a:solidFill>
                  <a:srgbClr val="374050"/>
                </a:solidFill>
                <a:latin typeface="Dotum"/>
                <a:cs typeface="Dotum"/>
              </a:rPr>
              <a:t>일상화되었고</a:t>
            </a:r>
            <a:r>
              <a:rPr dirty="0" sz="1200" spc="-229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200" spc="2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이는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무인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점포의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확산을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가속화하는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결정적인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계기가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5">
                <a:solidFill>
                  <a:srgbClr val="374050"/>
                </a:solidFill>
                <a:latin typeface="Dotum"/>
                <a:cs typeface="Dotum"/>
              </a:rPr>
              <a:t>되었습니다</a:t>
            </a:r>
            <a:r>
              <a:rPr dirty="0" sz="1200" spc="-25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49299" y="2326792"/>
            <a:ext cx="5093970" cy="711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165">
                <a:solidFill>
                  <a:srgbClr val="374050"/>
                </a:solidFill>
                <a:latin typeface="Dotum"/>
                <a:cs typeface="Dotum"/>
              </a:rPr>
              <a:t>코로나</a:t>
            </a:r>
            <a:r>
              <a:rPr dirty="0" sz="1200" spc="-165">
                <a:solidFill>
                  <a:srgbClr val="374050"/>
                </a:solidFill>
                <a:latin typeface="Segoe UI"/>
                <a:cs typeface="Segoe UI"/>
              </a:rPr>
              <a:t>19</a:t>
            </a:r>
            <a:r>
              <a:rPr dirty="0" sz="1200" spc="1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이후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소비자들은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직원과의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대면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접촉이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최소화된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무인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시스템에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더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높은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만족도와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안전감을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느끼게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20">
                <a:solidFill>
                  <a:srgbClr val="374050"/>
                </a:solidFill>
                <a:latin typeface="Dotum"/>
                <a:cs typeface="Dotum"/>
              </a:rPr>
              <a:t>되었습니다</a:t>
            </a:r>
            <a:r>
              <a:rPr dirty="0" sz="1200" spc="-220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r>
              <a:rPr dirty="0" sz="1200" spc="1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특히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디지털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기기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활용에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익숙한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 spc="-20">
                <a:solidFill>
                  <a:srgbClr val="374050"/>
                </a:solidFill>
                <a:latin typeface="Segoe UI"/>
                <a:cs typeface="Segoe UI"/>
              </a:rPr>
              <a:t>MZ</a:t>
            </a:r>
            <a:r>
              <a:rPr dirty="0" sz="1350" spc="-20">
                <a:solidFill>
                  <a:srgbClr val="374050"/>
                </a:solidFill>
                <a:latin typeface="Dotum"/>
                <a:cs typeface="Dotum"/>
              </a:rPr>
              <a:t>세대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를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중심으로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무인점포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이용률이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크게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60">
                <a:solidFill>
                  <a:srgbClr val="374050"/>
                </a:solidFill>
                <a:latin typeface="Dotum"/>
                <a:cs typeface="Dotum"/>
              </a:rPr>
              <a:t>증가했습니다</a:t>
            </a:r>
            <a:r>
              <a:rPr dirty="0" sz="1200" spc="-60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488386" y="1602930"/>
            <a:ext cx="2549525" cy="4184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50" spc="-484">
                <a:solidFill>
                  <a:srgbClr val="3B81F5"/>
                </a:solidFill>
                <a:latin typeface="Dotum"/>
                <a:cs typeface="Dotum"/>
              </a:rPr>
              <a:t>무인매장</a:t>
            </a:r>
            <a:r>
              <a:rPr dirty="0" sz="2550" spc="-245">
                <a:solidFill>
                  <a:srgbClr val="3B81F5"/>
                </a:solidFill>
                <a:latin typeface="Dotum"/>
                <a:cs typeface="Dotum"/>
              </a:rPr>
              <a:t> </a:t>
            </a:r>
            <a:r>
              <a:rPr dirty="0" sz="2550" spc="-484">
                <a:solidFill>
                  <a:srgbClr val="3B81F5"/>
                </a:solidFill>
                <a:latin typeface="Dotum"/>
                <a:cs typeface="Dotum"/>
              </a:rPr>
              <a:t>이용률</a:t>
            </a:r>
            <a:r>
              <a:rPr dirty="0" sz="2550" spc="-229">
                <a:solidFill>
                  <a:srgbClr val="3B81F5"/>
                </a:solidFill>
                <a:latin typeface="Dotum"/>
                <a:cs typeface="Dotum"/>
              </a:rPr>
              <a:t> </a:t>
            </a:r>
            <a:r>
              <a:rPr dirty="0" sz="2550" spc="-509">
                <a:solidFill>
                  <a:srgbClr val="3B81F5"/>
                </a:solidFill>
                <a:latin typeface="Dotum"/>
                <a:cs typeface="Dotum"/>
              </a:rPr>
              <a:t>변화</a:t>
            </a:r>
            <a:endParaRPr sz="2550">
              <a:latin typeface="Dotum"/>
              <a:cs typeface="Dotum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753223" y="280034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609599"/>
                </a:moveTo>
                <a:lnTo>
                  <a:pt x="0" y="609599"/>
                </a:lnTo>
                <a:lnTo>
                  <a:pt x="0" y="53397"/>
                </a:lnTo>
                <a:lnTo>
                  <a:pt x="19391" y="14085"/>
                </a:lnTo>
                <a:lnTo>
                  <a:pt x="53397" y="0"/>
                </a:lnTo>
                <a:lnTo>
                  <a:pt x="556202" y="0"/>
                </a:lnTo>
                <a:lnTo>
                  <a:pt x="595514" y="19392"/>
                </a:lnTo>
                <a:lnTo>
                  <a:pt x="609600" y="609599"/>
                </a:lnTo>
                <a:close/>
              </a:path>
            </a:pathLst>
          </a:custGeom>
          <a:solidFill>
            <a:srgbClr val="BEDA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902747" y="2997200"/>
            <a:ext cx="3149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Segoe UI"/>
                <a:cs typeface="Segoe UI"/>
              </a:rPr>
              <a:t>20%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722219" y="3465639"/>
            <a:ext cx="67564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latin typeface="Dotum"/>
                <a:cs typeface="Dotum"/>
              </a:rPr>
              <a:t>코로나</a:t>
            </a:r>
            <a:r>
              <a:rPr dirty="0" sz="1150" spc="-85">
                <a:latin typeface="Dotum"/>
                <a:cs typeface="Dotum"/>
              </a:rPr>
              <a:t> </a:t>
            </a:r>
            <a:r>
              <a:rPr dirty="0" sz="1150" spc="-165">
                <a:latin typeface="Dotum"/>
                <a:cs typeface="Dotum"/>
              </a:rPr>
              <a:t>이전</a:t>
            </a:r>
            <a:endParaRPr sz="1150">
              <a:latin typeface="Dotum"/>
              <a:cs typeface="Dotum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8381998" y="2190749"/>
            <a:ext cx="609600" cy="1219200"/>
          </a:xfrm>
          <a:custGeom>
            <a:avLst/>
            <a:gdLst/>
            <a:ahLst/>
            <a:cxnLst/>
            <a:rect l="l" t="t" r="r" b="b"/>
            <a:pathLst>
              <a:path w="609600" h="1219200">
                <a:moveTo>
                  <a:pt x="609600" y="1219199"/>
                </a:moveTo>
                <a:lnTo>
                  <a:pt x="0" y="1219199"/>
                </a:lnTo>
                <a:lnTo>
                  <a:pt x="0" y="53397"/>
                </a:lnTo>
                <a:lnTo>
                  <a:pt x="19391" y="14085"/>
                </a:lnTo>
                <a:lnTo>
                  <a:pt x="53397" y="0"/>
                </a:lnTo>
                <a:lnTo>
                  <a:pt x="556202" y="0"/>
                </a:lnTo>
                <a:lnTo>
                  <a:pt x="595513" y="19392"/>
                </a:lnTo>
                <a:lnTo>
                  <a:pt x="609600" y="53397"/>
                </a:lnTo>
                <a:lnTo>
                  <a:pt x="609600" y="1219199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8526016" y="2692400"/>
            <a:ext cx="3149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Segoe UI"/>
                <a:cs typeface="Segoe UI"/>
              </a:rPr>
              <a:t>68%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345487" y="3465639"/>
            <a:ext cx="67564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latin typeface="Dotum"/>
                <a:cs typeface="Dotum"/>
              </a:rPr>
              <a:t>코로나</a:t>
            </a:r>
            <a:r>
              <a:rPr dirty="0" sz="1150" spc="-85">
                <a:latin typeface="Dotum"/>
                <a:cs typeface="Dotum"/>
              </a:rPr>
              <a:t> </a:t>
            </a:r>
            <a:r>
              <a:rPr dirty="0" sz="1150" spc="-165">
                <a:latin typeface="Dotum"/>
                <a:cs typeface="Dotum"/>
              </a:rPr>
              <a:t>이후</a:t>
            </a:r>
            <a:endParaRPr sz="1150">
              <a:latin typeface="Dotum"/>
              <a:cs typeface="Dotum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0077448" y="2495549"/>
            <a:ext cx="609600" cy="914400"/>
          </a:xfrm>
          <a:custGeom>
            <a:avLst/>
            <a:gdLst/>
            <a:ahLst/>
            <a:cxnLst/>
            <a:rect l="l" t="t" r="r" b="b"/>
            <a:pathLst>
              <a:path w="609600" h="914400">
                <a:moveTo>
                  <a:pt x="609599" y="914399"/>
                </a:moveTo>
                <a:lnTo>
                  <a:pt x="0" y="914399"/>
                </a:lnTo>
                <a:lnTo>
                  <a:pt x="0" y="53397"/>
                </a:lnTo>
                <a:lnTo>
                  <a:pt x="19389" y="14085"/>
                </a:lnTo>
                <a:lnTo>
                  <a:pt x="53396" y="0"/>
                </a:lnTo>
                <a:lnTo>
                  <a:pt x="556202" y="0"/>
                </a:lnTo>
                <a:lnTo>
                  <a:pt x="595513" y="19391"/>
                </a:lnTo>
                <a:lnTo>
                  <a:pt x="609599" y="9143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0228757" y="2844800"/>
            <a:ext cx="3149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Segoe UI"/>
                <a:cs typeface="Segoe UI"/>
              </a:rPr>
              <a:t>79%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968755" y="3465639"/>
            <a:ext cx="83502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latin typeface="Dotum"/>
                <a:cs typeface="Dotum"/>
              </a:rPr>
              <a:t>현재</a:t>
            </a:r>
            <a:r>
              <a:rPr dirty="0" sz="1150" spc="-9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이용</a:t>
            </a:r>
            <a:r>
              <a:rPr dirty="0" sz="1150" spc="-90">
                <a:latin typeface="Dotum"/>
                <a:cs typeface="Dotum"/>
              </a:rPr>
              <a:t> </a:t>
            </a:r>
            <a:r>
              <a:rPr dirty="0" sz="1150" spc="-165">
                <a:latin typeface="Dotum"/>
                <a:cs typeface="Dotum"/>
              </a:rPr>
              <a:t>의향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761999" y="4190999"/>
            <a:ext cx="3400425" cy="1905000"/>
            <a:chOff x="761999" y="4190999"/>
            <a:chExt cx="3400425" cy="1905000"/>
          </a:xfrm>
        </p:grpSpPr>
        <p:sp>
          <p:nvSpPr>
            <p:cNvPr id="19" name="object 19" descr=""/>
            <p:cNvSpPr/>
            <p:nvPr/>
          </p:nvSpPr>
          <p:spPr>
            <a:xfrm>
              <a:off x="761999" y="4190999"/>
              <a:ext cx="3400425" cy="1905000"/>
            </a:xfrm>
            <a:custGeom>
              <a:avLst/>
              <a:gdLst/>
              <a:ahLst/>
              <a:cxnLst/>
              <a:rect l="l" t="t" r="r" b="b"/>
              <a:pathLst>
                <a:path w="3400425" h="1905000">
                  <a:moveTo>
                    <a:pt x="3329228" y="1904999"/>
                  </a:moveTo>
                  <a:lnTo>
                    <a:pt x="71196" y="1904999"/>
                  </a:lnTo>
                  <a:lnTo>
                    <a:pt x="66241" y="1904510"/>
                  </a:lnTo>
                  <a:lnTo>
                    <a:pt x="29705" y="1889377"/>
                  </a:lnTo>
                  <a:lnTo>
                    <a:pt x="3885" y="1853337"/>
                  </a:lnTo>
                  <a:lnTo>
                    <a:pt x="0" y="1833803"/>
                  </a:lnTo>
                  <a:lnTo>
                    <a:pt x="0" y="1828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29228" y="0"/>
                  </a:lnTo>
                  <a:lnTo>
                    <a:pt x="3370718" y="15621"/>
                  </a:lnTo>
                  <a:lnTo>
                    <a:pt x="3396538" y="51661"/>
                  </a:lnTo>
                  <a:lnTo>
                    <a:pt x="3400424" y="71196"/>
                  </a:lnTo>
                  <a:lnTo>
                    <a:pt x="3400424" y="1833803"/>
                  </a:lnTo>
                  <a:lnTo>
                    <a:pt x="3384802" y="1875293"/>
                  </a:lnTo>
                  <a:lnTo>
                    <a:pt x="3348762" y="1901113"/>
                  </a:lnTo>
                  <a:lnTo>
                    <a:pt x="3334183" y="1904510"/>
                  </a:lnTo>
                  <a:lnTo>
                    <a:pt x="3329228" y="1904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001315" y="4457699"/>
              <a:ext cx="236220" cy="342900"/>
            </a:xfrm>
            <a:custGeom>
              <a:avLst/>
              <a:gdLst/>
              <a:ahLst/>
              <a:cxnLst/>
              <a:rect l="l" t="t" r="r" b="b"/>
              <a:pathLst>
                <a:path w="236219" h="342900">
                  <a:moveTo>
                    <a:pt x="192881" y="342899"/>
                  </a:moveTo>
                  <a:lnTo>
                    <a:pt x="42862" y="342899"/>
                  </a:lnTo>
                  <a:lnTo>
                    <a:pt x="26191" y="339527"/>
                  </a:lnTo>
                  <a:lnTo>
                    <a:pt x="12565" y="330334"/>
                  </a:lnTo>
                  <a:lnTo>
                    <a:pt x="3372" y="316708"/>
                  </a:lnTo>
                  <a:lnTo>
                    <a:pt x="0" y="300037"/>
                  </a:lnTo>
                  <a:lnTo>
                    <a:pt x="0" y="42862"/>
                  </a:lnTo>
                  <a:lnTo>
                    <a:pt x="3372" y="26191"/>
                  </a:lnTo>
                  <a:lnTo>
                    <a:pt x="12565" y="12565"/>
                  </a:lnTo>
                  <a:lnTo>
                    <a:pt x="26191" y="3372"/>
                  </a:lnTo>
                  <a:lnTo>
                    <a:pt x="42862" y="0"/>
                  </a:lnTo>
                  <a:lnTo>
                    <a:pt x="192881" y="0"/>
                  </a:lnTo>
                  <a:lnTo>
                    <a:pt x="209552" y="3372"/>
                  </a:lnTo>
                  <a:lnTo>
                    <a:pt x="223177" y="12565"/>
                  </a:lnTo>
                  <a:lnTo>
                    <a:pt x="232371" y="26191"/>
                  </a:lnTo>
                  <a:lnTo>
                    <a:pt x="235743" y="42862"/>
                  </a:lnTo>
                  <a:lnTo>
                    <a:pt x="42862" y="42862"/>
                  </a:lnTo>
                  <a:lnTo>
                    <a:pt x="42862" y="257174"/>
                  </a:lnTo>
                  <a:lnTo>
                    <a:pt x="235743" y="257174"/>
                  </a:lnTo>
                  <a:lnTo>
                    <a:pt x="235743" y="278606"/>
                  </a:lnTo>
                  <a:lnTo>
                    <a:pt x="115029" y="278606"/>
                  </a:lnTo>
                  <a:lnTo>
                    <a:pt x="112296" y="279150"/>
                  </a:lnTo>
                  <a:lnTo>
                    <a:pt x="96440" y="297195"/>
                  </a:lnTo>
                  <a:lnTo>
                    <a:pt x="96440" y="302879"/>
                  </a:lnTo>
                  <a:lnTo>
                    <a:pt x="115029" y="321468"/>
                  </a:lnTo>
                  <a:lnTo>
                    <a:pt x="229159" y="321468"/>
                  </a:lnTo>
                  <a:lnTo>
                    <a:pt x="223177" y="330334"/>
                  </a:lnTo>
                  <a:lnTo>
                    <a:pt x="209552" y="339527"/>
                  </a:lnTo>
                  <a:lnTo>
                    <a:pt x="192881" y="342899"/>
                  </a:lnTo>
                  <a:close/>
                </a:path>
                <a:path w="236219" h="342900">
                  <a:moveTo>
                    <a:pt x="235743" y="257174"/>
                  </a:moveTo>
                  <a:lnTo>
                    <a:pt x="192881" y="257174"/>
                  </a:lnTo>
                  <a:lnTo>
                    <a:pt x="192881" y="42862"/>
                  </a:lnTo>
                  <a:lnTo>
                    <a:pt x="235743" y="42862"/>
                  </a:lnTo>
                  <a:lnTo>
                    <a:pt x="235743" y="257174"/>
                  </a:lnTo>
                  <a:close/>
                </a:path>
                <a:path w="236219" h="342900">
                  <a:moveTo>
                    <a:pt x="229159" y="321468"/>
                  </a:moveTo>
                  <a:lnTo>
                    <a:pt x="120713" y="321468"/>
                  </a:lnTo>
                  <a:lnTo>
                    <a:pt x="123447" y="320924"/>
                  </a:lnTo>
                  <a:lnTo>
                    <a:pt x="128698" y="318749"/>
                  </a:lnTo>
                  <a:lnTo>
                    <a:pt x="139303" y="302879"/>
                  </a:lnTo>
                  <a:lnTo>
                    <a:pt x="139303" y="297195"/>
                  </a:lnTo>
                  <a:lnTo>
                    <a:pt x="120713" y="278606"/>
                  </a:lnTo>
                  <a:lnTo>
                    <a:pt x="235743" y="278606"/>
                  </a:lnTo>
                  <a:lnTo>
                    <a:pt x="235743" y="300037"/>
                  </a:lnTo>
                  <a:lnTo>
                    <a:pt x="232371" y="316708"/>
                  </a:lnTo>
                  <a:lnTo>
                    <a:pt x="229159" y="321468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977900" y="4812913"/>
            <a:ext cx="2922905" cy="105029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700" spc="-280">
                <a:solidFill>
                  <a:srgbClr val="2B3D4F"/>
                </a:solidFill>
                <a:latin typeface="Dotum"/>
                <a:cs typeface="Dotum"/>
              </a:rPr>
              <a:t>비대면</a:t>
            </a:r>
            <a:r>
              <a:rPr dirty="0" sz="1500" spc="-280" b="1">
                <a:solidFill>
                  <a:srgbClr val="2B3D4F"/>
                </a:solidFill>
                <a:latin typeface="Segoe UI Semibold"/>
                <a:cs typeface="Segoe UI Semibold"/>
              </a:rPr>
              <a:t>/</a:t>
            </a:r>
            <a:r>
              <a:rPr dirty="0" sz="1700" spc="-280">
                <a:solidFill>
                  <a:srgbClr val="2B3D4F"/>
                </a:solidFill>
                <a:latin typeface="Dotum"/>
                <a:cs typeface="Dotum"/>
              </a:rPr>
              <a:t>언택트</a:t>
            </a:r>
            <a:r>
              <a:rPr dirty="0" sz="1700" spc="-155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소비</a:t>
            </a:r>
            <a:r>
              <a:rPr dirty="0" sz="1700" spc="-150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2B3D4F"/>
                </a:solidFill>
                <a:latin typeface="Dotum"/>
                <a:cs typeface="Dotum"/>
              </a:rPr>
              <a:t>확산</a:t>
            </a:r>
            <a:endParaRPr sz="1700">
              <a:latin typeface="Dotum"/>
              <a:cs typeface="Dotum"/>
            </a:endParaRPr>
          </a:p>
          <a:p>
            <a:pPr marL="12700" marR="5080">
              <a:lnSpc>
                <a:spcPct val="108700"/>
              </a:lnSpc>
              <a:spcBef>
                <a:spcPts val="565"/>
              </a:spcBef>
            </a:pP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접촉에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대한</a:t>
            </a:r>
            <a:r>
              <a:rPr dirty="0" sz="1150" spc="-7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불안감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증가로</a:t>
            </a:r>
            <a:r>
              <a:rPr dirty="0" sz="1150" spc="-7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7E8B8C"/>
                </a:solidFill>
                <a:latin typeface="Dotum"/>
                <a:cs typeface="Dotum"/>
              </a:rPr>
              <a:t>키오스크</a:t>
            </a:r>
            <a:r>
              <a:rPr dirty="0" sz="1050" spc="-155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 spc="2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050" spc="-100">
                <a:solidFill>
                  <a:srgbClr val="7E8B8C"/>
                </a:solidFill>
                <a:latin typeface="Segoe UI"/>
                <a:cs typeface="Segoe UI"/>
              </a:rPr>
              <a:t>QR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코드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7E8B8C"/>
                </a:solidFill>
                <a:latin typeface="Dotum"/>
                <a:cs typeface="Dotum"/>
              </a:rPr>
              <a:t>주문</a:t>
            </a:r>
            <a:r>
              <a:rPr dirty="0" sz="1050" spc="-25">
                <a:solidFill>
                  <a:srgbClr val="7E8B8C"/>
                </a:solidFill>
                <a:latin typeface="Segoe UI"/>
                <a:cs typeface="Segoe UI"/>
              </a:rPr>
              <a:t>,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셀프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계산대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등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비대면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서비스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선호도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30">
                <a:solidFill>
                  <a:srgbClr val="7E8B8C"/>
                </a:solidFill>
                <a:latin typeface="Dotum"/>
                <a:cs typeface="Dotum"/>
              </a:rPr>
              <a:t>급증</a:t>
            </a:r>
            <a:r>
              <a:rPr dirty="0" sz="1050" spc="-130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 spc="20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무인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10">
                <a:solidFill>
                  <a:srgbClr val="7E8B8C"/>
                </a:solidFill>
                <a:latin typeface="Dotum"/>
                <a:cs typeface="Dotum"/>
              </a:rPr>
              <a:t>시스</a:t>
            </a:r>
            <a:r>
              <a:rPr dirty="0" sz="1150" spc="5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템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수용성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35">
                <a:solidFill>
                  <a:srgbClr val="7E8B8C"/>
                </a:solidFill>
                <a:latin typeface="Dotum"/>
                <a:cs typeface="Dotum"/>
              </a:rPr>
              <a:t>확대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4391024" y="4190999"/>
            <a:ext cx="3409950" cy="1905000"/>
            <a:chOff x="4391024" y="4190999"/>
            <a:chExt cx="3409950" cy="1905000"/>
          </a:xfrm>
        </p:grpSpPr>
        <p:sp>
          <p:nvSpPr>
            <p:cNvPr id="23" name="object 23" descr=""/>
            <p:cNvSpPr/>
            <p:nvPr/>
          </p:nvSpPr>
          <p:spPr>
            <a:xfrm>
              <a:off x="4391024" y="4190999"/>
              <a:ext cx="3409950" cy="1905000"/>
            </a:xfrm>
            <a:custGeom>
              <a:avLst/>
              <a:gdLst/>
              <a:ahLst/>
              <a:cxnLst/>
              <a:rect l="l" t="t" r="r" b="b"/>
              <a:pathLst>
                <a:path w="3409950" h="1905000">
                  <a:moveTo>
                    <a:pt x="3338753" y="1904999"/>
                  </a:moveTo>
                  <a:lnTo>
                    <a:pt x="71196" y="1904999"/>
                  </a:lnTo>
                  <a:lnTo>
                    <a:pt x="66241" y="1904510"/>
                  </a:lnTo>
                  <a:lnTo>
                    <a:pt x="29705" y="1889377"/>
                  </a:lnTo>
                  <a:lnTo>
                    <a:pt x="3885" y="1853337"/>
                  </a:lnTo>
                  <a:lnTo>
                    <a:pt x="0" y="1833803"/>
                  </a:lnTo>
                  <a:lnTo>
                    <a:pt x="0" y="1828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38753" y="0"/>
                  </a:lnTo>
                  <a:lnTo>
                    <a:pt x="3380243" y="15621"/>
                  </a:lnTo>
                  <a:lnTo>
                    <a:pt x="3406063" y="51661"/>
                  </a:lnTo>
                  <a:lnTo>
                    <a:pt x="3409949" y="71196"/>
                  </a:lnTo>
                  <a:lnTo>
                    <a:pt x="3409949" y="1833803"/>
                  </a:lnTo>
                  <a:lnTo>
                    <a:pt x="3394326" y="1875293"/>
                  </a:lnTo>
                  <a:lnTo>
                    <a:pt x="3358286" y="1901113"/>
                  </a:lnTo>
                  <a:lnTo>
                    <a:pt x="3343708" y="1904510"/>
                  </a:lnTo>
                  <a:lnTo>
                    <a:pt x="3338753" y="1904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619624" y="4457699"/>
              <a:ext cx="429259" cy="342900"/>
            </a:xfrm>
            <a:custGeom>
              <a:avLst/>
              <a:gdLst/>
              <a:ahLst/>
              <a:cxnLst/>
              <a:rect l="l" t="t" r="r" b="b"/>
              <a:pathLst>
                <a:path w="429260" h="342900">
                  <a:moveTo>
                    <a:pt x="99958" y="107156"/>
                  </a:moveTo>
                  <a:lnTo>
                    <a:pt x="92922" y="107156"/>
                  </a:lnTo>
                  <a:lnTo>
                    <a:pt x="89438" y="106813"/>
                  </a:lnTo>
                  <a:lnTo>
                    <a:pt x="53846" y="86269"/>
                  </a:lnTo>
                  <a:lnTo>
                    <a:pt x="42862" y="57096"/>
                  </a:lnTo>
                  <a:lnTo>
                    <a:pt x="42862" y="50060"/>
                  </a:lnTo>
                  <a:lnTo>
                    <a:pt x="61042" y="13205"/>
                  </a:lnTo>
                  <a:lnTo>
                    <a:pt x="92922" y="0"/>
                  </a:lnTo>
                  <a:lnTo>
                    <a:pt x="99958" y="0"/>
                  </a:lnTo>
                  <a:lnTo>
                    <a:pt x="136813" y="18180"/>
                  </a:lnTo>
                  <a:lnTo>
                    <a:pt x="150018" y="50060"/>
                  </a:lnTo>
                  <a:lnTo>
                    <a:pt x="150018" y="57096"/>
                  </a:lnTo>
                  <a:lnTo>
                    <a:pt x="131838" y="93951"/>
                  </a:lnTo>
                  <a:lnTo>
                    <a:pt x="99958" y="107156"/>
                  </a:lnTo>
                  <a:close/>
                </a:path>
                <a:path w="429260" h="342900">
                  <a:moveTo>
                    <a:pt x="346417" y="107156"/>
                  </a:moveTo>
                  <a:lnTo>
                    <a:pt x="339381" y="107156"/>
                  </a:lnTo>
                  <a:lnTo>
                    <a:pt x="335897" y="106813"/>
                  </a:lnTo>
                  <a:lnTo>
                    <a:pt x="300305" y="86269"/>
                  </a:lnTo>
                  <a:lnTo>
                    <a:pt x="289321" y="57096"/>
                  </a:lnTo>
                  <a:lnTo>
                    <a:pt x="289321" y="50060"/>
                  </a:lnTo>
                  <a:lnTo>
                    <a:pt x="307502" y="13205"/>
                  </a:lnTo>
                  <a:lnTo>
                    <a:pt x="339381" y="0"/>
                  </a:lnTo>
                  <a:lnTo>
                    <a:pt x="346417" y="0"/>
                  </a:lnTo>
                  <a:lnTo>
                    <a:pt x="383272" y="18180"/>
                  </a:lnTo>
                  <a:lnTo>
                    <a:pt x="396478" y="50060"/>
                  </a:lnTo>
                  <a:lnTo>
                    <a:pt x="396478" y="57096"/>
                  </a:lnTo>
                  <a:lnTo>
                    <a:pt x="378297" y="93951"/>
                  </a:lnTo>
                  <a:lnTo>
                    <a:pt x="346417" y="107156"/>
                  </a:lnTo>
                  <a:close/>
                </a:path>
                <a:path w="429260" h="342900">
                  <a:moveTo>
                    <a:pt x="218534" y="214312"/>
                  </a:moveTo>
                  <a:lnTo>
                    <a:pt x="210090" y="214312"/>
                  </a:lnTo>
                  <a:lnTo>
                    <a:pt x="205909" y="213900"/>
                  </a:lnTo>
                  <a:lnTo>
                    <a:pt x="165864" y="192496"/>
                  </a:lnTo>
                  <a:lnTo>
                    <a:pt x="150018" y="154240"/>
                  </a:lnTo>
                  <a:lnTo>
                    <a:pt x="150104" y="144928"/>
                  </a:lnTo>
                  <a:lnTo>
                    <a:pt x="165864" y="107541"/>
                  </a:lnTo>
                  <a:lnTo>
                    <a:pt x="205909" y="86136"/>
                  </a:lnTo>
                  <a:lnTo>
                    <a:pt x="210090" y="85724"/>
                  </a:lnTo>
                  <a:lnTo>
                    <a:pt x="218534" y="85724"/>
                  </a:lnTo>
                  <a:lnTo>
                    <a:pt x="256789" y="101571"/>
                  </a:lnTo>
                  <a:lnTo>
                    <a:pt x="275201" y="129009"/>
                  </a:lnTo>
                  <a:lnTo>
                    <a:pt x="275327" y="129314"/>
                  </a:lnTo>
                  <a:lnTo>
                    <a:pt x="276547" y="133335"/>
                  </a:lnTo>
                  <a:lnTo>
                    <a:pt x="278194" y="141616"/>
                  </a:lnTo>
                  <a:lnTo>
                    <a:pt x="278520" y="144928"/>
                  </a:lnTo>
                  <a:lnTo>
                    <a:pt x="278606" y="154240"/>
                  </a:lnTo>
                  <a:lnTo>
                    <a:pt x="278194" y="158421"/>
                  </a:lnTo>
                  <a:lnTo>
                    <a:pt x="256789" y="198466"/>
                  </a:lnTo>
                  <a:lnTo>
                    <a:pt x="222715" y="213900"/>
                  </a:lnTo>
                  <a:lnTo>
                    <a:pt x="218534" y="214312"/>
                  </a:lnTo>
                  <a:close/>
                </a:path>
                <a:path w="429260" h="342900">
                  <a:moveTo>
                    <a:pt x="157653" y="214312"/>
                  </a:moveTo>
                  <a:lnTo>
                    <a:pt x="6429" y="214312"/>
                  </a:lnTo>
                  <a:lnTo>
                    <a:pt x="3150" y="211033"/>
                  </a:lnTo>
                  <a:lnTo>
                    <a:pt x="0" y="207802"/>
                  </a:lnTo>
                  <a:lnTo>
                    <a:pt x="0" y="200047"/>
                  </a:lnTo>
                  <a:lnTo>
                    <a:pt x="5618" y="172240"/>
                  </a:lnTo>
                  <a:lnTo>
                    <a:pt x="20937" y="149524"/>
                  </a:lnTo>
                  <a:lnTo>
                    <a:pt x="43652" y="134205"/>
                  </a:lnTo>
                  <a:lnTo>
                    <a:pt x="71459" y="128587"/>
                  </a:lnTo>
                  <a:lnTo>
                    <a:pt x="100057" y="128587"/>
                  </a:lnTo>
                  <a:lnTo>
                    <a:pt x="129056" y="139905"/>
                  </a:lnTo>
                  <a:lnTo>
                    <a:pt x="128654" y="144928"/>
                  </a:lnTo>
                  <a:lnTo>
                    <a:pt x="128654" y="150018"/>
                  </a:lnTo>
                  <a:lnTo>
                    <a:pt x="130689" y="168644"/>
                  </a:lnTo>
                  <a:lnTo>
                    <a:pt x="136498" y="185857"/>
                  </a:lnTo>
                  <a:lnTo>
                    <a:pt x="145579" y="201131"/>
                  </a:lnTo>
                  <a:lnTo>
                    <a:pt x="157653" y="214312"/>
                  </a:lnTo>
                  <a:close/>
                </a:path>
                <a:path w="429260" h="342900">
                  <a:moveTo>
                    <a:pt x="422195" y="214312"/>
                  </a:moveTo>
                  <a:lnTo>
                    <a:pt x="270971" y="214312"/>
                  </a:lnTo>
                  <a:lnTo>
                    <a:pt x="283073" y="201131"/>
                  </a:lnTo>
                  <a:lnTo>
                    <a:pt x="292151" y="185857"/>
                  </a:lnTo>
                  <a:lnTo>
                    <a:pt x="297944" y="168644"/>
                  </a:lnTo>
                  <a:lnTo>
                    <a:pt x="299970" y="150018"/>
                  </a:lnTo>
                  <a:lnTo>
                    <a:pt x="299970" y="144928"/>
                  </a:lnTo>
                  <a:lnTo>
                    <a:pt x="299490" y="139905"/>
                  </a:lnTo>
                  <a:lnTo>
                    <a:pt x="298698" y="135083"/>
                  </a:lnTo>
                  <a:lnTo>
                    <a:pt x="305710" y="132288"/>
                  </a:lnTo>
                  <a:lnTo>
                    <a:pt x="313055" y="130253"/>
                  </a:lnTo>
                  <a:lnTo>
                    <a:pt x="320689" y="129009"/>
                  </a:lnTo>
                  <a:lnTo>
                    <a:pt x="328567" y="128587"/>
                  </a:lnTo>
                  <a:lnTo>
                    <a:pt x="357165" y="128587"/>
                  </a:lnTo>
                  <a:lnTo>
                    <a:pt x="384972" y="134205"/>
                  </a:lnTo>
                  <a:lnTo>
                    <a:pt x="407687" y="149524"/>
                  </a:lnTo>
                  <a:lnTo>
                    <a:pt x="423006" y="172240"/>
                  </a:lnTo>
                  <a:lnTo>
                    <a:pt x="428624" y="200047"/>
                  </a:lnTo>
                  <a:lnTo>
                    <a:pt x="428624" y="207802"/>
                  </a:lnTo>
                  <a:lnTo>
                    <a:pt x="428773" y="207802"/>
                  </a:lnTo>
                  <a:lnTo>
                    <a:pt x="422195" y="214312"/>
                  </a:lnTo>
                  <a:close/>
                </a:path>
                <a:path w="429260" h="342900">
                  <a:moveTo>
                    <a:pt x="334930" y="342899"/>
                  </a:moveTo>
                  <a:lnTo>
                    <a:pt x="93761" y="342899"/>
                  </a:lnTo>
                  <a:lnTo>
                    <a:pt x="85724" y="334863"/>
                  </a:lnTo>
                  <a:lnTo>
                    <a:pt x="85724" y="325018"/>
                  </a:lnTo>
                  <a:lnTo>
                    <a:pt x="92742" y="290274"/>
                  </a:lnTo>
                  <a:lnTo>
                    <a:pt x="111877" y="261896"/>
                  </a:lnTo>
                  <a:lnTo>
                    <a:pt x="140255" y="242761"/>
                  </a:lnTo>
                  <a:lnTo>
                    <a:pt x="174999" y="235743"/>
                  </a:lnTo>
                  <a:lnTo>
                    <a:pt x="253625" y="235743"/>
                  </a:lnTo>
                  <a:lnTo>
                    <a:pt x="288369" y="242761"/>
                  </a:lnTo>
                  <a:lnTo>
                    <a:pt x="316747" y="261896"/>
                  </a:lnTo>
                  <a:lnTo>
                    <a:pt x="335882" y="290274"/>
                  </a:lnTo>
                  <a:lnTo>
                    <a:pt x="342899" y="325018"/>
                  </a:lnTo>
                  <a:lnTo>
                    <a:pt x="342899" y="334863"/>
                  </a:lnTo>
                  <a:lnTo>
                    <a:pt x="334930" y="3428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4610050" y="4812913"/>
            <a:ext cx="2849880" cy="105029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0"/>
              </a:spcBef>
            </a:pPr>
            <a:r>
              <a:rPr dirty="0" sz="1500" spc="-170" b="1">
                <a:solidFill>
                  <a:srgbClr val="2B3D4F"/>
                </a:solidFill>
                <a:latin typeface="Segoe UI Semibold"/>
                <a:cs typeface="Segoe UI Semibold"/>
              </a:rPr>
              <a:t>MZ</a:t>
            </a:r>
            <a:r>
              <a:rPr dirty="0" sz="1700" spc="-170">
                <a:solidFill>
                  <a:srgbClr val="2B3D4F"/>
                </a:solidFill>
                <a:latin typeface="Dotum"/>
                <a:cs typeface="Dotum"/>
              </a:rPr>
              <a:t>세대</a:t>
            </a:r>
            <a:r>
              <a:rPr dirty="0" sz="1700" spc="-140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이용률</a:t>
            </a:r>
            <a:r>
              <a:rPr dirty="0" sz="1700" spc="-140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2B3D4F"/>
                </a:solidFill>
                <a:latin typeface="Dotum"/>
                <a:cs typeface="Dotum"/>
              </a:rPr>
              <a:t>증가</a:t>
            </a:r>
            <a:endParaRPr sz="1700">
              <a:latin typeface="Dotum"/>
              <a:cs typeface="Dotum"/>
            </a:endParaRPr>
          </a:p>
          <a:p>
            <a:pPr algn="just" marL="12700" marR="5080">
              <a:lnSpc>
                <a:spcPct val="108700"/>
              </a:lnSpc>
              <a:spcBef>
                <a:spcPts val="565"/>
              </a:spcBef>
            </a:pP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디지털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네이티브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세대의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무인점포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선호도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25">
                <a:solidFill>
                  <a:srgbClr val="7E8B8C"/>
                </a:solidFill>
                <a:latin typeface="Dotum"/>
                <a:cs typeface="Dotum"/>
              </a:rPr>
              <a:t>급증</a:t>
            </a:r>
            <a:r>
              <a:rPr dirty="0" sz="1050" spc="-125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무인</a:t>
            </a:r>
            <a:r>
              <a:rPr dirty="0" sz="1150" spc="-6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점포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점주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중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50" spc="-50">
                <a:solidFill>
                  <a:srgbClr val="7E8B8C"/>
                </a:solidFill>
                <a:latin typeface="Segoe UI"/>
                <a:cs typeface="Segoe UI"/>
              </a:rPr>
              <a:t>30%</a:t>
            </a:r>
            <a:r>
              <a:rPr dirty="0" sz="1150" spc="-50">
                <a:solidFill>
                  <a:srgbClr val="7E8B8C"/>
                </a:solidFill>
                <a:latin typeface="Dotum"/>
                <a:cs typeface="Dotum"/>
              </a:rPr>
              <a:t>가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50" spc="-80">
                <a:solidFill>
                  <a:srgbClr val="7E8B8C"/>
                </a:solidFill>
                <a:latin typeface="Segoe UI"/>
                <a:cs typeface="Segoe UI"/>
              </a:rPr>
              <a:t>2030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세대로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젊은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층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중심의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소</a:t>
            </a:r>
            <a:r>
              <a:rPr dirty="0" sz="1150" spc="-6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비</a:t>
            </a:r>
            <a:r>
              <a:rPr dirty="0" sz="1050" spc="-100">
                <a:solidFill>
                  <a:srgbClr val="7E8B8C"/>
                </a:solidFill>
                <a:latin typeface="Segoe UI"/>
                <a:cs typeface="Segoe UI"/>
              </a:rPr>
              <a:t>-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창업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생태계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형성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8029574" y="4190999"/>
            <a:ext cx="3400425" cy="1905000"/>
            <a:chOff x="8029574" y="4190999"/>
            <a:chExt cx="3400425" cy="1905000"/>
          </a:xfrm>
        </p:grpSpPr>
        <p:sp>
          <p:nvSpPr>
            <p:cNvPr id="27" name="object 27" descr=""/>
            <p:cNvSpPr/>
            <p:nvPr/>
          </p:nvSpPr>
          <p:spPr>
            <a:xfrm>
              <a:off x="8029574" y="4190999"/>
              <a:ext cx="3400425" cy="1905000"/>
            </a:xfrm>
            <a:custGeom>
              <a:avLst/>
              <a:gdLst/>
              <a:ahLst/>
              <a:cxnLst/>
              <a:rect l="l" t="t" r="r" b="b"/>
              <a:pathLst>
                <a:path w="3400425" h="1905000">
                  <a:moveTo>
                    <a:pt x="3329227" y="1904999"/>
                  </a:moveTo>
                  <a:lnTo>
                    <a:pt x="71196" y="1904999"/>
                  </a:lnTo>
                  <a:lnTo>
                    <a:pt x="66240" y="1904510"/>
                  </a:lnTo>
                  <a:lnTo>
                    <a:pt x="29705" y="1889377"/>
                  </a:lnTo>
                  <a:lnTo>
                    <a:pt x="3885" y="1853337"/>
                  </a:lnTo>
                  <a:lnTo>
                    <a:pt x="0" y="1833803"/>
                  </a:lnTo>
                  <a:lnTo>
                    <a:pt x="0" y="1828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3329227" y="0"/>
                  </a:lnTo>
                  <a:lnTo>
                    <a:pt x="3370718" y="15621"/>
                  </a:lnTo>
                  <a:lnTo>
                    <a:pt x="3396537" y="51661"/>
                  </a:lnTo>
                  <a:lnTo>
                    <a:pt x="3400423" y="71196"/>
                  </a:lnTo>
                  <a:lnTo>
                    <a:pt x="3400423" y="1833803"/>
                  </a:lnTo>
                  <a:lnTo>
                    <a:pt x="3384801" y="1875293"/>
                  </a:lnTo>
                  <a:lnTo>
                    <a:pt x="3348761" y="1901113"/>
                  </a:lnTo>
                  <a:lnTo>
                    <a:pt x="3334182" y="1904510"/>
                  </a:lnTo>
                  <a:lnTo>
                    <a:pt x="3329227" y="1904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8258174" y="4457699"/>
              <a:ext cx="386715" cy="342900"/>
            </a:xfrm>
            <a:custGeom>
              <a:avLst/>
              <a:gdLst/>
              <a:ahLst/>
              <a:cxnLst/>
              <a:rect l="l" t="t" r="r" b="b"/>
              <a:pathLst>
                <a:path w="386715" h="342900">
                  <a:moveTo>
                    <a:pt x="316110" y="342899"/>
                  </a:moveTo>
                  <a:lnTo>
                    <a:pt x="303921" y="342899"/>
                  </a:lnTo>
                  <a:lnTo>
                    <a:pt x="303185" y="342832"/>
                  </a:lnTo>
                  <a:lnTo>
                    <a:pt x="302247" y="342899"/>
                  </a:lnTo>
                  <a:lnTo>
                    <a:pt x="262532" y="342899"/>
                  </a:lnTo>
                  <a:lnTo>
                    <a:pt x="252102" y="340795"/>
                  </a:lnTo>
                  <a:lnTo>
                    <a:pt x="243587" y="335055"/>
                  </a:lnTo>
                  <a:lnTo>
                    <a:pt x="237848" y="326540"/>
                  </a:lnTo>
                  <a:lnTo>
                    <a:pt x="235743" y="316110"/>
                  </a:lnTo>
                  <a:lnTo>
                    <a:pt x="235743" y="257174"/>
                  </a:lnTo>
                  <a:lnTo>
                    <a:pt x="234062" y="248825"/>
                  </a:lnTo>
                  <a:lnTo>
                    <a:pt x="229473" y="242014"/>
                  </a:lnTo>
                  <a:lnTo>
                    <a:pt x="222662" y="237425"/>
                  </a:lnTo>
                  <a:lnTo>
                    <a:pt x="214312" y="235743"/>
                  </a:lnTo>
                  <a:lnTo>
                    <a:pt x="171449" y="235743"/>
                  </a:lnTo>
                  <a:lnTo>
                    <a:pt x="163100" y="237425"/>
                  </a:lnTo>
                  <a:lnTo>
                    <a:pt x="156289" y="242014"/>
                  </a:lnTo>
                  <a:lnTo>
                    <a:pt x="151700" y="248825"/>
                  </a:lnTo>
                  <a:lnTo>
                    <a:pt x="150018" y="257174"/>
                  </a:lnTo>
                  <a:lnTo>
                    <a:pt x="150018" y="316110"/>
                  </a:lnTo>
                  <a:lnTo>
                    <a:pt x="147914" y="326540"/>
                  </a:lnTo>
                  <a:lnTo>
                    <a:pt x="142174" y="335055"/>
                  </a:lnTo>
                  <a:lnTo>
                    <a:pt x="133659" y="340795"/>
                  </a:lnTo>
                  <a:lnTo>
                    <a:pt x="123229" y="342899"/>
                  </a:lnTo>
                  <a:lnTo>
                    <a:pt x="84787" y="342899"/>
                  </a:lnTo>
                  <a:lnTo>
                    <a:pt x="82778" y="342766"/>
                  </a:lnTo>
                  <a:lnTo>
                    <a:pt x="81170" y="342899"/>
                  </a:lnTo>
                  <a:lnTo>
                    <a:pt x="69651" y="342899"/>
                  </a:lnTo>
                  <a:lnTo>
                    <a:pt x="59221" y="340795"/>
                  </a:lnTo>
                  <a:lnTo>
                    <a:pt x="50706" y="335055"/>
                  </a:lnTo>
                  <a:lnTo>
                    <a:pt x="44966" y="326540"/>
                  </a:lnTo>
                  <a:lnTo>
                    <a:pt x="42862" y="316110"/>
                  </a:lnTo>
                  <a:lnTo>
                    <a:pt x="42862" y="239829"/>
                  </a:lnTo>
                  <a:lnTo>
                    <a:pt x="42929" y="239226"/>
                  </a:lnTo>
                  <a:lnTo>
                    <a:pt x="42929" y="192613"/>
                  </a:lnTo>
                  <a:lnTo>
                    <a:pt x="21431" y="192613"/>
                  </a:lnTo>
                  <a:lnTo>
                    <a:pt x="12996" y="190958"/>
                  </a:lnTo>
                  <a:lnTo>
                    <a:pt x="6194" y="186410"/>
                  </a:lnTo>
                  <a:lnTo>
                    <a:pt x="1653" y="179588"/>
                  </a:lnTo>
                  <a:lnTo>
                    <a:pt x="0" y="171115"/>
                  </a:lnTo>
                  <a:lnTo>
                    <a:pt x="0" y="165087"/>
                  </a:lnTo>
                  <a:lnTo>
                    <a:pt x="2009" y="159729"/>
                  </a:lnTo>
                  <a:lnTo>
                    <a:pt x="6697" y="155041"/>
                  </a:lnTo>
                  <a:lnTo>
                    <a:pt x="178415" y="5357"/>
                  </a:lnTo>
                  <a:lnTo>
                    <a:pt x="183103" y="669"/>
                  </a:lnTo>
                  <a:lnTo>
                    <a:pt x="188461" y="0"/>
                  </a:lnTo>
                  <a:lnTo>
                    <a:pt x="197837" y="0"/>
                  </a:lnTo>
                  <a:lnTo>
                    <a:pt x="203195" y="1339"/>
                  </a:lnTo>
                  <a:lnTo>
                    <a:pt x="207213" y="4688"/>
                  </a:lnTo>
                  <a:lnTo>
                    <a:pt x="378261" y="155041"/>
                  </a:lnTo>
                  <a:lnTo>
                    <a:pt x="383619" y="159729"/>
                  </a:lnTo>
                  <a:lnTo>
                    <a:pt x="386298" y="165087"/>
                  </a:lnTo>
                  <a:lnTo>
                    <a:pt x="385628" y="171115"/>
                  </a:lnTo>
                  <a:lnTo>
                    <a:pt x="383880" y="179559"/>
                  </a:lnTo>
                  <a:lnTo>
                    <a:pt x="379182" y="186384"/>
                  </a:lnTo>
                  <a:lnTo>
                    <a:pt x="372349" y="190949"/>
                  </a:lnTo>
                  <a:lnTo>
                    <a:pt x="364197" y="192613"/>
                  </a:lnTo>
                  <a:lnTo>
                    <a:pt x="342766" y="192613"/>
                  </a:lnTo>
                  <a:lnTo>
                    <a:pt x="343234" y="299903"/>
                  </a:lnTo>
                  <a:lnTo>
                    <a:pt x="343234" y="301711"/>
                  </a:lnTo>
                  <a:lnTo>
                    <a:pt x="343100" y="303520"/>
                  </a:lnTo>
                  <a:lnTo>
                    <a:pt x="342899" y="305328"/>
                  </a:lnTo>
                  <a:lnTo>
                    <a:pt x="342899" y="316110"/>
                  </a:lnTo>
                  <a:lnTo>
                    <a:pt x="340795" y="326540"/>
                  </a:lnTo>
                  <a:lnTo>
                    <a:pt x="335055" y="335055"/>
                  </a:lnTo>
                  <a:lnTo>
                    <a:pt x="326540" y="340795"/>
                  </a:lnTo>
                  <a:lnTo>
                    <a:pt x="316110" y="3428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8242200" y="4812913"/>
            <a:ext cx="2907665" cy="105029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0"/>
              </a:spcBef>
            </a:pP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가족</a:t>
            </a:r>
            <a:r>
              <a:rPr dirty="0" sz="1700" spc="-160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단위</a:t>
            </a:r>
            <a:r>
              <a:rPr dirty="0" sz="1700" spc="-155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이용</a:t>
            </a:r>
            <a:r>
              <a:rPr dirty="0" sz="1700" spc="-155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2B3D4F"/>
                </a:solidFill>
                <a:latin typeface="Dotum"/>
                <a:cs typeface="Dotum"/>
              </a:rPr>
              <a:t>확대</a:t>
            </a:r>
            <a:endParaRPr sz="1700">
              <a:latin typeface="Dotum"/>
              <a:cs typeface="Dotum"/>
            </a:endParaRPr>
          </a:p>
          <a:p>
            <a:pPr algn="just" marL="12700" marR="5080">
              <a:lnSpc>
                <a:spcPct val="108700"/>
              </a:lnSpc>
              <a:spcBef>
                <a:spcPts val="565"/>
              </a:spcBef>
            </a:pPr>
            <a:r>
              <a:rPr dirty="0" sz="1150" spc="-285">
                <a:solidFill>
                  <a:srgbClr val="7E8B8C"/>
                </a:solidFill>
                <a:latin typeface="Dotum"/>
                <a:cs typeface="Dotum"/>
              </a:rPr>
              <a:t>언택트</a:t>
            </a:r>
            <a:r>
              <a:rPr dirty="0" sz="1150" spc="1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375">
                <a:solidFill>
                  <a:srgbClr val="7E8B8C"/>
                </a:solidFill>
                <a:latin typeface="Dotum"/>
                <a:cs typeface="Dotum"/>
              </a:rPr>
              <a:t>소비</a:t>
            </a:r>
            <a:r>
              <a:rPr dirty="0" sz="1150" spc="2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375">
                <a:solidFill>
                  <a:srgbClr val="7E8B8C"/>
                </a:solidFill>
                <a:latin typeface="Dotum"/>
                <a:cs typeface="Dotum"/>
              </a:rPr>
              <a:t>문화</a:t>
            </a:r>
            <a:r>
              <a:rPr dirty="0" sz="1150" spc="27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50">
                <a:solidFill>
                  <a:srgbClr val="7E8B8C"/>
                </a:solidFill>
                <a:latin typeface="Dotum"/>
                <a:cs typeface="Dotum"/>
              </a:rPr>
              <a:t>정착으로</a:t>
            </a:r>
            <a:r>
              <a:rPr dirty="0" sz="1150" spc="15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375">
                <a:solidFill>
                  <a:srgbClr val="7E8B8C"/>
                </a:solidFill>
                <a:latin typeface="Dotum"/>
                <a:cs typeface="Dotum"/>
              </a:rPr>
              <a:t>가족</a:t>
            </a:r>
            <a:r>
              <a:rPr dirty="0" sz="1150" spc="2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85">
                <a:solidFill>
                  <a:srgbClr val="7E8B8C"/>
                </a:solidFill>
                <a:latin typeface="Dotum"/>
                <a:cs typeface="Dotum"/>
              </a:rPr>
              <a:t>단위의</a:t>
            </a:r>
            <a:r>
              <a:rPr dirty="0" sz="1150" spc="1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75">
                <a:solidFill>
                  <a:srgbClr val="7E8B8C"/>
                </a:solidFill>
                <a:latin typeface="Dotum"/>
                <a:cs typeface="Dotum"/>
              </a:rPr>
              <a:t>무인카페</a:t>
            </a:r>
            <a:r>
              <a:rPr dirty="0" sz="1050" spc="-175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 spc="19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60">
                <a:solidFill>
                  <a:srgbClr val="7E8B8C"/>
                </a:solidFill>
                <a:latin typeface="Dotum"/>
                <a:cs typeface="Dotum"/>
              </a:rPr>
              <a:t>무 </a:t>
            </a:r>
            <a:r>
              <a:rPr dirty="0" sz="1150" spc="-250">
                <a:solidFill>
                  <a:srgbClr val="7E8B8C"/>
                </a:solidFill>
                <a:latin typeface="Dotum"/>
                <a:cs typeface="Dotum"/>
              </a:rPr>
              <a:t>인편의점</a:t>
            </a:r>
            <a:r>
              <a:rPr dirty="0" sz="1150" spc="15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375">
                <a:solidFill>
                  <a:srgbClr val="7E8B8C"/>
                </a:solidFill>
                <a:latin typeface="Dotum"/>
                <a:cs typeface="Dotum"/>
              </a:rPr>
              <a:t>방문</a:t>
            </a:r>
            <a:r>
              <a:rPr dirty="0" sz="1150" spc="2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7E8B8C"/>
                </a:solidFill>
                <a:latin typeface="Dotum"/>
                <a:cs typeface="Dotum"/>
              </a:rPr>
              <a:t>증가</a:t>
            </a:r>
            <a:r>
              <a:rPr dirty="0" sz="1050" spc="-155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 spc="80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050" spc="-125">
                <a:solidFill>
                  <a:srgbClr val="7E8B8C"/>
                </a:solidFill>
                <a:latin typeface="Segoe UI"/>
                <a:cs typeface="Segoe UI"/>
              </a:rPr>
              <a:t>24</a:t>
            </a:r>
            <a:r>
              <a:rPr dirty="0" sz="1150" spc="-125">
                <a:solidFill>
                  <a:srgbClr val="7E8B8C"/>
                </a:solidFill>
                <a:latin typeface="Dotum"/>
                <a:cs typeface="Dotum"/>
              </a:rPr>
              <a:t>시간</a:t>
            </a:r>
            <a:r>
              <a:rPr dirty="0" sz="1150" spc="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375">
                <a:solidFill>
                  <a:srgbClr val="7E8B8C"/>
                </a:solidFill>
                <a:latin typeface="Dotum"/>
                <a:cs typeface="Dotum"/>
              </a:rPr>
              <a:t>이용</a:t>
            </a:r>
            <a:r>
              <a:rPr dirty="0" sz="1150" spc="2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85">
                <a:solidFill>
                  <a:srgbClr val="7E8B8C"/>
                </a:solidFill>
                <a:latin typeface="Dotum"/>
                <a:cs typeface="Dotum"/>
              </a:rPr>
              <a:t>가능한</a:t>
            </a:r>
            <a:r>
              <a:rPr dirty="0" sz="1150" spc="1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50">
                <a:solidFill>
                  <a:srgbClr val="7E8B8C"/>
                </a:solidFill>
                <a:latin typeface="Dotum"/>
                <a:cs typeface="Dotum"/>
              </a:rPr>
              <a:t>접근성이</a:t>
            </a:r>
            <a:r>
              <a:rPr dirty="0" sz="1150" spc="16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20">
                <a:solidFill>
                  <a:srgbClr val="7E8B8C"/>
                </a:solidFill>
                <a:latin typeface="Dotum"/>
                <a:cs typeface="Dotum"/>
              </a:rPr>
              <a:t>가</a:t>
            </a:r>
            <a:r>
              <a:rPr dirty="0" sz="1150" spc="5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족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소비자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유입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7E8B8C"/>
                </a:solidFill>
                <a:latin typeface="Dotum"/>
                <a:cs typeface="Dotum"/>
              </a:rPr>
              <a:t>촉진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20"/>
              <a:t>무인점포</a:t>
            </a:r>
            <a:r>
              <a:rPr dirty="0" spc="-295"/>
              <a:t> </a:t>
            </a:r>
            <a:r>
              <a:rPr dirty="0" spc="-620"/>
              <a:t>시장의</a:t>
            </a:r>
            <a:r>
              <a:rPr dirty="0" spc="-295"/>
              <a:t> </a:t>
            </a:r>
            <a:r>
              <a:rPr dirty="0" spc="-620"/>
              <a:t>성장</a:t>
            </a:r>
            <a:r>
              <a:rPr dirty="0" spc="-295"/>
              <a:t> </a:t>
            </a:r>
            <a:r>
              <a:rPr dirty="0" spc="-645"/>
              <a:t>동력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761999" y="1028699"/>
            <a:ext cx="10668000" cy="2857500"/>
            <a:chOff x="761999" y="1028699"/>
            <a:chExt cx="10668000" cy="2857500"/>
          </a:xfrm>
        </p:grpSpPr>
        <p:sp>
          <p:nvSpPr>
            <p:cNvPr id="4" name="object 4" descr=""/>
            <p:cNvSpPr/>
            <p:nvPr/>
          </p:nvSpPr>
          <p:spPr>
            <a:xfrm>
              <a:off x="761999" y="1028699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5714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571499" y="0"/>
                  </a:lnTo>
                  <a:lnTo>
                    <a:pt x="571499" y="380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095998" y="1447799"/>
              <a:ext cx="5334000" cy="2438400"/>
            </a:xfrm>
            <a:custGeom>
              <a:avLst/>
              <a:gdLst/>
              <a:ahLst/>
              <a:cxnLst/>
              <a:rect l="l" t="t" r="r" b="b"/>
              <a:pathLst>
                <a:path w="5334000" h="2438400">
                  <a:moveTo>
                    <a:pt x="5262803" y="2438399"/>
                  </a:moveTo>
                  <a:lnTo>
                    <a:pt x="71196" y="2438399"/>
                  </a:lnTo>
                  <a:lnTo>
                    <a:pt x="66241" y="2437911"/>
                  </a:lnTo>
                  <a:lnTo>
                    <a:pt x="29705" y="2422777"/>
                  </a:lnTo>
                  <a:lnTo>
                    <a:pt x="3885" y="2386737"/>
                  </a:lnTo>
                  <a:lnTo>
                    <a:pt x="0" y="2367203"/>
                  </a:lnTo>
                  <a:lnTo>
                    <a:pt x="0" y="2362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62803" y="0"/>
                  </a:lnTo>
                  <a:lnTo>
                    <a:pt x="5304293" y="15621"/>
                  </a:lnTo>
                  <a:lnTo>
                    <a:pt x="5330113" y="51661"/>
                  </a:lnTo>
                  <a:lnTo>
                    <a:pt x="5333999" y="71196"/>
                  </a:lnTo>
                  <a:lnTo>
                    <a:pt x="5333999" y="2367203"/>
                  </a:lnTo>
                  <a:lnTo>
                    <a:pt x="5318376" y="2408694"/>
                  </a:lnTo>
                  <a:lnTo>
                    <a:pt x="5282337" y="2434513"/>
                  </a:lnTo>
                  <a:lnTo>
                    <a:pt x="5267757" y="2437911"/>
                  </a:lnTo>
                  <a:lnTo>
                    <a:pt x="5262803" y="24383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49299" y="1412392"/>
            <a:ext cx="5061585" cy="711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무인점포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시장이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급성장하는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배경에는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초기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투자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비용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180">
                <a:solidFill>
                  <a:srgbClr val="374050"/>
                </a:solidFill>
                <a:latin typeface="Dotum"/>
                <a:cs typeface="Dotum"/>
              </a:rPr>
              <a:t>절감</a:t>
            </a:r>
            <a:r>
              <a:rPr dirty="0" sz="1200" spc="-180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200" spc="1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200" spc="-140">
                <a:solidFill>
                  <a:srgbClr val="374050"/>
                </a:solidFill>
                <a:latin typeface="Segoe UI"/>
                <a:cs typeface="Segoe UI"/>
              </a:rPr>
              <a:t>24</a:t>
            </a:r>
            <a:r>
              <a:rPr dirty="0" sz="1350" spc="-140">
                <a:solidFill>
                  <a:srgbClr val="374050"/>
                </a:solidFill>
                <a:latin typeface="Dotum"/>
                <a:cs typeface="Dotum"/>
              </a:rPr>
              <a:t>시간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영업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180">
                <a:solidFill>
                  <a:srgbClr val="374050"/>
                </a:solidFill>
                <a:latin typeface="Dotum"/>
                <a:cs typeface="Dotum"/>
              </a:rPr>
              <a:t>가능</a:t>
            </a:r>
            <a:r>
              <a:rPr dirty="0" sz="1200" spc="-180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200" spc="1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310">
                <a:solidFill>
                  <a:srgbClr val="374050"/>
                </a:solidFill>
                <a:latin typeface="Dotum"/>
                <a:cs typeface="Dotum"/>
              </a:rPr>
              <a:t>기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술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접근성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향상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등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다양한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동력이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20">
                <a:solidFill>
                  <a:srgbClr val="374050"/>
                </a:solidFill>
                <a:latin typeface="Dotum"/>
                <a:cs typeface="Dotum"/>
              </a:rPr>
              <a:t>존재합니다</a:t>
            </a:r>
            <a:r>
              <a:rPr dirty="0" sz="1200" spc="-220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r>
              <a:rPr dirty="0" sz="1200" spc="1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특히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최저임금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상승과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인력난이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374050"/>
                </a:solidFill>
                <a:latin typeface="Dotum"/>
                <a:cs typeface="Dotum"/>
              </a:rPr>
              <a:t>심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화되면서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무인화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트렌드는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더욱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가속화되고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10">
                <a:solidFill>
                  <a:srgbClr val="374050"/>
                </a:solidFill>
                <a:latin typeface="Dotum"/>
                <a:cs typeface="Dotum"/>
              </a:rPr>
              <a:t>있습니다</a:t>
            </a:r>
            <a:r>
              <a:rPr dirty="0" sz="1200" spc="-10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49299" y="2326792"/>
            <a:ext cx="5103495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경기도시장상권진흥원의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보고서에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00">
                <a:solidFill>
                  <a:srgbClr val="374050"/>
                </a:solidFill>
                <a:latin typeface="Dotum"/>
                <a:cs typeface="Dotum"/>
              </a:rPr>
              <a:t>따르면</a:t>
            </a:r>
            <a:r>
              <a:rPr dirty="0" sz="1200" spc="-200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200" spc="2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200" spc="-65">
                <a:solidFill>
                  <a:srgbClr val="374050"/>
                </a:solidFill>
                <a:latin typeface="Segoe UI"/>
                <a:cs typeface="Segoe UI"/>
              </a:rPr>
              <a:t>2024</a:t>
            </a:r>
            <a:r>
              <a:rPr dirty="0" sz="1350" spc="-65">
                <a:solidFill>
                  <a:srgbClr val="374050"/>
                </a:solidFill>
                <a:latin typeface="Dotum"/>
                <a:cs typeface="Dotum"/>
              </a:rPr>
              <a:t>년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기준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29">
                <a:solidFill>
                  <a:srgbClr val="374050"/>
                </a:solidFill>
                <a:latin typeface="Dotum"/>
                <a:cs typeface="Dotum"/>
              </a:rPr>
              <a:t>반려동물용품점</a:t>
            </a:r>
            <a:r>
              <a:rPr dirty="0" sz="1200" spc="-229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200" spc="2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라면</a:t>
            </a:r>
            <a:r>
              <a:rPr dirty="0" sz="1350" spc="-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350" spc="-180">
                <a:solidFill>
                  <a:srgbClr val="374050"/>
                </a:solidFill>
                <a:latin typeface="Dotum"/>
                <a:cs typeface="Dotum"/>
              </a:rPr>
              <a:t> 컵밥</a:t>
            </a:r>
            <a:r>
              <a:rPr dirty="0" sz="1200" spc="-180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200" spc="1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180">
                <a:solidFill>
                  <a:srgbClr val="374050"/>
                </a:solidFill>
                <a:latin typeface="Dotum"/>
                <a:cs typeface="Dotum"/>
              </a:rPr>
              <a:t>국밥</a:t>
            </a:r>
            <a:r>
              <a:rPr dirty="0" sz="1200" spc="-180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200" spc="1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180">
                <a:solidFill>
                  <a:srgbClr val="374050"/>
                </a:solidFill>
                <a:latin typeface="Dotum"/>
                <a:cs typeface="Dotum"/>
              </a:rPr>
              <a:t>계란</a:t>
            </a:r>
            <a:r>
              <a:rPr dirty="0" sz="1200" spc="-180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200" spc="1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00">
                <a:solidFill>
                  <a:srgbClr val="374050"/>
                </a:solidFill>
                <a:latin typeface="Dotum"/>
                <a:cs typeface="Dotum"/>
              </a:rPr>
              <a:t>건어물</a:t>
            </a:r>
            <a:r>
              <a:rPr dirty="0" sz="1200" spc="-200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200" spc="1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의류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등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다양한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특수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품목까지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무인점포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영역이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0">
                <a:solidFill>
                  <a:srgbClr val="374050"/>
                </a:solidFill>
                <a:latin typeface="Dotum"/>
                <a:cs typeface="Dotum"/>
              </a:rPr>
              <a:t>확장되었</a:t>
            </a:r>
            <a:r>
              <a:rPr dirty="0" sz="1350" spc="-180">
                <a:solidFill>
                  <a:srgbClr val="374050"/>
                </a:solidFill>
                <a:latin typeface="Dotum"/>
                <a:cs typeface="Dotum"/>
              </a:rPr>
              <a:t> 으며</a:t>
            </a:r>
            <a:r>
              <a:rPr dirty="0" sz="1200" spc="-180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200" spc="1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최근에는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무인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태닝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점포까지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29">
                <a:solidFill>
                  <a:srgbClr val="374050"/>
                </a:solidFill>
                <a:latin typeface="Dotum"/>
                <a:cs typeface="Dotum"/>
              </a:rPr>
              <a:t>등장했습니다</a:t>
            </a:r>
            <a:r>
              <a:rPr dirty="0" sz="1200" spc="-229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r>
              <a:rPr dirty="0" sz="1200" spc="1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초기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무인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편의점과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카페를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374050"/>
                </a:solidFill>
                <a:latin typeface="Dotum"/>
                <a:cs typeface="Dotum"/>
              </a:rPr>
              <a:t>넘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어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이제는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다양한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업종으로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확산되고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10">
                <a:solidFill>
                  <a:srgbClr val="374050"/>
                </a:solidFill>
                <a:latin typeface="Dotum"/>
                <a:cs typeface="Dotum"/>
              </a:rPr>
              <a:t>있습니다</a:t>
            </a:r>
            <a:r>
              <a:rPr dirty="0" sz="1200" spc="-10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619801" y="1793430"/>
            <a:ext cx="2286635" cy="4184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50" spc="-484">
                <a:solidFill>
                  <a:srgbClr val="2562EB"/>
                </a:solidFill>
                <a:latin typeface="Dotum"/>
                <a:cs typeface="Dotum"/>
              </a:rPr>
              <a:t>무인점포</a:t>
            </a:r>
            <a:r>
              <a:rPr dirty="0" sz="2550" spc="-24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2550" spc="-484">
                <a:solidFill>
                  <a:srgbClr val="2562EB"/>
                </a:solidFill>
                <a:latin typeface="Dotum"/>
                <a:cs typeface="Dotum"/>
              </a:rPr>
              <a:t>확산</a:t>
            </a:r>
            <a:r>
              <a:rPr dirty="0" sz="2550" spc="-229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2550" spc="-509">
                <a:solidFill>
                  <a:srgbClr val="2562EB"/>
                </a:solidFill>
                <a:latin typeface="Dotum"/>
                <a:cs typeface="Dotum"/>
              </a:rPr>
              <a:t>분야</a:t>
            </a:r>
            <a:endParaRPr sz="2550">
              <a:latin typeface="Dotum"/>
              <a:cs typeface="Dotum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248398" y="2343149"/>
            <a:ext cx="1628775" cy="533400"/>
            <a:chOff x="6248398" y="2343149"/>
            <a:chExt cx="1628775" cy="533400"/>
          </a:xfrm>
        </p:grpSpPr>
        <p:sp>
          <p:nvSpPr>
            <p:cNvPr id="10" name="object 10" descr=""/>
            <p:cNvSpPr/>
            <p:nvPr/>
          </p:nvSpPr>
          <p:spPr>
            <a:xfrm>
              <a:off x="6248398" y="2343149"/>
              <a:ext cx="1628775" cy="533400"/>
            </a:xfrm>
            <a:custGeom>
              <a:avLst/>
              <a:gdLst/>
              <a:ahLst/>
              <a:cxnLst/>
              <a:rect l="l" t="t" r="r" b="b"/>
              <a:pathLst>
                <a:path w="1628775" h="533400">
                  <a:moveTo>
                    <a:pt x="1595726" y="533399"/>
                  </a:moveTo>
                  <a:lnTo>
                    <a:pt x="33047" y="533399"/>
                  </a:lnTo>
                  <a:lnTo>
                    <a:pt x="28187" y="532432"/>
                  </a:lnTo>
                  <a:lnTo>
                    <a:pt x="966" y="505212"/>
                  </a:lnTo>
                  <a:lnTo>
                    <a:pt x="0" y="500352"/>
                  </a:lnTo>
                  <a:lnTo>
                    <a:pt x="0" y="4952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95726" y="0"/>
                  </a:lnTo>
                  <a:lnTo>
                    <a:pt x="1627808" y="28187"/>
                  </a:lnTo>
                  <a:lnTo>
                    <a:pt x="1628774" y="33047"/>
                  </a:lnTo>
                  <a:lnTo>
                    <a:pt x="1628774" y="500352"/>
                  </a:lnTo>
                  <a:lnTo>
                    <a:pt x="1600586" y="532432"/>
                  </a:lnTo>
                  <a:lnTo>
                    <a:pt x="1595726" y="533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1976" y="2429182"/>
              <a:ext cx="152091" cy="133041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6732934" y="2629916"/>
            <a:ext cx="656590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70">
                <a:latin typeface="Dotum"/>
                <a:cs typeface="Dotum"/>
              </a:rPr>
              <a:t>반려동물용품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7953373" y="2343149"/>
            <a:ext cx="1619250" cy="533400"/>
            <a:chOff x="7953373" y="2343149"/>
            <a:chExt cx="1619250" cy="533400"/>
          </a:xfrm>
        </p:grpSpPr>
        <p:sp>
          <p:nvSpPr>
            <p:cNvPr id="14" name="object 14" descr=""/>
            <p:cNvSpPr/>
            <p:nvPr/>
          </p:nvSpPr>
          <p:spPr>
            <a:xfrm>
              <a:off x="7953373" y="2343149"/>
              <a:ext cx="1619250" cy="533400"/>
            </a:xfrm>
            <a:custGeom>
              <a:avLst/>
              <a:gdLst/>
              <a:ahLst/>
              <a:cxnLst/>
              <a:rect l="l" t="t" r="r" b="b"/>
              <a:pathLst>
                <a:path w="1619250" h="533400">
                  <a:moveTo>
                    <a:pt x="1586201" y="533399"/>
                  </a:moveTo>
                  <a:lnTo>
                    <a:pt x="33047" y="533399"/>
                  </a:lnTo>
                  <a:lnTo>
                    <a:pt x="28187" y="532432"/>
                  </a:lnTo>
                  <a:lnTo>
                    <a:pt x="966" y="505212"/>
                  </a:lnTo>
                  <a:lnTo>
                    <a:pt x="0" y="500352"/>
                  </a:lnTo>
                  <a:lnTo>
                    <a:pt x="0" y="4952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86201" y="0"/>
                  </a:lnTo>
                  <a:lnTo>
                    <a:pt x="1618282" y="28187"/>
                  </a:lnTo>
                  <a:lnTo>
                    <a:pt x="1619249" y="33047"/>
                  </a:lnTo>
                  <a:lnTo>
                    <a:pt x="1619249" y="500352"/>
                  </a:lnTo>
                  <a:lnTo>
                    <a:pt x="1591061" y="532432"/>
                  </a:lnTo>
                  <a:lnTo>
                    <a:pt x="1586201" y="533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7749" y="2428874"/>
              <a:ext cx="190499" cy="133349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8539857" y="2629916"/>
            <a:ext cx="446405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65">
                <a:latin typeface="Dotum"/>
                <a:cs typeface="Dotum"/>
              </a:rPr>
              <a:t>무인카페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9648823" y="2343149"/>
            <a:ext cx="1628775" cy="533400"/>
            <a:chOff x="9648823" y="2343149"/>
            <a:chExt cx="1628775" cy="533400"/>
          </a:xfrm>
        </p:grpSpPr>
        <p:sp>
          <p:nvSpPr>
            <p:cNvPr id="18" name="object 18" descr=""/>
            <p:cNvSpPr/>
            <p:nvPr/>
          </p:nvSpPr>
          <p:spPr>
            <a:xfrm>
              <a:off x="9648823" y="2343149"/>
              <a:ext cx="1628775" cy="533400"/>
            </a:xfrm>
            <a:custGeom>
              <a:avLst/>
              <a:gdLst/>
              <a:ahLst/>
              <a:cxnLst/>
              <a:rect l="l" t="t" r="r" b="b"/>
              <a:pathLst>
                <a:path w="1628775" h="533400">
                  <a:moveTo>
                    <a:pt x="1595727" y="533399"/>
                  </a:moveTo>
                  <a:lnTo>
                    <a:pt x="33047" y="533399"/>
                  </a:lnTo>
                  <a:lnTo>
                    <a:pt x="28186" y="532432"/>
                  </a:lnTo>
                  <a:lnTo>
                    <a:pt x="966" y="505212"/>
                  </a:lnTo>
                  <a:lnTo>
                    <a:pt x="0" y="500352"/>
                  </a:lnTo>
                  <a:lnTo>
                    <a:pt x="0" y="495299"/>
                  </a:lnTo>
                  <a:lnTo>
                    <a:pt x="0" y="33047"/>
                  </a:lnTo>
                  <a:lnTo>
                    <a:pt x="28186" y="966"/>
                  </a:lnTo>
                  <a:lnTo>
                    <a:pt x="33047" y="0"/>
                  </a:lnTo>
                  <a:lnTo>
                    <a:pt x="1595727" y="0"/>
                  </a:lnTo>
                  <a:lnTo>
                    <a:pt x="1627808" y="28187"/>
                  </a:lnTo>
                  <a:lnTo>
                    <a:pt x="1628774" y="33047"/>
                  </a:lnTo>
                  <a:lnTo>
                    <a:pt x="1628774" y="500352"/>
                  </a:lnTo>
                  <a:lnTo>
                    <a:pt x="1600586" y="532432"/>
                  </a:lnTo>
                  <a:lnTo>
                    <a:pt x="1595727" y="533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01300" y="2419111"/>
              <a:ext cx="133349" cy="152638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10294242" y="2629916"/>
            <a:ext cx="340995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55">
                <a:latin typeface="Dotum"/>
                <a:cs typeface="Dotum"/>
              </a:rPr>
              <a:t>식품점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248398" y="2952749"/>
            <a:ext cx="1628775" cy="533400"/>
            <a:chOff x="6248398" y="2952749"/>
            <a:chExt cx="1628775" cy="533400"/>
          </a:xfrm>
        </p:grpSpPr>
        <p:sp>
          <p:nvSpPr>
            <p:cNvPr id="22" name="object 22" descr=""/>
            <p:cNvSpPr/>
            <p:nvPr/>
          </p:nvSpPr>
          <p:spPr>
            <a:xfrm>
              <a:off x="6248398" y="2952749"/>
              <a:ext cx="1628775" cy="533400"/>
            </a:xfrm>
            <a:custGeom>
              <a:avLst/>
              <a:gdLst/>
              <a:ahLst/>
              <a:cxnLst/>
              <a:rect l="l" t="t" r="r" b="b"/>
              <a:pathLst>
                <a:path w="1628775" h="533400">
                  <a:moveTo>
                    <a:pt x="1595726" y="533399"/>
                  </a:moveTo>
                  <a:lnTo>
                    <a:pt x="33047" y="533399"/>
                  </a:lnTo>
                  <a:lnTo>
                    <a:pt x="28187" y="532432"/>
                  </a:lnTo>
                  <a:lnTo>
                    <a:pt x="966" y="505211"/>
                  </a:lnTo>
                  <a:lnTo>
                    <a:pt x="0" y="500351"/>
                  </a:lnTo>
                  <a:lnTo>
                    <a:pt x="0" y="4952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95726" y="0"/>
                  </a:lnTo>
                  <a:lnTo>
                    <a:pt x="1627808" y="28187"/>
                  </a:lnTo>
                  <a:lnTo>
                    <a:pt x="1628774" y="33047"/>
                  </a:lnTo>
                  <a:lnTo>
                    <a:pt x="1628774" y="500351"/>
                  </a:lnTo>
                  <a:lnTo>
                    <a:pt x="1600586" y="532432"/>
                  </a:lnTo>
                  <a:lnTo>
                    <a:pt x="1595726" y="533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62595" y="3028949"/>
              <a:ext cx="190857" cy="152399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6943228" y="3239516"/>
            <a:ext cx="236220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45">
                <a:latin typeface="Dotum"/>
                <a:cs typeface="Dotum"/>
              </a:rPr>
              <a:t>의류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7953373" y="2952749"/>
            <a:ext cx="1619250" cy="533400"/>
            <a:chOff x="7953373" y="2952749"/>
            <a:chExt cx="1619250" cy="533400"/>
          </a:xfrm>
        </p:grpSpPr>
        <p:sp>
          <p:nvSpPr>
            <p:cNvPr id="26" name="object 26" descr=""/>
            <p:cNvSpPr/>
            <p:nvPr/>
          </p:nvSpPr>
          <p:spPr>
            <a:xfrm>
              <a:off x="7953373" y="2952749"/>
              <a:ext cx="1619250" cy="533400"/>
            </a:xfrm>
            <a:custGeom>
              <a:avLst/>
              <a:gdLst/>
              <a:ahLst/>
              <a:cxnLst/>
              <a:rect l="l" t="t" r="r" b="b"/>
              <a:pathLst>
                <a:path w="1619250" h="533400">
                  <a:moveTo>
                    <a:pt x="1586201" y="533399"/>
                  </a:moveTo>
                  <a:lnTo>
                    <a:pt x="33047" y="533399"/>
                  </a:lnTo>
                  <a:lnTo>
                    <a:pt x="28187" y="532432"/>
                  </a:lnTo>
                  <a:lnTo>
                    <a:pt x="966" y="505211"/>
                  </a:lnTo>
                  <a:lnTo>
                    <a:pt x="0" y="500351"/>
                  </a:lnTo>
                  <a:lnTo>
                    <a:pt x="0" y="4952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86201" y="0"/>
                  </a:lnTo>
                  <a:lnTo>
                    <a:pt x="1618282" y="28187"/>
                  </a:lnTo>
                  <a:lnTo>
                    <a:pt x="1619249" y="33047"/>
                  </a:lnTo>
                  <a:lnTo>
                    <a:pt x="1619249" y="500351"/>
                  </a:lnTo>
                  <a:lnTo>
                    <a:pt x="1591061" y="532432"/>
                  </a:lnTo>
                  <a:lnTo>
                    <a:pt x="1586201" y="533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86799" y="3038474"/>
              <a:ext cx="152399" cy="133349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8592393" y="3239516"/>
            <a:ext cx="340995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55">
                <a:latin typeface="Dotum"/>
                <a:cs typeface="Dotum"/>
              </a:rPr>
              <a:t>사진관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9648823" y="2952749"/>
            <a:ext cx="1628775" cy="533400"/>
            <a:chOff x="9648823" y="2952749"/>
            <a:chExt cx="1628775" cy="533400"/>
          </a:xfrm>
        </p:grpSpPr>
        <p:sp>
          <p:nvSpPr>
            <p:cNvPr id="30" name="object 30" descr=""/>
            <p:cNvSpPr/>
            <p:nvPr/>
          </p:nvSpPr>
          <p:spPr>
            <a:xfrm>
              <a:off x="9648823" y="2952749"/>
              <a:ext cx="1628775" cy="533400"/>
            </a:xfrm>
            <a:custGeom>
              <a:avLst/>
              <a:gdLst/>
              <a:ahLst/>
              <a:cxnLst/>
              <a:rect l="l" t="t" r="r" b="b"/>
              <a:pathLst>
                <a:path w="1628775" h="533400">
                  <a:moveTo>
                    <a:pt x="1595727" y="533399"/>
                  </a:moveTo>
                  <a:lnTo>
                    <a:pt x="33047" y="533399"/>
                  </a:lnTo>
                  <a:lnTo>
                    <a:pt x="28186" y="532432"/>
                  </a:lnTo>
                  <a:lnTo>
                    <a:pt x="966" y="505211"/>
                  </a:lnTo>
                  <a:lnTo>
                    <a:pt x="0" y="500351"/>
                  </a:lnTo>
                  <a:lnTo>
                    <a:pt x="0" y="495299"/>
                  </a:lnTo>
                  <a:lnTo>
                    <a:pt x="0" y="33047"/>
                  </a:lnTo>
                  <a:lnTo>
                    <a:pt x="28186" y="966"/>
                  </a:lnTo>
                  <a:lnTo>
                    <a:pt x="33047" y="0"/>
                  </a:lnTo>
                  <a:lnTo>
                    <a:pt x="1595727" y="0"/>
                  </a:lnTo>
                  <a:lnTo>
                    <a:pt x="1627808" y="28187"/>
                  </a:lnTo>
                  <a:lnTo>
                    <a:pt x="1628774" y="33047"/>
                  </a:lnTo>
                  <a:lnTo>
                    <a:pt x="1628774" y="500351"/>
                  </a:lnTo>
                  <a:lnTo>
                    <a:pt x="1600586" y="532432"/>
                  </a:lnTo>
                  <a:lnTo>
                    <a:pt x="1595727" y="533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10825" y="3033712"/>
              <a:ext cx="114299" cy="142874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10241706" y="3239516"/>
            <a:ext cx="446405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65">
                <a:latin typeface="Dotum"/>
                <a:cs typeface="Dotum"/>
              </a:rPr>
              <a:t>계란가게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761999" y="4190999"/>
            <a:ext cx="3400425" cy="1905000"/>
            <a:chOff x="761999" y="4190999"/>
            <a:chExt cx="3400425" cy="1905000"/>
          </a:xfrm>
        </p:grpSpPr>
        <p:sp>
          <p:nvSpPr>
            <p:cNvPr id="34" name="object 34" descr=""/>
            <p:cNvSpPr/>
            <p:nvPr/>
          </p:nvSpPr>
          <p:spPr>
            <a:xfrm>
              <a:off x="761999" y="4190999"/>
              <a:ext cx="3400425" cy="1905000"/>
            </a:xfrm>
            <a:custGeom>
              <a:avLst/>
              <a:gdLst/>
              <a:ahLst/>
              <a:cxnLst/>
              <a:rect l="l" t="t" r="r" b="b"/>
              <a:pathLst>
                <a:path w="3400425" h="1905000">
                  <a:moveTo>
                    <a:pt x="3329228" y="1904999"/>
                  </a:moveTo>
                  <a:lnTo>
                    <a:pt x="71196" y="1904999"/>
                  </a:lnTo>
                  <a:lnTo>
                    <a:pt x="66241" y="1904510"/>
                  </a:lnTo>
                  <a:lnTo>
                    <a:pt x="29705" y="1889377"/>
                  </a:lnTo>
                  <a:lnTo>
                    <a:pt x="3885" y="1853337"/>
                  </a:lnTo>
                  <a:lnTo>
                    <a:pt x="0" y="1833803"/>
                  </a:lnTo>
                  <a:lnTo>
                    <a:pt x="0" y="1828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29228" y="0"/>
                  </a:lnTo>
                  <a:lnTo>
                    <a:pt x="3370718" y="15621"/>
                  </a:lnTo>
                  <a:lnTo>
                    <a:pt x="3396538" y="51661"/>
                  </a:lnTo>
                  <a:lnTo>
                    <a:pt x="3400424" y="71196"/>
                  </a:lnTo>
                  <a:lnTo>
                    <a:pt x="3400424" y="1833803"/>
                  </a:lnTo>
                  <a:lnTo>
                    <a:pt x="3384802" y="1875293"/>
                  </a:lnTo>
                  <a:lnTo>
                    <a:pt x="3348762" y="1901113"/>
                  </a:lnTo>
                  <a:lnTo>
                    <a:pt x="3334183" y="1904510"/>
                  </a:lnTo>
                  <a:lnTo>
                    <a:pt x="3329228" y="1904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990599" y="4457699"/>
              <a:ext cx="386080" cy="342900"/>
            </a:xfrm>
            <a:custGeom>
              <a:avLst/>
              <a:gdLst/>
              <a:ahLst/>
              <a:cxnLst/>
              <a:rect l="l" t="t" r="r" b="b"/>
              <a:pathLst>
                <a:path w="386080" h="342900">
                  <a:moveTo>
                    <a:pt x="139437" y="68312"/>
                  </a:moveTo>
                  <a:lnTo>
                    <a:pt x="139370" y="66972"/>
                  </a:lnTo>
                  <a:lnTo>
                    <a:pt x="139303" y="64293"/>
                  </a:lnTo>
                  <a:lnTo>
                    <a:pt x="144357" y="39273"/>
                  </a:lnTo>
                  <a:lnTo>
                    <a:pt x="158139" y="18836"/>
                  </a:lnTo>
                  <a:lnTo>
                    <a:pt x="178576" y="5054"/>
                  </a:lnTo>
                  <a:lnTo>
                    <a:pt x="203596" y="0"/>
                  </a:lnTo>
                  <a:lnTo>
                    <a:pt x="228617" y="5054"/>
                  </a:lnTo>
                  <a:lnTo>
                    <a:pt x="249054" y="18836"/>
                  </a:lnTo>
                  <a:lnTo>
                    <a:pt x="262836" y="39273"/>
                  </a:lnTo>
                  <a:lnTo>
                    <a:pt x="267890" y="64293"/>
                  </a:lnTo>
                  <a:lnTo>
                    <a:pt x="171449" y="64293"/>
                  </a:lnTo>
                  <a:lnTo>
                    <a:pt x="165109" y="64494"/>
                  </a:lnTo>
                  <a:lnTo>
                    <a:pt x="163854" y="64494"/>
                  </a:lnTo>
                  <a:lnTo>
                    <a:pt x="155142" y="65323"/>
                  </a:lnTo>
                  <a:lnTo>
                    <a:pt x="147207" y="66582"/>
                  </a:lnTo>
                  <a:lnTo>
                    <a:pt x="139437" y="68312"/>
                  </a:lnTo>
                  <a:close/>
                </a:path>
                <a:path w="386080" h="342900">
                  <a:moveTo>
                    <a:pt x="267890" y="64762"/>
                  </a:moveTo>
                  <a:lnTo>
                    <a:pt x="264341" y="64494"/>
                  </a:lnTo>
                  <a:lnTo>
                    <a:pt x="260791" y="64293"/>
                  </a:lnTo>
                  <a:lnTo>
                    <a:pt x="267890" y="64293"/>
                  </a:lnTo>
                  <a:lnTo>
                    <a:pt x="267890" y="64762"/>
                  </a:lnTo>
                  <a:close/>
                </a:path>
                <a:path w="386080" h="342900">
                  <a:moveTo>
                    <a:pt x="337257" y="86796"/>
                  </a:moveTo>
                  <a:lnTo>
                    <a:pt x="272578" y="86796"/>
                  </a:lnTo>
                  <a:lnTo>
                    <a:pt x="282440" y="77488"/>
                  </a:lnTo>
                  <a:lnTo>
                    <a:pt x="294110" y="70396"/>
                  </a:lnTo>
                  <a:lnTo>
                    <a:pt x="307237" y="65879"/>
                  </a:lnTo>
                  <a:lnTo>
                    <a:pt x="321468" y="64293"/>
                  </a:lnTo>
                  <a:lnTo>
                    <a:pt x="336135" y="64293"/>
                  </a:lnTo>
                  <a:lnTo>
                    <a:pt x="341225" y="70857"/>
                  </a:lnTo>
                  <a:lnTo>
                    <a:pt x="337525" y="85724"/>
                  </a:lnTo>
                  <a:lnTo>
                    <a:pt x="337424" y="86126"/>
                  </a:lnTo>
                  <a:lnTo>
                    <a:pt x="337303" y="86612"/>
                  </a:lnTo>
                  <a:lnTo>
                    <a:pt x="337257" y="86796"/>
                  </a:lnTo>
                  <a:close/>
                </a:path>
                <a:path w="386080" h="342900">
                  <a:moveTo>
                    <a:pt x="268785" y="171449"/>
                  </a:moveTo>
                  <a:lnTo>
                    <a:pt x="66436" y="171449"/>
                  </a:lnTo>
                  <a:lnTo>
                    <a:pt x="76506" y="143144"/>
                  </a:lnTo>
                  <a:lnTo>
                    <a:pt x="116738" y="100748"/>
                  </a:lnTo>
                  <a:lnTo>
                    <a:pt x="157611" y="86612"/>
                  </a:lnTo>
                  <a:lnTo>
                    <a:pt x="164709" y="85925"/>
                  </a:lnTo>
                  <a:lnTo>
                    <a:pt x="165188" y="85925"/>
                  </a:lnTo>
                  <a:lnTo>
                    <a:pt x="171449" y="85724"/>
                  </a:lnTo>
                  <a:lnTo>
                    <a:pt x="260724" y="85724"/>
                  </a:lnTo>
                  <a:lnTo>
                    <a:pt x="264140" y="85925"/>
                  </a:lnTo>
                  <a:lnTo>
                    <a:pt x="266953" y="86126"/>
                  </a:lnTo>
                  <a:lnTo>
                    <a:pt x="269765" y="86394"/>
                  </a:lnTo>
                  <a:lnTo>
                    <a:pt x="272578" y="86796"/>
                  </a:lnTo>
                  <a:lnTo>
                    <a:pt x="337257" y="86796"/>
                  </a:lnTo>
                  <a:lnTo>
                    <a:pt x="330309" y="114590"/>
                  </a:lnTo>
                  <a:lnTo>
                    <a:pt x="337868" y="122414"/>
                  </a:lnTo>
                  <a:lnTo>
                    <a:pt x="344624" y="130973"/>
                  </a:lnTo>
                  <a:lnTo>
                    <a:pt x="350501" y="140197"/>
                  </a:lnTo>
                  <a:lnTo>
                    <a:pt x="355423" y="150018"/>
                  </a:lnTo>
                  <a:lnTo>
                    <a:pt x="364331" y="150018"/>
                  </a:lnTo>
                  <a:lnTo>
                    <a:pt x="372680" y="151700"/>
                  </a:lnTo>
                  <a:lnTo>
                    <a:pt x="379492" y="156289"/>
                  </a:lnTo>
                  <a:lnTo>
                    <a:pt x="382486" y="160734"/>
                  </a:lnTo>
                  <a:lnTo>
                    <a:pt x="281832" y="160734"/>
                  </a:lnTo>
                  <a:lnTo>
                    <a:pt x="279782" y="161142"/>
                  </a:lnTo>
                  <a:lnTo>
                    <a:pt x="275843" y="162773"/>
                  </a:lnTo>
                  <a:lnTo>
                    <a:pt x="274105" y="163934"/>
                  </a:lnTo>
                  <a:lnTo>
                    <a:pt x="271091" y="166949"/>
                  </a:lnTo>
                  <a:lnTo>
                    <a:pt x="269929" y="168687"/>
                  </a:lnTo>
                  <a:lnTo>
                    <a:pt x="268785" y="171449"/>
                  </a:lnTo>
                  <a:close/>
                </a:path>
                <a:path w="386080" h="342900">
                  <a:moveTo>
                    <a:pt x="150018" y="342899"/>
                  </a:moveTo>
                  <a:lnTo>
                    <a:pt x="128587" y="342899"/>
                  </a:lnTo>
                  <a:lnTo>
                    <a:pt x="120237" y="341218"/>
                  </a:lnTo>
                  <a:lnTo>
                    <a:pt x="113426" y="336629"/>
                  </a:lnTo>
                  <a:lnTo>
                    <a:pt x="108837" y="329818"/>
                  </a:lnTo>
                  <a:lnTo>
                    <a:pt x="107156" y="321468"/>
                  </a:lnTo>
                  <a:lnTo>
                    <a:pt x="107156" y="278606"/>
                  </a:lnTo>
                  <a:lnTo>
                    <a:pt x="91105" y="263787"/>
                  </a:lnTo>
                  <a:lnTo>
                    <a:pt x="78358" y="245998"/>
                  </a:lnTo>
                  <a:lnTo>
                    <a:pt x="69427" y="225761"/>
                  </a:lnTo>
                  <a:lnTo>
                    <a:pt x="64829" y="203596"/>
                  </a:lnTo>
                  <a:lnTo>
                    <a:pt x="45541" y="203596"/>
                  </a:lnTo>
                  <a:lnTo>
                    <a:pt x="27802" y="200022"/>
                  </a:lnTo>
                  <a:lnTo>
                    <a:pt x="13327" y="190269"/>
                  </a:lnTo>
                  <a:lnTo>
                    <a:pt x="3574" y="175794"/>
                  </a:lnTo>
                  <a:lnTo>
                    <a:pt x="0" y="158055"/>
                  </a:lnTo>
                  <a:lnTo>
                    <a:pt x="3004" y="143144"/>
                  </a:lnTo>
                  <a:lnTo>
                    <a:pt x="3654" y="140197"/>
                  </a:lnTo>
                  <a:lnTo>
                    <a:pt x="13327" y="125841"/>
                  </a:lnTo>
                  <a:lnTo>
                    <a:pt x="27802" y="116088"/>
                  </a:lnTo>
                  <a:lnTo>
                    <a:pt x="45541" y="112514"/>
                  </a:lnTo>
                  <a:lnTo>
                    <a:pt x="57127" y="112514"/>
                  </a:lnTo>
                  <a:lnTo>
                    <a:pt x="64293" y="119680"/>
                  </a:lnTo>
                  <a:lnTo>
                    <a:pt x="64293" y="137494"/>
                  </a:lnTo>
                  <a:lnTo>
                    <a:pt x="57127" y="144660"/>
                  </a:lnTo>
                  <a:lnTo>
                    <a:pt x="38174" y="144660"/>
                  </a:lnTo>
                  <a:lnTo>
                    <a:pt x="32146" y="150688"/>
                  </a:lnTo>
                  <a:lnTo>
                    <a:pt x="32146" y="165422"/>
                  </a:lnTo>
                  <a:lnTo>
                    <a:pt x="38174" y="171449"/>
                  </a:lnTo>
                  <a:lnTo>
                    <a:pt x="268785" y="171449"/>
                  </a:lnTo>
                  <a:lnTo>
                    <a:pt x="268298" y="172625"/>
                  </a:lnTo>
                  <a:lnTo>
                    <a:pt x="267890" y="174676"/>
                  </a:lnTo>
                  <a:lnTo>
                    <a:pt x="267890" y="178939"/>
                  </a:lnTo>
                  <a:lnTo>
                    <a:pt x="281832" y="192881"/>
                  </a:lnTo>
                  <a:lnTo>
                    <a:pt x="385762" y="192881"/>
                  </a:lnTo>
                  <a:lnTo>
                    <a:pt x="385762" y="235743"/>
                  </a:lnTo>
                  <a:lnTo>
                    <a:pt x="384080" y="244093"/>
                  </a:lnTo>
                  <a:lnTo>
                    <a:pt x="379492" y="250904"/>
                  </a:lnTo>
                  <a:lnTo>
                    <a:pt x="372680" y="255493"/>
                  </a:lnTo>
                  <a:lnTo>
                    <a:pt x="364331" y="257174"/>
                  </a:lnTo>
                  <a:lnTo>
                    <a:pt x="342899" y="257174"/>
                  </a:lnTo>
                  <a:lnTo>
                    <a:pt x="338119" y="263085"/>
                  </a:lnTo>
                  <a:lnTo>
                    <a:pt x="332937" y="268644"/>
                  </a:lnTo>
                  <a:lnTo>
                    <a:pt x="327379" y="273826"/>
                  </a:lnTo>
                  <a:lnTo>
                    <a:pt x="321468" y="278606"/>
                  </a:lnTo>
                  <a:lnTo>
                    <a:pt x="321468" y="300037"/>
                  </a:lnTo>
                  <a:lnTo>
                    <a:pt x="171449" y="300037"/>
                  </a:lnTo>
                  <a:lnTo>
                    <a:pt x="171449" y="321468"/>
                  </a:lnTo>
                  <a:lnTo>
                    <a:pt x="169768" y="329818"/>
                  </a:lnTo>
                  <a:lnTo>
                    <a:pt x="165179" y="336629"/>
                  </a:lnTo>
                  <a:lnTo>
                    <a:pt x="158368" y="341218"/>
                  </a:lnTo>
                  <a:lnTo>
                    <a:pt x="150018" y="342899"/>
                  </a:lnTo>
                  <a:close/>
                </a:path>
                <a:path w="386080" h="342900">
                  <a:moveTo>
                    <a:pt x="385762" y="192881"/>
                  </a:moveTo>
                  <a:lnTo>
                    <a:pt x="286095" y="192881"/>
                  </a:lnTo>
                  <a:lnTo>
                    <a:pt x="288145" y="192473"/>
                  </a:lnTo>
                  <a:lnTo>
                    <a:pt x="292084" y="190842"/>
                  </a:lnTo>
                  <a:lnTo>
                    <a:pt x="300037" y="178939"/>
                  </a:lnTo>
                  <a:lnTo>
                    <a:pt x="300037" y="174676"/>
                  </a:lnTo>
                  <a:lnTo>
                    <a:pt x="286095" y="160734"/>
                  </a:lnTo>
                  <a:lnTo>
                    <a:pt x="382486" y="160734"/>
                  </a:lnTo>
                  <a:lnTo>
                    <a:pt x="384080" y="163100"/>
                  </a:lnTo>
                  <a:lnTo>
                    <a:pt x="385762" y="171449"/>
                  </a:lnTo>
                  <a:lnTo>
                    <a:pt x="385762" y="192881"/>
                  </a:lnTo>
                  <a:close/>
                </a:path>
                <a:path w="386080" h="342900">
                  <a:moveTo>
                    <a:pt x="300037" y="342899"/>
                  </a:moveTo>
                  <a:lnTo>
                    <a:pt x="278606" y="342899"/>
                  </a:lnTo>
                  <a:lnTo>
                    <a:pt x="270256" y="341218"/>
                  </a:lnTo>
                  <a:lnTo>
                    <a:pt x="263445" y="336629"/>
                  </a:lnTo>
                  <a:lnTo>
                    <a:pt x="258856" y="329818"/>
                  </a:lnTo>
                  <a:lnTo>
                    <a:pt x="257174" y="321468"/>
                  </a:lnTo>
                  <a:lnTo>
                    <a:pt x="257174" y="300037"/>
                  </a:lnTo>
                  <a:lnTo>
                    <a:pt x="321468" y="300037"/>
                  </a:lnTo>
                  <a:lnTo>
                    <a:pt x="321468" y="321468"/>
                  </a:lnTo>
                  <a:lnTo>
                    <a:pt x="319787" y="329818"/>
                  </a:lnTo>
                  <a:lnTo>
                    <a:pt x="315198" y="336629"/>
                  </a:lnTo>
                  <a:lnTo>
                    <a:pt x="308387" y="341218"/>
                  </a:lnTo>
                  <a:lnTo>
                    <a:pt x="300037" y="3428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977900" y="4812913"/>
            <a:ext cx="2921000" cy="105029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0"/>
              </a:spcBef>
            </a:pP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초기</a:t>
            </a:r>
            <a:r>
              <a:rPr dirty="0" sz="1700" spc="-160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투자</a:t>
            </a:r>
            <a:r>
              <a:rPr dirty="0" sz="1700" spc="-155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비용</a:t>
            </a:r>
            <a:r>
              <a:rPr dirty="0" sz="1700" spc="-155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2B3D4F"/>
                </a:solidFill>
                <a:latin typeface="Dotum"/>
                <a:cs typeface="Dotum"/>
              </a:rPr>
              <a:t>절감</a:t>
            </a:r>
            <a:endParaRPr sz="1700">
              <a:latin typeface="Dotum"/>
              <a:cs typeface="Dotum"/>
            </a:endParaRPr>
          </a:p>
          <a:p>
            <a:pPr algn="just" marL="12700" marR="5080">
              <a:lnSpc>
                <a:spcPct val="108700"/>
              </a:lnSpc>
              <a:spcBef>
                <a:spcPts val="565"/>
              </a:spcBef>
            </a:pPr>
            <a:r>
              <a:rPr dirty="0" sz="1150" spc="-375">
                <a:solidFill>
                  <a:srgbClr val="7E8B8C"/>
                </a:solidFill>
                <a:latin typeface="Dotum"/>
                <a:cs typeface="Dotum"/>
              </a:rPr>
              <a:t>평균</a:t>
            </a:r>
            <a:r>
              <a:rPr dirty="0" sz="1150" spc="27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50">
                <a:solidFill>
                  <a:srgbClr val="7E8B8C"/>
                </a:solidFill>
                <a:latin typeface="Dotum"/>
                <a:cs typeface="Dotum"/>
              </a:rPr>
              <a:t>소상공인</a:t>
            </a:r>
            <a:r>
              <a:rPr dirty="0" sz="1150" spc="15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375">
                <a:solidFill>
                  <a:srgbClr val="7E8B8C"/>
                </a:solidFill>
                <a:latin typeface="Dotum"/>
                <a:cs typeface="Dotum"/>
              </a:rPr>
              <a:t>창업</a:t>
            </a:r>
            <a:r>
              <a:rPr dirty="0" sz="1150" spc="27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375">
                <a:solidFill>
                  <a:srgbClr val="7E8B8C"/>
                </a:solidFill>
                <a:latin typeface="Dotum"/>
                <a:cs typeface="Dotum"/>
              </a:rPr>
              <a:t>비용</a:t>
            </a:r>
            <a:r>
              <a:rPr dirty="0" sz="1150" spc="2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50" spc="-70">
                <a:solidFill>
                  <a:srgbClr val="7E8B8C"/>
                </a:solidFill>
                <a:latin typeface="Segoe UI"/>
                <a:cs typeface="Segoe UI"/>
              </a:rPr>
              <a:t>8,900</a:t>
            </a:r>
            <a:r>
              <a:rPr dirty="0" sz="1150" spc="-70">
                <a:solidFill>
                  <a:srgbClr val="7E8B8C"/>
                </a:solidFill>
                <a:latin typeface="Dotum"/>
                <a:cs typeface="Dotum"/>
              </a:rPr>
              <a:t>만원</a:t>
            </a:r>
            <a:r>
              <a:rPr dirty="0" sz="1150" spc="5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375">
                <a:solidFill>
                  <a:srgbClr val="7E8B8C"/>
                </a:solidFill>
                <a:latin typeface="Dotum"/>
                <a:cs typeface="Dotum"/>
              </a:rPr>
              <a:t>대비</a:t>
            </a:r>
            <a:r>
              <a:rPr dirty="0" sz="1150" spc="27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7E8B8C"/>
                </a:solidFill>
                <a:latin typeface="Dotum"/>
                <a:cs typeface="Dotum"/>
              </a:rPr>
              <a:t>무인점포는 </a:t>
            </a:r>
            <a:r>
              <a:rPr dirty="0" sz="1150" spc="-375">
                <a:solidFill>
                  <a:srgbClr val="7E8B8C"/>
                </a:solidFill>
                <a:latin typeface="Dotum"/>
                <a:cs typeface="Dotum"/>
              </a:rPr>
              <a:t>최저</a:t>
            </a:r>
            <a:r>
              <a:rPr dirty="0" sz="1150" spc="27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50" spc="-100">
                <a:solidFill>
                  <a:srgbClr val="7E8B8C"/>
                </a:solidFill>
                <a:latin typeface="Segoe UI"/>
                <a:cs typeface="Segoe UI"/>
              </a:rPr>
              <a:t>3,000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만원부터</a:t>
            </a:r>
            <a:r>
              <a:rPr dirty="0" sz="1150" spc="2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375">
                <a:solidFill>
                  <a:srgbClr val="7E8B8C"/>
                </a:solidFill>
                <a:latin typeface="Dotum"/>
                <a:cs typeface="Dotum"/>
              </a:rPr>
              <a:t>시작</a:t>
            </a:r>
            <a:r>
              <a:rPr dirty="0" sz="1150" spc="27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50">
                <a:solidFill>
                  <a:srgbClr val="7E8B8C"/>
                </a:solidFill>
                <a:latin typeface="Dotum"/>
                <a:cs typeface="Dotum"/>
              </a:rPr>
              <a:t>가능하여</a:t>
            </a:r>
            <a:r>
              <a:rPr dirty="0" sz="1150" spc="21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375">
                <a:solidFill>
                  <a:srgbClr val="7E8B8C"/>
                </a:solidFill>
                <a:latin typeface="Dotum"/>
                <a:cs typeface="Dotum"/>
              </a:rPr>
              <a:t>진입</a:t>
            </a:r>
            <a:r>
              <a:rPr dirty="0" sz="1150" spc="27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85">
                <a:solidFill>
                  <a:srgbClr val="7E8B8C"/>
                </a:solidFill>
                <a:latin typeface="Dotum"/>
                <a:cs typeface="Dotum"/>
              </a:rPr>
              <a:t>장벽이</a:t>
            </a:r>
            <a:r>
              <a:rPr dirty="0" sz="1150" spc="21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35">
                <a:solidFill>
                  <a:srgbClr val="7E8B8C"/>
                </a:solidFill>
                <a:latin typeface="Dotum"/>
                <a:cs typeface="Dotum"/>
              </a:rPr>
              <a:t>낮음</a:t>
            </a:r>
            <a:r>
              <a:rPr dirty="0" sz="1050" spc="-135">
                <a:solidFill>
                  <a:srgbClr val="7E8B8C"/>
                </a:solidFill>
                <a:latin typeface="Segoe UI"/>
                <a:cs typeface="Segoe UI"/>
              </a:rPr>
              <a:t>.</a:t>
            </a:r>
            <a:r>
              <a:rPr dirty="0" sz="1050" spc="500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인건비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절감으로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월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고정비용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50">
                <a:solidFill>
                  <a:srgbClr val="7E8B8C"/>
                </a:solidFill>
                <a:latin typeface="Segoe UI"/>
                <a:cs typeface="Segoe UI"/>
              </a:rPr>
              <a:t>30~40%</a:t>
            </a:r>
            <a:r>
              <a:rPr dirty="0" sz="1050" spc="1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감소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7E8B8C"/>
                </a:solidFill>
                <a:latin typeface="Dotum"/>
                <a:cs typeface="Dotum"/>
              </a:rPr>
              <a:t>효과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4391024" y="4190999"/>
            <a:ext cx="3409950" cy="1905000"/>
            <a:chOff x="4391024" y="4190999"/>
            <a:chExt cx="3409950" cy="1905000"/>
          </a:xfrm>
        </p:grpSpPr>
        <p:sp>
          <p:nvSpPr>
            <p:cNvPr id="38" name="object 38" descr=""/>
            <p:cNvSpPr/>
            <p:nvPr/>
          </p:nvSpPr>
          <p:spPr>
            <a:xfrm>
              <a:off x="4391024" y="4190999"/>
              <a:ext cx="3409950" cy="1905000"/>
            </a:xfrm>
            <a:custGeom>
              <a:avLst/>
              <a:gdLst/>
              <a:ahLst/>
              <a:cxnLst/>
              <a:rect l="l" t="t" r="r" b="b"/>
              <a:pathLst>
                <a:path w="3409950" h="1905000">
                  <a:moveTo>
                    <a:pt x="3338753" y="1904999"/>
                  </a:moveTo>
                  <a:lnTo>
                    <a:pt x="71196" y="1904999"/>
                  </a:lnTo>
                  <a:lnTo>
                    <a:pt x="66241" y="1904510"/>
                  </a:lnTo>
                  <a:lnTo>
                    <a:pt x="29705" y="1889377"/>
                  </a:lnTo>
                  <a:lnTo>
                    <a:pt x="3885" y="1853337"/>
                  </a:lnTo>
                  <a:lnTo>
                    <a:pt x="0" y="1833803"/>
                  </a:lnTo>
                  <a:lnTo>
                    <a:pt x="0" y="1828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38753" y="0"/>
                  </a:lnTo>
                  <a:lnTo>
                    <a:pt x="3380243" y="15621"/>
                  </a:lnTo>
                  <a:lnTo>
                    <a:pt x="3406063" y="51661"/>
                  </a:lnTo>
                  <a:lnTo>
                    <a:pt x="3409949" y="71196"/>
                  </a:lnTo>
                  <a:lnTo>
                    <a:pt x="3409949" y="1833803"/>
                  </a:lnTo>
                  <a:lnTo>
                    <a:pt x="3394326" y="1875293"/>
                  </a:lnTo>
                  <a:lnTo>
                    <a:pt x="3358286" y="1901113"/>
                  </a:lnTo>
                  <a:lnTo>
                    <a:pt x="3343708" y="1904510"/>
                  </a:lnTo>
                  <a:lnTo>
                    <a:pt x="3338753" y="1904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4619624" y="44576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8" y="322657"/>
                  </a:lnTo>
                  <a:lnTo>
                    <a:pt x="56318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3417" y="205448"/>
                  </a:lnTo>
                  <a:lnTo>
                    <a:pt x="3294" y="204898"/>
                  </a:lnTo>
                  <a:lnTo>
                    <a:pt x="1853" y="196597"/>
                  </a:lnTo>
                  <a:lnTo>
                    <a:pt x="823" y="188255"/>
                  </a:lnTo>
                  <a:lnTo>
                    <a:pt x="205" y="179872"/>
                  </a:lnTo>
                  <a:lnTo>
                    <a:pt x="0" y="171449"/>
                  </a:lnTo>
                  <a:lnTo>
                    <a:pt x="205" y="163027"/>
                  </a:lnTo>
                  <a:lnTo>
                    <a:pt x="7380" y="121680"/>
                  </a:lnTo>
                  <a:lnTo>
                    <a:pt x="24386" y="83315"/>
                  </a:lnTo>
                  <a:lnTo>
                    <a:pt x="50216" y="50216"/>
                  </a:lnTo>
                  <a:lnTo>
                    <a:pt x="83315" y="24386"/>
                  </a:lnTo>
                  <a:lnTo>
                    <a:pt x="121680" y="7380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6"/>
                  </a:lnTo>
                  <a:lnTo>
                    <a:pt x="292683" y="50216"/>
                  </a:lnTo>
                  <a:lnTo>
                    <a:pt x="305241" y="64293"/>
                  </a:lnTo>
                  <a:lnTo>
                    <a:pt x="162542" y="64293"/>
                  </a:lnTo>
                  <a:lnTo>
                    <a:pt x="155376" y="71459"/>
                  </a:lnTo>
                  <a:lnTo>
                    <a:pt x="155376" y="176807"/>
                  </a:lnTo>
                  <a:lnTo>
                    <a:pt x="158055" y="181830"/>
                  </a:lnTo>
                  <a:lnTo>
                    <a:pt x="226836" y="227707"/>
                  </a:lnTo>
                  <a:lnTo>
                    <a:pt x="232653" y="230109"/>
                  </a:lnTo>
                  <a:lnTo>
                    <a:pt x="332531" y="230109"/>
                  </a:lnTo>
                  <a:lnTo>
                    <a:pt x="329849" y="237061"/>
                  </a:lnTo>
                  <a:lnTo>
                    <a:pt x="309154" y="273591"/>
                  </a:lnTo>
                  <a:lnTo>
                    <a:pt x="280217" y="303984"/>
                  </a:lnTo>
                  <a:lnTo>
                    <a:pt x="244764" y="326435"/>
                  </a:lnTo>
                  <a:lnTo>
                    <a:pt x="204898" y="339605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  <a:path w="342900" h="342900">
                  <a:moveTo>
                    <a:pt x="332531" y="230109"/>
                  </a:moveTo>
                  <a:lnTo>
                    <a:pt x="238891" y="230109"/>
                  </a:lnTo>
                  <a:lnTo>
                    <a:pt x="244645" y="227707"/>
                  </a:lnTo>
                  <a:lnTo>
                    <a:pt x="249138" y="223219"/>
                  </a:lnTo>
                  <a:lnTo>
                    <a:pt x="251573" y="217295"/>
                  </a:lnTo>
                  <a:lnTo>
                    <a:pt x="251540" y="211139"/>
                  </a:lnTo>
                  <a:lnTo>
                    <a:pt x="249185" y="205448"/>
                  </a:lnTo>
                  <a:lnTo>
                    <a:pt x="244651" y="200917"/>
                  </a:lnTo>
                  <a:lnTo>
                    <a:pt x="187523" y="162877"/>
                  </a:lnTo>
                  <a:lnTo>
                    <a:pt x="187523" y="71459"/>
                  </a:lnTo>
                  <a:lnTo>
                    <a:pt x="180357" y="64293"/>
                  </a:lnTo>
                  <a:lnTo>
                    <a:pt x="305241" y="64293"/>
                  </a:lnTo>
                  <a:lnTo>
                    <a:pt x="326435" y="98135"/>
                  </a:lnTo>
                  <a:lnTo>
                    <a:pt x="339605" y="138001"/>
                  </a:lnTo>
                  <a:lnTo>
                    <a:pt x="342899" y="171449"/>
                  </a:lnTo>
                  <a:lnTo>
                    <a:pt x="342769" y="176807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32882" y="229200"/>
                  </a:lnTo>
                  <a:lnTo>
                    <a:pt x="332531" y="23010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4610050" y="4812913"/>
            <a:ext cx="2943860" cy="105029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500" spc="-175" b="1">
                <a:solidFill>
                  <a:srgbClr val="2B3D4F"/>
                </a:solidFill>
                <a:latin typeface="Segoe UI Semibold"/>
                <a:cs typeface="Segoe UI Semibold"/>
              </a:rPr>
              <a:t>24</a:t>
            </a:r>
            <a:r>
              <a:rPr dirty="0" sz="1700" spc="-175">
                <a:solidFill>
                  <a:srgbClr val="2B3D4F"/>
                </a:solidFill>
                <a:latin typeface="Dotum"/>
                <a:cs typeface="Dotum"/>
              </a:rPr>
              <a:t>시간</a:t>
            </a:r>
            <a:r>
              <a:rPr dirty="0" sz="1700" spc="-140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운영</a:t>
            </a:r>
            <a:r>
              <a:rPr dirty="0" sz="1700" spc="-140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2B3D4F"/>
                </a:solidFill>
                <a:latin typeface="Dotum"/>
                <a:cs typeface="Dotum"/>
              </a:rPr>
              <a:t>가능</a:t>
            </a:r>
            <a:endParaRPr sz="1700">
              <a:latin typeface="Dotum"/>
              <a:cs typeface="Dotum"/>
            </a:endParaRPr>
          </a:p>
          <a:p>
            <a:pPr marL="12700" marR="5080">
              <a:lnSpc>
                <a:spcPct val="108700"/>
              </a:lnSpc>
              <a:spcBef>
                <a:spcPts val="565"/>
              </a:spcBef>
            </a:pP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심야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시간대와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공휴일에도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영업이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가능하여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추가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10">
                <a:solidFill>
                  <a:srgbClr val="7E8B8C"/>
                </a:solidFill>
                <a:latin typeface="Dotum"/>
                <a:cs typeface="Dotum"/>
              </a:rPr>
              <a:t>매출</a:t>
            </a:r>
            <a:r>
              <a:rPr dirty="0" sz="1150" spc="5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창출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30">
                <a:solidFill>
                  <a:srgbClr val="7E8B8C"/>
                </a:solidFill>
                <a:latin typeface="Dotum"/>
                <a:cs typeface="Dotum"/>
              </a:rPr>
              <a:t>기회</a:t>
            </a:r>
            <a:r>
              <a:rPr dirty="0" sz="1050" spc="-130">
                <a:solidFill>
                  <a:srgbClr val="7E8B8C"/>
                </a:solidFill>
                <a:latin typeface="Segoe UI"/>
                <a:cs typeface="Segoe UI"/>
              </a:rPr>
              <a:t>.</a:t>
            </a:r>
            <a:r>
              <a:rPr dirty="0" sz="1050" spc="1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특히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인력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수급이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어려운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지방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10">
                <a:solidFill>
                  <a:srgbClr val="7E8B8C"/>
                </a:solidFill>
                <a:latin typeface="Dotum"/>
                <a:cs typeface="Dotum"/>
              </a:rPr>
              <a:t>중소도시나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야간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운영이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부담스러운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단독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점포에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7E8B8C"/>
                </a:solidFill>
                <a:latin typeface="Dotum"/>
                <a:cs typeface="Dotum"/>
              </a:rPr>
              <a:t>효과적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8029574" y="4190999"/>
            <a:ext cx="3400425" cy="1905000"/>
            <a:chOff x="8029574" y="4190999"/>
            <a:chExt cx="3400425" cy="1905000"/>
          </a:xfrm>
        </p:grpSpPr>
        <p:sp>
          <p:nvSpPr>
            <p:cNvPr id="42" name="object 42" descr=""/>
            <p:cNvSpPr/>
            <p:nvPr/>
          </p:nvSpPr>
          <p:spPr>
            <a:xfrm>
              <a:off x="8029574" y="4190999"/>
              <a:ext cx="3400425" cy="1905000"/>
            </a:xfrm>
            <a:custGeom>
              <a:avLst/>
              <a:gdLst/>
              <a:ahLst/>
              <a:cxnLst/>
              <a:rect l="l" t="t" r="r" b="b"/>
              <a:pathLst>
                <a:path w="3400425" h="1905000">
                  <a:moveTo>
                    <a:pt x="3329227" y="1904999"/>
                  </a:moveTo>
                  <a:lnTo>
                    <a:pt x="71196" y="1904999"/>
                  </a:lnTo>
                  <a:lnTo>
                    <a:pt x="66240" y="1904510"/>
                  </a:lnTo>
                  <a:lnTo>
                    <a:pt x="29705" y="1889377"/>
                  </a:lnTo>
                  <a:lnTo>
                    <a:pt x="3885" y="1853337"/>
                  </a:lnTo>
                  <a:lnTo>
                    <a:pt x="0" y="1833803"/>
                  </a:lnTo>
                  <a:lnTo>
                    <a:pt x="0" y="1828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3329227" y="0"/>
                  </a:lnTo>
                  <a:lnTo>
                    <a:pt x="3370718" y="15621"/>
                  </a:lnTo>
                  <a:lnTo>
                    <a:pt x="3396537" y="51661"/>
                  </a:lnTo>
                  <a:lnTo>
                    <a:pt x="3400423" y="71196"/>
                  </a:lnTo>
                  <a:lnTo>
                    <a:pt x="3400423" y="1833803"/>
                  </a:lnTo>
                  <a:lnTo>
                    <a:pt x="3384801" y="1875293"/>
                  </a:lnTo>
                  <a:lnTo>
                    <a:pt x="3348761" y="1901113"/>
                  </a:lnTo>
                  <a:lnTo>
                    <a:pt x="3334182" y="1904510"/>
                  </a:lnTo>
                  <a:lnTo>
                    <a:pt x="3329227" y="1904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8258174" y="44576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300037" y="85724"/>
                  </a:moveTo>
                  <a:lnTo>
                    <a:pt x="42862" y="85724"/>
                  </a:lnTo>
                  <a:lnTo>
                    <a:pt x="46235" y="69054"/>
                  </a:lnTo>
                  <a:lnTo>
                    <a:pt x="55428" y="55428"/>
                  </a:lnTo>
                  <a:lnTo>
                    <a:pt x="69054" y="46235"/>
                  </a:lnTo>
                  <a:lnTo>
                    <a:pt x="85724" y="42862"/>
                  </a:lnTo>
                  <a:lnTo>
                    <a:pt x="85724" y="7166"/>
                  </a:lnTo>
                  <a:lnTo>
                    <a:pt x="92891" y="0"/>
                  </a:lnTo>
                  <a:lnTo>
                    <a:pt x="110705" y="0"/>
                  </a:lnTo>
                  <a:lnTo>
                    <a:pt x="117871" y="7166"/>
                  </a:lnTo>
                  <a:lnTo>
                    <a:pt x="117871" y="42862"/>
                  </a:lnTo>
                  <a:lnTo>
                    <a:pt x="257174" y="42862"/>
                  </a:lnTo>
                  <a:lnTo>
                    <a:pt x="273845" y="46235"/>
                  </a:lnTo>
                  <a:lnTo>
                    <a:pt x="287471" y="55428"/>
                  </a:lnTo>
                  <a:lnTo>
                    <a:pt x="296664" y="69054"/>
                  </a:lnTo>
                  <a:lnTo>
                    <a:pt x="300037" y="85724"/>
                  </a:lnTo>
                  <a:close/>
                </a:path>
                <a:path w="342900" h="342900">
                  <a:moveTo>
                    <a:pt x="187523" y="42862"/>
                  </a:moveTo>
                  <a:lnTo>
                    <a:pt x="155376" y="42862"/>
                  </a:lnTo>
                  <a:lnTo>
                    <a:pt x="155376" y="7166"/>
                  </a:lnTo>
                  <a:lnTo>
                    <a:pt x="162542" y="0"/>
                  </a:lnTo>
                  <a:lnTo>
                    <a:pt x="180357" y="0"/>
                  </a:lnTo>
                  <a:lnTo>
                    <a:pt x="187523" y="7166"/>
                  </a:lnTo>
                  <a:lnTo>
                    <a:pt x="187523" y="42862"/>
                  </a:lnTo>
                  <a:close/>
                </a:path>
                <a:path w="342900" h="342900">
                  <a:moveTo>
                    <a:pt x="257174" y="42862"/>
                  </a:moveTo>
                  <a:lnTo>
                    <a:pt x="225028" y="42862"/>
                  </a:lnTo>
                  <a:lnTo>
                    <a:pt x="225028" y="7166"/>
                  </a:lnTo>
                  <a:lnTo>
                    <a:pt x="232194" y="0"/>
                  </a:lnTo>
                  <a:lnTo>
                    <a:pt x="250008" y="0"/>
                  </a:lnTo>
                  <a:lnTo>
                    <a:pt x="257174" y="7166"/>
                  </a:lnTo>
                  <a:lnTo>
                    <a:pt x="257174" y="42862"/>
                  </a:lnTo>
                  <a:close/>
                </a:path>
                <a:path w="342900" h="342900">
                  <a:moveTo>
                    <a:pt x="107156" y="257174"/>
                  </a:moveTo>
                  <a:lnTo>
                    <a:pt x="7166" y="257174"/>
                  </a:lnTo>
                  <a:lnTo>
                    <a:pt x="0" y="250008"/>
                  </a:lnTo>
                  <a:lnTo>
                    <a:pt x="0" y="232194"/>
                  </a:lnTo>
                  <a:lnTo>
                    <a:pt x="7166" y="225028"/>
                  </a:lnTo>
                  <a:lnTo>
                    <a:pt x="42862" y="225028"/>
                  </a:lnTo>
                  <a:lnTo>
                    <a:pt x="42862" y="187523"/>
                  </a:lnTo>
                  <a:lnTo>
                    <a:pt x="7166" y="187523"/>
                  </a:lnTo>
                  <a:lnTo>
                    <a:pt x="0" y="180357"/>
                  </a:lnTo>
                  <a:lnTo>
                    <a:pt x="0" y="162542"/>
                  </a:lnTo>
                  <a:lnTo>
                    <a:pt x="7166" y="155376"/>
                  </a:lnTo>
                  <a:lnTo>
                    <a:pt x="42862" y="155376"/>
                  </a:lnTo>
                  <a:lnTo>
                    <a:pt x="42862" y="117871"/>
                  </a:lnTo>
                  <a:lnTo>
                    <a:pt x="7166" y="117871"/>
                  </a:lnTo>
                  <a:lnTo>
                    <a:pt x="0" y="110705"/>
                  </a:lnTo>
                  <a:lnTo>
                    <a:pt x="0" y="92891"/>
                  </a:lnTo>
                  <a:lnTo>
                    <a:pt x="7166" y="85724"/>
                  </a:lnTo>
                  <a:lnTo>
                    <a:pt x="107156" y="85724"/>
                  </a:lnTo>
                  <a:lnTo>
                    <a:pt x="98806" y="87406"/>
                  </a:lnTo>
                  <a:lnTo>
                    <a:pt x="91995" y="91995"/>
                  </a:lnTo>
                  <a:lnTo>
                    <a:pt x="87406" y="98806"/>
                  </a:lnTo>
                  <a:lnTo>
                    <a:pt x="85724" y="107156"/>
                  </a:lnTo>
                  <a:lnTo>
                    <a:pt x="85724" y="235743"/>
                  </a:lnTo>
                  <a:lnTo>
                    <a:pt x="87406" y="244093"/>
                  </a:lnTo>
                  <a:lnTo>
                    <a:pt x="91995" y="250904"/>
                  </a:lnTo>
                  <a:lnTo>
                    <a:pt x="98806" y="255493"/>
                  </a:lnTo>
                  <a:lnTo>
                    <a:pt x="107156" y="257174"/>
                  </a:lnTo>
                  <a:close/>
                </a:path>
                <a:path w="342900" h="342900">
                  <a:moveTo>
                    <a:pt x="335733" y="257174"/>
                  </a:moveTo>
                  <a:lnTo>
                    <a:pt x="235743" y="257174"/>
                  </a:lnTo>
                  <a:lnTo>
                    <a:pt x="244093" y="255493"/>
                  </a:lnTo>
                  <a:lnTo>
                    <a:pt x="250904" y="250904"/>
                  </a:lnTo>
                  <a:lnTo>
                    <a:pt x="255493" y="244093"/>
                  </a:lnTo>
                  <a:lnTo>
                    <a:pt x="257174" y="235743"/>
                  </a:lnTo>
                  <a:lnTo>
                    <a:pt x="257174" y="107156"/>
                  </a:lnTo>
                  <a:lnTo>
                    <a:pt x="255493" y="98806"/>
                  </a:lnTo>
                  <a:lnTo>
                    <a:pt x="250904" y="91995"/>
                  </a:lnTo>
                  <a:lnTo>
                    <a:pt x="244093" y="87406"/>
                  </a:lnTo>
                  <a:lnTo>
                    <a:pt x="235743" y="85724"/>
                  </a:lnTo>
                  <a:lnTo>
                    <a:pt x="335733" y="85724"/>
                  </a:lnTo>
                  <a:lnTo>
                    <a:pt x="342899" y="92891"/>
                  </a:lnTo>
                  <a:lnTo>
                    <a:pt x="342899" y="110705"/>
                  </a:lnTo>
                  <a:lnTo>
                    <a:pt x="335733" y="117871"/>
                  </a:lnTo>
                  <a:lnTo>
                    <a:pt x="300037" y="117871"/>
                  </a:lnTo>
                  <a:lnTo>
                    <a:pt x="300037" y="155376"/>
                  </a:lnTo>
                  <a:lnTo>
                    <a:pt x="335733" y="155376"/>
                  </a:lnTo>
                  <a:lnTo>
                    <a:pt x="342899" y="162542"/>
                  </a:lnTo>
                  <a:lnTo>
                    <a:pt x="342899" y="180357"/>
                  </a:lnTo>
                  <a:lnTo>
                    <a:pt x="335733" y="187523"/>
                  </a:lnTo>
                  <a:lnTo>
                    <a:pt x="300037" y="187523"/>
                  </a:lnTo>
                  <a:lnTo>
                    <a:pt x="300037" y="225028"/>
                  </a:lnTo>
                  <a:lnTo>
                    <a:pt x="335733" y="225028"/>
                  </a:lnTo>
                  <a:lnTo>
                    <a:pt x="342899" y="232194"/>
                  </a:lnTo>
                  <a:lnTo>
                    <a:pt x="342899" y="250008"/>
                  </a:lnTo>
                  <a:lnTo>
                    <a:pt x="335733" y="257174"/>
                  </a:lnTo>
                  <a:close/>
                </a:path>
                <a:path w="342900" h="342900">
                  <a:moveTo>
                    <a:pt x="235743" y="235743"/>
                  </a:moveTo>
                  <a:lnTo>
                    <a:pt x="107156" y="235743"/>
                  </a:lnTo>
                  <a:lnTo>
                    <a:pt x="107156" y="107156"/>
                  </a:lnTo>
                  <a:lnTo>
                    <a:pt x="235743" y="107156"/>
                  </a:lnTo>
                  <a:lnTo>
                    <a:pt x="235743" y="235743"/>
                  </a:lnTo>
                  <a:close/>
                </a:path>
                <a:path w="342900" h="342900">
                  <a:moveTo>
                    <a:pt x="110705" y="342899"/>
                  </a:moveTo>
                  <a:lnTo>
                    <a:pt x="92891" y="342899"/>
                  </a:lnTo>
                  <a:lnTo>
                    <a:pt x="85724" y="335733"/>
                  </a:lnTo>
                  <a:lnTo>
                    <a:pt x="85724" y="300037"/>
                  </a:lnTo>
                  <a:lnTo>
                    <a:pt x="69054" y="296664"/>
                  </a:lnTo>
                  <a:lnTo>
                    <a:pt x="55428" y="287471"/>
                  </a:lnTo>
                  <a:lnTo>
                    <a:pt x="46235" y="273845"/>
                  </a:lnTo>
                  <a:lnTo>
                    <a:pt x="42862" y="257174"/>
                  </a:lnTo>
                  <a:lnTo>
                    <a:pt x="300037" y="257174"/>
                  </a:lnTo>
                  <a:lnTo>
                    <a:pt x="296664" y="273845"/>
                  </a:lnTo>
                  <a:lnTo>
                    <a:pt x="287471" y="287471"/>
                  </a:lnTo>
                  <a:lnTo>
                    <a:pt x="273845" y="296664"/>
                  </a:lnTo>
                  <a:lnTo>
                    <a:pt x="257174" y="300037"/>
                  </a:lnTo>
                  <a:lnTo>
                    <a:pt x="117871" y="300037"/>
                  </a:lnTo>
                  <a:lnTo>
                    <a:pt x="117871" y="335733"/>
                  </a:lnTo>
                  <a:lnTo>
                    <a:pt x="110705" y="342899"/>
                  </a:lnTo>
                  <a:close/>
                </a:path>
                <a:path w="342900" h="342900">
                  <a:moveTo>
                    <a:pt x="180357" y="342899"/>
                  </a:moveTo>
                  <a:lnTo>
                    <a:pt x="162542" y="342899"/>
                  </a:lnTo>
                  <a:lnTo>
                    <a:pt x="155376" y="335733"/>
                  </a:lnTo>
                  <a:lnTo>
                    <a:pt x="155376" y="300037"/>
                  </a:lnTo>
                  <a:lnTo>
                    <a:pt x="187523" y="300037"/>
                  </a:lnTo>
                  <a:lnTo>
                    <a:pt x="187523" y="335733"/>
                  </a:lnTo>
                  <a:lnTo>
                    <a:pt x="180357" y="342899"/>
                  </a:lnTo>
                  <a:close/>
                </a:path>
                <a:path w="342900" h="342900">
                  <a:moveTo>
                    <a:pt x="250008" y="342899"/>
                  </a:moveTo>
                  <a:lnTo>
                    <a:pt x="232194" y="342899"/>
                  </a:lnTo>
                  <a:lnTo>
                    <a:pt x="225028" y="335733"/>
                  </a:lnTo>
                  <a:lnTo>
                    <a:pt x="225028" y="300037"/>
                  </a:lnTo>
                  <a:lnTo>
                    <a:pt x="257174" y="300037"/>
                  </a:lnTo>
                  <a:lnTo>
                    <a:pt x="257174" y="335733"/>
                  </a:lnTo>
                  <a:lnTo>
                    <a:pt x="250008" y="3428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8242200" y="4812913"/>
            <a:ext cx="2950845" cy="105029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기술</a:t>
            </a:r>
            <a:r>
              <a:rPr dirty="0" sz="1700" spc="-155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접근성</a:t>
            </a:r>
            <a:r>
              <a:rPr dirty="0" sz="1700" spc="-155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2B3D4F"/>
                </a:solidFill>
                <a:latin typeface="Dotum"/>
                <a:cs typeface="Dotum"/>
              </a:rPr>
              <a:t>향상</a:t>
            </a:r>
            <a:endParaRPr sz="1700">
              <a:latin typeface="Dotum"/>
              <a:cs typeface="Dotum"/>
            </a:endParaRPr>
          </a:p>
          <a:p>
            <a:pPr marL="12700" marR="5080">
              <a:lnSpc>
                <a:spcPct val="108700"/>
              </a:lnSpc>
              <a:spcBef>
                <a:spcPts val="565"/>
              </a:spcBef>
            </a:pPr>
            <a:r>
              <a:rPr dirty="0" sz="1150" spc="-155">
                <a:solidFill>
                  <a:srgbClr val="7E8B8C"/>
                </a:solidFill>
                <a:latin typeface="Dotum"/>
                <a:cs typeface="Dotum"/>
              </a:rPr>
              <a:t>키오스크</a:t>
            </a:r>
            <a:r>
              <a:rPr dirty="0" sz="1050" spc="-155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 spc="20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050" spc="-100">
                <a:solidFill>
                  <a:srgbClr val="7E8B8C"/>
                </a:solidFill>
                <a:latin typeface="Segoe UI"/>
                <a:cs typeface="Segoe UI"/>
              </a:rPr>
              <a:t>QR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코드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30">
                <a:solidFill>
                  <a:srgbClr val="7E8B8C"/>
                </a:solidFill>
                <a:latin typeface="Dotum"/>
                <a:cs typeface="Dotum"/>
              </a:rPr>
              <a:t>결제</a:t>
            </a:r>
            <a:r>
              <a:rPr dirty="0" sz="1050" spc="-130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 spc="2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55">
                <a:solidFill>
                  <a:srgbClr val="7E8B8C"/>
                </a:solidFill>
                <a:latin typeface="Dotum"/>
                <a:cs typeface="Dotum"/>
              </a:rPr>
              <a:t>출입통제</a:t>
            </a:r>
            <a:r>
              <a:rPr dirty="0" sz="1050" spc="-155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 spc="20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050">
                <a:solidFill>
                  <a:srgbClr val="7E8B8C"/>
                </a:solidFill>
                <a:latin typeface="Segoe UI"/>
                <a:cs typeface="Segoe UI"/>
              </a:rPr>
              <a:t>CCTV</a:t>
            </a:r>
            <a:r>
              <a:rPr dirty="0" sz="1050" spc="20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등</a:t>
            </a:r>
            <a:r>
              <a:rPr dirty="0" sz="1150" spc="-7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무인화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15">
                <a:solidFill>
                  <a:srgbClr val="7E8B8C"/>
                </a:solidFill>
                <a:latin typeface="Dotum"/>
                <a:cs typeface="Dotum"/>
              </a:rPr>
              <a:t>기</a:t>
            </a:r>
            <a:r>
              <a:rPr dirty="0" sz="1150" spc="5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술의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대중화로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구축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비용이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낮아지고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사용이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7E8B8C"/>
                </a:solidFill>
                <a:latin typeface="Dotum"/>
                <a:cs typeface="Dotum"/>
              </a:rPr>
              <a:t>간편해 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짐</a:t>
            </a:r>
            <a:r>
              <a:rPr dirty="0" sz="1050" spc="-100">
                <a:solidFill>
                  <a:srgbClr val="7E8B8C"/>
                </a:solidFill>
                <a:latin typeface="Segoe UI"/>
                <a:cs typeface="Segoe UI"/>
              </a:rPr>
              <a:t>.</a:t>
            </a:r>
            <a:r>
              <a:rPr dirty="0" sz="1050" spc="1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클라우드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서비스를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통한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원격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관리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시스템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35">
                <a:solidFill>
                  <a:srgbClr val="7E8B8C"/>
                </a:solidFill>
                <a:latin typeface="Dotum"/>
                <a:cs typeface="Dotum"/>
              </a:rPr>
              <a:t>보편화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20"/>
              <a:t>아마존</a:t>
            </a:r>
            <a:r>
              <a:rPr dirty="0" spc="-295"/>
              <a:t> </a:t>
            </a:r>
            <a:r>
              <a:rPr dirty="0" sz="2700" b="1">
                <a:latin typeface="Segoe UI"/>
                <a:cs typeface="Segoe UI"/>
              </a:rPr>
              <a:t>Go:</a:t>
            </a:r>
            <a:r>
              <a:rPr dirty="0" sz="2700" spc="-25" b="1">
                <a:latin typeface="Segoe UI"/>
                <a:cs typeface="Segoe UI"/>
              </a:rPr>
              <a:t> </a:t>
            </a:r>
            <a:r>
              <a:rPr dirty="0" sz="2700" spc="-390" b="1">
                <a:latin typeface="Segoe UI"/>
                <a:cs typeface="Segoe UI"/>
              </a:rPr>
              <a:t>AI+</a:t>
            </a:r>
            <a:r>
              <a:rPr dirty="0" spc="-390"/>
              <a:t>컴퓨터비전</a:t>
            </a:r>
            <a:r>
              <a:rPr dirty="0" spc="-295"/>
              <a:t> </a:t>
            </a:r>
            <a:r>
              <a:rPr dirty="0" spc="-645"/>
              <a:t>혁신</a:t>
            </a:r>
            <a:endParaRPr sz="2700">
              <a:latin typeface="Segoe UI"/>
              <a:cs typeface="Segoe U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761999" y="1028699"/>
            <a:ext cx="3400425" cy="4229100"/>
            <a:chOff x="761999" y="1028699"/>
            <a:chExt cx="3400425" cy="4229100"/>
          </a:xfrm>
        </p:grpSpPr>
        <p:sp>
          <p:nvSpPr>
            <p:cNvPr id="4" name="object 4" descr=""/>
            <p:cNvSpPr/>
            <p:nvPr/>
          </p:nvSpPr>
          <p:spPr>
            <a:xfrm>
              <a:off x="761999" y="1028699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5714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571499" y="0"/>
                  </a:lnTo>
                  <a:lnTo>
                    <a:pt x="571499" y="380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61999" y="3352799"/>
              <a:ext cx="3400425" cy="1905000"/>
            </a:xfrm>
            <a:custGeom>
              <a:avLst/>
              <a:gdLst/>
              <a:ahLst/>
              <a:cxnLst/>
              <a:rect l="l" t="t" r="r" b="b"/>
              <a:pathLst>
                <a:path w="3400425" h="1905000">
                  <a:moveTo>
                    <a:pt x="3329228" y="1904999"/>
                  </a:moveTo>
                  <a:lnTo>
                    <a:pt x="71196" y="1904999"/>
                  </a:lnTo>
                  <a:lnTo>
                    <a:pt x="66241" y="1904510"/>
                  </a:lnTo>
                  <a:lnTo>
                    <a:pt x="29705" y="1889376"/>
                  </a:lnTo>
                  <a:lnTo>
                    <a:pt x="3885" y="1853337"/>
                  </a:lnTo>
                  <a:lnTo>
                    <a:pt x="0" y="1833803"/>
                  </a:lnTo>
                  <a:lnTo>
                    <a:pt x="0" y="1828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29228" y="0"/>
                  </a:lnTo>
                  <a:lnTo>
                    <a:pt x="3370718" y="15621"/>
                  </a:lnTo>
                  <a:lnTo>
                    <a:pt x="3396538" y="51661"/>
                  </a:lnTo>
                  <a:lnTo>
                    <a:pt x="3400424" y="71196"/>
                  </a:lnTo>
                  <a:lnTo>
                    <a:pt x="3400424" y="1833803"/>
                  </a:lnTo>
                  <a:lnTo>
                    <a:pt x="3384802" y="1875293"/>
                  </a:lnTo>
                  <a:lnTo>
                    <a:pt x="3348762" y="1901113"/>
                  </a:lnTo>
                  <a:lnTo>
                    <a:pt x="3334183" y="1904510"/>
                  </a:lnTo>
                  <a:lnTo>
                    <a:pt x="3329228" y="1904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90599" y="3619499"/>
              <a:ext cx="278765" cy="342900"/>
            </a:xfrm>
            <a:custGeom>
              <a:avLst/>
              <a:gdLst/>
              <a:ahLst/>
              <a:cxnLst/>
              <a:rect l="l" t="t" r="r" b="b"/>
              <a:pathLst>
                <a:path w="278765" h="342900">
                  <a:moveTo>
                    <a:pt x="186428" y="64293"/>
                  </a:moveTo>
                  <a:lnTo>
                    <a:pt x="177902" y="64293"/>
                  </a:lnTo>
                  <a:lnTo>
                    <a:pt x="173801" y="63478"/>
                  </a:lnTo>
                  <a:lnTo>
                    <a:pt x="150018" y="36409"/>
                  </a:lnTo>
                  <a:lnTo>
                    <a:pt x="150018" y="27883"/>
                  </a:lnTo>
                  <a:lnTo>
                    <a:pt x="177902" y="0"/>
                  </a:lnTo>
                  <a:lnTo>
                    <a:pt x="186428" y="0"/>
                  </a:lnTo>
                  <a:lnTo>
                    <a:pt x="214312" y="27883"/>
                  </a:lnTo>
                  <a:lnTo>
                    <a:pt x="214312" y="36409"/>
                  </a:lnTo>
                  <a:lnTo>
                    <a:pt x="186428" y="64293"/>
                  </a:lnTo>
                  <a:close/>
                </a:path>
                <a:path w="278765" h="342900">
                  <a:moveTo>
                    <a:pt x="53611" y="139353"/>
                  </a:moveTo>
                  <a:lnTo>
                    <a:pt x="45537" y="137783"/>
                  </a:lnTo>
                  <a:lnTo>
                    <a:pt x="38442" y="133074"/>
                  </a:lnTo>
                  <a:lnTo>
                    <a:pt x="33733" y="125979"/>
                  </a:lnTo>
                  <a:lnTo>
                    <a:pt x="32163" y="117905"/>
                  </a:lnTo>
                  <a:lnTo>
                    <a:pt x="33648" y="110267"/>
                  </a:lnTo>
                  <a:lnTo>
                    <a:pt x="65902" y="77460"/>
                  </a:lnTo>
                  <a:lnTo>
                    <a:pt x="109366" y="64293"/>
                  </a:lnTo>
                  <a:lnTo>
                    <a:pt x="117202" y="64293"/>
                  </a:lnTo>
                  <a:lnTo>
                    <a:pt x="165020" y="77822"/>
                  </a:lnTo>
                  <a:lnTo>
                    <a:pt x="207059" y="107156"/>
                  </a:lnTo>
                  <a:lnTo>
                    <a:pt x="109299" y="107156"/>
                  </a:lnTo>
                  <a:lnTo>
                    <a:pt x="102323" y="107845"/>
                  </a:lnTo>
                  <a:lnTo>
                    <a:pt x="95783" y="109830"/>
                  </a:lnTo>
                  <a:lnTo>
                    <a:pt x="94923" y="110267"/>
                  </a:lnTo>
                  <a:lnTo>
                    <a:pt x="89578" y="113117"/>
                  </a:lnTo>
                  <a:lnTo>
                    <a:pt x="84191" y="117531"/>
                  </a:lnTo>
                  <a:lnTo>
                    <a:pt x="84324" y="117531"/>
                  </a:lnTo>
                  <a:lnTo>
                    <a:pt x="68780" y="133074"/>
                  </a:lnTo>
                  <a:lnTo>
                    <a:pt x="61685" y="137783"/>
                  </a:lnTo>
                  <a:lnTo>
                    <a:pt x="53611" y="139353"/>
                  </a:lnTo>
                  <a:close/>
                </a:path>
                <a:path w="278765" h="342900">
                  <a:moveTo>
                    <a:pt x="174042" y="342779"/>
                  </a:moveTo>
                  <a:lnTo>
                    <a:pt x="165556" y="342096"/>
                  </a:lnTo>
                  <a:lnTo>
                    <a:pt x="157989" y="338169"/>
                  </a:lnTo>
                  <a:lnTo>
                    <a:pt x="152689" y="331874"/>
                  </a:lnTo>
                  <a:lnTo>
                    <a:pt x="150139" y="324060"/>
                  </a:lnTo>
                  <a:lnTo>
                    <a:pt x="150822" y="315575"/>
                  </a:lnTo>
                  <a:lnTo>
                    <a:pt x="167833" y="256103"/>
                  </a:lnTo>
                  <a:lnTo>
                    <a:pt x="110103" y="220005"/>
                  </a:lnTo>
                  <a:lnTo>
                    <a:pt x="99330" y="210410"/>
                  </a:lnTo>
                  <a:lnTo>
                    <a:pt x="92489" y="198146"/>
                  </a:lnTo>
                  <a:lnTo>
                    <a:pt x="89967" y="184339"/>
                  </a:lnTo>
                  <a:lnTo>
                    <a:pt x="92154" y="170110"/>
                  </a:lnTo>
                  <a:lnTo>
                    <a:pt x="113049" y="107357"/>
                  </a:lnTo>
                  <a:lnTo>
                    <a:pt x="111241" y="107156"/>
                  </a:lnTo>
                  <a:lnTo>
                    <a:pt x="207059" y="107156"/>
                  </a:lnTo>
                  <a:lnTo>
                    <a:pt x="209812" y="110267"/>
                  </a:lnTo>
                  <a:lnTo>
                    <a:pt x="218933" y="126779"/>
                  </a:lnTo>
                  <a:lnTo>
                    <a:pt x="223152" y="136825"/>
                  </a:lnTo>
                  <a:lnTo>
                    <a:pt x="226434" y="144794"/>
                  </a:lnTo>
                  <a:lnTo>
                    <a:pt x="226836" y="145062"/>
                  </a:lnTo>
                  <a:lnTo>
                    <a:pt x="180089" y="145062"/>
                  </a:lnTo>
                  <a:lnTo>
                    <a:pt x="159394" y="200248"/>
                  </a:lnTo>
                  <a:lnTo>
                    <a:pt x="197435" y="224023"/>
                  </a:lnTo>
                  <a:lnTo>
                    <a:pt x="205271" y="230916"/>
                  </a:lnTo>
                  <a:lnTo>
                    <a:pt x="210394" y="239737"/>
                  </a:lnTo>
                  <a:lnTo>
                    <a:pt x="212504" y="249725"/>
                  </a:lnTo>
                  <a:lnTo>
                    <a:pt x="211368" y="259519"/>
                  </a:lnTo>
                  <a:lnTo>
                    <a:pt x="211298" y="260121"/>
                  </a:lnTo>
                  <a:lnTo>
                    <a:pt x="192077" y="327362"/>
                  </a:lnTo>
                  <a:lnTo>
                    <a:pt x="188150" y="334929"/>
                  </a:lnTo>
                  <a:lnTo>
                    <a:pt x="181855" y="340229"/>
                  </a:lnTo>
                  <a:lnTo>
                    <a:pt x="174042" y="342779"/>
                  </a:lnTo>
                  <a:close/>
                </a:path>
                <a:path w="278765" h="342900">
                  <a:moveTo>
                    <a:pt x="84324" y="117531"/>
                  </a:moveTo>
                  <a:lnTo>
                    <a:pt x="84191" y="117531"/>
                  </a:lnTo>
                  <a:lnTo>
                    <a:pt x="84926" y="116929"/>
                  </a:lnTo>
                  <a:lnTo>
                    <a:pt x="84324" y="117531"/>
                  </a:lnTo>
                  <a:close/>
                </a:path>
                <a:path w="278765" h="342900">
                  <a:moveTo>
                    <a:pt x="257174" y="192881"/>
                  </a:moveTo>
                  <a:lnTo>
                    <a:pt x="242909" y="192881"/>
                  </a:lnTo>
                  <a:lnTo>
                    <a:pt x="224077" y="190068"/>
                  </a:lnTo>
                  <a:lnTo>
                    <a:pt x="207230" y="182081"/>
                  </a:lnTo>
                  <a:lnTo>
                    <a:pt x="193370" y="169599"/>
                  </a:lnTo>
                  <a:lnTo>
                    <a:pt x="183505" y="153300"/>
                  </a:lnTo>
                  <a:lnTo>
                    <a:pt x="180089" y="145062"/>
                  </a:lnTo>
                  <a:lnTo>
                    <a:pt x="226836" y="145062"/>
                  </a:lnTo>
                  <a:lnTo>
                    <a:pt x="234270" y="150018"/>
                  </a:lnTo>
                  <a:lnTo>
                    <a:pt x="257174" y="150018"/>
                  </a:lnTo>
                  <a:lnTo>
                    <a:pt x="265524" y="151700"/>
                  </a:lnTo>
                  <a:lnTo>
                    <a:pt x="272335" y="156289"/>
                  </a:lnTo>
                  <a:lnTo>
                    <a:pt x="276924" y="163100"/>
                  </a:lnTo>
                  <a:lnTo>
                    <a:pt x="278606" y="171449"/>
                  </a:lnTo>
                  <a:lnTo>
                    <a:pt x="276924" y="179799"/>
                  </a:lnTo>
                  <a:lnTo>
                    <a:pt x="272335" y="186610"/>
                  </a:lnTo>
                  <a:lnTo>
                    <a:pt x="265524" y="191199"/>
                  </a:lnTo>
                  <a:lnTo>
                    <a:pt x="257174" y="192881"/>
                  </a:lnTo>
                  <a:close/>
                </a:path>
                <a:path w="278765" h="342900">
                  <a:moveTo>
                    <a:pt x="68044" y="278606"/>
                  </a:moveTo>
                  <a:lnTo>
                    <a:pt x="21431" y="278606"/>
                  </a:lnTo>
                  <a:lnTo>
                    <a:pt x="13081" y="276924"/>
                  </a:lnTo>
                  <a:lnTo>
                    <a:pt x="6270" y="272335"/>
                  </a:lnTo>
                  <a:lnTo>
                    <a:pt x="1681" y="265524"/>
                  </a:lnTo>
                  <a:lnTo>
                    <a:pt x="0" y="257174"/>
                  </a:lnTo>
                  <a:lnTo>
                    <a:pt x="1681" y="248825"/>
                  </a:lnTo>
                  <a:lnTo>
                    <a:pt x="6163" y="242173"/>
                  </a:lnTo>
                  <a:lnTo>
                    <a:pt x="6270" y="242014"/>
                  </a:lnTo>
                  <a:lnTo>
                    <a:pt x="13081" y="237425"/>
                  </a:lnTo>
                  <a:lnTo>
                    <a:pt x="21431" y="235743"/>
                  </a:lnTo>
                  <a:lnTo>
                    <a:pt x="61079" y="235743"/>
                  </a:lnTo>
                  <a:lnTo>
                    <a:pt x="73402" y="208084"/>
                  </a:lnTo>
                  <a:lnTo>
                    <a:pt x="98784" y="238154"/>
                  </a:lnTo>
                  <a:lnTo>
                    <a:pt x="105147" y="242173"/>
                  </a:lnTo>
                  <a:lnTo>
                    <a:pt x="97445" y="259519"/>
                  </a:lnTo>
                  <a:lnTo>
                    <a:pt x="92465" y="267389"/>
                  </a:lnTo>
                  <a:lnTo>
                    <a:pt x="85582" y="273407"/>
                  </a:lnTo>
                  <a:lnTo>
                    <a:pt x="77281" y="277253"/>
                  </a:lnTo>
                  <a:lnTo>
                    <a:pt x="68044" y="278606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749299" y="1412392"/>
            <a:ext cx="5041900" cy="711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아마존</a:t>
            </a:r>
            <a:r>
              <a:rPr dirty="0" sz="1350" spc="-1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 spc="-95">
                <a:solidFill>
                  <a:srgbClr val="374050"/>
                </a:solidFill>
                <a:latin typeface="Segoe UI"/>
                <a:cs typeface="Segoe UI"/>
              </a:rPr>
              <a:t>Go</a:t>
            </a:r>
            <a:r>
              <a:rPr dirty="0" sz="1350" spc="-95">
                <a:solidFill>
                  <a:srgbClr val="374050"/>
                </a:solidFill>
                <a:latin typeface="Dotum"/>
                <a:cs typeface="Dotum"/>
              </a:rPr>
              <a:t>는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 spc="-200">
                <a:solidFill>
                  <a:srgbClr val="374050"/>
                </a:solidFill>
                <a:latin typeface="Segoe UI"/>
                <a:cs typeface="Segoe UI"/>
              </a:rPr>
              <a:t>'</a:t>
            </a:r>
            <a:r>
              <a:rPr dirty="0" sz="1350" spc="-200">
                <a:solidFill>
                  <a:srgbClr val="374050"/>
                </a:solidFill>
                <a:latin typeface="Dotum"/>
                <a:cs typeface="Dotum"/>
              </a:rPr>
              <a:t>저스트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워크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85">
                <a:solidFill>
                  <a:srgbClr val="374050"/>
                </a:solidFill>
                <a:latin typeface="Dotum"/>
                <a:cs typeface="Dotum"/>
              </a:rPr>
              <a:t>아웃</a:t>
            </a:r>
            <a:r>
              <a:rPr dirty="0" sz="1200" spc="-85">
                <a:solidFill>
                  <a:srgbClr val="374050"/>
                </a:solidFill>
                <a:latin typeface="Segoe UI"/>
                <a:cs typeface="Segoe UI"/>
              </a:rPr>
              <a:t>(Just</a:t>
            </a:r>
            <a:r>
              <a:rPr dirty="0" sz="1200" spc="1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050"/>
                </a:solidFill>
                <a:latin typeface="Segoe UI"/>
                <a:cs typeface="Segoe UI"/>
              </a:rPr>
              <a:t>Walk</a:t>
            </a:r>
            <a:r>
              <a:rPr dirty="0" sz="1200" spc="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050"/>
                </a:solidFill>
                <a:latin typeface="Segoe UI"/>
                <a:cs typeface="Segoe UI"/>
              </a:rPr>
              <a:t>Out)'</a:t>
            </a:r>
            <a:r>
              <a:rPr dirty="0" sz="1200" spc="1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기술을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적용한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혁신적인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무인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374050"/>
                </a:solidFill>
                <a:latin typeface="Dotum"/>
                <a:cs typeface="Dotum"/>
              </a:rPr>
              <a:t>매</a:t>
            </a:r>
            <a:r>
              <a:rPr dirty="0" sz="1350" spc="-215">
                <a:solidFill>
                  <a:srgbClr val="374050"/>
                </a:solidFill>
                <a:latin typeface="Dotum"/>
                <a:cs typeface="Dotum"/>
              </a:rPr>
              <a:t> 장입니다</a:t>
            </a:r>
            <a:r>
              <a:rPr dirty="0" sz="1200" spc="-215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r>
              <a:rPr dirty="0" sz="1200" spc="2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이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기술은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자율주행차에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사용되는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컴퓨터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180">
                <a:solidFill>
                  <a:srgbClr val="374050"/>
                </a:solidFill>
                <a:latin typeface="Dotum"/>
                <a:cs typeface="Dotum"/>
              </a:rPr>
              <a:t>비전</a:t>
            </a:r>
            <a:r>
              <a:rPr dirty="0" sz="1200" spc="-180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200" spc="2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딥러닝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15">
                <a:solidFill>
                  <a:srgbClr val="374050"/>
                </a:solidFill>
                <a:latin typeface="Dotum"/>
                <a:cs typeface="Dotum"/>
              </a:rPr>
              <a:t>알고리즘</a:t>
            </a:r>
            <a:r>
              <a:rPr dirty="0" sz="1200" spc="-215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200" spc="2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센서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융합</a:t>
            </a:r>
            <a:r>
              <a:rPr dirty="0" sz="1350" spc="-1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기술을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결합하여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계산대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없는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쇼핑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경험을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0">
                <a:solidFill>
                  <a:srgbClr val="374050"/>
                </a:solidFill>
                <a:latin typeface="Dotum"/>
                <a:cs typeface="Dotum"/>
              </a:rPr>
              <a:t>제공합니다</a:t>
            </a:r>
            <a:r>
              <a:rPr dirty="0" sz="1200" spc="-20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49299" y="2326792"/>
            <a:ext cx="5102860" cy="711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고객은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스마트폰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앱의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>
                <a:solidFill>
                  <a:srgbClr val="374050"/>
                </a:solidFill>
                <a:latin typeface="Segoe UI"/>
                <a:cs typeface="Segoe UI"/>
              </a:rPr>
              <a:t>QR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코드로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입장한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130">
                <a:solidFill>
                  <a:srgbClr val="374050"/>
                </a:solidFill>
                <a:latin typeface="Dotum"/>
                <a:cs typeface="Dotum"/>
              </a:rPr>
              <a:t>후</a:t>
            </a:r>
            <a:r>
              <a:rPr dirty="0" sz="1200" spc="-130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20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원하는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상품을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집고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매장을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나가기만</a:t>
            </a:r>
            <a:r>
              <a:rPr dirty="0" sz="13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하면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자동으로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결제가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15">
                <a:solidFill>
                  <a:srgbClr val="374050"/>
                </a:solidFill>
                <a:latin typeface="Dotum"/>
                <a:cs typeface="Dotum"/>
              </a:rPr>
              <a:t>완료됩니다</a:t>
            </a:r>
            <a:r>
              <a:rPr dirty="0" sz="1200" spc="-215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r>
              <a:rPr dirty="0" sz="120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천장의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수십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개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카메라와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센서가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고객의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움직임</a:t>
            </a:r>
            <a:r>
              <a:rPr dirty="0" sz="13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과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상품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선택을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실시간으로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추적하여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가상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장바구니에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담아주는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15">
                <a:solidFill>
                  <a:srgbClr val="374050"/>
                </a:solidFill>
                <a:latin typeface="Dotum"/>
                <a:cs typeface="Dotum"/>
              </a:rPr>
              <a:t>방식입니다</a:t>
            </a:r>
            <a:r>
              <a:rPr dirty="0" sz="1200" spc="-215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77900" y="3974713"/>
            <a:ext cx="2952750" cy="105029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0"/>
              </a:spcBef>
            </a:pPr>
            <a:r>
              <a:rPr dirty="0" sz="1500" b="1">
                <a:solidFill>
                  <a:srgbClr val="2B3D4F"/>
                </a:solidFill>
                <a:latin typeface="Segoe UI Semibold"/>
                <a:cs typeface="Segoe UI Semibold"/>
              </a:rPr>
              <a:t>Just</a:t>
            </a:r>
            <a:r>
              <a:rPr dirty="0" sz="1500" spc="-45" b="1">
                <a:solidFill>
                  <a:srgbClr val="2B3D4F"/>
                </a:solidFill>
                <a:latin typeface="Segoe UI Semibold"/>
                <a:cs typeface="Segoe UI Semibold"/>
              </a:rPr>
              <a:t> </a:t>
            </a:r>
            <a:r>
              <a:rPr dirty="0" sz="1500" b="1">
                <a:solidFill>
                  <a:srgbClr val="2B3D4F"/>
                </a:solidFill>
                <a:latin typeface="Segoe UI Semibold"/>
                <a:cs typeface="Segoe UI Semibold"/>
              </a:rPr>
              <a:t>Walk</a:t>
            </a:r>
            <a:r>
              <a:rPr dirty="0" sz="1500" spc="-40" b="1">
                <a:solidFill>
                  <a:srgbClr val="2B3D4F"/>
                </a:solidFill>
                <a:latin typeface="Segoe UI Semibold"/>
                <a:cs typeface="Segoe UI Semibold"/>
              </a:rPr>
              <a:t> </a:t>
            </a:r>
            <a:r>
              <a:rPr dirty="0" sz="1500" b="1">
                <a:solidFill>
                  <a:srgbClr val="2B3D4F"/>
                </a:solidFill>
                <a:latin typeface="Segoe UI Semibold"/>
                <a:cs typeface="Segoe UI Semibold"/>
              </a:rPr>
              <a:t>Out</a:t>
            </a:r>
            <a:r>
              <a:rPr dirty="0" sz="1500" spc="-40" b="1">
                <a:solidFill>
                  <a:srgbClr val="2B3D4F"/>
                </a:solidFill>
                <a:latin typeface="Segoe UI Semibold"/>
                <a:cs typeface="Segoe UI Semibold"/>
              </a:rPr>
              <a:t> </a:t>
            </a:r>
            <a:r>
              <a:rPr dirty="0" sz="1700" spc="-350">
                <a:solidFill>
                  <a:srgbClr val="2B3D4F"/>
                </a:solidFill>
                <a:latin typeface="Dotum"/>
                <a:cs typeface="Dotum"/>
              </a:rPr>
              <a:t>기술</a:t>
            </a:r>
            <a:endParaRPr sz="1700">
              <a:latin typeface="Dotum"/>
              <a:cs typeface="Dotum"/>
            </a:endParaRPr>
          </a:p>
          <a:p>
            <a:pPr algn="just" marL="12700" marR="5080">
              <a:lnSpc>
                <a:spcPct val="108700"/>
              </a:lnSpc>
              <a:spcBef>
                <a:spcPts val="565"/>
              </a:spcBef>
            </a:pPr>
            <a:r>
              <a:rPr dirty="0" sz="1150" spc="-165">
                <a:solidFill>
                  <a:srgbClr val="7E8B8C"/>
                </a:solidFill>
                <a:latin typeface="Dotum"/>
                <a:cs typeface="Dotum"/>
              </a:rPr>
              <a:t>계산대</a:t>
            </a:r>
            <a:r>
              <a:rPr dirty="0" sz="1050" spc="-165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 spc="90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285">
                <a:solidFill>
                  <a:srgbClr val="7E8B8C"/>
                </a:solidFill>
                <a:latin typeface="Dotum"/>
                <a:cs typeface="Dotum"/>
              </a:rPr>
              <a:t>바코드</a:t>
            </a:r>
            <a:r>
              <a:rPr dirty="0" sz="1150" spc="1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7E8B8C"/>
                </a:solidFill>
                <a:latin typeface="Dotum"/>
                <a:cs typeface="Dotum"/>
              </a:rPr>
              <a:t>스캔</a:t>
            </a:r>
            <a:r>
              <a:rPr dirty="0" sz="1050" spc="-155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 spc="80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050">
                <a:solidFill>
                  <a:srgbClr val="7E8B8C"/>
                </a:solidFill>
                <a:latin typeface="Segoe UI"/>
                <a:cs typeface="Segoe UI"/>
              </a:rPr>
              <a:t>POS</a:t>
            </a:r>
            <a:r>
              <a:rPr dirty="0" sz="1050" spc="90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285">
                <a:solidFill>
                  <a:srgbClr val="7E8B8C"/>
                </a:solidFill>
                <a:latin typeface="Dotum"/>
                <a:cs typeface="Dotum"/>
              </a:rPr>
              <a:t>시스템</a:t>
            </a:r>
            <a:r>
              <a:rPr dirty="0" sz="1150" spc="1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375">
                <a:solidFill>
                  <a:srgbClr val="7E8B8C"/>
                </a:solidFill>
                <a:latin typeface="Dotum"/>
                <a:cs typeface="Dotum"/>
              </a:rPr>
              <a:t>없이</a:t>
            </a:r>
            <a:r>
              <a:rPr dirty="0" sz="1150" spc="2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85">
                <a:solidFill>
                  <a:srgbClr val="7E8B8C"/>
                </a:solidFill>
                <a:latin typeface="Dotum"/>
                <a:cs typeface="Dotum"/>
              </a:rPr>
              <a:t>상품을</a:t>
            </a:r>
            <a:r>
              <a:rPr dirty="0" sz="1150" spc="1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375">
                <a:solidFill>
                  <a:srgbClr val="7E8B8C"/>
                </a:solidFill>
                <a:latin typeface="Dotum"/>
                <a:cs typeface="Dotum"/>
              </a:rPr>
              <a:t>집고</a:t>
            </a:r>
            <a:r>
              <a:rPr dirty="0" sz="1150" spc="2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20">
                <a:solidFill>
                  <a:srgbClr val="7E8B8C"/>
                </a:solidFill>
                <a:latin typeface="Dotum"/>
                <a:cs typeface="Dotum"/>
              </a:rPr>
              <a:t>나</a:t>
            </a:r>
            <a:r>
              <a:rPr dirty="0" sz="1150" spc="5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85">
                <a:solidFill>
                  <a:srgbClr val="7E8B8C"/>
                </a:solidFill>
                <a:latin typeface="Dotum"/>
                <a:cs typeface="Dotum"/>
              </a:rPr>
              <a:t>가기만</a:t>
            </a:r>
            <a:r>
              <a:rPr dirty="0" sz="1150" spc="1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375">
                <a:solidFill>
                  <a:srgbClr val="7E8B8C"/>
                </a:solidFill>
                <a:latin typeface="Dotum"/>
                <a:cs typeface="Dotum"/>
              </a:rPr>
              <a:t>하면</a:t>
            </a:r>
            <a:r>
              <a:rPr dirty="0" sz="1150" spc="2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50">
                <a:solidFill>
                  <a:srgbClr val="7E8B8C"/>
                </a:solidFill>
                <a:latin typeface="Dotum"/>
                <a:cs typeface="Dotum"/>
              </a:rPr>
              <a:t>자동으로</a:t>
            </a:r>
            <a:r>
              <a:rPr dirty="0" sz="1150" spc="15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85">
                <a:solidFill>
                  <a:srgbClr val="7E8B8C"/>
                </a:solidFill>
                <a:latin typeface="Dotum"/>
                <a:cs typeface="Dotum"/>
              </a:rPr>
              <a:t>결제가</a:t>
            </a:r>
            <a:r>
              <a:rPr dirty="0" sz="1150" spc="1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40">
                <a:solidFill>
                  <a:srgbClr val="7E8B8C"/>
                </a:solidFill>
                <a:latin typeface="Dotum"/>
                <a:cs typeface="Dotum"/>
              </a:rPr>
              <a:t>이루어지는</a:t>
            </a:r>
            <a:r>
              <a:rPr dirty="0" sz="1150" spc="1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50">
                <a:solidFill>
                  <a:srgbClr val="7E8B8C"/>
                </a:solidFill>
                <a:latin typeface="Dotum"/>
                <a:cs typeface="Dotum"/>
              </a:rPr>
              <a:t>혁신적인</a:t>
            </a:r>
            <a:r>
              <a:rPr dirty="0" sz="1150" spc="2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7E8B8C"/>
                </a:solidFill>
                <a:latin typeface="Dotum"/>
                <a:cs typeface="Dotum"/>
              </a:rPr>
              <a:t>기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술</a:t>
            </a:r>
            <a:r>
              <a:rPr dirty="0" sz="1150" spc="-9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7E8B8C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391024" y="3352799"/>
            <a:ext cx="3409950" cy="1905000"/>
            <a:chOff x="4391024" y="3352799"/>
            <a:chExt cx="3409950" cy="1905000"/>
          </a:xfrm>
        </p:grpSpPr>
        <p:sp>
          <p:nvSpPr>
            <p:cNvPr id="11" name="object 11" descr=""/>
            <p:cNvSpPr/>
            <p:nvPr/>
          </p:nvSpPr>
          <p:spPr>
            <a:xfrm>
              <a:off x="4391024" y="3352799"/>
              <a:ext cx="3409950" cy="1905000"/>
            </a:xfrm>
            <a:custGeom>
              <a:avLst/>
              <a:gdLst/>
              <a:ahLst/>
              <a:cxnLst/>
              <a:rect l="l" t="t" r="r" b="b"/>
              <a:pathLst>
                <a:path w="3409950" h="1905000">
                  <a:moveTo>
                    <a:pt x="3338753" y="1904999"/>
                  </a:moveTo>
                  <a:lnTo>
                    <a:pt x="71196" y="1904999"/>
                  </a:lnTo>
                  <a:lnTo>
                    <a:pt x="66241" y="1904510"/>
                  </a:lnTo>
                  <a:lnTo>
                    <a:pt x="29705" y="1889376"/>
                  </a:lnTo>
                  <a:lnTo>
                    <a:pt x="3885" y="1853337"/>
                  </a:lnTo>
                  <a:lnTo>
                    <a:pt x="0" y="1833803"/>
                  </a:lnTo>
                  <a:lnTo>
                    <a:pt x="0" y="1828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38753" y="0"/>
                  </a:lnTo>
                  <a:lnTo>
                    <a:pt x="3380243" y="15621"/>
                  </a:lnTo>
                  <a:lnTo>
                    <a:pt x="3406063" y="51661"/>
                  </a:lnTo>
                  <a:lnTo>
                    <a:pt x="3409949" y="71196"/>
                  </a:lnTo>
                  <a:lnTo>
                    <a:pt x="3409949" y="1833803"/>
                  </a:lnTo>
                  <a:lnTo>
                    <a:pt x="3394326" y="1875293"/>
                  </a:lnTo>
                  <a:lnTo>
                    <a:pt x="3358286" y="1901113"/>
                  </a:lnTo>
                  <a:lnTo>
                    <a:pt x="3343708" y="1904510"/>
                  </a:lnTo>
                  <a:lnTo>
                    <a:pt x="3338753" y="1904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619088" y="3640930"/>
              <a:ext cx="387350" cy="300355"/>
            </a:xfrm>
            <a:custGeom>
              <a:avLst/>
              <a:gdLst/>
              <a:ahLst/>
              <a:cxnLst/>
              <a:rect l="l" t="t" r="r" b="b"/>
              <a:pathLst>
                <a:path w="387350" h="300354">
                  <a:moveTo>
                    <a:pt x="193417" y="300037"/>
                  </a:moveTo>
                  <a:lnTo>
                    <a:pt x="154869" y="295728"/>
                  </a:lnTo>
                  <a:lnTo>
                    <a:pt x="90280" y="266867"/>
                  </a:lnTo>
                  <a:lnTo>
                    <a:pt x="42855" y="223410"/>
                  </a:lnTo>
                  <a:lnTo>
                    <a:pt x="11701" y="177965"/>
                  </a:lnTo>
                  <a:lnTo>
                    <a:pt x="0" y="152965"/>
                  </a:lnTo>
                  <a:lnTo>
                    <a:pt x="0" y="147071"/>
                  </a:lnTo>
                  <a:lnTo>
                    <a:pt x="25282" y="99814"/>
                  </a:lnTo>
                  <a:lnTo>
                    <a:pt x="64427" y="53979"/>
                  </a:lnTo>
                  <a:lnTo>
                    <a:pt x="120458" y="15989"/>
                  </a:lnTo>
                  <a:lnTo>
                    <a:pt x="193417" y="0"/>
                  </a:lnTo>
                  <a:lnTo>
                    <a:pt x="231965" y="4309"/>
                  </a:lnTo>
                  <a:lnTo>
                    <a:pt x="266375" y="15989"/>
                  </a:lnTo>
                  <a:lnTo>
                    <a:pt x="296553" y="33170"/>
                  </a:lnTo>
                  <a:lnTo>
                    <a:pt x="321907" y="53578"/>
                  </a:lnTo>
                  <a:lnTo>
                    <a:pt x="187084" y="53578"/>
                  </a:lnTo>
                  <a:lnTo>
                    <a:pt x="180813" y="54195"/>
                  </a:lnTo>
                  <a:lnTo>
                    <a:pt x="134572" y="73349"/>
                  </a:lnTo>
                  <a:lnTo>
                    <a:pt x="106797" y="107156"/>
                  </a:lnTo>
                  <a:lnTo>
                    <a:pt x="96976" y="143686"/>
                  </a:lnTo>
                  <a:lnTo>
                    <a:pt x="97078" y="157385"/>
                  </a:lnTo>
                  <a:lnTo>
                    <a:pt x="109711" y="198333"/>
                  </a:lnTo>
                  <a:lnTo>
                    <a:pt x="145102" y="233724"/>
                  </a:lnTo>
                  <a:lnTo>
                    <a:pt x="187084" y="246459"/>
                  </a:lnTo>
                  <a:lnTo>
                    <a:pt x="321907" y="246459"/>
                  </a:lnTo>
                  <a:lnTo>
                    <a:pt x="296553" y="266867"/>
                  </a:lnTo>
                  <a:lnTo>
                    <a:pt x="266375" y="284047"/>
                  </a:lnTo>
                  <a:lnTo>
                    <a:pt x="231965" y="295728"/>
                  </a:lnTo>
                  <a:lnTo>
                    <a:pt x="193417" y="300037"/>
                  </a:lnTo>
                  <a:close/>
                </a:path>
                <a:path w="387350" h="300354">
                  <a:moveTo>
                    <a:pt x="321907" y="246459"/>
                  </a:moveTo>
                  <a:lnTo>
                    <a:pt x="199749" y="246459"/>
                  </a:lnTo>
                  <a:lnTo>
                    <a:pt x="206020" y="245841"/>
                  </a:lnTo>
                  <a:lnTo>
                    <a:pt x="218442" y="243370"/>
                  </a:lnTo>
                  <a:lnTo>
                    <a:pt x="257133" y="222690"/>
                  </a:lnTo>
                  <a:lnTo>
                    <a:pt x="284939" y="181074"/>
                  </a:lnTo>
                  <a:lnTo>
                    <a:pt x="289669" y="158256"/>
                  </a:lnTo>
                  <a:lnTo>
                    <a:pt x="289755" y="157385"/>
                  </a:lnTo>
                  <a:lnTo>
                    <a:pt x="284939" y="118962"/>
                  </a:lnTo>
                  <a:lnTo>
                    <a:pt x="257133" y="77347"/>
                  </a:lnTo>
                  <a:lnTo>
                    <a:pt x="218442" y="56666"/>
                  </a:lnTo>
                  <a:lnTo>
                    <a:pt x="199749" y="53578"/>
                  </a:lnTo>
                  <a:lnTo>
                    <a:pt x="321907" y="53578"/>
                  </a:lnTo>
                  <a:lnTo>
                    <a:pt x="361560" y="99814"/>
                  </a:lnTo>
                  <a:lnTo>
                    <a:pt x="384690" y="141781"/>
                  </a:lnTo>
                  <a:lnTo>
                    <a:pt x="386900" y="147071"/>
                  </a:lnTo>
                  <a:lnTo>
                    <a:pt x="386900" y="152965"/>
                  </a:lnTo>
                  <a:lnTo>
                    <a:pt x="361560" y="200198"/>
                  </a:lnTo>
                  <a:lnTo>
                    <a:pt x="322406" y="246057"/>
                  </a:lnTo>
                  <a:lnTo>
                    <a:pt x="321907" y="246459"/>
                  </a:lnTo>
                  <a:close/>
                </a:path>
                <a:path w="387350" h="300354">
                  <a:moveTo>
                    <a:pt x="256539" y="150018"/>
                  </a:moveTo>
                  <a:lnTo>
                    <a:pt x="150554" y="150018"/>
                  </a:lnTo>
                  <a:lnTo>
                    <a:pt x="167437" y="146603"/>
                  </a:lnTo>
                  <a:lnTo>
                    <a:pt x="167289" y="146603"/>
                  </a:lnTo>
                  <a:lnTo>
                    <a:pt x="180877" y="137414"/>
                  </a:lnTo>
                  <a:lnTo>
                    <a:pt x="190044" y="123827"/>
                  </a:lnTo>
                  <a:lnTo>
                    <a:pt x="193417" y="107156"/>
                  </a:lnTo>
                  <a:lnTo>
                    <a:pt x="193294" y="101704"/>
                  </a:lnTo>
                  <a:lnTo>
                    <a:pt x="192613" y="97847"/>
                  </a:lnTo>
                  <a:lnTo>
                    <a:pt x="190439" y="91174"/>
                  </a:lnTo>
                  <a:lnTo>
                    <a:pt x="190040" y="89737"/>
                  </a:lnTo>
                  <a:lnTo>
                    <a:pt x="192206" y="85724"/>
                  </a:lnTo>
                  <a:lnTo>
                    <a:pt x="192278" y="85591"/>
                  </a:lnTo>
                  <a:lnTo>
                    <a:pt x="196162" y="85724"/>
                  </a:lnTo>
                  <a:lnTo>
                    <a:pt x="233290" y="99538"/>
                  </a:lnTo>
                  <a:lnTo>
                    <a:pt x="255500" y="133342"/>
                  </a:lnTo>
                  <a:lnTo>
                    <a:pt x="256326" y="146603"/>
                  </a:lnTo>
                  <a:lnTo>
                    <a:pt x="256355" y="147071"/>
                  </a:lnTo>
                  <a:lnTo>
                    <a:pt x="256468" y="148880"/>
                  </a:lnTo>
                  <a:lnTo>
                    <a:pt x="256539" y="150018"/>
                  </a:lnTo>
                  <a:close/>
                </a:path>
                <a:path w="387350" h="300354">
                  <a:moveTo>
                    <a:pt x="184544" y="213689"/>
                  </a:moveTo>
                  <a:lnTo>
                    <a:pt x="142621" y="189489"/>
                  </a:lnTo>
                  <a:lnTo>
                    <a:pt x="129450" y="158256"/>
                  </a:lnTo>
                  <a:lnTo>
                    <a:pt x="129324" y="157385"/>
                  </a:lnTo>
                  <a:lnTo>
                    <a:pt x="129132" y="152965"/>
                  </a:lnTo>
                  <a:lnTo>
                    <a:pt x="129028" y="150018"/>
                  </a:lnTo>
                  <a:lnTo>
                    <a:pt x="128989" y="148880"/>
                  </a:lnTo>
                  <a:lnTo>
                    <a:pt x="133275" y="146603"/>
                  </a:lnTo>
                  <a:lnTo>
                    <a:pt x="141245" y="149215"/>
                  </a:lnTo>
                  <a:lnTo>
                    <a:pt x="145799" y="150018"/>
                  </a:lnTo>
                  <a:lnTo>
                    <a:pt x="256539" y="150018"/>
                  </a:lnTo>
                  <a:lnTo>
                    <a:pt x="256934" y="156351"/>
                  </a:lnTo>
                  <a:lnTo>
                    <a:pt x="257052" y="158256"/>
                  </a:lnTo>
                  <a:lnTo>
                    <a:pt x="257088" y="158824"/>
                  </a:lnTo>
                  <a:lnTo>
                    <a:pt x="249062" y="182140"/>
                  </a:lnTo>
                  <a:lnTo>
                    <a:pt x="232887" y="200747"/>
                  </a:lnTo>
                  <a:lnTo>
                    <a:pt x="210026" y="212102"/>
                  </a:lnTo>
                  <a:lnTo>
                    <a:pt x="184544" y="21368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610050" y="3974713"/>
            <a:ext cx="2907030" cy="105029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실시간</a:t>
            </a:r>
            <a:r>
              <a:rPr dirty="0" sz="1700" spc="-155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상품</a:t>
            </a:r>
            <a:r>
              <a:rPr dirty="0" sz="1700" spc="-155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2B3D4F"/>
                </a:solidFill>
                <a:latin typeface="Dotum"/>
                <a:cs typeface="Dotum"/>
              </a:rPr>
              <a:t>인식</a:t>
            </a:r>
            <a:endParaRPr sz="1700">
              <a:latin typeface="Dotum"/>
              <a:cs typeface="Dotum"/>
            </a:endParaRPr>
          </a:p>
          <a:p>
            <a:pPr marL="12700" marR="5080">
              <a:lnSpc>
                <a:spcPct val="108700"/>
              </a:lnSpc>
              <a:spcBef>
                <a:spcPts val="565"/>
              </a:spcBef>
            </a:pP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천장에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설치된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수십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대의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50">
                <a:solidFill>
                  <a:srgbClr val="7E8B8C"/>
                </a:solidFill>
                <a:latin typeface="Segoe UI"/>
                <a:cs typeface="Segoe UI"/>
              </a:rPr>
              <a:t>AI</a:t>
            </a:r>
            <a:r>
              <a:rPr dirty="0" sz="1050" spc="1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카메라와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센서가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70">
                <a:solidFill>
                  <a:srgbClr val="7E8B8C"/>
                </a:solidFill>
                <a:latin typeface="Dotum"/>
                <a:cs typeface="Dotum"/>
              </a:rPr>
              <a:t>고객의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행동과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상품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움직임을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실시간으로</a:t>
            </a:r>
            <a:r>
              <a:rPr dirty="0" sz="1150" spc="-7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추적하고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00">
                <a:solidFill>
                  <a:srgbClr val="7E8B8C"/>
                </a:solidFill>
                <a:latin typeface="Dotum"/>
                <a:cs typeface="Dotum"/>
              </a:rPr>
              <a:t>인식하는</a:t>
            </a:r>
            <a:r>
              <a:rPr dirty="0" sz="1150" spc="-25">
                <a:solidFill>
                  <a:srgbClr val="7E8B8C"/>
                </a:solidFill>
                <a:latin typeface="Dotum"/>
                <a:cs typeface="Dotum"/>
              </a:rPr>
              <a:t> 시스템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8029574" y="3352799"/>
            <a:ext cx="3400425" cy="1905000"/>
            <a:chOff x="8029574" y="3352799"/>
            <a:chExt cx="3400425" cy="1905000"/>
          </a:xfrm>
        </p:grpSpPr>
        <p:sp>
          <p:nvSpPr>
            <p:cNvPr id="15" name="object 15" descr=""/>
            <p:cNvSpPr/>
            <p:nvPr/>
          </p:nvSpPr>
          <p:spPr>
            <a:xfrm>
              <a:off x="8029574" y="3352799"/>
              <a:ext cx="3400425" cy="1905000"/>
            </a:xfrm>
            <a:custGeom>
              <a:avLst/>
              <a:gdLst/>
              <a:ahLst/>
              <a:cxnLst/>
              <a:rect l="l" t="t" r="r" b="b"/>
              <a:pathLst>
                <a:path w="3400425" h="1905000">
                  <a:moveTo>
                    <a:pt x="3329227" y="1904999"/>
                  </a:moveTo>
                  <a:lnTo>
                    <a:pt x="71196" y="1904999"/>
                  </a:lnTo>
                  <a:lnTo>
                    <a:pt x="66240" y="1904510"/>
                  </a:lnTo>
                  <a:lnTo>
                    <a:pt x="29705" y="1889376"/>
                  </a:lnTo>
                  <a:lnTo>
                    <a:pt x="3885" y="1853337"/>
                  </a:lnTo>
                  <a:lnTo>
                    <a:pt x="0" y="1833803"/>
                  </a:lnTo>
                  <a:lnTo>
                    <a:pt x="0" y="1828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3329227" y="0"/>
                  </a:lnTo>
                  <a:lnTo>
                    <a:pt x="3370718" y="15621"/>
                  </a:lnTo>
                  <a:lnTo>
                    <a:pt x="3396537" y="51661"/>
                  </a:lnTo>
                  <a:lnTo>
                    <a:pt x="3400423" y="71196"/>
                  </a:lnTo>
                  <a:lnTo>
                    <a:pt x="3400423" y="1833803"/>
                  </a:lnTo>
                  <a:lnTo>
                    <a:pt x="3384801" y="1875293"/>
                  </a:lnTo>
                  <a:lnTo>
                    <a:pt x="3348761" y="1901113"/>
                  </a:lnTo>
                  <a:lnTo>
                    <a:pt x="3334182" y="1904510"/>
                  </a:lnTo>
                  <a:lnTo>
                    <a:pt x="3329227" y="1904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258174" y="3641886"/>
              <a:ext cx="386080" cy="298450"/>
            </a:xfrm>
            <a:custGeom>
              <a:avLst/>
              <a:gdLst/>
              <a:ahLst/>
              <a:cxnLst/>
              <a:rect l="l" t="t" r="r" b="b"/>
              <a:pathLst>
                <a:path w="386079" h="298450">
                  <a:moveTo>
                    <a:pt x="385623" y="36692"/>
                  </a:moveTo>
                  <a:lnTo>
                    <a:pt x="72660" y="36692"/>
                  </a:lnTo>
                  <a:lnTo>
                    <a:pt x="112723" y="34866"/>
                  </a:lnTo>
                  <a:lnTo>
                    <a:pt x="152799" y="27753"/>
                  </a:lnTo>
                  <a:lnTo>
                    <a:pt x="236580" y="7419"/>
                  </a:lnTo>
                  <a:lnTo>
                    <a:pt x="280280" y="275"/>
                  </a:lnTo>
                  <a:lnTo>
                    <a:pt x="323980" y="0"/>
                  </a:lnTo>
                  <a:lnTo>
                    <a:pt x="367679" y="10028"/>
                  </a:lnTo>
                  <a:lnTo>
                    <a:pt x="375280" y="14434"/>
                  </a:lnTo>
                  <a:lnTo>
                    <a:pt x="380965" y="20919"/>
                  </a:lnTo>
                  <a:lnTo>
                    <a:pt x="384528" y="28873"/>
                  </a:lnTo>
                  <a:lnTo>
                    <a:pt x="385623" y="36692"/>
                  </a:lnTo>
                  <a:close/>
                </a:path>
                <a:path w="386079" h="298450">
                  <a:moveTo>
                    <a:pt x="61782" y="298126"/>
                  </a:moveTo>
                  <a:lnTo>
                    <a:pt x="18082" y="288098"/>
                  </a:lnTo>
                  <a:lnTo>
                    <a:pt x="0" y="260438"/>
                  </a:lnTo>
                  <a:lnTo>
                    <a:pt x="0" y="52957"/>
                  </a:lnTo>
                  <a:lnTo>
                    <a:pt x="2920" y="42116"/>
                  </a:lnTo>
                  <a:lnTo>
                    <a:pt x="10506" y="34188"/>
                  </a:lnTo>
                  <a:lnTo>
                    <a:pt x="20992" y="30052"/>
                  </a:lnTo>
                  <a:lnTo>
                    <a:pt x="32615" y="30588"/>
                  </a:lnTo>
                  <a:lnTo>
                    <a:pt x="72660" y="36692"/>
                  </a:lnTo>
                  <a:lnTo>
                    <a:pt x="385623" y="36692"/>
                  </a:lnTo>
                  <a:lnTo>
                    <a:pt x="385762" y="37687"/>
                  </a:lnTo>
                  <a:lnTo>
                    <a:pt x="385762" y="41907"/>
                  </a:lnTo>
                  <a:lnTo>
                    <a:pt x="300037" y="41907"/>
                  </a:lnTo>
                  <a:lnTo>
                    <a:pt x="303410" y="58578"/>
                  </a:lnTo>
                  <a:lnTo>
                    <a:pt x="312603" y="72203"/>
                  </a:lnTo>
                  <a:lnTo>
                    <a:pt x="315345" y="74053"/>
                  </a:lnTo>
                  <a:lnTo>
                    <a:pt x="42862" y="74053"/>
                  </a:lnTo>
                  <a:lnTo>
                    <a:pt x="42862" y="116916"/>
                  </a:lnTo>
                  <a:lnTo>
                    <a:pt x="147514" y="116916"/>
                  </a:lnTo>
                  <a:lnTo>
                    <a:pt x="143511" y="124042"/>
                  </a:lnTo>
                  <a:lnTo>
                    <a:pt x="139303" y="149063"/>
                  </a:lnTo>
                  <a:lnTo>
                    <a:pt x="143511" y="174083"/>
                  </a:lnTo>
                  <a:lnTo>
                    <a:pt x="154991" y="194521"/>
                  </a:lnTo>
                  <a:lnTo>
                    <a:pt x="172021" y="208302"/>
                  </a:lnTo>
                  <a:lnTo>
                    <a:pt x="192881" y="213357"/>
                  </a:lnTo>
                  <a:lnTo>
                    <a:pt x="42862" y="213357"/>
                  </a:lnTo>
                  <a:lnTo>
                    <a:pt x="42862" y="256219"/>
                  </a:lnTo>
                  <a:lnTo>
                    <a:pt x="382567" y="256219"/>
                  </a:lnTo>
                  <a:lnTo>
                    <a:pt x="377622" y="261377"/>
                  </a:lnTo>
                  <a:lnTo>
                    <a:pt x="313102" y="261377"/>
                  </a:lnTo>
                  <a:lnTo>
                    <a:pt x="273039" y="263226"/>
                  </a:lnTo>
                  <a:lnTo>
                    <a:pt x="232963" y="270362"/>
                  </a:lnTo>
                  <a:lnTo>
                    <a:pt x="149181" y="290707"/>
                  </a:lnTo>
                  <a:lnTo>
                    <a:pt x="105481" y="297851"/>
                  </a:lnTo>
                  <a:lnTo>
                    <a:pt x="61782" y="298126"/>
                  </a:lnTo>
                  <a:close/>
                </a:path>
                <a:path w="386079" h="298450">
                  <a:moveTo>
                    <a:pt x="382567" y="256219"/>
                  </a:moveTo>
                  <a:lnTo>
                    <a:pt x="85724" y="256219"/>
                  </a:lnTo>
                  <a:lnTo>
                    <a:pt x="82352" y="239548"/>
                  </a:lnTo>
                  <a:lnTo>
                    <a:pt x="73159" y="225922"/>
                  </a:lnTo>
                  <a:lnTo>
                    <a:pt x="59533" y="216729"/>
                  </a:lnTo>
                  <a:lnTo>
                    <a:pt x="42862" y="213357"/>
                  </a:lnTo>
                  <a:lnTo>
                    <a:pt x="192881" y="213357"/>
                  </a:lnTo>
                  <a:lnTo>
                    <a:pt x="213741" y="208302"/>
                  </a:lnTo>
                  <a:lnTo>
                    <a:pt x="230771" y="194521"/>
                  </a:lnTo>
                  <a:lnTo>
                    <a:pt x="242250" y="174083"/>
                  </a:lnTo>
                  <a:lnTo>
                    <a:pt x="246459" y="149063"/>
                  </a:lnTo>
                  <a:lnTo>
                    <a:pt x="242250" y="124042"/>
                  </a:lnTo>
                  <a:lnTo>
                    <a:pt x="230771" y="103605"/>
                  </a:lnTo>
                  <a:lnTo>
                    <a:pt x="213741" y="89823"/>
                  </a:lnTo>
                  <a:lnTo>
                    <a:pt x="192881" y="84769"/>
                  </a:lnTo>
                  <a:lnTo>
                    <a:pt x="342899" y="84769"/>
                  </a:lnTo>
                  <a:lnTo>
                    <a:pt x="342899" y="41907"/>
                  </a:lnTo>
                  <a:lnTo>
                    <a:pt x="385762" y="41907"/>
                  </a:lnTo>
                  <a:lnTo>
                    <a:pt x="385762" y="181210"/>
                  </a:lnTo>
                  <a:lnTo>
                    <a:pt x="342899" y="181210"/>
                  </a:lnTo>
                  <a:lnTo>
                    <a:pt x="326229" y="184582"/>
                  </a:lnTo>
                  <a:lnTo>
                    <a:pt x="312603" y="193775"/>
                  </a:lnTo>
                  <a:lnTo>
                    <a:pt x="303410" y="207401"/>
                  </a:lnTo>
                  <a:lnTo>
                    <a:pt x="300037" y="224072"/>
                  </a:lnTo>
                  <a:lnTo>
                    <a:pt x="385762" y="224072"/>
                  </a:lnTo>
                  <a:lnTo>
                    <a:pt x="385762" y="245102"/>
                  </a:lnTo>
                  <a:lnTo>
                    <a:pt x="382832" y="255943"/>
                  </a:lnTo>
                  <a:lnTo>
                    <a:pt x="382567" y="256219"/>
                  </a:lnTo>
                  <a:close/>
                </a:path>
                <a:path w="386079" h="298450">
                  <a:moveTo>
                    <a:pt x="147514" y="116916"/>
                  </a:moveTo>
                  <a:lnTo>
                    <a:pt x="42862" y="116916"/>
                  </a:lnTo>
                  <a:lnTo>
                    <a:pt x="59533" y="113543"/>
                  </a:lnTo>
                  <a:lnTo>
                    <a:pt x="73159" y="104350"/>
                  </a:lnTo>
                  <a:lnTo>
                    <a:pt x="82352" y="90724"/>
                  </a:lnTo>
                  <a:lnTo>
                    <a:pt x="85724" y="74053"/>
                  </a:lnTo>
                  <a:lnTo>
                    <a:pt x="315345" y="74053"/>
                  </a:lnTo>
                  <a:lnTo>
                    <a:pt x="326229" y="81396"/>
                  </a:lnTo>
                  <a:lnTo>
                    <a:pt x="342899" y="84769"/>
                  </a:lnTo>
                  <a:lnTo>
                    <a:pt x="192881" y="84769"/>
                  </a:lnTo>
                  <a:lnTo>
                    <a:pt x="172021" y="89823"/>
                  </a:lnTo>
                  <a:lnTo>
                    <a:pt x="154991" y="103605"/>
                  </a:lnTo>
                  <a:lnTo>
                    <a:pt x="147514" y="116916"/>
                  </a:lnTo>
                  <a:close/>
                </a:path>
                <a:path w="386079" h="298450">
                  <a:moveTo>
                    <a:pt x="385762" y="224072"/>
                  </a:moveTo>
                  <a:lnTo>
                    <a:pt x="342899" y="224072"/>
                  </a:lnTo>
                  <a:lnTo>
                    <a:pt x="342899" y="181210"/>
                  </a:lnTo>
                  <a:lnTo>
                    <a:pt x="385762" y="181210"/>
                  </a:lnTo>
                  <a:lnTo>
                    <a:pt x="385762" y="224072"/>
                  </a:lnTo>
                  <a:close/>
                </a:path>
                <a:path w="386079" h="298450">
                  <a:moveTo>
                    <a:pt x="364741" y="268006"/>
                  </a:moveTo>
                  <a:lnTo>
                    <a:pt x="353146" y="267470"/>
                  </a:lnTo>
                  <a:lnTo>
                    <a:pt x="313102" y="261377"/>
                  </a:lnTo>
                  <a:lnTo>
                    <a:pt x="377622" y="261377"/>
                  </a:lnTo>
                  <a:lnTo>
                    <a:pt x="375231" y="263871"/>
                  </a:lnTo>
                  <a:lnTo>
                    <a:pt x="364741" y="268006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8242200" y="3974713"/>
            <a:ext cx="2857500" cy="105029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0"/>
              </a:spcBef>
            </a:pP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자동</a:t>
            </a:r>
            <a:r>
              <a:rPr dirty="0" sz="1700" spc="-160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결제</a:t>
            </a:r>
            <a:r>
              <a:rPr dirty="0" sz="1700" spc="-155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2B3D4F"/>
                </a:solidFill>
                <a:latin typeface="Dotum"/>
                <a:cs typeface="Dotum"/>
              </a:rPr>
              <a:t>시스템</a:t>
            </a:r>
            <a:endParaRPr sz="1700">
              <a:latin typeface="Dotum"/>
              <a:cs typeface="Dotum"/>
            </a:endParaRPr>
          </a:p>
          <a:p>
            <a:pPr algn="just" marL="12700" marR="5080">
              <a:lnSpc>
                <a:spcPct val="108700"/>
              </a:lnSpc>
              <a:spcBef>
                <a:spcPts val="565"/>
              </a:spcBef>
            </a:pP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고객이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선택한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상품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정보를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아마존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계정과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연결하여</a:t>
            </a:r>
            <a:r>
              <a:rPr dirty="0" sz="1150" spc="-6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매장을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나갈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때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자동으로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결제가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이루어지는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통합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결</a:t>
            </a:r>
            <a:r>
              <a:rPr dirty="0" sz="1150" spc="-6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제</a:t>
            </a:r>
            <a:r>
              <a:rPr dirty="0" sz="1150" spc="-1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7E8B8C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8" y="1447799"/>
            <a:ext cx="5333999" cy="1600199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7112000" y="2415755"/>
            <a:ext cx="11842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3255" algn="l"/>
              </a:tabLst>
            </a:pPr>
            <a:r>
              <a:rPr dirty="0" sz="1200" spc="-240">
                <a:latin typeface="Dotum"/>
                <a:cs typeface="Dotum"/>
              </a:rPr>
              <a:t>앱</a:t>
            </a:r>
            <a:r>
              <a:rPr dirty="0" sz="1200" spc="-114">
                <a:latin typeface="Dotum"/>
                <a:cs typeface="Dotum"/>
              </a:rPr>
              <a:t> </a:t>
            </a:r>
            <a:r>
              <a:rPr dirty="0" sz="1200" spc="-25">
                <a:latin typeface="Dotum"/>
                <a:cs typeface="Dotum"/>
              </a:rPr>
              <a:t>스캔</a:t>
            </a:r>
            <a:r>
              <a:rPr dirty="0" sz="1200">
                <a:latin typeface="Dotum"/>
                <a:cs typeface="Dotum"/>
              </a:rPr>
              <a:t>	</a:t>
            </a:r>
            <a:r>
              <a:rPr dirty="0" sz="1200" spc="-240">
                <a:latin typeface="Dotum"/>
                <a:cs typeface="Dotum"/>
              </a:rPr>
              <a:t>상품</a:t>
            </a:r>
            <a:r>
              <a:rPr dirty="0" sz="1200" spc="-125">
                <a:latin typeface="Dotum"/>
                <a:cs typeface="Dotum"/>
              </a:rPr>
              <a:t> </a:t>
            </a:r>
            <a:r>
              <a:rPr dirty="0" sz="1200" spc="-204">
                <a:latin typeface="Dotum"/>
                <a:cs typeface="Dotum"/>
              </a:rPr>
              <a:t>선택</a:t>
            </a:r>
            <a:endParaRPr sz="1200">
              <a:latin typeface="Dotum"/>
              <a:cs typeface="Dotum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460978" y="2415755"/>
            <a:ext cx="55308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40">
                <a:latin typeface="Dotum"/>
                <a:cs typeface="Dotum"/>
              </a:rPr>
              <a:t>자동</a:t>
            </a:r>
            <a:r>
              <a:rPr dirty="0" sz="1200" spc="-114">
                <a:latin typeface="Dotum"/>
                <a:cs typeface="Dotum"/>
              </a:rPr>
              <a:t> </a:t>
            </a:r>
            <a:r>
              <a:rPr dirty="0" sz="1200" spc="-200">
                <a:latin typeface="Dotum"/>
                <a:cs typeface="Dotum"/>
              </a:rPr>
              <a:t>인식</a:t>
            </a:r>
            <a:endParaRPr sz="1200">
              <a:latin typeface="Dotum"/>
              <a:cs typeface="Dotum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178925" y="2415755"/>
            <a:ext cx="55308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40">
                <a:latin typeface="Dotum"/>
                <a:cs typeface="Dotum"/>
              </a:rPr>
              <a:t>매장</a:t>
            </a:r>
            <a:r>
              <a:rPr dirty="0" sz="1200" spc="-114">
                <a:latin typeface="Dotum"/>
                <a:cs typeface="Dotum"/>
              </a:rPr>
              <a:t> </a:t>
            </a:r>
            <a:r>
              <a:rPr dirty="0" sz="1200" spc="-200">
                <a:latin typeface="Dotum"/>
                <a:cs typeface="Dotum"/>
              </a:rPr>
              <a:t>퇴장</a:t>
            </a:r>
            <a:endParaRPr sz="1200">
              <a:latin typeface="Dotum"/>
              <a:cs typeface="Dotum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896871" y="2415755"/>
            <a:ext cx="55308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40">
                <a:latin typeface="Dotum"/>
                <a:cs typeface="Dotum"/>
              </a:rPr>
              <a:t>자동</a:t>
            </a:r>
            <a:r>
              <a:rPr dirty="0" sz="1200" spc="-114">
                <a:latin typeface="Dotum"/>
                <a:cs typeface="Dotum"/>
              </a:rPr>
              <a:t> </a:t>
            </a:r>
            <a:r>
              <a:rPr dirty="0" sz="1200" spc="-200">
                <a:latin typeface="Dotum"/>
                <a:cs typeface="Dotum"/>
              </a:rPr>
              <a:t>결제</a:t>
            </a:r>
            <a:endParaRPr sz="12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76580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20"/>
              <a:t>아마존</a:t>
            </a:r>
            <a:r>
              <a:rPr dirty="0" spc="-290"/>
              <a:t> </a:t>
            </a:r>
            <a:r>
              <a:rPr dirty="0" sz="2700" spc="-225" b="1">
                <a:latin typeface="Segoe UI"/>
                <a:cs typeface="Segoe UI"/>
              </a:rPr>
              <a:t>Go</a:t>
            </a:r>
            <a:r>
              <a:rPr dirty="0" spc="-225"/>
              <a:t>의</a:t>
            </a:r>
            <a:r>
              <a:rPr dirty="0" spc="-290"/>
              <a:t> </a:t>
            </a:r>
            <a:r>
              <a:rPr dirty="0" spc="-620"/>
              <a:t>한계와</a:t>
            </a:r>
            <a:r>
              <a:rPr dirty="0" spc="-290"/>
              <a:t> </a:t>
            </a:r>
            <a:r>
              <a:rPr dirty="0" spc="-645"/>
              <a:t>교훈</a:t>
            </a:r>
            <a:endParaRPr sz="2700">
              <a:latin typeface="Segoe UI"/>
              <a:cs typeface="Segoe U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61999" y="1028699"/>
            <a:ext cx="3400425" cy="6057900"/>
            <a:chOff x="761999" y="1028699"/>
            <a:chExt cx="3400425" cy="6057900"/>
          </a:xfrm>
        </p:grpSpPr>
        <p:sp>
          <p:nvSpPr>
            <p:cNvPr id="5" name="object 5" descr=""/>
            <p:cNvSpPr/>
            <p:nvPr/>
          </p:nvSpPr>
          <p:spPr>
            <a:xfrm>
              <a:off x="761999" y="1028699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5714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571499" y="0"/>
                  </a:lnTo>
                  <a:lnTo>
                    <a:pt x="571499" y="380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61999" y="3733799"/>
              <a:ext cx="3400425" cy="3352800"/>
            </a:xfrm>
            <a:custGeom>
              <a:avLst/>
              <a:gdLst/>
              <a:ahLst/>
              <a:cxnLst/>
              <a:rect l="l" t="t" r="r" b="b"/>
              <a:pathLst>
                <a:path w="3400425" h="3352800">
                  <a:moveTo>
                    <a:pt x="3329228" y="3352799"/>
                  </a:moveTo>
                  <a:lnTo>
                    <a:pt x="71196" y="3352799"/>
                  </a:lnTo>
                  <a:lnTo>
                    <a:pt x="66241" y="3352311"/>
                  </a:lnTo>
                  <a:lnTo>
                    <a:pt x="29705" y="3337176"/>
                  </a:lnTo>
                  <a:lnTo>
                    <a:pt x="3885" y="3301137"/>
                  </a:lnTo>
                  <a:lnTo>
                    <a:pt x="0" y="3281602"/>
                  </a:lnTo>
                  <a:lnTo>
                    <a:pt x="0" y="3276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29228" y="0"/>
                  </a:lnTo>
                  <a:lnTo>
                    <a:pt x="3370718" y="15621"/>
                  </a:lnTo>
                  <a:lnTo>
                    <a:pt x="3396538" y="51661"/>
                  </a:lnTo>
                  <a:lnTo>
                    <a:pt x="3400424" y="71196"/>
                  </a:lnTo>
                  <a:lnTo>
                    <a:pt x="3400424" y="3281602"/>
                  </a:lnTo>
                  <a:lnTo>
                    <a:pt x="3384802" y="3323093"/>
                  </a:lnTo>
                  <a:lnTo>
                    <a:pt x="3348762" y="3348913"/>
                  </a:lnTo>
                  <a:lnTo>
                    <a:pt x="3334183" y="3352311"/>
                  </a:lnTo>
                  <a:lnTo>
                    <a:pt x="3329228" y="3352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276474" y="3962399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209549" y="57149"/>
                  </a:moveTo>
                  <a:lnTo>
                    <a:pt x="171449" y="57149"/>
                  </a:lnTo>
                  <a:lnTo>
                    <a:pt x="171449" y="19049"/>
                  </a:lnTo>
                  <a:lnTo>
                    <a:pt x="172944" y="11628"/>
                  </a:lnTo>
                  <a:lnTo>
                    <a:pt x="177023" y="5573"/>
                  </a:lnTo>
                  <a:lnTo>
                    <a:pt x="183078" y="1494"/>
                  </a:lnTo>
                  <a:lnTo>
                    <a:pt x="190499" y="0"/>
                  </a:lnTo>
                  <a:lnTo>
                    <a:pt x="197921" y="1494"/>
                  </a:lnTo>
                  <a:lnTo>
                    <a:pt x="203976" y="5573"/>
                  </a:lnTo>
                  <a:lnTo>
                    <a:pt x="208055" y="11628"/>
                  </a:lnTo>
                  <a:lnTo>
                    <a:pt x="209549" y="19049"/>
                  </a:lnTo>
                  <a:lnTo>
                    <a:pt x="209549" y="57149"/>
                  </a:lnTo>
                  <a:close/>
                </a:path>
                <a:path w="381000" h="304800">
                  <a:moveTo>
                    <a:pt x="280987" y="304799"/>
                  </a:moveTo>
                  <a:lnTo>
                    <a:pt x="100012" y="304799"/>
                  </a:lnTo>
                  <a:lnTo>
                    <a:pt x="83319" y="301434"/>
                  </a:lnTo>
                  <a:lnTo>
                    <a:pt x="69696" y="292253"/>
                  </a:lnTo>
                  <a:lnTo>
                    <a:pt x="60515" y="278630"/>
                  </a:lnTo>
                  <a:lnTo>
                    <a:pt x="57149" y="261937"/>
                  </a:lnTo>
                  <a:lnTo>
                    <a:pt x="57149" y="100012"/>
                  </a:lnTo>
                  <a:lnTo>
                    <a:pt x="60515" y="83319"/>
                  </a:lnTo>
                  <a:lnTo>
                    <a:pt x="69696" y="69696"/>
                  </a:lnTo>
                  <a:lnTo>
                    <a:pt x="83319" y="60515"/>
                  </a:lnTo>
                  <a:lnTo>
                    <a:pt x="100012" y="57149"/>
                  </a:lnTo>
                  <a:lnTo>
                    <a:pt x="280987" y="57149"/>
                  </a:lnTo>
                  <a:lnTo>
                    <a:pt x="297680" y="60515"/>
                  </a:lnTo>
                  <a:lnTo>
                    <a:pt x="311303" y="69696"/>
                  </a:lnTo>
                  <a:lnTo>
                    <a:pt x="320484" y="83319"/>
                  </a:lnTo>
                  <a:lnTo>
                    <a:pt x="323849" y="100012"/>
                  </a:lnTo>
                  <a:lnTo>
                    <a:pt x="323849" y="128587"/>
                  </a:lnTo>
                  <a:lnTo>
                    <a:pt x="130192" y="128587"/>
                  </a:lnTo>
                  <a:lnTo>
                    <a:pt x="127154" y="129191"/>
                  </a:lnTo>
                  <a:lnTo>
                    <a:pt x="109537" y="149242"/>
                  </a:lnTo>
                  <a:lnTo>
                    <a:pt x="109537" y="155557"/>
                  </a:lnTo>
                  <a:lnTo>
                    <a:pt x="130192" y="176212"/>
                  </a:lnTo>
                  <a:lnTo>
                    <a:pt x="323849" y="176212"/>
                  </a:lnTo>
                  <a:lnTo>
                    <a:pt x="323849" y="228599"/>
                  </a:lnTo>
                  <a:lnTo>
                    <a:pt x="118586" y="228599"/>
                  </a:lnTo>
                  <a:lnTo>
                    <a:pt x="114299" y="232886"/>
                  </a:lnTo>
                  <a:lnTo>
                    <a:pt x="114299" y="243363"/>
                  </a:lnTo>
                  <a:lnTo>
                    <a:pt x="118586" y="247649"/>
                  </a:lnTo>
                  <a:lnTo>
                    <a:pt x="323849" y="247649"/>
                  </a:lnTo>
                  <a:lnTo>
                    <a:pt x="323849" y="261937"/>
                  </a:lnTo>
                  <a:lnTo>
                    <a:pt x="320484" y="278630"/>
                  </a:lnTo>
                  <a:lnTo>
                    <a:pt x="311303" y="292253"/>
                  </a:lnTo>
                  <a:lnTo>
                    <a:pt x="297680" y="301434"/>
                  </a:lnTo>
                  <a:lnTo>
                    <a:pt x="280987" y="304799"/>
                  </a:lnTo>
                  <a:close/>
                </a:path>
                <a:path w="381000" h="304800">
                  <a:moveTo>
                    <a:pt x="244492" y="176212"/>
                  </a:moveTo>
                  <a:lnTo>
                    <a:pt x="136507" y="176212"/>
                  </a:lnTo>
                  <a:lnTo>
                    <a:pt x="139545" y="175608"/>
                  </a:lnTo>
                  <a:lnTo>
                    <a:pt x="145380" y="173191"/>
                  </a:lnTo>
                  <a:lnTo>
                    <a:pt x="157162" y="155557"/>
                  </a:lnTo>
                  <a:lnTo>
                    <a:pt x="157162" y="149242"/>
                  </a:lnTo>
                  <a:lnTo>
                    <a:pt x="136507" y="128587"/>
                  </a:lnTo>
                  <a:lnTo>
                    <a:pt x="244492" y="128587"/>
                  </a:lnTo>
                  <a:lnTo>
                    <a:pt x="223837" y="149242"/>
                  </a:lnTo>
                  <a:lnTo>
                    <a:pt x="223837" y="155557"/>
                  </a:lnTo>
                  <a:lnTo>
                    <a:pt x="241454" y="175608"/>
                  </a:lnTo>
                  <a:lnTo>
                    <a:pt x="244492" y="176212"/>
                  </a:lnTo>
                  <a:close/>
                </a:path>
                <a:path w="381000" h="304800">
                  <a:moveTo>
                    <a:pt x="323849" y="176212"/>
                  </a:moveTo>
                  <a:lnTo>
                    <a:pt x="250807" y="176212"/>
                  </a:lnTo>
                  <a:lnTo>
                    <a:pt x="253845" y="175608"/>
                  </a:lnTo>
                  <a:lnTo>
                    <a:pt x="259679" y="173191"/>
                  </a:lnTo>
                  <a:lnTo>
                    <a:pt x="271462" y="155557"/>
                  </a:lnTo>
                  <a:lnTo>
                    <a:pt x="271462" y="149242"/>
                  </a:lnTo>
                  <a:lnTo>
                    <a:pt x="250807" y="128587"/>
                  </a:lnTo>
                  <a:lnTo>
                    <a:pt x="323849" y="128587"/>
                  </a:lnTo>
                  <a:lnTo>
                    <a:pt x="323849" y="176212"/>
                  </a:lnTo>
                  <a:close/>
                </a:path>
                <a:path w="381000" h="304800">
                  <a:moveTo>
                    <a:pt x="175736" y="247649"/>
                  </a:moveTo>
                  <a:lnTo>
                    <a:pt x="148113" y="247649"/>
                  </a:lnTo>
                  <a:lnTo>
                    <a:pt x="152399" y="243363"/>
                  </a:lnTo>
                  <a:lnTo>
                    <a:pt x="152399" y="232886"/>
                  </a:lnTo>
                  <a:lnTo>
                    <a:pt x="148113" y="228599"/>
                  </a:lnTo>
                  <a:lnTo>
                    <a:pt x="175736" y="228599"/>
                  </a:lnTo>
                  <a:lnTo>
                    <a:pt x="171449" y="232886"/>
                  </a:lnTo>
                  <a:lnTo>
                    <a:pt x="171449" y="243363"/>
                  </a:lnTo>
                  <a:lnTo>
                    <a:pt x="175736" y="247649"/>
                  </a:lnTo>
                  <a:close/>
                </a:path>
                <a:path w="381000" h="304800">
                  <a:moveTo>
                    <a:pt x="232886" y="247649"/>
                  </a:moveTo>
                  <a:lnTo>
                    <a:pt x="205263" y="247649"/>
                  </a:lnTo>
                  <a:lnTo>
                    <a:pt x="209549" y="243363"/>
                  </a:lnTo>
                  <a:lnTo>
                    <a:pt x="209549" y="232886"/>
                  </a:lnTo>
                  <a:lnTo>
                    <a:pt x="205263" y="228599"/>
                  </a:lnTo>
                  <a:lnTo>
                    <a:pt x="232886" y="228599"/>
                  </a:lnTo>
                  <a:lnTo>
                    <a:pt x="228599" y="232886"/>
                  </a:lnTo>
                  <a:lnTo>
                    <a:pt x="228599" y="243363"/>
                  </a:lnTo>
                  <a:lnTo>
                    <a:pt x="232886" y="247649"/>
                  </a:lnTo>
                  <a:close/>
                </a:path>
                <a:path w="381000" h="304800">
                  <a:moveTo>
                    <a:pt x="323849" y="247649"/>
                  </a:moveTo>
                  <a:lnTo>
                    <a:pt x="262413" y="247649"/>
                  </a:lnTo>
                  <a:lnTo>
                    <a:pt x="266699" y="243363"/>
                  </a:lnTo>
                  <a:lnTo>
                    <a:pt x="266699" y="232886"/>
                  </a:lnTo>
                  <a:lnTo>
                    <a:pt x="262413" y="228599"/>
                  </a:lnTo>
                  <a:lnTo>
                    <a:pt x="323849" y="228599"/>
                  </a:lnTo>
                  <a:lnTo>
                    <a:pt x="323849" y="247649"/>
                  </a:lnTo>
                  <a:close/>
                </a:path>
                <a:path w="381000" h="304800">
                  <a:moveTo>
                    <a:pt x="38099" y="247649"/>
                  </a:moveTo>
                  <a:lnTo>
                    <a:pt x="28574" y="247649"/>
                  </a:lnTo>
                  <a:lnTo>
                    <a:pt x="17454" y="245403"/>
                  </a:lnTo>
                  <a:lnTo>
                    <a:pt x="8371" y="239278"/>
                  </a:lnTo>
                  <a:lnTo>
                    <a:pt x="2246" y="230195"/>
                  </a:lnTo>
                  <a:lnTo>
                    <a:pt x="0" y="219074"/>
                  </a:lnTo>
                  <a:lnTo>
                    <a:pt x="0" y="161924"/>
                  </a:lnTo>
                  <a:lnTo>
                    <a:pt x="2246" y="150804"/>
                  </a:lnTo>
                  <a:lnTo>
                    <a:pt x="8371" y="141721"/>
                  </a:lnTo>
                  <a:lnTo>
                    <a:pt x="17454" y="135596"/>
                  </a:lnTo>
                  <a:lnTo>
                    <a:pt x="28574" y="133349"/>
                  </a:lnTo>
                  <a:lnTo>
                    <a:pt x="38099" y="133349"/>
                  </a:lnTo>
                  <a:lnTo>
                    <a:pt x="38099" y="247649"/>
                  </a:lnTo>
                  <a:close/>
                </a:path>
                <a:path w="381000" h="304800">
                  <a:moveTo>
                    <a:pt x="352424" y="247649"/>
                  </a:moveTo>
                  <a:lnTo>
                    <a:pt x="342899" y="247649"/>
                  </a:lnTo>
                  <a:lnTo>
                    <a:pt x="342899" y="133349"/>
                  </a:lnTo>
                  <a:lnTo>
                    <a:pt x="352424" y="133349"/>
                  </a:lnTo>
                  <a:lnTo>
                    <a:pt x="363545" y="135596"/>
                  </a:lnTo>
                  <a:lnTo>
                    <a:pt x="372628" y="141721"/>
                  </a:lnTo>
                  <a:lnTo>
                    <a:pt x="378753" y="150804"/>
                  </a:lnTo>
                  <a:lnTo>
                    <a:pt x="380999" y="161924"/>
                  </a:lnTo>
                  <a:lnTo>
                    <a:pt x="380999" y="219074"/>
                  </a:lnTo>
                  <a:lnTo>
                    <a:pt x="378753" y="230195"/>
                  </a:lnTo>
                  <a:lnTo>
                    <a:pt x="372628" y="239278"/>
                  </a:lnTo>
                  <a:lnTo>
                    <a:pt x="363545" y="245403"/>
                  </a:lnTo>
                  <a:lnTo>
                    <a:pt x="352424" y="24764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47737" y="4895849"/>
              <a:ext cx="57150" cy="1200150"/>
            </a:xfrm>
            <a:custGeom>
              <a:avLst/>
              <a:gdLst/>
              <a:ahLst/>
              <a:cxnLst/>
              <a:rect l="l" t="t" r="r" b="b"/>
              <a:pathLst>
                <a:path w="57150" h="1200150">
                  <a:moveTo>
                    <a:pt x="57150" y="1167790"/>
                  </a:moveTo>
                  <a:lnTo>
                    <a:pt x="32372" y="1143000"/>
                  </a:lnTo>
                  <a:lnTo>
                    <a:pt x="24790" y="1143000"/>
                  </a:lnTo>
                  <a:lnTo>
                    <a:pt x="0" y="1167790"/>
                  </a:lnTo>
                  <a:lnTo>
                    <a:pt x="0" y="1175372"/>
                  </a:lnTo>
                  <a:lnTo>
                    <a:pt x="24790" y="1200150"/>
                  </a:lnTo>
                  <a:lnTo>
                    <a:pt x="32372" y="1200150"/>
                  </a:lnTo>
                  <a:lnTo>
                    <a:pt x="57150" y="1175372"/>
                  </a:lnTo>
                  <a:lnTo>
                    <a:pt x="57150" y="1171575"/>
                  </a:lnTo>
                  <a:lnTo>
                    <a:pt x="57150" y="1167790"/>
                  </a:lnTo>
                  <a:close/>
                </a:path>
                <a:path w="57150" h="1200150">
                  <a:moveTo>
                    <a:pt x="57150" y="862990"/>
                  </a:moveTo>
                  <a:lnTo>
                    <a:pt x="32372" y="838200"/>
                  </a:lnTo>
                  <a:lnTo>
                    <a:pt x="24790" y="838200"/>
                  </a:lnTo>
                  <a:lnTo>
                    <a:pt x="0" y="862990"/>
                  </a:lnTo>
                  <a:lnTo>
                    <a:pt x="0" y="870572"/>
                  </a:lnTo>
                  <a:lnTo>
                    <a:pt x="24790" y="895350"/>
                  </a:lnTo>
                  <a:lnTo>
                    <a:pt x="32372" y="895350"/>
                  </a:lnTo>
                  <a:lnTo>
                    <a:pt x="57150" y="870572"/>
                  </a:lnTo>
                  <a:lnTo>
                    <a:pt x="57150" y="866775"/>
                  </a:lnTo>
                  <a:lnTo>
                    <a:pt x="57150" y="862990"/>
                  </a:lnTo>
                  <a:close/>
                </a:path>
                <a:path w="57150" h="1200150">
                  <a:moveTo>
                    <a:pt x="57150" y="329590"/>
                  </a:moveTo>
                  <a:lnTo>
                    <a:pt x="32372" y="304800"/>
                  </a:lnTo>
                  <a:lnTo>
                    <a:pt x="24790" y="304800"/>
                  </a:lnTo>
                  <a:lnTo>
                    <a:pt x="0" y="329590"/>
                  </a:lnTo>
                  <a:lnTo>
                    <a:pt x="0" y="337172"/>
                  </a:lnTo>
                  <a:lnTo>
                    <a:pt x="24790" y="361950"/>
                  </a:lnTo>
                  <a:lnTo>
                    <a:pt x="32372" y="361950"/>
                  </a:lnTo>
                  <a:lnTo>
                    <a:pt x="57150" y="337172"/>
                  </a:lnTo>
                  <a:lnTo>
                    <a:pt x="57150" y="333375"/>
                  </a:lnTo>
                  <a:lnTo>
                    <a:pt x="57150" y="329590"/>
                  </a:lnTo>
                  <a:close/>
                </a:path>
                <a:path w="57150" h="120015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206499" y="4372343"/>
            <a:ext cx="2740660" cy="17900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54050">
              <a:lnSpc>
                <a:spcPct val="100000"/>
              </a:lnSpc>
              <a:spcBef>
                <a:spcPts val="95"/>
              </a:spcBef>
            </a:pPr>
            <a:r>
              <a:rPr dirty="0" sz="1350" b="1">
                <a:solidFill>
                  <a:srgbClr val="374050"/>
                </a:solidFill>
                <a:latin typeface="Segoe UI Semibold"/>
                <a:cs typeface="Segoe UI Semibold"/>
              </a:rPr>
              <a:t>AI</a:t>
            </a:r>
            <a:r>
              <a:rPr dirty="0" sz="1350" spc="-20" b="1">
                <a:solidFill>
                  <a:srgbClr val="374050"/>
                </a:solidFill>
                <a:latin typeface="Segoe UI Semibold"/>
                <a:cs typeface="Segoe UI Semibold"/>
              </a:rPr>
              <a:t> </a:t>
            </a: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완전무인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35">
                <a:solidFill>
                  <a:srgbClr val="374050"/>
                </a:solidFill>
                <a:latin typeface="Dotum"/>
                <a:cs typeface="Dotum"/>
              </a:rPr>
              <a:t>논란</a:t>
            </a:r>
            <a:endParaRPr sz="15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dirty="0" sz="1200" spc="-200">
                <a:solidFill>
                  <a:srgbClr val="4A5462"/>
                </a:solidFill>
                <a:latin typeface="Segoe UI"/>
                <a:cs typeface="Segoe UI"/>
              </a:rPr>
              <a:t>'</a:t>
            </a:r>
            <a:r>
              <a:rPr dirty="0" sz="1350" spc="-200">
                <a:solidFill>
                  <a:srgbClr val="4A5462"/>
                </a:solidFill>
                <a:latin typeface="Dotum"/>
                <a:cs typeface="Dotum"/>
              </a:rPr>
              <a:t>저스트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워크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80">
                <a:solidFill>
                  <a:srgbClr val="4A5462"/>
                </a:solidFill>
                <a:latin typeface="Dotum"/>
                <a:cs typeface="Dotum"/>
              </a:rPr>
              <a:t>아웃</a:t>
            </a:r>
            <a:r>
              <a:rPr dirty="0" sz="1200" spc="-180">
                <a:solidFill>
                  <a:srgbClr val="4A5462"/>
                </a:solidFill>
                <a:latin typeface="Segoe UI"/>
                <a:cs typeface="Segoe UI"/>
              </a:rPr>
              <a:t>'</a:t>
            </a:r>
            <a:r>
              <a:rPr dirty="0" sz="1200" spc="15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기술의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b="1">
                <a:solidFill>
                  <a:srgbClr val="3398DA"/>
                </a:solidFill>
                <a:latin typeface="Segoe UI Semibold"/>
                <a:cs typeface="Segoe UI Semibold"/>
              </a:rPr>
              <a:t>AI</a:t>
            </a:r>
            <a:r>
              <a:rPr dirty="0" sz="1200" spc="15" b="1">
                <a:solidFill>
                  <a:srgbClr val="3398DA"/>
                </a:solidFill>
                <a:latin typeface="Segoe UI Semibold"/>
                <a:cs typeface="Segoe UI Semibold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워싱</a:t>
            </a:r>
            <a:r>
              <a:rPr dirty="0" sz="1350" spc="-110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논란</a:t>
            </a:r>
            <a:endParaRPr sz="1350">
              <a:latin typeface="Dotum"/>
              <a:cs typeface="Dotum"/>
            </a:endParaRPr>
          </a:p>
          <a:p>
            <a:pPr marL="12700" marR="5080">
              <a:lnSpc>
                <a:spcPct val="111100"/>
              </a:lnSpc>
              <a:spcBef>
                <a:spcPts val="600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실제로는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인도의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약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55">
                <a:solidFill>
                  <a:srgbClr val="4A5462"/>
                </a:solidFill>
                <a:latin typeface="Segoe UI"/>
                <a:cs typeface="Segoe UI"/>
              </a:rPr>
              <a:t>1,000</a:t>
            </a:r>
            <a:r>
              <a:rPr dirty="0" sz="1350" spc="-55">
                <a:solidFill>
                  <a:srgbClr val="4A5462"/>
                </a:solidFill>
                <a:latin typeface="Dotum"/>
                <a:cs typeface="Dotum"/>
              </a:rPr>
              <a:t>명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직원이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거래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4A5462"/>
                </a:solidFill>
                <a:latin typeface="Dotum"/>
                <a:cs typeface="Dotum"/>
              </a:rPr>
              <a:t>확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4A5462"/>
                </a:solidFill>
                <a:latin typeface="Dotum"/>
                <a:cs typeface="Dotum"/>
              </a:rPr>
              <a:t>인</a:t>
            </a:r>
            <a:endParaRPr sz="1350">
              <a:latin typeface="Dotum"/>
              <a:cs typeface="Dotum"/>
            </a:endParaRPr>
          </a:p>
          <a:p>
            <a:pPr marL="12700" marR="57785">
              <a:lnSpc>
                <a:spcPct val="148100"/>
              </a:lnSpc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아마존의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180">
                <a:solidFill>
                  <a:srgbClr val="4A5462"/>
                </a:solidFill>
                <a:latin typeface="Segoe UI"/>
                <a:cs typeface="Segoe UI"/>
              </a:rPr>
              <a:t>'</a:t>
            </a:r>
            <a:r>
              <a:rPr dirty="0" sz="1350" spc="-180">
                <a:solidFill>
                  <a:srgbClr val="4A5462"/>
                </a:solidFill>
                <a:latin typeface="Dotum"/>
                <a:cs typeface="Dotum"/>
              </a:rPr>
              <a:t>인력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보조는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시스템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00">
                <a:solidFill>
                  <a:srgbClr val="4A5462"/>
                </a:solidFill>
                <a:latin typeface="Dotum"/>
                <a:cs typeface="Dotum"/>
              </a:rPr>
              <a:t>검토용</a:t>
            </a:r>
            <a:r>
              <a:rPr dirty="0" sz="1200" spc="-200">
                <a:solidFill>
                  <a:srgbClr val="4A5462"/>
                </a:solidFill>
                <a:latin typeface="Segoe UI"/>
                <a:cs typeface="Segoe UI"/>
              </a:rPr>
              <a:t>'</a:t>
            </a:r>
            <a:r>
              <a:rPr dirty="0" sz="1200" spc="2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해명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완전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자동화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시스템에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대한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신뢰도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하락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391024" y="3733799"/>
            <a:ext cx="3409950" cy="3352800"/>
            <a:chOff x="4391024" y="3733799"/>
            <a:chExt cx="3409950" cy="3352800"/>
          </a:xfrm>
        </p:grpSpPr>
        <p:sp>
          <p:nvSpPr>
            <p:cNvPr id="11" name="object 11" descr=""/>
            <p:cNvSpPr/>
            <p:nvPr/>
          </p:nvSpPr>
          <p:spPr>
            <a:xfrm>
              <a:off x="4391024" y="3733799"/>
              <a:ext cx="3409950" cy="3352800"/>
            </a:xfrm>
            <a:custGeom>
              <a:avLst/>
              <a:gdLst/>
              <a:ahLst/>
              <a:cxnLst/>
              <a:rect l="l" t="t" r="r" b="b"/>
              <a:pathLst>
                <a:path w="3409950" h="3352800">
                  <a:moveTo>
                    <a:pt x="3338753" y="3352799"/>
                  </a:moveTo>
                  <a:lnTo>
                    <a:pt x="71196" y="3352799"/>
                  </a:lnTo>
                  <a:lnTo>
                    <a:pt x="66241" y="3352311"/>
                  </a:lnTo>
                  <a:lnTo>
                    <a:pt x="29705" y="3337176"/>
                  </a:lnTo>
                  <a:lnTo>
                    <a:pt x="3885" y="3301137"/>
                  </a:lnTo>
                  <a:lnTo>
                    <a:pt x="0" y="3281602"/>
                  </a:lnTo>
                  <a:lnTo>
                    <a:pt x="0" y="3276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38753" y="0"/>
                  </a:lnTo>
                  <a:lnTo>
                    <a:pt x="3380243" y="15621"/>
                  </a:lnTo>
                  <a:lnTo>
                    <a:pt x="3406063" y="51661"/>
                  </a:lnTo>
                  <a:lnTo>
                    <a:pt x="3409949" y="71196"/>
                  </a:lnTo>
                  <a:lnTo>
                    <a:pt x="3409949" y="3281602"/>
                  </a:lnTo>
                  <a:lnTo>
                    <a:pt x="3394326" y="3323093"/>
                  </a:lnTo>
                  <a:lnTo>
                    <a:pt x="3358286" y="3348913"/>
                  </a:lnTo>
                  <a:lnTo>
                    <a:pt x="3343708" y="3352311"/>
                  </a:lnTo>
                  <a:lnTo>
                    <a:pt x="3338753" y="3352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905499" y="3962399"/>
              <a:ext cx="381000" cy="305435"/>
            </a:xfrm>
            <a:custGeom>
              <a:avLst/>
              <a:gdLst/>
              <a:ahLst/>
              <a:cxnLst/>
              <a:rect l="l" t="t" r="r" b="b"/>
              <a:pathLst>
                <a:path w="381000" h="305435">
                  <a:moveTo>
                    <a:pt x="138353" y="152399"/>
                  </a:moveTo>
                  <a:lnTo>
                    <a:pt x="128346" y="152399"/>
                  </a:lnTo>
                  <a:lnTo>
                    <a:pt x="123391" y="151911"/>
                  </a:lnTo>
                  <a:lnTo>
                    <a:pt x="86855" y="136778"/>
                  </a:lnTo>
                  <a:lnTo>
                    <a:pt x="61035" y="100737"/>
                  </a:lnTo>
                  <a:lnTo>
                    <a:pt x="57149" y="81203"/>
                  </a:lnTo>
                  <a:lnTo>
                    <a:pt x="57149" y="71196"/>
                  </a:lnTo>
                  <a:lnTo>
                    <a:pt x="72771" y="29705"/>
                  </a:lnTo>
                  <a:lnTo>
                    <a:pt x="108812" y="3885"/>
                  </a:lnTo>
                  <a:lnTo>
                    <a:pt x="128346" y="0"/>
                  </a:lnTo>
                  <a:lnTo>
                    <a:pt x="138353" y="0"/>
                  </a:lnTo>
                  <a:lnTo>
                    <a:pt x="179844" y="15621"/>
                  </a:lnTo>
                  <a:lnTo>
                    <a:pt x="205664" y="51662"/>
                  </a:lnTo>
                  <a:lnTo>
                    <a:pt x="209549" y="71196"/>
                  </a:lnTo>
                  <a:lnTo>
                    <a:pt x="209549" y="81203"/>
                  </a:lnTo>
                  <a:lnTo>
                    <a:pt x="193928" y="122694"/>
                  </a:lnTo>
                  <a:lnTo>
                    <a:pt x="157887" y="148514"/>
                  </a:lnTo>
                  <a:lnTo>
                    <a:pt x="138353" y="152399"/>
                  </a:lnTo>
                  <a:close/>
                </a:path>
                <a:path w="381000" h="305435">
                  <a:moveTo>
                    <a:pt x="297299" y="305216"/>
                  </a:moveTo>
                  <a:lnTo>
                    <a:pt x="293310" y="305216"/>
                  </a:lnTo>
                  <a:lnTo>
                    <a:pt x="289798" y="303728"/>
                  </a:lnTo>
                  <a:lnTo>
                    <a:pt x="249909" y="277701"/>
                  </a:lnTo>
                  <a:lnTo>
                    <a:pt x="225362" y="243966"/>
                  </a:lnTo>
                  <a:lnTo>
                    <a:pt x="212972" y="208233"/>
                  </a:lnTo>
                  <a:lnTo>
                    <a:pt x="209549" y="176212"/>
                  </a:lnTo>
                  <a:lnTo>
                    <a:pt x="209549" y="170378"/>
                  </a:lnTo>
                  <a:lnTo>
                    <a:pt x="213121" y="165139"/>
                  </a:lnTo>
                  <a:lnTo>
                    <a:pt x="293370" y="132992"/>
                  </a:lnTo>
                  <a:lnTo>
                    <a:pt x="297179" y="132992"/>
                  </a:lnTo>
                  <a:lnTo>
                    <a:pt x="372010" y="162937"/>
                  </a:lnTo>
                  <a:lnTo>
                    <a:pt x="295275" y="162937"/>
                  </a:lnTo>
                  <a:lnTo>
                    <a:pt x="295275" y="274855"/>
                  </a:lnTo>
                  <a:lnTo>
                    <a:pt x="342734" y="274855"/>
                  </a:lnTo>
                  <a:lnTo>
                    <a:pt x="340665" y="277701"/>
                  </a:lnTo>
                  <a:lnTo>
                    <a:pt x="300811" y="303728"/>
                  </a:lnTo>
                  <a:lnTo>
                    <a:pt x="297299" y="305216"/>
                  </a:lnTo>
                  <a:close/>
                </a:path>
                <a:path w="381000" h="305435">
                  <a:moveTo>
                    <a:pt x="342734" y="274855"/>
                  </a:moveTo>
                  <a:lnTo>
                    <a:pt x="295275" y="274855"/>
                  </a:lnTo>
                  <a:lnTo>
                    <a:pt x="320950" y="256887"/>
                  </a:lnTo>
                  <a:lnTo>
                    <a:pt x="338025" y="234248"/>
                  </a:lnTo>
                  <a:lnTo>
                    <a:pt x="347923" y="209632"/>
                  </a:lnTo>
                  <a:lnTo>
                    <a:pt x="352067" y="185737"/>
                  </a:lnTo>
                  <a:lnTo>
                    <a:pt x="295126" y="162937"/>
                  </a:lnTo>
                  <a:lnTo>
                    <a:pt x="372010" y="162937"/>
                  </a:lnTo>
                  <a:lnTo>
                    <a:pt x="377428" y="165139"/>
                  </a:lnTo>
                  <a:lnTo>
                    <a:pt x="380999" y="170378"/>
                  </a:lnTo>
                  <a:lnTo>
                    <a:pt x="380999" y="176212"/>
                  </a:lnTo>
                  <a:lnTo>
                    <a:pt x="377578" y="208233"/>
                  </a:lnTo>
                  <a:lnTo>
                    <a:pt x="365194" y="243966"/>
                  </a:lnTo>
                  <a:lnTo>
                    <a:pt x="342734" y="274855"/>
                  </a:lnTo>
                  <a:close/>
                </a:path>
                <a:path w="381000" h="305435">
                  <a:moveTo>
                    <a:pt x="251102" y="304680"/>
                  </a:moveTo>
                  <a:lnTo>
                    <a:pt x="7798" y="304680"/>
                  </a:lnTo>
                  <a:lnTo>
                    <a:pt x="0" y="296882"/>
                  </a:lnTo>
                  <a:lnTo>
                    <a:pt x="0" y="287119"/>
                  </a:lnTo>
                  <a:lnTo>
                    <a:pt x="8339" y="245796"/>
                  </a:lnTo>
                  <a:lnTo>
                    <a:pt x="31082" y="212057"/>
                  </a:lnTo>
                  <a:lnTo>
                    <a:pt x="64821" y="189314"/>
                  </a:lnTo>
                  <a:lnTo>
                    <a:pt x="106144" y="180974"/>
                  </a:lnTo>
                  <a:lnTo>
                    <a:pt x="160615" y="180974"/>
                  </a:lnTo>
                  <a:lnTo>
                    <a:pt x="194829" y="214198"/>
                  </a:lnTo>
                  <a:lnTo>
                    <a:pt x="205179" y="245796"/>
                  </a:lnTo>
                  <a:lnTo>
                    <a:pt x="223697" y="276997"/>
                  </a:lnTo>
                  <a:lnTo>
                    <a:pt x="252174" y="304502"/>
                  </a:lnTo>
                  <a:lnTo>
                    <a:pt x="251102" y="304680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5405090" y="4372343"/>
            <a:ext cx="1381760" cy="261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개인정보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보호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35">
                <a:solidFill>
                  <a:srgbClr val="374050"/>
                </a:solidFill>
                <a:latin typeface="Dotum"/>
                <a:cs typeface="Dotum"/>
              </a:rPr>
              <a:t>문제</a:t>
            </a:r>
            <a:endParaRPr sz="1550">
              <a:latin typeface="Dotum"/>
              <a:cs typeface="Dotum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676774" y="3733799"/>
            <a:ext cx="6753225" cy="3352800"/>
            <a:chOff x="4676774" y="3733799"/>
            <a:chExt cx="6753225" cy="3352800"/>
          </a:xfrm>
        </p:grpSpPr>
        <p:sp>
          <p:nvSpPr>
            <p:cNvPr id="15" name="object 15" descr=""/>
            <p:cNvSpPr/>
            <p:nvPr/>
          </p:nvSpPr>
          <p:spPr>
            <a:xfrm>
              <a:off x="4676762" y="4895849"/>
              <a:ext cx="57150" cy="971550"/>
            </a:xfrm>
            <a:custGeom>
              <a:avLst/>
              <a:gdLst/>
              <a:ahLst/>
              <a:cxnLst/>
              <a:rect l="l" t="t" r="r" b="b"/>
              <a:pathLst>
                <a:path w="57150" h="971550">
                  <a:moveTo>
                    <a:pt x="57150" y="939190"/>
                  </a:moveTo>
                  <a:lnTo>
                    <a:pt x="32372" y="914400"/>
                  </a:lnTo>
                  <a:lnTo>
                    <a:pt x="24790" y="914400"/>
                  </a:lnTo>
                  <a:lnTo>
                    <a:pt x="0" y="939190"/>
                  </a:lnTo>
                  <a:lnTo>
                    <a:pt x="0" y="946772"/>
                  </a:lnTo>
                  <a:lnTo>
                    <a:pt x="24790" y="971550"/>
                  </a:lnTo>
                  <a:lnTo>
                    <a:pt x="32372" y="971550"/>
                  </a:lnTo>
                  <a:lnTo>
                    <a:pt x="57150" y="946772"/>
                  </a:lnTo>
                  <a:lnTo>
                    <a:pt x="57150" y="942975"/>
                  </a:lnTo>
                  <a:lnTo>
                    <a:pt x="57150" y="939190"/>
                  </a:lnTo>
                  <a:close/>
                </a:path>
                <a:path w="57150" h="971550">
                  <a:moveTo>
                    <a:pt x="57150" y="634390"/>
                  </a:moveTo>
                  <a:lnTo>
                    <a:pt x="32372" y="609600"/>
                  </a:lnTo>
                  <a:lnTo>
                    <a:pt x="24790" y="609600"/>
                  </a:lnTo>
                  <a:lnTo>
                    <a:pt x="0" y="634390"/>
                  </a:lnTo>
                  <a:lnTo>
                    <a:pt x="0" y="641972"/>
                  </a:lnTo>
                  <a:lnTo>
                    <a:pt x="24790" y="666750"/>
                  </a:lnTo>
                  <a:lnTo>
                    <a:pt x="32372" y="666750"/>
                  </a:lnTo>
                  <a:lnTo>
                    <a:pt x="57150" y="641972"/>
                  </a:lnTo>
                  <a:lnTo>
                    <a:pt x="57150" y="638175"/>
                  </a:lnTo>
                  <a:lnTo>
                    <a:pt x="57150" y="634390"/>
                  </a:lnTo>
                  <a:close/>
                </a:path>
                <a:path w="57150" h="971550">
                  <a:moveTo>
                    <a:pt x="57150" y="329590"/>
                  </a:moveTo>
                  <a:lnTo>
                    <a:pt x="32372" y="304800"/>
                  </a:lnTo>
                  <a:lnTo>
                    <a:pt x="24790" y="304800"/>
                  </a:lnTo>
                  <a:lnTo>
                    <a:pt x="0" y="329590"/>
                  </a:lnTo>
                  <a:lnTo>
                    <a:pt x="0" y="337172"/>
                  </a:lnTo>
                  <a:lnTo>
                    <a:pt x="24790" y="361950"/>
                  </a:lnTo>
                  <a:lnTo>
                    <a:pt x="32372" y="361950"/>
                  </a:lnTo>
                  <a:lnTo>
                    <a:pt x="57150" y="337172"/>
                  </a:lnTo>
                  <a:lnTo>
                    <a:pt x="57150" y="333375"/>
                  </a:lnTo>
                  <a:lnTo>
                    <a:pt x="57150" y="329590"/>
                  </a:lnTo>
                  <a:close/>
                </a:path>
                <a:path w="57150" h="97155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029574" y="3733799"/>
              <a:ext cx="3400425" cy="3352800"/>
            </a:xfrm>
            <a:custGeom>
              <a:avLst/>
              <a:gdLst/>
              <a:ahLst/>
              <a:cxnLst/>
              <a:rect l="l" t="t" r="r" b="b"/>
              <a:pathLst>
                <a:path w="3400425" h="3352800">
                  <a:moveTo>
                    <a:pt x="3329227" y="3352799"/>
                  </a:moveTo>
                  <a:lnTo>
                    <a:pt x="71196" y="3352799"/>
                  </a:lnTo>
                  <a:lnTo>
                    <a:pt x="66240" y="3352311"/>
                  </a:lnTo>
                  <a:lnTo>
                    <a:pt x="29705" y="3337176"/>
                  </a:lnTo>
                  <a:lnTo>
                    <a:pt x="3885" y="3301137"/>
                  </a:lnTo>
                  <a:lnTo>
                    <a:pt x="0" y="3281602"/>
                  </a:lnTo>
                  <a:lnTo>
                    <a:pt x="0" y="3276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3329227" y="0"/>
                  </a:lnTo>
                  <a:lnTo>
                    <a:pt x="3370718" y="15621"/>
                  </a:lnTo>
                  <a:lnTo>
                    <a:pt x="3396537" y="51661"/>
                  </a:lnTo>
                  <a:lnTo>
                    <a:pt x="3400423" y="71196"/>
                  </a:lnTo>
                  <a:lnTo>
                    <a:pt x="3400423" y="3281602"/>
                  </a:lnTo>
                  <a:lnTo>
                    <a:pt x="3384801" y="3323093"/>
                  </a:lnTo>
                  <a:lnTo>
                    <a:pt x="3348761" y="3348913"/>
                  </a:lnTo>
                  <a:lnTo>
                    <a:pt x="3334182" y="3352311"/>
                  </a:lnTo>
                  <a:lnTo>
                    <a:pt x="3329227" y="3352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572624" y="3962399"/>
              <a:ext cx="304800" cy="285750"/>
            </a:xfrm>
            <a:custGeom>
              <a:avLst/>
              <a:gdLst/>
              <a:ahLst/>
              <a:cxnLst/>
              <a:rect l="l" t="t" r="r" b="b"/>
              <a:pathLst>
                <a:path w="304800" h="285750">
                  <a:moveTo>
                    <a:pt x="104774" y="57149"/>
                  </a:moveTo>
                  <a:lnTo>
                    <a:pt x="76199" y="57149"/>
                  </a:lnTo>
                  <a:lnTo>
                    <a:pt x="76199" y="33337"/>
                  </a:lnTo>
                  <a:lnTo>
                    <a:pt x="78822" y="20368"/>
                  </a:lnTo>
                  <a:lnTo>
                    <a:pt x="85970" y="9770"/>
                  </a:lnTo>
                  <a:lnTo>
                    <a:pt x="96568" y="2622"/>
                  </a:lnTo>
                  <a:lnTo>
                    <a:pt x="109537" y="0"/>
                  </a:lnTo>
                  <a:lnTo>
                    <a:pt x="195262" y="0"/>
                  </a:lnTo>
                  <a:lnTo>
                    <a:pt x="208231" y="2622"/>
                  </a:lnTo>
                  <a:lnTo>
                    <a:pt x="218829" y="9770"/>
                  </a:lnTo>
                  <a:lnTo>
                    <a:pt x="225977" y="20368"/>
                  </a:lnTo>
                  <a:lnTo>
                    <a:pt x="227637" y="28574"/>
                  </a:lnTo>
                  <a:lnTo>
                    <a:pt x="106918" y="28574"/>
                  </a:lnTo>
                  <a:lnTo>
                    <a:pt x="104774" y="30718"/>
                  </a:lnTo>
                  <a:lnTo>
                    <a:pt x="104774" y="57149"/>
                  </a:lnTo>
                  <a:close/>
                </a:path>
                <a:path w="304800" h="285750">
                  <a:moveTo>
                    <a:pt x="228599" y="57149"/>
                  </a:moveTo>
                  <a:lnTo>
                    <a:pt x="200024" y="57149"/>
                  </a:lnTo>
                  <a:lnTo>
                    <a:pt x="200024" y="30718"/>
                  </a:lnTo>
                  <a:lnTo>
                    <a:pt x="197881" y="28574"/>
                  </a:lnTo>
                  <a:lnTo>
                    <a:pt x="227637" y="28574"/>
                  </a:lnTo>
                  <a:lnTo>
                    <a:pt x="228599" y="33337"/>
                  </a:lnTo>
                  <a:lnTo>
                    <a:pt x="228599" y="57149"/>
                  </a:lnTo>
                  <a:close/>
                </a:path>
                <a:path w="304800" h="285750">
                  <a:moveTo>
                    <a:pt x="304799" y="152399"/>
                  </a:moveTo>
                  <a:lnTo>
                    <a:pt x="0" y="152399"/>
                  </a:lnTo>
                  <a:lnTo>
                    <a:pt x="0" y="95249"/>
                  </a:lnTo>
                  <a:lnTo>
                    <a:pt x="2997" y="80431"/>
                  </a:lnTo>
                  <a:lnTo>
                    <a:pt x="11169" y="68319"/>
                  </a:lnTo>
                  <a:lnTo>
                    <a:pt x="23281" y="60147"/>
                  </a:lnTo>
                  <a:lnTo>
                    <a:pt x="38099" y="57149"/>
                  </a:lnTo>
                  <a:lnTo>
                    <a:pt x="266699" y="57149"/>
                  </a:lnTo>
                  <a:lnTo>
                    <a:pt x="281518" y="60147"/>
                  </a:lnTo>
                  <a:lnTo>
                    <a:pt x="293630" y="68319"/>
                  </a:lnTo>
                  <a:lnTo>
                    <a:pt x="301802" y="80431"/>
                  </a:lnTo>
                  <a:lnTo>
                    <a:pt x="304799" y="95249"/>
                  </a:lnTo>
                  <a:lnTo>
                    <a:pt x="304799" y="152399"/>
                  </a:lnTo>
                  <a:close/>
                </a:path>
                <a:path w="304800" h="285750">
                  <a:moveTo>
                    <a:pt x="266699" y="285749"/>
                  </a:moveTo>
                  <a:lnTo>
                    <a:pt x="38099" y="285749"/>
                  </a:lnTo>
                  <a:lnTo>
                    <a:pt x="23281" y="282752"/>
                  </a:lnTo>
                  <a:lnTo>
                    <a:pt x="11169" y="274580"/>
                  </a:lnTo>
                  <a:lnTo>
                    <a:pt x="2997" y="262468"/>
                  </a:lnTo>
                  <a:lnTo>
                    <a:pt x="0" y="247649"/>
                  </a:lnTo>
                  <a:lnTo>
                    <a:pt x="0" y="171449"/>
                  </a:lnTo>
                  <a:lnTo>
                    <a:pt x="114299" y="171449"/>
                  </a:lnTo>
                  <a:lnTo>
                    <a:pt x="114299" y="190499"/>
                  </a:lnTo>
                  <a:lnTo>
                    <a:pt x="115794" y="197921"/>
                  </a:lnTo>
                  <a:lnTo>
                    <a:pt x="119873" y="203976"/>
                  </a:lnTo>
                  <a:lnTo>
                    <a:pt x="125928" y="208055"/>
                  </a:lnTo>
                  <a:lnTo>
                    <a:pt x="133349" y="209549"/>
                  </a:lnTo>
                  <a:lnTo>
                    <a:pt x="304799" y="209549"/>
                  </a:lnTo>
                  <a:lnTo>
                    <a:pt x="304799" y="247649"/>
                  </a:lnTo>
                  <a:lnTo>
                    <a:pt x="301802" y="262468"/>
                  </a:lnTo>
                  <a:lnTo>
                    <a:pt x="293630" y="274580"/>
                  </a:lnTo>
                  <a:lnTo>
                    <a:pt x="281518" y="282752"/>
                  </a:lnTo>
                  <a:lnTo>
                    <a:pt x="266699" y="285749"/>
                  </a:lnTo>
                  <a:close/>
                </a:path>
                <a:path w="304800" h="285750">
                  <a:moveTo>
                    <a:pt x="304799" y="209549"/>
                  </a:moveTo>
                  <a:lnTo>
                    <a:pt x="171449" y="209549"/>
                  </a:lnTo>
                  <a:lnTo>
                    <a:pt x="178871" y="208055"/>
                  </a:lnTo>
                  <a:lnTo>
                    <a:pt x="184926" y="203976"/>
                  </a:lnTo>
                  <a:lnTo>
                    <a:pt x="189005" y="197921"/>
                  </a:lnTo>
                  <a:lnTo>
                    <a:pt x="190499" y="190499"/>
                  </a:lnTo>
                  <a:lnTo>
                    <a:pt x="190499" y="171449"/>
                  </a:lnTo>
                  <a:lnTo>
                    <a:pt x="304799" y="171449"/>
                  </a:lnTo>
                  <a:lnTo>
                    <a:pt x="304799" y="20954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4838650" y="4784699"/>
            <a:ext cx="2379980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매장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내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수십</a:t>
            </a:r>
            <a:r>
              <a:rPr dirty="0" sz="1350" spc="-120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대의</a:t>
            </a:r>
            <a:r>
              <a:rPr dirty="0" sz="1350" spc="-114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카메라로</a:t>
            </a:r>
            <a:r>
              <a:rPr dirty="0" sz="1350" spc="-120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98DA"/>
                </a:solidFill>
                <a:latin typeface="Dotum"/>
                <a:cs typeface="Dotum"/>
              </a:rPr>
              <a:t>감시</a:t>
            </a:r>
            <a:r>
              <a:rPr dirty="0" sz="1350" spc="-114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우려</a:t>
            </a:r>
            <a:endParaRPr sz="1350">
              <a:latin typeface="Dotum"/>
              <a:cs typeface="Dotum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838650" y="5091937"/>
            <a:ext cx="237934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고객의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구매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데이터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행동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패턴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수집</a:t>
            </a:r>
            <a:endParaRPr sz="1350">
              <a:latin typeface="Dotum"/>
              <a:cs typeface="Dotum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838650" y="5396737"/>
            <a:ext cx="261810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생체정보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수집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프라이버시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침해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가능성</a:t>
            </a:r>
            <a:endParaRPr sz="1350">
              <a:latin typeface="Dotum"/>
              <a:cs typeface="Dotum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838650" y="5701537"/>
            <a:ext cx="237934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데이터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유출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오용에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대한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보안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문제</a:t>
            </a:r>
            <a:endParaRPr sz="1350">
              <a:latin typeface="Dotum"/>
              <a:cs typeface="Dotum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116119" y="4372343"/>
            <a:ext cx="1224280" cy="261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일자리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10">
                <a:solidFill>
                  <a:srgbClr val="374050"/>
                </a:solidFill>
                <a:latin typeface="Dotum"/>
                <a:cs typeface="Dotum"/>
              </a:rPr>
              <a:t>감소</a:t>
            </a:r>
            <a:r>
              <a:rPr dirty="0" sz="1550" spc="-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50" spc="-335">
                <a:solidFill>
                  <a:srgbClr val="374050"/>
                </a:solidFill>
                <a:latin typeface="Dotum"/>
                <a:cs typeface="Dotum"/>
              </a:rPr>
              <a:t>우려</a:t>
            </a:r>
            <a:endParaRPr sz="1550">
              <a:latin typeface="Dotum"/>
              <a:cs typeface="Dotum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761999" y="1447799"/>
            <a:ext cx="7610475" cy="5105400"/>
            <a:chOff x="761999" y="1447799"/>
            <a:chExt cx="7610475" cy="5105400"/>
          </a:xfrm>
        </p:grpSpPr>
        <p:sp>
          <p:nvSpPr>
            <p:cNvPr id="24" name="object 24" descr=""/>
            <p:cNvSpPr/>
            <p:nvPr/>
          </p:nvSpPr>
          <p:spPr>
            <a:xfrm>
              <a:off x="8315312" y="4895849"/>
              <a:ext cx="57150" cy="1657350"/>
            </a:xfrm>
            <a:custGeom>
              <a:avLst/>
              <a:gdLst/>
              <a:ahLst/>
              <a:cxnLst/>
              <a:rect l="l" t="t" r="r" b="b"/>
              <a:pathLst>
                <a:path w="57150" h="1657350">
                  <a:moveTo>
                    <a:pt x="57150" y="1624990"/>
                  </a:moveTo>
                  <a:lnTo>
                    <a:pt x="32372" y="1600200"/>
                  </a:lnTo>
                  <a:lnTo>
                    <a:pt x="24790" y="1600200"/>
                  </a:lnTo>
                  <a:lnTo>
                    <a:pt x="0" y="1624990"/>
                  </a:lnTo>
                  <a:lnTo>
                    <a:pt x="0" y="1632572"/>
                  </a:lnTo>
                  <a:lnTo>
                    <a:pt x="24790" y="1657350"/>
                  </a:lnTo>
                  <a:lnTo>
                    <a:pt x="32372" y="1657350"/>
                  </a:lnTo>
                  <a:lnTo>
                    <a:pt x="57150" y="1632572"/>
                  </a:lnTo>
                  <a:lnTo>
                    <a:pt x="57150" y="1628775"/>
                  </a:lnTo>
                  <a:lnTo>
                    <a:pt x="57150" y="1624990"/>
                  </a:lnTo>
                  <a:close/>
                </a:path>
                <a:path w="57150" h="1657350">
                  <a:moveTo>
                    <a:pt x="57150" y="1091590"/>
                  </a:moveTo>
                  <a:lnTo>
                    <a:pt x="32372" y="1066800"/>
                  </a:lnTo>
                  <a:lnTo>
                    <a:pt x="24790" y="1066800"/>
                  </a:lnTo>
                  <a:lnTo>
                    <a:pt x="0" y="1091590"/>
                  </a:lnTo>
                  <a:lnTo>
                    <a:pt x="0" y="1099172"/>
                  </a:lnTo>
                  <a:lnTo>
                    <a:pt x="24790" y="1123950"/>
                  </a:lnTo>
                  <a:lnTo>
                    <a:pt x="32372" y="1123950"/>
                  </a:lnTo>
                  <a:lnTo>
                    <a:pt x="57150" y="1099172"/>
                  </a:lnTo>
                  <a:lnTo>
                    <a:pt x="57150" y="1095375"/>
                  </a:lnTo>
                  <a:lnTo>
                    <a:pt x="57150" y="1091590"/>
                  </a:lnTo>
                  <a:close/>
                </a:path>
                <a:path w="57150" h="1657350">
                  <a:moveTo>
                    <a:pt x="57150" y="558190"/>
                  </a:moveTo>
                  <a:lnTo>
                    <a:pt x="32372" y="533400"/>
                  </a:lnTo>
                  <a:lnTo>
                    <a:pt x="24790" y="533400"/>
                  </a:lnTo>
                  <a:lnTo>
                    <a:pt x="0" y="558190"/>
                  </a:lnTo>
                  <a:lnTo>
                    <a:pt x="0" y="565772"/>
                  </a:lnTo>
                  <a:lnTo>
                    <a:pt x="24790" y="590550"/>
                  </a:lnTo>
                  <a:lnTo>
                    <a:pt x="32372" y="590550"/>
                  </a:lnTo>
                  <a:lnTo>
                    <a:pt x="57150" y="565772"/>
                  </a:lnTo>
                  <a:lnTo>
                    <a:pt x="57150" y="561975"/>
                  </a:lnTo>
                  <a:lnTo>
                    <a:pt x="57150" y="558190"/>
                  </a:lnTo>
                  <a:close/>
                </a:path>
                <a:path w="57150" h="165735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61999" y="1447799"/>
              <a:ext cx="3486150" cy="1981200"/>
            </a:xfrm>
            <a:custGeom>
              <a:avLst/>
              <a:gdLst/>
              <a:ahLst/>
              <a:cxnLst/>
              <a:rect l="l" t="t" r="r" b="b"/>
              <a:pathLst>
                <a:path w="3486150" h="1981200">
                  <a:moveTo>
                    <a:pt x="3414953" y="1981199"/>
                  </a:moveTo>
                  <a:lnTo>
                    <a:pt x="71196" y="1981199"/>
                  </a:lnTo>
                  <a:lnTo>
                    <a:pt x="66241" y="1980711"/>
                  </a:lnTo>
                  <a:lnTo>
                    <a:pt x="29705" y="1965578"/>
                  </a:lnTo>
                  <a:lnTo>
                    <a:pt x="3885" y="1929537"/>
                  </a:lnTo>
                  <a:lnTo>
                    <a:pt x="0" y="1910003"/>
                  </a:lnTo>
                  <a:lnTo>
                    <a:pt x="0" y="1904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414953" y="0"/>
                  </a:lnTo>
                  <a:lnTo>
                    <a:pt x="3456444" y="15621"/>
                  </a:lnTo>
                  <a:lnTo>
                    <a:pt x="3482263" y="51661"/>
                  </a:lnTo>
                  <a:lnTo>
                    <a:pt x="3486149" y="71196"/>
                  </a:lnTo>
                  <a:lnTo>
                    <a:pt x="3486149" y="1910003"/>
                  </a:lnTo>
                  <a:lnTo>
                    <a:pt x="3470527" y="1951494"/>
                  </a:lnTo>
                  <a:lnTo>
                    <a:pt x="3434487" y="1977313"/>
                  </a:lnTo>
                  <a:lnTo>
                    <a:pt x="3419908" y="1980711"/>
                  </a:lnTo>
                  <a:lnTo>
                    <a:pt x="3414953" y="1981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8470800" y="4762937"/>
            <a:ext cx="2628900" cy="10185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14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미국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내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슈퍼마켓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계산원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95" b="1">
                <a:solidFill>
                  <a:srgbClr val="3398DA"/>
                </a:solidFill>
                <a:latin typeface="Segoe UI Semibold"/>
                <a:cs typeface="Segoe UI Semibold"/>
              </a:rPr>
              <a:t>85.6</a:t>
            </a:r>
            <a:r>
              <a:rPr dirty="0" sz="1350" spc="-95">
                <a:solidFill>
                  <a:srgbClr val="3398DA"/>
                </a:solidFill>
                <a:latin typeface="Dotum"/>
                <a:cs typeface="Dotum"/>
              </a:rPr>
              <a:t>만명</a:t>
            </a:r>
            <a:r>
              <a:rPr dirty="0" sz="1350" spc="-105">
                <a:solidFill>
                  <a:srgbClr val="3398DA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일자리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위협</a:t>
            </a:r>
            <a:endParaRPr sz="1350">
              <a:latin typeface="Dotum"/>
              <a:cs typeface="Dotum"/>
            </a:endParaRPr>
          </a:p>
          <a:p>
            <a:pPr marL="12700" marR="24130">
              <a:lnSpc>
                <a:spcPct val="111100"/>
              </a:lnSpc>
              <a:spcBef>
                <a:spcPts val="600"/>
              </a:spcBef>
            </a:pPr>
            <a:r>
              <a:rPr dirty="0" sz="1350" spc="-215">
                <a:solidFill>
                  <a:srgbClr val="4A5462"/>
                </a:solidFill>
                <a:latin typeface="Dotum"/>
                <a:cs typeface="Dotum"/>
              </a:rPr>
              <a:t>소외계층</a:t>
            </a:r>
            <a:r>
              <a:rPr dirty="0" sz="1200" spc="-215">
                <a:solidFill>
                  <a:srgbClr val="4A5462"/>
                </a:solidFill>
                <a:latin typeface="Segoe UI"/>
                <a:cs typeface="Segoe UI"/>
              </a:rPr>
              <a:t>(</a:t>
            </a:r>
            <a:r>
              <a:rPr dirty="0" sz="1350" spc="-215">
                <a:solidFill>
                  <a:srgbClr val="4A5462"/>
                </a:solidFill>
                <a:latin typeface="Dotum"/>
                <a:cs typeface="Dotum"/>
              </a:rPr>
              <a:t>흑인</a:t>
            </a:r>
            <a:r>
              <a:rPr dirty="0" sz="1200" spc="-215">
                <a:solidFill>
                  <a:srgbClr val="4A5462"/>
                </a:solidFill>
                <a:latin typeface="Segoe UI"/>
                <a:cs typeface="Segoe UI"/>
              </a:rPr>
              <a:t>·</a:t>
            </a:r>
            <a:r>
              <a:rPr dirty="0" sz="1350" spc="-215">
                <a:solidFill>
                  <a:srgbClr val="4A5462"/>
                </a:solidFill>
                <a:latin typeface="Dotum"/>
                <a:cs typeface="Dotum"/>
              </a:rPr>
              <a:t>히스패닉</a:t>
            </a:r>
            <a:r>
              <a:rPr dirty="0" sz="1200" spc="-215">
                <a:solidFill>
                  <a:srgbClr val="4A5462"/>
                </a:solidFill>
                <a:latin typeface="Segoe UI"/>
                <a:cs typeface="Segoe UI"/>
              </a:rPr>
              <a:t>·</a:t>
            </a:r>
            <a:r>
              <a:rPr dirty="0" sz="1350" spc="-215">
                <a:solidFill>
                  <a:srgbClr val="4A5462"/>
                </a:solidFill>
                <a:latin typeface="Dotum"/>
                <a:cs typeface="Dotum"/>
              </a:rPr>
              <a:t>이주노동자</a:t>
            </a:r>
            <a:r>
              <a:rPr dirty="0" sz="1200" spc="-215">
                <a:solidFill>
                  <a:srgbClr val="4A5462"/>
                </a:solidFill>
                <a:latin typeface="Segoe UI"/>
                <a:cs typeface="Segoe UI"/>
              </a:rPr>
              <a:t>)</a:t>
            </a:r>
            <a:r>
              <a:rPr dirty="0" sz="1350" spc="-215">
                <a:solidFill>
                  <a:srgbClr val="4A5462"/>
                </a:solidFill>
                <a:latin typeface="Dotum"/>
                <a:cs typeface="Dotum"/>
              </a:rPr>
              <a:t>에</a:t>
            </a:r>
            <a:r>
              <a:rPr dirty="0" sz="1350" spc="5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4A5462"/>
                </a:solidFill>
                <a:latin typeface="Dotum"/>
                <a:cs typeface="Dotum"/>
              </a:rPr>
              <a:t>타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4A5462"/>
                </a:solidFill>
                <a:latin typeface="Dotum"/>
                <a:cs typeface="Dotum"/>
              </a:rPr>
              <a:t>격</a:t>
            </a:r>
            <a:endParaRPr sz="1350">
              <a:latin typeface="Dotum"/>
              <a:cs typeface="Dotum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8470800" y="5831992"/>
            <a:ext cx="266001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기술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발전에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따른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저숙련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일자리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대체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가속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4A5462"/>
                </a:solidFill>
                <a:latin typeface="Dotum"/>
                <a:cs typeface="Dotum"/>
              </a:rPr>
              <a:t>화</a:t>
            </a:r>
            <a:endParaRPr sz="1350">
              <a:latin typeface="Dotum"/>
              <a:cs typeface="Dotum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8470800" y="6365392"/>
            <a:ext cx="270129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신규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기술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직업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창출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대비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기존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일자리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감소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불균형</a:t>
            </a:r>
            <a:endParaRPr sz="1350">
              <a:latin typeface="Dotum"/>
              <a:cs typeface="Dotum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801366" y="1578736"/>
            <a:ext cx="140970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325">
                <a:solidFill>
                  <a:srgbClr val="374050"/>
                </a:solidFill>
                <a:latin typeface="Dotum"/>
                <a:cs typeface="Dotum"/>
              </a:rPr>
              <a:t>기술</a:t>
            </a:r>
            <a:r>
              <a:rPr dirty="0" sz="1700" spc="-16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74050"/>
                </a:solidFill>
                <a:latin typeface="Dotum"/>
                <a:cs typeface="Dotum"/>
              </a:rPr>
              <a:t>홍보</a:t>
            </a:r>
            <a:r>
              <a:rPr dirty="0" sz="1700" spc="-15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700" spc="-15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374050"/>
                </a:solidFill>
                <a:latin typeface="Dotum"/>
                <a:cs typeface="Dotum"/>
              </a:rPr>
              <a:t>기대</a:t>
            </a:r>
            <a:endParaRPr sz="1700">
              <a:latin typeface="Dotum"/>
              <a:cs typeface="Dotum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914400" y="1447799"/>
            <a:ext cx="10515600" cy="1981200"/>
            <a:chOff x="914400" y="1447799"/>
            <a:chExt cx="10515600" cy="1981200"/>
          </a:xfrm>
        </p:grpSpPr>
        <p:pic>
          <p:nvPicPr>
            <p:cNvPr id="31" name="object 3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2057399"/>
              <a:ext cx="152399" cy="152399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2400299"/>
              <a:ext cx="152399" cy="152399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2743199"/>
              <a:ext cx="152399" cy="152399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3086099"/>
              <a:ext cx="152399" cy="152399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6886573" y="1447799"/>
              <a:ext cx="4543425" cy="1981200"/>
            </a:xfrm>
            <a:custGeom>
              <a:avLst/>
              <a:gdLst/>
              <a:ahLst/>
              <a:cxnLst/>
              <a:rect l="l" t="t" r="r" b="b"/>
              <a:pathLst>
                <a:path w="4543425" h="1981200">
                  <a:moveTo>
                    <a:pt x="4472228" y="1981199"/>
                  </a:moveTo>
                  <a:lnTo>
                    <a:pt x="71196" y="1981199"/>
                  </a:lnTo>
                  <a:lnTo>
                    <a:pt x="66241" y="1980711"/>
                  </a:lnTo>
                  <a:lnTo>
                    <a:pt x="29705" y="1965578"/>
                  </a:lnTo>
                  <a:lnTo>
                    <a:pt x="3885" y="1929537"/>
                  </a:lnTo>
                  <a:lnTo>
                    <a:pt x="0" y="1910003"/>
                  </a:lnTo>
                  <a:lnTo>
                    <a:pt x="0" y="1904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472228" y="0"/>
                  </a:lnTo>
                  <a:lnTo>
                    <a:pt x="4513718" y="15621"/>
                  </a:lnTo>
                  <a:lnTo>
                    <a:pt x="4539538" y="51661"/>
                  </a:lnTo>
                  <a:lnTo>
                    <a:pt x="4543424" y="71196"/>
                  </a:lnTo>
                  <a:lnTo>
                    <a:pt x="4543424" y="1910003"/>
                  </a:lnTo>
                  <a:lnTo>
                    <a:pt x="4527801" y="1951494"/>
                  </a:lnTo>
                  <a:lnTo>
                    <a:pt x="4491762" y="1977313"/>
                  </a:lnTo>
                  <a:lnTo>
                    <a:pt x="4477182" y="1980711"/>
                  </a:lnTo>
                  <a:lnTo>
                    <a:pt x="4472228" y="1981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1130300" y="2003399"/>
            <a:ext cx="2980690" cy="1264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2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완전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00">
                <a:solidFill>
                  <a:srgbClr val="4A5462"/>
                </a:solidFill>
                <a:latin typeface="Dotum"/>
                <a:cs typeface="Dotum"/>
              </a:rPr>
              <a:t>자동화</a:t>
            </a:r>
            <a:r>
              <a:rPr dirty="0" sz="1200" spc="-200" b="1">
                <a:solidFill>
                  <a:srgbClr val="4A5462"/>
                </a:solidFill>
                <a:latin typeface="Segoe UI"/>
                <a:cs typeface="Segoe UI"/>
              </a:rPr>
              <a:t>:</a:t>
            </a:r>
            <a:r>
              <a:rPr dirty="0" sz="1200" spc="10" b="1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200" spc="-95">
                <a:solidFill>
                  <a:srgbClr val="4A5462"/>
                </a:solidFill>
                <a:latin typeface="Segoe UI"/>
                <a:cs typeface="Segoe UI"/>
              </a:rPr>
              <a:t>AI</a:t>
            </a:r>
            <a:r>
              <a:rPr dirty="0" sz="1350" spc="-95">
                <a:solidFill>
                  <a:srgbClr val="4A5462"/>
                </a:solidFill>
                <a:latin typeface="Dotum"/>
                <a:cs typeface="Dotum"/>
              </a:rPr>
              <a:t>와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센서만으로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완벽한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무인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운영</a:t>
            </a:r>
            <a:endParaRPr sz="1350">
              <a:latin typeface="Dotum"/>
              <a:cs typeface="Dotum"/>
            </a:endParaRPr>
          </a:p>
          <a:p>
            <a:pPr algn="just" marL="12700" marR="382270">
              <a:lnSpc>
                <a:spcPct val="166700"/>
              </a:lnSpc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즉시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75">
                <a:solidFill>
                  <a:srgbClr val="4A5462"/>
                </a:solidFill>
                <a:latin typeface="Dotum"/>
                <a:cs typeface="Dotum"/>
              </a:rPr>
              <a:t>계산</a:t>
            </a:r>
            <a:r>
              <a:rPr dirty="0" sz="1200" spc="-175" b="1">
                <a:solidFill>
                  <a:srgbClr val="4A5462"/>
                </a:solidFill>
                <a:latin typeface="Segoe UI"/>
                <a:cs typeface="Segoe UI"/>
              </a:rPr>
              <a:t>:</a:t>
            </a:r>
            <a:r>
              <a:rPr dirty="0" sz="1200" spc="-5" b="1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자동</a:t>
            </a:r>
            <a:r>
              <a:rPr dirty="0" sz="1350" spc="-12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상품</a:t>
            </a:r>
            <a:r>
              <a:rPr dirty="0" sz="1350" spc="-12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인식</a:t>
            </a:r>
            <a:r>
              <a:rPr dirty="0" sz="1350" spc="-12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350" spc="-12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결제</a:t>
            </a:r>
            <a:r>
              <a:rPr dirty="0" sz="1350" spc="-12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시스템</a:t>
            </a:r>
            <a:r>
              <a:rPr dirty="0" sz="13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높은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95">
                <a:solidFill>
                  <a:srgbClr val="4A5462"/>
                </a:solidFill>
                <a:latin typeface="Dotum"/>
                <a:cs typeface="Dotum"/>
              </a:rPr>
              <a:t>정확도</a:t>
            </a:r>
            <a:r>
              <a:rPr dirty="0" sz="1200" spc="-195" b="1">
                <a:solidFill>
                  <a:srgbClr val="4A5462"/>
                </a:solidFill>
                <a:latin typeface="Segoe UI"/>
                <a:cs typeface="Segoe UI"/>
              </a:rPr>
              <a:t>:</a:t>
            </a:r>
            <a:r>
              <a:rPr dirty="0" sz="1200" spc="-5" b="1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오류</a:t>
            </a:r>
            <a:r>
              <a:rPr dirty="0" sz="1350" spc="-12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없는</a:t>
            </a:r>
            <a:r>
              <a:rPr dirty="0" sz="1350" spc="-12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결제와</a:t>
            </a:r>
            <a:r>
              <a:rPr dirty="0" sz="1350" spc="-12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상품</a:t>
            </a:r>
            <a:r>
              <a:rPr dirty="0" sz="1350" spc="-12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추적</a:t>
            </a:r>
            <a:r>
              <a:rPr dirty="0" sz="13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고객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95">
                <a:solidFill>
                  <a:srgbClr val="4A5462"/>
                </a:solidFill>
                <a:latin typeface="Dotum"/>
                <a:cs typeface="Dotum"/>
              </a:rPr>
              <a:t>편의성</a:t>
            </a:r>
            <a:r>
              <a:rPr dirty="0" sz="1200" spc="-195" b="1">
                <a:solidFill>
                  <a:srgbClr val="4A5462"/>
                </a:solidFill>
                <a:latin typeface="Segoe UI"/>
                <a:cs typeface="Segoe UI"/>
              </a:rPr>
              <a:t>:</a:t>
            </a:r>
            <a:r>
              <a:rPr dirty="0" sz="1200" spc="-5" b="1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줄</a:t>
            </a:r>
            <a:r>
              <a:rPr dirty="0" sz="1350" spc="-12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서지</a:t>
            </a:r>
            <a:r>
              <a:rPr dirty="0" sz="1350" spc="-12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않는</a:t>
            </a:r>
            <a:r>
              <a:rPr dirty="0" sz="1350" spc="-12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쇼핑</a:t>
            </a:r>
            <a:r>
              <a:rPr dirty="0" sz="1350" spc="-12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경험</a:t>
            </a:r>
            <a:endParaRPr sz="1350">
              <a:latin typeface="Dotum"/>
              <a:cs typeface="Dotum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8566199" y="1578736"/>
            <a:ext cx="1181735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325">
                <a:solidFill>
                  <a:srgbClr val="374050"/>
                </a:solidFill>
                <a:latin typeface="Dotum"/>
                <a:cs typeface="Dotum"/>
              </a:rPr>
              <a:t>실제</a:t>
            </a:r>
            <a:r>
              <a:rPr dirty="0" sz="1700" spc="-16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74050"/>
                </a:solidFill>
                <a:latin typeface="Dotum"/>
                <a:cs typeface="Dotum"/>
              </a:rPr>
              <a:t>운영</a:t>
            </a:r>
            <a:r>
              <a:rPr dirty="0" sz="1700" spc="-15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374050"/>
                </a:solidFill>
                <a:latin typeface="Dotum"/>
                <a:cs typeface="Dotum"/>
              </a:rPr>
              <a:t>현실</a:t>
            </a:r>
            <a:endParaRPr sz="1700">
              <a:latin typeface="Dotum"/>
              <a:cs typeface="Dotum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5857874" y="2057399"/>
            <a:ext cx="1333500" cy="1181100"/>
            <a:chOff x="5857874" y="2057399"/>
            <a:chExt cx="1333500" cy="1181100"/>
          </a:xfrm>
        </p:grpSpPr>
        <p:pic>
          <p:nvPicPr>
            <p:cNvPr id="39" name="object 3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8974" y="2057399"/>
              <a:ext cx="152399" cy="152399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8974" y="2400299"/>
              <a:ext cx="152399" cy="152399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8974" y="2743199"/>
              <a:ext cx="152399" cy="152399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8974" y="3086099"/>
              <a:ext cx="152399" cy="152399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5857874" y="220027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20" y="470152"/>
                  </a:lnTo>
                  <a:lnTo>
                    <a:pt x="139793" y="455139"/>
                  </a:lnTo>
                  <a:lnTo>
                    <a:pt x="99345" y="431785"/>
                  </a:lnTo>
                  <a:lnTo>
                    <a:pt x="64230" y="400990"/>
                  </a:lnTo>
                  <a:lnTo>
                    <a:pt x="35798" y="363935"/>
                  </a:lnTo>
                  <a:lnTo>
                    <a:pt x="15141" y="322046"/>
                  </a:lnTo>
                  <a:lnTo>
                    <a:pt x="3054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20"/>
                  </a:lnTo>
                  <a:lnTo>
                    <a:pt x="21110" y="139793"/>
                  </a:lnTo>
                  <a:lnTo>
                    <a:pt x="44464" y="99345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8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4"/>
                  </a:lnTo>
                  <a:lnTo>
                    <a:pt x="412019" y="75259"/>
                  </a:lnTo>
                  <a:lnTo>
                    <a:pt x="440451" y="112314"/>
                  </a:lnTo>
                  <a:lnTo>
                    <a:pt x="461108" y="154203"/>
                  </a:lnTo>
                  <a:lnTo>
                    <a:pt x="473195" y="199318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9"/>
                  </a:lnTo>
                  <a:lnTo>
                    <a:pt x="363935" y="440451"/>
                  </a:lnTo>
                  <a:lnTo>
                    <a:pt x="322046" y="461108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7252493" y="2003399"/>
            <a:ext cx="4037965" cy="1264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b="1">
                <a:solidFill>
                  <a:srgbClr val="4A5462"/>
                </a:solidFill>
                <a:latin typeface="Segoe UI"/>
                <a:cs typeface="Segoe UI"/>
              </a:rPr>
              <a:t>AI</a:t>
            </a:r>
            <a:r>
              <a:rPr dirty="0" sz="1200" spc="5" b="1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워싱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80">
                <a:solidFill>
                  <a:srgbClr val="4A5462"/>
                </a:solidFill>
                <a:latin typeface="Dotum"/>
                <a:cs typeface="Dotum"/>
              </a:rPr>
              <a:t>논란</a:t>
            </a:r>
            <a:r>
              <a:rPr dirty="0" sz="1200" spc="-180" b="1">
                <a:solidFill>
                  <a:srgbClr val="4A5462"/>
                </a:solidFill>
                <a:latin typeface="Segoe UI"/>
                <a:cs typeface="Segoe UI"/>
              </a:rPr>
              <a:t>:</a:t>
            </a:r>
            <a:r>
              <a:rPr dirty="0" sz="1200" spc="5" b="1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인도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직원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약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85">
                <a:solidFill>
                  <a:srgbClr val="4A5462"/>
                </a:solidFill>
                <a:latin typeface="Segoe UI"/>
                <a:cs typeface="Segoe UI"/>
              </a:rPr>
              <a:t>1,000</a:t>
            </a:r>
            <a:r>
              <a:rPr dirty="0" sz="1350" spc="-85">
                <a:solidFill>
                  <a:srgbClr val="4A5462"/>
                </a:solidFill>
                <a:latin typeface="Dotum"/>
                <a:cs typeface="Dotum"/>
              </a:rPr>
              <a:t>명이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거래의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>
                <a:solidFill>
                  <a:srgbClr val="4A5462"/>
                </a:solidFill>
                <a:latin typeface="Segoe UI"/>
                <a:cs typeface="Segoe UI"/>
              </a:rPr>
              <a:t>75%</a:t>
            </a:r>
            <a:r>
              <a:rPr dirty="0" sz="1200" spc="1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수동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검증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기술적</a:t>
            </a:r>
            <a:r>
              <a:rPr dirty="0" sz="135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80">
                <a:solidFill>
                  <a:srgbClr val="4A5462"/>
                </a:solidFill>
                <a:latin typeface="Dotum"/>
                <a:cs typeface="Dotum"/>
              </a:rPr>
              <a:t>한계</a:t>
            </a:r>
            <a:r>
              <a:rPr dirty="0" sz="1200" spc="-180" b="1">
                <a:solidFill>
                  <a:srgbClr val="4A5462"/>
                </a:solidFill>
                <a:latin typeface="Segoe UI"/>
                <a:cs typeface="Segoe UI"/>
              </a:rPr>
              <a:t>:</a:t>
            </a:r>
            <a:r>
              <a:rPr dirty="0" sz="1200" spc="5" b="1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다양한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상품과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고객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행동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패턴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인식의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어려움</a:t>
            </a:r>
            <a:endParaRPr sz="1350">
              <a:latin typeface="Dotum"/>
              <a:cs typeface="Dotum"/>
            </a:endParaRPr>
          </a:p>
          <a:p>
            <a:pPr marL="12700" marR="5080">
              <a:lnSpc>
                <a:spcPct val="166700"/>
              </a:lnSpc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높은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15">
                <a:solidFill>
                  <a:srgbClr val="4A5462"/>
                </a:solidFill>
                <a:latin typeface="Dotum"/>
                <a:cs typeface="Dotum"/>
              </a:rPr>
              <a:t>구축비용</a:t>
            </a:r>
            <a:r>
              <a:rPr dirty="0" sz="1200" spc="-215" b="1">
                <a:solidFill>
                  <a:srgbClr val="4A5462"/>
                </a:solidFill>
                <a:latin typeface="Segoe UI"/>
                <a:cs typeface="Segoe UI"/>
              </a:rPr>
              <a:t>:</a:t>
            </a:r>
            <a:r>
              <a:rPr dirty="0" sz="1200" spc="15" b="1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대규모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20">
                <a:solidFill>
                  <a:srgbClr val="4A5462"/>
                </a:solidFill>
                <a:latin typeface="Dotum"/>
                <a:cs typeface="Dotum"/>
              </a:rPr>
              <a:t>카메라</a:t>
            </a:r>
            <a:r>
              <a:rPr dirty="0" sz="1200" spc="-220">
                <a:solidFill>
                  <a:srgbClr val="4A5462"/>
                </a:solidFill>
                <a:latin typeface="Segoe UI"/>
                <a:cs typeface="Segoe UI"/>
              </a:rPr>
              <a:t>·</a:t>
            </a:r>
            <a:r>
              <a:rPr dirty="0" sz="1350" spc="-220">
                <a:solidFill>
                  <a:srgbClr val="4A5462"/>
                </a:solidFill>
                <a:latin typeface="Dotum"/>
                <a:cs typeface="Dotum"/>
              </a:rPr>
              <a:t>센서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설치와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시스템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유지보수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부담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확장성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80">
                <a:solidFill>
                  <a:srgbClr val="4A5462"/>
                </a:solidFill>
                <a:latin typeface="Dotum"/>
                <a:cs typeface="Dotum"/>
              </a:rPr>
              <a:t>제한</a:t>
            </a:r>
            <a:r>
              <a:rPr dirty="0" sz="1200" spc="-180" b="1">
                <a:solidFill>
                  <a:srgbClr val="4A5462"/>
                </a:solidFill>
                <a:latin typeface="Segoe UI"/>
                <a:cs typeface="Segoe UI"/>
              </a:rPr>
              <a:t>:</a:t>
            </a:r>
            <a:r>
              <a:rPr dirty="0" sz="1200" spc="5" b="1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복잡한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매장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환경에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적용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어려움</a:t>
            </a:r>
            <a:endParaRPr sz="1350">
              <a:latin typeface="Dotum"/>
              <a:cs typeface="Dotum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5967213" y="2311400"/>
            <a:ext cx="25781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 b="1">
                <a:solidFill>
                  <a:srgbClr val="FFFFFF"/>
                </a:solidFill>
                <a:latin typeface="Segoe UI"/>
                <a:cs typeface="Segoe UI"/>
              </a:rPr>
              <a:t>VS</a:t>
            </a:r>
            <a:endParaRPr sz="15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7238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20"/>
              <a:t>해외</a:t>
            </a:r>
            <a:r>
              <a:rPr dirty="0" spc="-295"/>
              <a:t> </a:t>
            </a:r>
            <a:r>
              <a:rPr dirty="0" spc="-620"/>
              <a:t>무인가게</a:t>
            </a:r>
            <a:r>
              <a:rPr dirty="0" spc="-295"/>
              <a:t> </a:t>
            </a:r>
            <a:r>
              <a:rPr dirty="0" spc="-620"/>
              <a:t>기술</a:t>
            </a:r>
            <a:r>
              <a:rPr dirty="0" spc="-295"/>
              <a:t> </a:t>
            </a:r>
            <a:r>
              <a:rPr dirty="0" spc="-655"/>
              <a:t>동향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761999" y="1028699"/>
            <a:ext cx="5105400" cy="2514600"/>
            <a:chOff x="761999" y="1028699"/>
            <a:chExt cx="5105400" cy="2514600"/>
          </a:xfrm>
        </p:grpSpPr>
        <p:sp>
          <p:nvSpPr>
            <p:cNvPr id="5" name="object 5" descr=""/>
            <p:cNvSpPr/>
            <p:nvPr/>
          </p:nvSpPr>
          <p:spPr>
            <a:xfrm>
              <a:off x="761999" y="1028699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5714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571499" y="0"/>
                  </a:lnTo>
                  <a:lnTo>
                    <a:pt x="571499" y="380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61999" y="2362199"/>
              <a:ext cx="5105400" cy="1181100"/>
            </a:xfrm>
            <a:custGeom>
              <a:avLst/>
              <a:gdLst/>
              <a:ahLst/>
              <a:cxnLst/>
              <a:rect l="l" t="t" r="r" b="b"/>
              <a:pathLst>
                <a:path w="5105400" h="1181100">
                  <a:moveTo>
                    <a:pt x="5105399" y="1181099"/>
                  </a:moveTo>
                  <a:lnTo>
                    <a:pt x="0" y="1181099"/>
                  </a:lnTo>
                  <a:lnTo>
                    <a:pt x="0" y="0"/>
                  </a:lnTo>
                  <a:lnTo>
                    <a:pt x="5105399" y="0"/>
                  </a:lnTo>
                  <a:lnTo>
                    <a:pt x="5105399" y="1181099"/>
                  </a:lnTo>
                  <a:close/>
                </a:path>
              </a:pathLst>
            </a:custGeom>
            <a:solidFill>
              <a:srgbClr val="EBF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61999" y="2362199"/>
              <a:ext cx="38100" cy="1181100"/>
            </a:xfrm>
            <a:custGeom>
              <a:avLst/>
              <a:gdLst/>
              <a:ahLst/>
              <a:cxnLst/>
              <a:rect l="l" t="t" r="r" b="b"/>
              <a:pathLst>
                <a:path w="38100" h="1181100">
                  <a:moveTo>
                    <a:pt x="38099" y="1181099"/>
                  </a:moveTo>
                  <a:lnTo>
                    <a:pt x="0" y="11810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1810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49299" y="1412392"/>
            <a:ext cx="5028565" cy="711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535">
                <a:solidFill>
                  <a:srgbClr val="374050"/>
                </a:solidFill>
                <a:latin typeface="Dotum"/>
                <a:cs typeface="Dotum"/>
              </a:rPr>
              <a:t>해외</a:t>
            </a:r>
            <a:r>
              <a:rPr dirty="0" sz="1350" spc="4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330">
                <a:solidFill>
                  <a:srgbClr val="374050"/>
                </a:solidFill>
                <a:latin typeface="Dotum"/>
                <a:cs typeface="Dotum"/>
              </a:rPr>
              <a:t>시장에서는</a:t>
            </a:r>
            <a:r>
              <a:rPr dirty="0" sz="1350" spc="22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395">
                <a:solidFill>
                  <a:srgbClr val="374050"/>
                </a:solidFill>
                <a:latin typeface="Dotum"/>
                <a:cs typeface="Dotum"/>
              </a:rPr>
              <a:t>아마존</a:t>
            </a:r>
            <a:r>
              <a:rPr dirty="0" sz="1350" spc="2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535">
                <a:solidFill>
                  <a:srgbClr val="374050"/>
                </a:solidFill>
                <a:latin typeface="Dotum"/>
                <a:cs typeface="Dotum"/>
              </a:rPr>
              <a:t>고를</a:t>
            </a:r>
            <a:r>
              <a:rPr dirty="0" sz="1350" spc="4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355">
                <a:solidFill>
                  <a:srgbClr val="374050"/>
                </a:solidFill>
                <a:latin typeface="Dotum"/>
                <a:cs typeface="Dotum"/>
              </a:rPr>
              <a:t>시작으로</a:t>
            </a:r>
            <a:r>
              <a:rPr dirty="0" sz="1350" spc="24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395">
                <a:solidFill>
                  <a:srgbClr val="374050"/>
                </a:solidFill>
                <a:latin typeface="Dotum"/>
                <a:cs typeface="Dotum"/>
              </a:rPr>
              <a:t>다양한</a:t>
            </a:r>
            <a:r>
              <a:rPr dirty="0" sz="1350" spc="2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355">
                <a:solidFill>
                  <a:srgbClr val="374050"/>
                </a:solidFill>
                <a:latin typeface="Dotum"/>
                <a:cs typeface="Dotum"/>
              </a:rPr>
              <a:t>무인점포</a:t>
            </a:r>
            <a:r>
              <a:rPr dirty="0" sz="1350" spc="3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535">
                <a:solidFill>
                  <a:srgbClr val="374050"/>
                </a:solidFill>
                <a:latin typeface="Dotum"/>
                <a:cs typeface="Dotum"/>
              </a:rPr>
              <a:t>기술</a:t>
            </a:r>
            <a:r>
              <a:rPr dirty="0" sz="1350" spc="4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355">
                <a:solidFill>
                  <a:srgbClr val="374050"/>
                </a:solidFill>
                <a:latin typeface="Dotum"/>
                <a:cs typeface="Dotum"/>
              </a:rPr>
              <a:t>솔루션이</a:t>
            </a:r>
            <a:r>
              <a:rPr dirty="0" sz="1350" spc="3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0">
                <a:solidFill>
                  <a:srgbClr val="374050"/>
                </a:solidFill>
                <a:latin typeface="Dotum"/>
                <a:cs typeface="Dotum"/>
              </a:rPr>
              <a:t>개발되고</a:t>
            </a:r>
            <a:r>
              <a:rPr dirty="0" sz="1350" spc="-245">
                <a:solidFill>
                  <a:srgbClr val="374050"/>
                </a:solidFill>
                <a:latin typeface="Dotum"/>
                <a:cs typeface="Dotum"/>
              </a:rPr>
              <a:t> 있습니다</a:t>
            </a:r>
            <a:r>
              <a:rPr dirty="0" sz="1200" spc="-245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r>
              <a:rPr dirty="0" sz="1200" spc="16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535">
                <a:solidFill>
                  <a:srgbClr val="374050"/>
                </a:solidFill>
                <a:latin typeface="Dotum"/>
                <a:cs typeface="Dotum"/>
              </a:rPr>
              <a:t>특히</a:t>
            </a:r>
            <a:r>
              <a:rPr dirty="0" sz="1350" spc="4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 spc="-70">
                <a:solidFill>
                  <a:srgbClr val="374050"/>
                </a:solidFill>
                <a:latin typeface="Segoe UI"/>
                <a:cs typeface="Segoe UI"/>
              </a:rPr>
              <a:t>AiFi</a:t>
            </a:r>
            <a:r>
              <a:rPr dirty="0" sz="1350" spc="-70">
                <a:solidFill>
                  <a:srgbClr val="374050"/>
                </a:solidFill>
                <a:latin typeface="Dotum"/>
                <a:cs typeface="Dotum"/>
              </a:rPr>
              <a:t>와</a:t>
            </a:r>
            <a:r>
              <a:rPr dirty="0" sz="1350" spc="-4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535">
                <a:solidFill>
                  <a:srgbClr val="374050"/>
                </a:solidFill>
                <a:latin typeface="Dotum"/>
                <a:cs typeface="Dotum"/>
              </a:rPr>
              <a:t>같은</a:t>
            </a:r>
            <a:r>
              <a:rPr dirty="0" sz="1350" spc="4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330">
                <a:solidFill>
                  <a:srgbClr val="374050"/>
                </a:solidFill>
                <a:latin typeface="Dotum"/>
                <a:cs typeface="Dotum"/>
              </a:rPr>
              <a:t>스타트업은</a:t>
            </a:r>
            <a:r>
              <a:rPr dirty="0" sz="1350" spc="21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>
                <a:solidFill>
                  <a:srgbClr val="374050"/>
                </a:solidFill>
                <a:latin typeface="Segoe UI"/>
                <a:cs typeface="Segoe UI"/>
              </a:rPr>
              <a:t>NVIDIA</a:t>
            </a:r>
            <a:r>
              <a:rPr dirty="0" sz="1200" spc="-8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050"/>
                </a:solidFill>
                <a:latin typeface="Segoe UI"/>
                <a:cs typeface="Segoe UI"/>
              </a:rPr>
              <a:t>GPU</a:t>
            </a:r>
            <a:r>
              <a:rPr dirty="0" sz="1200" spc="13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395">
                <a:solidFill>
                  <a:srgbClr val="374050"/>
                </a:solidFill>
                <a:latin typeface="Dotum"/>
                <a:cs typeface="Dotum"/>
              </a:rPr>
              <a:t>기술을</a:t>
            </a:r>
            <a:r>
              <a:rPr dirty="0" sz="1350" spc="2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395">
                <a:solidFill>
                  <a:srgbClr val="374050"/>
                </a:solidFill>
                <a:latin typeface="Dotum"/>
                <a:cs typeface="Dotum"/>
              </a:rPr>
              <a:t>활용한</a:t>
            </a:r>
            <a:r>
              <a:rPr dirty="0" sz="1350" spc="2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395">
                <a:solidFill>
                  <a:srgbClr val="374050"/>
                </a:solidFill>
                <a:latin typeface="Dotum"/>
                <a:cs typeface="Dotum"/>
              </a:rPr>
              <a:t>이미지</a:t>
            </a:r>
            <a:r>
              <a:rPr dirty="0" sz="1350" spc="2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인식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기반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무인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솔루션으로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주목받고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10">
                <a:solidFill>
                  <a:srgbClr val="374050"/>
                </a:solidFill>
                <a:latin typeface="Dotum"/>
                <a:cs typeface="Dotum"/>
              </a:rPr>
              <a:t>있습니다</a:t>
            </a:r>
            <a:r>
              <a:rPr dirty="0" sz="1200" spc="-10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00099" y="2393679"/>
            <a:ext cx="5067300" cy="992505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algn="just" marL="152400">
              <a:lnSpc>
                <a:spcPct val="100000"/>
              </a:lnSpc>
              <a:spcBef>
                <a:spcPts val="950"/>
              </a:spcBef>
            </a:pPr>
            <a:r>
              <a:rPr dirty="0" sz="1200" b="1">
                <a:solidFill>
                  <a:srgbClr val="1C4ED8"/>
                </a:solidFill>
                <a:latin typeface="Segoe UI"/>
                <a:cs typeface="Segoe UI"/>
              </a:rPr>
              <a:t>AiFi</a:t>
            </a:r>
            <a:r>
              <a:rPr dirty="0" sz="1200" spc="-10" b="1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나노스토어</a:t>
            </a:r>
            <a:r>
              <a:rPr dirty="0" sz="1350" spc="-12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C4ED8"/>
                </a:solidFill>
                <a:latin typeface="Dotum"/>
                <a:cs typeface="Dotum"/>
              </a:rPr>
              <a:t>기술</a:t>
            </a:r>
            <a:endParaRPr sz="1350">
              <a:latin typeface="Dotum"/>
              <a:cs typeface="Dotum"/>
            </a:endParaRPr>
          </a:p>
          <a:p>
            <a:pPr algn="just" marL="152400" marR="226695">
              <a:lnSpc>
                <a:spcPct val="108700"/>
              </a:lnSpc>
              <a:spcBef>
                <a:spcPts val="635"/>
              </a:spcBef>
            </a:pPr>
            <a:r>
              <a:rPr dirty="0" sz="1050">
                <a:solidFill>
                  <a:srgbClr val="374050"/>
                </a:solidFill>
                <a:latin typeface="Segoe UI"/>
                <a:cs typeface="Segoe UI"/>
              </a:rPr>
              <a:t>NVIDIA</a:t>
            </a:r>
            <a:r>
              <a:rPr dirty="0" sz="1050" spc="-7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050">
                <a:solidFill>
                  <a:srgbClr val="374050"/>
                </a:solidFill>
                <a:latin typeface="Segoe UI"/>
                <a:cs typeface="Segoe UI"/>
              </a:rPr>
              <a:t>T4</a:t>
            </a:r>
            <a:r>
              <a:rPr dirty="0" sz="1050" spc="1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050" spc="-70">
                <a:solidFill>
                  <a:srgbClr val="374050"/>
                </a:solidFill>
                <a:latin typeface="Segoe UI"/>
                <a:cs typeface="Segoe UI"/>
              </a:rPr>
              <a:t>GPU</a:t>
            </a:r>
            <a:r>
              <a:rPr dirty="0" sz="1150" spc="-70">
                <a:solidFill>
                  <a:srgbClr val="374050"/>
                </a:solidFill>
                <a:latin typeface="Dotum"/>
                <a:cs typeface="Dotum"/>
              </a:rPr>
              <a:t>로</a:t>
            </a:r>
            <a:r>
              <a:rPr dirty="0" sz="1150" spc="14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50">
                <a:solidFill>
                  <a:srgbClr val="374050"/>
                </a:solidFill>
                <a:latin typeface="Dotum"/>
                <a:cs typeface="Dotum"/>
              </a:rPr>
              <a:t>구동되는</a:t>
            </a:r>
            <a:r>
              <a:rPr dirty="0" sz="1150" spc="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85">
                <a:solidFill>
                  <a:srgbClr val="374050"/>
                </a:solidFill>
                <a:latin typeface="Dotum"/>
                <a:cs typeface="Dotum"/>
              </a:rPr>
              <a:t>이미지</a:t>
            </a:r>
            <a:r>
              <a:rPr dirty="0" sz="1150" spc="1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375">
                <a:solidFill>
                  <a:srgbClr val="374050"/>
                </a:solidFill>
                <a:latin typeface="Dotum"/>
                <a:cs typeface="Dotum"/>
              </a:rPr>
              <a:t>인식</a:t>
            </a:r>
            <a:r>
              <a:rPr dirty="0" sz="1150" spc="2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40">
                <a:solidFill>
                  <a:srgbClr val="374050"/>
                </a:solidFill>
                <a:latin typeface="Dotum"/>
                <a:cs typeface="Dotum"/>
              </a:rPr>
              <a:t>알고리즘을</a:t>
            </a:r>
            <a:r>
              <a:rPr dirty="0" sz="1150" spc="14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375">
                <a:solidFill>
                  <a:srgbClr val="374050"/>
                </a:solidFill>
                <a:latin typeface="Dotum"/>
                <a:cs typeface="Dotum"/>
              </a:rPr>
              <a:t>통해</a:t>
            </a:r>
            <a:r>
              <a:rPr dirty="0" sz="1150" spc="2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85">
                <a:solidFill>
                  <a:srgbClr val="374050"/>
                </a:solidFill>
                <a:latin typeface="Dotum"/>
                <a:cs typeface="Dotum"/>
              </a:rPr>
              <a:t>고객의</a:t>
            </a:r>
            <a:r>
              <a:rPr dirty="0" sz="1150" spc="1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375">
                <a:solidFill>
                  <a:srgbClr val="374050"/>
                </a:solidFill>
                <a:latin typeface="Dotum"/>
                <a:cs typeface="Dotum"/>
              </a:rPr>
              <a:t>쇼핑</a:t>
            </a:r>
            <a:r>
              <a:rPr dirty="0" sz="1150" spc="2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50">
                <a:solidFill>
                  <a:srgbClr val="374050"/>
                </a:solidFill>
                <a:latin typeface="Dotum"/>
                <a:cs typeface="Dotum"/>
              </a:rPr>
              <a:t>아이템을</a:t>
            </a:r>
            <a:r>
              <a:rPr dirty="0" sz="1150" spc="15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374050"/>
                </a:solidFill>
                <a:latin typeface="Dotum"/>
                <a:cs typeface="Dotum"/>
              </a:rPr>
              <a:t>자동 </a:t>
            </a:r>
            <a:r>
              <a:rPr dirty="0" sz="1150" spc="-375">
                <a:solidFill>
                  <a:srgbClr val="374050"/>
                </a:solidFill>
                <a:latin typeface="Dotum"/>
                <a:cs typeface="Dotum"/>
              </a:rPr>
              <a:t>으로</a:t>
            </a:r>
            <a:r>
              <a:rPr dirty="0" sz="1150" spc="27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50">
                <a:solidFill>
                  <a:srgbClr val="374050"/>
                </a:solidFill>
                <a:latin typeface="Dotum"/>
                <a:cs typeface="Dotum"/>
              </a:rPr>
              <a:t>포착하고</a:t>
            </a:r>
            <a:r>
              <a:rPr dirty="0" sz="1150" spc="15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50">
                <a:solidFill>
                  <a:srgbClr val="374050"/>
                </a:solidFill>
                <a:latin typeface="Dotum"/>
                <a:cs typeface="Dotum"/>
              </a:rPr>
              <a:t>식별하여</a:t>
            </a:r>
            <a:r>
              <a:rPr dirty="0" sz="1150" spc="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50">
                <a:solidFill>
                  <a:srgbClr val="374050"/>
                </a:solidFill>
                <a:latin typeface="Dotum"/>
                <a:cs typeface="Dotum"/>
              </a:rPr>
              <a:t>결제까지</a:t>
            </a:r>
            <a:r>
              <a:rPr dirty="0" sz="1150" spc="15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50">
                <a:solidFill>
                  <a:srgbClr val="374050"/>
                </a:solidFill>
                <a:latin typeface="Dotum"/>
                <a:cs typeface="Dotum"/>
              </a:rPr>
              <a:t>진행하는</a:t>
            </a:r>
            <a:r>
              <a:rPr dirty="0" sz="1150" spc="15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374050"/>
                </a:solidFill>
                <a:latin typeface="Dotum"/>
                <a:cs typeface="Dotum"/>
              </a:rPr>
              <a:t>솔루션으로</a:t>
            </a:r>
            <a:r>
              <a:rPr dirty="0" sz="1050" spc="-170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050" spc="9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150" spc="-250">
                <a:solidFill>
                  <a:srgbClr val="374050"/>
                </a:solidFill>
                <a:latin typeface="Dotum"/>
                <a:cs typeface="Dotum"/>
              </a:rPr>
              <a:t>스위스와</a:t>
            </a:r>
            <a:r>
              <a:rPr dirty="0" sz="1150" spc="15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374050"/>
                </a:solidFill>
                <a:latin typeface="Dotum"/>
                <a:cs typeface="Dotum"/>
              </a:rPr>
              <a:t>프랑스</a:t>
            </a:r>
            <a:r>
              <a:rPr dirty="0" sz="1050" spc="-165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050" spc="175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150" spc="-375">
                <a:solidFill>
                  <a:srgbClr val="374050"/>
                </a:solidFill>
                <a:latin typeface="Dotum"/>
                <a:cs typeface="Dotum"/>
              </a:rPr>
              <a:t>미국</a:t>
            </a:r>
            <a:r>
              <a:rPr dirty="0" sz="1150" spc="28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204">
                <a:solidFill>
                  <a:srgbClr val="374050"/>
                </a:solidFill>
                <a:latin typeface="Dotum"/>
                <a:cs typeface="Dotum"/>
              </a:rPr>
              <a:t>등에서</a:t>
            </a:r>
            <a:r>
              <a:rPr dirty="0" sz="11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74050"/>
                </a:solidFill>
                <a:latin typeface="Dotum"/>
                <a:cs typeface="Dotum"/>
              </a:rPr>
              <a:t>서비스</a:t>
            </a:r>
            <a:r>
              <a:rPr dirty="0" sz="1150" spc="-8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Dotum"/>
                <a:cs typeface="Dotum"/>
              </a:rPr>
              <a:t>중</a:t>
            </a:r>
            <a:endParaRPr sz="1150">
              <a:latin typeface="Dotum"/>
              <a:cs typeface="Dotum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49299" y="3736492"/>
            <a:ext cx="5083810" cy="711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전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세계적으로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무인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편의점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시장은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 spc="-40">
                <a:solidFill>
                  <a:srgbClr val="374050"/>
                </a:solidFill>
                <a:latin typeface="Segoe UI"/>
                <a:cs typeface="Segoe UI"/>
              </a:rPr>
              <a:t>2024~2032</a:t>
            </a:r>
            <a:r>
              <a:rPr dirty="0" sz="1350" spc="-40">
                <a:solidFill>
                  <a:srgbClr val="374050"/>
                </a:solidFill>
                <a:latin typeface="Dotum"/>
                <a:cs typeface="Dotum"/>
              </a:rPr>
              <a:t>년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기간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동안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연평균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성장률</a:t>
            </a:r>
            <a:r>
              <a:rPr dirty="0" sz="13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>
                <a:solidFill>
                  <a:srgbClr val="374050"/>
                </a:solidFill>
                <a:latin typeface="Segoe UI"/>
                <a:cs typeface="Segoe UI"/>
              </a:rPr>
              <a:t>(CAGR)</a:t>
            </a:r>
            <a:r>
              <a:rPr dirty="0" sz="1200" spc="1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200" spc="-50">
                <a:solidFill>
                  <a:srgbClr val="374050"/>
                </a:solidFill>
                <a:latin typeface="Segoe UI"/>
                <a:cs typeface="Segoe UI"/>
              </a:rPr>
              <a:t>25.55%</a:t>
            </a:r>
            <a:r>
              <a:rPr dirty="0" sz="1350" spc="-50">
                <a:solidFill>
                  <a:srgbClr val="374050"/>
                </a:solidFill>
                <a:latin typeface="Dotum"/>
                <a:cs typeface="Dotum"/>
              </a:rPr>
              <a:t>로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빠르게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성장할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것으로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15">
                <a:solidFill>
                  <a:srgbClr val="374050"/>
                </a:solidFill>
                <a:latin typeface="Dotum"/>
                <a:cs typeface="Dotum"/>
              </a:rPr>
              <a:t>전망되며</a:t>
            </a:r>
            <a:r>
              <a:rPr dirty="0" sz="1200" spc="-215">
                <a:solidFill>
                  <a:srgbClr val="374050"/>
                </a:solidFill>
                <a:latin typeface="Segoe UI"/>
                <a:cs typeface="Segoe UI"/>
              </a:rPr>
              <a:t>,</a:t>
            </a:r>
            <a:r>
              <a:rPr dirty="0" sz="1200" spc="1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첨단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200">
                <a:solidFill>
                  <a:srgbClr val="374050"/>
                </a:solidFill>
                <a:latin typeface="Segoe UI"/>
                <a:cs typeface="Segoe UI"/>
              </a:rPr>
              <a:t>AI</a:t>
            </a:r>
            <a:r>
              <a:rPr dirty="0" sz="1200" spc="1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기술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도입이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0">
                <a:solidFill>
                  <a:srgbClr val="374050"/>
                </a:solidFill>
                <a:latin typeface="Dotum"/>
                <a:cs typeface="Dotum"/>
              </a:rPr>
              <a:t>가속화되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고</a:t>
            </a:r>
            <a:r>
              <a:rPr dirty="0" sz="135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10">
                <a:solidFill>
                  <a:srgbClr val="374050"/>
                </a:solidFill>
                <a:latin typeface="Dotum"/>
                <a:cs typeface="Dotum"/>
              </a:rPr>
              <a:t>있습니다</a:t>
            </a:r>
            <a:r>
              <a:rPr dirty="0" sz="1200" spc="-10">
                <a:solidFill>
                  <a:srgbClr val="374050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095998" y="1733549"/>
            <a:ext cx="5334000" cy="2438400"/>
          </a:xfrm>
          <a:custGeom>
            <a:avLst/>
            <a:gdLst/>
            <a:ahLst/>
            <a:cxnLst/>
            <a:rect l="l" t="t" r="r" b="b"/>
            <a:pathLst>
              <a:path w="5334000" h="2438400">
                <a:moveTo>
                  <a:pt x="5262803" y="2438399"/>
                </a:moveTo>
                <a:lnTo>
                  <a:pt x="71196" y="2438399"/>
                </a:lnTo>
                <a:lnTo>
                  <a:pt x="66241" y="2437911"/>
                </a:lnTo>
                <a:lnTo>
                  <a:pt x="29705" y="2422777"/>
                </a:lnTo>
                <a:lnTo>
                  <a:pt x="3885" y="2386737"/>
                </a:lnTo>
                <a:lnTo>
                  <a:pt x="0" y="2367203"/>
                </a:lnTo>
                <a:lnTo>
                  <a:pt x="0" y="23621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5262803" y="0"/>
                </a:lnTo>
                <a:lnTo>
                  <a:pt x="5304293" y="15621"/>
                </a:lnTo>
                <a:lnTo>
                  <a:pt x="5330113" y="51661"/>
                </a:lnTo>
                <a:lnTo>
                  <a:pt x="5333999" y="71196"/>
                </a:lnTo>
                <a:lnTo>
                  <a:pt x="5333999" y="2367203"/>
                </a:lnTo>
                <a:lnTo>
                  <a:pt x="5318376" y="2408693"/>
                </a:lnTo>
                <a:lnTo>
                  <a:pt x="5282337" y="2434513"/>
                </a:lnTo>
                <a:lnTo>
                  <a:pt x="5267757" y="2437911"/>
                </a:lnTo>
                <a:lnTo>
                  <a:pt x="5262803" y="24383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7186116" y="1945830"/>
            <a:ext cx="3154045" cy="4184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50" spc="-484">
                <a:solidFill>
                  <a:srgbClr val="3B81F5"/>
                </a:solidFill>
                <a:latin typeface="Dotum"/>
                <a:cs typeface="Dotum"/>
              </a:rPr>
              <a:t>글로벌</a:t>
            </a:r>
            <a:r>
              <a:rPr dirty="0" sz="2550" spc="-245">
                <a:solidFill>
                  <a:srgbClr val="3B81F5"/>
                </a:solidFill>
                <a:latin typeface="Dotum"/>
                <a:cs typeface="Dotum"/>
              </a:rPr>
              <a:t> </a:t>
            </a:r>
            <a:r>
              <a:rPr dirty="0" sz="2550" spc="-484">
                <a:solidFill>
                  <a:srgbClr val="3B81F5"/>
                </a:solidFill>
                <a:latin typeface="Dotum"/>
                <a:cs typeface="Dotum"/>
              </a:rPr>
              <a:t>무인점포</a:t>
            </a:r>
            <a:r>
              <a:rPr dirty="0" sz="2550" spc="-229">
                <a:solidFill>
                  <a:srgbClr val="3B81F5"/>
                </a:solidFill>
                <a:latin typeface="Dotum"/>
                <a:cs typeface="Dotum"/>
              </a:rPr>
              <a:t> </a:t>
            </a:r>
            <a:r>
              <a:rPr dirty="0" sz="2550" spc="-484">
                <a:solidFill>
                  <a:srgbClr val="3B81F5"/>
                </a:solidFill>
                <a:latin typeface="Dotum"/>
                <a:cs typeface="Dotum"/>
              </a:rPr>
              <a:t>기술</a:t>
            </a:r>
            <a:r>
              <a:rPr dirty="0" sz="2550" spc="-235">
                <a:solidFill>
                  <a:srgbClr val="3B81F5"/>
                </a:solidFill>
                <a:latin typeface="Dotum"/>
                <a:cs typeface="Dotum"/>
              </a:rPr>
              <a:t> </a:t>
            </a:r>
            <a:r>
              <a:rPr dirty="0" sz="2550" spc="-509">
                <a:solidFill>
                  <a:srgbClr val="3B81F5"/>
                </a:solidFill>
                <a:latin typeface="Dotum"/>
                <a:cs typeface="Dotum"/>
              </a:rPr>
              <a:t>혁신</a:t>
            </a:r>
            <a:endParaRPr sz="2550">
              <a:latin typeface="Dotum"/>
              <a:cs typeface="Dotum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6248398" y="2495549"/>
            <a:ext cx="2457450" cy="647700"/>
          </a:xfrm>
          <a:custGeom>
            <a:avLst/>
            <a:gdLst/>
            <a:ahLst/>
            <a:cxnLst/>
            <a:rect l="l" t="t" r="r" b="b"/>
            <a:pathLst>
              <a:path w="2457450" h="647700">
                <a:moveTo>
                  <a:pt x="2424403" y="647699"/>
                </a:moveTo>
                <a:lnTo>
                  <a:pt x="33047" y="647699"/>
                </a:lnTo>
                <a:lnTo>
                  <a:pt x="28187" y="646732"/>
                </a:lnTo>
                <a:lnTo>
                  <a:pt x="966" y="619512"/>
                </a:lnTo>
                <a:lnTo>
                  <a:pt x="0" y="614652"/>
                </a:lnTo>
                <a:lnTo>
                  <a:pt x="0" y="6095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2424403" y="0"/>
                </a:lnTo>
                <a:lnTo>
                  <a:pt x="2456483" y="28187"/>
                </a:lnTo>
                <a:lnTo>
                  <a:pt x="2457449" y="33047"/>
                </a:lnTo>
                <a:lnTo>
                  <a:pt x="2457449" y="614652"/>
                </a:lnTo>
                <a:lnTo>
                  <a:pt x="2429262" y="646732"/>
                </a:lnTo>
                <a:lnTo>
                  <a:pt x="2424403" y="6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6349999" y="2519596"/>
            <a:ext cx="1371600" cy="51943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이미지</a:t>
            </a:r>
            <a:r>
              <a:rPr dirty="0" sz="1350" spc="-114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인식</a:t>
            </a:r>
            <a:r>
              <a:rPr dirty="0" sz="1350" spc="-11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80">
                <a:solidFill>
                  <a:srgbClr val="2562EB"/>
                </a:solidFill>
                <a:latin typeface="Dotum"/>
                <a:cs typeface="Dotum"/>
              </a:rPr>
              <a:t>알고리즘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고객</a:t>
            </a:r>
            <a:r>
              <a:rPr dirty="0" sz="100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행동</a:t>
            </a:r>
            <a:r>
              <a:rPr dirty="0" sz="100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00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상품</a:t>
            </a:r>
            <a:r>
              <a:rPr dirty="0" sz="100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자동</a:t>
            </a:r>
            <a:r>
              <a:rPr dirty="0" sz="100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25">
                <a:solidFill>
                  <a:srgbClr val="4A5462"/>
                </a:solidFill>
                <a:latin typeface="Dotum"/>
                <a:cs typeface="Dotum"/>
              </a:rPr>
              <a:t>인식</a:t>
            </a:r>
            <a:endParaRPr sz="1000">
              <a:latin typeface="Dotum"/>
              <a:cs typeface="Dotum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8820148" y="2495549"/>
            <a:ext cx="2457450" cy="647700"/>
          </a:xfrm>
          <a:custGeom>
            <a:avLst/>
            <a:gdLst/>
            <a:ahLst/>
            <a:cxnLst/>
            <a:rect l="l" t="t" r="r" b="b"/>
            <a:pathLst>
              <a:path w="2457450" h="647700">
                <a:moveTo>
                  <a:pt x="2424402" y="647699"/>
                </a:moveTo>
                <a:lnTo>
                  <a:pt x="33047" y="647699"/>
                </a:lnTo>
                <a:lnTo>
                  <a:pt x="28187" y="646732"/>
                </a:lnTo>
                <a:lnTo>
                  <a:pt x="966" y="619512"/>
                </a:lnTo>
                <a:lnTo>
                  <a:pt x="0" y="614652"/>
                </a:lnTo>
                <a:lnTo>
                  <a:pt x="0" y="6095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2424402" y="0"/>
                </a:lnTo>
                <a:lnTo>
                  <a:pt x="2456483" y="28187"/>
                </a:lnTo>
                <a:lnTo>
                  <a:pt x="2457449" y="33047"/>
                </a:lnTo>
                <a:lnTo>
                  <a:pt x="2457449" y="614652"/>
                </a:lnTo>
                <a:lnTo>
                  <a:pt x="2429261" y="646732"/>
                </a:lnTo>
                <a:lnTo>
                  <a:pt x="2424402" y="6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8921750" y="2519596"/>
            <a:ext cx="1276350" cy="51943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200" b="1">
                <a:solidFill>
                  <a:srgbClr val="2562EB"/>
                </a:solidFill>
                <a:latin typeface="Segoe UI"/>
                <a:cs typeface="Segoe UI"/>
              </a:rPr>
              <a:t>NVIDIA GPU </a:t>
            </a:r>
            <a:r>
              <a:rPr dirty="0" sz="1350" spc="-285">
                <a:solidFill>
                  <a:srgbClr val="2562EB"/>
                </a:solidFill>
                <a:latin typeface="Dotum"/>
                <a:cs typeface="Dotum"/>
              </a:rPr>
              <a:t>활용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고성능</a:t>
            </a:r>
            <a:r>
              <a:rPr dirty="0" sz="100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실시간</a:t>
            </a:r>
            <a:r>
              <a:rPr dirty="0" sz="100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데이터</a:t>
            </a:r>
            <a:r>
              <a:rPr dirty="0" sz="100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20">
                <a:solidFill>
                  <a:srgbClr val="4A5462"/>
                </a:solidFill>
                <a:latin typeface="Dotum"/>
                <a:cs typeface="Dotum"/>
              </a:rPr>
              <a:t>처리</a:t>
            </a:r>
            <a:endParaRPr sz="1000">
              <a:latin typeface="Dotum"/>
              <a:cs typeface="Dotum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6248398" y="3257549"/>
            <a:ext cx="2457450" cy="647700"/>
          </a:xfrm>
          <a:custGeom>
            <a:avLst/>
            <a:gdLst/>
            <a:ahLst/>
            <a:cxnLst/>
            <a:rect l="l" t="t" r="r" b="b"/>
            <a:pathLst>
              <a:path w="2457450" h="647700">
                <a:moveTo>
                  <a:pt x="2424403" y="647699"/>
                </a:moveTo>
                <a:lnTo>
                  <a:pt x="33047" y="647699"/>
                </a:lnTo>
                <a:lnTo>
                  <a:pt x="28187" y="646733"/>
                </a:lnTo>
                <a:lnTo>
                  <a:pt x="966" y="619512"/>
                </a:lnTo>
                <a:lnTo>
                  <a:pt x="0" y="614652"/>
                </a:lnTo>
                <a:lnTo>
                  <a:pt x="0" y="6095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2424403" y="0"/>
                </a:lnTo>
                <a:lnTo>
                  <a:pt x="2456483" y="28187"/>
                </a:lnTo>
                <a:lnTo>
                  <a:pt x="2457449" y="33047"/>
                </a:lnTo>
                <a:lnTo>
                  <a:pt x="2457449" y="614652"/>
                </a:lnTo>
                <a:lnTo>
                  <a:pt x="2429262" y="646733"/>
                </a:lnTo>
                <a:lnTo>
                  <a:pt x="2424403" y="6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6349999" y="3281596"/>
            <a:ext cx="1276350" cy="51943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200" b="1">
                <a:solidFill>
                  <a:srgbClr val="2562EB"/>
                </a:solidFill>
                <a:latin typeface="Segoe UI"/>
                <a:cs typeface="Segoe UI"/>
              </a:rPr>
              <a:t>3D </a:t>
            </a:r>
            <a:r>
              <a:rPr dirty="0" sz="1350" spc="-270">
                <a:solidFill>
                  <a:srgbClr val="2562EB"/>
                </a:solidFill>
                <a:latin typeface="Dotum"/>
                <a:cs typeface="Dotum"/>
              </a:rPr>
              <a:t>시뮬레이션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다각도</a:t>
            </a:r>
            <a:r>
              <a:rPr dirty="0" sz="100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데이터</a:t>
            </a:r>
            <a:r>
              <a:rPr dirty="0" sz="100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학습</a:t>
            </a:r>
            <a:r>
              <a:rPr dirty="0" sz="100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40">
                <a:solidFill>
                  <a:srgbClr val="4A5462"/>
                </a:solidFill>
                <a:latin typeface="Dotum"/>
                <a:cs typeface="Dotum"/>
              </a:rPr>
              <a:t>고도화</a:t>
            </a:r>
            <a:endParaRPr sz="1000">
              <a:latin typeface="Dotum"/>
              <a:cs typeface="Dotum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8820148" y="3257549"/>
            <a:ext cx="2457450" cy="647700"/>
          </a:xfrm>
          <a:custGeom>
            <a:avLst/>
            <a:gdLst/>
            <a:ahLst/>
            <a:cxnLst/>
            <a:rect l="l" t="t" r="r" b="b"/>
            <a:pathLst>
              <a:path w="2457450" h="647700">
                <a:moveTo>
                  <a:pt x="2424402" y="647699"/>
                </a:moveTo>
                <a:lnTo>
                  <a:pt x="33047" y="647699"/>
                </a:lnTo>
                <a:lnTo>
                  <a:pt x="28187" y="646733"/>
                </a:lnTo>
                <a:lnTo>
                  <a:pt x="966" y="619512"/>
                </a:lnTo>
                <a:lnTo>
                  <a:pt x="0" y="614652"/>
                </a:lnTo>
                <a:lnTo>
                  <a:pt x="0" y="6095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2424402" y="0"/>
                </a:lnTo>
                <a:lnTo>
                  <a:pt x="2456483" y="28187"/>
                </a:lnTo>
                <a:lnTo>
                  <a:pt x="2457449" y="33047"/>
                </a:lnTo>
                <a:lnTo>
                  <a:pt x="2457449" y="614652"/>
                </a:lnTo>
                <a:lnTo>
                  <a:pt x="2429261" y="646733"/>
                </a:lnTo>
                <a:lnTo>
                  <a:pt x="2424402" y="647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8921750" y="3281596"/>
            <a:ext cx="1066165" cy="51943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클라우드</a:t>
            </a:r>
            <a:r>
              <a:rPr dirty="0" sz="1350" spc="-11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2562EB"/>
                </a:solidFill>
                <a:latin typeface="Dotum"/>
                <a:cs typeface="Dotum"/>
              </a:rPr>
              <a:t>연동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원격</a:t>
            </a:r>
            <a:r>
              <a:rPr dirty="0" sz="100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모니터링</a:t>
            </a:r>
            <a:r>
              <a:rPr dirty="0" sz="100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00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000" spc="-125">
                <a:solidFill>
                  <a:srgbClr val="4A5462"/>
                </a:solidFill>
                <a:latin typeface="Dotum"/>
                <a:cs typeface="Dotum"/>
              </a:rPr>
              <a:t>관리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761999" y="4762500"/>
            <a:ext cx="3400425" cy="1905000"/>
            <a:chOff x="761999" y="4762500"/>
            <a:chExt cx="3400425" cy="1905000"/>
          </a:xfrm>
        </p:grpSpPr>
        <p:sp>
          <p:nvSpPr>
            <p:cNvPr id="22" name="object 22" descr=""/>
            <p:cNvSpPr/>
            <p:nvPr/>
          </p:nvSpPr>
          <p:spPr>
            <a:xfrm>
              <a:off x="761999" y="4762500"/>
              <a:ext cx="3400425" cy="1905000"/>
            </a:xfrm>
            <a:custGeom>
              <a:avLst/>
              <a:gdLst/>
              <a:ahLst/>
              <a:cxnLst/>
              <a:rect l="l" t="t" r="r" b="b"/>
              <a:pathLst>
                <a:path w="3400425" h="1905000">
                  <a:moveTo>
                    <a:pt x="3329228" y="1904998"/>
                  </a:moveTo>
                  <a:lnTo>
                    <a:pt x="71196" y="1904998"/>
                  </a:lnTo>
                  <a:lnTo>
                    <a:pt x="66241" y="1904510"/>
                  </a:lnTo>
                  <a:lnTo>
                    <a:pt x="29705" y="1889377"/>
                  </a:lnTo>
                  <a:lnTo>
                    <a:pt x="3885" y="1853337"/>
                  </a:lnTo>
                  <a:lnTo>
                    <a:pt x="0" y="1833802"/>
                  </a:lnTo>
                  <a:lnTo>
                    <a:pt x="0" y="1828799"/>
                  </a:lnTo>
                  <a:lnTo>
                    <a:pt x="0" y="71195"/>
                  </a:lnTo>
                  <a:lnTo>
                    <a:pt x="15621" y="29704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3329228" y="0"/>
                  </a:lnTo>
                  <a:lnTo>
                    <a:pt x="3370718" y="15620"/>
                  </a:lnTo>
                  <a:lnTo>
                    <a:pt x="3396538" y="51661"/>
                  </a:lnTo>
                  <a:lnTo>
                    <a:pt x="3400424" y="71195"/>
                  </a:lnTo>
                  <a:lnTo>
                    <a:pt x="3400424" y="1833802"/>
                  </a:lnTo>
                  <a:lnTo>
                    <a:pt x="3384802" y="1875293"/>
                  </a:lnTo>
                  <a:lnTo>
                    <a:pt x="3348762" y="1901112"/>
                  </a:lnTo>
                  <a:lnTo>
                    <a:pt x="3334183" y="1904510"/>
                  </a:lnTo>
                  <a:lnTo>
                    <a:pt x="3329228" y="19049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90599" y="5050631"/>
              <a:ext cx="342900" cy="300355"/>
            </a:xfrm>
            <a:custGeom>
              <a:avLst/>
              <a:gdLst/>
              <a:ahLst/>
              <a:cxnLst/>
              <a:rect l="l" t="t" r="r" b="b"/>
              <a:pathLst>
                <a:path w="342900" h="300354">
                  <a:moveTo>
                    <a:pt x="250008" y="42862"/>
                  </a:moveTo>
                  <a:lnTo>
                    <a:pt x="92891" y="42862"/>
                  </a:lnTo>
                  <a:lnTo>
                    <a:pt x="99856" y="21967"/>
                  </a:lnTo>
                  <a:lnTo>
                    <a:pt x="104504" y="12996"/>
                  </a:lnTo>
                  <a:lnTo>
                    <a:pt x="111526" y="6061"/>
                  </a:lnTo>
                  <a:lnTo>
                    <a:pt x="120331" y="1586"/>
                  </a:lnTo>
                  <a:lnTo>
                    <a:pt x="130328" y="0"/>
                  </a:lnTo>
                  <a:lnTo>
                    <a:pt x="212571" y="0"/>
                  </a:lnTo>
                  <a:lnTo>
                    <a:pt x="250008" y="42862"/>
                  </a:lnTo>
                  <a:close/>
                </a:path>
                <a:path w="342900" h="300354">
                  <a:moveTo>
                    <a:pt x="300037" y="300037"/>
                  </a:moveTo>
                  <a:lnTo>
                    <a:pt x="42862" y="300037"/>
                  </a:lnTo>
                  <a:lnTo>
                    <a:pt x="26191" y="296664"/>
                  </a:lnTo>
                  <a:lnTo>
                    <a:pt x="12565" y="287471"/>
                  </a:lnTo>
                  <a:lnTo>
                    <a:pt x="3372" y="273845"/>
                  </a:lnTo>
                  <a:lnTo>
                    <a:pt x="0" y="257174"/>
                  </a:lnTo>
                  <a:lnTo>
                    <a:pt x="0" y="85724"/>
                  </a:lnTo>
                  <a:lnTo>
                    <a:pt x="3372" y="69054"/>
                  </a:lnTo>
                  <a:lnTo>
                    <a:pt x="12565" y="55428"/>
                  </a:lnTo>
                  <a:lnTo>
                    <a:pt x="26191" y="46235"/>
                  </a:lnTo>
                  <a:lnTo>
                    <a:pt x="42862" y="42862"/>
                  </a:lnTo>
                  <a:lnTo>
                    <a:pt x="300037" y="42862"/>
                  </a:lnTo>
                  <a:lnTo>
                    <a:pt x="316708" y="46235"/>
                  </a:lnTo>
                  <a:lnTo>
                    <a:pt x="330334" y="55428"/>
                  </a:lnTo>
                  <a:lnTo>
                    <a:pt x="339527" y="69054"/>
                  </a:lnTo>
                  <a:lnTo>
                    <a:pt x="342899" y="85724"/>
                  </a:lnTo>
                  <a:lnTo>
                    <a:pt x="342899" y="107156"/>
                  </a:lnTo>
                  <a:lnTo>
                    <a:pt x="167228" y="107156"/>
                  </a:lnTo>
                  <a:lnTo>
                    <a:pt x="163047" y="107568"/>
                  </a:lnTo>
                  <a:lnTo>
                    <a:pt x="123002" y="128972"/>
                  </a:lnTo>
                  <a:lnTo>
                    <a:pt x="107156" y="167228"/>
                  </a:lnTo>
                  <a:lnTo>
                    <a:pt x="107156" y="175671"/>
                  </a:lnTo>
                  <a:lnTo>
                    <a:pt x="123002" y="213927"/>
                  </a:lnTo>
                  <a:lnTo>
                    <a:pt x="163047" y="235331"/>
                  </a:lnTo>
                  <a:lnTo>
                    <a:pt x="167228" y="235743"/>
                  </a:lnTo>
                  <a:lnTo>
                    <a:pt x="342899" y="235743"/>
                  </a:lnTo>
                  <a:lnTo>
                    <a:pt x="342899" y="257174"/>
                  </a:lnTo>
                  <a:lnTo>
                    <a:pt x="339527" y="273845"/>
                  </a:lnTo>
                  <a:lnTo>
                    <a:pt x="330334" y="287471"/>
                  </a:lnTo>
                  <a:lnTo>
                    <a:pt x="316708" y="296664"/>
                  </a:lnTo>
                  <a:lnTo>
                    <a:pt x="300037" y="300037"/>
                  </a:lnTo>
                  <a:close/>
                </a:path>
                <a:path w="342900" h="300354">
                  <a:moveTo>
                    <a:pt x="342899" y="235743"/>
                  </a:moveTo>
                  <a:lnTo>
                    <a:pt x="175671" y="235743"/>
                  </a:lnTo>
                  <a:lnTo>
                    <a:pt x="179852" y="235331"/>
                  </a:lnTo>
                  <a:lnTo>
                    <a:pt x="188133" y="233684"/>
                  </a:lnTo>
                  <a:lnTo>
                    <a:pt x="222562" y="210679"/>
                  </a:lnTo>
                  <a:lnTo>
                    <a:pt x="235743" y="175671"/>
                  </a:lnTo>
                  <a:lnTo>
                    <a:pt x="235743" y="167228"/>
                  </a:lnTo>
                  <a:lnTo>
                    <a:pt x="219897" y="128972"/>
                  </a:lnTo>
                  <a:lnTo>
                    <a:pt x="179852" y="107568"/>
                  </a:lnTo>
                  <a:lnTo>
                    <a:pt x="175671" y="107156"/>
                  </a:lnTo>
                  <a:lnTo>
                    <a:pt x="342899" y="107156"/>
                  </a:lnTo>
                  <a:lnTo>
                    <a:pt x="342899" y="235743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977900" y="5384413"/>
            <a:ext cx="2943860" cy="105029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이미지</a:t>
            </a:r>
            <a:r>
              <a:rPr dirty="0" sz="1700" spc="-160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인식</a:t>
            </a:r>
            <a:r>
              <a:rPr dirty="0" sz="1700" spc="-160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500" b="1">
                <a:solidFill>
                  <a:srgbClr val="2B3D4F"/>
                </a:solidFill>
                <a:latin typeface="Segoe UI Semibold"/>
                <a:cs typeface="Segoe UI Semibold"/>
              </a:rPr>
              <a:t>AI</a:t>
            </a:r>
            <a:r>
              <a:rPr dirty="0" sz="1500" spc="-5" b="1">
                <a:solidFill>
                  <a:srgbClr val="2B3D4F"/>
                </a:solidFill>
                <a:latin typeface="Segoe UI Semibold"/>
                <a:cs typeface="Segoe UI Semibold"/>
              </a:rPr>
              <a:t> </a:t>
            </a:r>
            <a:r>
              <a:rPr dirty="0" sz="1700" spc="-350">
                <a:solidFill>
                  <a:srgbClr val="2B3D4F"/>
                </a:solidFill>
                <a:latin typeface="Dotum"/>
                <a:cs typeface="Dotum"/>
              </a:rPr>
              <a:t>기술</a:t>
            </a:r>
            <a:endParaRPr sz="1700">
              <a:latin typeface="Dotum"/>
              <a:cs typeface="Dotum"/>
            </a:endParaRPr>
          </a:p>
          <a:p>
            <a:pPr marL="12700" marR="5080">
              <a:lnSpc>
                <a:spcPct val="108700"/>
              </a:lnSpc>
              <a:spcBef>
                <a:spcPts val="565"/>
              </a:spcBef>
            </a:pP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천장에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설치된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다수의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카메라로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고객의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동선과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7E8B8C"/>
                </a:solidFill>
                <a:latin typeface="Dotum"/>
                <a:cs typeface="Dotum"/>
              </a:rPr>
              <a:t>상품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선택을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추적하고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딥러닝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알고리즘으로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결제</a:t>
            </a:r>
            <a:r>
              <a:rPr dirty="0" sz="1150" spc="-7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자동화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29">
                <a:solidFill>
                  <a:srgbClr val="7E8B8C"/>
                </a:solidFill>
                <a:latin typeface="Dotum"/>
                <a:cs typeface="Dotum"/>
              </a:rPr>
              <a:t>구</a:t>
            </a:r>
            <a:r>
              <a:rPr dirty="0" sz="1150" spc="-50">
                <a:solidFill>
                  <a:srgbClr val="7E8B8C"/>
                </a:solidFill>
                <a:latin typeface="Dotum"/>
                <a:cs typeface="Dotum"/>
              </a:rPr>
              <a:t> 현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4391024" y="4762500"/>
            <a:ext cx="3409950" cy="1905000"/>
            <a:chOff x="4391024" y="4762500"/>
            <a:chExt cx="3409950" cy="1905000"/>
          </a:xfrm>
        </p:grpSpPr>
        <p:sp>
          <p:nvSpPr>
            <p:cNvPr id="26" name="object 26" descr=""/>
            <p:cNvSpPr/>
            <p:nvPr/>
          </p:nvSpPr>
          <p:spPr>
            <a:xfrm>
              <a:off x="4391024" y="4762500"/>
              <a:ext cx="3409950" cy="1905000"/>
            </a:xfrm>
            <a:custGeom>
              <a:avLst/>
              <a:gdLst/>
              <a:ahLst/>
              <a:cxnLst/>
              <a:rect l="l" t="t" r="r" b="b"/>
              <a:pathLst>
                <a:path w="3409950" h="1905000">
                  <a:moveTo>
                    <a:pt x="3338753" y="1904998"/>
                  </a:moveTo>
                  <a:lnTo>
                    <a:pt x="71196" y="1904998"/>
                  </a:lnTo>
                  <a:lnTo>
                    <a:pt x="66241" y="1904510"/>
                  </a:lnTo>
                  <a:lnTo>
                    <a:pt x="29705" y="1889377"/>
                  </a:lnTo>
                  <a:lnTo>
                    <a:pt x="3885" y="1853337"/>
                  </a:lnTo>
                  <a:lnTo>
                    <a:pt x="0" y="1833802"/>
                  </a:lnTo>
                  <a:lnTo>
                    <a:pt x="0" y="1828799"/>
                  </a:lnTo>
                  <a:lnTo>
                    <a:pt x="0" y="71195"/>
                  </a:lnTo>
                  <a:lnTo>
                    <a:pt x="15621" y="29704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3338753" y="0"/>
                  </a:lnTo>
                  <a:lnTo>
                    <a:pt x="3380243" y="15620"/>
                  </a:lnTo>
                  <a:lnTo>
                    <a:pt x="3406063" y="51661"/>
                  </a:lnTo>
                  <a:lnTo>
                    <a:pt x="3409949" y="71195"/>
                  </a:lnTo>
                  <a:lnTo>
                    <a:pt x="3409949" y="1833802"/>
                  </a:lnTo>
                  <a:lnTo>
                    <a:pt x="3394326" y="1875293"/>
                  </a:lnTo>
                  <a:lnTo>
                    <a:pt x="3358286" y="1901112"/>
                  </a:lnTo>
                  <a:lnTo>
                    <a:pt x="3343708" y="1904510"/>
                  </a:lnTo>
                  <a:lnTo>
                    <a:pt x="3338753" y="19049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619624" y="5030505"/>
              <a:ext cx="342900" cy="340360"/>
            </a:xfrm>
            <a:custGeom>
              <a:avLst/>
              <a:gdLst/>
              <a:ahLst/>
              <a:cxnLst/>
              <a:rect l="l" t="t" r="r" b="b"/>
              <a:pathLst>
                <a:path w="342900" h="340360">
                  <a:moveTo>
                    <a:pt x="171441" y="340288"/>
                  </a:moveTo>
                  <a:lnTo>
                    <a:pt x="28396" y="291833"/>
                  </a:lnTo>
                  <a:lnTo>
                    <a:pt x="0" y="251448"/>
                  </a:lnTo>
                  <a:lnTo>
                    <a:pt x="0" y="88839"/>
                  </a:lnTo>
                  <a:lnTo>
                    <a:pt x="28463" y="48454"/>
                  </a:lnTo>
                  <a:lnTo>
                    <a:pt x="157050" y="2511"/>
                  </a:lnTo>
                  <a:lnTo>
                    <a:pt x="171458" y="0"/>
                  </a:lnTo>
                  <a:lnTo>
                    <a:pt x="178759" y="627"/>
                  </a:lnTo>
                  <a:lnTo>
                    <a:pt x="185916" y="2511"/>
                  </a:lnTo>
                  <a:lnTo>
                    <a:pt x="298945" y="42895"/>
                  </a:lnTo>
                  <a:lnTo>
                    <a:pt x="171449" y="42895"/>
                  </a:lnTo>
                  <a:lnTo>
                    <a:pt x="55118" y="84419"/>
                  </a:lnTo>
                  <a:lnTo>
                    <a:pt x="171449" y="125942"/>
                  </a:lnTo>
                  <a:lnTo>
                    <a:pt x="299099" y="125942"/>
                  </a:lnTo>
                  <a:lnTo>
                    <a:pt x="192881" y="163848"/>
                  </a:lnTo>
                  <a:lnTo>
                    <a:pt x="192881" y="289757"/>
                  </a:lnTo>
                  <a:lnTo>
                    <a:pt x="318253" y="289757"/>
                  </a:lnTo>
                  <a:lnTo>
                    <a:pt x="314436" y="291833"/>
                  </a:lnTo>
                  <a:lnTo>
                    <a:pt x="185849" y="337776"/>
                  </a:lnTo>
                  <a:lnTo>
                    <a:pt x="178730" y="339660"/>
                  </a:lnTo>
                  <a:lnTo>
                    <a:pt x="171441" y="340288"/>
                  </a:lnTo>
                  <a:close/>
                </a:path>
                <a:path w="342900" h="340360">
                  <a:moveTo>
                    <a:pt x="299099" y="125942"/>
                  </a:moveTo>
                  <a:lnTo>
                    <a:pt x="171449" y="125942"/>
                  </a:lnTo>
                  <a:lnTo>
                    <a:pt x="287781" y="84419"/>
                  </a:lnTo>
                  <a:lnTo>
                    <a:pt x="171449" y="42895"/>
                  </a:lnTo>
                  <a:lnTo>
                    <a:pt x="298945" y="42895"/>
                  </a:lnTo>
                  <a:lnTo>
                    <a:pt x="314503" y="48454"/>
                  </a:lnTo>
                  <a:lnTo>
                    <a:pt x="326117" y="54783"/>
                  </a:lnTo>
                  <a:lnTo>
                    <a:pt x="335080" y="64126"/>
                  </a:lnTo>
                  <a:lnTo>
                    <a:pt x="340855" y="75729"/>
                  </a:lnTo>
                  <a:lnTo>
                    <a:pt x="342899" y="88839"/>
                  </a:lnTo>
                  <a:lnTo>
                    <a:pt x="342899" y="125607"/>
                  </a:lnTo>
                  <a:lnTo>
                    <a:pt x="300037" y="125607"/>
                  </a:lnTo>
                  <a:lnTo>
                    <a:pt x="299099" y="125942"/>
                  </a:lnTo>
                  <a:close/>
                </a:path>
                <a:path w="342900" h="340360">
                  <a:moveTo>
                    <a:pt x="318253" y="289757"/>
                  </a:moveTo>
                  <a:lnTo>
                    <a:pt x="192881" y="289757"/>
                  </a:lnTo>
                  <a:lnTo>
                    <a:pt x="300225" y="251448"/>
                  </a:lnTo>
                  <a:lnTo>
                    <a:pt x="300037" y="251448"/>
                  </a:lnTo>
                  <a:lnTo>
                    <a:pt x="300037" y="125607"/>
                  </a:lnTo>
                  <a:lnTo>
                    <a:pt x="342899" y="125607"/>
                  </a:lnTo>
                  <a:lnTo>
                    <a:pt x="342899" y="251448"/>
                  </a:lnTo>
                  <a:lnTo>
                    <a:pt x="340854" y="264530"/>
                  </a:lnTo>
                  <a:lnTo>
                    <a:pt x="335072" y="276136"/>
                  </a:lnTo>
                  <a:lnTo>
                    <a:pt x="326088" y="285495"/>
                  </a:lnTo>
                  <a:lnTo>
                    <a:pt x="318253" y="289757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4610050" y="5384413"/>
            <a:ext cx="2894330" cy="85979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500" b="1">
                <a:solidFill>
                  <a:srgbClr val="2B3D4F"/>
                </a:solidFill>
                <a:latin typeface="Segoe UI Semibold"/>
                <a:cs typeface="Segoe UI Semibold"/>
              </a:rPr>
              <a:t>3D</a:t>
            </a:r>
            <a:r>
              <a:rPr dirty="0" sz="1500" spc="-10" b="1">
                <a:solidFill>
                  <a:srgbClr val="2B3D4F"/>
                </a:solidFill>
                <a:latin typeface="Segoe UI Semibold"/>
                <a:cs typeface="Segoe UI Semibold"/>
              </a:rPr>
              <a:t> </a:t>
            </a: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시뮬레이션</a:t>
            </a:r>
            <a:r>
              <a:rPr dirty="0" sz="1700" spc="-160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45">
                <a:solidFill>
                  <a:srgbClr val="2B3D4F"/>
                </a:solidFill>
                <a:latin typeface="Dotum"/>
                <a:cs typeface="Dotum"/>
              </a:rPr>
              <a:t>트레이닝</a:t>
            </a:r>
            <a:endParaRPr sz="1700">
              <a:latin typeface="Dotum"/>
              <a:cs typeface="Dotum"/>
            </a:endParaRPr>
          </a:p>
          <a:p>
            <a:pPr marL="12700" marR="5080">
              <a:lnSpc>
                <a:spcPct val="108700"/>
              </a:lnSpc>
              <a:spcBef>
                <a:spcPts val="565"/>
              </a:spcBef>
            </a:pP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제품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인식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정확도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향상을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위해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수천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개의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다각도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10">
                <a:solidFill>
                  <a:srgbClr val="7E8B8C"/>
                </a:solidFill>
                <a:latin typeface="Dotum"/>
                <a:cs typeface="Dotum"/>
              </a:rPr>
              <a:t>이미</a:t>
            </a:r>
            <a:r>
              <a:rPr dirty="0" sz="1150" spc="5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지를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통한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050">
                <a:solidFill>
                  <a:srgbClr val="7E8B8C"/>
                </a:solidFill>
                <a:latin typeface="Segoe UI"/>
                <a:cs typeface="Segoe UI"/>
              </a:rPr>
              <a:t>AI</a:t>
            </a:r>
            <a:r>
              <a:rPr dirty="0" sz="1050" spc="1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학습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데이터셋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재정비</a:t>
            </a:r>
            <a:r>
              <a:rPr dirty="0" sz="1150" spc="-9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기술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7E8B8C"/>
                </a:solidFill>
                <a:latin typeface="Dotum"/>
                <a:cs typeface="Dotum"/>
              </a:rPr>
              <a:t>적용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8029574" y="4762500"/>
            <a:ext cx="3400425" cy="1905000"/>
            <a:chOff x="8029574" y="4762500"/>
            <a:chExt cx="3400425" cy="1905000"/>
          </a:xfrm>
        </p:grpSpPr>
        <p:sp>
          <p:nvSpPr>
            <p:cNvPr id="30" name="object 30" descr=""/>
            <p:cNvSpPr/>
            <p:nvPr/>
          </p:nvSpPr>
          <p:spPr>
            <a:xfrm>
              <a:off x="8029574" y="4762500"/>
              <a:ext cx="3400425" cy="1905000"/>
            </a:xfrm>
            <a:custGeom>
              <a:avLst/>
              <a:gdLst/>
              <a:ahLst/>
              <a:cxnLst/>
              <a:rect l="l" t="t" r="r" b="b"/>
              <a:pathLst>
                <a:path w="3400425" h="1905000">
                  <a:moveTo>
                    <a:pt x="3329227" y="1904998"/>
                  </a:moveTo>
                  <a:lnTo>
                    <a:pt x="71196" y="1904998"/>
                  </a:lnTo>
                  <a:lnTo>
                    <a:pt x="66240" y="1904510"/>
                  </a:lnTo>
                  <a:lnTo>
                    <a:pt x="29705" y="1889377"/>
                  </a:lnTo>
                  <a:lnTo>
                    <a:pt x="3885" y="1853337"/>
                  </a:lnTo>
                  <a:lnTo>
                    <a:pt x="0" y="1833802"/>
                  </a:lnTo>
                  <a:lnTo>
                    <a:pt x="0" y="1828799"/>
                  </a:lnTo>
                  <a:lnTo>
                    <a:pt x="0" y="71195"/>
                  </a:lnTo>
                  <a:lnTo>
                    <a:pt x="15621" y="29704"/>
                  </a:lnTo>
                  <a:lnTo>
                    <a:pt x="51660" y="3884"/>
                  </a:lnTo>
                  <a:lnTo>
                    <a:pt x="71196" y="0"/>
                  </a:lnTo>
                  <a:lnTo>
                    <a:pt x="3329227" y="0"/>
                  </a:lnTo>
                  <a:lnTo>
                    <a:pt x="3370718" y="15620"/>
                  </a:lnTo>
                  <a:lnTo>
                    <a:pt x="3396537" y="51661"/>
                  </a:lnTo>
                  <a:lnTo>
                    <a:pt x="3400423" y="71195"/>
                  </a:lnTo>
                  <a:lnTo>
                    <a:pt x="3400423" y="1833802"/>
                  </a:lnTo>
                  <a:lnTo>
                    <a:pt x="3384801" y="1875293"/>
                  </a:lnTo>
                  <a:lnTo>
                    <a:pt x="3348761" y="1901112"/>
                  </a:lnTo>
                  <a:lnTo>
                    <a:pt x="3334182" y="1904510"/>
                  </a:lnTo>
                  <a:lnTo>
                    <a:pt x="3329227" y="19049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8258174" y="50291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300037" y="85724"/>
                  </a:moveTo>
                  <a:lnTo>
                    <a:pt x="42862" y="85724"/>
                  </a:lnTo>
                  <a:lnTo>
                    <a:pt x="46235" y="69054"/>
                  </a:lnTo>
                  <a:lnTo>
                    <a:pt x="55428" y="55428"/>
                  </a:lnTo>
                  <a:lnTo>
                    <a:pt x="69054" y="46235"/>
                  </a:lnTo>
                  <a:lnTo>
                    <a:pt x="85724" y="42862"/>
                  </a:lnTo>
                  <a:lnTo>
                    <a:pt x="85724" y="7166"/>
                  </a:lnTo>
                  <a:lnTo>
                    <a:pt x="92891" y="0"/>
                  </a:lnTo>
                  <a:lnTo>
                    <a:pt x="110705" y="0"/>
                  </a:lnTo>
                  <a:lnTo>
                    <a:pt x="117871" y="7166"/>
                  </a:lnTo>
                  <a:lnTo>
                    <a:pt x="117871" y="42862"/>
                  </a:lnTo>
                  <a:lnTo>
                    <a:pt x="257174" y="42862"/>
                  </a:lnTo>
                  <a:lnTo>
                    <a:pt x="273845" y="46235"/>
                  </a:lnTo>
                  <a:lnTo>
                    <a:pt x="287471" y="55428"/>
                  </a:lnTo>
                  <a:lnTo>
                    <a:pt x="296664" y="69054"/>
                  </a:lnTo>
                  <a:lnTo>
                    <a:pt x="300037" y="85724"/>
                  </a:lnTo>
                  <a:close/>
                </a:path>
                <a:path w="342900" h="342900">
                  <a:moveTo>
                    <a:pt x="187523" y="42862"/>
                  </a:moveTo>
                  <a:lnTo>
                    <a:pt x="155376" y="42862"/>
                  </a:lnTo>
                  <a:lnTo>
                    <a:pt x="155376" y="7166"/>
                  </a:lnTo>
                  <a:lnTo>
                    <a:pt x="162542" y="0"/>
                  </a:lnTo>
                  <a:lnTo>
                    <a:pt x="180357" y="0"/>
                  </a:lnTo>
                  <a:lnTo>
                    <a:pt x="187523" y="7166"/>
                  </a:lnTo>
                  <a:lnTo>
                    <a:pt x="187523" y="42862"/>
                  </a:lnTo>
                  <a:close/>
                </a:path>
                <a:path w="342900" h="342900">
                  <a:moveTo>
                    <a:pt x="257174" y="42862"/>
                  </a:moveTo>
                  <a:lnTo>
                    <a:pt x="225028" y="42862"/>
                  </a:lnTo>
                  <a:lnTo>
                    <a:pt x="225028" y="7166"/>
                  </a:lnTo>
                  <a:lnTo>
                    <a:pt x="232194" y="0"/>
                  </a:lnTo>
                  <a:lnTo>
                    <a:pt x="250008" y="0"/>
                  </a:lnTo>
                  <a:lnTo>
                    <a:pt x="257174" y="7166"/>
                  </a:lnTo>
                  <a:lnTo>
                    <a:pt x="257174" y="42862"/>
                  </a:lnTo>
                  <a:close/>
                </a:path>
                <a:path w="342900" h="342900">
                  <a:moveTo>
                    <a:pt x="107156" y="257174"/>
                  </a:moveTo>
                  <a:lnTo>
                    <a:pt x="7166" y="257174"/>
                  </a:lnTo>
                  <a:lnTo>
                    <a:pt x="0" y="250008"/>
                  </a:lnTo>
                  <a:lnTo>
                    <a:pt x="0" y="232194"/>
                  </a:lnTo>
                  <a:lnTo>
                    <a:pt x="7166" y="225028"/>
                  </a:lnTo>
                  <a:lnTo>
                    <a:pt x="42862" y="225028"/>
                  </a:lnTo>
                  <a:lnTo>
                    <a:pt x="42862" y="187523"/>
                  </a:lnTo>
                  <a:lnTo>
                    <a:pt x="7166" y="187523"/>
                  </a:lnTo>
                  <a:lnTo>
                    <a:pt x="0" y="180357"/>
                  </a:lnTo>
                  <a:lnTo>
                    <a:pt x="0" y="162542"/>
                  </a:lnTo>
                  <a:lnTo>
                    <a:pt x="7166" y="155376"/>
                  </a:lnTo>
                  <a:lnTo>
                    <a:pt x="42862" y="155376"/>
                  </a:lnTo>
                  <a:lnTo>
                    <a:pt x="42862" y="117871"/>
                  </a:lnTo>
                  <a:lnTo>
                    <a:pt x="7166" y="117871"/>
                  </a:lnTo>
                  <a:lnTo>
                    <a:pt x="0" y="110705"/>
                  </a:lnTo>
                  <a:lnTo>
                    <a:pt x="0" y="92891"/>
                  </a:lnTo>
                  <a:lnTo>
                    <a:pt x="7166" y="85724"/>
                  </a:lnTo>
                  <a:lnTo>
                    <a:pt x="107156" y="85724"/>
                  </a:lnTo>
                  <a:lnTo>
                    <a:pt x="98806" y="87406"/>
                  </a:lnTo>
                  <a:lnTo>
                    <a:pt x="91995" y="91995"/>
                  </a:lnTo>
                  <a:lnTo>
                    <a:pt x="87406" y="98806"/>
                  </a:lnTo>
                  <a:lnTo>
                    <a:pt x="85724" y="107156"/>
                  </a:lnTo>
                  <a:lnTo>
                    <a:pt x="85724" y="235743"/>
                  </a:lnTo>
                  <a:lnTo>
                    <a:pt x="87406" y="244093"/>
                  </a:lnTo>
                  <a:lnTo>
                    <a:pt x="91995" y="250904"/>
                  </a:lnTo>
                  <a:lnTo>
                    <a:pt x="98806" y="255493"/>
                  </a:lnTo>
                  <a:lnTo>
                    <a:pt x="107156" y="257174"/>
                  </a:lnTo>
                  <a:close/>
                </a:path>
                <a:path w="342900" h="342900">
                  <a:moveTo>
                    <a:pt x="335733" y="257174"/>
                  </a:moveTo>
                  <a:lnTo>
                    <a:pt x="235743" y="257174"/>
                  </a:lnTo>
                  <a:lnTo>
                    <a:pt x="244093" y="255493"/>
                  </a:lnTo>
                  <a:lnTo>
                    <a:pt x="250904" y="250904"/>
                  </a:lnTo>
                  <a:lnTo>
                    <a:pt x="255493" y="244093"/>
                  </a:lnTo>
                  <a:lnTo>
                    <a:pt x="257174" y="235743"/>
                  </a:lnTo>
                  <a:lnTo>
                    <a:pt x="257174" y="107156"/>
                  </a:lnTo>
                  <a:lnTo>
                    <a:pt x="255493" y="98806"/>
                  </a:lnTo>
                  <a:lnTo>
                    <a:pt x="250904" y="91995"/>
                  </a:lnTo>
                  <a:lnTo>
                    <a:pt x="244093" y="87406"/>
                  </a:lnTo>
                  <a:lnTo>
                    <a:pt x="235743" y="85724"/>
                  </a:lnTo>
                  <a:lnTo>
                    <a:pt x="335733" y="85724"/>
                  </a:lnTo>
                  <a:lnTo>
                    <a:pt x="342899" y="92891"/>
                  </a:lnTo>
                  <a:lnTo>
                    <a:pt x="342899" y="110705"/>
                  </a:lnTo>
                  <a:lnTo>
                    <a:pt x="335733" y="117871"/>
                  </a:lnTo>
                  <a:lnTo>
                    <a:pt x="300037" y="117871"/>
                  </a:lnTo>
                  <a:lnTo>
                    <a:pt x="300037" y="155376"/>
                  </a:lnTo>
                  <a:lnTo>
                    <a:pt x="335733" y="155376"/>
                  </a:lnTo>
                  <a:lnTo>
                    <a:pt x="342899" y="162542"/>
                  </a:lnTo>
                  <a:lnTo>
                    <a:pt x="342899" y="180357"/>
                  </a:lnTo>
                  <a:lnTo>
                    <a:pt x="335733" y="187523"/>
                  </a:lnTo>
                  <a:lnTo>
                    <a:pt x="300037" y="187523"/>
                  </a:lnTo>
                  <a:lnTo>
                    <a:pt x="300037" y="225028"/>
                  </a:lnTo>
                  <a:lnTo>
                    <a:pt x="335733" y="225028"/>
                  </a:lnTo>
                  <a:lnTo>
                    <a:pt x="342899" y="232194"/>
                  </a:lnTo>
                  <a:lnTo>
                    <a:pt x="342899" y="250008"/>
                  </a:lnTo>
                  <a:lnTo>
                    <a:pt x="335733" y="257174"/>
                  </a:lnTo>
                  <a:close/>
                </a:path>
                <a:path w="342900" h="342900">
                  <a:moveTo>
                    <a:pt x="235743" y="235743"/>
                  </a:moveTo>
                  <a:lnTo>
                    <a:pt x="107156" y="235743"/>
                  </a:lnTo>
                  <a:lnTo>
                    <a:pt x="107156" y="107156"/>
                  </a:lnTo>
                  <a:lnTo>
                    <a:pt x="235743" y="107156"/>
                  </a:lnTo>
                  <a:lnTo>
                    <a:pt x="235743" y="235743"/>
                  </a:lnTo>
                  <a:close/>
                </a:path>
                <a:path w="342900" h="342900">
                  <a:moveTo>
                    <a:pt x="110705" y="342899"/>
                  </a:moveTo>
                  <a:lnTo>
                    <a:pt x="92891" y="342899"/>
                  </a:lnTo>
                  <a:lnTo>
                    <a:pt x="85724" y="335733"/>
                  </a:lnTo>
                  <a:lnTo>
                    <a:pt x="85724" y="300037"/>
                  </a:lnTo>
                  <a:lnTo>
                    <a:pt x="69054" y="296664"/>
                  </a:lnTo>
                  <a:lnTo>
                    <a:pt x="55428" y="287471"/>
                  </a:lnTo>
                  <a:lnTo>
                    <a:pt x="46235" y="273845"/>
                  </a:lnTo>
                  <a:lnTo>
                    <a:pt x="42862" y="257174"/>
                  </a:lnTo>
                  <a:lnTo>
                    <a:pt x="300037" y="257174"/>
                  </a:lnTo>
                  <a:lnTo>
                    <a:pt x="296664" y="273845"/>
                  </a:lnTo>
                  <a:lnTo>
                    <a:pt x="287471" y="287471"/>
                  </a:lnTo>
                  <a:lnTo>
                    <a:pt x="273845" y="296664"/>
                  </a:lnTo>
                  <a:lnTo>
                    <a:pt x="257174" y="300037"/>
                  </a:lnTo>
                  <a:lnTo>
                    <a:pt x="117871" y="300037"/>
                  </a:lnTo>
                  <a:lnTo>
                    <a:pt x="117871" y="335733"/>
                  </a:lnTo>
                  <a:lnTo>
                    <a:pt x="110705" y="342899"/>
                  </a:lnTo>
                  <a:close/>
                </a:path>
                <a:path w="342900" h="342900">
                  <a:moveTo>
                    <a:pt x="180357" y="342899"/>
                  </a:moveTo>
                  <a:lnTo>
                    <a:pt x="162542" y="342899"/>
                  </a:lnTo>
                  <a:lnTo>
                    <a:pt x="155376" y="335733"/>
                  </a:lnTo>
                  <a:lnTo>
                    <a:pt x="155376" y="300037"/>
                  </a:lnTo>
                  <a:lnTo>
                    <a:pt x="187523" y="300037"/>
                  </a:lnTo>
                  <a:lnTo>
                    <a:pt x="187523" y="335733"/>
                  </a:lnTo>
                  <a:lnTo>
                    <a:pt x="180357" y="342899"/>
                  </a:lnTo>
                  <a:close/>
                </a:path>
                <a:path w="342900" h="342900">
                  <a:moveTo>
                    <a:pt x="250008" y="342899"/>
                  </a:moveTo>
                  <a:lnTo>
                    <a:pt x="232194" y="342899"/>
                  </a:lnTo>
                  <a:lnTo>
                    <a:pt x="225028" y="335733"/>
                  </a:lnTo>
                  <a:lnTo>
                    <a:pt x="225028" y="300037"/>
                  </a:lnTo>
                  <a:lnTo>
                    <a:pt x="257174" y="300037"/>
                  </a:lnTo>
                  <a:lnTo>
                    <a:pt x="257174" y="335733"/>
                  </a:lnTo>
                  <a:lnTo>
                    <a:pt x="250008" y="3428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8242200" y="5384413"/>
            <a:ext cx="2853690" cy="85979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센서</a:t>
            </a:r>
            <a:r>
              <a:rPr dirty="0" sz="1700" spc="-160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2B3D4F"/>
                </a:solidFill>
                <a:latin typeface="Dotum"/>
                <a:cs typeface="Dotum"/>
              </a:rPr>
              <a:t>융합</a:t>
            </a:r>
            <a:r>
              <a:rPr dirty="0" sz="1700" spc="-155">
                <a:solidFill>
                  <a:srgbClr val="2B3D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2B3D4F"/>
                </a:solidFill>
                <a:latin typeface="Dotum"/>
                <a:cs typeface="Dotum"/>
              </a:rPr>
              <a:t>기술</a:t>
            </a:r>
            <a:endParaRPr sz="1700">
              <a:latin typeface="Dotum"/>
              <a:cs typeface="Dotum"/>
            </a:endParaRPr>
          </a:p>
          <a:p>
            <a:pPr marL="12700" marR="5080">
              <a:lnSpc>
                <a:spcPct val="108700"/>
              </a:lnSpc>
              <a:spcBef>
                <a:spcPts val="565"/>
              </a:spcBef>
            </a:pPr>
            <a:r>
              <a:rPr dirty="0" sz="1150" spc="-145">
                <a:solidFill>
                  <a:srgbClr val="7E8B8C"/>
                </a:solidFill>
                <a:latin typeface="Dotum"/>
                <a:cs typeface="Dotum"/>
              </a:rPr>
              <a:t>카메라</a:t>
            </a:r>
            <a:r>
              <a:rPr dirty="0" sz="1050" spc="-145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 spc="1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무게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30">
                <a:solidFill>
                  <a:srgbClr val="7E8B8C"/>
                </a:solidFill>
                <a:latin typeface="Dotum"/>
                <a:cs typeface="Dotum"/>
              </a:rPr>
              <a:t>센서</a:t>
            </a:r>
            <a:r>
              <a:rPr dirty="0" sz="1050" spc="-130">
                <a:solidFill>
                  <a:srgbClr val="7E8B8C"/>
                </a:solidFill>
                <a:latin typeface="Segoe UI"/>
                <a:cs typeface="Segoe UI"/>
              </a:rPr>
              <a:t>,</a:t>
            </a:r>
            <a:r>
              <a:rPr dirty="0" sz="1050" spc="20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050">
                <a:solidFill>
                  <a:srgbClr val="7E8B8C"/>
                </a:solidFill>
                <a:latin typeface="Segoe UI"/>
                <a:cs typeface="Segoe UI"/>
              </a:rPr>
              <a:t>IoT</a:t>
            </a:r>
            <a:r>
              <a:rPr dirty="0" sz="1050" spc="15">
                <a:solidFill>
                  <a:srgbClr val="7E8B8C"/>
                </a:solidFill>
                <a:latin typeface="Segoe UI"/>
                <a:cs typeface="Segoe UI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기기의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데이터를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통합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00">
                <a:solidFill>
                  <a:srgbClr val="7E8B8C"/>
                </a:solidFill>
                <a:latin typeface="Dotum"/>
                <a:cs typeface="Dotum"/>
              </a:rPr>
              <a:t>분석하</a:t>
            </a:r>
            <a:r>
              <a:rPr dirty="0" sz="1150" spc="50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여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무인점포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운영의</a:t>
            </a:r>
            <a:r>
              <a:rPr dirty="0" sz="1150" spc="-85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정확성과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7E8B8C"/>
                </a:solidFill>
                <a:latin typeface="Dotum"/>
                <a:cs typeface="Dotum"/>
              </a:rPr>
              <a:t>안정성</a:t>
            </a:r>
            <a:r>
              <a:rPr dirty="0" sz="1150" spc="-80">
                <a:solidFill>
                  <a:srgbClr val="7E8B8C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7E8B8C"/>
                </a:solidFill>
                <a:latin typeface="Dotum"/>
                <a:cs typeface="Dotum"/>
              </a:rPr>
              <a:t>확보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2025-07-31T02:29:21Z</dcterms:created>
  <dcterms:modified xsi:type="dcterms:W3CDTF">2025-07-31T02:29:21Z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2025-07-31T00:00:00Z</vt:filetime>
  </property>
  <property fmtid="{D5CDD505-2E9C-101B-9397-08002B2CF9AE}" pid="3" name="Producer">
    <vt:lpwstr>pypdf</vt:lpwstr>
  </property>
  <property fmtid="{D5CDD505-2E9C-101B-9397-08002B2CF9AE}" pid="4" name="LastSaved">
    <vt:filetime>2025-07-31T00:00:00Z</vt:filetime>
  </property>
</Properties>
</file>