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1447463" cy="11160125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7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5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2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6" autoAdjust="0"/>
  </p:normalViewPr>
  <p:slideViewPr>
    <p:cSldViewPr snapToGrid="0">
      <p:cViewPr varScale="1">
        <p:scale>
          <a:sx n="45" d="100"/>
          <a:sy n="45" d="100"/>
        </p:scale>
        <p:origin x="2131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0T05:41:13.827"/>
    </inkml:context>
    <inkml:brush xml:id="br0">
      <inkml:brushProperty name="width" value="0.3" units="cm"/>
      <inkml:brushProperty name="height" value="0.6" units="cm"/>
      <inkml:brushProperty name="color" value="#ECECEC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0,'-1'20,"-2"1,0-1,-2 0,0 0,-8 21,7-25,-45 107,32-83,-16 50,31-79,1 0,0 1,1-1,0 1,0 21,2-31,0 1,0-1,1 0,-1 1,1-1,-1 1,1-1,0 0,0 1,0-1,0 0,0 0,0 0,1 0,-1 0,1 0,0 0,-1 0,1 0,0-1,0 1,0-1,0 0,0 1,0-1,0 0,1 0,-1 0,0 0,1-1,-1 1,5 0,35 3,1-2,62-4,-34 0,246 0,-291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0T05:41:14.175"/>
    </inkml:context>
    <inkml:brush xml:id="br0">
      <inkml:brushProperty name="width" value="0.3" units="cm"/>
      <inkml:brushProperty name="height" value="0.6" units="cm"/>
      <inkml:brushProperty name="color" value="#ECECEC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0,'-3'0,"-4"0,-3 0,-4 0,-1 0,-2 0,0 0,-1 0,3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0T05:41:14.537"/>
    </inkml:context>
    <inkml:brush xml:id="br0">
      <inkml:brushProperty name="width" value="0.3" units="cm"/>
      <inkml:brushProperty name="height" value="0.6" units="cm"/>
      <inkml:brushProperty name="color" value="#ECECEC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1252,'-3'-2,"-1"-14,-9-37,-4-43,0-21,-2-40,1-8,4 4,8 21,7 32,7 27,4 23,1 18,1 16,-3 9,-2 4,-3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0T05:41:49.329"/>
    </inkml:context>
    <inkml:brush xml:id="br0">
      <inkml:brushProperty name="width" value="0.3" units="cm"/>
      <inkml:brushProperty name="height" value="0.6" units="cm"/>
      <inkml:brushProperty name="color" value="#ECECEC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0T05:41:52.497"/>
    </inkml:context>
    <inkml:brush xml:id="br0">
      <inkml:brushProperty name="width" value="0.3" units="cm"/>
      <inkml:brushProperty name="height" value="0.6" units="cm"/>
      <inkml:brushProperty name="color" value="#ECECEC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560" y="1826439"/>
            <a:ext cx="9730344" cy="3885377"/>
          </a:xfrm>
        </p:spPr>
        <p:txBody>
          <a:bodyPr anchor="b"/>
          <a:lstStyle>
            <a:lvl1pPr algn="ctr">
              <a:defRPr sz="7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933" y="5861650"/>
            <a:ext cx="8585597" cy="2694446"/>
          </a:xfrm>
        </p:spPr>
        <p:txBody>
          <a:bodyPr/>
          <a:lstStyle>
            <a:lvl1pPr marL="0" indent="0" algn="ctr">
              <a:buNone/>
              <a:defRPr sz="3005"/>
            </a:lvl1pPr>
            <a:lvl2pPr marL="572369" indent="0" algn="ctr">
              <a:buNone/>
              <a:defRPr sz="2504"/>
            </a:lvl2pPr>
            <a:lvl3pPr marL="1144737" indent="0" algn="ctr">
              <a:buNone/>
              <a:defRPr sz="2253"/>
            </a:lvl3pPr>
            <a:lvl4pPr marL="1717106" indent="0" algn="ctr">
              <a:buNone/>
              <a:defRPr sz="2003"/>
            </a:lvl4pPr>
            <a:lvl5pPr marL="2289475" indent="0" algn="ctr">
              <a:buNone/>
              <a:defRPr sz="2003"/>
            </a:lvl5pPr>
            <a:lvl6pPr marL="2861843" indent="0" algn="ctr">
              <a:buNone/>
              <a:defRPr sz="2003"/>
            </a:lvl6pPr>
            <a:lvl7pPr marL="3434212" indent="0" algn="ctr">
              <a:buNone/>
              <a:defRPr sz="2003"/>
            </a:lvl7pPr>
            <a:lvl8pPr marL="4006581" indent="0" algn="ctr">
              <a:buNone/>
              <a:defRPr sz="2003"/>
            </a:lvl8pPr>
            <a:lvl9pPr marL="4578949" indent="0" algn="ctr">
              <a:buNone/>
              <a:defRPr sz="2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4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9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2091" y="594172"/>
            <a:ext cx="2468360" cy="94576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013" y="594172"/>
            <a:ext cx="7261985" cy="94576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70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43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2" y="2782286"/>
            <a:ext cx="9873437" cy="4642301"/>
          </a:xfrm>
        </p:spPr>
        <p:txBody>
          <a:bodyPr anchor="b"/>
          <a:lstStyle>
            <a:lvl1pPr>
              <a:defRPr sz="7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52" y="7468503"/>
            <a:ext cx="9873437" cy="2441277"/>
          </a:xfrm>
        </p:spPr>
        <p:txBody>
          <a:bodyPr/>
          <a:lstStyle>
            <a:lvl1pPr marL="0" indent="0">
              <a:buNone/>
              <a:defRPr sz="3005">
                <a:solidFill>
                  <a:schemeClr val="tx1"/>
                </a:solidFill>
              </a:defRPr>
            </a:lvl1pPr>
            <a:lvl2pPr marL="572369" indent="0">
              <a:buNone/>
              <a:defRPr sz="2504">
                <a:solidFill>
                  <a:schemeClr val="tx1">
                    <a:tint val="75000"/>
                  </a:schemeClr>
                </a:solidFill>
              </a:defRPr>
            </a:lvl2pPr>
            <a:lvl3pPr marL="1144737" indent="0">
              <a:buNone/>
              <a:defRPr sz="2253">
                <a:solidFill>
                  <a:schemeClr val="tx1">
                    <a:tint val="75000"/>
                  </a:schemeClr>
                </a:solidFill>
              </a:defRPr>
            </a:lvl3pPr>
            <a:lvl4pPr marL="1717106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4pPr>
            <a:lvl5pPr marL="2289475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5pPr>
            <a:lvl6pPr marL="2861843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6pPr>
            <a:lvl7pPr marL="3434212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7pPr>
            <a:lvl8pPr marL="4006581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8pPr>
            <a:lvl9pPr marL="4578949" indent="0">
              <a:buNone/>
              <a:defRPr sz="2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0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013" y="2970868"/>
            <a:ext cx="4865172" cy="708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5279" y="2970868"/>
            <a:ext cx="4865172" cy="708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0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505" y="594176"/>
            <a:ext cx="9873437" cy="2157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506" y="2735783"/>
            <a:ext cx="4842813" cy="1340764"/>
          </a:xfrm>
        </p:spPr>
        <p:txBody>
          <a:bodyPr anchor="b"/>
          <a:lstStyle>
            <a:lvl1pPr marL="0" indent="0">
              <a:buNone/>
              <a:defRPr sz="3005" b="1"/>
            </a:lvl1pPr>
            <a:lvl2pPr marL="572369" indent="0">
              <a:buNone/>
              <a:defRPr sz="2504" b="1"/>
            </a:lvl2pPr>
            <a:lvl3pPr marL="1144737" indent="0">
              <a:buNone/>
              <a:defRPr sz="2253" b="1"/>
            </a:lvl3pPr>
            <a:lvl4pPr marL="1717106" indent="0">
              <a:buNone/>
              <a:defRPr sz="2003" b="1"/>
            </a:lvl4pPr>
            <a:lvl5pPr marL="2289475" indent="0">
              <a:buNone/>
              <a:defRPr sz="2003" b="1"/>
            </a:lvl5pPr>
            <a:lvl6pPr marL="2861843" indent="0">
              <a:buNone/>
              <a:defRPr sz="2003" b="1"/>
            </a:lvl6pPr>
            <a:lvl7pPr marL="3434212" indent="0">
              <a:buNone/>
              <a:defRPr sz="2003" b="1"/>
            </a:lvl7pPr>
            <a:lvl8pPr marL="4006581" indent="0">
              <a:buNone/>
              <a:defRPr sz="2003" b="1"/>
            </a:lvl8pPr>
            <a:lvl9pPr marL="4578949" indent="0">
              <a:buNone/>
              <a:defRPr sz="2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8506" y="4076545"/>
            <a:ext cx="4842813" cy="5995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5280" y="2735783"/>
            <a:ext cx="4866663" cy="1340764"/>
          </a:xfrm>
        </p:spPr>
        <p:txBody>
          <a:bodyPr anchor="b"/>
          <a:lstStyle>
            <a:lvl1pPr marL="0" indent="0">
              <a:buNone/>
              <a:defRPr sz="3005" b="1"/>
            </a:lvl1pPr>
            <a:lvl2pPr marL="572369" indent="0">
              <a:buNone/>
              <a:defRPr sz="2504" b="1"/>
            </a:lvl2pPr>
            <a:lvl3pPr marL="1144737" indent="0">
              <a:buNone/>
              <a:defRPr sz="2253" b="1"/>
            </a:lvl3pPr>
            <a:lvl4pPr marL="1717106" indent="0">
              <a:buNone/>
              <a:defRPr sz="2003" b="1"/>
            </a:lvl4pPr>
            <a:lvl5pPr marL="2289475" indent="0">
              <a:buNone/>
              <a:defRPr sz="2003" b="1"/>
            </a:lvl5pPr>
            <a:lvl6pPr marL="2861843" indent="0">
              <a:buNone/>
              <a:defRPr sz="2003" b="1"/>
            </a:lvl6pPr>
            <a:lvl7pPr marL="3434212" indent="0">
              <a:buNone/>
              <a:defRPr sz="2003" b="1"/>
            </a:lvl7pPr>
            <a:lvl8pPr marL="4006581" indent="0">
              <a:buNone/>
              <a:defRPr sz="2003" b="1"/>
            </a:lvl8pPr>
            <a:lvl9pPr marL="4578949" indent="0">
              <a:buNone/>
              <a:defRPr sz="2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5280" y="4076545"/>
            <a:ext cx="4866663" cy="5995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9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78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7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505" y="744009"/>
            <a:ext cx="3692105" cy="2604029"/>
          </a:xfrm>
        </p:spPr>
        <p:txBody>
          <a:bodyPr anchor="b"/>
          <a:lstStyle>
            <a:lvl1pPr>
              <a:defRPr sz="40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663" y="1606855"/>
            <a:ext cx="5795279" cy="7930922"/>
          </a:xfrm>
        </p:spPr>
        <p:txBody>
          <a:bodyPr/>
          <a:lstStyle>
            <a:lvl1pPr>
              <a:defRPr sz="4006"/>
            </a:lvl1pPr>
            <a:lvl2pPr>
              <a:defRPr sz="3505"/>
            </a:lvl2pPr>
            <a:lvl3pPr>
              <a:defRPr sz="3005"/>
            </a:lvl3pPr>
            <a:lvl4pPr>
              <a:defRPr sz="2504"/>
            </a:lvl4pPr>
            <a:lvl5pPr>
              <a:defRPr sz="2504"/>
            </a:lvl5pPr>
            <a:lvl6pPr>
              <a:defRPr sz="2504"/>
            </a:lvl6pPr>
            <a:lvl7pPr>
              <a:defRPr sz="2504"/>
            </a:lvl7pPr>
            <a:lvl8pPr>
              <a:defRPr sz="2504"/>
            </a:lvl8pPr>
            <a:lvl9pPr>
              <a:defRPr sz="25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505" y="3348037"/>
            <a:ext cx="3692105" cy="6202654"/>
          </a:xfrm>
        </p:spPr>
        <p:txBody>
          <a:bodyPr/>
          <a:lstStyle>
            <a:lvl1pPr marL="0" indent="0">
              <a:buNone/>
              <a:defRPr sz="2003"/>
            </a:lvl1pPr>
            <a:lvl2pPr marL="572369" indent="0">
              <a:buNone/>
              <a:defRPr sz="1753"/>
            </a:lvl2pPr>
            <a:lvl3pPr marL="1144737" indent="0">
              <a:buNone/>
              <a:defRPr sz="1502"/>
            </a:lvl3pPr>
            <a:lvl4pPr marL="1717106" indent="0">
              <a:buNone/>
              <a:defRPr sz="1252"/>
            </a:lvl4pPr>
            <a:lvl5pPr marL="2289475" indent="0">
              <a:buNone/>
              <a:defRPr sz="1252"/>
            </a:lvl5pPr>
            <a:lvl6pPr marL="2861843" indent="0">
              <a:buNone/>
              <a:defRPr sz="1252"/>
            </a:lvl6pPr>
            <a:lvl7pPr marL="3434212" indent="0">
              <a:buNone/>
              <a:defRPr sz="1252"/>
            </a:lvl7pPr>
            <a:lvl8pPr marL="4006581" indent="0">
              <a:buNone/>
              <a:defRPr sz="1252"/>
            </a:lvl8pPr>
            <a:lvl9pPr marL="4578949" indent="0">
              <a:buNone/>
              <a:defRPr sz="12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1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505" y="744009"/>
            <a:ext cx="3692105" cy="2604029"/>
          </a:xfrm>
        </p:spPr>
        <p:txBody>
          <a:bodyPr anchor="b"/>
          <a:lstStyle>
            <a:lvl1pPr>
              <a:defRPr sz="40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6663" y="1606855"/>
            <a:ext cx="5795279" cy="7930922"/>
          </a:xfrm>
        </p:spPr>
        <p:txBody>
          <a:bodyPr anchor="t"/>
          <a:lstStyle>
            <a:lvl1pPr marL="0" indent="0">
              <a:buNone/>
              <a:defRPr sz="4006"/>
            </a:lvl1pPr>
            <a:lvl2pPr marL="572369" indent="0">
              <a:buNone/>
              <a:defRPr sz="3505"/>
            </a:lvl2pPr>
            <a:lvl3pPr marL="1144737" indent="0">
              <a:buNone/>
              <a:defRPr sz="3005"/>
            </a:lvl3pPr>
            <a:lvl4pPr marL="1717106" indent="0">
              <a:buNone/>
              <a:defRPr sz="2504"/>
            </a:lvl4pPr>
            <a:lvl5pPr marL="2289475" indent="0">
              <a:buNone/>
              <a:defRPr sz="2504"/>
            </a:lvl5pPr>
            <a:lvl6pPr marL="2861843" indent="0">
              <a:buNone/>
              <a:defRPr sz="2504"/>
            </a:lvl6pPr>
            <a:lvl7pPr marL="3434212" indent="0">
              <a:buNone/>
              <a:defRPr sz="2504"/>
            </a:lvl7pPr>
            <a:lvl8pPr marL="4006581" indent="0">
              <a:buNone/>
              <a:defRPr sz="2504"/>
            </a:lvl8pPr>
            <a:lvl9pPr marL="4578949" indent="0">
              <a:buNone/>
              <a:defRPr sz="25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505" y="3348037"/>
            <a:ext cx="3692105" cy="6202654"/>
          </a:xfrm>
        </p:spPr>
        <p:txBody>
          <a:bodyPr/>
          <a:lstStyle>
            <a:lvl1pPr marL="0" indent="0">
              <a:buNone/>
              <a:defRPr sz="2003"/>
            </a:lvl1pPr>
            <a:lvl2pPr marL="572369" indent="0">
              <a:buNone/>
              <a:defRPr sz="1753"/>
            </a:lvl2pPr>
            <a:lvl3pPr marL="1144737" indent="0">
              <a:buNone/>
              <a:defRPr sz="1502"/>
            </a:lvl3pPr>
            <a:lvl4pPr marL="1717106" indent="0">
              <a:buNone/>
              <a:defRPr sz="1252"/>
            </a:lvl4pPr>
            <a:lvl5pPr marL="2289475" indent="0">
              <a:buNone/>
              <a:defRPr sz="1252"/>
            </a:lvl5pPr>
            <a:lvl6pPr marL="2861843" indent="0">
              <a:buNone/>
              <a:defRPr sz="1252"/>
            </a:lvl6pPr>
            <a:lvl7pPr marL="3434212" indent="0">
              <a:buNone/>
              <a:defRPr sz="1252"/>
            </a:lvl7pPr>
            <a:lvl8pPr marL="4006581" indent="0">
              <a:buNone/>
              <a:defRPr sz="1252"/>
            </a:lvl8pPr>
            <a:lvl9pPr marL="4578949" indent="0">
              <a:buNone/>
              <a:defRPr sz="12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6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014" y="594176"/>
            <a:ext cx="9873437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014" y="2970868"/>
            <a:ext cx="9873437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7014" y="10343785"/>
            <a:ext cx="257567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718B-9147-44E0-B43D-39B206044B56}" type="datetimeFigureOut">
              <a:rPr lang="en-AU" smtClean="0"/>
              <a:t>20/08/2023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973" y="10343785"/>
            <a:ext cx="386351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4772" y="10343785"/>
            <a:ext cx="257567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A0B9-F087-4FF5-A8EC-99587D8C91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7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44737" rtl="0" eaLnBrk="1" latinLnBrk="0" hangingPunct="1">
        <a:lnSpc>
          <a:spcPct val="90000"/>
        </a:lnSpc>
        <a:spcBef>
          <a:spcPct val="0"/>
        </a:spcBef>
        <a:buNone/>
        <a:defRPr sz="5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184" indent="-286184" algn="l" defTabSz="1144737" rtl="0" eaLnBrk="1" latinLnBrk="0" hangingPunct="1">
        <a:lnSpc>
          <a:spcPct val="90000"/>
        </a:lnSpc>
        <a:spcBef>
          <a:spcPts val="1252"/>
        </a:spcBef>
        <a:buFont typeface="Arial" panose="020B0604020202020204" pitchFamily="34" charset="0"/>
        <a:buChar char="•"/>
        <a:defRPr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58553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3005" kern="1200">
          <a:solidFill>
            <a:schemeClr val="tx1"/>
          </a:solidFill>
          <a:latin typeface="+mn-lt"/>
          <a:ea typeface="+mn-ea"/>
          <a:cs typeface="+mn-cs"/>
        </a:defRPr>
      </a:lvl2pPr>
      <a:lvl3pPr marL="1430922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504" kern="1200">
          <a:solidFill>
            <a:schemeClr val="tx1"/>
          </a:solidFill>
          <a:latin typeface="+mn-lt"/>
          <a:ea typeface="+mn-ea"/>
          <a:cs typeface="+mn-cs"/>
        </a:defRPr>
      </a:lvl3pPr>
      <a:lvl4pPr marL="2003290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575659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3148028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720396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4292765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865134" indent="-286184" algn="l" defTabSz="1144737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1pPr>
      <a:lvl2pPr marL="572369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2pPr>
      <a:lvl3pPr marL="1144737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3pPr>
      <a:lvl4pPr marL="1717106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289475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61843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434212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4006581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578949" algn="l" defTabSz="1144737" rtl="0" eaLnBrk="1" latinLnBrk="0" hangingPunct="1"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image" Target="../media/image1.jpg"/><Relationship Id="rId16" Type="http://schemas.openxmlformats.org/officeDocument/2006/relationships/image" Target="../media/image10.png"/><Relationship Id="rId20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customXml" Target="../ink/ink3.xml"/><Relationship Id="rId19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erson with a graduation cap">
            <a:extLst>
              <a:ext uri="{FF2B5EF4-FFF2-40B4-BE49-F238E27FC236}">
                <a16:creationId xmlns:a16="http://schemas.microsoft.com/office/drawing/2014/main" id="{5348EEDC-4CC5-3ACF-D383-D299981EA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0"/>
            <a:ext cx="11437623" cy="11157531"/>
          </a:xfrm>
          <a:prstGeom prst="rect">
            <a:avLst/>
          </a:prstGeom>
          <a:solidFill>
            <a:srgbClr val="E0E0E0"/>
          </a:solidFill>
        </p:spPr>
      </p:pic>
      <p:pic>
        <p:nvPicPr>
          <p:cNvPr id="49" name="Picture 48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498B9C55-CC5B-AF8D-9B1B-06CBF45E8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1126" y="3262247"/>
            <a:ext cx="1030891" cy="97035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7A81C89-9A55-BA36-705A-77B02AD08FA8}"/>
              </a:ext>
            </a:extLst>
          </p:cNvPr>
          <p:cNvSpPr txBox="1">
            <a:spLocks/>
          </p:cNvSpPr>
          <p:nvPr/>
        </p:nvSpPr>
        <p:spPr>
          <a:xfrm>
            <a:off x="4821151" y="2833210"/>
            <a:ext cx="1795313" cy="1399389"/>
          </a:xfrm>
          <a:prstGeom prst="rect">
            <a:avLst/>
          </a:prstGeom>
        </p:spPr>
        <p:txBody>
          <a:bodyPr vert="horz" lIns="73992" tIns="36997" rIns="73992" bIns="36997" rtlCol="0">
            <a:noAutofit/>
          </a:bodyPr>
          <a:lstStyle>
            <a:lvl1pPr marL="0" indent="0" algn="ctr" defTabSz="1471178" rtl="0" eaLnBrk="1" latinLnBrk="0" hangingPunct="1">
              <a:lnSpc>
                <a:spcPct val="90000"/>
              </a:lnSpc>
              <a:spcBef>
                <a:spcPts val="1609"/>
              </a:spcBef>
              <a:buFont typeface="Arial" panose="020B0604020202020204" pitchFamily="34" charset="0"/>
              <a:buNone/>
              <a:defRPr sz="38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5589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32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71178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767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42356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7945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353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912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84713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0" dirty="0">
                <a:effectLst/>
                <a:latin typeface="Söhne"/>
              </a:rPr>
              <a:t>Embarking on the Journey</a:t>
            </a:r>
          </a:p>
          <a:p>
            <a:r>
              <a:rPr lang="en-AU" sz="1050" b="1" i="0" dirty="0">
                <a:effectLst/>
                <a:latin typeface="Söhne"/>
              </a:rPr>
              <a:t>First semester: Building the Foundation </a:t>
            </a:r>
            <a:endParaRPr lang="en-AU" sz="1050" b="1" dirty="0">
              <a:solidFill>
                <a:srgbClr val="002060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5CB6016-6639-6996-F1CA-E5A28014A6A1}"/>
              </a:ext>
            </a:extLst>
          </p:cNvPr>
          <p:cNvSpPr txBox="1">
            <a:spLocks/>
          </p:cNvSpPr>
          <p:nvPr/>
        </p:nvSpPr>
        <p:spPr>
          <a:xfrm rot="921831">
            <a:off x="4604757" y="5317705"/>
            <a:ext cx="1751275" cy="770633"/>
          </a:xfrm>
          <a:prstGeom prst="rect">
            <a:avLst/>
          </a:prstGeom>
        </p:spPr>
        <p:txBody>
          <a:bodyPr vert="horz" lIns="73992" tIns="36997" rIns="73992" bIns="36997" rtlCol="0">
            <a:normAutofit fontScale="92500"/>
          </a:bodyPr>
          <a:lstStyle>
            <a:lvl1pPr marL="0" indent="0" algn="ctr" defTabSz="1471178" rtl="0" eaLnBrk="1" latinLnBrk="0" hangingPunct="1">
              <a:lnSpc>
                <a:spcPct val="90000"/>
              </a:lnSpc>
              <a:spcBef>
                <a:spcPts val="1609"/>
              </a:spcBef>
              <a:buFont typeface="Arial" panose="020B0604020202020204" pitchFamily="34" charset="0"/>
              <a:buNone/>
              <a:defRPr sz="38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5589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32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71178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767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42356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7945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353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912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84713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002060"/>
                </a:solidFill>
                <a:latin typeface="Söhne"/>
              </a:rPr>
              <a:t> Diving Deeper</a:t>
            </a:r>
          </a:p>
          <a:p>
            <a:r>
              <a:rPr lang="en-AU" sz="1100" b="1" dirty="0">
                <a:solidFill>
                  <a:srgbClr val="002060"/>
                </a:solidFill>
                <a:latin typeface="Söhne"/>
              </a:rPr>
              <a:t>Second Semester</a:t>
            </a:r>
            <a:endParaRPr lang="en-AU" sz="1100" dirty="0">
              <a:solidFill>
                <a:srgbClr val="002060"/>
              </a:solidFill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B834058-2B27-7419-AA99-642D9A8226BB}"/>
              </a:ext>
            </a:extLst>
          </p:cNvPr>
          <p:cNvSpPr txBox="1">
            <a:spLocks/>
          </p:cNvSpPr>
          <p:nvPr/>
        </p:nvSpPr>
        <p:spPr>
          <a:xfrm rot="20641218">
            <a:off x="4733976" y="6601378"/>
            <a:ext cx="1969660" cy="1473780"/>
          </a:xfrm>
          <a:prstGeom prst="rect">
            <a:avLst/>
          </a:prstGeom>
        </p:spPr>
        <p:txBody>
          <a:bodyPr vert="horz" lIns="73992" tIns="36997" rIns="73992" bIns="36997" rtlCol="0">
            <a:noAutofit/>
          </a:bodyPr>
          <a:lstStyle>
            <a:lvl1pPr marL="0" indent="0" algn="ctr" defTabSz="1471178" rtl="0" eaLnBrk="1" latinLnBrk="0" hangingPunct="1">
              <a:lnSpc>
                <a:spcPct val="90000"/>
              </a:lnSpc>
              <a:spcBef>
                <a:spcPts val="1609"/>
              </a:spcBef>
              <a:buFont typeface="Arial" panose="020B0604020202020204" pitchFamily="34" charset="0"/>
              <a:buNone/>
              <a:defRPr sz="38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5589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32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71178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767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42356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7945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353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912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84713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Refining Analytical Prowess</a:t>
            </a:r>
          </a:p>
          <a:p>
            <a:r>
              <a:rPr lang="en-AU" sz="1000" b="1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The third semester</a:t>
            </a:r>
            <a:endParaRPr lang="en-AU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08A3B9F-B2CE-54A0-AA66-0B1E5651A250}"/>
              </a:ext>
            </a:extLst>
          </p:cNvPr>
          <p:cNvSpPr txBox="1">
            <a:spLocks/>
          </p:cNvSpPr>
          <p:nvPr/>
        </p:nvSpPr>
        <p:spPr>
          <a:xfrm rot="21116213">
            <a:off x="2784833" y="9605936"/>
            <a:ext cx="2503447" cy="1482516"/>
          </a:xfrm>
          <a:prstGeom prst="rect">
            <a:avLst/>
          </a:prstGeom>
        </p:spPr>
        <p:txBody>
          <a:bodyPr vert="horz" lIns="73992" tIns="36997" rIns="73992" bIns="36997" rtlCol="0">
            <a:noAutofit/>
          </a:bodyPr>
          <a:lstStyle>
            <a:lvl1pPr marL="0" indent="0" algn="ctr" defTabSz="1471178" rtl="0" eaLnBrk="1" latinLnBrk="0" hangingPunct="1">
              <a:lnSpc>
                <a:spcPct val="90000"/>
              </a:lnSpc>
              <a:spcBef>
                <a:spcPts val="1609"/>
              </a:spcBef>
              <a:buFont typeface="Arial" panose="020B0604020202020204" pitchFamily="34" charset="0"/>
              <a:buNone/>
              <a:defRPr sz="38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5589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32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71178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767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42356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7945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353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912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84713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dirty="0">
                <a:solidFill>
                  <a:srgbClr val="002060"/>
                </a:solidFill>
                <a:latin typeface="Söhne"/>
              </a:rPr>
              <a:t>Embarking on Advanced Analytics</a:t>
            </a:r>
          </a:p>
          <a:p>
            <a:r>
              <a:rPr lang="en-AU" sz="1050" b="1" dirty="0">
                <a:solidFill>
                  <a:srgbClr val="002060"/>
                </a:solidFill>
                <a:latin typeface="Söhne"/>
              </a:rPr>
              <a:t>The final semester</a:t>
            </a:r>
            <a:endParaRPr lang="en-AU" sz="1050" dirty="0">
              <a:solidFill>
                <a:srgbClr val="002060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CFBC06F-667D-D923-DE70-BD4202B22537}"/>
              </a:ext>
            </a:extLst>
          </p:cNvPr>
          <p:cNvSpPr txBox="1">
            <a:spLocks/>
          </p:cNvSpPr>
          <p:nvPr/>
        </p:nvSpPr>
        <p:spPr>
          <a:xfrm>
            <a:off x="8178722" y="9061003"/>
            <a:ext cx="1545840" cy="1819004"/>
          </a:xfrm>
          <a:prstGeom prst="rect">
            <a:avLst/>
          </a:prstGeom>
        </p:spPr>
        <p:txBody>
          <a:bodyPr vert="horz" lIns="73992" tIns="36997" rIns="73992" bIns="36997" rtlCol="0">
            <a:normAutofit/>
          </a:bodyPr>
          <a:lstStyle>
            <a:lvl1pPr marL="0" indent="0" algn="ctr" defTabSz="1471178" rtl="0" eaLnBrk="1" latinLnBrk="0" hangingPunct="1">
              <a:lnSpc>
                <a:spcPct val="90000"/>
              </a:lnSpc>
              <a:spcBef>
                <a:spcPts val="1609"/>
              </a:spcBef>
              <a:buFont typeface="Arial" panose="020B0604020202020204" pitchFamily="34" charset="0"/>
              <a:buNone/>
              <a:defRPr sz="38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5589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32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71178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767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42356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7945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353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912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84713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Gazing Forward</a:t>
            </a:r>
          </a:p>
          <a:p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With academia almost behind, I stand on the cusp of the professional realm, armed with knowledge and experiences.</a:t>
            </a:r>
            <a:endParaRPr lang="en-AU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ED359-864C-61BE-908A-D0733517D070}"/>
              </a:ext>
            </a:extLst>
          </p:cNvPr>
          <p:cNvSpPr txBox="1"/>
          <p:nvPr/>
        </p:nvSpPr>
        <p:spPr>
          <a:xfrm>
            <a:off x="8834142" y="1711940"/>
            <a:ext cx="23901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/>
              <a:t>Chose Business Analytics for a data-driven future.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/>
              <a:t>Excitement and apprehension about the unknowns ahead</a:t>
            </a:r>
            <a:r>
              <a:rPr lang="en-US" sz="1300" dirty="0"/>
              <a:t>.</a:t>
            </a:r>
          </a:p>
        </p:txBody>
      </p:sp>
      <p:pic>
        <p:nvPicPr>
          <p:cNvPr id="10" name="Picture 9" descr="A logo of a graph and arrows&#10;&#10;Description automatically generated">
            <a:extLst>
              <a:ext uri="{FF2B5EF4-FFF2-40B4-BE49-F238E27FC236}">
                <a16:creationId xmlns:a16="http://schemas.microsoft.com/office/drawing/2014/main" id="{DEE5C8D8-37A0-47DE-F097-1623E640F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19" y="1724650"/>
            <a:ext cx="499064" cy="464645"/>
          </a:xfrm>
          <a:prstGeom prst="rect">
            <a:avLst/>
          </a:prstGeom>
        </p:spPr>
      </p:pic>
      <p:pic>
        <p:nvPicPr>
          <p:cNvPr id="12" name="Picture 11" descr="A cartoon of a person in a hot air balloon&#10;&#10;Description automatically generated">
            <a:extLst>
              <a:ext uri="{FF2B5EF4-FFF2-40B4-BE49-F238E27FC236}">
                <a16:creationId xmlns:a16="http://schemas.microsoft.com/office/drawing/2014/main" id="{D5C42AD5-DD34-752A-A377-A36D1FE77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83" y="2196169"/>
            <a:ext cx="425984" cy="4307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650F22-C821-0C79-BA0C-13BE3AFD8C5E}"/>
              </a:ext>
            </a:extLst>
          </p:cNvPr>
          <p:cNvSpPr/>
          <p:nvPr/>
        </p:nvSpPr>
        <p:spPr>
          <a:xfrm>
            <a:off x="-243306" y="71673"/>
            <a:ext cx="119242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My Business Analytics Odyssey at Macquarie University</a:t>
            </a:r>
            <a:endParaRPr lang="en-AU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5988DA-0487-0EE1-C546-1B5F0A21EA92}"/>
                  </a:ext>
                </a:extLst>
              </p14:cNvPr>
              <p14:cNvContentPartPr/>
              <p14:nvPr/>
            </p14:nvContentPartPr>
            <p14:xfrm>
              <a:off x="9453000" y="536352"/>
              <a:ext cx="236520" cy="203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5988DA-0487-0EE1-C546-1B5F0A21EA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000" y="428352"/>
                <a:ext cx="3441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31AE92-43C7-E6C8-1ED3-6D9EF54C93C1}"/>
                  </a:ext>
                </a:extLst>
              </p14:cNvPr>
              <p14:cNvContentPartPr/>
              <p14:nvPr/>
            </p14:nvContentPartPr>
            <p14:xfrm>
              <a:off x="9657120" y="731472"/>
              <a:ext cx="4212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31AE92-43C7-E6C8-1ED3-6D9EF54C93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03120" y="623472"/>
                <a:ext cx="149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1C7D17-91A4-4E74-9CAB-CDAA8D6C03D8}"/>
                  </a:ext>
                </a:extLst>
              </p14:cNvPr>
              <p14:cNvContentPartPr/>
              <p14:nvPr/>
            </p14:nvContentPartPr>
            <p14:xfrm>
              <a:off x="9585840" y="280752"/>
              <a:ext cx="40320" cy="45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1C7D17-91A4-4E74-9CAB-CDAA8D6C03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31840" y="173112"/>
                <a:ext cx="14796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E0647A-A2CC-F6B0-B53A-B4C0EBCCC647}"/>
                  </a:ext>
                </a:extLst>
              </p14:cNvPr>
              <p14:cNvContentPartPr/>
              <p14:nvPr/>
            </p14:nvContentPartPr>
            <p14:xfrm>
              <a:off x="10040160" y="2133312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E0647A-A2CC-F6B0-B53A-B4C0EBCCC6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6160" y="20256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9B74619-91C3-2959-CABE-A9B6DB3A643F}"/>
                  </a:ext>
                </a:extLst>
              </p14:cNvPr>
              <p14:cNvContentPartPr/>
              <p14:nvPr/>
            </p14:nvContentPartPr>
            <p14:xfrm>
              <a:off x="9856920" y="1956552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9B74619-91C3-2959-CABE-A9B6DB3A64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03280" y="1848552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black background with a black square">
            <a:extLst>
              <a:ext uri="{FF2B5EF4-FFF2-40B4-BE49-F238E27FC236}">
                <a16:creationId xmlns:a16="http://schemas.microsoft.com/office/drawing/2014/main" id="{6A4E0C3F-EC46-4E04-81C6-A3C6F2AEE5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24" y="2938746"/>
            <a:ext cx="861419" cy="861419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A531DB23-67C9-AA41-0E07-D97189E3A513}"/>
              </a:ext>
            </a:extLst>
          </p:cNvPr>
          <p:cNvSpPr txBox="1">
            <a:spLocks/>
          </p:cNvSpPr>
          <p:nvPr/>
        </p:nvSpPr>
        <p:spPr>
          <a:xfrm>
            <a:off x="358376" y="2820429"/>
            <a:ext cx="1904764" cy="1888731"/>
          </a:xfrm>
          <a:prstGeom prst="rect">
            <a:avLst/>
          </a:prstGeom>
        </p:spPr>
        <p:txBody>
          <a:bodyPr vert="horz" lIns="73992" tIns="36997" rIns="73992" bIns="36997" rtlCol="0">
            <a:normAutofit/>
          </a:bodyPr>
          <a:lstStyle>
            <a:lvl1pPr marL="0" indent="0" algn="ctr" defTabSz="1471178" rtl="0" eaLnBrk="1" latinLnBrk="0" hangingPunct="1">
              <a:lnSpc>
                <a:spcPct val="90000"/>
              </a:lnSpc>
              <a:spcBef>
                <a:spcPts val="1609"/>
              </a:spcBef>
              <a:buFont typeface="Arial" panose="020B0604020202020204" pitchFamily="34" charset="0"/>
              <a:buNone/>
              <a:defRPr sz="38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5589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32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71178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767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42356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7945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353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912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84713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b="1" dirty="0">
              <a:solidFill>
                <a:srgbClr val="002060"/>
              </a:solidFill>
              <a:latin typeface="Söhn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1F099C-4E0E-0BC5-10DB-E97558667A9D}"/>
              </a:ext>
            </a:extLst>
          </p:cNvPr>
          <p:cNvSpPr txBox="1"/>
          <p:nvPr/>
        </p:nvSpPr>
        <p:spPr>
          <a:xfrm>
            <a:off x="8825270" y="2877979"/>
            <a:ext cx="2490226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Skills Acquired: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b="1" dirty="0"/>
              <a:t>Econometrics: </a:t>
            </a:r>
            <a:r>
              <a:rPr lang="en-US" sz="1050" dirty="0"/>
              <a:t>Groundwork for advanced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b="1" dirty="0"/>
              <a:t>Finance: </a:t>
            </a:r>
            <a:r>
              <a:rPr lang="en-US" sz="1050" dirty="0"/>
              <a:t>Informed business decisions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b="1" dirty="0"/>
              <a:t>Data Science: </a:t>
            </a:r>
            <a:r>
              <a:rPr lang="en-US" sz="1050" dirty="0"/>
              <a:t>Specialized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b="1" dirty="0"/>
              <a:t>Calculus &amp; Linear Algebra: </a:t>
            </a:r>
            <a:r>
              <a:rPr lang="en-US" sz="1050" dirty="0"/>
              <a:t>Analytical problem-solving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2F957-E448-CD6F-F83D-9D63C8E2635F}"/>
              </a:ext>
            </a:extLst>
          </p:cNvPr>
          <p:cNvSpPr txBox="1"/>
          <p:nvPr/>
        </p:nvSpPr>
        <p:spPr>
          <a:xfrm>
            <a:off x="146118" y="2930239"/>
            <a:ext cx="220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/>
              <a:t>Skills Acquired: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R &amp; Statistics: </a:t>
            </a:r>
            <a:r>
              <a:rPr lang="en-AU" sz="1050" dirty="0"/>
              <a:t>Advanced data analysis techniques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SQL &amp; Tableau: </a:t>
            </a:r>
            <a:r>
              <a:rPr lang="en-AU" sz="1050" dirty="0"/>
              <a:t>Database querying and visual storytelling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Team working: </a:t>
            </a:r>
            <a:r>
              <a:rPr lang="en-AU" sz="1050" dirty="0"/>
              <a:t>Collaborative FinTech assignment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Python: </a:t>
            </a:r>
            <a:r>
              <a:rPr lang="en-AU" sz="1050" dirty="0"/>
              <a:t>Machine learning and predictive analytics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Time management: </a:t>
            </a:r>
            <a:r>
              <a:rPr lang="en-AU" sz="1050" dirty="0"/>
              <a:t>Fulltime work &amp; study challenge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AU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EE77EF-C7E7-724A-6FC2-342761288DD6}"/>
              </a:ext>
            </a:extLst>
          </p:cNvPr>
          <p:cNvSpPr txBox="1"/>
          <p:nvPr/>
        </p:nvSpPr>
        <p:spPr>
          <a:xfrm>
            <a:off x="59728" y="5114590"/>
            <a:ext cx="2203412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Skills Acquired: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1" dirty="0"/>
              <a:t>Applied Econometrics</a:t>
            </a:r>
            <a:r>
              <a:rPr lang="en-US" sz="1050" dirty="0"/>
              <a:t>: Enhanced analytical forecasting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1" dirty="0"/>
              <a:t>Soft Skills for </a:t>
            </a:r>
            <a:r>
              <a:rPr lang="en-US" sz="1050" dirty="0"/>
              <a:t>Data Management: Effective data handling and team communication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1" dirty="0"/>
              <a:t>Python</a:t>
            </a:r>
            <a:r>
              <a:rPr lang="en-US" sz="1050" dirty="0"/>
              <a:t>: Advanced predictive analytics techniques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b="1" dirty="0"/>
              <a:t>Statistical Theory: </a:t>
            </a:r>
            <a:r>
              <a:rPr lang="en-US" sz="1050" dirty="0"/>
              <a:t>Comprehensive understanding of statistical frameworks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Time management: </a:t>
            </a:r>
            <a:r>
              <a:rPr lang="en-AU" sz="1050" dirty="0"/>
              <a:t>Fulltime work &amp; study challenge</a:t>
            </a: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01BCE5-7478-1A55-5280-94780DBC15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46" y="5857768"/>
            <a:ext cx="897598" cy="897598"/>
          </a:xfrm>
          <a:prstGeom prst="rect">
            <a:avLst/>
          </a:prstGeom>
        </p:spPr>
      </p:pic>
      <p:pic>
        <p:nvPicPr>
          <p:cNvPr id="58" name="Picture 57" descr="A black background with a black square">
            <a:extLst>
              <a:ext uri="{FF2B5EF4-FFF2-40B4-BE49-F238E27FC236}">
                <a16:creationId xmlns:a16="http://schemas.microsoft.com/office/drawing/2014/main" id="{04576C89-505F-3322-731C-D3CB0E0D27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91" y="7734928"/>
            <a:ext cx="787145" cy="7871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136529-357A-029C-5938-94D772BEFD10}"/>
              </a:ext>
            </a:extLst>
          </p:cNvPr>
          <p:cNvSpPr txBox="1"/>
          <p:nvPr/>
        </p:nvSpPr>
        <p:spPr>
          <a:xfrm>
            <a:off x="-20282" y="7750018"/>
            <a:ext cx="19965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Skills To Be Acquired:</a:t>
            </a:r>
            <a:endParaRPr lang="en-AU" sz="1200" b="1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Advanced Econometrics: </a:t>
            </a:r>
            <a:r>
              <a:rPr lang="en-AU" sz="1050" dirty="0"/>
              <a:t>Exploring specialized topics to enhance analytical finesse.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Analytical Project Management: </a:t>
            </a:r>
            <a:r>
              <a:rPr lang="en-AU" sz="1050" dirty="0"/>
              <a:t>Spearheading the 'Business Analytics Project', harnessing past learnings.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Generalized Models: </a:t>
            </a:r>
            <a:r>
              <a:rPr lang="en-AU" sz="1050" dirty="0"/>
              <a:t>Mastering nuanced statistical techniques for diverse data structures.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1050" b="1" dirty="0"/>
              <a:t>Visualization Expertise: </a:t>
            </a:r>
            <a:r>
              <a:rPr lang="en-AU" sz="1050" dirty="0"/>
              <a:t>Elevating data presentation through advanced statistical graphics.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C19C52-B235-3267-D246-B88057FC930B}"/>
              </a:ext>
            </a:extLst>
          </p:cNvPr>
          <p:cNvSpPr txBox="1"/>
          <p:nvPr/>
        </p:nvSpPr>
        <p:spPr>
          <a:xfrm>
            <a:off x="9845" y="7346332"/>
            <a:ext cx="447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b="1" dirty="0"/>
              <a:t>Commencing the last semester, equipped with the knowledge of the past, I venture into advanced analytical realms.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AU" sz="1100" dirty="0"/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68EF759-CCC6-0252-A2EE-29A50193D3BE}"/>
              </a:ext>
            </a:extLst>
          </p:cNvPr>
          <p:cNvSpPr txBox="1">
            <a:spLocks/>
          </p:cNvSpPr>
          <p:nvPr/>
        </p:nvSpPr>
        <p:spPr>
          <a:xfrm rot="516679">
            <a:off x="5729563" y="8829768"/>
            <a:ext cx="1986273" cy="1570579"/>
          </a:xfrm>
          <a:prstGeom prst="rect">
            <a:avLst/>
          </a:prstGeom>
        </p:spPr>
        <p:txBody>
          <a:bodyPr vert="horz" lIns="73992" tIns="36997" rIns="73992" bIns="36997" rtlCol="0">
            <a:normAutofit/>
          </a:bodyPr>
          <a:lstStyle>
            <a:lvl1pPr marL="0" indent="0" algn="ctr" defTabSz="1471178" rtl="0" eaLnBrk="1" latinLnBrk="0" hangingPunct="1">
              <a:lnSpc>
                <a:spcPct val="90000"/>
              </a:lnSpc>
              <a:spcBef>
                <a:spcPts val="1609"/>
              </a:spcBef>
              <a:buFont typeface="Arial" panose="020B0604020202020204" pitchFamily="34" charset="0"/>
              <a:buNone/>
              <a:defRPr sz="38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5589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32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71178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8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6767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42356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7945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1353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9124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84713" indent="0" algn="ctr" defTabSz="1471178" rtl="0" eaLnBrk="1" latinLnBrk="0" hangingPunct="1">
              <a:lnSpc>
                <a:spcPct val="90000"/>
              </a:lnSpc>
              <a:spcBef>
                <a:spcPts val="804"/>
              </a:spcBef>
              <a:buFont typeface="Arial" panose="020B0604020202020204" pitchFamily="34" charset="0"/>
              <a:buNone/>
              <a:defRPr sz="25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Growth Beyond Academia</a:t>
            </a:r>
          </a:p>
          <a:p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As courses conclude, personal growth blossoms. The lessons were more than just academic.</a:t>
            </a:r>
            <a:endParaRPr lang="en-A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3" name="Picture 62" descr="A drawing of a tree&#10;&#10;Description automatically generated">
            <a:extLst>
              <a:ext uri="{FF2B5EF4-FFF2-40B4-BE49-F238E27FC236}">
                <a16:creationId xmlns:a16="http://schemas.microsoft.com/office/drawing/2014/main" id="{73C2506C-AA55-75E9-7213-BEB14A179B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30" y="4711312"/>
            <a:ext cx="2490226" cy="54217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C99905-6E7E-D575-2AE8-261F3F8EC32B}"/>
              </a:ext>
            </a:extLst>
          </p:cNvPr>
          <p:cNvSpPr txBox="1"/>
          <p:nvPr/>
        </p:nvSpPr>
        <p:spPr>
          <a:xfrm>
            <a:off x="7759750" y="5305440"/>
            <a:ext cx="3878979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050" dirty="0"/>
              <a:t>Embraced challenging curriculum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050" dirty="0"/>
              <a:t>Nurtured soft skills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050" dirty="0"/>
              <a:t>Mastered tools: R, Python, SQL, Tableau, Power BI, Gretl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050" dirty="0"/>
              <a:t>Overcame academic hurdles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050" dirty="0"/>
              <a:t>Time management &amp; resilience</a:t>
            </a:r>
          </a:p>
        </p:txBody>
      </p:sp>
      <p:pic>
        <p:nvPicPr>
          <p:cNvPr id="67" name="Picture 66" descr="A blue button with a letter r&#10;&#10;Description automatically generated">
            <a:extLst>
              <a:ext uri="{FF2B5EF4-FFF2-40B4-BE49-F238E27FC236}">
                <a16:creationId xmlns:a16="http://schemas.microsoft.com/office/drawing/2014/main" id="{1F9E0028-7CB3-91B3-55B6-8FB9CBE2A6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99" y="4991278"/>
            <a:ext cx="402419" cy="402419"/>
          </a:xfrm>
          <a:prstGeom prst="rect">
            <a:avLst/>
          </a:prstGeom>
        </p:spPr>
      </p:pic>
      <p:pic>
        <p:nvPicPr>
          <p:cNvPr id="69" name="Picture 68" descr="A yellow rectangular shape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4C5B7CE-D173-B0D2-0B8C-BF8F673A12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76" y="4131427"/>
            <a:ext cx="778947" cy="436210"/>
          </a:xfrm>
          <a:prstGeom prst="rect">
            <a:avLst/>
          </a:prstGeom>
        </p:spPr>
      </p:pic>
      <p:pic>
        <p:nvPicPr>
          <p:cNvPr id="71" name="Picture 70" descr="A group of colorful crosses&#10;&#10;Description automatically generated">
            <a:extLst>
              <a:ext uri="{FF2B5EF4-FFF2-40B4-BE49-F238E27FC236}">
                <a16:creationId xmlns:a16="http://schemas.microsoft.com/office/drawing/2014/main" id="{F964941D-38A8-560F-5F22-E1119296AC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6" y="4123439"/>
            <a:ext cx="441976" cy="436211"/>
          </a:xfrm>
          <a:prstGeom prst="rect">
            <a:avLst/>
          </a:prstGeom>
        </p:spPr>
      </p:pic>
      <p:pic>
        <p:nvPicPr>
          <p:cNvPr id="73" name="Picture 72" descr="A black and white logo&#10;&#10;Description automatically generated">
            <a:extLst>
              <a:ext uri="{FF2B5EF4-FFF2-40B4-BE49-F238E27FC236}">
                <a16:creationId xmlns:a16="http://schemas.microsoft.com/office/drawing/2014/main" id="{0F8E5E18-B754-264E-A5FD-A66FB36B3B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22" y="4619166"/>
            <a:ext cx="459417" cy="320583"/>
          </a:xfrm>
          <a:prstGeom prst="rect">
            <a:avLst/>
          </a:prstGeom>
        </p:spPr>
      </p:pic>
      <p:pic>
        <p:nvPicPr>
          <p:cNvPr id="75" name="Picture 74" descr="A blue and yellow snake logo&#10;&#10;Description automatically generated">
            <a:extLst>
              <a:ext uri="{FF2B5EF4-FFF2-40B4-BE49-F238E27FC236}">
                <a16:creationId xmlns:a16="http://schemas.microsoft.com/office/drawing/2014/main" id="{A688EBDF-AC37-8D4C-1A33-E57053484B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93" y="4134991"/>
            <a:ext cx="384607" cy="384607"/>
          </a:xfrm>
          <a:prstGeom prst="rect">
            <a:avLst/>
          </a:prstGeom>
        </p:spPr>
      </p:pic>
      <p:pic>
        <p:nvPicPr>
          <p:cNvPr id="79" name="Picture 78" descr="A black and white drawing of a telescope">
            <a:extLst>
              <a:ext uri="{FF2B5EF4-FFF2-40B4-BE49-F238E27FC236}">
                <a16:creationId xmlns:a16="http://schemas.microsoft.com/office/drawing/2014/main" id="{41A19A59-CC6C-20E3-CB4D-F4427B8C2CF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72" y="7409121"/>
            <a:ext cx="777008" cy="74190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7AC0070-A9A5-D255-7D38-671C134E647C}"/>
              </a:ext>
            </a:extLst>
          </p:cNvPr>
          <p:cNvSpPr txBox="1"/>
          <p:nvPr/>
        </p:nvSpPr>
        <p:spPr>
          <a:xfrm>
            <a:off x="9014527" y="6257644"/>
            <a:ext cx="268664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/>
              <a:t>Harnessing skills for real-world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/>
              <a:t>Continuous learning aspiration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/>
              <a:t>Bridging university insights with industry needs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100" dirty="0"/>
              <a:t>Anticipation of future BA advancements</a:t>
            </a:r>
            <a:endParaRPr lang="en-AU" sz="1100" dirty="0"/>
          </a:p>
        </p:txBody>
      </p:sp>
      <p:pic>
        <p:nvPicPr>
          <p:cNvPr id="83" name="Picture 82" descr="A black background with a black square">
            <a:extLst>
              <a:ext uri="{FF2B5EF4-FFF2-40B4-BE49-F238E27FC236}">
                <a16:creationId xmlns:a16="http://schemas.microsoft.com/office/drawing/2014/main" id="{34FE31D4-8388-E749-3311-D752CA225D9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5" y="883606"/>
            <a:ext cx="3338188" cy="1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273</TotalTime>
  <Words>323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Business Analytics Odyssey at Macquarie University</dc:title>
  <dc:creator>Emmett Demirhan</dc:creator>
  <cp:lastModifiedBy>Emmett Demirhan</cp:lastModifiedBy>
  <cp:revision>14</cp:revision>
  <dcterms:created xsi:type="dcterms:W3CDTF">2023-08-20T01:23:16Z</dcterms:created>
  <dcterms:modified xsi:type="dcterms:W3CDTF">2023-08-20T07:22:52Z</dcterms:modified>
</cp:coreProperties>
</file>