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Nunito Semi Bold" panose="020B0604020202020204" charset="0"/>
      <p:regular r:id="rId13"/>
    </p:embeddedFont>
    <p:embeddedFont>
      <p:font typeface="PT Sans" panose="020B0503020203020204" pitchFamily="34" charset="0"/>
      <p:regular r:id="rId14"/>
      <p:bold r:id="rId15"/>
      <p:italic r:id="rId16"/>
      <p:boldItalic r:id="rId17"/>
    </p:embeddedFont>
    <p:embeddedFont>
      <p:font typeface="Segoe UI Emoji" panose="020B0502040204020203" pitchFamily="34" charset="0"/>
      <p:regular r:id="rId18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7" d="100"/>
          <a:sy n="67" d="100"/>
        </p:scale>
        <p:origin x="75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9583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31498C-DD55-BCF8-BE9C-892EBE378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399" cy="82295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24124" y="3058001"/>
            <a:ext cx="6638687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Join Us &amp; Build the Future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4120991"/>
            <a:ext cx="7468553" cy="3906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🌍 </a:t>
            </a:r>
            <a:r>
              <a:rPr lang="en-US" sz="20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Together, we are shaping the future. 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6324124" y="4780836"/>
            <a:ext cx="7468553" cy="3906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💡 </a:t>
            </a:r>
            <a:r>
              <a:rPr lang="en-US" sz="20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VisionFund is where great ideas come to life.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B95A15-4139-EBB9-594B-60B7A2623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98127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212431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The Big Idea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3456503"/>
            <a:ext cx="538520" cy="422434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5" name="Text 2"/>
          <p:cNvSpPr/>
          <p:nvPr/>
        </p:nvSpPr>
        <p:spPr>
          <a:xfrm>
            <a:off x="937974" y="3514487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615559" y="345650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Bridging the Gap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615559" y="3952042"/>
            <a:ext cx="28367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Connects entrepreneurs with investors.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4691658" y="3456503"/>
            <a:ext cx="538520" cy="422434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9" name="Text 6"/>
          <p:cNvSpPr/>
          <p:nvPr/>
        </p:nvSpPr>
        <p:spPr>
          <a:xfrm>
            <a:off x="4791908" y="3514487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69493" y="345650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Strategic Location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69493" y="3952042"/>
            <a:ext cx="28367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Based in Casablanca,     Sidi- Maârouf.</a:t>
            </a:r>
            <a:endParaRPr lang="en-US" sz="1850" dirty="0"/>
          </a:p>
        </p:txBody>
      </p:sp>
      <p:sp>
        <p:nvSpPr>
          <p:cNvPr id="12" name="Shape 9"/>
          <p:cNvSpPr/>
          <p:nvPr/>
        </p:nvSpPr>
        <p:spPr>
          <a:xfrm>
            <a:off x="837724" y="5226606"/>
            <a:ext cx="538520" cy="422434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3" name="Text 10"/>
          <p:cNvSpPr/>
          <p:nvPr/>
        </p:nvSpPr>
        <p:spPr>
          <a:xfrm>
            <a:off x="937974" y="5284589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615559" y="522660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Slogan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615559" y="5722144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Funding the Vision of Future Entrepreneurs.</a:t>
            </a:r>
            <a:endParaRPr lang="en-US" sz="1850" dirty="0"/>
          </a:p>
        </p:txBody>
      </p:sp>
      <p:pic>
        <p:nvPicPr>
          <p:cNvPr id="17" name="Picture 16" descr="A bridge with people walking on it&#10;&#10;AI-generated content may be incorrect.">
            <a:extLst>
              <a:ext uri="{FF2B5EF4-FFF2-40B4-BE49-F238E27FC236}">
                <a16:creationId xmlns:a16="http://schemas.microsoft.com/office/drawing/2014/main" id="{3D537458-D00D-EACF-8FE3-EA64E7E65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276" y="0"/>
            <a:ext cx="6324124" cy="82219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86051" y="3425190"/>
            <a:ext cx="6211967" cy="660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Business Model &amp; Budget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786051" y="4422577"/>
            <a:ext cx="4203025" cy="1649254"/>
          </a:xfrm>
          <a:prstGeom prst="roundRect">
            <a:avLst>
              <a:gd name="adj" fmla="val 20429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5" name="Text 2"/>
          <p:cNvSpPr/>
          <p:nvPr/>
        </p:nvSpPr>
        <p:spPr>
          <a:xfrm>
            <a:off x="1033462" y="4669988"/>
            <a:ext cx="2642473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Initial Investment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1033462" y="5134808"/>
            <a:ext cx="3708202" cy="3594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500,000 – 1,000,000 MAD.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3628" y="4422577"/>
            <a:ext cx="4203025" cy="1649254"/>
          </a:xfrm>
          <a:prstGeom prst="roundRect">
            <a:avLst>
              <a:gd name="adj" fmla="val 20429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8" name="Text 5"/>
          <p:cNvSpPr/>
          <p:nvPr/>
        </p:nvSpPr>
        <p:spPr>
          <a:xfrm>
            <a:off x="5461040" y="4669988"/>
            <a:ext cx="3708202" cy="6603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Platform Development &amp; security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5461040" y="5464969"/>
            <a:ext cx="3708202" cy="3594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Covers security and development.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1205" y="4422577"/>
            <a:ext cx="4203025" cy="1649254"/>
          </a:xfrm>
          <a:prstGeom prst="roundRect">
            <a:avLst>
              <a:gd name="adj" fmla="val 20429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1" name="Text 8"/>
          <p:cNvSpPr/>
          <p:nvPr/>
        </p:nvSpPr>
        <p:spPr>
          <a:xfrm>
            <a:off x="9888617" y="4669988"/>
            <a:ext cx="2642473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Marketing &amp; Branding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9888617" y="5134808"/>
            <a:ext cx="3708202" cy="3594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Essential for a successful launch.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86051" y="6296382"/>
            <a:ext cx="4203025" cy="1319093"/>
          </a:xfrm>
          <a:prstGeom prst="roundRect">
            <a:avLst>
              <a:gd name="adj" fmla="val 25542"/>
            </a:avLst>
          </a:prstGeom>
          <a:solidFill>
            <a:srgbClr val="00002E"/>
          </a:solidFill>
          <a:ln w="22860">
            <a:solidFill>
              <a:srgbClr val="48A8E2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4" name="Text 11"/>
          <p:cNvSpPr/>
          <p:nvPr/>
        </p:nvSpPr>
        <p:spPr>
          <a:xfrm>
            <a:off x="1033462" y="6543794"/>
            <a:ext cx="3708202" cy="6603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Office space &amp; operational costs</a:t>
            </a:r>
            <a:endParaRPr lang="en-US" sz="2050" dirty="0"/>
          </a:p>
        </p:txBody>
      </p:sp>
      <p:sp>
        <p:nvSpPr>
          <p:cNvPr id="15" name="Shape 12"/>
          <p:cNvSpPr/>
          <p:nvPr/>
        </p:nvSpPr>
        <p:spPr>
          <a:xfrm>
            <a:off x="5213628" y="6296382"/>
            <a:ext cx="4203025" cy="1319093"/>
          </a:xfrm>
          <a:prstGeom prst="roundRect">
            <a:avLst>
              <a:gd name="adj" fmla="val 25542"/>
            </a:avLst>
          </a:prstGeom>
          <a:solidFill>
            <a:srgbClr val="00002E"/>
          </a:solidFill>
          <a:ln w="22860">
            <a:solidFill>
              <a:srgbClr val="59ABA9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6" name="Text 13"/>
          <p:cNvSpPr/>
          <p:nvPr/>
        </p:nvSpPr>
        <p:spPr>
          <a:xfrm>
            <a:off x="5461040" y="6543794"/>
            <a:ext cx="2642473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 highly skilled team</a:t>
            </a:r>
            <a:endParaRPr lang="en-US" sz="2050" dirty="0"/>
          </a:p>
        </p:txBody>
      </p:sp>
      <p:sp>
        <p:nvSpPr>
          <p:cNvPr id="17" name="Shape 14"/>
          <p:cNvSpPr/>
          <p:nvPr/>
        </p:nvSpPr>
        <p:spPr>
          <a:xfrm>
            <a:off x="9641205" y="6296382"/>
            <a:ext cx="4203025" cy="1319093"/>
          </a:xfrm>
          <a:prstGeom prst="roundRect">
            <a:avLst>
              <a:gd name="adj" fmla="val 25542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8" name="Text 15"/>
          <p:cNvSpPr/>
          <p:nvPr/>
        </p:nvSpPr>
        <p:spPr>
          <a:xfrm>
            <a:off x="9888617" y="6543794"/>
            <a:ext cx="2642473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Legal fees</a:t>
            </a:r>
            <a:endParaRPr lang="en-US" sz="2050" dirty="0"/>
          </a:p>
        </p:txBody>
      </p:sp>
      <p:sp>
        <p:nvSpPr>
          <p:cNvPr id="19" name="Text 16"/>
          <p:cNvSpPr/>
          <p:nvPr/>
        </p:nvSpPr>
        <p:spPr>
          <a:xfrm>
            <a:off x="9888617" y="7008614"/>
            <a:ext cx="3708202" cy="3594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to ensure investor protection</a:t>
            </a:r>
            <a:endParaRPr lang="en-US" sz="1750" dirty="0"/>
          </a:p>
        </p:txBody>
      </p:sp>
      <p:pic>
        <p:nvPicPr>
          <p:cNvPr id="21" name="Picture 20" descr="A group of people sitting around a table with a large diagram&#10;&#10;AI-generated content may be incorrect.">
            <a:extLst>
              <a:ext uri="{FF2B5EF4-FFF2-40B4-BE49-F238E27FC236}">
                <a16:creationId xmlns:a16="http://schemas.microsoft.com/office/drawing/2014/main" id="{391C80C2-8178-D891-CAD5-D98F08C84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4630400" cy="30883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1044578"/>
            <a:ext cx="4648677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Our Team</a:t>
            </a:r>
            <a:endParaRPr lang="en-US" sz="4400" dirty="0"/>
          </a:p>
        </p:txBody>
      </p:sp>
      <p:sp>
        <p:nvSpPr>
          <p:cNvPr id="8" name="Text 3"/>
          <p:cNvSpPr/>
          <p:nvPr/>
        </p:nvSpPr>
        <p:spPr>
          <a:xfrm>
            <a:off x="5209701" y="3081577"/>
            <a:ext cx="2250162" cy="352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Developers</a:t>
            </a:r>
            <a:endParaRPr lang="en-US" sz="22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69D5FC-F220-6123-D506-1C9D912BC3AF}"/>
              </a:ext>
            </a:extLst>
          </p:cNvPr>
          <p:cNvGrpSpPr/>
          <p:nvPr/>
        </p:nvGrpSpPr>
        <p:grpSpPr>
          <a:xfrm>
            <a:off x="899715" y="2237987"/>
            <a:ext cx="2387619" cy="2105294"/>
            <a:chOff x="700267" y="3499573"/>
            <a:chExt cx="2387619" cy="2105294"/>
          </a:xfrm>
        </p:grpSpPr>
        <p:sp>
          <p:nvSpPr>
            <p:cNvPr id="5" name="Text 1"/>
            <p:cNvSpPr/>
            <p:nvPr/>
          </p:nvSpPr>
          <p:spPr>
            <a:xfrm>
              <a:off x="837724" y="4343281"/>
              <a:ext cx="2250162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FFFFFF"/>
                  </a:solidFill>
                  <a:latin typeface="Nunito Semi Bold" pitchFamily="34" charset="0"/>
                  <a:ea typeface="Nunito Semi Bold" pitchFamily="34" charset="-122"/>
                  <a:cs typeface="Nunito Semi Bold" pitchFamily="34" charset="-120"/>
                </a:rPr>
                <a:t>Project Managers</a:t>
              </a:r>
              <a:endParaRPr lang="en-US" sz="2200" dirty="0"/>
            </a:p>
          </p:txBody>
        </p:sp>
        <p:sp>
          <p:nvSpPr>
            <p:cNvPr id="6" name="Text 2"/>
            <p:cNvSpPr/>
            <p:nvPr/>
          </p:nvSpPr>
          <p:spPr>
            <a:xfrm>
              <a:off x="837724" y="4838819"/>
              <a:ext cx="2250162" cy="76604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FFFFFF"/>
                  </a:solidFill>
                  <a:latin typeface="PT Sans" pitchFamily="34" charset="0"/>
                  <a:ea typeface="PT Sans" pitchFamily="34" charset="-122"/>
                  <a:cs typeface="PT Sans" pitchFamily="34" charset="-120"/>
                </a:rPr>
                <a:t>Oversee operations and partnerships.</a:t>
              </a:r>
              <a:endParaRPr lang="en-US" sz="185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95F788-CBB1-5118-B16D-565BC6D1BCD1}"/>
                </a:ext>
              </a:extLst>
            </p:cNvPr>
            <p:cNvSpPr txBox="1"/>
            <p:nvPr/>
          </p:nvSpPr>
          <p:spPr>
            <a:xfrm>
              <a:off x="700267" y="3499573"/>
              <a:ext cx="80133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600" dirty="0">
                  <a:effectLst/>
                  <a:latin typeface="Segoe UI Emoji" panose="020B0502040204020203" pitchFamily="34" charset="0"/>
                  <a:ea typeface="Calibri" panose="020F0502020204030204" pitchFamily="34" charset="0"/>
                  <a:cs typeface="Segoe UI Emoji" panose="020B0502040204020203" pitchFamily="34" charset="0"/>
                </a:rPr>
                <a:t>👨‍💻</a:t>
              </a:r>
              <a:endParaRPr lang="fr-FR" sz="36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1FE4CA5-518D-8C11-1163-06BBF11487A3}"/>
              </a:ext>
            </a:extLst>
          </p:cNvPr>
          <p:cNvGrpSpPr/>
          <p:nvPr/>
        </p:nvGrpSpPr>
        <p:grpSpPr>
          <a:xfrm>
            <a:off x="899715" y="5391491"/>
            <a:ext cx="2368586" cy="2105414"/>
            <a:chOff x="5937690" y="3499572"/>
            <a:chExt cx="2368586" cy="2105414"/>
          </a:xfrm>
        </p:grpSpPr>
        <p:sp>
          <p:nvSpPr>
            <p:cNvPr id="10" name="Text 4"/>
            <p:cNvSpPr/>
            <p:nvPr/>
          </p:nvSpPr>
          <p:spPr>
            <a:xfrm>
              <a:off x="6055995" y="4343400"/>
              <a:ext cx="2250281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FFFFFF"/>
                  </a:solidFill>
                  <a:latin typeface="Nunito Semi Bold" pitchFamily="34" charset="0"/>
                  <a:ea typeface="Nunito Semi Bold" pitchFamily="34" charset="-122"/>
                  <a:cs typeface="Nunito Semi Bold" pitchFamily="34" charset="-120"/>
                </a:rPr>
                <a:t>Marketing Team</a:t>
              </a:r>
              <a:endParaRPr lang="en-US" sz="2200" dirty="0"/>
            </a:p>
          </p:txBody>
        </p:sp>
        <p:sp>
          <p:nvSpPr>
            <p:cNvPr id="11" name="Text 5"/>
            <p:cNvSpPr/>
            <p:nvPr/>
          </p:nvSpPr>
          <p:spPr>
            <a:xfrm>
              <a:off x="6055995" y="4838938"/>
              <a:ext cx="2250281" cy="76604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FFFFFF"/>
                  </a:solidFill>
                  <a:latin typeface="PT Sans" pitchFamily="34" charset="0"/>
                  <a:ea typeface="PT Sans" pitchFamily="34" charset="-122"/>
                  <a:cs typeface="PT Sans" pitchFamily="34" charset="-120"/>
                </a:rPr>
                <a:t>Handle advertising and social media.</a:t>
              </a:r>
              <a:endParaRPr lang="en-US" sz="185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4F775F-310F-5383-B073-88420B8EE467}"/>
                </a:ext>
              </a:extLst>
            </p:cNvPr>
            <p:cNvSpPr txBox="1"/>
            <p:nvPr/>
          </p:nvSpPr>
          <p:spPr>
            <a:xfrm>
              <a:off x="5937690" y="3499572"/>
              <a:ext cx="80133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600" dirty="0">
                  <a:effectLst/>
                  <a:latin typeface="Segoe UI Emoji" panose="020B0502040204020203" pitchFamily="34" charset="0"/>
                  <a:ea typeface="Calibri" panose="020F0502020204030204" pitchFamily="34" charset="0"/>
                  <a:cs typeface="Segoe UI Emoji" panose="020B0502040204020203" pitchFamily="34" charset="0"/>
                </a:rPr>
                <a:t>📢</a:t>
              </a:r>
              <a:endParaRPr lang="fr-FR" sz="3600" dirty="0"/>
            </a:p>
          </p:txBody>
        </p:sp>
      </p:grpSp>
      <p:sp>
        <p:nvSpPr>
          <p:cNvPr id="9" name="Text 2">
            <a:extLst>
              <a:ext uri="{FF2B5EF4-FFF2-40B4-BE49-F238E27FC236}">
                <a16:creationId xmlns:a16="http://schemas.microsoft.com/office/drawing/2014/main" id="{9173C379-A944-4190-6E0C-3716E67CE954}"/>
              </a:ext>
            </a:extLst>
          </p:cNvPr>
          <p:cNvSpPr/>
          <p:nvPr/>
        </p:nvSpPr>
        <p:spPr>
          <a:xfrm>
            <a:off x="5209701" y="3577233"/>
            <a:ext cx="225016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chemeClr val="bg1"/>
                </a:solidFill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Maintain &amp; improve the platform.</a:t>
            </a:r>
            <a:endParaRPr lang="en-US" sz="1850" dirty="0">
              <a:solidFill>
                <a:schemeClr val="bg1"/>
              </a:solidFill>
              <a:latin typeface="PT Sans" panose="020B0503020203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9394C88-763C-334E-7183-76A0BFEDB77D}"/>
              </a:ext>
            </a:extLst>
          </p:cNvPr>
          <p:cNvGrpSpPr/>
          <p:nvPr/>
        </p:nvGrpSpPr>
        <p:grpSpPr>
          <a:xfrm>
            <a:off x="5021857" y="5391491"/>
            <a:ext cx="2368586" cy="2105414"/>
            <a:chOff x="5937690" y="3499572"/>
            <a:chExt cx="2368586" cy="2105414"/>
          </a:xfrm>
        </p:grpSpPr>
        <p:sp>
          <p:nvSpPr>
            <p:cNvPr id="16" name="Text 4">
              <a:extLst>
                <a:ext uri="{FF2B5EF4-FFF2-40B4-BE49-F238E27FC236}">
                  <a16:creationId xmlns:a16="http://schemas.microsoft.com/office/drawing/2014/main" id="{78D5AE71-F1CC-0B7A-4BD7-F07877754F4F}"/>
                </a:ext>
              </a:extLst>
            </p:cNvPr>
            <p:cNvSpPr/>
            <p:nvPr/>
          </p:nvSpPr>
          <p:spPr>
            <a:xfrm>
              <a:off x="6055995" y="4343400"/>
              <a:ext cx="2250281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FFFFFF"/>
                  </a:solidFill>
                  <a:latin typeface="Nunito Semi Bold" pitchFamily="34" charset="0"/>
                  <a:ea typeface="Nunito Semi Bold" pitchFamily="34" charset="-122"/>
                  <a:cs typeface="Nunito Semi Bold" pitchFamily="34" charset="-120"/>
                </a:rPr>
                <a:t>Customer Support</a:t>
              </a:r>
              <a:endParaRPr lang="en-US" sz="2200" dirty="0"/>
            </a:p>
          </p:txBody>
        </p:sp>
        <p:sp>
          <p:nvSpPr>
            <p:cNvPr id="18" name="Text 5">
              <a:extLst>
                <a:ext uri="{FF2B5EF4-FFF2-40B4-BE49-F238E27FC236}">
                  <a16:creationId xmlns:a16="http://schemas.microsoft.com/office/drawing/2014/main" id="{8CF5C2CE-7AE7-22F4-847A-A9E81C0FE6DD}"/>
                </a:ext>
              </a:extLst>
            </p:cNvPr>
            <p:cNvSpPr/>
            <p:nvPr/>
          </p:nvSpPr>
          <p:spPr>
            <a:xfrm>
              <a:off x="6055995" y="4838938"/>
              <a:ext cx="2250281" cy="76604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FFFFFF"/>
                  </a:solidFill>
                  <a:latin typeface="PT Sans" pitchFamily="34" charset="0"/>
                </a:rPr>
                <a:t>Assist entrepreneurs and investors</a:t>
              </a:r>
              <a:endParaRPr lang="en-US" sz="185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0187B7-5A87-6131-E1EF-63E61CEFBC87}"/>
                </a:ext>
              </a:extLst>
            </p:cNvPr>
            <p:cNvSpPr txBox="1"/>
            <p:nvPr/>
          </p:nvSpPr>
          <p:spPr>
            <a:xfrm>
              <a:off x="5937690" y="3499572"/>
              <a:ext cx="80133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600" dirty="0">
                  <a:effectLst/>
                  <a:latin typeface="Segoe UI Emoji" panose="020B0502040204020203" pitchFamily="34" charset="0"/>
                  <a:ea typeface="Calibri" panose="020F0502020204030204" pitchFamily="34" charset="0"/>
                  <a:cs typeface="Segoe UI Emoji" panose="020B0502040204020203" pitchFamily="34" charset="0"/>
                </a:rPr>
                <a:t>📞</a:t>
              </a:r>
              <a:endParaRPr lang="fr-FR" sz="3600" dirty="0"/>
            </a:p>
          </p:txBody>
        </p:sp>
      </p:grpSp>
      <p:pic>
        <p:nvPicPr>
          <p:cNvPr id="2050" name="Picture 2" descr="Welche Aspekte sind beim Teamaufbau im Unternehmen zu beachten?">
            <a:extLst>
              <a:ext uri="{FF2B5EF4-FFF2-40B4-BE49-F238E27FC236}">
                <a16:creationId xmlns:a16="http://schemas.microsoft.com/office/drawing/2014/main" id="{CF50CC13-A5F6-3CF4-F0D2-C3E4CF433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210" y="-1"/>
            <a:ext cx="5823189" cy="822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A computer screen with a gear and a computer screen&#10;&#10;AI-generated content may be incorrect.">
            <a:extLst>
              <a:ext uri="{FF2B5EF4-FFF2-40B4-BE49-F238E27FC236}">
                <a16:creationId xmlns:a16="http://schemas.microsoft.com/office/drawing/2014/main" id="{5F62F050-FD48-60C1-CB47-7D83CBA31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235" y="2237748"/>
            <a:ext cx="646332" cy="6463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3670697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Our Services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24" y="4733687"/>
            <a:ext cx="3238738" cy="95750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77039" y="6050161"/>
            <a:ext cx="276010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For Entrepreneurs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077039" y="6545699"/>
            <a:ext cx="276010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Submit ideas for funding.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2" y="4733686"/>
            <a:ext cx="3238738" cy="9575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818247D-A94C-DB70-38D3-14E1FB1C7E75}"/>
              </a:ext>
            </a:extLst>
          </p:cNvPr>
          <p:cNvGrpSpPr/>
          <p:nvPr/>
        </p:nvGrpSpPr>
        <p:grpSpPr>
          <a:xfrm>
            <a:off x="4315778" y="6545699"/>
            <a:ext cx="2760107" cy="1261586"/>
            <a:chOff x="4315778" y="6050161"/>
            <a:chExt cx="2760107" cy="1261586"/>
          </a:xfrm>
        </p:grpSpPr>
        <p:sp>
          <p:nvSpPr>
            <p:cNvPr id="8" name="Text 3"/>
            <p:cNvSpPr/>
            <p:nvPr/>
          </p:nvSpPr>
          <p:spPr>
            <a:xfrm>
              <a:off x="4315778" y="6050161"/>
              <a:ext cx="2760107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FFFFFF"/>
                  </a:solidFill>
                  <a:latin typeface="Nunito Semi Bold" pitchFamily="34" charset="0"/>
                  <a:ea typeface="Nunito Semi Bold" pitchFamily="34" charset="-122"/>
                  <a:cs typeface="Nunito Semi Bold" pitchFamily="34" charset="-120"/>
                </a:rPr>
                <a:t>Mentorship</a:t>
              </a:r>
              <a:endParaRPr lang="en-US" sz="2200" dirty="0"/>
            </a:p>
          </p:txBody>
        </p:sp>
        <p:sp>
          <p:nvSpPr>
            <p:cNvPr id="9" name="Text 4"/>
            <p:cNvSpPr/>
            <p:nvPr/>
          </p:nvSpPr>
          <p:spPr>
            <a:xfrm>
              <a:off x="4315778" y="6545699"/>
              <a:ext cx="2760107" cy="76604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FFFFFF"/>
                  </a:solidFill>
                  <a:latin typeface="PT Sans" pitchFamily="34" charset="0"/>
                  <a:ea typeface="PT Sans" pitchFamily="34" charset="-122"/>
                  <a:cs typeface="PT Sans" pitchFamily="34" charset="-120"/>
                </a:rPr>
                <a:t>Receive guidance from investors.</a:t>
              </a:r>
              <a:endParaRPr lang="en-US" sz="1850" dirty="0"/>
            </a:p>
          </p:txBody>
        </p:sp>
      </p:grpSp>
      <p:sp>
        <p:nvSpPr>
          <p:cNvPr id="11" name="Text 5"/>
          <p:cNvSpPr/>
          <p:nvPr/>
        </p:nvSpPr>
        <p:spPr>
          <a:xfrm>
            <a:off x="7554516" y="6050161"/>
            <a:ext cx="276010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For Investors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554516" y="6545699"/>
            <a:ext cx="276010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Invest in promising startups.</a:t>
            </a:r>
            <a:endParaRPr lang="en-US" sz="185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37D711-9AAF-72CB-E0E9-394620ACC518}"/>
              </a:ext>
            </a:extLst>
          </p:cNvPr>
          <p:cNvGrpSpPr/>
          <p:nvPr/>
        </p:nvGrpSpPr>
        <p:grpSpPr>
          <a:xfrm>
            <a:off x="10793254" y="6545699"/>
            <a:ext cx="2760107" cy="1261586"/>
            <a:chOff x="10793254" y="6050161"/>
            <a:chExt cx="2760107" cy="1261586"/>
          </a:xfrm>
        </p:grpSpPr>
        <p:sp>
          <p:nvSpPr>
            <p:cNvPr id="14" name="Text 7"/>
            <p:cNvSpPr/>
            <p:nvPr/>
          </p:nvSpPr>
          <p:spPr>
            <a:xfrm>
              <a:off x="10793254" y="6050161"/>
              <a:ext cx="2760107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FFFFFF"/>
                  </a:solidFill>
                  <a:latin typeface="Nunito Semi Bold" pitchFamily="34" charset="0"/>
                  <a:ea typeface="Nunito Semi Bold" pitchFamily="34" charset="-122"/>
                  <a:cs typeface="Nunito Semi Bold" pitchFamily="34" charset="-120"/>
                </a:rPr>
                <a:t>Revenue</a:t>
              </a:r>
              <a:endParaRPr lang="en-US" sz="2200" dirty="0"/>
            </a:p>
          </p:txBody>
        </p:sp>
        <p:sp>
          <p:nvSpPr>
            <p:cNvPr id="15" name="Text 8"/>
            <p:cNvSpPr/>
            <p:nvPr/>
          </p:nvSpPr>
          <p:spPr>
            <a:xfrm>
              <a:off x="10793254" y="6545699"/>
              <a:ext cx="2760107" cy="76604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FFFFFF"/>
                  </a:solidFill>
                  <a:latin typeface="PT Sans" pitchFamily="34" charset="0"/>
                  <a:ea typeface="PT Sans" pitchFamily="34" charset="-122"/>
                  <a:cs typeface="PT Sans" pitchFamily="34" charset="-120"/>
                </a:rPr>
                <a:t>Earn a percentage of sales or shares.</a:t>
              </a:r>
              <a:endParaRPr lang="en-US" sz="1850" dirty="0"/>
            </a:p>
          </p:txBody>
        </p:sp>
      </p:grpSp>
      <p:pic>
        <p:nvPicPr>
          <p:cNvPr id="1026" name="Picture 2" descr="Managed Services in Language Industry | Blog | Ciklopea">
            <a:extLst>
              <a:ext uri="{FF2B5EF4-FFF2-40B4-BE49-F238E27FC236}">
                <a16:creationId xmlns:a16="http://schemas.microsoft.com/office/drawing/2014/main" id="{CCA5627E-05D2-3E9E-82DA-8D6E6F624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4630400" cy="331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3605" y="1253549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fr-FR" sz="4400" b="1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🎯</a:t>
            </a: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Target Audience</a:t>
            </a:r>
            <a:endParaRPr lang="en-US" sz="36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643" y="3441621"/>
            <a:ext cx="7772876" cy="77728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88788" y="5618083"/>
            <a:ext cx="403860" cy="504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31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</a:t>
            </a:r>
            <a:endParaRPr lang="en-US" sz="31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643" y="3441621"/>
            <a:ext cx="7772876" cy="777287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113151" y="4160639"/>
            <a:ext cx="403860" cy="504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31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</a:t>
            </a:r>
            <a:endParaRPr lang="en-US" sz="31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643" y="3441621"/>
            <a:ext cx="7772876" cy="77728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9637395" y="5618083"/>
            <a:ext cx="403860" cy="504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31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3</a:t>
            </a:r>
            <a:endParaRPr lang="en-US" sz="315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E94A53D-3B16-58CD-B8F0-A7A0AFFDBF82}"/>
              </a:ext>
            </a:extLst>
          </p:cNvPr>
          <p:cNvGrpSpPr/>
          <p:nvPr/>
        </p:nvGrpSpPr>
        <p:grpSpPr>
          <a:xfrm>
            <a:off x="1544252" y="4226302"/>
            <a:ext cx="1925598" cy="878562"/>
            <a:chOff x="1914406" y="3250168"/>
            <a:chExt cx="1925598" cy="878562"/>
          </a:xfrm>
        </p:grpSpPr>
        <p:sp>
          <p:nvSpPr>
            <p:cNvPr id="9" name="Text 4"/>
            <p:cNvSpPr/>
            <p:nvPr/>
          </p:nvSpPr>
          <p:spPr>
            <a:xfrm>
              <a:off x="1914406" y="3250168"/>
              <a:ext cx="1925598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750"/>
                </a:lnSpc>
                <a:buNone/>
              </a:pPr>
              <a:r>
                <a:rPr lang="en-US" sz="2400" dirty="0">
                  <a:solidFill>
                    <a:srgbClr val="FFFFFF"/>
                  </a:solidFill>
                  <a:latin typeface="Nunito Semi Bold" pitchFamily="34" charset="0"/>
                  <a:ea typeface="Nunito Semi Bold" pitchFamily="34" charset="-122"/>
                  <a:cs typeface="Nunito Semi Bold" pitchFamily="34" charset="-120"/>
                </a:rPr>
                <a:t>Age</a:t>
              </a:r>
              <a:endParaRPr lang="en-US" sz="2200" dirty="0"/>
            </a:p>
          </p:txBody>
        </p:sp>
        <p:sp>
          <p:nvSpPr>
            <p:cNvPr id="10" name="Text 5"/>
            <p:cNvSpPr/>
            <p:nvPr/>
          </p:nvSpPr>
          <p:spPr>
            <a:xfrm>
              <a:off x="1914406" y="3745706"/>
              <a:ext cx="1925598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FFFFFF"/>
                  </a:solidFill>
                  <a:latin typeface="PT Sans" pitchFamily="34" charset="0"/>
                  <a:ea typeface="PT Sans" pitchFamily="34" charset="-122"/>
                  <a:cs typeface="PT Sans" pitchFamily="34" charset="-120"/>
                </a:rPr>
                <a:t>18 years and older.</a:t>
              </a:r>
              <a:endParaRPr lang="en-US" sz="1850" dirty="0"/>
            </a:p>
          </p:txBody>
        </p:sp>
      </p:grpSp>
      <p:sp>
        <p:nvSpPr>
          <p:cNvPr id="11" name="Text 6"/>
          <p:cNvSpPr/>
          <p:nvPr/>
        </p:nvSpPr>
        <p:spPr>
          <a:xfrm>
            <a:off x="6720126" y="2084308"/>
            <a:ext cx="118991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Gender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6720126" y="2579846"/>
            <a:ext cx="118991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Open to all.</a:t>
            </a:r>
            <a:endParaRPr lang="en-US" sz="185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0406C7-D9F6-FB97-A9E5-70A3D106F9C0}"/>
              </a:ext>
            </a:extLst>
          </p:cNvPr>
          <p:cNvGrpSpPr/>
          <p:nvPr/>
        </p:nvGrpSpPr>
        <p:grpSpPr>
          <a:xfrm>
            <a:off x="11201519" y="4226302"/>
            <a:ext cx="2370415" cy="878562"/>
            <a:chOff x="10567868" y="3250168"/>
            <a:chExt cx="2370415" cy="878562"/>
          </a:xfrm>
        </p:grpSpPr>
        <p:sp>
          <p:nvSpPr>
            <p:cNvPr id="13" name="Text 8"/>
            <p:cNvSpPr/>
            <p:nvPr/>
          </p:nvSpPr>
          <p:spPr>
            <a:xfrm>
              <a:off x="10567868" y="3250168"/>
              <a:ext cx="2370415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750"/>
                </a:lnSpc>
                <a:buNone/>
              </a:pPr>
              <a:r>
                <a:rPr lang="en-US" sz="2400" dirty="0">
                  <a:solidFill>
                    <a:srgbClr val="FFFFFF"/>
                  </a:solidFill>
                  <a:latin typeface="Nunito Semi Bold" pitchFamily="34" charset="0"/>
                  <a:ea typeface="Nunito Semi Bold" pitchFamily="34" charset="-122"/>
                  <a:cs typeface="Nunito Semi Bold" pitchFamily="34" charset="-120"/>
                </a:rPr>
                <a:t>Social Class</a:t>
              </a:r>
              <a:endParaRPr lang="en-US" sz="2400" dirty="0"/>
            </a:p>
          </p:txBody>
        </p:sp>
        <p:sp>
          <p:nvSpPr>
            <p:cNvPr id="14" name="Text 9"/>
            <p:cNvSpPr/>
            <p:nvPr/>
          </p:nvSpPr>
          <p:spPr>
            <a:xfrm>
              <a:off x="10567868" y="3745706"/>
              <a:ext cx="2370415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FFFFFF"/>
                  </a:solidFill>
                  <a:latin typeface="PT Sans" pitchFamily="34" charset="0"/>
                  <a:ea typeface="PT Sans" pitchFamily="34" charset="-122"/>
                  <a:cs typeface="PT Sans" pitchFamily="34" charset="-120"/>
                </a:rPr>
                <a:t>Middle to high-income.</a:t>
              </a:r>
              <a:endParaRPr lang="en-US" sz="1850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276356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SWOT Analysis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578662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Strengths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169926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Unique platform in Morocco.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5019675"/>
            <a:ext cx="280082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High growth potential.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5486400"/>
            <a:ext cx="280082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Supports innovation.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4230053" y="3578662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Weaknesses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4230053" y="4169926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Requires strong marketing.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4230053" y="5019675"/>
            <a:ext cx="280082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High initial investment.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7622381" y="3578662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Opportunities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622381" y="4169926"/>
            <a:ext cx="280082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Expansion into Africa.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7622381" y="4636651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Partnerships with banks &amp; financial institutions.</a:t>
            </a:r>
            <a:endParaRPr lang="en-US" sz="1850" dirty="0"/>
          </a:p>
        </p:txBody>
      </p:sp>
      <p:sp>
        <p:nvSpPr>
          <p:cNvPr id="13" name="Text 11"/>
          <p:cNvSpPr/>
          <p:nvPr/>
        </p:nvSpPr>
        <p:spPr>
          <a:xfrm>
            <a:off x="11014710" y="3578662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Threats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1014710" y="4169926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International competition.</a:t>
            </a:r>
            <a:endParaRPr lang="en-US" sz="1850" dirty="0"/>
          </a:p>
        </p:txBody>
      </p:sp>
      <p:sp>
        <p:nvSpPr>
          <p:cNvPr id="15" name="Text 13"/>
          <p:cNvSpPr/>
          <p:nvPr/>
        </p:nvSpPr>
        <p:spPr>
          <a:xfrm>
            <a:off x="11014710" y="5019675"/>
            <a:ext cx="280082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Economic instability.</a:t>
            </a: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08553" y="635675"/>
            <a:ext cx="6043493" cy="679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2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Advertising &amp; Marketing</a:t>
            </a:r>
            <a:endParaRPr lang="en-US" sz="4250" dirty="0"/>
          </a:p>
        </p:txBody>
      </p:sp>
      <p:sp>
        <p:nvSpPr>
          <p:cNvPr id="5" name="Shape 2"/>
          <p:cNvSpPr/>
          <p:nvPr/>
        </p:nvSpPr>
        <p:spPr>
          <a:xfrm>
            <a:off x="1347014" y="2125386"/>
            <a:ext cx="693063" cy="30480"/>
          </a:xfrm>
          <a:prstGeom prst="roundRect">
            <a:avLst>
              <a:gd name="adj" fmla="val 1136997"/>
            </a:avLst>
          </a:prstGeom>
          <a:solidFill>
            <a:srgbClr val="F2B42D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6" name="Shape 3"/>
          <p:cNvSpPr/>
          <p:nvPr/>
        </p:nvSpPr>
        <p:spPr>
          <a:xfrm>
            <a:off x="808553" y="1921551"/>
            <a:ext cx="519827" cy="407670"/>
          </a:xfrm>
          <a:prstGeom prst="roundRect">
            <a:avLst>
              <a:gd name="adj" fmla="val 66668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7" name="Text 4"/>
          <p:cNvSpPr/>
          <p:nvPr/>
        </p:nvSpPr>
        <p:spPr>
          <a:xfrm>
            <a:off x="905411" y="1977628"/>
            <a:ext cx="326112" cy="4076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</a:t>
            </a:r>
            <a:endParaRPr lang="en-US" sz="2550" dirty="0"/>
          </a:p>
        </p:txBody>
      </p:sp>
      <p:sp>
        <p:nvSpPr>
          <p:cNvPr id="8" name="Text 5"/>
          <p:cNvSpPr/>
          <p:nvPr/>
        </p:nvSpPr>
        <p:spPr>
          <a:xfrm>
            <a:off x="2223611" y="1892618"/>
            <a:ext cx="2718078" cy="339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Social Media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2223611" y="2370892"/>
            <a:ext cx="6111835" cy="369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Ads on Facebook, LinkedIn, Instagram, TikTok, YouTube</a:t>
            </a:r>
            <a:endParaRPr lang="en-US" sz="1800" dirty="0"/>
          </a:p>
        </p:txBody>
      </p:sp>
      <p:sp>
        <p:nvSpPr>
          <p:cNvPr id="10" name="Shape 7"/>
          <p:cNvSpPr/>
          <p:nvPr/>
        </p:nvSpPr>
        <p:spPr>
          <a:xfrm>
            <a:off x="1317816" y="3663732"/>
            <a:ext cx="693063" cy="30480"/>
          </a:xfrm>
          <a:prstGeom prst="roundRect">
            <a:avLst>
              <a:gd name="adj" fmla="val 1136997"/>
            </a:avLst>
          </a:prstGeom>
          <a:solidFill>
            <a:srgbClr val="D7425E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1" name="Shape 8"/>
          <p:cNvSpPr/>
          <p:nvPr/>
        </p:nvSpPr>
        <p:spPr>
          <a:xfrm>
            <a:off x="808553" y="3462338"/>
            <a:ext cx="519827" cy="402788"/>
          </a:xfrm>
          <a:prstGeom prst="roundRect">
            <a:avLst>
              <a:gd name="adj" fmla="val 66668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2" name="Text 9"/>
          <p:cNvSpPr/>
          <p:nvPr/>
        </p:nvSpPr>
        <p:spPr>
          <a:xfrm>
            <a:off x="905411" y="3518416"/>
            <a:ext cx="326112" cy="4076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</a:t>
            </a:r>
            <a:endParaRPr lang="en-US" sz="2550" dirty="0"/>
          </a:p>
        </p:txBody>
      </p:sp>
      <p:sp>
        <p:nvSpPr>
          <p:cNvPr id="13" name="Text 10"/>
          <p:cNvSpPr/>
          <p:nvPr/>
        </p:nvSpPr>
        <p:spPr>
          <a:xfrm>
            <a:off x="2223611" y="3433405"/>
            <a:ext cx="2718078" cy="339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Networking </a:t>
            </a:r>
            <a:r>
              <a:rPr lang="en-US" sz="2100" b="1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Events</a:t>
            </a:r>
            <a:endParaRPr lang="en-US" sz="2100" dirty="0"/>
          </a:p>
        </p:txBody>
      </p:sp>
      <p:sp>
        <p:nvSpPr>
          <p:cNvPr id="14" name="Text 11"/>
          <p:cNvSpPr/>
          <p:nvPr/>
        </p:nvSpPr>
        <p:spPr>
          <a:xfrm>
            <a:off x="2223611" y="3911679"/>
            <a:ext cx="6111835" cy="369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Business forums &amp; startup competitions.</a:t>
            </a:r>
            <a:endParaRPr lang="en-US" sz="1800" dirty="0"/>
          </a:p>
        </p:txBody>
      </p:sp>
      <p:sp>
        <p:nvSpPr>
          <p:cNvPr id="15" name="Shape 12"/>
          <p:cNvSpPr/>
          <p:nvPr/>
        </p:nvSpPr>
        <p:spPr>
          <a:xfrm>
            <a:off x="1297900" y="5184397"/>
            <a:ext cx="693063" cy="30480"/>
          </a:xfrm>
          <a:prstGeom prst="roundRect">
            <a:avLst>
              <a:gd name="adj" fmla="val 1136997"/>
            </a:avLst>
          </a:prstGeom>
          <a:solidFill>
            <a:srgbClr val="DD785E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6" name="Shape 13"/>
          <p:cNvSpPr/>
          <p:nvPr/>
        </p:nvSpPr>
        <p:spPr>
          <a:xfrm>
            <a:off x="808553" y="5003125"/>
            <a:ext cx="519827" cy="402789"/>
          </a:xfrm>
          <a:prstGeom prst="roundRect">
            <a:avLst>
              <a:gd name="adj" fmla="val 66668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7" name="Text 14"/>
          <p:cNvSpPr/>
          <p:nvPr/>
        </p:nvSpPr>
        <p:spPr>
          <a:xfrm>
            <a:off x="905411" y="5059204"/>
            <a:ext cx="326112" cy="4076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3</a:t>
            </a:r>
            <a:endParaRPr lang="en-US" sz="2550" dirty="0"/>
          </a:p>
        </p:txBody>
      </p:sp>
      <p:sp>
        <p:nvSpPr>
          <p:cNvPr id="18" name="Text 15"/>
          <p:cNvSpPr/>
          <p:nvPr/>
        </p:nvSpPr>
        <p:spPr>
          <a:xfrm>
            <a:off x="2223611" y="4974193"/>
            <a:ext cx="2718078" cy="339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Partnerships</a:t>
            </a:r>
            <a:endParaRPr lang="en-US" sz="2100" dirty="0"/>
          </a:p>
        </p:txBody>
      </p:sp>
      <p:sp>
        <p:nvSpPr>
          <p:cNvPr id="19" name="Text 16"/>
          <p:cNvSpPr/>
          <p:nvPr/>
        </p:nvSpPr>
        <p:spPr>
          <a:xfrm>
            <a:off x="2223611" y="5452467"/>
            <a:ext cx="6111835" cy="369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With banks and startup incubators.</a:t>
            </a:r>
            <a:endParaRPr lang="en-US" sz="1800" dirty="0"/>
          </a:p>
        </p:txBody>
      </p:sp>
      <p:sp>
        <p:nvSpPr>
          <p:cNvPr id="20" name="Shape 17"/>
          <p:cNvSpPr/>
          <p:nvPr/>
        </p:nvSpPr>
        <p:spPr>
          <a:xfrm>
            <a:off x="1317816" y="6725184"/>
            <a:ext cx="693063" cy="45719"/>
          </a:xfrm>
          <a:prstGeom prst="roundRect">
            <a:avLst>
              <a:gd name="adj" fmla="val 1136997"/>
            </a:avLst>
          </a:prstGeom>
          <a:solidFill>
            <a:srgbClr val="48A8E2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21" name="Shape 18"/>
          <p:cNvSpPr/>
          <p:nvPr/>
        </p:nvSpPr>
        <p:spPr>
          <a:xfrm>
            <a:off x="808553" y="6543913"/>
            <a:ext cx="519827" cy="402789"/>
          </a:xfrm>
          <a:prstGeom prst="roundRect">
            <a:avLst>
              <a:gd name="adj" fmla="val 66668"/>
            </a:avLst>
          </a:prstGeom>
          <a:solidFill>
            <a:srgbClr val="00002E"/>
          </a:solidFill>
          <a:ln w="22860">
            <a:solidFill>
              <a:srgbClr val="48A8E2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22" name="Text 19"/>
          <p:cNvSpPr/>
          <p:nvPr/>
        </p:nvSpPr>
        <p:spPr>
          <a:xfrm>
            <a:off x="905411" y="6599992"/>
            <a:ext cx="326112" cy="4076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4</a:t>
            </a:r>
            <a:endParaRPr lang="en-US" sz="2550" dirty="0"/>
          </a:p>
        </p:txBody>
      </p:sp>
      <p:sp>
        <p:nvSpPr>
          <p:cNvPr id="23" name="Text 20"/>
          <p:cNvSpPr/>
          <p:nvPr/>
        </p:nvSpPr>
        <p:spPr>
          <a:xfrm>
            <a:off x="2223611" y="6514981"/>
            <a:ext cx="2718078" cy="339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Endorsements</a:t>
            </a:r>
            <a:endParaRPr lang="en-US" sz="2100" dirty="0"/>
          </a:p>
        </p:txBody>
      </p:sp>
      <p:sp>
        <p:nvSpPr>
          <p:cNvPr id="24" name="Text 21"/>
          <p:cNvSpPr/>
          <p:nvPr/>
        </p:nvSpPr>
        <p:spPr>
          <a:xfrm>
            <a:off x="2223611" y="6993255"/>
            <a:ext cx="6111835" cy="369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From influencers.</a:t>
            </a:r>
            <a:endParaRPr lang="en-US" sz="1800" dirty="0"/>
          </a:p>
        </p:txBody>
      </p:sp>
      <p:pic>
        <p:nvPicPr>
          <p:cNvPr id="3074" name="Picture 2" descr="What size should my marketing team be? Crystal Clear Communications">
            <a:extLst>
              <a:ext uri="{FF2B5EF4-FFF2-40B4-BE49-F238E27FC236}">
                <a16:creationId xmlns:a16="http://schemas.microsoft.com/office/drawing/2014/main" id="{9F8402B7-7AF0-FB32-B56A-7BB76AA9A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094" y="-1"/>
            <a:ext cx="6062306" cy="822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3981926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Future Expectations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5762982"/>
            <a:ext cx="4078962" cy="239316"/>
          </a:xfrm>
          <a:prstGeom prst="roundRect">
            <a:avLst>
              <a:gd name="adj" fmla="val 150041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5" name="Text 2"/>
          <p:cNvSpPr/>
          <p:nvPr/>
        </p:nvSpPr>
        <p:spPr>
          <a:xfrm>
            <a:off x="837724" y="636127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African Markets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837724" y="6856809"/>
            <a:ext cx="407896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Expand into multiple markets.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5275659" y="5403890"/>
            <a:ext cx="4078962" cy="239316"/>
          </a:xfrm>
          <a:prstGeom prst="roundRect">
            <a:avLst>
              <a:gd name="adj" fmla="val 150041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8" name="Text 5"/>
          <p:cNvSpPr/>
          <p:nvPr/>
        </p:nvSpPr>
        <p:spPr>
          <a:xfrm>
            <a:off x="5275659" y="600217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AI System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275659" y="6497717"/>
            <a:ext cx="407896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Launch investment recommendations.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9713595" y="5044916"/>
            <a:ext cx="4078962" cy="239316"/>
          </a:xfrm>
          <a:prstGeom prst="roundRect">
            <a:avLst>
              <a:gd name="adj" fmla="val 150041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1" name="Text 8"/>
          <p:cNvSpPr/>
          <p:nvPr/>
        </p:nvSpPr>
        <p:spPr>
          <a:xfrm>
            <a:off x="9713595" y="564320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Investors’ Club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713595" y="6138743"/>
            <a:ext cx="407896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Create an Exclusive club for high-net-worth individuals.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305</Words>
  <Application>Microsoft Office PowerPoint</Application>
  <PresentationFormat>Custom</PresentationFormat>
  <Paragraphs>99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Segoe UI Emoji</vt:lpstr>
      <vt:lpstr>Arial</vt:lpstr>
      <vt:lpstr>Nunito Semi Bold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Abdelkhalek Aitidir</cp:lastModifiedBy>
  <cp:revision>25</cp:revision>
  <dcterms:created xsi:type="dcterms:W3CDTF">2025-03-16T20:35:30Z</dcterms:created>
  <dcterms:modified xsi:type="dcterms:W3CDTF">2025-03-23T17:20:28Z</dcterms:modified>
</cp:coreProperties>
</file>