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Google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oogleSans-bold.fntdata"/><Relationship Id="rId23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oogleSans-boldItalic.fntdata"/><Relationship Id="rId25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f592466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f592466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356d7e9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356d7e9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f356d7e9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f356d7e9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f356d7e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f356d7e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Mentions sequence representation, referring to the diagram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f356d7e9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f356d7e9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f356d7e9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f356d7e9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f592466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f59246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f592466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f592466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f356d7e9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f356d7e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592466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592466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356d7e9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f356d7e9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f356d7e9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f356d7e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356d7e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356d7e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column name is often very general, such as “Name”.  Aggregated hypernym of subject column entities significant enhances </a:t>
            </a:r>
            <a:r>
              <a:rPr lang="en"/>
              <a:t>table</a:t>
            </a:r>
            <a:r>
              <a:rPr lang="en"/>
              <a:t> understanding.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356d7e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356d7e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f356d7e9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f356d7e9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 table can be relevant to different news articles in different ways.  Showing two common types using terms coined in an earlier paper.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differences: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[1] studied entity-driven exploration; used </a:t>
            </a:r>
            <a:r>
              <a:rPr lang="en"/>
              <a:t>traditional</a:t>
            </a:r>
            <a:r>
              <a:rPr lang="en"/>
              <a:t> IR techniques such as TF-IDF, co-occurrence.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study article-driven exploration: topical entities may be too narrow or too broad; use language model to capture article topic &amp; intricate relationships among the same set of entities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8312b2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f8312b2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 table can be relevant to different news articles in different ways.  Showing two common types using terms coined in an earlier paper.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differences: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[1] studied entity-driven exploration; used traditional IR techniques such as TF-IDF, co-occurrence.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study article-driven exploration: topical entities may be too narrow or too broad; use language model to capture article topic &amp; intricate relationships among the same set of entities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22222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Collocating News Articles with Structured Web Tables</a:t>
            </a:r>
            <a:endParaRPr b="1" sz="8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8588" y="322782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Alyssa Lees, Flip Korn, You Wu, Cong Yu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Google, New York, USA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645113" y="3227825"/>
            <a:ext cx="426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Luciano Barbosa, Levy de Souza Silva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CIn - UFPE, Recife, Brazil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2375" y="133400"/>
            <a:ext cx="643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The 1st International Workshop on News Recommendation and Intelligence</a:t>
            </a:r>
            <a:endParaRPr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Co-located with The Web Conference 2021</a:t>
            </a:r>
            <a:endParaRPr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2021-04-14</a:t>
            </a:r>
            <a:endParaRPr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400">
                <a:solidFill>
                  <a:srgbClr val="222222"/>
                </a:solidFill>
                <a:highlight>
                  <a:schemeClr val="lt1"/>
                </a:highlight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latin typeface="Google Sans"/>
                <a:ea typeface="Google Sans"/>
                <a:cs typeface="Google Sans"/>
                <a:sym typeface="Google Sans"/>
              </a:rPr>
              <a:t>Data Collection</a:t>
            </a:r>
            <a:endParaRPr b="1" sz="29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oogle Sans"/>
              <a:buChar char="➢"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50M (English) news articles for pre-training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oogle Sans"/>
              <a:buChar char="➢"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53K Wikipedia pages with 1+ large enough (&gt;=5 rows) “horizontal” table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oogle Sans"/>
              <a:buChar char="○"/>
            </a:pPr>
            <a:r>
              <a:rPr lang="en" sz="1300">
                <a:latin typeface="Google Sans"/>
                <a:ea typeface="Google Sans"/>
                <a:cs typeface="Google Sans"/>
                <a:sym typeface="Google Sans"/>
              </a:rPr>
              <a:t>Wikipedia articles &amp; tables of better quality than general WebTables</a:t>
            </a:r>
            <a:endParaRPr sz="13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oogle Sans"/>
              <a:buChar char="○"/>
            </a:pPr>
            <a:r>
              <a:rPr lang="en" sz="1300">
                <a:latin typeface="Google Sans"/>
                <a:ea typeface="Google Sans"/>
                <a:cs typeface="Google Sans"/>
                <a:sym typeface="Google Sans"/>
              </a:rPr>
              <a:t>Wikipedia pages &lt;-&gt; Freebase entity mapping help with hypernym extraction</a:t>
            </a:r>
            <a:endParaRPr sz="1300"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oogle Sans"/>
              <a:buChar char="➢"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120K triples of 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&lt;</a:t>
            </a: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baseline="30000" lang="en" sz="1500">
                <a:latin typeface="Google Sans"/>
                <a:ea typeface="Google Sans"/>
                <a:cs typeface="Google Sans"/>
                <a:sym typeface="Google Sans"/>
              </a:rPr>
              <a:t>+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baseline="30000" lang="en" sz="1500">
                <a:latin typeface="Google Sans"/>
                <a:ea typeface="Google Sans"/>
                <a:cs typeface="Google Sans"/>
                <a:sym typeface="Google Sans"/>
              </a:rPr>
              <a:t>-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&gt; for fine-tuning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Google Sans"/>
              <a:buChar char="○"/>
            </a:pPr>
            <a:r>
              <a:rPr i="1" lang="en" sz="135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baseline="30000" lang="en" sz="1350">
                <a:latin typeface="Google Sans"/>
                <a:ea typeface="Google Sans"/>
                <a:cs typeface="Google Sans"/>
                <a:sym typeface="Google Sans"/>
              </a:rPr>
              <a:t>+</a:t>
            </a:r>
            <a:r>
              <a:rPr lang="en" sz="1350">
                <a:latin typeface="Google Sans"/>
                <a:ea typeface="Google Sans"/>
                <a:cs typeface="Google Sans"/>
                <a:sym typeface="Google Sans"/>
              </a:rPr>
              <a:t>: at least </a:t>
            </a:r>
            <a:r>
              <a:rPr i="1" lang="en" sz="1350">
                <a:latin typeface="Google Sans"/>
                <a:ea typeface="Google Sans"/>
                <a:cs typeface="Google Sans"/>
                <a:sym typeface="Google Sans"/>
              </a:rPr>
              <a:t>z</a:t>
            </a:r>
            <a:r>
              <a:rPr lang="en" sz="1350">
                <a:latin typeface="Google Sans"/>
                <a:ea typeface="Google Sans"/>
                <a:cs typeface="Google Sans"/>
                <a:sym typeface="Google Sans"/>
              </a:rPr>
              <a:t>% (0.3%) of visits to </a:t>
            </a:r>
            <a:r>
              <a:rPr i="1" lang="en" sz="1350"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lang="en" sz="1350">
                <a:latin typeface="Google Sans"/>
                <a:ea typeface="Google Sans"/>
                <a:cs typeface="Google Sans"/>
                <a:sym typeface="Google Sans"/>
              </a:rPr>
              <a:t> are followed shortly by a visit to </a:t>
            </a:r>
            <a:r>
              <a:rPr i="1" lang="en" sz="135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baseline="30000" lang="en" sz="1350">
                <a:latin typeface="Google Sans"/>
                <a:ea typeface="Google Sans"/>
                <a:cs typeface="Google Sans"/>
                <a:sym typeface="Google Sans"/>
              </a:rPr>
              <a:t>+</a:t>
            </a:r>
            <a:endParaRPr sz="1350">
              <a:latin typeface="Google Sans"/>
              <a:ea typeface="Google Sans"/>
              <a:cs typeface="Google Sans"/>
              <a:sym typeface="Google Sans"/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50"/>
              <a:buFont typeface="Google Sans"/>
              <a:buChar char="○"/>
            </a:pPr>
            <a:r>
              <a:rPr i="1" lang="en" sz="135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baseline="30000" lang="en" sz="1350">
                <a:latin typeface="Google Sans"/>
                <a:ea typeface="Google Sans"/>
                <a:cs typeface="Google Sans"/>
                <a:sym typeface="Google Sans"/>
              </a:rPr>
              <a:t>-</a:t>
            </a:r>
            <a:r>
              <a:rPr lang="en" sz="1350">
                <a:latin typeface="Google Sans"/>
                <a:ea typeface="Google Sans"/>
                <a:cs typeface="Google Sans"/>
                <a:sym typeface="Google Sans"/>
              </a:rPr>
              <a:t>: randomly sampled between 100</a:t>
            </a:r>
            <a:r>
              <a:rPr baseline="30000" lang="en" sz="1350"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350">
                <a:latin typeface="Google Sans"/>
                <a:ea typeface="Google Sans"/>
                <a:cs typeface="Google Sans"/>
                <a:sym typeface="Google Sans"/>
              </a:rPr>
              <a:t> and 300</a:t>
            </a:r>
            <a:r>
              <a:rPr baseline="30000" lang="en" sz="1350"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350">
                <a:latin typeface="Google Sans"/>
                <a:ea typeface="Google Sans"/>
                <a:cs typeface="Google Sans"/>
                <a:sym typeface="Google Sans"/>
              </a:rPr>
              <a:t> most similar according to pre-trained model</a:t>
            </a:r>
            <a:endParaRPr sz="135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Evaluation Set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oogle Sans"/>
              <a:buChar char="➢"/>
            </a:pP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300 pairs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 of &lt;</a:t>
            </a: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baseline="30000" lang="en" sz="1500">
                <a:latin typeface="Google Sans"/>
                <a:ea typeface="Google Sans"/>
                <a:cs typeface="Google Sans"/>
                <a:sym typeface="Google Sans"/>
              </a:rPr>
              <a:t>+</a:t>
            </a:r>
            <a:r>
              <a:rPr lang="en" sz="1500">
                <a:latin typeface="Google Sans"/>
                <a:ea typeface="Google Sans"/>
                <a:cs typeface="Google Sans"/>
                <a:sym typeface="Google Sans"/>
              </a:rPr>
              <a:t>&gt; verified by human labelers (then removed from training set)</a:t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11700" y="4632125"/>
            <a:ext cx="66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[3] Generating Representative Headlines for News Stories.  X. Gu et al.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Google Sans"/>
                <a:ea typeface="Google Sans"/>
                <a:cs typeface="Google Sans"/>
                <a:sym typeface="Google Sans"/>
              </a:rPr>
              <a:t>BERT-style Pre-training for News</a:t>
            </a:r>
            <a:endParaRPr b="1" sz="30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2730000" y="3662825"/>
            <a:ext cx="1408158" cy="1036692"/>
          </a:xfrm>
          <a:prstGeom prst="flowChartDocument">
            <a:avLst/>
          </a:prstGeom>
          <a:solidFill>
            <a:srgbClr val="F8F9FA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“Fatal Crash on </a:t>
            </a: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Hwy 90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 This Morning and One Person Died”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4" name="Google Shape;174;p24"/>
          <p:cNvCxnSpPr>
            <a:stCxn id="175" idx="1"/>
            <a:endCxn id="176" idx="1"/>
          </p:cNvCxnSpPr>
          <p:nvPr/>
        </p:nvCxnSpPr>
        <p:spPr>
          <a:xfrm>
            <a:off x="2485400" y="1756745"/>
            <a:ext cx="111300" cy="793500"/>
          </a:xfrm>
          <a:prstGeom prst="curvedConnector3">
            <a:avLst>
              <a:gd fmla="val -213949" name="adj1"/>
            </a:avLst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4"/>
          <p:cNvSpPr txBox="1"/>
          <p:nvPr/>
        </p:nvSpPr>
        <p:spPr>
          <a:xfrm>
            <a:off x="1143000" y="1870150"/>
            <a:ext cx="1185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Same story / near duplicate</a:t>
            </a:r>
            <a:endParaRPr sz="12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78" name="Google Shape;178;p24"/>
          <p:cNvCxnSpPr>
            <a:stCxn id="176" idx="2"/>
            <a:endCxn id="173" idx="0"/>
          </p:cNvCxnSpPr>
          <p:nvPr/>
        </p:nvCxnSpPr>
        <p:spPr>
          <a:xfrm>
            <a:off x="3419238" y="3038945"/>
            <a:ext cx="14700" cy="6240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4"/>
          <p:cNvSpPr txBox="1"/>
          <p:nvPr/>
        </p:nvSpPr>
        <p:spPr>
          <a:xfrm>
            <a:off x="2328900" y="3067600"/>
            <a:ext cx="12642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Similar / relevant story</a:t>
            </a:r>
            <a:endParaRPr sz="12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6343513" y="1238400"/>
            <a:ext cx="1378512" cy="1036692"/>
          </a:xfrm>
          <a:prstGeom prst="flowChartDocument">
            <a:avLst/>
          </a:prstGeom>
          <a:solidFill>
            <a:srgbClr val="F8F9FA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“What are the most common reasons for road accidents”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81" name="Google Shape;181;p24"/>
          <p:cNvCxnSpPr>
            <a:stCxn id="176" idx="3"/>
            <a:endCxn id="180" idx="1"/>
          </p:cNvCxnSpPr>
          <p:nvPr/>
        </p:nvCxnSpPr>
        <p:spPr>
          <a:xfrm flipH="1" rot="10800000">
            <a:off x="4241901" y="1756672"/>
            <a:ext cx="2101500" cy="79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2" name="Google Shape;182;p24"/>
          <p:cNvSpPr txBox="1"/>
          <p:nvPr/>
        </p:nvSpPr>
        <p:spPr>
          <a:xfrm>
            <a:off x="4409300" y="1572613"/>
            <a:ext cx="16863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Loosely relevant story</a:t>
            </a:r>
            <a:endParaRPr sz="12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5632975" y="2770525"/>
            <a:ext cx="3194316" cy="2001024"/>
          </a:xfrm>
          <a:prstGeom prst="cloud">
            <a:avLst/>
          </a:prstGeom>
          <a:solidFill>
            <a:srgbClr val="F8F9FA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irrelevant stories: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Sports, politics, entertainment, … 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48487" l="0" r="0" t="16493"/>
          <a:stretch/>
        </p:blipFill>
        <p:spPr>
          <a:xfrm>
            <a:off x="201700" y="1148025"/>
            <a:ext cx="3347125" cy="3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2485400" y="1337975"/>
            <a:ext cx="1408158" cy="837540"/>
          </a:xfrm>
          <a:prstGeom prst="flowChartDocument">
            <a:avLst/>
          </a:prstGeom>
          <a:solidFill>
            <a:srgbClr val="F8F9FA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“Person Killed in Rollover Crash on </a:t>
            </a: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Hwy 101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”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2596575" y="1986925"/>
            <a:ext cx="1645326" cy="1126494"/>
          </a:xfrm>
          <a:prstGeom prst="flowChartDocument">
            <a:avLst/>
          </a:prstGeom>
          <a:solidFill>
            <a:srgbClr val="F8F9FA"/>
          </a:solidFill>
          <a:ln cap="flat" cmpd="sng" w="9525">
            <a:solidFill>
              <a:srgbClr val="BDC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“1 woman killed in early morning crash on </a:t>
            </a:r>
            <a:r>
              <a:rPr b="1" lang="en" sz="1200">
                <a:latin typeface="Google Sans"/>
                <a:ea typeface="Google Sans"/>
                <a:cs typeface="Google Sans"/>
                <a:sym typeface="Google Sans"/>
              </a:rPr>
              <a:t>Highway 101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 in Redwood City”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11700" y="4632125"/>
            <a:ext cx="66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[3] Generating Representative Headlines for News Stories.  X. Gu et al.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Google Sans"/>
                <a:ea typeface="Google Sans"/>
                <a:cs typeface="Google Sans"/>
                <a:sym typeface="Google Sans"/>
              </a:rPr>
              <a:t>Fine-tuning on Article-table Triples</a:t>
            </a:r>
            <a:endParaRPr b="1" sz="30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11700" y="1069600"/>
            <a:ext cx="85206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&lt;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b="1" baseline="30000" lang="en">
                <a:latin typeface="Google Sans"/>
                <a:ea typeface="Google Sans"/>
                <a:cs typeface="Google Sans"/>
                <a:sym typeface="Google Sans"/>
              </a:rPr>
              <a:t>+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i="1" lang="en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b="1" baseline="30000" lang="en">
                <a:latin typeface="Google Sans"/>
                <a:ea typeface="Google Sans"/>
                <a:cs typeface="Google Sans"/>
                <a:sym typeface="Google Sans"/>
              </a:rPr>
              <a:t>-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&gt;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: users are more likely to visit table </a:t>
            </a: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baseline="30000" lang="en">
                <a:latin typeface="Google Sans"/>
                <a:ea typeface="Google Sans"/>
                <a:cs typeface="Google Sans"/>
                <a:sym typeface="Google Sans"/>
              </a:rPr>
              <a:t>+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than table </a:t>
            </a: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baseline="30000" lang="en">
                <a:latin typeface="Google Sans"/>
                <a:ea typeface="Google Sans"/>
                <a:cs typeface="Google Sans"/>
                <a:sym typeface="Google Sans"/>
              </a:rPr>
              <a:t>-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after visiting news article </a:t>
            </a: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A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baseline="300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63" y="1831400"/>
            <a:ext cx="7230064" cy="27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Google Sans"/>
                <a:ea typeface="Google Sans"/>
                <a:cs typeface="Google Sans"/>
                <a:sym typeface="Google Sans"/>
              </a:rPr>
              <a:t>Experiments</a:t>
            </a:r>
            <a:endParaRPr b="1" sz="30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Metric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: accuracy@k (k = 1, 5, 10, 100)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Baselines:</a:t>
            </a:r>
            <a:endParaRPr b="1"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○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BM25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○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TF-IDF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○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Universal Sentence Encoder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○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Doc2Vec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○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BERTpublic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○"/>
            </a:pP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NewsBERT (BERT model pre-trained on news corpus)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Google Sans"/>
                <a:ea typeface="Google Sans"/>
                <a:cs typeface="Google Sans"/>
                <a:sym typeface="Google Sans"/>
              </a:rPr>
              <a:t>Baseline Results</a:t>
            </a:r>
            <a:endParaRPr b="1" sz="302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750" y="1206600"/>
            <a:ext cx="6572250" cy="3622651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39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Google Sans"/>
                <a:ea typeface="Google Sans"/>
                <a:cs typeface="Google Sans"/>
                <a:sym typeface="Google Sans"/>
              </a:rPr>
              <a:t>Experimental Results</a:t>
            </a:r>
            <a:endParaRPr sz="302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37" y="1286401"/>
            <a:ext cx="7944926" cy="29522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222222"/>
                </a:solidFill>
                <a:highlight>
                  <a:schemeClr val="lt1"/>
                </a:highlight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b="1" sz="4400">
              <a:solidFill>
                <a:srgbClr val="222222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highlight>
                  <a:schemeClr val="lt1"/>
                </a:highlight>
                <a:latin typeface="Google Sans"/>
                <a:ea typeface="Google Sans"/>
                <a:cs typeface="Google Sans"/>
                <a:sym typeface="Google Sans"/>
              </a:rPr>
              <a:t>Questions? Comments?</a:t>
            </a:r>
            <a:endParaRPr sz="3000">
              <a:solidFill>
                <a:schemeClr val="accent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>
                <a:latin typeface="Google Sans"/>
                <a:ea typeface="Google Sans"/>
                <a:cs typeface="Google Sans"/>
                <a:sym typeface="Google Sans"/>
              </a:rPr>
              <a:t>Motivation</a:t>
            </a:r>
            <a:endParaRPr b="1" sz="30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374175"/>
            <a:ext cx="8610000" cy="3140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ogle Sans"/>
              <a:buChar char="➢"/>
            </a:pPr>
            <a:r>
              <a:rPr lang="en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People are interested in </a:t>
            </a:r>
            <a:r>
              <a:rPr b="1" lang="en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exploring knowledge while consuming news</a:t>
            </a:r>
            <a:endParaRPr b="1" sz="2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Relational tables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 on the W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eb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 (a.k.a., Web Tables [1])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 contain </a:t>
            </a: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rich knowledge</a:t>
            </a:r>
            <a:endParaRPr b="1"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r>
              <a:rPr lang="en" sz="2400">
                <a:latin typeface="Google Sans"/>
                <a:ea typeface="Google Sans"/>
                <a:cs typeface="Google Sans"/>
                <a:sym typeface="Google Sans"/>
              </a:rPr>
              <a:t>: associate news with relevant Web Tables for knowledge exploration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7875" y="4735875"/>
            <a:ext cx="7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[1] WebTables: Exploring the Power of Tables on the Web.  M. Cafarella et al.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latin typeface="Google Sans"/>
                <a:ea typeface="Google Sans"/>
                <a:cs typeface="Google Sans"/>
                <a:sym typeface="Google Sans"/>
              </a:rPr>
              <a:t>News Article and Relevant Web Table</a:t>
            </a:r>
            <a:endParaRPr b="1" sz="292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75" y="1034850"/>
            <a:ext cx="2716375" cy="4008851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1" name="Google Shape;71;p15"/>
          <p:cNvGrpSpPr/>
          <p:nvPr/>
        </p:nvGrpSpPr>
        <p:grpSpPr>
          <a:xfrm>
            <a:off x="5291750" y="1030166"/>
            <a:ext cx="2727600" cy="4018214"/>
            <a:chOff x="5158325" y="1030175"/>
            <a:chExt cx="2727600" cy="4018214"/>
          </a:xfrm>
        </p:grpSpPr>
        <p:grpSp>
          <p:nvGrpSpPr>
            <p:cNvPr id="72" name="Google Shape;72;p15"/>
            <p:cNvGrpSpPr/>
            <p:nvPr/>
          </p:nvGrpSpPr>
          <p:grpSpPr>
            <a:xfrm>
              <a:off x="5169444" y="1039603"/>
              <a:ext cx="2716346" cy="4008786"/>
              <a:chOff x="6007375" y="340375"/>
              <a:chExt cx="3064125" cy="4522038"/>
            </a:xfrm>
          </p:grpSpPr>
          <p:pic>
            <p:nvPicPr>
              <p:cNvPr id="73" name="Google Shape;73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007375" y="340375"/>
                <a:ext cx="3064125" cy="19165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" name="Google Shape;74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007375" y="1782625"/>
                <a:ext cx="3064124" cy="30797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5" name="Google Shape;75;p15"/>
            <p:cNvSpPr/>
            <p:nvPr/>
          </p:nvSpPr>
          <p:spPr>
            <a:xfrm>
              <a:off x="5158325" y="1030175"/>
              <a:ext cx="2727600" cy="40089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Google Sans"/>
                <a:ea typeface="Google Sans"/>
                <a:cs typeface="Google Sans"/>
                <a:sym typeface="Google Sans"/>
              </a:rPr>
              <a:t>Problem Definition</a:t>
            </a:r>
            <a:endParaRPr b="1" sz="302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300" y="310725"/>
            <a:ext cx="3064125" cy="45220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5884650" y="311275"/>
            <a:ext cx="2690400" cy="39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009525" y="322975"/>
            <a:ext cx="18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Title token sequence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 → 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884650" y="3428225"/>
            <a:ext cx="3064200" cy="147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757575" y="3978875"/>
            <a:ext cx="20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Content</a:t>
            </a: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 token sequence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 → 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830500" y="216950"/>
            <a:ext cx="3154800" cy="4791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53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Inputs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News article </a:t>
            </a:r>
            <a:r>
              <a:rPr i="1" lang="en" sz="180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A</a:t>
            </a:r>
            <a:endParaRPr i="1" sz="1800">
              <a:solidFill>
                <a:srgbClr val="FF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Candidate table set 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Knowledge Base with </a:t>
            </a: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IsA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hypernym relations (side input)</a:t>
            </a:r>
            <a:endParaRPr b="1"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Ranked list of tables in </a:t>
            </a:r>
            <a:r>
              <a:rPr b="1" i="1" lang="en" sz="180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b="1" i="1" lang="en" sz="1800">
                <a:latin typeface="Google Sans"/>
                <a:ea typeface="Google Sans"/>
                <a:cs typeface="Google Sans"/>
                <a:sym typeface="Google Sans"/>
              </a:rPr>
              <a:t>topical relevance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to 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A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7"/>
          <p:cNvGrpSpPr/>
          <p:nvPr/>
        </p:nvGrpSpPr>
        <p:grpSpPr>
          <a:xfrm>
            <a:off x="6007375" y="340375"/>
            <a:ext cx="3064125" cy="4522038"/>
            <a:chOff x="6007375" y="340375"/>
            <a:chExt cx="3064125" cy="4522038"/>
          </a:xfrm>
        </p:grpSpPr>
        <p:pic>
          <p:nvPicPr>
            <p:cNvPr id="93" name="Google Shape;9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07375" y="340375"/>
              <a:ext cx="3064125" cy="1916593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4" name="Google Shape;9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07375" y="1782625"/>
              <a:ext cx="3064124" cy="3079788"/>
            </a:xfrm>
            <a:prstGeom prst="rect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53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Inputs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News article 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A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Candidate table set </a:t>
            </a:r>
            <a:r>
              <a:rPr i="1" lang="en" sz="180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T</a:t>
            </a:r>
            <a:endParaRPr i="1" sz="1800">
              <a:solidFill>
                <a:srgbClr val="FF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Knowledge Base with </a:t>
            </a: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IsA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hypernym relations (side input)</a:t>
            </a:r>
            <a:endParaRPr b="1"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Ranked list of tables in </a:t>
            </a:r>
            <a:r>
              <a:rPr b="1" i="1" lang="en" sz="180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b="1" i="1" lang="en" sz="1800">
                <a:latin typeface="Google Sans"/>
                <a:ea typeface="Google Sans"/>
                <a:cs typeface="Google Sans"/>
                <a:sym typeface="Google Sans"/>
              </a:rPr>
              <a:t>topical relevance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to 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A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007375" y="311275"/>
            <a:ext cx="2567700" cy="21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198950" y="234025"/>
            <a:ext cx="183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Title token sequence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 → 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6900000" y="623975"/>
            <a:ext cx="2171400" cy="119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942750" y="1035275"/>
            <a:ext cx="2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Content </a:t>
            </a: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token sequence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 → 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037050" y="1840325"/>
            <a:ext cx="3106800" cy="36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942750" y="1728700"/>
            <a:ext cx="2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Table header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 → 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037050" y="2209625"/>
            <a:ext cx="3106800" cy="2652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942750" y="2622225"/>
            <a:ext cx="2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Table content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 → 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Google Sans"/>
                <a:ea typeface="Google Sans"/>
                <a:cs typeface="Google Sans"/>
                <a:sym typeface="Google Sans"/>
              </a:rPr>
              <a:t>Problem Definition</a:t>
            </a:r>
            <a:endParaRPr b="1" sz="302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Google Sans"/>
                <a:ea typeface="Google Sans"/>
                <a:cs typeface="Google Sans"/>
                <a:sym typeface="Google Sans"/>
              </a:rPr>
              <a:t>Problem Definition</a:t>
            </a:r>
            <a:endParaRPr b="1" sz="302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600" y="596500"/>
            <a:ext cx="3761526" cy="376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5629400" y="914850"/>
            <a:ext cx="811200" cy="350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3164650" y="914850"/>
            <a:ext cx="219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Instances of</a:t>
            </a:r>
            <a:endParaRPr sz="12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 “basketball player/athlete” </a:t>
            </a: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→ 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53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Inputs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News article 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A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Candidate table set 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Google Sans"/>
              <a:buChar char="○"/>
            </a:pPr>
            <a:r>
              <a:rPr lang="en" sz="180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Knowledge Base with </a:t>
            </a:r>
            <a:r>
              <a:rPr b="1" lang="en" sz="180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IsA</a:t>
            </a:r>
            <a:r>
              <a:rPr lang="en" sz="180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 hypernym relations (side input)</a:t>
            </a:r>
            <a:endParaRPr b="1" sz="2400">
              <a:solidFill>
                <a:srgbClr val="FF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Ranked list of tables in </a:t>
            </a:r>
            <a:r>
              <a:rPr b="1" i="1" lang="en" sz="180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b="1" i="1" lang="en" sz="1800">
                <a:latin typeface="Google Sans"/>
                <a:ea typeface="Google Sans"/>
                <a:cs typeface="Google Sans"/>
                <a:sym typeface="Google Sans"/>
              </a:rPr>
              <a:t>topical relevance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to 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A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Google Sans"/>
                <a:ea typeface="Google Sans"/>
                <a:cs typeface="Google Sans"/>
                <a:sym typeface="Google Sans"/>
              </a:rPr>
              <a:t>Problem Definition</a:t>
            </a:r>
            <a:endParaRPr b="1" sz="30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757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Inputs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News article 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A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Candidate table set 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Knowledge Base with </a:t>
            </a:r>
            <a:r>
              <a:rPr b="1" lang="en" sz="1800">
                <a:latin typeface="Google Sans"/>
                <a:ea typeface="Google Sans"/>
                <a:cs typeface="Google Sans"/>
                <a:sym typeface="Google Sans"/>
              </a:rPr>
              <a:t>IsA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hypernym relations (side input)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Google Sans"/>
              <a:buChar char="➢"/>
            </a:pPr>
            <a:r>
              <a:rPr b="1" lang="en" sz="2400"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24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Char char="○"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Ranked list of tables in </a:t>
            </a:r>
            <a:r>
              <a:rPr b="1" i="1" lang="en" sz="1800"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b="1" i="1" lang="en" sz="1800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topical relevance</a:t>
            </a: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 to 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A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33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Google Sans"/>
                <a:ea typeface="Google Sans"/>
                <a:cs typeface="Google Sans"/>
                <a:sym typeface="Google Sans"/>
              </a:rPr>
              <a:t>Common Types</a:t>
            </a:r>
            <a:r>
              <a:rPr b="1" lang="en" sz="3020">
                <a:latin typeface="Google Sans"/>
                <a:ea typeface="Google Sans"/>
                <a:cs typeface="Google Sans"/>
                <a:sym typeface="Google Sans"/>
              </a:rPr>
              <a:t> of Exploration</a:t>
            </a:r>
            <a:endParaRPr b="1" sz="302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311700" y="4624700"/>
            <a:ext cx="69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[2] Knowledge exploration using tables on the Web.  F. Chirigati et al.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25" y="1077576"/>
            <a:ext cx="2535849" cy="3378457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37760" l="0" r="0" t="0"/>
          <a:stretch/>
        </p:blipFill>
        <p:spPr>
          <a:xfrm>
            <a:off x="3268200" y="2244775"/>
            <a:ext cx="2948100" cy="2379926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0"/>
          <p:cNvSpPr/>
          <p:nvPr/>
        </p:nvSpPr>
        <p:spPr>
          <a:xfrm rot="5400000">
            <a:off x="3260700" y="1327425"/>
            <a:ext cx="711600" cy="696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flipH="1" rot="-5400000">
            <a:off x="5503950" y="1319175"/>
            <a:ext cx="711600" cy="713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3123600" y="985700"/>
            <a:ext cx="9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“sideway”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273700" y="985700"/>
            <a:ext cx="11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downward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”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32" name="Google Shape;132;p20"/>
          <p:cNvGrpSpPr/>
          <p:nvPr/>
        </p:nvGrpSpPr>
        <p:grpSpPr>
          <a:xfrm>
            <a:off x="6492375" y="629975"/>
            <a:ext cx="2565900" cy="4109601"/>
            <a:chOff x="6492375" y="629975"/>
            <a:chExt cx="2565900" cy="4109601"/>
          </a:xfrm>
        </p:grpSpPr>
        <p:grpSp>
          <p:nvGrpSpPr>
            <p:cNvPr id="133" name="Google Shape;133;p20"/>
            <p:cNvGrpSpPr/>
            <p:nvPr/>
          </p:nvGrpSpPr>
          <p:grpSpPr>
            <a:xfrm>
              <a:off x="6522317" y="664330"/>
              <a:ext cx="2535852" cy="4075245"/>
              <a:chOff x="6205050" y="915621"/>
              <a:chExt cx="2700300" cy="4203017"/>
            </a:xfrm>
          </p:grpSpPr>
          <p:pic>
            <p:nvPicPr>
              <p:cNvPr id="134" name="Google Shape;134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205050" y="915621"/>
                <a:ext cx="2700300" cy="18214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2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252363" y="2839200"/>
                <a:ext cx="2605675" cy="283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0"/>
              <p:cNvPicPr preferRelativeResize="0"/>
              <p:nvPr/>
            </p:nvPicPr>
            <p:blipFill rotWithShape="1">
              <a:blip r:embed="rId7">
                <a:alphaModFix/>
              </a:blip>
              <a:srcRect b="3642" l="0" r="0" t="0"/>
              <a:stretch/>
            </p:blipFill>
            <p:spPr>
              <a:xfrm>
                <a:off x="6230988" y="3224738"/>
                <a:ext cx="2579916" cy="1893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7" name="Google Shape;137;p20"/>
            <p:cNvSpPr/>
            <p:nvPr/>
          </p:nvSpPr>
          <p:spPr>
            <a:xfrm>
              <a:off x="6492375" y="629975"/>
              <a:ext cx="2565900" cy="40761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311700" y="4624700"/>
            <a:ext cx="69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[2] Knowledge exploration using tables on the Web.  F. Chirigati et al.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25" y="1077576"/>
            <a:ext cx="2535849" cy="3378457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37760" l="0" r="0" t="0"/>
          <a:stretch/>
        </p:blipFill>
        <p:spPr>
          <a:xfrm>
            <a:off x="3268200" y="2244775"/>
            <a:ext cx="2948100" cy="2379926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1"/>
          <p:cNvSpPr/>
          <p:nvPr/>
        </p:nvSpPr>
        <p:spPr>
          <a:xfrm rot="5400000">
            <a:off x="3260700" y="1327425"/>
            <a:ext cx="711600" cy="696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flipH="1" rot="-5400000">
            <a:off x="5503950" y="1319175"/>
            <a:ext cx="711600" cy="713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123600" y="985700"/>
            <a:ext cx="9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“sideway”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273700" y="985700"/>
            <a:ext cx="11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“downward”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26325" y="246800"/>
            <a:ext cx="585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We let (aggregated) user activities drive our definition of relevance.</a:t>
            </a:r>
            <a:endParaRPr i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6492375" y="629975"/>
            <a:ext cx="2565900" cy="4109601"/>
            <a:chOff x="6492375" y="629975"/>
            <a:chExt cx="2565900" cy="4109601"/>
          </a:xfrm>
        </p:grpSpPr>
        <p:grpSp>
          <p:nvGrpSpPr>
            <p:cNvPr id="151" name="Google Shape;151;p21"/>
            <p:cNvGrpSpPr/>
            <p:nvPr/>
          </p:nvGrpSpPr>
          <p:grpSpPr>
            <a:xfrm>
              <a:off x="6522317" y="664330"/>
              <a:ext cx="2535852" cy="4075245"/>
              <a:chOff x="6205050" y="915621"/>
              <a:chExt cx="2700300" cy="4203017"/>
            </a:xfrm>
          </p:grpSpPr>
          <p:pic>
            <p:nvPicPr>
              <p:cNvPr id="152" name="Google Shape;152;p2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205050" y="915621"/>
                <a:ext cx="2700300" cy="18214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2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252363" y="2839200"/>
                <a:ext cx="2605675" cy="283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21"/>
              <p:cNvPicPr preferRelativeResize="0"/>
              <p:nvPr/>
            </p:nvPicPr>
            <p:blipFill rotWithShape="1">
              <a:blip r:embed="rId7">
                <a:alphaModFix/>
              </a:blip>
              <a:srcRect b="3642" l="0" r="0" t="0"/>
              <a:stretch/>
            </p:blipFill>
            <p:spPr>
              <a:xfrm>
                <a:off x="6230988" y="3224738"/>
                <a:ext cx="2579916" cy="1893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5" name="Google Shape;155;p21"/>
            <p:cNvSpPr/>
            <p:nvPr/>
          </p:nvSpPr>
          <p:spPr>
            <a:xfrm>
              <a:off x="6492375" y="629975"/>
              <a:ext cx="2565900" cy="40761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