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59" r:id="rId17"/>
    <p:sldId id="272" r:id="rId18"/>
    <p:sldId id="273" r:id="rId19"/>
    <p:sldId id="274" r:id="rId20"/>
    <p:sldId id="275" r:id="rId21"/>
    <p:sldId id="276"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280" autoAdjust="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857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3318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10/22/2022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0148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10/22/2022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3403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10/22/2022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5008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3656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243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4174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697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261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10/22/2022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812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404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86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902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55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49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762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10/22/2022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852573"/>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 y="2327911"/>
            <a:ext cx="11761470" cy="2026920"/>
          </a:xfrm>
        </p:spPr>
        <p:txBody>
          <a:bodyPr/>
          <a:lstStyle/>
          <a:p>
            <a:pPr algn="ctr"/>
            <a:r>
              <a:rPr lang="en-GB" sz="6000" dirty="0" smtClean="0">
                <a:solidFill>
                  <a:schemeClr val="tx1"/>
                </a:solidFill>
                <a:latin typeface="Albertus Extra Bold" panose="020E0802040304020204" pitchFamily="34" charset="0"/>
              </a:rPr>
              <a:t>GEELY AUTOS PRICE PREDICTION MODEL</a:t>
            </a:r>
            <a:endParaRPr lang="en-GB" sz="6000" dirty="0">
              <a:solidFill>
                <a:schemeClr val="tx1"/>
              </a:solidFill>
              <a:latin typeface="Albertus Extra Bold" panose="020E0802040304020204" pitchFamily="34" charset="0"/>
            </a:endParaRPr>
          </a:p>
        </p:txBody>
      </p:sp>
      <p:sp>
        <p:nvSpPr>
          <p:cNvPr id="3" name="Subtitle 2"/>
          <p:cNvSpPr>
            <a:spLocks noGrp="1"/>
          </p:cNvSpPr>
          <p:nvPr>
            <p:ph type="subTitle" idx="1"/>
          </p:nvPr>
        </p:nvSpPr>
        <p:spPr>
          <a:xfrm>
            <a:off x="1570776" y="4354831"/>
            <a:ext cx="8825658" cy="861420"/>
          </a:xfrm>
        </p:spPr>
        <p:txBody>
          <a:bodyPr/>
          <a:lstStyle/>
          <a:p>
            <a:pPr algn="r"/>
            <a:r>
              <a:rPr lang="en-GB" b="1" dirty="0" smtClean="0">
                <a:solidFill>
                  <a:schemeClr val="tx1"/>
                </a:solidFill>
              </a:rPr>
              <a:t>Cheshi Emmanuel</a:t>
            </a:r>
            <a:endParaRPr lang="en-GB" b="1" dirty="0">
              <a:solidFill>
                <a:schemeClr val="tx1"/>
              </a:solidFill>
            </a:endParaRPr>
          </a:p>
        </p:txBody>
      </p:sp>
    </p:spTree>
    <p:extLst>
      <p:ext uri="{BB962C8B-B14F-4D97-AF65-F5344CB8AC3E}">
        <p14:creationId xmlns:p14="http://schemas.microsoft.com/office/powerpoint/2010/main" val="1210266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764373"/>
            <a:ext cx="11231880" cy="995847"/>
          </a:xfrm>
        </p:spPr>
        <p:txBody>
          <a:bodyPr/>
          <a:lstStyle/>
          <a:p>
            <a:pPr algn="ctr"/>
            <a:r>
              <a:rPr lang="en-US" b="1" dirty="0" smtClean="0"/>
              <a:t>CAR CHOICES BASED ON WHEEL DRIVE</a:t>
            </a:r>
            <a:endParaRPr lang="en-GB"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730" y="1760220"/>
            <a:ext cx="6629400" cy="4834889"/>
          </a:xfrm>
        </p:spPr>
      </p:pic>
      <p:sp>
        <p:nvSpPr>
          <p:cNvPr id="4" name="Content Placeholder 3"/>
          <p:cNvSpPr>
            <a:spLocks noGrp="1"/>
          </p:cNvSpPr>
          <p:nvPr>
            <p:ph sz="half" idx="2"/>
          </p:nvPr>
        </p:nvSpPr>
        <p:spPr>
          <a:xfrm>
            <a:off x="6938010" y="2937509"/>
            <a:ext cx="4568190" cy="1645921"/>
          </a:xfrm>
        </p:spPr>
        <p:txBody>
          <a:bodyPr>
            <a:noAutofit/>
          </a:bodyPr>
          <a:lstStyle/>
          <a:p>
            <a:pPr marL="0" indent="0" algn="ctr">
              <a:buNone/>
            </a:pPr>
            <a:r>
              <a:rPr lang="en-US" sz="3200" b="1" dirty="0" smtClean="0"/>
              <a:t>From the visualization the most preferred cars are the ones with the forward wheel drive (FWD) feature.</a:t>
            </a:r>
            <a:endParaRPr lang="en-GB" sz="3200" b="1" dirty="0"/>
          </a:p>
        </p:txBody>
      </p:sp>
    </p:spTree>
    <p:extLst>
      <p:ext uri="{BB962C8B-B14F-4D97-AF65-F5344CB8AC3E}">
        <p14:creationId xmlns:p14="http://schemas.microsoft.com/office/powerpoint/2010/main" val="119913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0043"/>
            <a:ext cx="10911840" cy="1293028"/>
          </a:xfrm>
        </p:spPr>
        <p:txBody>
          <a:bodyPr/>
          <a:lstStyle/>
          <a:p>
            <a:pPr algn="ctr"/>
            <a:r>
              <a:rPr lang="en-US" b="1" dirty="0" smtClean="0"/>
              <a:t>CARS CHOICES BASED ON ENGINE LOCATION</a:t>
            </a:r>
            <a:endParaRPr lang="en-GB" b="1" dirty="0"/>
          </a:p>
        </p:txBody>
      </p:sp>
      <p:sp>
        <p:nvSpPr>
          <p:cNvPr id="3" name="Content Placeholder 2"/>
          <p:cNvSpPr>
            <a:spLocks noGrp="1"/>
          </p:cNvSpPr>
          <p:nvPr>
            <p:ph sz="half" idx="1"/>
          </p:nvPr>
        </p:nvSpPr>
        <p:spPr>
          <a:xfrm>
            <a:off x="228600" y="3028949"/>
            <a:ext cx="3851910" cy="2503171"/>
          </a:xfrm>
        </p:spPr>
        <p:txBody>
          <a:bodyPr>
            <a:noAutofit/>
          </a:bodyPr>
          <a:lstStyle/>
          <a:p>
            <a:pPr marL="0" indent="0">
              <a:buNone/>
            </a:pPr>
            <a:r>
              <a:rPr lang="en-US" sz="3600" b="1" dirty="0" smtClean="0"/>
              <a:t>The Visualization indicates that majority of the cars have their engines in front</a:t>
            </a:r>
            <a:endParaRPr lang="en-GB" sz="3600"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69130" y="2294252"/>
            <a:ext cx="7037070" cy="4438017"/>
          </a:xfrm>
        </p:spPr>
      </p:pic>
    </p:spTree>
    <p:extLst>
      <p:ext uri="{BB962C8B-B14F-4D97-AF65-F5344CB8AC3E}">
        <p14:creationId xmlns:p14="http://schemas.microsoft.com/office/powerpoint/2010/main" val="45635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764373"/>
            <a:ext cx="11369040" cy="824397"/>
          </a:xfrm>
        </p:spPr>
        <p:txBody>
          <a:bodyPr/>
          <a:lstStyle/>
          <a:p>
            <a:pPr algn="ctr"/>
            <a:r>
              <a:rPr lang="en-US" b="1" dirty="0" smtClean="0"/>
              <a:t>CARS CHOICES BASED ON ENGINE COUNT</a:t>
            </a:r>
            <a:endParaRPr lang="en-GB"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7160" y="1897380"/>
            <a:ext cx="6892290" cy="4766309"/>
          </a:xfrm>
        </p:spPr>
      </p:pic>
      <p:sp>
        <p:nvSpPr>
          <p:cNvPr id="4" name="Content Placeholder 3"/>
          <p:cNvSpPr>
            <a:spLocks noGrp="1"/>
          </p:cNvSpPr>
          <p:nvPr>
            <p:ph sz="half" idx="2"/>
          </p:nvPr>
        </p:nvSpPr>
        <p:spPr>
          <a:xfrm>
            <a:off x="7235190" y="2194559"/>
            <a:ext cx="4271010" cy="4024125"/>
          </a:xfrm>
        </p:spPr>
        <p:txBody>
          <a:bodyPr>
            <a:normAutofit/>
          </a:bodyPr>
          <a:lstStyle/>
          <a:p>
            <a:pPr marL="0" indent="0" algn="ctr">
              <a:buNone/>
            </a:pPr>
            <a:r>
              <a:rPr lang="en-US" sz="3600" b="1" dirty="0" smtClean="0"/>
              <a:t>This visualization indicates that Overhead Car Engines Were  The Most Preferred Engine Type Count</a:t>
            </a:r>
            <a:endParaRPr lang="en-GB" sz="3600" b="1" dirty="0"/>
          </a:p>
        </p:txBody>
      </p:sp>
    </p:spTree>
    <p:extLst>
      <p:ext uri="{BB962C8B-B14F-4D97-AF65-F5344CB8AC3E}">
        <p14:creationId xmlns:p14="http://schemas.microsoft.com/office/powerpoint/2010/main" val="1516889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1483"/>
            <a:ext cx="11266170" cy="1018707"/>
          </a:xfrm>
        </p:spPr>
        <p:txBody>
          <a:bodyPr>
            <a:normAutofit/>
          </a:bodyPr>
          <a:lstStyle/>
          <a:p>
            <a:pPr algn="ctr"/>
            <a:r>
              <a:rPr lang="en-US" b="1" dirty="0" smtClean="0"/>
              <a:t>CARS CHOICES BASED ON CYLINDER NUMBER</a:t>
            </a:r>
            <a:endParaRPr lang="en-GB" b="1" dirty="0"/>
          </a:p>
        </p:txBody>
      </p:sp>
      <p:sp>
        <p:nvSpPr>
          <p:cNvPr id="3" name="Content Placeholder 2"/>
          <p:cNvSpPr>
            <a:spLocks noGrp="1"/>
          </p:cNvSpPr>
          <p:nvPr>
            <p:ph sz="half" idx="1"/>
          </p:nvPr>
        </p:nvSpPr>
        <p:spPr>
          <a:xfrm>
            <a:off x="645795" y="2582415"/>
            <a:ext cx="4331970" cy="4024125"/>
          </a:xfrm>
        </p:spPr>
        <p:txBody>
          <a:bodyPr>
            <a:normAutofit/>
          </a:bodyPr>
          <a:lstStyle/>
          <a:p>
            <a:pPr marL="0" indent="0" algn="ctr">
              <a:buNone/>
            </a:pPr>
            <a:r>
              <a:rPr lang="en-US" sz="3200" b="1" dirty="0" smtClean="0"/>
              <a:t>From the visualization, it can be seen that cars with four cylinders were the most preferred.</a:t>
            </a:r>
            <a:endParaRPr lang="en-GB" sz="3200"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83530" y="1783080"/>
            <a:ext cx="6515100" cy="4823460"/>
          </a:xfrm>
        </p:spPr>
      </p:pic>
    </p:spTree>
    <p:extLst>
      <p:ext uri="{BB962C8B-B14F-4D97-AF65-F5344CB8AC3E}">
        <p14:creationId xmlns:p14="http://schemas.microsoft.com/office/powerpoint/2010/main" val="247625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764373"/>
            <a:ext cx="11220450" cy="915837"/>
          </a:xfrm>
        </p:spPr>
        <p:txBody>
          <a:bodyPr/>
          <a:lstStyle/>
          <a:p>
            <a:pPr algn="ctr"/>
            <a:r>
              <a:rPr lang="en-US" b="1" dirty="0" smtClean="0"/>
              <a:t>CAR PREFERENCE BASED ON COMPANY</a:t>
            </a:r>
            <a:endParaRPr lang="en-GB"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5750" y="2193925"/>
            <a:ext cx="6938010" cy="4355465"/>
          </a:xfrm>
        </p:spPr>
      </p:pic>
      <p:sp>
        <p:nvSpPr>
          <p:cNvPr id="4" name="Content Placeholder 3"/>
          <p:cNvSpPr>
            <a:spLocks noGrp="1"/>
          </p:cNvSpPr>
          <p:nvPr>
            <p:ph sz="half" idx="2"/>
          </p:nvPr>
        </p:nvSpPr>
        <p:spPr>
          <a:xfrm>
            <a:off x="7555230" y="2194559"/>
            <a:ext cx="3950970" cy="4024125"/>
          </a:xfrm>
        </p:spPr>
        <p:txBody>
          <a:bodyPr>
            <a:normAutofit/>
          </a:bodyPr>
          <a:lstStyle/>
          <a:p>
            <a:pPr marL="0" lvl="0" indent="0" algn="ctr">
              <a:buNone/>
            </a:pPr>
            <a:r>
              <a:rPr lang="en-US" sz="3200" b="1" dirty="0" smtClean="0"/>
              <a:t>This visualization indicated that the Toyota company has the most users with a count of </a:t>
            </a:r>
            <a:r>
              <a:rPr lang="en-US" altLang="en-US" sz="3200" b="1" dirty="0" smtClean="0">
                <a:solidFill>
                  <a:srgbClr val="E8E6E3"/>
                </a:solidFill>
                <a:cs typeface="Courier New" panose="02070309020205020404" pitchFamily="49" charset="0"/>
              </a:rPr>
              <a:t>32, followed by Nissan 18 and the </a:t>
            </a:r>
            <a:r>
              <a:rPr lang="en-US" altLang="en-US" sz="3200" b="1" dirty="0">
                <a:solidFill>
                  <a:srgbClr val="E8E6E3"/>
                </a:solidFill>
                <a:cs typeface="Courier New" panose="02070309020205020404" pitchFamily="49" charset="0"/>
              </a:rPr>
              <a:t>Mazda </a:t>
            </a:r>
            <a:r>
              <a:rPr lang="en-US" altLang="en-US" sz="3200" b="1" dirty="0" smtClean="0">
                <a:solidFill>
                  <a:srgbClr val="E8E6E3"/>
                </a:solidFill>
                <a:cs typeface="Courier New" panose="02070309020205020404" pitchFamily="49" charset="0"/>
              </a:rPr>
              <a:t>with a count of 17</a:t>
            </a:r>
            <a:r>
              <a:rPr lang="en-US" altLang="en-US" sz="3200" b="1" dirty="0"/>
              <a:t>.</a:t>
            </a:r>
          </a:p>
        </p:txBody>
      </p:sp>
    </p:spTree>
    <p:extLst>
      <p:ext uri="{BB962C8B-B14F-4D97-AF65-F5344CB8AC3E}">
        <p14:creationId xmlns:p14="http://schemas.microsoft.com/office/powerpoint/2010/main" val="896475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087287"/>
          </a:xfrm>
        </p:spPr>
        <p:txBody>
          <a:bodyPr/>
          <a:lstStyle/>
          <a:p>
            <a:pPr algn="ctr"/>
            <a:r>
              <a:rPr lang="en-US" b="1" dirty="0" smtClean="0"/>
              <a:t>AVERAGE CAR PRICE OF COMPANIES</a:t>
            </a:r>
            <a:endParaRPr lang="en-GB" b="1" dirty="0"/>
          </a:p>
        </p:txBody>
      </p:sp>
      <p:sp>
        <p:nvSpPr>
          <p:cNvPr id="3" name="Content Placeholder 2"/>
          <p:cNvSpPr>
            <a:spLocks noGrp="1"/>
          </p:cNvSpPr>
          <p:nvPr>
            <p:ph sz="half" idx="1"/>
          </p:nvPr>
        </p:nvSpPr>
        <p:spPr>
          <a:xfrm>
            <a:off x="400050" y="2194559"/>
            <a:ext cx="3954780" cy="4503421"/>
          </a:xfrm>
        </p:spPr>
        <p:txBody>
          <a:bodyPr>
            <a:normAutofit/>
          </a:bodyPr>
          <a:lstStyle/>
          <a:p>
            <a:pPr marL="0" indent="0" algn="ctr">
              <a:buNone/>
            </a:pPr>
            <a:r>
              <a:rPr lang="en-US" sz="3600" b="1" dirty="0" smtClean="0"/>
              <a:t>This visualization indicates that Jaguar company by average has the average price.</a:t>
            </a:r>
            <a:endParaRPr lang="en-GB" sz="3600"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69130" y="2193925"/>
            <a:ext cx="7429500" cy="4504055"/>
          </a:xfrm>
        </p:spPr>
      </p:pic>
    </p:spTree>
    <p:extLst>
      <p:ext uri="{BB962C8B-B14F-4D97-AF65-F5344CB8AC3E}">
        <p14:creationId xmlns:p14="http://schemas.microsoft.com/office/powerpoint/2010/main" val="6936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11382113" cy="793152"/>
          </a:xfrm>
        </p:spPr>
        <p:txBody>
          <a:bodyPr>
            <a:normAutofit fontScale="90000"/>
          </a:bodyPr>
          <a:lstStyle/>
          <a:p>
            <a:pPr algn="ctr"/>
            <a:r>
              <a:rPr lang="en-US" b="1" dirty="0" smtClean="0"/>
              <a:t>A HEATMAP INDICATING THE RELATIONSHIPS BETWEEN INDIVIDUAL VARIABLES</a:t>
            </a:r>
            <a:endParaRPr lang="en-GB" b="1"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730" y="1485900"/>
            <a:ext cx="7550417" cy="5212080"/>
          </a:xfrm>
        </p:spPr>
      </p:pic>
      <p:sp>
        <p:nvSpPr>
          <p:cNvPr id="6" name="Content Placeholder 5"/>
          <p:cNvSpPr>
            <a:spLocks noGrp="1"/>
          </p:cNvSpPr>
          <p:nvPr>
            <p:ph sz="half" idx="2"/>
          </p:nvPr>
        </p:nvSpPr>
        <p:spPr>
          <a:xfrm>
            <a:off x="7676147" y="2159669"/>
            <a:ext cx="4195666" cy="5212080"/>
          </a:xfrm>
        </p:spPr>
        <p:txBody>
          <a:bodyPr>
            <a:normAutofit/>
          </a:bodyPr>
          <a:lstStyle/>
          <a:p>
            <a:pPr marL="0" indent="0" algn="ctr">
              <a:buNone/>
            </a:pPr>
            <a:r>
              <a:rPr lang="en-US" sz="2800" b="1" dirty="0"/>
              <a:t>The </a:t>
            </a:r>
            <a:r>
              <a:rPr lang="en-US" sz="2800" b="1" dirty="0" smtClean="0"/>
              <a:t>Visualization indicates that car price has very strong correlation with  engine size, car width, engine type, </a:t>
            </a:r>
            <a:r>
              <a:rPr lang="en-US" sz="2800" b="1" dirty="0"/>
              <a:t>wheel base, car length, horse power, curb weight, bore ratio, stroke, compression ratio.</a:t>
            </a:r>
            <a:endParaRPr lang="en-GB" sz="2800" b="1" dirty="0"/>
          </a:p>
        </p:txBody>
      </p:sp>
    </p:spTree>
    <p:extLst>
      <p:ext uri="{BB962C8B-B14F-4D97-AF65-F5344CB8AC3E}">
        <p14:creationId xmlns:p14="http://schemas.microsoft.com/office/powerpoint/2010/main" val="1101632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499330"/>
            <a:ext cx="11254740" cy="786131"/>
          </a:xfrm>
        </p:spPr>
        <p:txBody>
          <a:bodyPr>
            <a:normAutofit fontScale="90000"/>
          </a:bodyPr>
          <a:lstStyle/>
          <a:p>
            <a:pPr algn="ctr"/>
            <a:r>
              <a:rPr lang="en-US" b="1" dirty="0" smtClean="0"/>
              <a:t>ACTUAL PRICE VERSUS PREDICTED PRICE GRAPGH</a:t>
            </a:r>
            <a:endParaRPr lang="en-GB"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1460" y="1431235"/>
            <a:ext cx="6995160" cy="5232455"/>
          </a:xfrm>
        </p:spPr>
      </p:pic>
      <p:sp>
        <p:nvSpPr>
          <p:cNvPr id="4" name="Content Placeholder 3"/>
          <p:cNvSpPr>
            <a:spLocks noGrp="1"/>
          </p:cNvSpPr>
          <p:nvPr>
            <p:ph sz="half" idx="2"/>
          </p:nvPr>
        </p:nvSpPr>
        <p:spPr>
          <a:xfrm>
            <a:off x="7406640" y="2194559"/>
            <a:ext cx="4099560" cy="4024125"/>
          </a:xfrm>
        </p:spPr>
        <p:txBody>
          <a:bodyPr>
            <a:normAutofit fontScale="85000" lnSpcReduction="10000"/>
          </a:bodyPr>
          <a:lstStyle/>
          <a:p>
            <a:pPr marL="0" indent="0" algn="ctr">
              <a:buNone/>
            </a:pPr>
            <a:r>
              <a:rPr lang="en-US" sz="3200" b="1" dirty="0" smtClean="0"/>
              <a:t>This visualization indicates the actual prices against the model prediction price with their individual represented </a:t>
            </a:r>
            <a:r>
              <a:rPr lang="en-US" sz="3200" b="1" dirty="0" smtClean="0"/>
              <a:t>legends.</a:t>
            </a:r>
          </a:p>
          <a:p>
            <a:pPr marL="0" indent="0" algn="ctr">
              <a:buNone/>
            </a:pPr>
            <a:r>
              <a:rPr lang="en-US" sz="3200" b="1" dirty="0"/>
              <a:t>The test vs predicted results almost overlap each other which shows good prediction.</a:t>
            </a:r>
            <a:endParaRPr lang="en-GB" sz="3200" b="1" dirty="0"/>
          </a:p>
        </p:txBody>
      </p:sp>
    </p:spTree>
    <p:extLst>
      <p:ext uri="{BB962C8B-B14F-4D97-AF65-F5344CB8AC3E}">
        <p14:creationId xmlns:p14="http://schemas.microsoft.com/office/powerpoint/2010/main" val="3306143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944111"/>
          </a:xfrm>
        </p:spPr>
        <p:txBody>
          <a:bodyPr>
            <a:normAutofit fontScale="90000"/>
          </a:bodyPr>
          <a:lstStyle/>
          <a:p>
            <a:pPr algn="ctr"/>
            <a:r>
              <a:rPr lang="en-US" b="1" dirty="0" smtClean="0"/>
              <a:t>SCATTERPLOT INDICATING NEW PREDICTED PRICE VERSUS INITIAL PRICE</a:t>
            </a:r>
            <a:endParaRPr lang="en-GB" b="1" dirty="0"/>
          </a:p>
        </p:txBody>
      </p:sp>
      <p:sp>
        <p:nvSpPr>
          <p:cNvPr id="3" name="Content Placeholder 2"/>
          <p:cNvSpPr>
            <a:spLocks noGrp="1"/>
          </p:cNvSpPr>
          <p:nvPr>
            <p:ph sz="half" idx="1"/>
          </p:nvPr>
        </p:nvSpPr>
        <p:spPr>
          <a:xfrm>
            <a:off x="204538" y="1708485"/>
            <a:ext cx="4584030" cy="4668252"/>
          </a:xfrm>
        </p:spPr>
        <p:txBody>
          <a:bodyPr>
            <a:normAutofit/>
          </a:bodyPr>
          <a:lstStyle/>
          <a:p>
            <a:pPr marL="0" indent="0" algn="ctr">
              <a:buNone/>
            </a:pPr>
            <a:r>
              <a:rPr lang="en-US" sz="2800" b="1" dirty="0" smtClean="0"/>
              <a:t>This visualization indicates that the is a strong positive correlation between our new predicting price model. This implies that with an R-squared value of 0.8834 and adjusted R-squared value of 0.708 the model perfectly predicted our prices  </a:t>
            </a:r>
            <a:endParaRPr lang="en-GB" sz="2800"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64504" y="1708485"/>
            <a:ext cx="6741695" cy="4668252"/>
          </a:xfrm>
          <a:solidFill>
            <a:schemeClr val="tx1"/>
          </a:solidFill>
        </p:spPr>
      </p:pic>
    </p:spTree>
    <p:extLst>
      <p:ext uri="{BB962C8B-B14F-4D97-AF65-F5344CB8AC3E}">
        <p14:creationId xmlns:p14="http://schemas.microsoft.com/office/powerpoint/2010/main" val="1444698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65484" y="764373"/>
            <a:ext cx="10940716" cy="920048"/>
          </a:xfrm>
        </p:spPr>
        <p:txBody>
          <a:bodyPr/>
          <a:lstStyle/>
          <a:p>
            <a:pPr algn="ctr"/>
            <a:r>
              <a:rPr lang="en-US" b="1" dirty="0" smtClean="0"/>
              <a:t>OBSERVATIONS AND CONCLUSION</a:t>
            </a:r>
            <a:endParaRPr lang="en-GB" b="1" dirty="0"/>
          </a:p>
        </p:txBody>
      </p:sp>
      <p:sp>
        <p:nvSpPr>
          <p:cNvPr id="8" name="Content Placeholder 7"/>
          <p:cNvSpPr>
            <a:spLocks noGrp="1"/>
          </p:cNvSpPr>
          <p:nvPr>
            <p:ph idx="1"/>
          </p:nvPr>
        </p:nvSpPr>
        <p:spPr>
          <a:xfrm>
            <a:off x="685800" y="1768643"/>
            <a:ext cx="10820400" cy="5378115"/>
          </a:xfrm>
        </p:spPr>
        <p:txBody>
          <a:bodyPr>
            <a:noAutofit/>
          </a:bodyPr>
          <a:lstStyle/>
          <a:p>
            <a:pPr marL="0" indent="0">
              <a:buNone/>
            </a:pPr>
            <a:r>
              <a:rPr lang="en-US" sz="2400" dirty="0" smtClean="0"/>
              <a:t>From the model predictions and visualizations, the following observations were made:</a:t>
            </a:r>
          </a:p>
          <a:p>
            <a:r>
              <a:rPr lang="en-US" sz="2400" dirty="0" smtClean="0"/>
              <a:t>Fuel </a:t>
            </a:r>
            <a:r>
              <a:rPr lang="en-US" sz="2400" dirty="0"/>
              <a:t>type </a:t>
            </a:r>
            <a:r>
              <a:rPr lang="en-US" sz="2400" dirty="0" smtClean="0"/>
              <a:t>had  more </a:t>
            </a:r>
            <a:r>
              <a:rPr lang="en-US" sz="2400" dirty="0"/>
              <a:t>effect on the pricing of the cars.</a:t>
            </a:r>
          </a:p>
          <a:p>
            <a:r>
              <a:rPr lang="en-US" sz="2400" dirty="0" smtClean="0"/>
              <a:t>Engine </a:t>
            </a:r>
            <a:r>
              <a:rPr lang="en-US" sz="2400" dirty="0"/>
              <a:t>location and aspiration </a:t>
            </a:r>
            <a:r>
              <a:rPr lang="en-US" sz="2400" dirty="0" smtClean="0"/>
              <a:t>also </a:t>
            </a:r>
            <a:r>
              <a:rPr lang="en-US" sz="2400" dirty="0"/>
              <a:t>has a visible effect on the pricing of the car</a:t>
            </a:r>
          </a:p>
          <a:p>
            <a:r>
              <a:rPr lang="en-US" sz="2400" dirty="0" smtClean="0"/>
              <a:t>The </a:t>
            </a:r>
            <a:r>
              <a:rPr lang="en-US" sz="2400" dirty="0"/>
              <a:t>price of </a:t>
            </a:r>
            <a:r>
              <a:rPr lang="en-US" sz="2400" dirty="0" smtClean="0"/>
              <a:t>rear </a:t>
            </a:r>
            <a:r>
              <a:rPr lang="en-US" sz="2400" dirty="0"/>
              <a:t>wheel drive is significantly higher than other drive wheel options.</a:t>
            </a:r>
          </a:p>
          <a:p>
            <a:r>
              <a:rPr lang="en-US" sz="2400" dirty="0" smtClean="0"/>
              <a:t>Cylinder </a:t>
            </a:r>
            <a:r>
              <a:rPr lang="en-US" sz="2400" dirty="0"/>
              <a:t>number and engine type also seem to regulate the price of cars.</a:t>
            </a:r>
          </a:p>
          <a:p>
            <a:r>
              <a:rPr lang="en-US" sz="2400" dirty="0" smtClean="0"/>
              <a:t>Hardtop </a:t>
            </a:r>
            <a:r>
              <a:rPr lang="en-US" sz="2400" dirty="0"/>
              <a:t>and convertible cars are definitely priced higher than other body types available. Also car body is contributing in determining the price.</a:t>
            </a:r>
          </a:p>
          <a:p>
            <a:r>
              <a:rPr lang="en-US" sz="2400" dirty="0" smtClean="0"/>
              <a:t>Diesel </a:t>
            </a:r>
            <a:r>
              <a:rPr lang="en-US" sz="2400" dirty="0"/>
              <a:t>Cars </a:t>
            </a:r>
            <a:r>
              <a:rPr lang="en-US" sz="2400" dirty="0" smtClean="0"/>
              <a:t>had </a:t>
            </a:r>
            <a:r>
              <a:rPr lang="en-US" sz="2400" dirty="0"/>
              <a:t>comparatively more car prices than gas car. </a:t>
            </a:r>
          </a:p>
        </p:txBody>
      </p:sp>
    </p:spTree>
    <p:extLst>
      <p:ext uri="{BB962C8B-B14F-4D97-AF65-F5344CB8AC3E}">
        <p14:creationId xmlns:p14="http://schemas.microsoft.com/office/powerpoint/2010/main" val="77590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0302"/>
          </a:xfrm>
        </p:spPr>
        <p:txBody>
          <a:bodyPr/>
          <a:lstStyle/>
          <a:p>
            <a:pPr algn="ctr"/>
            <a:r>
              <a:rPr lang="en-GB" b="1" dirty="0" smtClean="0"/>
              <a:t>PROBLEM STATEMENT</a:t>
            </a:r>
            <a:endParaRPr lang="en-GB" dirty="0"/>
          </a:p>
        </p:txBody>
      </p:sp>
      <p:sp>
        <p:nvSpPr>
          <p:cNvPr id="3" name="Content Placeholder 2"/>
          <p:cNvSpPr>
            <a:spLocks noGrp="1"/>
          </p:cNvSpPr>
          <p:nvPr>
            <p:ph idx="1"/>
          </p:nvPr>
        </p:nvSpPr>
        <p:spPr>
          <a:xfrm>
            <a:off x="646111" y="1303020"/>
            <a:ext cx="10978199" cy="5234940"/>
          </a:xfrm>
        </p:spPr>
        <p:txBody>
          <a:bodyPr>
            <a:normAutofit/>
          </a:bodyPr>
          <a:lstStyle/>
          <a:p>
            <a:pPr marL="0" indent="0">
              <a:buNone/>
            </a:pPr>
            <a:r>
              <a:rPr lang="en-GB" b="1" dirty="0" smtClean="0"/>
              <a:t>A </a:t>
            </a:r>
            <a:r>
              <a:rPr lang="en-GB" b="1" dirty="0"/>
              <a:t>Chinese automobile company </a:t>
            </a:r>
            <a:r>
              <a:rPr lang="en-GB" b="1" dirty="0" err="1"/>
              <a:t>Geely</a:t>
            </a:r>
            <a:r>
              <a:rPr lang="en-GB" b="1" dirty="0"/>
              <a:t> Auto aspires to enter the Nigerian market by setting up its manufacturing unit and producing cars locally to compete with their Nigerian, US and European counterparts.</a:t>
            </a:r>
          </a:p>
          <a:p>
            <a:pPr marL="0" indent="0">
              <a:buNone/>
            </a:pPr>
            <a:r>
              <a:rPr lang="en-GB" b="1" dirty="0"/>
              <a:t>They have contacted you, a Data Scientist to understand the factors on which the pricing of cars depends. Specifically, they want to understand the factors affecting the pricing of cars in the Nigerian market, since those may be very different from the Chinese market. </a:t>
            </a:r>
          </a:p>
          <a:p>
            <a:pPr marL="0" indent="0">
              <a:buNone/>
            </a:pPr>
            <a:r>
              <a:rPr lang="en-GB" b="1" dirty="0"/>
              <a:t>The company wants to know:</a:t>
            </a:r>
          </a:p>
          <a:p>
            <a:pPr lvl="0"/>
            <a:r>
              <a:rPr lang="en-GB" b="1" dirty="0"/>
              <a:t>Which variables are significant in predicting the price of a car</a:t>
            </a:r>
          </a:p>
          <a:p>
            <a:pPr lvl="0"/>
            <a:r>
              <a:rPr lang="en-GB" b="1" dirty="0"/>
              <a:t>How well do those variables describe the price of a car</a:t>
            </a:r>
          </a:p>
          <a:p>
            <a:r>
              <a:rPr lang="en-GB" b="1" dirty="0"/>
              <a:t>Based on various market surveys, you have gathered a large data set of different types of cars across the Nigerian market.</a:t>
            </a:r>
          </a:p>
          <a:p>
            <a:endParaRPr lang="en-GB" b="1" dirty="0"/>
          </a:p>
        </p:txBody>
      </p:sp>
    </p:spTree>
    <p:extLst>
      <p:ext uri="{BB962C8B-B14F-4D97-AF65-F5344CB8AC3E}">
        <p14:creationId xmlns:p14="http://schemas.microsoft.com/office/powerpoint/2010/main" val="2168395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6" y="764373"/>
            <a:ext cx="11229474" cy="968174"/>
          </a:xfrm>
        </p:spPr>
        <p:txBody>
          <a:bodyPr/>
          <a:lstStyle/>
          <a:p>
            <a:pPr algn="ctr"/>
            <a:r>
              <a:rPr lang="en-US" b="1" dirty="0"/>
              <a:t>OBSERVATIONS AND CONCLUSION</a:t>
            </a:r>
            <a:endParaRPr lang="en-GB" dirty="0"/>
          </a:p>
        </p:txBody>
      </p:sp>
      <p:sp>
        <p:nvSpPr>
          <p:cNvPr id="3" name="Content Placeholder 2"/>
          <p:cNvSpPr>
            <a:spLocks noGrp="1"/>
          </p:cNvSpPr>
          <p:nvPr>
            <p:ph idx="1"/>
          </p:nvPr>
        </p:nvSpPr>
        <p:spPr/>
        <p:txBody>
          <a:bodyPr>
            <a:normAutofit/>
          </a:bodyPr>
          <a:lstStyle/>
          <a:p>
            <a:r>
              <a:rPr lang="en-US" sz="2800" dirty="0" smtClean="0"/>
              <a:t>Turbo </a:t>
            </a:r>
            <a:r>
              <a:rPr lang="en-US" sz="2800" dirty="0"/>
              <a:t>aspiration has more prices </a:t>
            </a:r>
          </a:p>
          <a:p>
            <a:r>
              <a:rPr lang="en-US" sz="2800" dirty="0" smtClean="0"/>
              <a:t>Hardtop </a:t>
            </a:r>
            <a:r>
              <a:rPr lang="en-US" sz="2800" dirty="0"/>
              <a:t>and convertible </a:t>
            </a:r>
            <a:r>
              <a:rPr lang="en-US" sz="2800" dirty="0" err="1"/>
              <a:t>carbody</a:t>
            </a:r>
            <a:r>
              <a:rPr lang="en-US" sz="2800" dirty="0"/>
              <a:t> has higher prices than others </a:t>
            </a:r>
          </a:p>
          <a:p>
            <a:r>
              <a:rPr lang="en-US" sz="2800" dirty="0" smtClean="0"/>
              <a:t>RWD </a:t>
            </a:r>
            <a:r>
              <a:rPr lang="en-US" sz="2800" dirty="0"/>
              <a:t>(Rear Wheel Drive) has higher average prices.</a:t>
            </a:r>
          </a:p>
          <a:p>
            <a:r>
              <a:rPr lang="en-US" sz="2800" dirty="0" smtClean="0"/>
              <a:t>Rear </a:t>
            </a:r>
            <a:r>
              <a:rPr lang="en-US" sz="2800" dirty="0"/>
              <a:t>engine location has very high price comparatively than front location. </a:t>
            </a:r>
          </a:p>
          <a:p>
            <a:r>
              <a:rPr lang="en-US" sz="2800" dirty="0" smtClean="0"/>
              <a:t>Prices </a:t>
            </a:r>
            <a:r>
              <a:rPr lang="en-US" sz="2800" dirty="0"/>
              <a:t>are affected by numbers of cylinder number.</a:t>
            </a:r>
          </a:p>
          <a:p>
            <a:r>
              <a:rPr lang="en-US" sz="2800" dirty="0" smtClean="0"/>
              <a:t>Door </a:t>
            </a:r>
            <a:r>
              <a:rPr lang="en-US" sz="2800" dirty="0"/>
              <a:t>numbers </a:t>
            </a:r>
            <a:r>
              <a:rPr lang="en-US" sz="2800" dirty="0" err="1"/>
              <a:t>doesn</a:t>
            </a:r>
            <a:r>
              <a:rPr lang="en-US" sz="2800" dirty="0"/>
              <a:t> have much affect the prices of a car</a:t>
            </a:r>
            <a:endParaRPr lang="en-GB" sz="2800" dirty="0"/>
          </a:p>
          <a:p>
            <a:pPr marL="0" indent="0">
              <a:buNone/>
            </a:pPr>
            <a:endParaRPr lang="en-GB" sz="2800" dirty="0"/>
          </a:p>
        </p:txBody>
      </p:sp>
    </p:spTree>
    <p:extLst>
      <p:ext uri="{BB962C8B-B14F-4D97-AF65-F5344CB8AC3E}">
        <p14:creationId xmlns:p14="http://schemas.microsoft.com/office/powerpoint/2010/main" val="1886158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516" y="764373"/>
            <a:ext cx="10928684" cy="968174"/>
          </a:xfrm>
        </p:spPr>
        <p:txBody>
          <a:bodyPr/>
          <a:lstStyle/>
          <a:p>
            <a:pPr algn="ctr"/>
            <a:r>
              <a:rPr lang="en-US" b="1" dirty="0"/>
              <a:t>OBSERVATIONS AND CONCLUSION</a:t>
            </a:r>
            <a:endParaRPr lang="en-GB" dirty="0"/>
          </a:p>
        </p:txBody>
      </p:sp>
      <p:sp>
        <p:nvSpPr>
          <p:cNvPr id="3" name="Content Placeholder 2"/>
          <p:cNvSpPr>
            <a:spLocks noGrp="1"/>
          </p:cNvSpPr>
          <p:nvPr>
            <p:ph idx="1"/>
          </p:nvPr>
        </p:nvSpPr>
        <p:spPr>
          <a:xfrm>
            <a:off x="685800" y="1732548"/>
            <a:ext cx="10820400" cy="4486138"/>
          </a:xfrm>
        </p:spPr>
        <p:txBody>
          <a:bodyPr>
            <a:normAutofit fontScale="92500"/>
          </a:bodyPr>
          <a:lstStyle/>
          <a:p>
            <a:pPr marL="0" indent="0">
              <a:buNone/>
            </a:pPr>
            <a:r>
              <a:rPr lang="en-US" dirty="0" smtClean="0"/>
              <a:t>The variables/features </a:t>
            </a:r>
            <a:r>
              <a:rPr lang="en-US" dirty="0"/>
              <a:t>which are significant in predicting the price of a car are: </a:t>
            </a:r>
            <a:endParaRPr lang="en-US" dirty="0" smtClean="0"/>
          </a:p>
          <a:p>
            <a:r>
              <a:rPr lang="en-US" dirty="0" smtClean="0"/>
              <a:t>Engine Size</a:t>
            </a:r>
          </a:p>
          <a:p>
            <a:r>
              <a:rPr lang="en-US" dirty="0" smtClean="0"/>
              <a:t>Car Width</a:t>
            </a:r>
          </a:p>
          <a:p>
            <a:r>
              <a:rPr lang="en-US" dirty="0" smtClean="0"/>
              <a:t>Engine Type </a:t>
            </a:r>
          </a:p>
          <a:p>
            <a:r>
              <a:rPr lang="en-US" dirty="0" smtClean="0"/>
              <a:t>Wheel Base </a:t>
            </a:r>
          </a:p>
          <a:p>
            <a:r>
              <a:rPr lang="en-US" dirty="0" smtClean="0"/>
              <a:t>Car Length</a:t>
            </a:r>
          </a:p>
          <a:p>
            <a:r>
              <a:rPr lang="en-US" dirty="0" smtClean="0"/>
              <a:t>Horse Power </a:t>
            </a:r>
          </a:p>
          <a:p>
            <a:r>
              <a:rPr lang="en-US" dirty="0" smtClean="0"/>
              <a:t>Curb Weight </a:t>
            </a:r>
          </a:p>
          <a:p>
            <a:r>
              <a:rPr lang="en-US" dirty="0" smtClean="0"/>
              <a:t>Bore Ratio</a:t>
            </a:r>
          </a:p>
          <a:p>
            <a:r>
              <a:rPr lang="en-US" dirty="0" smtClean="0"/>
              <a:t>Stroke</a:t>
            </a:r>
          </a:p>
          <a:p>
            <a:r>
              <a:rPr lang="en-US" dirty="0" smtClean="0"/>
              <a:t>Compression Ratio</a:t>
            </a:r>
          </a:p>
          <a:p>
            <a:endParaRPr lang="en-GB" dirty="0"/>
          </a:p>
        </p:txBody>
      </p:sp>
    </p:spTree>
    <p:extLst>
      <p:ext uri="{BB962C8B-B14F-4D97-AF65-F5344CB8AC3E}">
        <p14:creationId xmlns:p14="http://schemas.microsoft.com/office/powerpoint/2010/main" val="382545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91" y="380060"/>
            <a:ext cx="10949609" cy="1051175"/>
          </a:xfrm>
        </p:spPr>
        <p:txBody>
          <a:bodyPr/>
          <a:lstStyle/>
          <a:p>
            <a:pPr algn="ctr"/>
            <a:r>
              <a:rPr lang="en-US" b="1" dirty="0"/>
              <a:t>FINAL ANALYSIS AND RECOMMENDATIONS</a:t>
            </a:r>
            <a:endParaRPr lang="en-GB" dirty="0"/>
          </a:p>
        </p:txBody>
      </p:sp>
      <p:sp>
        <p:nvSpPr>
          <p:cNvPr id="3" name="Content Placeholder 2"/>
          <p:cNvSpPr>
            <a:spLocks noGrp="1"/>
          </p:cNvSpPr>
          <p:nvPr>
            <p:ph idx="1"/>
          </p:nvPr>
        </p:nvSpPr>
        <p:spPr>
          <a:xfrm>
            <a:off x="685800" y="1431236"/>
            <a:ext cx="10820400" cy="4787450"/>
          </a:xfrm>
        </p:spPr>
        <p:txBody>
          <a:bodyPr>
            <a:noAutofit/>
          </a:bodyPr>
          <a:lstStyle/>
          <a:p>
            <a:pPr marL="0" indent="0" algn="just">
              <a:lnSpc>
                <a:spcPct val="120000"/>
              </a:lnSpc>
              <a:buNone/>
            </a:pPr>
            <a:r>
              <a:rPr lang="en-US" sz="2400" dirty="0" err="1"/>
              <a:t>Geely</a:t>
            </a:r>
            <a:r>
              <a:rPr lang="en-US" sz="2400" dirty="0"/>
              <a:t> Auto can use the above features to determine the price of a car which they are about to distribute in the Nigeria market. </a:t>
            </a:r>
          </a:p>
          <a:p>
            <a:pPr algn="just">
              <a:lnSpc>
                <a:spcPct val="120000"/>
              </a:lnSpc>
            </a:pPr>
            <a:r>
              <a:rPr lang="en-US" sz="2400" dirty="0"/>
              <a:t>Along with that, our initial analysis brought out some </a:t>
            </a:r>
            <a:r>
              <a:rPr lang="en-US" sz="2400" dirty="0" smtClean="0"/>
              <a:t>valiant </a:t>
            </a:r>
            <a:r>
              <a:rPr lang="en-US" sz="2400" dirty="0"/>
              <a:t>features which has a huge impact on the price of a car. These are summarized again below:- </a:t>
            </a:r>
          </a:p>
          <a:p>
            <a:pPr algn="just">
              <a:lnSpc>
                <a:spcPct val="120000"/>
              </a:lnSpc>
            </a:pPr>
            <a:r>
              <a:rPr lang="en-US" sz="2400" dirty="0"/>
              <a:t>1. </a:t>
            </a:r>
            <a:r>
              <a:rPr lang="en-US" sz="2400" dirty="0" smtClean="0"/>
              <a:t>Company Name </a:t>
            </a:r>
            <a:r>
              <a:rPr lang="en-US" sz="2400" dirty="0"/>
              <a:t>- Brand value is a big factor. Companies such as Porsche, BMW, Jaguar produce some expensive cars. So price depends a lot on the company of the car.</a:t>
            </a:r>
          </a:p>
          <a:p>
            <a:pPr algn="just">
              <a:lnSpc>
                <a:spcPct val="120000"/>
              </a:lnSpc>
            </a:pPr>
            <a:r>
              <a:rPr lang="en-US" sz="2400" dirty="0"/>
              <a:t>2. </a:t>
            </a:r>
            <a:r>
              <a:rPr lang="en-US" sz="2400" dirty="0" smtClean="0"/>
              <a:t>Symbolling </a:t>
            </a:r>
            <a:r>
              <a:rPr lang="en-US" sz="2400" dirty="0"/>
              <a:t>- Cars </a:t>
            </a:r>
            <a:r>
              <a:rPr lang="en-US" sz="2400" dirty="0" smtClean="0"/>
              <a:t>symbolled </a:t>
            </a:r>
            <a:r>
              <a:rPr lang="en-US" sz="2400" dirty="0"/>
              <a:t>safe have a higher price range than others</a:t>
            </a:r>
            <a:r>
              <a:rPr lang="en-US" sz="2400" dirty="0" smtClean="0"/>
              <a:t>.</a:t>
            </a:r>
            <a:endParaRPr lang="en-US" sz="2400" dirty="0"/>
          </a:p>
        </p:txBody>
      </p:sp>
    </p:spTree>
    <p:extLst>
      <p:ext uri="{BB962C8B-B14F-4D97-AF65-F5344CB8AC3E}">
        <p14:creationId xmlns:p14="http://schemas.microsoft.com/office/powerpoint/2010/main" val="4048765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1064427"/>
          </a:xfrm>
        </p:spPr>
        <p:txBody>
          <a:bodyPr/>
          <a:lstStyle/>
          <a:p>
            <a:r>
              <a:rPr lang="en-US" b="1" dirty="0"/>
              <a:t>FINAL ANALYSIS AND RECOMMENDATIONS</a:t>
            </a:r>
            <a:endParaRPr lang="en-GB" dirty="0"/>
          </a:p>
        </p:txBody>
      </p:sp>
      <p:sp>
        <p:nvSpPr>
          <p:cNvPr id="3" name="Content Placeholder 2"/>
          <p:cNvSpPr>
            <a:spLocks noGrp="1"/>
          </p:cNvSpPr>
          <p:nvPr>
            <p:ph idx="1"/>
          </p:nvPr>
        </p:nvSpPr>
        <p:spPr>
          <a:xfrm>
            <a:off x="685800" y="1828800"/>
            <a:ext cx="10820400" cy="4389885"/>
          </a:xfrm>
        </p:spPr>
        <p:txBody>
          <a:bodyPr>
            <a:normAutofit/>
          </a:bodyPr>
          <a:lstStyle/>
          <a:p>
            <a:pPr>
              <a:lnSpc>
                <a:spcPct val="120000"/>
              </a:lnSpc>
            </a:pPr>
            <a:r>
              <a:rPr lang="en-US" sz="2400" dirty="0"/>
              <a:t>3. </a:t>
            </a:r>
            <a:r>
              <a:rPr lang="en-US" sz="2400" dirty="0" smtClean="0"/>
              <a:t>Fuel type </a:t>
            </a:r>
            <a:r>
              <a:rPr lang="en-US" sz="2400" dirty="0"/>
              <a:t>- Diesel powered cars tend to be very slightly expensive than their petrol counterparts. This could be because diesel is less expensive than petrol and thus a diesel car </a:t>
            </a:r>
            <a:r>
              <a:rPr lang="en-US" sz="2400" dirty="0" err="1"/>
              <a:t>willcost</a:t>
            </a:r>
            <a:r>
              <a:rPr lang="en-US" sz="2400" dirty="0"/>
              <a:t> less over time.</a:t>
            </a:r>
          </a:p>
          <a:p>
            <a:pPr>
              <a:lnSpc>
                <a:spcPct val="120000"/>
              </a:lnSpc>
            </a:pPr>
            <a:r>
              <a:rPr lang="en-US" sz="2400" dirty="0"/>
              <a:t>4. Engine Location - Cars with engines on the rear are significantly more expensive than the cars with engine on the front. This is mainly because the expensive sports cars have engine towards the back for better balance at high speeds and aerodynamic enhancement.</a:t>
            </a:r>
          </a:p>
          <a:p>
            <a:pPr>
              <a:lnSpc>
                <a:spcPct val="120000"/>
              </a:lnSpc>
            </a:pPr>
            <a:r>
              <a:rPr lang="en-US" sz="2400" dirty="0"/>
              <a:t>5. Cylinder Number - With the increase in the number of cylinders, the prices increase as well</a:t>
            </a:r>
            <a:endParaRPr lang="en-GB" sz="2400" dirty="0"/>
          </a:p>
          <a:p>
            <a:endParaRPr lang="en-GB" dirty="0"/>
          </a:p>
        </p:txBody>
      </p:sp>
    </p:spTree>
    <p:extLst>
      <p:ext uri="{BB962C8B-B14F-4D97-AF65-F5344CB8AC3E}">
        <p14:creationId xmlns:p14="http://schemas.microsoft.com/office/powerpoint/2010/main" val="212674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111177"/>
            <a:ext cx="9404723" cy="941742"/>
          </a:xfrm>
        </p:spPr>
        <p:txBody>
          <a:bodyPr/>
          <a:lstStyle/>
          <a:p>
            <a:pPr algn="ctr"/>
            <a:r>
              <a:rPr lang="en-GB" b="1" dirty="0" smtClean="0">
                <a:solidFill>
                  <a:schemeClr val="tx1"/>
                </a:solidFill>
              </a:rPr>
              <a:t>BUSINESS GOAL/OBJECTIVE</a:t>
            </a:r>
            <a:endParaRPr lang="en-GB" b="1" dirty="0">
              <a:solidFill>
                <a:schemeClr val="tx1"/>
              </a:solidFill>
            </a:endParaRPr>
          </a:p>
        </p:txBody>
      </p:sp>
      <p:sp>
        <p:nvSpPr>
          <p:cNvPr id="3" name="Content Placeholder 2"/>
          <p:cNvSpPr>
            <a:spLocks noGrp="1"/>
          </p:cNvSpPr>
          <p:nvPr>
            <p:ph idx="1"/>
          </p:nvPr>
        </p:nvSpPr>
        <p:spPr>
          <a:xfrm>
            <a:off x="645130" y="2052919"/>
            <a:ext cx="10339100" cy="3707801"/>
          </a:xfrm>
        </p:spPr>
        <p:txBody>
          <a:bodyPr>
            <a:noAutofit/>
          </a:bodyPr>
          <a:lstStyle/>
          <a:p>
            <a:pPr marL="0" indent="0" algn="just">
              <a:buNone/>
            </a:pPr>
            <a:r>
              <a:rPr lang="en-GB" sz="2800" b="1" dirty="0" smtClean="0"/>
              <a:t>To </a:t>
            </a:r>
            <a:r>
              <a:rPr lang="en-GB" sz="2800" b="1" dirty="0"/>
              <a:t>model the price of cars with the available independent </a:t>
            </a:r>
            <a:r>
              <a:rPr lang="en-GB" sz="2800" b="1" dirty="0" smtClean="0"/>
              <a:t>variables</a:t>
            </a:r>
            <a:r>
              <a:rPr lang="en-GB" sz="2800" b="1" dirty="0"/>
              <a:t> </a:t>
            </a:r>
            <a:r>
              <a:rPr lang="en-GB" sz="2800" b="1" dirty="0" smtClean="0"/>
              <a:t>for </a:t>
            </a:r>
            <a:r>
              <a:rPr lang="en-GB" sz="2800" b="1" dirty="0"/>
              <a:t>management </a:t>
            </a:r>
            <a:r>
              <a:rPr lang="en-GB" sz="2800" b="1" dirty="0" smtClean="0"/>
              <a:t>to </a:t>
            </a:r>
            <a:r>
              <a:rPr lang="en-GB" sz="2800" b="1" dirty="0"/>
              <a:t>use it to understand how exactly the prices vary with the independent variables. They can accordingly manipulate the design of the cars, the business strategy etc. to meet certain price levels. Further, the model will be a good way for management to understand the pricing dynamics of a new </a:t>
            </a:r>
            <a:r>
              <a:rPr lang="en-GB" sz="2800" b="1" dirty="0" smtClean="0"/>
              <a:t>market</a:t>
            </a:r>
            <a:r>
              <a:rPr lang="en-GB" sz="2800" b="1" dirty="0"/>
              <a:t>.</a:t>
            </a:r>
          </a:p>
        </p:txBody>
      </p:sp>
    </p:spTree>
    <p:extLst>
      <p:ext uri="{BB962C8B-B14F-4D97-AF65-F5344CB8AC3E}">
        <p14:creationId xmlns:p14="http://schemas.microsoft.com/office/powerpoint/2010/main" val="1937872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7171" y="452718"/>
            <a:ext cx="11811054" cy="930312"/>
          </a:xfrm>
        </p:spPr>
        <p:txBody>
          <a:bodyPr>
            <a:normAutofit fontScale="90000"/>
          </a:bodyPr>
          <a:lstStyle/>
          <a:p>
            <a:pPr algn="ctr"/>
            <a:r>
              <a:rPr lang="en-GB" sz="3600" b="1" dirty="0" smtClean="0"/>
              <a:t>Boxplot Indicating Features of Categorical Variables</a:t>
            </a:r>
            <a:endParaRPr lang="en-GB" sz="3600" b="1" dirty="0"/>
          </a:p>
        </p:txBody>
      </p:sp>
      <p:sp>
        <p:nvSpPr>
          <p:cNvPr id="6" name="Content Placeholder 5"/>
          <p:cNvSpPr>
            <a:spLocks noGrp="1"/>
          </p:cNvSpPr>
          <p:nvPr>
            <p:ph sz="half" idx="2"/>
          </p:nvPr>
        </p:nvSpPr>
        <p:spPr>
          <a:xfrm>
            <a:off x="8218170" y="1383030"/>
            <a:ext cx="3810054" cy="5314950"/>
          </a:xfrm>
        </p:spPr>
        <p:txBody>
          <a:bodyPr>
            <a:normAutofit fontScale="92500" lnSpcReduction="10000"/>
          </a:bodyPr>
          <a:lstStyle/>
          <a:p>
            <a:r>
              <a:rPr lang="en-US" b="1" dirty="0" smtClean="0"/>
              <a:t>Fuel type </a:t>
            </a:r>
            <a:r>
              <a:rPr lang="en-US" b="1" dirty="0"/>
              <a:t>have an effect on the pricing of the cars</a:t>
            </a:r>
            <a:r>
              <a:rPr lang="en-US" b="1" dirty="0" smtClean="0"/>
              <a:t>.</a:t>
            </a:r>
            <a:endParaRPr lang="en-US" b="1" dirty="0"/>
          </a:p>
          <a:p>
            <a:r>
              <a:rPr lang="en-US" b="1" dirty="0" smtClean="0"/>
              <a:t>Engine location </a:t>
            </a:r>
            <a:r>
              <a:rPr lang="en-US" b="1" dirty="0"/>
              <a:t>and aspiration </a:t>
            </a:r>
            <a:r>
              <a:rPr lang="en-US" b="1" dirty="0" smtClean="0"/>
              <a:t>surely </a:t>
            </a:r>
            <a:r>
              <a:rPr lang="en-US" b="1" dirty="0"/>
              <a:t>has a visible </a:t>
            </a:r>
            <a:r>
              <a:rPr lang="en-US" b="1" dirty="0" smtClean="0"/>
              <a:t>effect </a:t>
            </a:r>
            <a:r>
              <a:rPr lang="en-US" b="1" dirty="0"/>
              <a:t>on the pricing of the car</a:t>
            </a:r>
          </a:p>
          <a:p>
            <a:r>
              <a:rPr lang="en-US" b="1" dirty="0" smtClean="0"/>
              <a:t>The </a:t>
            </a:r>
            <a:r>
              <a:rPr lang="en-US" b="1" dirty="0"/>
              <a:t>price of real wheel drive is significantly higher </a:t>
            </a:r>
            <a:r>
              <a:rPr lang="en-US" b="1" dirty="0" smtClean="0"/>
              <a:t>than </a:t>
            </a:r>
            <a:r>
              <a:rPr lang="en-US" b="1" dirty="0"/>
              <a:t>other </a:t>
            </a:r>
            <a:r>
              <a:rPr lang="en-US" b="1" dirty="0" smtClean="0"/>
              <a:t>drive wheel </a:t>
            </a:r>
            <a:r>
              <a:rPr lang="en-US" b="1" dirty="0"/>
              <a:t>options.</a:t>
            </a:r>
          </a:p>
          <a:p>
            <a:r>
              <a:rPr lang="en-US" b="1" dirty="0" smtClean="0"/>
              <a:t>Cylinder number </a:t>
            </a:r>
            <a:r>
              <a:rPr lang="en-US" b="1" dirty="0"/>
              <a:t>and engine type also seem to regulate the price of cars.</a:t>
            </a:r>
          </a:p>
          <a:p>
            <a:r>
              <a:rPr lang="en-US" b="1" dirty="0"/>
              <a:t>H</a:t>
            </a:r>
            <a:r>
              <a:rPr lang="en-US" b="1" dirty="0" smtClean="0"/>
              <a:t>ardtop </a:t>
            </a:r>
            <a:r>
              <a:rPr lang="en-US" b="1" dirty="0"/>
              <a:t>and </a:t>
            </a:r>
            <a:r>
              <a:rPr lang="en-US" b="1" dirty="0" smtClean="0"/>
              <a:t>convertible </a:t>
            </a:r>
            <a:r>
              <a:rPr lang="en-US" b="1" dirty="0"/>
              <a:t>cars are </a:t>
            </a:r>
            <a:r>
              <a:rPr lang="en-US" b="1" dirty="0" smtClean="0"/>
              <a:t>definitely </a:t>
            </a:r>
            <a:r>
              <a:rPr lang="en-US" b="1" dirty="0"/>
              <a:t>priced higher than other body </a:t>
            </a:r>
            <a:r>
              <a:rPr lang="en-US" b="1" dirty="0" smtClean="0"/>
              <a:t>types available. Also car body </a:t>
            </a:r>
            <a:r>
              <a:rPr lang="en-US" b="1" dirty="0"/>
              <a:t>is contributing in </a:t>
            </a:r>
            <a:r>
              <a:rPr lang="en-US" b="1" dirty="0" smtClean="0"/>
              <a:t>determining </a:t>
            </a:r>
            <a:r>
              <a:rPr lang="en-US" b="1" dirty="0"/>
              <a:t>the price.</a:t>
            </a:r>
            <a:endParaRPr lang="en-GB" b="1"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7169" y="1383031"/>
            <a:ext cx="8000999" cy="5314950"/>
          </a:xfrm>
        </p:spPr>
      </p:pic>
    </p:spTree>
    <p:extLst>
      <p:ext uri="{BB962C8B-B14F-4D97-AF65-F5344CB8AC3E}">
        <p14:creationId xmlns:p14="http://schemas.microsoft.com/office/powerpoint/2010/main" val="246358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11355388" cy="953172"/>
          </a:xfrm>
        </p:spPr>
        <p:txBody>
          <a:bodyPr/>
          <a:lstStyle/>
          <a:p>
            <a:pPr algn="ctr"/>
            <a:r>
              <a:rPr lang="en-GB" b="1" dirty="0" smtClean="0"/>
              <a:t>Wheelbase Correlation With Price</a:t>
            </a:r>
            <a:endParaRPr lang="en-GB" b="1" dirty="0"/>
          </a:p>
        </p:txBody>
      </p:sp>
      <p:sp>
        <p:nvSpPr>
          <p:cNvPr id="5" name="Content Placeholder 4"/>
          <p:cNvSpPr>
            <a:spLocks noGrp="1"/>
          </p:cNvSpPr>
          <p:nvPr>
            <p:ph sz="half" idx="1"/>
          </p:nvPr>
        </p:nvSpPr>
        <p:spPr>
          <a:xfrm>
            <a:off x="63181" y="1402538"/>
            <a:ext cx="4451669" cy="5364021"/>
          </a:xfrm>
        </p:spPr>
        <p:txBody>
          <a:bodyPr>
            <a:noAutofit/>
          </a:bodyPr>
          <a:lstStyle/>
          <a:p>
            <a:pPr marL="0" indent="0" algn="ctr">
              <a:buNone/>
            </a:pPr>
            <a:r>
              <a:rPr lang="en-GB" sz="2800" b="1" dirty="0" smtClean="0"/>
              <a:t>From the visualization it can be seen that Wheelbase has a strong positive correlation (0.57)with price. This Indicates that the longer the wheelbase, the higher the price because longer wheel bases tend to have a better ride quality than those with shorter ones.</a:t>
            </a:r>
            <a:endParaRPr lang="en-GB" sz="2800" b="1"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14850" y="1402538"/>
            <a:ext cx="6991350" cy="4838242"/>
          </a:xfrm>
        </p:spPr>
      </p:pic>
    </p:spTree>
    <p:extLst>
      <p:ext uri="{BB962C8B-B14F-4D97-AF65-F5344CB8AC3E}">
        <p14:creationId xmlns:p14="http://schemas.microsoft.com/office/powerpoint/2010/main" val="249847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9404723" cy="964602"/>
          </a:xfrm>
        </p:spPr>
        <p:txBody>
          <a:bodyPr>
            <a:normAutofit fontScale="90000"/>
          </a:bodyPr>
          <a:lstStyle/>
          <a:p>
            <a:pPr algn="ctr"/>
            <a:r>
              <a:rPr lang="en-GB" b="1" dirty="0" smtClean="0"/>
              <a:t>Car Length </a:t>
            </a:r>
            <a:r>
              <a:rPr lang="en-GB" b="1" dirty="0"/>
              <a:t>Correlation With Price</a:t>
            </a:r>
            <a:endParaRPr lang="en-GB"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5749" y="1497331"/>
            <a:ext cx="7254693" cy="5052060"/>
          </a:xfrm>
        </p:spPr>
      </p:pic>
      <p:sp>
        <p:nvSpPr>
          <p:cNvPr id="6" name="Content Placeholder 5"/>
          <p:cNvSpPr>
            <a:spLocks noGrp="1"/>
          </p:cNvSpPr>
          <p:nvPr>
            <p:ph sz="half" idx="2"/>
          </p:nvPr>
        </p:nvSpPr>
        <p:spPr>
          <a:xfrm>
            <a:off x="7540442" y="2057401"/>
            <a:ext cx="4278684" cy="5052060"/>
          </a:xfrm>
        </p:spPr>
        <p:txBody>
          <a:bodyPr>
            <a:normAutofit/>
          </a:bodyPr>
          <a:lstStyle/>
          <a:p>
            <a:pPr marL="0" indent="0" algn="ctr">
              <a:buNone/>
            </a:pPr>
            <a:r>
              <a:rPr lang="en-GB" sz="3600" b="1" dirty="0"/>
              <a:t>From the visualization it can be seen </a:t>
            </a:r>
            <a:r>
              <a:rPr lang="en-GB" sz="3600" b="1" dirty="0" smtClean="0"/>
              <a:t>that car length </a:t>
            </a:r>
            <a:r>
              <a:rPr lang="en-GB" sz="3600" b="1" dirty="0"/>
              <a:t>has a strong positive correlation (</a:t>
            </a:r>
            <a:r>
              <a:rPr lang="en-GB" sz="3600" b="1" dirty="0" smtClean="0"/>
              <a:t>0.68)with </a:t>
            </a:r>
            <a:r>
              <a:rPr lang="en-GB" sz="3600" b="1" dirty="0"/>
              <a:t>price</a:t>
            </a:r>
            <a:r>
              <a:rPr lang="en-GB" sz="3600" b="1" dirty="0" smtClean="0"/>
              <a:t>.</a:t>
            </a:r>
            <a:endParaRPr lang="en-GB" sz="3600" b="1" dirty="0"/>
          </a:p>
        </p:txBody>
      </p:sp>
    </p:spTree>
    <p:extLst>
      <p:ext uri="{BB962C8B-B14F-4D97-AF65-F5344CB8AC3E}">
        <p14:creationId xmlns:p14="http://schemas.microsoft.com/office/powerpoint/2010/main" val="173223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35349" cy="987462"/>
          </a:xfrm>
        </p:spPr>
        <p:txBody>
          <a:bodyPr/>
          <a:lstStyle/>
          <a:p>
            <a:pPr algn="ctr"/>
            <a:r>
              <a:rPr lang="en-GB" b="1" dirty="0" smtClean="0"/>
              <a:t>Engine Size Correlation </a:t>
            </a:r>
            <a:r>
              <a:rPr lang="en-GB" b="1" dirty="0"/>
              <a:t>With Price</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54537" y="1562099"/>
            <a:ext cx="7326923" cy="4914899"/>
          </a:xfrm>
        </p:spPr>
      </p:pic>
      <p:sp>
        <p:nvSpPr>
          <p:cNvPr id="4" name="Content Placeholder 3"/>
          <p:cNvSpPr>
            <a:spLocks noGrp="1"/>
          </p:cNvSpPr>
          <p:nvPr>
            <p:ph sz="half" idx="2"/>
          </p:nvPr>
        </p:nvSpPr>
        <p:spPr>
          <a:xfrm>
            <a:off x="114007" y="1562100"/>
            <a:ext cx="4240530" cy="4914899"/>
          </a:xfrm>
        </p:spPr>
        <p:txBody>
          <a:bodyPr>
            <a:normAutofit/>
          </a:bodyPr>
          <a:lstStyle/>
          <a:p>
            <a:pPr marL="0" indent="0" algn="ctr">
              <a:buNone/>
            </a:pPr>
            <a:r>
              <a:rPr lang="en-GB" sz="2400" b="1" dirty="0"/>
              <a:t>From the visualization it can be seen that </a:t>
            </a:r>
            <a:r>
              <a:rPr lang="en-GB" sz="2400" b="1" dirty="0" smtClean="0"/>
              <a:t>engine size </a:t>
            </a:r>
            <a:r>
              <a:rPr lang="en-GB" sz="2400" b="1" dirty="0"/>
              <a:t>has a strong positive correlation (</a:t>
            </a:r>
            <a:r>
              <a:rPr lang="en-GB" sz="2400" b="1" dirty="0" smtClean="0"/>
              <a:t>0.8) with </a:t>
            </a:r>
            <a:r>
              <a:rPr lang="en-GB" sz="2400" b="1" dirty="0"/>
              <a:t>price. This Indicates that the </a:t>
            </a:r>
            <a:r>
              <a:rPr lang="en-GB" sz="2400" b="1" dirty="0" smtClean="0"/>
              <a:t>bigger </a:t>
            </a:r>
            <a:r>
              <a:rPr lang="en-GB" sz="2400" b="1" dirty="0"/>
              <a:t>the </a:t>
            </a:r>
            <a:r>
              <a:rPr lang="en-GB" sz="2400" b="1" dirty="0" smtClean="0"/>
              <a:t>engine in size, </a:t>
            </a:r>
            <a:r>
              <a:rPr lang="en-GB" sz="2400" b="1" dirty="0"/>
              <a:t>the higher the price </a:t>
            </a:r>
            <a:r>
              <a:rPr lang="en-GB" sz="2400" b="1" dirty="0" smtClean="0"/>
              <a:t>because they possess higher turbo charge and have around 150hp making them more expensive than cars with smaller ones.</a:t>
            </a:r>
            <a:endParaRPr lang="en-GB" sz="2400" b="1" dirty="0"/>
          </a:p>
        </p:txBody>
      </p:sp>
    </p:spTree>
    <p:extLst>
      <p:ext uri="{BB962C8B-B14F-4D97-AF65-F5344CB8AC3E}">
        <p14:creationId xmlns:p14="http://schemas.microsoft.com/office/powerpoint/2010/main" val="172394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764373"/>
            <a:ext cx="11266170" cy="824397"/>
          </a:xfrm>
        </p:spPr>
        <p:txBody>
          <a:bodyPr/>
          <a:lstStyle/>
          <a:p>
            <a:pPr algn="ctr"/>
            <a:r>
              <a:rPr lang="en-US" b="1" dirty="0" smtClean="0"/>
              <a:t>FUEL TYPE PREFERENCE</a:t>
            </a:r>
            <a:endParaRPr lang="en-GB" b="1" dirty="0"/>
          </a:p>
        </p:txBody>
      </p:sp>
      <p:sp>
        <p:nvSpPr>
          <p:cNvPr id="4" name="Content Placeholder 3"/>
          <p:cNvSpPr>
            <a:spLocks noGrp="1"/>
          </p:cNvSpPr>
          <p:nvPr>
            <p:ph sz="half" idx="2"/>
          </p:nvPr>
        </p:nvSpPr>
        <p:spPr>
          <a:xfrm>
            <a:off x="6686550" y="2685285"/>
            <a:ext cx="4819650" cy="4024125"/>
          </a:xfrm>
        </p:spPr>
        <p:txBody>
          <a:bodyPr>
            <a:normAutofit/>
          </a:bodyPr>
          <a:lstStyle/>
          <a:p>
            <a:pPr marL="0" indent="0">
              <a:buNone/>
            </a:pPr>
            <a:r>
              <a:rPr lang="en-US" sz="3200" b="1" dirty="0" smtClean="0"/>
              <a:t>From the visualization, it can be seen that majority of the cars preferred are the ones that run on gasoline instead of diese</a:t>
            </a:r>
            <a:r>
              <a:rPr lang="en-US" sz="3200" b="1" dirty="0"/>
              <a:t>l</a:t>
            </a:r>
            <a:endParaRPr lang="en-GB" sz="3200" b="1"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0030" y="1588770"/>
            <a:ext cx="6297930" cy="5120640"/>
          </a:xfrm>
        </p:spPr>
      </p:pic>
    </p:spTree>
    <p:extLst>
      <p:ext uri="{BB962C8B-B14F-4D97-AF65-F5344CB8AC3E}">
        <p14:creationId xmlns:p14="http://schemas.microsoft.com/office/powerpoint/2010/main" val="405613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10820400" cy="835827"/>
          </a:xfrm>
        </p:spPr>
        <p:txBody>
          <a:bodyPr>
            <a:normAutofit fontScale="90000"/>
          </a:bodyPr>
          <a:lstStyle/>
          <a:p>
            <a:pPr algn="ctr"/>
            <a:r>
              <a:rPr lang="en-US" b="1" dirty="0" smtClean="0"/>
              <a:t>CARS CHOICE BASED ON NUMBER OF DOORS</a:t>
            </a:r>
            <a:endParaRPr lang="en-GB" b="1" dirty="0"/>
          </a:p>
        </p:txBody>
      </p:sp>
      <p:sp>
        <p:nvSpPr>
          <p:cNvPr id="3" name="Content Placeholder 2"/>
          <p:cNvSpPr>
            <a:spLocks noGrp="1"/>
          </p:cNvSpPr>
          <p:nvPr>
            <p:ph sz="half" idx="1"/>
          </p:nvPr>
        </p:nvSpPr>
        <p:spPr>
          <a:xfrm>
            <a:off x="316230" y="2458888"/>
            <a:ext cx="4461510" cy="5074919"/>
          </a:xfrm>
        </p:spPr>
        <p:txBody>
          <a:bodyPr>
            <a:normAutofit/>
          </a:bodyPr>
          <a:lstStyle/>
          <a:p>
            <a:pPr marL="0" indent="0">
              <a:buNone/>
            </a:pPr>
            <a:r>
              <a:rPr lang="en-US" sz="3600" b="1" dirty="0" smtClean="0"/>
              <a:t>The visualization indicates that majority of the cars are those with 4 doors against the ones with 2 doors.</a:t>
            </a:r>
            <a:endParaRPr lang="en-GB" sz="3600"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77740" y="1600200"/>
            <a:ext cx="7246620" cy="5074920"/>
          </a:xfrm>
        </p:spPr>
      </p:pic>
    </p:spTree>
    <p:extLst>
      <p:ext uri="{BB962C8B-B14F-4D97-AF65-F5344CB8AC3E}">
        <p14:creationId xmlns:p14="http://schemas.microsoft.com/office/powerpoint/2010/main" val="115206338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351</TotalTime>
  <Words>1185</Words>
  <Application>Microsoft Office PowerPoint</Application>
  <PresentationFormat>Widescreen</PresentationFormat>
  <Paragraphs>82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Albertus Extra Bold</vt:lpstr>
      <vt:lpstr>Arial</vt:lpstr>
      <vt:lpstr>Century Gothic</vt:lpstr>
      <vt:lpstr>Courier New</vt:lpstr>
      <vt:lpstr>Vapor Trail</vt:lpstr>
      <vt:lpstr>GEELY AUTOS PRICE PREDICTION MODEL</vt:lpstr>
      <vt:lpstr>PROBLEM STATEMENT</vt:lpstr>
      <vt:lpstr>BUSINESS GOAL/OBJECTIVE</vt:lpstr>
      <vt:lpstr>Boxplot Indicating Features of Categorical Variables</vt:lpstr>
      <vt:lpstr>Wheelbase Correlation With Price</vt:lpstr>
      <vt:lpstr>Car Length Correlation With Price</vt:lpstr>
      <vt:lpstr>Engine Size Correlation With Price</vt:lpstr>
      <vt:lpstr>FUEL TYPE PREFERENCE</vt:lpstr>
      <vt:lpstr>CARS CHOICE BASED ON NUMBER OF DOORS</vt:lpstr>
      <vt:lpstr>CAR CHOICES BASED ON WHEEL DRIVE</vt:lpstr>
      <vt:lpstr>CARS CHOICES BASED ON ENGINE LOCATION</vt:lpstr>
      <vt:lpstr>CARS CHOICES BASED ON ENGINE COUNT</vt:lpstr>
      <vt:lpstr>CARS CHOICES BASED ON CYLINDER NUMBER</vt:lpstr>
      <vt:lpstr>CAR PREFERENCE BASED ON COMPANY</vt:lpstr>
      <vt:lpstr>AVERAGE CAR PRICE OF COMPANIES</vt:lpstr>
      <vt:lpstr>A HEATMAP INDICATING THE RELATIONSHIPS BETWEEN INDIVIDUAL VARIABLES</vt:lpstr>
      <vt:lpstr>ACTUAL PRICE VERSUS PREDICTED PRICE GRAPGH</vt:lpstr>
      <vt:lpstr>SCATTERPLOT INDICATING NEW PREDICTED PRICE VERSUS INITIAL PRICE</vt:lpstr>
      <vt:lpstr>OBSERVATIONS AND CONCLUSION</vt:lpstr>
      <vt:lpstr>OBSERVATIONS AND CONCLUSION</vt:lpstr>
      <vt:lpstr>OBSERVATIONS AND CONCLUSION</vt:lpstr>
      <vt:lpstr>FINAL ANALYSIS AND RECOMMENDATIONS</vt:lpstr>
      <vt:lpstr>FINAL ANALYSIS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GEELY AUTOS PRICE PREDICTION MODEL</dc:title>
  <dc:creator>USER</dc:creator>
  <cp:lastModifiedBy>USER</cp:lastModifiedBy>
  <cp:revision>28</cp:revision>
  <dcterms:created xsi:type="dcterms:W3CDTF">2022-10-21T10:14:15Z</dcterms:created>
  <dcterms:modified xsi:type="dcterms:W3CDTF">2022-10-22T12:10:16Z</dcterms:modified>
</cp:coreProperties>
</file>