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8" r:id="rId6"/>
    <p:sldId id="272" r:id="rId7"/>
    <p:sldId id="273" r:id="rId8"/>
    <p:sldId id="269" r:id="rId9"/>
    <p:sldId id="274" r:id="rId10"/>
    <p:sldId id="275" r:id="rId11"/>
    <p:sldId id="276" r:id="rId12"/>
    <p:sldId id="277" r:id="rId13"/>
    <p:sldId id="278" r:id="rId14"/>
    <p:sldId id="279" r:id="rId15"/>
    <p:sldId id="282" r:id="rId16"/>
    <p:sldId id="283" r:id="rId17"/>
    <p:sldId id="284" r:id="rId18"/>
    <p:sldId id="285" r:id="rId19"/>
    <p:sldId id="286" r:id="rId20"/>
    <p:sldId id="288" r:id="rId21"/>
    <p:sldId id="289" r:id="rId22"/>
    <p:sldId id="290" r:id="rId23"/>
    <p:sldId id="291" r:id="rId24"/>
    <p:sldId id="287" r:id="rId25"/>
    <p:sldId id="292"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492" autoAdjust="0"/>
  </p:normalViewPr>
  <p:slideViewPr>
    <p:cSldViewPr>
      <p:cViewPr varScale="1">
        <p:scale>
          <a:sx n="72" d="100"/>
          <a:sy n="72" d="100"/>
        </p:scale>
        <p:origin x="66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11/30/2020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11/30/2020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11/30/2020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11/30/2020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11/30/2020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11/30/2020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11/30/2020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11/30/2020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11/30/2020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11/30/2020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11/30/2020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11/30/2020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11/30/2020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11/30/2020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Emmyeka1/Coursera_Capstone/blob/main/The_Battle_of_Neighborhoods_1.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New_York_City" TargetMode="External"/><Relationship Id="rId2" Type="http://schemas.openxmlformats.org/officeDocument/2006/relationships/hyperlink" Target="https://en.wikipedia.org/wiki/Demographics_of_New_York_City" TargetMode="External"/><Relationship Id="rId1" Type="http://schemas.openxmlformats.org/officeDocument/2006/relationships/slideLayout" Target="../slideLayouts/slideLayout2.xml"/><Relationship Id="rId5" Type="http://schemas.openxmlformats.org/officeDocument/2006/relationships/hyperlink" Target="https://github.com/Emmyeka1/Coursera_Capstone/blob/main/The_Battle_of_Neighborhoods_1.ipynb" TargetMode="External"/><Relationship Id="rId4" Type="http://schemas.openxmlformats.org/officeDocument/2006/relationships/hyperlink" Target="https://cocl.us/new_york_datase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mographics_of_New_York_City" TargetMode="External"/><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Battle of  Neighborhoods</a:t>
            </a:r>
          </a:p>
        </p:txBody>
      </p:sp>
      <p:sp>
        <p:nvSpPr>
          <p:cNvPr id="3" name="Subtitle 2"/>
          <p:cNvSpPr>
            <a:spLocks noGrp="1"/>
          </p:cNvSpPr>
          <p:nvPr>
            <p:ph type="subTitle" idx="1"/>
          </p:nvPr>
        </p:nvSpPr>
        <p:spPr/>
        <p:txBody>
          <a:bodyPr>
            <a:normAutofit lnSpcReduction="10000"/>
          </a:bodyPr>
          <a:lstStyle/>
          <a:p>
            <a:r>
              <a:rPr lang="en-US" dirty="0"/>
              <a:t>Analyzing New York City Neighborhoods for the purpose of starting an African Restaurant</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lstStyle/>
          <a:p>
            <a:r>
              <a:rPr lang="en-IN" dirty="0"/>
              <a:t>We also used folium to visualize the neighbourhoods in New York City with the highest average rating for African Restaurants. The map is displayed here.</a:t>
            </a:r>
            <a:endParaRPr lang="en-US" dirty="0"/>
          </a:p>
        </p:txBody>
      </p:sp>
      <p:graphicFrame>
        <p:nvGraphicFramePr>
          <p:cNvPr id="7" name="Content Placeholder 6"/>
          <p:cNvGraphicFramePr>
            <a:graphicFrameLocks noGrp="1"/>
          </p:cNvGraphicFramePr>
          <p:nvPr>
            <p:ph sz="half" idx="2"/>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pic>
        <p:nvPicPr>
          <p:cNvPr id="8" name="Picture 7">
            <a:extLst>
              <a:ext uri="{FF2B5EF4-FFF2-40B4-BE49-F238E27FC236}">
                <a16:creationId xmlns:a16="http://schemas.microsoft.com/office/drawing/2014/main" id="{A772F62B-3BD3-4BAF-AE75-F46FCDF99E96}"/>
              </a:ext>
            </a:extLst>
          </p:cNvPr>
          <p:cNvPicPr/>
          <p:nvPr/>
        </p:nvPicPr>
        <p:blipFill>
          <a:blip r:embed="rId3"/>
          <a:stretch>
            <a:fillRect/>
          </a:stretch>
        </p:blipFill>
        <p:spPr>
          <a:xfrm>
            <a:off x="5992163" y="1447800"/>
            <a:ext cx="5943600" cy="4442791"/>
          </a:xfrm>
          <a:prstGeom prst="rect">
            <a:avLst/>
          </a:prstGeom>
        </p:spPr>
      </p:pic>
    </p:spTree>
    <p:extLst>
      <p:ext uri="{BB962C8B-B14F-4D97-AF65-F5344CB8AC3E}">
        <p14:creationId xmlns:p14="http://schemas.microsoft.com/office/powerpoint/2010/main" val="113430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600200"/>
            <a:ext cx="10515600" cy="4572000"/>
          </a:xfrm>
        </p:spPr>
        <p:txBody>
          <a:bodyPr>
            <a:normAutofit/>
          </a:bodyPr>
          <a:lstStyle/>
          <a:p>
            <a:r>
              <a:rPr lang="en-US" dirty="0"/>
              <a:t>Our analysis of the neighborhoods and boroughs of NYC for the purpose of determining the location for a new African restaurant produced several results. Our exploration of the Wikipedia data emphasized the cosmopolitan nature of NYC.</a:t>
            </a:r>
          </a:p>
          <a:p>
            <a:endParaRPr lang="en-US" dirty="0"/>
          </a:p>
        </p:txBody>
      </p:sp>
      <p:pic>
        <p:nvPicPr>
          <p:cNvPr id="8" name="Picture 7">
            <a:extLst>
              <a:ext uri="{FF2B5EF4-FFF2-40B4-BE49-F238E27FC236}">
                <a16:creationId xmlns:a16="http://schemas.microsoft.com/office/drawing/2014/main" id="{46B9FA32-BA61-43EE-839E-7A1FEC42B402}"/>
              </a:ext>
            </a:extLst>
          </p:cNvPr>
          <p:cNvPicPr>
            <a:picLocks noChangeAspect="1"/>
          </p:cNvPicPr>
          <p:nvPr/>
        </p:nvPicPr>
        <p:blipFill>
          <a:blip r:embed="rId2"/>
          <a:stretch>
            <a:fillRect/>
          </a:stretch>
        </p:blipFill>
        <p:spPr>
          <a:xfrm>
            <a:off x="1255712" y="4340087"/>
            <a:ext cx="10287000" cy="1552575"/>
          </a:xfrm>
          <a:prstGeom prst="rect">
            <a:avLst/>
          </a:prstGeom>
        </p:spPr>
      </p:pic>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lstStyle/>
          <a:p>
            <a:r>
              <a:rPr lang="en-US" dirty="0"/>
              <a:t>This justifies our initial hypothesis for the need for more African restaurants in NYC.</a:t>
            </a:r>
          </a:p>
          <a:p>
            <a:endParaRPr lang="en-US" dirty="0"/>
          </a:p>
        </p:txBody>
      </p:sp>
    </p:spTree>
    <p:extLst>
      <p:ext uri="{BB962C8B-B14F-4D97-AF65-F5344CB8AC3E}">
        <p14:creationId xmlns:p14="http://schemas.microsoft.com/office/powerpoint/2010/main" val="37365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a:bodyPr>
          <a:lstStyle/>
          <a:p>
            <a:r>
              <a:rPr lang="en-US" dirty="0"/>
              <a:t>Our exploration of the NYC dataset revealed to us that Queens borough has the highest number of neighborhoods in NYC (80), closely followed by Brooklyn, Staten Island, Bronx and Manhattan.    </a:t>
            </a:r>
          </a:p>
        </p:txBody>
      </p:sp>
      <p:pic>
        <p:nvPicPr>
          <p:cNvPr id="3" name="Picture 2">
            <a:extLst>
              <a:ext uri="{FF2B5EF4-FFF2-40B4-BE49-F238E27FC236}">
                <a16:creationId xmlns:a16="http://schemas.microsoft.com/office/drawing/2014/main" id="{2F8420D8-3A38-4636-81CC-6FEEC4624F33}"/>
              </a:ext>
            </a:extLst>
          </p:cNvPr>
          <p:cNvPicPr>
            <a:picLocks noChangeAspect="1"/>
          </p:cNvPicPr>
          <p:nvPr/>
        </p:nvPicPr>
        <p:blipFill>
          <a:blip r:embed="rId2"/>
          <a:stretch>
            <a:fillRect/>
          </a:stretch>
        </p:blipFill>
        <p:spPr>
          <a:xfrm>
            <a:off x="5892935" y="1509374"/>
            <a:ext cx="5764077" cy="4053226"/>
          </a:xfrm>
          <a:prstGeom prst="rect">
            <a:avLst/>
          </a:prstGeom>
        </p:spPr>
      </p:pic>
    </p:spTree>
    <p:extLst>
      <p:ext uri="{BB962C8B-B14F-4D97-AF65-F5344CB8AC3E}">
        <p14:creationId xmlns:p14="http://schemas.microsoft.com/office/powerpoint/2010/main" val="124368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normAutofit fontScale="92500" lnSpcReduction="10000"/>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fontScale="92500" lnSpcReduction="10000"/>
          </a:bodyPr>
          <a:lstStyle/>
          <a:p>
            <a:r>
              <a:rPr lang="en-US" dirty="0"/>
              <a:t>Our results also show that of the over 300 restaurants in NYC, we only have 18 African restaurants in 3 boroughs; Bronx (7), Manhattan (7) and Brooklyn (4) as Queens and Staten Island had none. This confirmed our earlier problem statement of the need for more African Restaurants in NYC.</a:t>
            </a:r>
          </a:p>
        </p:txBody>
      </p:sp>
      <p:pic>
        <p:nvPicPr>
          <p:cNvPr id="5" name="Picture 4">
            <a:extLst>
              <a:ext uri="{FF2B5EF4-FFF2-40B4-BE49-F238E27FC236}">
                <a16:creationId xmlns:a16="http://schemas.microsoft.com/office/drawing/2014/main" id="{BC14830F-B3F6-4017-93BD-FA164D020C8E}"/>
              </a:ext>
            </a:extLst>
          </p:cNvPr>
          <p:cNvPicPr>
            <a:picLocks noChangeAspect="1"/>
          </p:cNvPicPr>
          <p:nvPr/>
        </p:nvPicPr>
        <p:blipFill>
          <a:blip r:embed="rId2"/>
          <a:stretch>
            <a:fillRect/>
          </a:stretch>
        </p:blipFill>
        <p:spPr>
          <a:xfrm>
            <a:off x="5789612" y="1252537"/>
            <a:ext cx="6086475" cy="4081463"/>
          </a:xfrm>
          <a:prstGeom prst="rect">
            <a:avLst/>
          </a:prstGeom>
        </p:spPr>
      </p:pic>
    </p:spTree>
    <p:extLst>
      <p:ext uri="{BB962C8B-B14F-4D97-AF65-F5344CB8AC3E}">
        <p14:creationId xmlns:p14="http://schemas.microsoft.com/office/powerpoint/2010/main" val="51087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normAutofit/>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a:bodyPr>
          <a:lstStyle/>
          <a:p>
            <a:r>
              <a:rPr lang="en-US" dirty="0"/>
              <a:t>We also observe that though the Bronx and Manhattan has the highest number of African Restaurants, Central Harlem, Manhattan has 4 African Restaurants; the most for a neighborhood in New York City.</a:t>
            </a:r>
          </a:p>
        </p:txBody>
      </p:sp>
      <p:pic>
        <p:nvPicPr>
          <p:cNvPr id="3" name="Picture 2">
            <a:extLst>
              <a:ext uri="{FF2B5EF4-FFF2-40B4-BE49-F238E27FC236}">
                <a16:creationId xmlns:a16="http://schemas.microsoft.com/office/drawing/2014/main" id="{57745267-CA43-4D7F-B939-8766C02BFE8A}"/>
              </a:ext>
            </a:extLst>
          </p:cNvPr>
          <p:cNvPicPr>
            <a:picLocks noChangeAspect="1"/>
          </p:cNvPicPr>
          <p:nvPr/>
        </p:nvPicPr>
        <p:blipFill>
          <a:blip r:embed="rId2"/>
          <a:stretch>
            <a:fillRect/>
          </a:stretch>
        </p:blipFill>
        <p:spPr>
          <a:xfrm>
            <a:off x="5659022" y="1447800"/>
            <a:ext cx="6029325" cy="4381500"/>
          </a:xfrm>
          <a:prstGeom prst="rect">
            <a:avLst/>
          </a:prstGeom>
        </p:spPr>
      </p:pic>
    </p:spTree>
    <p:extLst>
      <p:ext uri="{BB962C8B-B14F-4D97-AF65-F5344CB8AC3E}">
        <p14:creationId xmlns:p14="http://schemas.microsoft.com/office/powerpoint/2010/main" val="31415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normAutofit/>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a:bodyPr>
          <a:lstStyle/>
          <a:p>
            <a:r>
              <a:rPr lang="en-US" dirty="0"/>
              <a:t>Our analysis also revealed that though the African Restaurant with the maximum Likes and Tips is in Crown Heights, Brooklyn, the African Restaurant with the maximum Rating is in East Harlem Manhattan.</a:t>
            </a:r>
          </a:p>
        </p:txBody>
      </p:sp>
      <p:pic>
        <p:nvPicPr>
          <p:cNvPr id="7" name="Picture 6">
            <a:extLst>
              <a:ext uri="{FF2B5EF4-FFF2-40B4-BE49-F238E27FC236}">
                <a16:creationId xmlns:a16="http://schemas.microsoft.com/office/drawing/2014/main" id="{73EDE07A-1D7D-4AA4-8A60-78DA8621C3B5}"/>
              </a:ext>
            </a:extLst>
          </p:cNvPr>
          <p:cNvPicPr/>
          <p:nvPr/>
        </p:nvPicPr>
        <p:blipFill>
          <a:blip r:embed="rId2"/>
          <a:stretch>
            <a:fillRect/>
          </a:stretch>
        </p:blipFill>
        <p:spPr>
          <a:xfrm>
            <a:off x="6399212" y="1219200"/>
            <a:ext cx="4648201" cy="4662826"/>
          </a:xfrm>
          <a:prstGeom prst="rect">
            <a:avLst/>
          </a:prstGeom>
        </p:spPr>
      </p:pic>
    </p:spTree>
    <p:extLst>
      <p:ext uri="{BB962C8B-B14F-4D97-AF65-F5344CB8AC3E}">
        <p14:creationId xmlns:p14="http://schemas.microsoft.com/office/powerpoint/2010/main" val="23698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normAutofit/>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a:bodyPr>
          <a:lstStyle/>
          <a:p>
            <a:r>
              <a:rPr lang="en-US" dirty="0"/>
              <a:t>We also observe that the Bronx has the highest average rating for African Restaurants in NYC Boroughs and only 7 African restaurants (out of 18) had a Rating greater than 7.</a:t>
            </a:r>
          </a:p>
        </p:txBody>
      </p:sp>
      <p:pic>
        <p:nvPicPr>
          <p:cNvPr id="8" name="Picture 7">
            <a:extLst>
              <a:ext uri="{FF2B5EF4-FFF2-40B4-BE49-F238E27FC236}">
                <a16:creationId xmlns:a16="http://schemas.microsoft.com/office/drawing/2014/main" id="{3CD73BA4-0C03-410E-B97D-B587D43AED70}"/>
              </a:ext>
            </a:extLst>
          </p:cNvPr>
          <p:cNvPicPr/>
          <p:nvPr/>
        </p:nvPicPr>
        <p:blipFill>
          <a:blip r:embed="rId2"/>
          <a:stretch>
            <a:fillRect/>
          </a:stretch>
        </p:blipFill>
        <p:spPr>
          <a:xfrm>
            <a:off x="5713412" y="1509374"/>
            <a:ext cx="5943600" cy="3776345"/>
          </a:xfrm>
          <a:prstGeom prst="rect">
            <a:avLst/>
          </a:prstGeom>
        </p:spPr>
      </p:pic>
    </p:spTree>
    <p:extLst>
      <p:ext uri="{BB962C8B-B14F-4D97-AF65-F5344CB8AC3E}">
        <p14:creationId xmlns:p14="http://schemas.microsoft.com/office/powerpoint/2010/main" val="12774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Discussion</a:t>
            </a:r>
          </a:p>
        </p:txBody>
      </p:sp>
      <p:sp>
        <p:nvSpPr>
          <p:cNvPr id="6" name="Content Placeholder 5"/>
          <p:cNvSpPr>
            <a:spLocks noGrp="1"/>
          </p:cNvSpPr>
          <p:nvPr>
            <p:ph idx="1"/>
          </p:nvPr>
        </p:nvSpPr>
        <p:spPr/>
        <p:txBody>
          <a:bodyPr>
            <a:noAutofit/>
          </a:bodyPr>
          <a:lstStyle/>
          <a:p>
            <a:r>
              <a:rPr lang="en-US" dirty="0"/>
              <a:t>We embarked on this project based on the need for more African restaurants in NYC given the massive population of those who crave and relish African foods in NYC. To </a:t>
            </a:r>
            <a:r>
              <a:rPr lang="en-IN" dirty="0"/>
              <a:t>resolve this problem, we did an elaborate study of NYC neighbourhoods to determine possible locations for starting an African Restaurant.</a:t>
            </a:r>
          </a:p>
          <a:p>
            <a:r>
              <a:rPr lang="en-IN" dirty="0"/>
              <a:t>Using various tools for data analysis, inferential statistic testing and machine learnings, our initial hypothesis is justified that there is a need for more African restaurants in NYC.</a:t>
            </a:r>
            <a:endParaRPr lang="en-US" sz="2400" dirty="0"/>
          </a:p>
        </p:txBody>
      </p:sp>
    </p:spTree>
    <p:extLst>
      <p:ext uri="{BB962C8B-B14F-4D97-AF65-F5344CB8AC3E}">
        <p14:creationId xmlns:p14="http://schemas.microsoft.com/office/powerpoint/2010/main" val="98244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Discussion</a:t>
            </a:r>
          </a:p>
        </p:txBody>
      </p:sp>
      <p:sp>
        <p:nvSpPr>
          <p:cNvPr id="6" name="Content Placeholder 5"/>
          <p:cNvSpPr>
            <a:spLocks noGrp="1"/>
          </p:cNvSpPr>
          <p:nvPr>
            <p:ph idx="1"/>
          </p:nvPr>
        </p:nvSpPr>
        <p:spPr/>
        <p:txBody>
          <a:bodyPr>
            <a:noAutofit/>
          </a:bodyPr>
          <a:lstStyle/>
          <a:p>
            <a:r>
              <a:rPr lang="en-IN" sz="2400" dirty="0"/>
              <a:t>We observed that Queens borough, which is the largest borough in NYC is second to Brooklyn only in terms of being the second most populous borough and second highest African American community. However, our results show that despite it being the most culturally diverse borough in NYC, it had no African restaurant.</a:t>
            </a:r>
          </a:p>
          <a:p>
            <a:r>
              <a:rPr lang="en-IN" sz="2400" dirty="0"/>
              <a:t>So, from our results, we have determined that Queens borough will be the best location for setting up a new African restaurant given its population demographics/cultural diversity coupled with the fact that it currently has no African restaurant. So, we will be recommending that entrepreneurs and angel investors explore this huge investment prospect and set up an African restaurant in Queens, NYC. </a:t>
            </a:r>
            <a:endParaRPr lang="en-US" sz="2400" dirty="0"/>
          </a:p>
        </p:txBody>
      </p:sp>
    </p:spTree>
    <p:extLst>
      <p:ext uri="{BB962C8B-B14F-4D97-AF65-F5344CB8AC3E}">
        <p14:creationId xmlns:p14="http://schemas.microsoft.com/office/powerpoint/2010/main" val="118322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6" name="Content Placeholder 5"/>
          <p:cNvSpPr>
            <a:spLocks noGrp="1"/>
          </p:cNvSpPr>
          <p:nvPr>
            <p:ph idx="1"/>
          </p:nvPr>
        </p:nvSpPr>
        <p:spPr/>
        <p:txBody>
          <a:bodyPr>
            <a:noAutofit/>
          </a:bodyPr>
          <a:lstStyle/>
          <a:p>
            <a:r>
              <a:rPr lang="en-IN" sz="2200" dirty="0"/>
              <a:t>Though this project contributes to the body of knowledge on this subject matter, it was bedevilled by some limitations (scope, dataset, etc) which we believe future research can build on. Some recommendations will be that investors and future researchers explore the legal requirements and cost of setting up an African restaurant in NYC, carry out feasibility studies on the taste preference of  New Yorkers for African foods and consider setting up an African food store along with a restaurant. </a:t>
            </a:r>
          </a:p>
          <a:p>
            <a:r>
              <a:rPr lang="en-IN" sz="2200" dirty="0"/>
              <a:t>This research and entire course have been a great learning experience for me, and I am grateful to God, my family, Coursera, IBM and wonderful peers for helping me through it all. For a better view of the codes and output of this project, please refer to the notebook on my GitHub repository at </a:t>
            </a:r>
            <a:r>
              <a:rPr lang="en-GB" sz="2200" u="sng" dirty="0" err="1">
                <a:hlinkClick r:id="rId2"/>
              </a:rPr>
              <a:t>Coursera_Capstone</a:t>
            </a:r>
            <a:r>
              <a:rPr lang="en-GB" sz="2200" u="sng" dirty="0">
                <a:hlinkClick r:id="rId2"/>
              </a:rPr>
              <a:t>/The_Battle_of_Neighborhoods_1.ipynb at main · Emmyeka1/</a:t>
            </a:r>
            <a:r>
              <a:rPr lang="en-GB" sz="2200" u="sng" dirty="0" err="1">
                <a:hlinkClick r:id="rId2"/>
              </a:rPr>
              <a:t>Coursera_Capstone</a:t>
            </a:r>
            <a:r>
              <a:rPr lang="en-GB" sz="2200" u="sng" dirty="0">
                <a:hlinkClick r:id="rId2"/>
              </a:rPr>
              <a:t> (github.com)</a:t>
            </a:r>
            <a:r>
              <a:rPr lang="en-GB" sz="2200" dirty="0"/>
              <a:t>. Thank you.</a:t>
            </a:r>
            <a:endParaRPr lang="en-US" sz="2200" dirty="0"/>
          </a:p>
        </p:txBody>
      </p:sp>
    </p:spTree>
    <p:extLst>
      <p:ext uri="{BB962C8B-B14F-4D97-AF65-F5344CB8AC3E}">
        <p14:creationId xmlns:p14="http://schemas.microsoft.com/office/powerpoint/2010/main" val="191873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Introduction/Background</a:t>
            </a:r>
          </a:p>
        </p:txBody>
      </p:sp>
      <p:sp>
        <p:nvSpPr>
          <p:cNvPr id="6" name="Content Placeholder 5"/>
          <p:cNvSpPr>
            <a:spLocks noGrp="1"/>
          </p:cNvSpPr>
          <p:nvPr>
            <p:ph idx="1"/>
          </p:nvPr>
        </p:nvSpPr>
        <p:spPr/>
        <p:txBody>
          <a:bodyPr>
            <a:noAutofit/>
          </a:bodyPr>
          <a:lstStyle/>
          <a:p>
            <a:r>
              <a:rPr lang="en-IN" sz="2400" dirty="0"/>
              <a:t>New York City (NYC) is the capital of the state of New York and one of the most densely populated cities in the world. New York City is the most populous city in the United States, with an estimated 8,336,817 people living in the city, according to U.S. Census estimates dating July 1, 2019 (up from 8,175,133 in 2010; 8.0 million in 2000; and 7.3 million in 1990). </a:t>
            </a:r>
            <a:endParaRPr lang="en-US" sz="2400" dirty="0"/>
          </a:p>
          <a:p>
            <a:r>
              <a:rPr lang="en-IN" sz="2400" dirty="0"/>
              <a:t>As a major socioeconomic centre in the world, NYC is extremely diverse with people from various culture and cultural affiliations residing here. The multi-cultural nature of New York City is one reason why it has numerous cuisines from all over the world. Immigrant Africans, Caribbeans, and African Americans make up 25.1% of New York City's population. According to the U.S. Census Bureau, there were 2,086,566 black people residing in New York City</a:t>
            </a:r>
            <a:endParaRPr lang="en-US" sz="2400"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6" name="Content Placeholder 5"/>
          <p:cNvSpPr>
            <a:spLocks noGrp="1"/>
          </p:cNvSpPr>
          <p:nvPr>
            <p:ph idx="1"/>
          </p:nvPr>
        </p:nvSpPr>
        <p:spPr/>
        <p:txBody>
          <a:bodyPr>
            <a:noAutofit/>
          </a:bodyPr>
          <a:lstStyle/>
          <a:p>
            <a:r>
              <a:rPr lang="en-US" sz="2000" dirty="0"/>
              <a:t>Demographics of New York City retrieved 11/25/2020 from </a:t>
            </a:r>
            <a:r>
              <a:rPr lang="en-GB" sz="2000" u="sng" dirty="0">
                <a:hlinkClick r:id="rId2"/>
              </a:rPr>
              <a:t>Demographics of New York City – Wikipedia</a:t>
            </a:r>
            <a:endParaRPr lang="en-GB" sz="2000" u="sng" dirty="0"/>
          </a:p>
          <a:p>
            <a:pPr marL="0" indent="0">
              <a:buNone/>
            </a:pPr>
            <a:endParaRPr lang="en-US" sz="2000" dirty="0"/>
          </a:p>
          <a:p>
            <a:r>
              <a:rPr lang="en-GB" sz="2000" dirty="0"/>
              <a:t>New York City retrieved 11/25/2020 from </a:t>
            </a:r>
            <a:r>
              <a:rPr lang="en-GB" sz="2000" u="sng" dirty="0">
                <a:hlinkClick r:id="rId3"/>
              </a:rPr>
              <a:t>https://en.wikipedia.org/wiki/New_York_City</a:t>
            </a:r>
            <a:endParaRPr lang="en-GB" sz="2000" u="sng" dirty="0"/>
          </a:p>
          <a:p>
            <a:pPr marL="0" indent="0">
              <a:buNone/>
            </a:pPr>
            <a:endParaRPr lang="en-US" sz="2000" dirty="0"/>
          </a:p>
          <a:p>
            <a:r>
              <a:rPr lang="en-GB" sz="2000" dirty="0"/>
              <a:t>New York Dataset retrieved 11/20/2020 from </a:t>
            </a:r>
            <a:r>
              <a:rPr lang="en-GB" sz="2000" u="sng" dirty="0">
                <a:hlinkClick r:id="rId4"/>
              </a:rPr>
              <a:t>https://cocl.us/new_york_dataset</a:t>
            </a:r>
            <a:endParaRPr lang="en-GB" sz="2000" u="sng" dirty="0"/>
          </a:p>
          <a:p>
            <a:pPr marL="0" indent="0">
              <a:buNone/>
            </a:pPr>
            <a:endParaRPr lang="en-US" sz="2000" dirty="0"/>
          </a:p>
          <a:p>
            <a:r>
              <a:rPr lang="en-US" sz="2000" dirty="0"/>
              <a:t>The Battle of Neighborhoods 1 retrieved 11/28/2020 from </a:t>
            </a:r>
            <a:r>
              <a:rPr lang="en-GB" sz="2000" u="sng" dirty="0" err="1">
                <a:hlinkClick r:id="rId5"/>
              </a:rPr>
              <a:t>Coursera_Capstone</a:t>
            </a:r>
            <a:r>
              <a:rPr lang="en-GB" sz="2000" u="sng" dirty="0">
                <a:hlinkClick r:id="rId5"/>
              </a:rPr>
              <a:t>/The_Battle_of_Neighborhoods_1.ipynb at main · Emmyeka1/</a:t>
            </a:r>
            <a:r>
              <a:rPr lang="en-GB" sz="2000" u="sng" dirty="0" err="1">
                <a:hlinkClick r:id="rId5"/>
              </a:rPr>
              <a:t>Coursera_Capstone</a:t>
            </a:r>
            <a:r>
              <a:rPr lang="en-GB" sz="2000" u="sng" dirty="0">
                <a:hlinkClick r:id="rId5"/>
              </a:rPr>
              <a:t> (github.com)</a:t>
            </a:r>
            <a:endParaRPr lang="en-US" sz="2000" dirty="0"/>
          </a:p>
        </p:txBody>
      </p:sp>
    </p:spTree>
    <p:extLst>
      <p:ext uri="{BB962C8B-B14F-4D97-AF65-F5344CB8AC3E}">
        <p14:creationId xmlns:p14="http://schemas.microsoft.com/office/powerpoint/2010/main" val="205466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02E55-5ACE-4D4B-A520-004489235909}"/>
              </a:ext>
            </a:extLst>
          </p:cNvPr>
          <p:cNvSpPr>
            <a:spLocks noGrp="1"/>
          </p:cNvSpPr>
          <p:nvPr>
            <p:ph sz="half" idx="2"/>
          </p:nvPr>
        </p:nvSpPr>
        <p:spPr>
          <a:xfrm>
            <a:off x="1141412" y="3276600"/>
            <a:ext cx="10896600" cy="1066800"/>
          </a:xfrm>
        </p:spPr>
        <p:txBody>
          <a:bodyPr>
            <a:normAutofit/>
          </a:bodyPr>
          <a:lstStyle/>
          <a:p>
            <a:pPr marL="0" indent="0">
              <a:buNone/>
            </a:pPr>
            <a:endParaRPr lang="en-US" dirty="0"/>
          </a:p>
          <a:p>
            <a:endParaRPr lang="en-US" dirty="0"/>
          </a:p>
        </p:txBody>
      </p:sp>
      <p:sp>
        <p:nvSpPr>
          <p:cNvPr id="2" name="Title 1"/>
          <p:cNvSpPr>
            <a:spLocks noGrp="1"/>
          </p:cNvSpPr>
          <p:nvPr>
            <p:ph type="title"/>
          </p:nvPr>
        </p:nvSpPr>
        <p:spPr/>
        <p:txBody>
          <a:bodyPr/>
          <a:lstStyle/>
          <a:p>
            <a:r>
              <a:rPr lang="en-US" dirty="0"/>
              <a:t>Result Section</a:t>
            </a:r>
          </a:p>
        </p:txBody>
      </p:sp>
      <p:sp>
        <p:nvSpPr>
          <p:cNvPr id="6" name="Content Placeholder 5"/>
          <p:cNvSpPr>
            <a:spLocks noGrp="1"/>
          </p:cNvSpPr>
          <p:nvPr>
            <p:ph sz="half" idx="1"/>
          </p:nvPr>
        </p:nvSpPr>
        <p:spPr>
          <a:xfrm>
            <a:off x="1141412" y="1509374"/>
            <a:ext cx="4191000" cy="4662826"/>
          </a:xfrm>
        </p:spPr>
        <p:txBody>
          <a:bodyPr>
            <a:normAutofit/>
          </a:bodyPr>
          <a:lstStyle/>
          <a:p>
            <a:r>
              <a:rPr lang="en-US" dirty="0"/>
              <a:t>We also observe that the Bronx has the highest average rating for African Restaurants in NYC Boroughs and only 7 African restaurants (out of 18) had a Rating greater than 7.</a:t>
            </a:r>
          </a:p>
        </p:txBody>
      </p:sp>
      <p:pic>
        <p:nvPicPr>
          <p:cNvPr id="8" name="Picture 7">
            <a:extLst>
              <a:ext uri="{FF2B5EF4-FFF2-40B4-BE49-F238E27FC236}">
                <a16:creationId xmlns:a16="http://schemas.microsoft.com/office/drawing/2014/main" id="{3CD73BA4-0C03-410E-B97D-B587D43AED70}"/>
              </a:ext>
            </a:extLst>
          </p:cNvPr>
          <p:cNvPicPr/>
          <p:nvPr/>
        </p:nvPicPr>
        <p:blipFill>
          <a:blip r:embed="rId2"/>
          <a:stretch>
            <a:fillRect/>
          </a:stretch>
        </p:blipFill>
        <p:spPr>
          <a:xfrm>
            <a:off x="5713412" y="1509374"/>
            <a:ext cx="5943600" cy="3776345"/>
          </a:xfrm>
          <a:prstGeom prst="rect">
            <a:avLst/>
          </a:prstGeom>
        </p:spPr>
      </p:pic>
    </p:spTree>
    <p:extLst>
      <p:ext uri="{BB962C8B-B14F-4D97-AF65-F5344CB8AC3E}">
        <p14:creationId xmlns:p14="http://schemas.microsoft.com/office/powerpoint/2010/main" val="315074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35FA072-79EC-4D07-A248-47C706EF1F6F}"/>
              </a:ext>
            </a:extLst>
          </p:cNvPr>
          <p:cNvSpPr>
            <a:spLocks noGrp="1"/>
          </p:cNvSpPr>
          <p:nvPr>
            <p:ph type="title"/>
          </p:nvPr>
        </p:nvSpPr>
        <p:spPr>
          <a:xfrm>
            <a:off x="1218883" y="152400"/>
            <a:ext cx="9751060" cy="1295400"/>
          </a:xfrm>
        </p:spPr>
        <p:txBody>
          <a:bodyPr/>
          <a:lstStyle/>
          <a:p>
            <a:r>
              <a:rPr lang="en-US" dirty="0"/>
              <a:t>THANK YOU…</a:t>
            </a:r>
          </a:p>
        </p:txBody>
      </p:sp>
      <p:pic>
        <p:nvPicPr>
          <p:cNvPr id="7" name="Picture 6">
            <a:extLst>
              <a:ext uri="{FF2B5EF4-FFF2-40B4-BE49-F238E27FC236}">
                <a16:creationId xmlns:a16="http://schemas.microsoft.com/office/drawing/2014/main" id="{08C3E3AC-110B-4710-A2BF-E20E0F81CB69}"/>
              </a:ext>
            </a:extLst>
          </p:cNvPr>
          <p:cNvPicPr/>
          <p:nvPr/>
        </p:nvPicPr>
        <p:blipFill rotWithShape="1">
          <a:blip r:embed="rId2"/>
          <a:srcRect t="14846" r="1" b="15174"/>
          <a:stretch/>
        </p:blipFill>
        <p:spPr bwMode="auto">
          <a:xfrm>
            <a:off x="1218883" y="1600200"/>
            <a:ext cx="9751060" cy="4572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719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Statement/Stakeholders</a:t>
            </a:r>
          </a:p>
        </p:txBody>
      </p:sp>
      <p:sp>
        <p:nvSpPr>
          <p:cNvPr id="6" name="Content Placeholder 5"/>
          <p:cNvSpPr>
            <a:spLocks noGrp="1"/>
          </p:cNvSpPr>
          <p:nvPr>
            <p:ph idx="1"/>
          </p:nvPr>
        </p:nvSpPr>
        <p:spPr/>
        <p:txBody>
          <a:bodyPr>
            <a:normAutofit fontScale="85000" lnSpcReduction="20000"/>
          </a:bodyPr>
          <a:lstStyle/>
          <a:p>
            <a:r>
              <a:rPr lang="en-IN" dirty="0"/>
              <a:t>Africans love food a lot, and it is often said that the way to a person’s heart is through the stomach. Compared to other parts of USA, more Africans reside in NYC. So, having an African Restaurant will give not only Africans but also African Americans and other lovers of African foods; a feeling of home away from home. However, from my stay in NYC and other research, we do not have much African Restaurants there. This problem is a major need in the life of Africans, African Americans, Caribbeans and all those who love African foods in NYC as their longings for traditional African meals are not being satisfied. </a:t>
            </a:r>
            <a:endParaRPr lang="en-US" dirty="0"/>
          </a:p>
          <a:p>
            <a:r>
              <a:rPr lang="en-IN" dirty="0"/>
              <a:t>The project stakeholders are all those interested in this project. They include Africans, African Americans, Caribbeans and all those who love African foods in NYC. This project will be useful for entrepreneurs and angel investors who are looking to invest and open an African Restaurant in NYC. Our project will consist of empirical data analysis to provide rewarding recommendations for these stakeholders.</a:t>
            </a:r>
            <a:endParaRPr lang="en-US" dirty="0"/>
          </a:p>
        </p:txBody>
      </p:sp>
    </p:spTree>
    <p:extLst>
      <p:ext uri="{BB962C8B-B14F-4D97-AF65-F5344CB8AC3E}">
        <p14:creationId xmlns:p14="http://schemas.microsoft.com/office/powerpoint/2010/main" val="60100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Section</a:t>
            </a:r>
          </a:p>
        </p:txBody>
      </p:sp>
      <p:sp>
        <p:nvSpPr>
          <p:cNvPr id="6" name="Content Placeholder 5"/>
          <p:cNvSpPr>
            <a:spLocks noGrp="1"/>
          </p:cNvSpPr>
          <p:nvPr>
            <p:ph idx="1"/>
          </p:nvPr>
        </p:nvSpPr>
        <p:spPr/>
        <p:txBody>
          <a:bodyPr>
            <a:normAutofit lnSpcReduction="10000"/>
          </a:bodyPr>
          <a:lstStyle/>
          <a:p>
            <a:r>
              <a:rPr lang="en-US" dirty="0"/>
              <a:t>Our data section consists of our data sources, data collection/cleaning and feature selection. New York City has a total of 5 boroughs and 306 neighborhoods. In order to </a:t>
            </a:r>
            <a:r>
              <a:rPr lang="en-US" dirty="0" err="1"/>
              <a:t>segement</a:t>
            </a:r>
            <a:r>
              <a:rPr lang="en-US" dirty="0"/>
              <a:t> the neighborhoods and explore them, we needed a dataset that contains the 5 boroughs and the neighborhoods that exist in each borough as well as the </a:t>
            </a:r>
            <a:r>
              <a:rPr lang="en-US" dirty="0" err="1"/>
              <a:t>the</a:t>
            </a:r>
            <a:r>
              <a:rPr lang="en-US" dirty="0"/>
              <a:t> latitude and </a:t>
            </a:r>
            <a:r>
              <a:rPr lang="en-US" dirty="0" err="1"/>
              <a:t>logitude</a:t>
            </a:r>
            <a:r>
              <a:rPr lang="en-US" dirty="0"/>
              <a:t> coordinates of each neighborhood. Our data sources include the following; </a:t>
            </a:r>
            <a:r>
              <a:rPr lang="en-US" u="sng" dirty="0">
                <a:hlinkClick r:id="rId2"/>
              </a:rPr>
              <a:t>https://en.wikipedia.org/wiki/New_York_City</a:t>
            </a:r>
            <a:r>
              <a:rPr lang="en-US" dirty="0"/>
              <a:t> , </a:t>
            </a:r>
            <a:r>
              <a:rPr lang="en-US" u="sng" dirty="0">
                <a:hlinkClick r:id="rId3"/>
              </a:rPr>
              <a:t>https://en.wikipedia.org/wiki/Demographics_of_New_York_City</a:t>
            </a:r>
            <a:r>
              <a:rPr lang="en-US" dirty="0"/>
              <a:t> , </a:t>
            </a:r>
            <a:r>
              <a:rPr lang="en-US" u="sng" dirty="0">
                <a:hlinkClick r:id="rId4"/>
              </a:rPr>
              <a:t>https://cocl.us/new_york_dataset</a:t>
            </a:r>
            <a:r>
              <a:rPr lang="en-US" dirty="0"/>
              <a:t> , Python geopy library and Foursquare API data. </a:t>
            </a:r>
          </a:p>
        </p:txBody>
      </p:sp>
    </p:spTree>
    <p:extLst>
      <p:ext uri="{BB962C8B-B14F-4D97-AF65-F5344CB8AC3E}">
        <p14:creationId xmlns:p14="http://schemas.microsoft.com/office/powerpoint/2010/main" val="117667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lstStyle/>
          <a:p>
            <a:r>
              <a:rPr lang="en-US" dirty="0"/>
              <a:t>Our methodology consists of the various steps we took in conducting this research. We began our project by downloading all the dependencies that we need. This included installing and importing the Python libraries we need. The code is displayed on the right.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78390013"/>
              </p:ext>
            </p:extLst>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lstStyle/>
          <a:p>
            <a:r>
              <a:rPr lang="en-US" dirty="0"/>
              <a:t>Then, we downloaded Wikipedia data for exploration. This was scraped using BeautifulSoup package to get population demographics and cultural diversity of NYC. The code for this process is displayed here.</a:t>
            </a:r>
          </a:p>
        </p:txBody>
      </p:sp>
      <p:graphicFrame>
        <p:nvGraphicFramePr>
          <p:cNvPr id="7" name="Content Placeholder 6"/>
          <p:cNvGraphicFramePr>
            <a:graphicFrameLocks noGrp="1"/>
          </p:cNvGraphicFramePr>
          <p:nvPr>
            <p:ph sz="half" idx="2"/>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pic>
        <p:nvPicPr>
          <p:cNvPr id="3" name="Picture 2">
            <a:extLst>
              <a:ext uri="{FF2B5EF4-FFF2-40B4-BE49-F238E27FC236}">
                <a16:creationId xmlns:a16="http://schemas.microsoft.com/office/drawing/2014/main" id="{1A9DC897-8E99-4957-92E1-F1A3875AAB94}"/>
              </a:ext>
            </a:extLst>
          </p:cNvPr>
          <p:cNvPicPr>
            <a:picLocks noChangeAspect="1"/>
          </p:cNvPicPr>
          <p:nvPr/>
        </p:nvPicPr>
        <p:blipFill>
          <a:blip r:embed="rId3"/>
          <a:stretch>
            <a:fillRect/>
          </a:stretch>
        </p:blipFill>
        <p:spPr>
          <a:xfrm>
            <a:off x="6016942" y="1553818"/>
            <a:ext cx="5174913" cy="3322982"/>
          </a:xfrm>
          <a:prstGeom prst="rect">
            <a:avLst/>
          </a:prstGeom>
        </p:spPr>
      </p:pic>
    </p:spTree>
    <p:extLst>
      <p:ext uri="{BB962C8B-B14F-4D97-AF65-F5344CB8AC3E}">
        <p14:creationId xmlns:p14="http://schemas.microsoft.com/office/powerpoint/2010/main" val="89422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lstStyle/>
          <a:p>
            <a:r>
              <a:rPr lang="en-US" dirty="0"/>
              <a:t>The downloaded Wikipedia data for revealed the population demographics and cultural diversity of NYC. The outcome of this process is displayed here. </a:t>
            </a:r>
          </a:p>
        </p:txBody>
      </p:sp>
      <p:graphicFrame>
        <p:nvGraphicFramePr>
          <p:cNvPr id="7" name="Content Placeholder 6"/>
          <p:cNvGraphicFramePr>
            <a:graphicFrameLocks noGrp="1"/>
          </p:cNvGraphicFramePr>
          <p:nvPr>
            <p:ph sz="half" idx="2"/>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pic>
        <p:nvPicPr>
          <p:cNvPr id="3" name="Picture 2">
            <a:extLst>
              <a:ext uri="{FF2B5EF4-FFF2-40B4-BE49-F238E27FC236}">
                <a16:creationId xmlns:a16="http://schemas.microsoft.com/office/drawing/2014/main" id="{2C91E57B-3E1D-4DE5-8E70-998B4554372E}"/>
              </a:ext>
            </a:extLst>
          </p:cNvPr>
          <p:cNvPicPr>
            <a:picLocks noChangeAspect="1"/>
          </p:cNvPicPr>
          <p:nvPr/>
        </p:nvPicPr>
        <p:blipFill>
          <a:blip r:embed="rId3"/>
          <a:stretch>
            <a:fillRect/>
          </a:stretch>
        </p:blipFill>
        <p:spPr>
          <a:xfrm>
            <a:off x="1296353" y="4267200"/>
            <a:ext cx="7639050" cy="1552575"/>
          </a:xfrm>
          <a:prstGeom prst="rect">
            <a:avLst/>
          </a:prstGeom>
        </p:spPr>
      </p:pic>
      <p:pic>
        <p:nvPicPr>
          <p:cNvPr id="4" name="Picture 3">
            <a:extLst>
              <a:ext uri="{FF2B5EF4-FFF2-40B4-BE49-F238E27FC236}">
                <a16:creationId xmlns:a16="http://schemas.microsoft.com/office/drawing/2014/main" id="{1603EB4A-1FE5-492B-A256-A273FC1A9138}"/>
              </a:ext>
            </a:extLst>
          </p:cNvPr>
          <p:cNvPicPr>
            <a:picLocks noChangeAspect="1"/>
          </p:cNvPicPr>
          <p:nvPr/>
        </p:nvPicPr>
        <p:blipFill>
          <a:blip r:embed="rId4"/>
          <a:stretch>
            <a:fillRect/>
          </a:stretch>
        </p:blipFill>
        <p:spPr>
          <a:xfrm>
            <a:off x="6094412" y="1553817"/>
            <a:ext cx="4831909" cy="2534479"/>
          </a:xfrm>
          <a:prstGeom prst="rect">
            <a:avLst/>
          </a:prstGeom>
        </p:spPr>
      </p:pic>
    </p:spTree>
    <p:extLst>
      <p:ext uri="{BB962C8B-B14F-4D97-AF65-F5344CB8AC3E}">
        <p14:creationId xmlns:p14="http://schemas.microsoft.com/office/powerpoint/2010/main" val="11383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normAutofit lnSpcReduction="10000"/>
          </a:bodyPr>
          <a:lstStyle/>
          <a:p>
            <a:r>
              <a:rPr lang="en-US" dirty="0"/>
              <a:t>The New York dataset and </a:t>
            </a:r>
            <a:r>
              <a:rPr lang="en-IN" dirty="0"/>
              <a:t>python geopy library was then used to get the geographical coordinates of NYC boroughs and neighbourhoods. This data was also useful for plotting the map of NYC with its neighbourhoods superimposed on top by means of the python folium library at the end of the capstone project. </a:t>
            </a:r>
            <a:endParaRPr lang="en-US" dirty="0"/>
          </a:p>
        </p:txBody>
      </p:sp>
      <p:graphicFrame>
        <p:nvGraphicFramePr>
          <p:cNvPr id="7" name="Content Placeholder 6"/>
          <p:cNvGraphicFramePr>
            <a:graphicFrameLocks noGrp="1"/>
          </p:cNvGraphicFramePr>
          <p:nvPr>
            <p:ph sz="half" idx="2"/>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pic>
        <p:nvPicPr>
          <p:cNvPr id="3" name="Picture 2">
            <a:extLst>
              <a:ext uri="{FF2B5EF4-FFF2-40B4-BE49-F238E27FC236}">
                <a16:creationId xmlns:a16="http://schemas.microsoft.com/office/drawing/2014/main" id="{C2EE4439-6FFE-45EE-AC64-CDCC63F8A673}"/>
              </a:ext>
            </a:extLst>
          </p:cNvPr>
          <p:cNvPicPr>
            <a:picLocks noChangeAspect="1"/>
          </p:cNvPicPr>
          <p:nvPr/>
        </p:nvPicPr>
        <p:blipFill>
          <a:blip r:embed="rId3"/>
          <a:stretch>
            <a:fillRect/>
          </a:stretch>
        </p:blipFill>
        <p:spPr>
          <a:xfrm>
            <a:off x="6072945" y="1524628"/>
            <a:ext cx="4704741" cy="3718263"/>
          </a:xfrm>
          <a:prstGeom prst="rect">
            <a:avLst/>
          </a:prstGeom>
        </p:spPr>
      </p:pic>
    </p:spTree>
    <p:extLst>
      <p:ext uri="{BB962C8B-B14F-4D97-AF65-F5344CB8AC3E}">
        <p14:creationId xmlns:p14="http://schemas.microsoft.com/office/powerpoint/2010/main" val="11996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p:cNvSpPr>
            <a:spLocks noGrp="1"/>
          </p:cNvSpPr>
          <p:nvPr>
            <p:ph sz="half" idx="1"/>
          </p:nvPr>
        </p:nvSpPr>
        <p:spPr/>
        <p:txBody>
          <a:bodyPr>
            <a:normAutofit fontScale="77500" lnSpcReduction="20000"/>
          </a:bodyPr>
          <a:lstStyle/>
          <a:p>
            <a:r>
              <a:rPr lang="en-IN" sz="3000" dirty="0"/>
              <a:t>The Foursquare API platform was used to extract and explore venue data. This data which contains venue recommendations for the boroughs and neighbourhoods in NYC was used to analyse African Restaurants in the different neighbourhoods and build the unsupervised learning model to cluster neighbourhoods. There was a limit of 100 venue recommendations per neighbourhood and a radius of 1000 meters around the geographical coordinates of each neighbourhood</a:t>
            </a:r>
            <a:r>
              <a:rPr lang="en-IN" dirty="0"/>
              <a:t>. The codes are displayed here.</a:t>
            </a:r>
            <a:endParaRPr lang="en-US" dirty="0"/>
          </a:p>
        </p:txBody>
      </p:sp>
      <p:graphicFrame>
        <p:nvGraphicFramePr>
          <p:cNvPr id="7" name="Content Placeholder 6"/>
          <p:cNvGraphicFramePr>
            <a:graphicFrameLocks noGrp="1"/>
          </p:cNvGraphicFramePr>
          <p:nvPr>
            <p:ph sz="half" idx="2"/>
          </p:nvPr>
        </p:nvGraphicFramePr>
        <p:xfrm>
          <a:off x="6094413" y="1600200"/>
          <a:ext cx="4683274"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433132">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5672D9AA-C6F6-4228-8515-9700142BE3BE}"/>
              </a:ext>
            </a:extLst>
          </p:cNvPr>
          <p:cNvPicPr/>
          <p:nvPr/>
        </p:nvPicPr>
        <p:blipFill>
          <a:blip r:embed="rId2"/>
          <a:stretch>
            <a:fillRect/>
          </a:stretch>
        </p:blipFill>
        <p:spPr>
          <a:xfrm>
            <a:off x="6016942" y="1570383"/>
            <a:ext cx="4875530" cy="2743200"/>
          </a:xfrm>
          <a:prstGeom prst="rect">
            <a:avLst/>
          </a:prstGeom>
        </p:spPr>
      </p:pic>
      <p:pic>
        <p:nvPicPr>
          <p:cNvPr id="3" name="Picture 2">
            <a:extLst>
              <a:ext uri="{FF2B5EF4-FFF2-40B4-BE49-F238E27FC236}">
                <a16:creationId xmlns:a16="http://schemas.microsoft.com/office/drawing/2014/main" id="{63E99EFC-DB9C-4CCF-8E00-F963C9702B42}"/>
              </a:ext>
            </a:extLst>
          </p:cNvPr>
          <p:cNvPicPr>
            <a:picLocks noChangeAspect="1"/>
          </p:cNvPicPr>
          <p:nvPr/>
        </p:nvPicPr>
        <p:blipFill>
          <a:blip r:embed="rId3"/>
          <a:stretch>
            <a:fillRect/>
          </a:stretch>
        </p:blipFill>
        <p:spPr>
          <a:xfrm>
            <a:off x="6056573" y="1437861"/>
            <a:ext cx="4721114" cy="2900363"/>
          </a:xfrm>
          <a:prstGeom prst="rect">
            <a:avLst/>
          </a:prstGeom>
        </p:spPr>
      </p:pic>
    </p:spTree>
    <p:extLst>
      <p:ext uri="{BB962C8B-B14F-4D97-AF65-F5344CB8AC3E}">
        <p14:creationId xmlns:p14="http://schemas.microsoft.com/office/powerpoint/2010/main" val="29443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1669</Words>
  <Application>Microsoft Office PowerPoint</Application>
  <PresentationFormat>Custom</PresentationFormat>
  <Paragraphs>127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Constantia</vt:lpstr>
      <vt:lpstr>Cooking 16x9</vt:lpstr>
      <vt:lpstr>The Battle of  Neighborhoods</vt:lpstr>
      <vt:lpstr>Introduction/Background</vt:lpstr>
      <vt:lpstr>Problem Statement/Stakeholders</vt:lpstr>
      <vt:lpstr>Data Section</vt:lpstr>
      <vt:lpstr>Methodology</vt:lpstr>
      <vt:lpstr>Methodology</vt:lpstr>
      <vt:lpstr>Methodology</vt:lpstr>
      <vt:lpstr>Methodology</vt:lpstr>
      <vt:lpstr>Methodology</vt:lpstr>
      <vt:lpstr>Methodology</vt:lpstr>
      <vt:lpstr>Result Section</vt:lpstr>
      <vt:lpstr>Result Section</vt:lpstr>
      <vt:lpstr>Result Section</vt:lpstr>
      <vt:lpstr>Result Section</vt:lpstr>
      <vt:lpstr>Result Section</vt:lpstr>
      <vt:lpstr>Result Section</vt:lpstr>
      <vt:lpstr>Discussion</vt:lpstr>
      <vt:lpstr>Discussion</vt:lpstr>
      <vt:lpstr>Conclusion</vt:lpstr>
      <vt:lpstr>References</vt:lpstr>
      <vt:lpstr>Result Section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EMMANUEL EKANEM</dc:creator>
  <cp:lastModifiedBy>EMMANUEL EKANEM</cp:lastModifiedBy>
  <cp:revision>1</cp:revision>
  <dcterms:created xsi:type="dcterms:W3CDTF">2020-11-30T17:08:02Z</dcterms:created>
  <dcterms:modified xsi:type="dcterms:W3CDTF">2020-11-30T17:09:32Z</dcterms:modified>
</cp:coreProperties>
</file>