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>
        <p:scale>
          <a:sx n="100" d="100"/>
          <a:sy n="100" d="100"/>
        </p:scale>
        <p:origin x="7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2979D-4D00-4A65-ADDB-FA1DA347BF9B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0888D-C4D9-443F-8E1D-95CE3E48B7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07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C9CA7-2792-4261-B439-45B3DB852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CEA919-DAF4-49AB-98D2-CDE0CBC4B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93891-9B31-4ED0-A7D2-9D55F426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4815E-BFD2-47A2-B072-7DD11E71222F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467D70-781D-4CFC-97E2-9CD17E92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EFAC0C-2694-48FB-AEDC-0B1B9449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2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B96CF-EA97-4999-B2F0-A1A6AE8E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2B7A4-2729-4C9E-ADA2-59439B39C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4C534-8037-4717-B00D-DBB9C4E7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662A7-4B27-46F9-862F-6757BB001FDE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B2E02-701F-4D2F-87D6-3A64FE6E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3B3DC-96C5-49E0-BD98-D1E47446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013FFF-D606-4369-AED0-4FBC046B1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9DBDA3-75A1-4677-A9C6-70EEE38CF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BFB9BD-6C58-4A93-908A-BB99ED1B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BB19-8C23-4209-A65A-BB3133AD8028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60468-96E8-4036-B53B-2CAB5A9C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A202D-E29C-4CE2-BABD-58B5ABAE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80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9A7AD-BFD0-497D-B1EE-659DEE78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91011-667F-47ED-8DBB-28AE2337E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1902DE-EAFF-432E-87DB-988A641E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E7DF-086A-4C8D-A01B-803DD4242C5C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39B980-818F-4890-B851-609D8E2A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9E16CE-7CAA-4506-8945-1C7170C7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54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1AC6D-4DD8-49F0-B11E-E24E581A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3C88C8-4C3A-4322-960F-3282146D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59C207-851E-4F53-B05F-D1CB4ADD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CFF98-AC45-4DEC-A612-914A37781C9D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343F3-7156-47D4-8C6A-52668195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11C3A-CC8E-4333-B2B6-B7CCE005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36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78E7A-FCB9-4603-9C5F-2C4CD119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C344F-D803-4537-944D-1BA679BDC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F4512F-CFC0-49AF-BC2B-B7A351A4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7F344D-9E9E-40B4-BE7C-86A5AC50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FDE0-B54B-4F37-966C-FB148F858C39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6B8DE4-F7ED-42A7-BE42-7F822840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6B4C6-076F-451E-AEDB-B09EEE39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56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4D651-7690-4E13-A64D-4DEFDDF2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5E8006-8BD4-4E4F-BB69-E33C1C84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C61998-F242-4681-854E-6BDE84CB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F770C2-FD5D-4E54-8D89-771FAA093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F5F5DC-CC28-4F65-9E3F-C0EF5B818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7ADB36-3469-4348-8AE5-C81FD5EE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2D02-F80F-4120-A92D-18FBF9712B6F}" type="datetime1">
              <a:rPr lang="ru-RU" smtClean="0"/>
              <a:t>09.06.2025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40B3AD-BDA2-4A6C-811D-F09A0BB1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B0616A-F1CC-45E2-909A-A9A299AD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16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70EAC-602A-4172-9655-588B3170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4F24C8-7D54-47C2-816D-681EDBF7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406-3441-4587-AF1D-D02CB8E30856}" type="datetime1">
              <a:rPr lang="ru-RU" smtClean="0"/>
              <a:t>09.06.2025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93998A-ED36-4D70-83A2-8093EA25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F3C118-88DB-4A3E-B894-9A637F5D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7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608D99-8F17-4850-B95A-46A5F25F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A568-A862-4B7E-9826-416FF8E1B2B1}" type="datetime1">
              <a:rPr lang="ru-RU" smtClean="0"/>
              <a:t>09.06.2025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6DD66F-677E-4425-A44B-D084EFC5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6D2AB3-EA18-4404-AF86-7B5B594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84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B6DA3-77DA-4EDC-AF5E-A803D3C0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69239-D32B-497A-BD7C-8D81D028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CF897A-D43D-4F1B-9170-470C46AD2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AC8966-3FB7-485B-935E-952E2D9C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7D567-5C31-4829-9A4E-CFF37E7D1AE5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6ECB4-6C96-4F25-A0CA-C8E1D9A9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6593DC-32E8-4B05-B1F7-E5AA2B94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26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81B7B-3248-443E-895A-AADFA744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315BB9-1BFF-49C9-A04A-41B00E4A3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1DC2FF-0A60-4A7A-A05E-8416B3A0A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A91570-A787-4829-ACCE-A4540785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7594-0C84-4620-8C1C-1C0ED7971835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27DF12-D918-4CCC-8760-C072FD1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94B798-14A1-4DA7-B235-D9D09714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2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EF89A-CDC1-46B1-86CA-DE29026E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E3072D-8DEC-41D0-99B6-92A08CD9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58E7C-BCDA-4726-A7C9-9F4A40EBA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3FA1-537A-4520-BF1B-D2A786671303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A9A03-3686-4ED2-8AAA-FC02A990D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98BD28-F003-4457-AF6F-2072E86B7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E8D9-4B18-4261-8944-B8F6738F5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84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FF933-CF32-408B-A157-CFC9AF7F7CDF}"/>
              </a:ext>
            </a:extLst>
          </p:cNvPr>
          <p:cNvSpPr txBox="1"/>
          <p:nvPr/>
        </p:nvSpPr>
        <p:spPr>
          <a:xfrm>
            <a:off x="649846" y="810380"/>
            <a:ext cx="91294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800" b="1" dirty="0">
                <a:solidFill>
                  <a:srgbClr val="000000"/>
                </a:solidFill>
                <a:effectLst/>
              </a:rPr>
              <a:t>Разработка модуля «Бронирование аудитории» для балльно-рейтинговой </a:t>
            </a:r>
            <a:endParaRPr lang="ru-RU" sz="4800" dirty="0">
              <a:effectLst/>
            </a:endParaRPr>
          </a:p>
          <a:p>
            <a:pPr algn="l"/>
            <a:r>
              <a:rPr lang="ru-RU" sz="4800" b="1" dirty="0">
                <a:solidFill>
                  <a:srgbClr val="000000"/>
                </a:solidFill>
                <a:effectLst/>
              </a:rPr>
              <a:t>системы факультета</a:t>
            </a:r>
            <a:endParaRPr lang="ru-RU" sz="48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035A-DABF-4DA8-9B44-3B8C481350DD}"/>
              </a:ext>
            </a:extLst>
          </p:cNvPr>
          <p:cNvSpPr txBox="1"/>
          <p:nvPr/>
        </p:nvSpPr>
        <p:spPr>
          <a:xfrm>
            <a:off x="5095674" y="4436329"/>
            <a:ext cx="7096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</a:rPr>
              <a:t>  Студент: Мигачев Павел Игоревич, </a:t>
            </a:r>
            <a:r>
              <a:rPr lang="ru-RU" b="1" dirty="0" err="1">
                <a:solidFill>
                  <a:srgbClr val="000000"/>
                </a:solidFill>
                <a:effectLst/>
              </a:rPr>
              <a:t>ПиИТ</a:t>
            </a:r>
            <a:r>
              <a:rPr lang="ru-RU" b="1" dirty="0">
                <a:solidFill>
                  <a:srgbClr val="000000"/>
                </a:solidFill>
                <a:effectLst/>
              </a:rPr>
              <a:t>., 3 курс</a:t>
            </a:r>
            <a:endParaRPr lang="ru-RU" dirty="0">
              <a:effectLst/>
            </a:endParaRPr>
          </a:p>
          <a:p>
            <a:r>
              <a:rPr lang="ru-RU" b="1" dirty="0">
                <a:solidFill>
                  <a:srgbClr val="000000"/>
                </a:solidFill>
                <a:effectLst/>
              </a:rPr>
              <a:t>  Руководитель: Чекмарев Андрей Игоревич., ст. преподаватель</a:t>
            </a:r>
            <a:endParaRPr lang="ru-RU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EBE32-5DB5-4A93-8970-DF64317CB763}"/>
              </a:ext>
            </a:extLst>
          </p:cNvPr>
          <p:cNvSpPr txBox="1"/>
          <p:nvPr/>
        </p:nvSpPr>
        <p:spPr>
          <a:xfrm>
            <a:off x="2640226" y="5991136"/>
            <a:ext cx="6911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effectLst/>
              </a:rPr>
              <a:t>ФГБОУ ВО «Воронежский государственный университет»</a:t>
            </a:r>
          </a:p>
          <a:p>
            <a:pPr algn="ctr"/>
            <a:r>
              <a:rPr lang="ru-RU" sz="2000" dirty="0">
                <a:effectLst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28371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5A85C-C3F4-4C42-B54B-36E9D14E56C3}"/>
              </a:ext>
            </a:extLst>
          </p:cNvPr>
          <p:cNvSpPr txBox="1"/>
          <p:nvPr/>
        </p:nvSpPr>
        <p:spPr>
          <a:xfrm>
            <a:off x="357934" y="197708"/>
            <a:ext cx="6825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/>
              <a:t>Пользовательские сценарии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542FC8-D891-4946-827D-54B7182E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65719-C633-4378-AC3F-1F77EA71287C}"/>
              </a:ext>
            </a:extLst>
          </p:cNvPr>
          <p:cNvSpPr txBox="1"/>
          <p:nvPr/>
        </p:nvSpPr>
        <p:spPr>
          <a:xfrm>
            <a:off x="93168" y="2060500"/>
            <a:ext cx="45502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Переключение между </a:t>
            </a:r>
          </a:p>
          <a:p>
            <a:r>
              <a:rPr lang="ru-RU" sz="2800" dirty="0"/>
              <a:t>числителем и знаменателем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9B8EC0-A7AC-48AE-A366-3BA69A645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105" y="1179902"/>
            <a:ext cx="7229961" cy="459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5A85C-C3F4-4C42-B54B-36E9D14E56C3}"/>
              </a:ext>
            </a:extLst>
          </p:cNvPr>
          <p:cNvSpPr txBox="1"/>
          <p:nvPr/>
        </p:nvSpPr>
        <p:spPr>
          <a:xfrm>
            <a:off x="357934" y="197708"/>
            <a:ext cx="6825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/>
              <a:t>Пользовательские сценарии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542FC8-D891-4946-827D-54B7182E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65719-C633-4378-AC3F-1F77EA71287C}"/>
              </a:ext>
            </a:extLst>
          </p:cNvPr>
          <p:cNvSpPr txBox="1"/>
          <p:nvPr/>
        </p:nvSpPr>
        <p:spPr>
          <a:xfrm>
            <a:off x="100013" y="2050975"/>
            <a:ext cx="45502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Переключение между </a:t>
            </a:r>
          </a:p>
          <a:p>
            <a:r>
              <a:rPr lang="ru-RU" sz="2800" dirty="0"/>
              <a:t>числителем и знаменателем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93743A-279D-4DCA-9B4A-A3AC8A17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1167204"/>
            <a:ext cx="7100887" cy="484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6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5A85C-C3F4-4C42-B54B-36E9D14E56C3}"/>
              </a:ext>
            </a:extLst>
          </p:cNvPr>
          <p:cNvSpPr txBox="1"/>
          <p:nvPr/>
        </p:nvSpPr>
        <p:spPr>
          <a:xfrm>
            <a:off x="357934" y="197708"/>
            <a:ext cx="6825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/>
              <a:t>Пользовательские сценарии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542FC8-D891-4946-827D-54B7182E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65719-C633-4378-AC3F-1F77EA71287C}"/>
              </a:ext>
            </a:extLst>
          </p:cNvPr>
          <p:cNvSpPr txBox="1"/>
          <p:nvPr/>
        </p:nvSpPr>
        <p:spPr>
          <a:xfrm>
            <a:off x="443659" y="2136700"/>
            <a:ext cx="396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Создание бронирования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B5BE1-0D62-492C-A031-96CC508BB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50" y="2659920"/>
            <a:ext cx="7843550" cy="29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1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5A85C-C3F4-4C42-B54B-36E9D14E56C3}"/>
              </a:ext>
            </a:extLst>
          </p:cNvPr>
          <p:cNvSpPr txBox="1"/>
          <p:nvPr/>
        </p:nvSpPr>
        <p:spPr>
          <a:xfrm>
            <a:off x="357934" y="197708"/>
            <a:ext cx="6825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/>
              <a:t>Пользовательские сценарии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542FC8-D891-4946-827D-54B7182E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65719-C633-4378-AC3F-1F77EA71287C}"/>
              </a:ext>
            </a:extLst>
          </p:cNvPr>
          <p:cNvSpPr txBox="1"/>
          <p:nvPr/>
        </p:nvSpPr>
        <p:spPr>
          <a:xfrm>
            <a:off x="443659" y="2136700"/>
            <a:ext cx="396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Создание бронирования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74C4CC-7344-4993-BD55-2EA3B327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55" y="2167480"/>
            <a:ext cx="5087090" cy="38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6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846678-FB46-440F-AEB0-278BA6CE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14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527B1-EDE2-4337-B4AA-6F12ABB8C172}"/>
              </a:ext>
            </a:extLst>
          </p:cNvPr>
          <p:cNvSpPr txBox="1"/>
          <p:nvPr/>
        </p:nvSpPr>
        <p:spPr>
          <a:xfrm>
            <a:off x="752475" y="600075"/>
            <a:ext cx="4810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/>
              <a:t>ЗАКЛЮЧЕНИЕ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E5A46D-EE4B-4B54-8961-E185B98ADB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48200" y="2305615"/>
            <a:ext cx="75914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Реализован полноценный рабочий модуль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Загрузка и отображение расписания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Бронирование в пару кликов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Архитектура проекта позволяет дальнейшее расширение</a:t>
            </a:r>
          </a:p>
        </p:txBody>
      </p:sp>
    </p:spTree>
    <p:extLst>
      <p:ext uri="{BB962C8B-B14F-4D97-AF65-F5344CB8AC3E}">
        <p14:creationId xmlns:p14="http://schemas.microsoft.com/office/powerpoint/2010/main" val="357434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FFF933-CF32-408B-A157-CFC9AF7F7CDF}"/>
              </a:ext>
            </a:extLst>
          </p:cNvPr>
          <p:cNvSpPr txBox="1"/>
          <p:nvPr/>
        </p:nvSpPr>
        <p:spPr>
          <a:xfrm>
            <a:off x="421247" y="196439"/>
            <a:ext cx="72749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800" b="1" dirty="0">
                <a:solidFill>
                  <a:srgbClr val="000000"/>
                </a:solidFill>
                <a:effectLst/>
              </a:rPr>
              <a:t>Разработка модуля «Бронирование аудитории» для балльно-рейтинговой </a:t>
            </a:r>
            <a:endParaRPr lang="ru-RU" sz="4800" dirty="0">
              <a:effectLst/>
            </a:endParaRPr>
          </a:p>
          <a:p>
            <a:pPr algn="l"/>
            <a:r>
              <a:rPr lang="ru-RU" sz="4800" b="1" dirty="0">
                <a:solidFill>
                  <a:srgbClr val="000000"/>
                </a:solidFill>
                <a:effectLst/>
              </a:rPr>
              <a:t>системы факультета</a:t>
            </a:r>
            <a:endParaRPr lang="ru-RU" sz="48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035A-DABF-4DA8-9B44-3B8C481350DD}"/>
              </a:ext>
            </a:extLst>
          </p:cNvPr>
          <p:cNvSpPr txBox="1"/>
          <p:nvPr/>
        </p:nvSpPr>
        <p:spPr>
          <a:xfrm>
            <a:off x="5095674" y="4436329"/>
            <a:ext cx="7096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</a:rPr>
              <a:t>  Студент: Мигачев Павел Игоревич, </a:t>
            </a:r>
            <a:r>
              <a:rPr lang="ru-RU" b="1" dirty="0" err="1">
                <a:solidFill>
                  <a:srgbClr val="000000"/>
                </a:solidFill>
                <a:effectLst/>
              </a:rPr>
              <a:t>ПиИТ</a:t>
            </a:r>
            <a:r>
              <a:rPr lang="ru-RU" b="1" dirty="0">
                <a:solidFill>
                  <a:srgbClr val="000000"/>
                </a:solidFill>
                <a:effectLst/>
              </a:rPr>
              <a:t>., 3 курс</a:t>
            </a:r>
            <a:endParaRPr lang="ru-RU" dirty="0">
              <a:effectLst/>
            </a:endParaRPr>
          </a:p>
          <a:p>
            <a:r>
              <a:rPr lang="ru-RU" b="1" dirty="0">
                <a:solidFill>
                  <a:srgbClr val="000000"/>
                </a:solidFill>
                <a:effectLst/>
              </a:rPr>
              <a:t>  Руководитель: Чекмарев Андрей Игоревич., ст. преподаватель</a:t>
            </a:r>
            <a:endParaRPr lang="ru-RU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EBE32-5DB5-4A93-8970-DF64317CB763}"/>
              </a:ext>
            </a:extLst>
          </p:cNvPr>
          <p:cNvSpPr txBox="1"/>
          <p:nvPr/>
        </p:nvSpPr>
        <p:spPr>
          <a:xfrm>
            <a:off x="2640226" y="5991136"/>
            <a:ext cx="69115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effectLst/>
              </a:rPr>
              <a:t>ФГБОУ ВО «Воронежский государственный университет»</a:t>
            </a:r>
          </a:p>
          <a:p>
            <a:pPr algn="ctr"/>
            <a:r>
              <a:rPr lang="ru-RU" sz="2000" dirty="0">
                <a:effectLst/>
              </a:rPr>
              <a:t>2025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968DD7-0966-4F74-A333-919215EC7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722" y="133991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62F833-3C18-4388-BD19-1A537C033C0E}"/>
              </a:ext>
            </a:extLst>
          </p:cNvPr>
          <p:cNvSpPr txBox="1"/>
          <p:nvPr/>
        </p:nvSpPr>
        <p:spPr>
          <a:xfrm>
            <a:off x="650790" y="826186"/>
            <a:ext cx="40118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dirty="0">
                <a:solidFill>
                  <a:srgbClr val="000000"/>
                </a:solidFill>
                <a:effectLst/>
              </a:rPr>
              <a:t>Цель  работы</a:t>
            </a:r>
            <a:endParaRPr lang="ru-RU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208D6-483F-450B-B8C1-1EC5BF1324B0}"/>
              </a:ext>
            </a:extLst>
          </p:cNvPr>
          <p:cNvSpPr txBox="1"/>
          <p:nvPr/>
        </p:nvSpPr>
        <p:spPr>
          <a:xfrm>
            <a:off x="5123935" y="1795682"/>
            <a:ext cx="64172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</a:rPr>
              <a:t>Разработка веб-модуля, позволяющего удобно бронировать аудитории факультета с учётом типа недели (числитель/знаменатель), комментариев и долгосрочных бронирований.</a:t>
            </a:r>
            <a:endParaRPr lang="ru-RU" sz="2800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0F96DFE-EBD5-4A1C-AAF0-662C319A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60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6461-FD30-4C59-A376-28106F9707D3}"/>
              </a:ext>
            </a:extLst>
          </p:cNvPr>
          <p:cNvSpPr txBox="1"/>
          <p:nvPr/>
        </p:nvSpPr>
        <p:spPr>
          <a:xfrm>
            <a:off x="510745" y="417695"/>
            <a:ext cx="64172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dirty="0">
                <a:solidFill>
                  <a:srgbClr val="000000"/>
                </a:solidFill>
                <a:effectLst/>
              </a:rPr>
              <a:t>Актуальность</a:t>
            </a:r>
            <a:endParaRPr lang="ru-RU" sz="6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EB9B17-7BA1-4B20-AB5B-5E763D8D9FE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40410" y="1874729"/>
            <a:ext cx="67550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Отсутствие цифрового способа бронирования аудиторий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Неудобство ручного согласования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Рост числа мероприятий и перекрытий в расписании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Требуется простое решение для преподавателей и студентов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8ACDB28-2E46-4028-A008-2714A3C4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6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1C5C25-F687-42E4-814E-D182ED480FFA}"/>
              </a:ext>
            </a:extLst>
          </p:cNvPr>
          <p:cNvSpPr txBox="1"/>
          <p:nvPr/>
        </p:nvSpPr>
        <p:spPr>
          <a:xfrm>
            <a:off x="551934" y="371388"/>
            <a:ext cx="757881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b="1" dirty="0"/>
              <a:t>Ключевые задачи проекта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6E1F84-16F5-464D-B503-C727C984402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81598" y="2085407"/>
            <a:ext cx="659850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Реализовать загрузку расписания из 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Вывод интерактивной таблицы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Реализация логики числителя и знаменателя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Возможность разового и постоянного бронирования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Локальное сохранение бронирований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Отображение занятых ячеек с подписью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BDE1F1-5F9E-4133-8031-10B41FD9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1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DA984D-8D65-4C81-A0CB-76ECB302BB17}"/>
              </a:ext>
            </a:extLst>
          </p:cNvPr>
          <p:cNvSpPr txBox="1"/>
          <p:nvPr/>
        </p:nvSpPr>
        <p:spPr>
          <a:xfrm>
            <a:off x="551935" y="6432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dirty="0"/>
              <a:t>Стек технологий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B50F9F-1489-43EF-9FD6-E34DB9E5DAC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58033" y="2329870"/>
            <a:ext cx="702687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построение интерфейса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логика работы приложения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SheetJS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парсинг Excel-файлов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+ CSS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вёрстка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хранение данных на клиенте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A90CB-633A-4BAD-A1C4-8C1B32B4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0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31930-4580-4556-AD12-E211D49EFE1C}"/>
              </a:ext>
            </a:extLst>
          </p:cNvPr>
          <p:cNvSpPr txBox="1"/>
          <p:nvPr/>
        </p:nvSpPr>
        <p:spPr>
          <a:xfrm>
            <a:off x="337751" y="379626"/>
            <a:ext cx="89380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b="1" dirty="0"/>
              <a:t>Архитектура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ECA87-A924-44CC-9DE0-5DD9BC5F706C}"/>
              </a:ext>
            </a:extLst>
          </p:cNvPr>
          <p:cNvSpPr txBox="1"/>
          <p:nvPr/>
        </p:nvSpPr>
        <p:spPr>
          <a:xfrm>
            <a:off x="6161902" y="2521059"/>
            <a:ext cx="52324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Модуль расписания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Модуль бронирования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Модуль хранения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Модуль парсинга расписания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9B739-5C34-4F8A-82B5-8CA659FB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29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77E073-31FC-47CF-9BF0-08F43EADF265}"/>
              </a:ext>
            </a:extLst>
          </p:cNvPr>
          <p:cNvSpPr txBox="1"/>
          <p:nvPr/>
        </p:nvSpPr>
        <p:spPr>
          <a:xfrm>
            <a:off x="357934" y="197708"/>
            <a:ext cx="6825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/>
              <a:t>Пользовательские сценарии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B8FB22-E58F-4FC1-853B-BFF22460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D3511-5B52-45F8-891E-16FD858EE262}"/>
              </a:ext>
            </a:extLst>
          </p:cNvPr>
          <p:cNvSpPr txBox="1"/>
          <p:nvPr/>
        </p:nvSpPr>
        <p:spPr>
          <a:xfrm>
            <a:off x="579224" y="2136700"/>
            <a:ext cx="333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Загрузка расписания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3CD570-C5D4-4E59-B1D5-9B498015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0735"/>
            <a:ext cx="44958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8A3D2-BE88-46DC-9E8C-A5C96A998571}"/>
              </a:ext>
            </a:extLst>
          </p:cNvPr>
          <p:cNvSpPr txBox="1"/>
          <p:nvPr/>
        </p:nvSpPr>
        <p:spPr>
          <a:xfrm>
            <a:off x="357934" y="197708"/>
            <a:ext cx="6825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/>
              <a:t>Пользовательские сценарии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CA8174-3320-4AE8-BDE1-75E4097C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DCA79-FB7A-490E-903F-AF73A41AD76D}"/>
              </a:ext>
            </a:extLst>
          </p:cNvPr>
          <p:cNvSpPr txBox="1"/>
          <p:nvPr/>
        </p:nvSpPr>
        <p:spPr>
          <a:xfrm>
            <a:off x="525629" y="2136700"/>
            <a:ext cx="413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Отображение расписания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4AD60E-E762-4496-BD52-F1C7D5C20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864" y="1066800"/>
            <a:ext cx="7236202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7E68E-9863-4C71-8F35-5D98658F3894}"/>
              </a:ext>
            </a:extLst>
          </p:cNvPr>
          <p:cNvSpPr txBox="1"/>
          <p:nvPr/>
        </p:nvSpPr>
        <p:spPr>
          <a:xfrm>
            <a:off x="357934" y="197708"/>
            <a:ext cx="68254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/>
              <a:t>Пользовательские сценарии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34BE24-DA95-4F5F-AE47-5A3F2CB8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BE8D9-4B18-4261-8944-B8F6738F5DF1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F4A2D-040B-4C04-BC07-099C28B9E9C7}"/>
              </a:ext>
            </a:extLst>
          </p:cNvPr>
          <p:cNvSpPr txBox="1"/>
          <p:nvPr/>
        </p:nvSpPr>
        <p:spPr>
          <a:xfrm>
            <a:off x="611112" y="2136700"/>
            <a:ext cx="631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Наведение на забронированную ячейку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528C89-7661-47DC-9750-4050D4EE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2659920"/>
            <a:ext cx="6457950" cy="32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54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262</Words>
  <Application>Microsoft Office PowerPoint</Application>
  <PresentationFormat>Широкоэкранный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Павел</cp:lastModifiedBy>
  <cp:revision>5</cp:revision>
  <dcterms:created xsi:type="dcterms:W3CDTF">2025-06-08T21:05:55Z</dcterms:created>
  <dcterms:modified xsi:type="dcterms:W3CDTF">2025-06-08T21:54:37Z</dcterms:modified>
</cp:coreProperties>
</file>