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18"/>
  </p:notesMasterIdLst>
  <p:sldIdLst>
    <p:sldId id="256" r:id="rId2"/>
    <p:sldId id="257" r:id="rId3"/>
    <p:sldId id="264" r:id="rId4"/>
    <p:sldId id="266" r:id="rId5"/>
    <p:sldId id="258" r:id="rId6"/>
    <p:sldId id="269" r:id="rId7"/>
    <p:sldId id="270" r:id="rId8"/>
    <p:sldId id="259" r:id="rId9"/>
    <p:sldId id="265" r:id="rId10"/>
    <p:sldId id="271" r:id="rId11"/>
    <p:sldId id="260" r:id="rId12"/>
    <p:sldId id="272" r:id="rId13"/>
    <p:sldId id="267" r:id="rId14"/>
    <p:sldId id="261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3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530" autoAdjust="0"/>
  </p:normalViewPr>
  <p:slideViewPr>
    <p:cSldViewPr snapToGrid="0">
      <p:cViewPr varScale="1">
        <p:scale>
          <a:sx n="97" d="100"/>
          <a:sy n="97" d="100"/>
        </p:scale>
        <p:origin x="11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E0770-CD38-482F-9D21-D73B337B38FC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02471-DE2F-4636-BAD6-5E9EBD7A50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21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Measurements: percent, upper and lower confidence limits</a:t>
            </a:r>
          </a:p>
          <a:p>
            <a:r>
              <a:rPr lang="en-GB" dirty="0"/>
              <a:t>Years: 2013-2019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02471-DE2F-4636-BAD6-5E9EBD7A50F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607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 made a function to easily visualise responses. </a:t>
            </a:r>
          </a:p>
          <a:p>
            <a:r>
              <a:rPr lang="en-GB" dirty="0"/>
              <a:t>Issues -&gt; </a:t>
            </a:r>
          </a:p>
          <a:p>
            <a:r>
              <a:rPr lang="en-GB" dirty="0"/>
              <a:t>only 2019, perhaps it changes over time?</a:t>
            </a:r>
          </a:p>
          <a:p>
            <a:r>
              <a:rPr lang="en-GB" dirty="0"/>
              <a:t>no “overall” score to see which group rated the highest</a:t>
            </a:r>
          </a:p>
          <a:p>
            <a:r>
              <a:rPr lang="en-GB" dirty="0"/>
              <a:t>Whole of Scotland, what if different areas differ?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02471-DE2F-4636-BAD6-5E9EBD7A50F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295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Access to greenspace does increase neighbourhood ratings AND community belonging.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02471-DE2F-4636-BAD6-5E9EBD7A50F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635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02471-DE2F-4636-BAD6-5E9EBD7A50F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631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3503-C3D4-4F6D-81DE-5A90DE1C92CC}" type="datetime1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768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6DEB-F63B-462B-B8B2-64A2F3D66F96}" type="datetime1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8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34FC-3264-40BE-99B1-E01E91DAF153}" type="datetime1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4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6397-985D-4758-A1D0-6486593FC8BF}" type="datetime1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78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21CD-E0E1-41C8-B9D8-6BE6EBE743C0}" type="datetime1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08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6390-DA8B-428E-BB80-BA8AAF2CE3F7}" type="datetime1">
              <a:rPr lang="en-GB" smtClean="0"/>
              <a:t>29/08/2023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01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3330-CD0E-4E23-9F18-4C49BBA2733B}" type="datetime1">
              <a:rPr lang="en-GB" smtClean="0"/>
              <a:t>29/08/2023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88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A2A1-6BCB-42CB-82E1-6615D0BAD0F4}" type="datetime1">
              <a:rPr lang="en-GB" smtClean="0"/>
              <a:t>29/08/2023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6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9334-B197-46E3-84E0-287ABA66A5B3}" type="datetime1">
              <a:rPr lang="en-GB" smtClean="0"/>
              <a:t>29/08/2023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83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2AE584-DAFC-4BDA-883B-E8CCDDC61B97}" type="datetime1">
              <a:rPr lang="en-GB" smtClean="0"/>
              <a:t>29/08/2023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5C9CE-5A10-4592-9F88-5339DD41B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57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6311-9579-4B11-9452-2E0543F25B3F}" type="datetime1">
              <a:rPr lang="en-GB" smtClean="0"/>
              <a:t>29/08/2023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17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5059E5-08DE-414B-8414-11009CC039F5}" type="datetime1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D85C9CE-5A10-4592-9F88-5339DD41B12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22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E927-E074-0341-2438-8A7A92130B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Scottish Household Survey Analysis</a:t>
            </a:r>
            <a:br>
              <a:rPr lang="en-GB" dirty="0"/>
            </a:br>
            <a:r>
              <a:rPr lang="en-GB" sz="2800" dirty="0"/>
              <a:t>Factors influencing Neighbourhood Ratings and Community Belonging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E85BF-B196-21A5-6596-4A81399AF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Emma Menzies</a:t>
            </a:r>
          </a:p>
        </p:txBody>
      </p:sp>
    </p:spTree>
    <p:extLst>
      <p:ext uri="{BB962C8B-B14F-4D97-AF65-F5344CB8AC3E}">
        <p14:creationId xmlns:p14="http://schemas.microsoft.com/office/powerpoint/2010/main" val="1078315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1BFFF-94DB-93E6-7FB7-FEC33B35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6600" dirty="0"/>
              <a:t>2. Which areas have the best and worst ratings? </a:t>
            </a:r>
            <a:br>
              <a:rPr lang="en-GB" sz="6600" dirty="0"/>
            </a:br>
            <a:endParaRPr lang="en-GB" sz="6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5900C4-248D-2C7D-57CB-D90BBDD64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Explored through maps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8038B-0A8B-024A-181D-090C8A1B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z="1600" smtClean="0"/>
              <a:t>10</a:t>
            </a:fld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208104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8CAE4FE7-3AA4-075D-5C0F-E52494CF1EBB}"/>
              </a:ext>
            </a:extLst>
          </p:cNvPr>
          <p:cNvSpPr/>
          <p:nvPr/>
        </p:nvSpPr>
        <p:spPr>
          <a:xfrm>
            <a:off x="595223" y="1477818"/>
            <a:ext cx="11394054" cy="484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7F9C9-FD6C-2F20-6DCF-DD2ABC819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71045"/>
            <a:ext cx="10058400" cy="884199"/>
          </a:xfrm>
        </p:spPr>
        <p:txBody>
          <a:bodyPr/>
          <a:lstStyle/>
          <a:p>
            <a:r>
              <a:rPr lang="en-GB" dirty="0"/>
              <a:t>Differences Across Scotland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4428EFF-F277-633D-8FC3-3C94948C7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328983"/>
              </p:ext>
            </p:extLst>
          </p:nvPr>
        </p:nvGraphicFramePr>
        <p:xfrm>
          <a:off x="7608354" y="1190597"/>
          <a:ext cx="4433976" cy="253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218">
                  <a:extLst>
                    <a:ext uri="{9D8B030D-6E8A-4147-A177-3AD203B41FA5}">
                      <a16:colId xmlns:a16="http://schemas.microsoft.com/office/drawing/2014/main" val="81177284"/>
                    </a:ext>
                  </a:extLst>
                </a:gridCol>
                <a:gridCol w="1233578">
                  <a:extLst>
                    <a:ext uri="{9D8B030D-6E8A-4147-A177-3AD203B41FA5}">
                      <a16:colId xmlns:a16="http://schemas.microsoft.com/office/drawing/2014/main" val="2633575784"/>
                    </a:ext>
                  </a:extLst>
                </a:gridCol>
                <a:gridCol w="1104180">
                  <a:extLst>
                    <a:ext uri="{9D8B030D-6E8A-4147-A177-3AD203B41FA5}">
                      <a16:colId xmlns:a16="http://schemas.microsoft.com/office/drawing/2014/main" val="734337934"/>
                    </a:ext>
                  </a:extLst>
                </a:gridCol>
              </a:tblGrid>
              <a:tr h="708400">
                <a:tc>
                  <a:txBody>
                    <a:bodyPr/>
                    <a:lstStyle/>
                    <a:p>
                      <a:r>
                        <a:rPr lang="en-GB" sz="1600" dirty="0"/>
                        <a:t>Top Rated 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  <a:p>
                      <a:endParaRPr lang="en-GB" sz="1200" dirty="0"/>
                    </a:p>
                    <a:p>
                      <a:r>
                        <a:rPr lang="en-GB" sz="1200" dirty="0"/>
                        <a:t>Neighbourhood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  <a:p>
                      <a:endParaRPr lang="en-GB" sz="1200" dirty="0"/>
                    </a:p>
                    <a:p>
                      <a:r>
                        <a:rPr lang="en-GB" sz="1200" dirty="0"/>
                        <a:t>Community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693370"/>
                  </a:ext>
                </a:extLst>
              </a:tr>
              <a:tr h="354200">
                <a:tc>
                  <a:txBody>
                    <a:bodyPr/>
                    <a:lstStyle/>
                    <a:p>
                      <a:r>
                        <a:rPr lang="en-GB" sz="1600" dirty="0"/>
                        <a:t>Outer Hebrides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22967"/>
                  </a:ext>
                </a:extLst>
              </a:tr>
              <a:tr h="354200">
                <a:tc>
                  <a:txBody>
                    <a:bodyPr/>
                    <a:lstStyle/>
                    <a:p>
                      <a:r>
                        <a:rPr lang="en-GB" sz="1600" dirty="0"/>
                        <a:t>Orkney Islands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972559"/>
                  </a:ext>
                </a:extLst>
              </a:tr>
              <a:tr h="354200">
                <a:tc>
                  <a:txBody>
                    <a:bodyPr/>
                    <a:lstStyle/>
                    <a:p>
                      <a:r>
                        <a:rPr lang="en-GB" sz="1600" dirty="0"/>
                        <a:t>Shetland Islands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753054"/>
                  </a:ext>
                </a:extLst>
              </a:tr>
              <a:tr h="354200">
                <a:tc>
                  <a:txBody>
                    <a:bodyPr/>
                    <a:lstStyle/>
                    <a:p>
                      <a:r>
                        <a:rPr lang="en-GB" sz="1600" dirty="0"/>
                        <a:t>East Renfrewshire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083137"/>
                  </a:ext>
                </a:extLst>
              </a:tr>
              <a:tr h="354200">
                <a:tc>
                  <a:txBody>
                    <a:bodyPr/>
                    <a:lstStyle/>
                    <a:p>
                      <a:r>
                        <a:rPr lang="en-GB" sz="1600" dirty="0"/>
                        <a:t>Highland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08812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F143A3C-B5F1-57E2-98EC-3F4801B23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525456"/>
              </p:ext>
            </p:extLst>
          </p:nvPr>
        </p:nvGraphicFramePr>
        <p:xfrm>
          <a:off x="7608354" y="3707792"/>
          <a:ext cx="4433976" cy="212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845">
                  <a:extLst>
                    <a:ext uri="{9D8B030D-6E8A-4147-A177-3AD203B41FA5}">
                      <a16:colId xmlns:a16="http://schemas.microsoft.com/office/drawing/2014/main" val="81177284"/>
                    </a:ext>
                  </a:extLst>
                </a:gridCol>
                <a:gridCol w="1250830">
                  <a:extLst>
                    <a:ext uri="{9D8B030D-6E8A-4147-A177-3AD203B41FA5}">
                      <a16:colId xmlns:a16="http://schemas.microsoft.com/office/drawing/2014/main" val="1030322433"/>
                    </a:ext>
                  </a:extLst>
                </a:gridCol>
                <a:gridCol w="1078301">
                  <a:extLst>
                    <a:ext uri="{9D8B030D-6E8A-4147-A177-3AD203B41FA5}">
                      <a16:colId xmlns:a16="http://schemas.microsoft.com/office/drawing/2014/main" val="1851412833"/>
                    </a:ext>
                  </a:extLst>
                </a:gridCol>
              </a:tblGrid>
              <a:tr h="354200">
                <a:tc>
                  <a:txBody>
                    <a:bodyPr/>
                    <a:lstStyle/>
                    <a:p>
                      <a:r>
                        <a:rPr lang="en-GB" sz="1600" dirty="0"/>
                        <a:t>Bottom Rated 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Neighbourhood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Community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953654"/>
                  </a:ext>
                </a:extLst>
              </a:tr>
              <a:tr h="354200">
                <a:tc>
                  <a:txBody>
                    <a:bodyPr/>
                    <a:lstStyle/>
                    <a:p>
                      <a:r>
                        <a:rPr lang="en-GB" sz="1600" dirty="0"/>
                        <a:t>Dundee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22967"/>
                  </a:ext>
                </a:extLst>
              </a:tr>
              <a:tr h="354200">
                <a:tc>
                  <a:txBody>
                    <a:bodyPr/>
                    <a:lstStyle/>
                    <a:p>
                      <a:r>
                        <a:rPr lang="en-GB" sz="1600" dirty="0"/>
                        <a:t>Aberdeen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972559"/>
                  </a:ext>
                </a:extLst>
              </a:tr>
              <a:tr h="354200">
                <a:tc>
                  <a:txBody>
                    <a:bodyPr/>
                    <a:lstStyle/>
                    <a:p>
                      <a:r>
                        <a:rPr lang="en-GB" sz="1600" dirty="0"/>
                        <a:t>Glasgow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753054"/>
                  </a:ext>
                </a:extLst>
              </a:tr>
              <a:tr h="354200">
                <a:tc>
                  <a:txBody>
                    <a:bodyPr/>
                    <a:lstStyle/>
                    <a:p>
                      <a:r>
                        <a:rPr lang="en-GB" sz="1600" dirty="0"/>
                        <a:t>West Dunbartonshire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083137"/>
                  </a:ext>
                </a:extLst>
              </a:tr>
              <a:tr h="354200">
                <a:tc>
                  <a:txBody>
                    <a:bodyPr/>
                    <a:lstStyle/>
                    <a:p>
                      <a:r>
                        <a:rPr lang="en-GB" sz="1600" dirty="0"/>
                        <a:t>Clackmannanshire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088123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4E448DDE-CB40-B9E5-4DD6-D50913558CF6}"/>
              </a:ext>
            </a:extLst>
          </p:cNvPr>
          <p:cNvGrpSpPr/>
          <p:nvPr/>
        </p:nvGrpSpPr>
        <p:grpSpPr>
          <a:xfrm>
            <a:off x="11118011" y="4079470"/>
            <a:ext cx="1043072" cy="369332"/>
            <a:chOff x="8867955" y="2061713"/>
            <a:chExt cx="1043072" cy="369332"/>
          </a:xfrm>
        </p:grpSpPr>
        <p:sp>
          <p:nvSpPr>
            <p:cNvPr id="15" name="Arrow: Up 14">
              <a:extLst>
                <a:ext uri="{FF2B5EF4-FFF2-40B4-BE49-F238E27FC236}">
                  <a16:creationId xmlns:a16="http://schemas.microsoft.com/office/drawing/2014/main" id="{B81B074B-C32B-D5C5-8710-1E8093949E7F}"/>
                </a:ext>
              </a:extLst>
            </p:cNvPr>
            <p:cNvSpPr/>
            <p:nvPr/>
          </p:nvSpPr>
          <p:spPr>
            <a:xfrm>
              <a:off x="8867955" y="2136392"/>
              <a:ext cx="181154" cy="219974"/>
            </a:xfrm>
            <a:prstGeom prst="up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0D5EC8-3B6A-0E74-6959-EC7E1FCCB42B}"/>
                </a:ext>
              </a:extLst>
            </p:cNvPr>
            <p:cNvSpPr txBox="1"/>
            <p:nvPr/>
          </p:nvSpPr>
          <p:spPr>
            <a:xfrm>
              <a:off x="9049109" y="2061713"/>
              <a:ext cx="861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+23%*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C6A343-C628-9385-7544-38296CD037E6}"/>
              </a:ext>
            </a:extLst>
          </p:cNvPr>
          <p:cNvGrpSpPr/>
          <p:nvPr/>
        </p:nvGrpSpPr>
        <p:grpSpPr>
          <a:xfrm>
            <a:off x="11103778" y="2251386"/>
            <a:ext cx="759124" cy="369332"/>
            <a:chOff x="8867955" y="2061713"/>
            <a:chExt cx="759124" cy="369332"/>
          </a:xfrm>
        </p:grpSpPr>
        <p:sp>
          <p:nvSpPr>
            <p:cNvPr id="19" name="Arrow: Up 18">
              <a:extLst>
                <a:ext uri="{FF2B5EF4-FFF2-40B4-BE49-F238E27FC236}">
                  <a16:creationId xmlns:a16="http://schemas.microsoft.com/office/drawing/2014/main" id="{7D0FC9E5-3446-D596-23D1-60592094ADE7}"/>
                </a:ext>
              </a:extLst>
            </p:cNvPr>
            <p:cNvSpPr/>
            <p:nvPr/>
          </p:nvSpPr>
          <p:spPr>
            <a:xfrm rot="10800000">
              <a:off x="8867955" y="2136392"/>
              <a:ext cx="181154" cy="219974"/>
            </a:xfrm>
            <a:prstGeom prst="upArrow">
              <a:avLst/>
            </a:prstGeom>
            <a:solidFill>
              <a:srgbClr val="9F3027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DE76CA-2315-7760-CAC2-9D45BD31E5FD}"/>
                </a:ext>
              </a:extLst>
            </p:cNvPr>
            <p:cNvSpPr txBox="1"/>
            <p:nvPr/>
          </p:nvSpPr>
          <p:spPr>
            <a:xfrm>
              <a:off x="9049109" y="2061713"/>
              <a:ext cx="577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-9%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C76FDBF-8A76-72DD-159F-54E8B58F986D}"/>
              </a:ext>
            </a:extLst>
          </p:cNvPr>
          <p:cNvGrpSpPr/>
          <p:nvPr/>
        </p:nvGrpSpPr>
        <p:grpSpPr>
          <a:xfrm>
            <a:off x="11103778" y="2627377"/>
            <a:ext cx="759124" cy="369332"/>
            <a:chOff x="10432501" y="2943093"/>
            <a:chExt cx="759124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565E20-8585-5D57-5D3F-D758DF24050C}"/>
                </a:ext>
              </a:extLst>
            </p:cNvPr>
            <p:cNvSpPr txBox="1"/>
            <p:nvPr/>
          </p:nvSpPr>
          <p:spPr>
            <a:xfrm>
              <a:off x="10613655" y="2943093"/>
              <a:ext cx="577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-0%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17728B3-DECC-0A84-6417-54BE98EFA800}"/>
                </a:ext>
              </a:extLst>
            </p:cNvPr>
            <p:cNvSpPr/>
            <p:nvPr/>
          </p:nvSpPr>
          <p:spPr>
            <a:xfrm>
              <a:off x="10432501" y="3108811"/>
              <a:ext cx="181154" cy="5538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0884F9D-5F72-E6BD-BB6B-8FF9BE7AED25}"/>
              </a:ext>
            </a:extLst>
          </p:cNvPr>
          <p:cNvGrpSpPr/>
          <p:nvPr/>
        </p:nvGrpSpPr>
        <p:grpSpPr>
          <a:xfrm>
            <a:off x="11098316" y="3007431"/>
            <a:ext cx="882190" cy="369332"/>
            <a:chOff x="8867955" y="2061713"/>
            <a:chExt cx="882190" cy="369332"/>
          </a:xfrm>
        </p:grpSpPr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4AF6C311-698E-2B69-85E7-B2BD8EA1B243}"/>
                </a:ext>
              </a:extLst>
            </p:cNvPr>
            <p:cNvSpPr/>
            <p:nvPr/>
          </p:nvSpPr>
          <p:spPr>
            <a:xfrm rot="10800000">
              <a:off x="8867955" y="2136392"/>
              <a:ext cx="181154" cy="219974"/>
            </a:xfrm>
            <a:prstGeom prst="upArrow">
              <a:avLst/>
            </a:prstGeom>
            <a:solidFill>
              <a:srgbClr val="9F3027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3A8F8F3-347A-9E11-D307-1067344487B3}"/>
                </a:ext>
              </a:extLst>
            </p:cNvPr>
            <p:cNvSpPr txBox="1"/>
            <p:nvPr/>
          </p:nvSpPr>
          <p:spPr>
            <a:xfrm>
              <a:off x="9049108" y="2061713"/>
              <a:ext cx="701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-16%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3CD59DF-2275-E1D3-2B5A-2285E6778D4B}"/>
              </a:ext>
            </a:extLst>
          </p:cNvPr>
          <p:cNvGrpSpPr/>
          <p:nvPr/>
        </p:nvGrpSpPr>
        <p:grpSpPr>
          <a:xfrm>
            <a:off x="11098316" y="3368016"/>
            <a:ext cx="759124" cy="369332"/>
            <a:chOff x="8867955" y="2061713"/>
            <a:chExt cx="759124" cy="369332"/>
          </a:xfrm>
        </p:grpSpPr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EF4C3F1A-B49D-B8C4-B3E0-433E68418ECB}"/>
                </a:ext>
              </a:extLst>
            </p:cNvPr>
            <p:cNvSpPr/>
            <p:nvPr/>
          </p:nvSpPr>
          <p:spPr>
            <a:xfrm rot="10800000">
              <a:off x="8867955" y="2136392"/>
              <a:ext cx="181154" cy="219974"/>
            </a:xfrm>
            <a:prstGeom prst="upArrow">
              <a:avLst/>
            </a:prstGeom>
            <a:solidFill>
              <a:srgbClr val="9F3027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6F16BF4-B756-E657-7C48-48A694CCFCF6}"/>
                </a:ext>
              </a:extLst>
            </p:cNvPr>
            <p:cNvSpPr txBox="1"/>
            <p:nvPr/>
          </p:nvSpPr>
          <p:spPr>
            <a:xfrm>
              <a:off x="9049109" y="2061713"/>
              <a:ext cx="577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-5%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9518F0F-5C94-409C-53BA-41A3D4CB696D}"/>
              </a:ext>
            </a:extLst>
          </p:cNvPr>
          <p:cNvGrpSpPr/>
          <p:nvPr/>
        </p:nvGrpSpPr>
        <p:grpSpPr>
          <a:xfrm>
            <a:off x="11107087" y="1890800"/>
            <a:ext cx="759124" cy="369332"/>
            <a:chOff x="8867955" y="2061713"/>
            <a:chExt cx="759124" cy="369332"/>
          </a:xfrm>
        </p:grpSpPr>
        <p:sp>
          <p:nvSpPr>
            <p:cNvPr id="33" name="Arrow: Up 32">
              <a:extLst>
                <a:ext uri="{FF2B5EF4-FFF2-40B4-BE49-F238E27FC236}">
                  <a16:creationId xmlns:a16="http://schemas.microsoft.com/office/drawing/2014/main" id="{1A7B306E-989E-BE20-692D-8B8C5A08D799}"/>
                </a:ext>
              </a:extLst>
            </p:cNvPr>
            <p:cNvSpPr/>
            <p:nvPr/>
          </p:nvSpPr>
          <p:spPr>
            <a:xfrm>
              <a:off x="8867955" y="2136392"/>
              <a:ext cx="181154" cy="219974"/>
            </a:xfrm>
            <a:prstGeom prst="up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74476CE-0BEA-FA9B-B145-AE350A1E1028}"/>
                </a:ext>
              </a:extLst>
            </p:cNvPr>
            <p:cNvSpPr txBox="1"/>
            <p:nvPr/>
          </p:nvSpPr>
          <p:spPr>
            <a:xfrm>
              <a:off x="9049109" y="2061713"/>
              <a:ext cx="577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+5%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9FF3535-08E4-F77F-F11A-4D066E1530A2}"/>
              </a:ext>
            </a:extLst>
          </p:cNvPr>
          <p:cNvGrpSpPr/>
          <p:nvPr/>
        </p:nvGrpSpPr>
        <p:grpSpPr>
          <a:xfrm>
            <a:off x="9991482" y="5122688"/>
            <a:ext cx="968319" cy="369332"/>
            <a:chOff x="8867955" y="2061713"/>
            <a:chExt cx="968319" cy="369332"/>
          </a:xfrm>
        </p:grpSpPr>
        <p:sp>
          <p:nvSpPr>
            <p:cNvPr id="36" name="Arrow: Up 35">
              <a:extLst>
                <a:ext uri="{FF2B5EF4-FFF2-40B4-BE49-F238E27FC236}">
                  <a16:creationId xmlns:a16="http://schemas.microsoft.com/office/drawing/2014/main" id="{2C6ACC89-EDF9-0EE7-12A9-3B8460F3B853}"/>
                </a:ext>
              </a:extLst>
            </p:cNvPr>
            <p:cNvSpPr/>
            <p:nvPr/>
          </p:nvSpPr>
          <p:spPr>
            <a:xfrm rot="10800000">
              <a:off x="8867955" y="2136392"/>
              <a:ext cx="181154" cy="219974"/>
            </a:xfrm>
            <a:prstGeom prst="upArrow">
              <a:avLst/>
            </a:prstGeom>
            <a:solidFill>
              <a:srgbClr val="9F3027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0EFFFE-F30E-407E-0BF8-C55444AFB6D7}"/>
                </a:ext>
              </a:extLst>
            </p:cNvPr>
            <p:cNvSpPr txBox="1"/>
            <p:nvPr/>
          </p:nvSpPr>
          <p:spPr>
            <a:xfrm>
              <a:off x="9049108" y="2061713"/>
              <a:ext cx="787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-10%*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11567A6-E8A7-CB07-BDE9-07B8A5571BAE}"/>
              </a:ext>
            </a:extLst>
          </p:cNvPr>
          <p:cNvGrpSpPr/>
          <p:nvPr/>
        </p:nvGrpSpPr>
        <p:grpSpPr>
          <a:xfrm>
            <a:off x="11107087" y="4804920"/>
            <a:ext cx="882190" cy="369332"/>
            <a:chOff x="8867955" y="2061713"/>
            <a:chExt cx="882190" cy="369332"/>
          </a:xfrm>
        </p:grpSpPr>
        <p:sp>
          <p:nvSpPr>
            <p:cNvPr id="39" name="Arrow: Up 38">
              <a:extLst>
                <a:ext uri="{FF2B5EF4-FFF2-40B4-BE49-F238E27FC236}">
                  <a16:creationId xmlns:a16="http://schemas.microsoft.com/office/drawing/2014/main" id="{ECC9F6E9-2B18-A18A-D5E7-DEA8B77AACFE}"/>
                </a:ext>
              </a:extLst>
            </p:cNvPr>
            <p:cNvSpPr/>
            <p:nvPr/>
          </p:nvSpPr>
          <p:spPr>
            <a:xfrm rot="10800000">
              <a:off x="8867955" y="2136392"/>
              <a:ext cx="181154" cy="219974"/>
            </a:xfrm>
            <a:prstGeom prst="upArrow">
              <a:avLst/>
            </a:prstGeom>
            <a:solidFill>
              <a:srgbClr val="9F3027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AE90EFB-2AA8-B989-215C-D8AA420F3F47}"/>
                </a:ext>
              </a:extLst>
            </p:cNvPr>
            <p:cNvSpPr txBox="1"/>
            <p:nvPr/>
          </p:nvSpPr>
          <p:spPr>
            <a:xfrm>
              <a:off x="9049108" y="2061713"/>
              <a:ext cx="701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-5%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FCBE744-77ED-1953-F429-6D3CADEC052D}"/>
              </a:ext>
            </a:extLst>
          </p:cNvPr>
          <p:cNvGrpSpPr/>
          <p:nvPr/>
        </p:nvGrpSpPr>
        <p:grpSpPr>
          <a:xfrm>
            <a:off x="11121320" y="5146155"/>
            <a:ext cx="759124" cy="369332"/>
            <a:chOff x="10432501" y="2943093"/>
            <a:chExt cx="759124" cy="36933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F621D2C-A4B4-FA06-9A08-0D0870090A60}"/>
                </a:ext>
              </a:extLst>
            </p:cNvPr>
            <p:cNvSpPr txBox="1"/>
            <p:nvPr/>
          </p:nvSpPr>
          <p:spPr>
            <a:xfrm>
              <a:off x="10613655" y="2943093"/>
              <a:ext cx="577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+0%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4E71B8B-709D-C93F-EDB5-55B5E3EBDCFF}"/>
                </a:ext>
              </a:extLst>
            </p:cNvPr>
            <p:cNvSpPr/>
            <p:nvPr/>
          </p:nvSpPr>
          <p:spPr>
            <a:xfrm>
              <a:off x="10432501" y="3108811"/>
              <a:ext cx="181154" cy="5538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9B9601-C854-B091-E4E2-11E6A850C8C4}"/>
              </a:ext>
            </a:extLst>
          </p:cNvPr>
          <p:cNvGrpSpPr/>
          <p:nvPr/>
        </p:nvGrpSpPr>
        <p:grpSpPr>
          <a:xfrm>
            <a:off x="11121030" y="5484096"/>
            <a:ext cx="876728" cy="369332"/>
            <a:chOff x="8867955" y="2061713"/>
            <a:chExt cx="876728" cy="369332"/>
          </a:xfrm>
        </p:grpSpPr>
        <p:sp>
          <p:nvSpPr>
            <p:cNvPr id="45" name="Arrow: Up 44">
              <a:extLst>
                <a:ext uri="{FF2B5EF4-FFF2-40B4-BE49-F238E27FC236}">
                  <a16:creationId xmlns:a16="http://schemas.microsoft.com/office/drawing/2014/main" id="{0F0ED032-7B9A-CCC2-002E-B7C757E826E7}"/>
                </a:ext>
              </a:extLst>
            </p:cNvPr>
            <p:cNvSpPr/>
            <p:nvPr/>
          </p:nvSpPr>
          <p:spPr>
            <a:xfrm>
              <a:off x="8867955" y="2136392"/>
              <a:ext cx="181154" cy="219974"/>
            </a:xfrm>
            <a:prstGeom prst="up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97ABFDE-3F75-1077-6AFC-CFC242FBBA9A}"/>
                </a:ext>
              </a:extLst>
            </p:cNvPr>
            <p:cNvSpPr txBox="1"/>
            <p:nvPr/>
          </p:nvSpPr>
          <p:spPr>
            <a:xfrm>
              <a:off x="9049109" y="2061713"/>
              <a:ext cx="695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+13%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6AF3E1B-A4BD-0564-D54D-4027D90CF9EA}"/>
              </a:ext>
            </a:extLst>
          </p:cNvPr>
          <p:cNvGrpSpPr/>
          <p:nvPr/>
        </p:nvGrpSpPr>
        <p:grpSpPr>
          <a:xfrm>
            <a:off x="9977459" y="1881795"/>
            <a:ext cx="759124" cy="369332"/>
            <a:chOff x="8867955" y="2061713"/>
            <a:chExt cx="759124" cy="369332"/>
          </a:xfrm>
        </p:grpSpPr>
        <p:sp>
          <p:nvSpPr>
            <p:cNvPr id="48" name="Arrow: Up 47">
              <a:extLst>
                <a:ext uri="{FF2B5EF4-FFF2-40B4-BE49-F238E27FC236}">
                  <a16:creationId xmlns:a16="http://schemas.microsoft.com/office/drawing/2014/main" id="{3A31D248-A75D-87C2-BA43-B50EAB78AFA1}"/>
                </a:ext>
              </a:extLst>
            </p:cNvPr>
            <p:cNvSpPr/>
            <p:nvPr/>
          </p:nvSpPr>
          <p:spPr>
            <a:xfrm>
              <a:off x="8867955" y="2136392"/>
              <a:ext cx="181154" cy="219974"/>
            </a:xfrm>
            <a:prstGeom prst="up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E9AD87C-C3ED-F706-85A2-6E97C217493F}"/>
                </a:ext>
              </a:extLst>
            </p:cNvPr>
            <p:cNvSpPr txBox="1"/>
            <p:nvPr/>
          </p:nvSpPr>
          <p:spPr>
            <a:xfrm>
              <a:off x="9049109" y="2061713"/>
              <a:ext cx="577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+4%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20349D2-3B23-6CBD-6080-1FD24DE089DE}"/>
              </a:ext>
            </a:extLst>
          </p:cNvPr>
          <p:cNvGrpSpPr/>
          <p:nvPr/>
        </p:nvGrpSpPr>
        <p:grpSpPr>
          <a:xfrm>
            <a:off x="9977459" y="2295740"/>
            <a:ext cx="759124" cy="369332"/>
            <a:chOff x="8867955" y="2061713"/>
            <a:chExt cx="759124" cy="369332"/>
          </a:xfrm>
        </p:grpSpPr>
        <p:sp>
          <p:nvSpPr>
            <p:cNvPr id="51" name="Arrow: Up 50">
              <a:extLst>
                <a:ext uri="{FF2B5EF4-FFF2-40B4-BE49-F238E27FC236}">
                  <a16:creationId xmlns:a16="http://schemas.microsoft.com/office/drawing/2014/main" id="{7DB15674-A871-11C0-1C13-C14A260BFCBD}"/>
                </a:ext>
              </a:extLst>
            </p:cNvPr>
            <p:cNvSpPr/>
            <p:nvPr/>
          </p:nvSpPr>
          <p:spPr>
            <a:xfrm rot="10800000">
              <a:off x="8867955" y="2136392"/>
              <a:ext cx="181154" cy="219974"/>
            </a:xfrm>
            <a:prstGeom prst="upArrow">
              <a:avLst/>
            </a:prstGeom>
            <a:solidFill>
              <a:srgbClr val="9F3027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E411129-B05B-763E-C24C-B63142D0893B}"/>
                </a:ext>
              </a:extLst>
            </p:cNvPr>
            <p:cNvSpPr txBox="1"/>
            <p:nvPr/>
          </p:nvSpPr>
          <p:spPr>
            <a:xfrm>
              <a:off x="9049109" y="2061713"/>
              <a:ext cx="577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-8%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390C2BB-927B-782A-ABFF-3055A9B0CD6B}"/>
              </a:ext>
            </a:extLst>
          </p:cNvPr>
          <p:cNvGrpSpPr/>
          <p:nvPr/>
        </p:nvGrpSpPr>
        <p:grpSpPr>
          <a:xfrm>
            <a:off x="9984075" y="2662081"/>
            <a:ext cx="759124" cy="369332"/>
            <a:chOff x="8867955" y="2061713"/>
            <a:chExt cx="759124" cy="369332"/>
          </a:xfrm>
        </p:grpSpPr>
        <p:sp>
          <p:nvSpPr>
            <p:cNvPr id="54" name="Arrow: Up 53">
              <a:extLst>
                <a:ext uri="{FF2B5EF4-FFF2-40B4-BE49-F238E27FC236}">
                  <a16:creationId xmlns:a16="http://schemas.microsoft.com/office/drawing/2014/main" id="{4EF0FF28-C8E1-27B5-D070-082317052B43}"/>
                </a:ext>
              </a:extLst>
            </p:cNvPr>
            <p:cNvSpPr/>
            <p:nvPr/>
          </p:nvSpPr>
          <p:spPr>
            <a:xfrm rot="10800000">
              <a:off x="8867955" y="2136392"/>
              <a:ext cx="181154" cy="219974"/>
            </a:xfrm>
            <a:prstGeom prst="upArrow">
              <a:avLst/>
            </a:prstGeom>
            <a:solidFill>
              <a:srgbClr val="9F3027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45EDDC5-CD26-6E0E-6155-845EC6C2E7EC}"/>
                </a:ext>
              </a:extLst>
            </p:cNvPr>
            <p:cNvSpPr txBox="1"/>
            <p:nvPr/>
          </p:nvSpPr>
          <p:spPr>
            <a:xfrm>
              <a:off x="9049109" y="2061713"/>
              <a:ext cx="577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-2%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C2902C7-FFA4-963F-E189-ED7F3630F1B9}"/>
              </a:ext>
            </a:extLst>
          </p:cNvPr>
          <p:cNvGrpSpPr/>
          <p:nvPr/>
        </p:nvGrpSpPr>
        <p:grpSpPr>
          <a:xfrm>
            <a:off x="9984360" y="3007171"/>
            <a:ext cx="759124" cy="369332"/>
            <a:chOff x="10432501" y="2943093"/>
            <a:chExt cx="759124" cy="36933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CB02346-5EDB-94F0-8244-2B213F96ECCB}"/>
                </a:ext>
              </a:extLst>
            </p:cNvPr>
            <p:cNvSpPr txBox="1"/>
            <p:nvPr/>
          </p:nvSpPr>
          <p:spPr>
            <a:xfrm>
              <a:off x="10613655" y="2943093"/>
              <a:ext cx="577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-0%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B686A45-BE44-F756-6154-EC888F51E46E}"/>
                </a:ext>
              </a:extLst>
            </p:cNvPr>
            <p:cNvSpPr/>
            <p:nvPr/>
          </p:nvSpPr>
          <p:spPr>
            <a:xfrm>
              <a:off x="10432501" y="3108811"/>
              <a:ext cx="181154" cy="5538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0F860D7-31D3-B6A6-47CF-881CA051AA08}"/>
              </a:ext>
            </a:extLst>
          </p:cNvPr>
          <p:cNvGrpSpPr/>
          <p:nvPr/>
        </p:nvGrpSpPr>
        <p:grpSpPr>
          <a:xfrm>
            <a:off x="9984361" y="3349270"/>
            <a:ext cx="759124" cy="369332"/>
            <a:chOff x="8867955" y="2061713"/>
            <a:chExt cx="759124" cy="369332"/>
          </a:xfrm>
        </p:grpSpPr>
        <p:sp>
          <p:nvSpPr>
            <p:cNvPr id="60" name="Arrow: Up 59">
              <a:extLst>
                <a:ext uri="{FF2B5EF4-FFF2-40B4-BE49-F238E27FC236}">
                  <a16:creationId xmlns:a16="http://schemas.microsoft.com/office/drawing/2014/main" id="{B34C20AD-6B8A-1465-2BDC-0AC662B80494}"/>
                </a:ext>
              </a:extLst>
            </p:cNvPr>
            <p:cNvSpPr/>
            <p:nvPr/>
          </p:nvSpPr>
          <p:spPr>
            <a:xfrm rot="10800000">
              <a:off x="8867955" y="2136392"/>
              <a:ext cx="181154" cy="219974"/>
            </a:xfrm>
            <a:prstGeom prst="upArrow">
              <a:avLst/>
            </a:prstGeom>
            <a:solidFill>
              <a:srgbClr val="9F3027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A1AE75B-209B-B312-07C3-4794384F0EA9}"/>
                </a:ext>
              </a:extLst>
            </p:cNvPr>
            <p:cNvSpPr txBox="1"/>
            <p:nvPr/>
          </p:nvSpPr>
          <p:spPr>
            <a:xfrm>
              <a:off x="9049109" y="2061713"/>
              <a:ext cx="577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-4%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6866C1A-1736-9620-E164-AF10DC5A70DC}"/>
              </a:ext>
            </a:extLst>
          </p:cNvPr>
          <p:cNvGrpSpPr/>
          <p:nvPr/>
        </p:nvGrpSpPr>
        <p:grpSpPr>
          <a:xfrm>
            <a:off x="9984075" y="4072188"/>
            <a:ext cx="759124" cy="369332"/>
            <a:chOff x="8867955" y="2061713"/>
            <a:chExt cx="759124" cy="369332"/>
          </a:xfrm>
        </p:grpSpPr>
        <p:sp>
          <p:nvSpPr>
            <p:cNvPr id="63" name="Arrow: Up 62">
              <a:extLst>
                <a:ext uri="{FF2B5EF4-FFF2-40B4-BE49-F238E27FC236}">
                  <a16:creationId xmlns:a16="http://schemas.microsoft.com/office/drawing/2014/main" id="{A93FE131-C129-47E3-8CA8-097D9886FDE7}"/>
                </a:ext>
              </a:extLst>
            </p:cNvPr>
            <p:cNvSpPr/>
            <p:nvPr/>
          </p:nvSpPr>
          <p:spPr>
            <a:xfrm>
              <a:off x="8867955" y="2136392"/>
              <a:ext cx="181154" cy="219974"/>
            </a:xfrm>
            <a:prstGeom prst="up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78AABB4-E66F-3CF6-59C2-CECF3077F978}"/>
                </a:ext>
              </a:extLst>
            </p:cNvPr>
            <p:cNvSpPr txBox="1"/>
            <p:nvPr/>
          </p:nvSpPr>
          <p:spPr>
            <a:xfrm>
              <a:off x="9049109" y="2061713"/>
              <a:ext cx="577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+4%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D21762C-0FDF-E587-F364-66AD268CBB3C}"/>
              </a:ext>
            </a:extLst>
          </p:cNvPr>
          <p:cNvGrpSpPr/>
          <p:nvPr/>
        </p:nvGrpSpPr>
        <p:grpSpPr>
          <a:xfrm>
            <a:off x="9984075" y="4435329"/>
            <a:ext cx="759124" cy="369332"/>
            <a:chOff x="8867955" y="2061713"/>
            <a:chExt cx="759124" cy="369332"/>
          </a:xfrm>
        </p:grpSpPr>
        <p:sp>
          <p:nvSpPr>
            <p:cNvPr id="66" name="Arrow: Up 65">
              <a:extLst>
                <a:ext uri="{FF2B5EF4-FFF2-40B4-BE49-F238E27FC236}">
                  <a16:creationId xmlns:a16="http://schemas.microsoft.com/office/drawing/2014/main" id="{2CE5A1FD-6FE3-92B3-699F-0418E0594CA0}"/>
                </a:ext>
              </a:extLst>
            </p:cNvPr>
            <p:cNvSpPr/>
            <p:nvPr/>
          </p:nvSpPr>
          <p:spPr>
            <a:xfrm rot="10800000">
              <a:off x="8867955" y="2136392"/>
              <a:ext cx="181154" cy="219974"/>
            </a:xfrm>
            <a:prstGeom prst="upArrow">
              <a:avLst/>
            </a:prstGeom>
            <a:solidFill>
              <a:srgbClr val="9F3027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5DF9AA0-DD23-305C-967A-0B73115CCE44}"/>
                </a:ext>
              </a:extLst>
            </p:cNvPr>
            <p:cNvSpPr txBox="1"/>
            <p:nvPr/>
          </p:nvSpPr>
          <p:spPr>
            <a:xfrm>
              <a:off x="9049109" y="2061713"/>
              <a:ext cx="577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-3%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0124EB3-7B68-5098-09F4-90AB14D0850A}"/>
              </a:ext>
            </a:extLst>
          </p:cNvPr>
          <p:cNvGrpSpPr/>
          <p:nvPr/>
        </p:nvGrpSpPr>
        <p:grpSpPr>
          <a:xfrm>
            <a:off x="9986090" y="4770133"/>
            <a:ext cx="759124" cy="369332"/>
            <a:chOff x="10432501" y="2943093"/>
            <a:chExt cx="759124" cy="369332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70ADCDB-B621-9609-B64F-BEB63791B112}"/>
                </a:ext>
              </a:extLst>
            </p:cNvPr>
            <p:cNvSpPr txBox="1"/>
            <p:nvPr/>
          </p:nvSpPr>
          <p:spPr>
            <a:xfrm>
              <a:off x="10613655" y="2943093"/>
              <a:ext cx="577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+0%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7F24702-AEAD-CC3E-9E91-6554EE35D541}"/>
                </a:ext>
              </a:extLst>
            </p:cNvPr>
            <p:cNvSpPr/>
            <p:nvPr/>
          </p:nvSpPr>
          <p:spPr>
            <a:xfrm>
              <a:off x="10432501" y="3108811"/>
              <a:ext cx="181154" cy="5538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7DEEDC9-7F6B-91E4-E090-0E0D1B07DF4A}"/>
              </a:ext>
            </a:extLst>
          </p:cNvPr>
          <p:cNvGrpSpPr/>
          <p:nvPr/>
        </p:nvGrpSpPr>
        <p:grpSpPr>
          <a:xfrm>
            <a:off x="11127360" y="4448802"/>
            <a:ext cx="1043071" cy="369332"/>
            <a:chOff x="8867955" y="2061713"/>
            <a:chExt cx="1043071" cy="369332"/>
          </a:xfrm>
        </p:grpSpPr>
        <p:sp>
          <p:nvSpPr>
            <p:cNvPr id="72" name="Arrow: Up 71">
              <a:extLst>
                <a:ext uri="{FF2B5EF4-FFF2-40B4-BE49-F238E27FC236}">
                  <a16:creationId xmlns:a16="http://schemas.microsoft.com/office/drawing/2014/main" id="{2F1698E4-C8B8-6084-C08F-3D96F07E9903}"/>
                </a:ext>
              </a:extLst>
            </p:cNvPr>
            <p:cNvSpPr/>
            <p:nvPr/>
          </p:nvSpPr>
          <p:spPr>
            <a:xfrm rot="10800000">
              <a:off x="8867955" y="2136392"/>
              <a:ext cx="181154" cy="219974"/>
            </a:xfrm>
            <a:prstGeom prst="upArrow">
              <a:avLst/>
            </a:prstGeom>
            <a:solidFill>
              <a:srgbClr val="9F3027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0F1CDCF-3735-9B73-6032-58190E53B204}"/>
                </a:ext>
              </a:extLst>
            </p:cNvPr>
            <p:cNvSpPr txBox="1"/>
            <p:nvPr/>
          </p:nvSpPr>
          <p:spPr>
            <a:xfrm>
              <a:off x="9049108" y="2061713"/>
              <a:ext cx="861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-19%*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F299577-80D2-E170-8536-EE8BEE2C67D6}"/>
              </a:ext>
            </a:extLst>
          </p:cNvPr>
          <p:cNvGrpSpPr/>
          <p:nvPr/>
        </p:nvGrpSpPr>
        <p:grpSpPr>
          <a:xfrm>
            <a:off x="9996726" y="5492020"/>
            <a:ext cx="876728" cy="369332"/>
            <a:chOff x="8867955" y="2061713"/>
            <a:chExt cx="876728" cy="369332"/>
          </a:xfrm>
        </p:grpSpPr>
        <p:sp>
          <p:nvSpPr>
            <p:cNvPr id="75" name="Arrow: Up 74">
              <a:extLst>
                <a:ext uri="{FF2B5EF4-FFF2-40B4-BE49-F238E27FC236}">
                  <a16:creationId xmlns:a16="http://schemas.microsoft.com/office/drawing/2014/main" id="{2089B3F6-C735-7997-A158-F2F5E3E66227}"/>
                </a:ext>
              </a:extLst>
            </p:cNvPr>
            <p:cNvSpPr/>
            <p:nvPr/>
          </p:nvSpPr>
          <p:spPr>
            <a:xfrm>
              <a:off x="8867955" y="2136392"/>
              <a:ext cx="181154" cy="219974"/>
            </a:xfrm>
            <a:prstGeom prst="up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C50A3B7-FA63-57F1-27D8-07959182A093}"/>
                </a:ext>
              </a:extLst>
            </p:cNvPr>
            <p:cNvSpPr txBox="1"/>
            <p:nvPr/>
          </p:nvSpPr>
          <p:spPr>
            <a:xfrm>
              <a:off x="9049109" y="2061713"/>
              <a:ext cx="695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+6%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538CECDC-8476-B4AE-A250-E0764404FDDB}"/>
              </a:ext>
            </a:extLst>
          </p:cNvPr>
          <p:cNvSpPr txBox="1"/>
          <p:nvPr/>
        </p:nvSpPr>
        <p:spPr>
          <a:xfrm>
            <a:off x="9707418" y="1186343"/>
            <a:ext cx="2334911" cy="27699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</a:rPr>
              <a:t>Changes from 2013 - 2019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9410169-A073-A17D-BBD7-7F1CBAD777F1}"/>
              </a:ext>
            </a:extLst>
          </p:cNvPr>
          <p:cNvSpPr txBox="1"/>
          <p:nvPr/>
        </p:nvSpPr>
        <p:spPr>
          <a:xfrm>
            <a:off x="9818255" y="5836592"/>
            <a:ext cx="2179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* Biggest magnitude of change across Scotland</a:t>
            </a:r>
          </a:p>
        </p:txBody>
      </p:sp>
      <p:pic>
        <p:nvPicPr>
          <p:cNvPr id="87" name="Picture 86" descr="A map of scotland with different shades of blue&#10;&#10;Description automatically generated">
            <a:extLst>
              <a:ext uri="{FF2B5EF4-FFF2-40B4-BE49-F238E27FC236}">
                <a16:creationId xmlns:a16="http://schemas.microsoft.com/office/drawing/2014/main" id="{D2E5A4CB-953C-6E83-19F2-00B62AA700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2" r="25423"/>
          <a:stretch/>
        </p:blipFill>
        <p:spPr>
          <a:xfrm>
            <a:off x="3792066" y="1324842"/>
            <a:ext cx="3601643" cy="4474880"/>
          </a:xfrm>
          <a:prstGeom prst="rect">
            <a:avLst/>
          </a:prstGeom>
        </p:spPr>
      </p:pic>
      <p:pic>
        <p:nvPicPr>
          <p:cNvPr id="89" name="Picture 88" descr="A map of scotland with blue and white colors&#10;&#10;Description automatically generated">
            <a:extLst>
              <a:ext uri="{FF2B5EF4-FFF2-40B4-BE49-F238E27FC236}">
                <a16:creationId xmlns:a16="http://schemas.microsoft.com/office/drawing/2014/main" id="{F4BFE785-428B-3011-88F5-935D2421B7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3" r="24660"/>
          <a:stretch/>
        </p:blipFill>
        <p:spPr>
          <a:xfrm>
            <a:off x="303760" y="1339491"/>
            <a:ext cx="3693371" cy="444718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675D41-0D34-7063-73DA-E1DD87D5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z="1600" smtClean="0"/>
              <a:t>11</a:t>
            </a:fld>
            <a:endParaRPr lang="en-GB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DEBFC7-9E27-9BC1-3230-6E0F3FF3B3BD}"/>
              </a:ext>
            </a:extLst>
          </p:cNvPr>
          <p:cNvSpPr txBox="1">
            <a:spLocks/>
          </p:cNvSpPr>
          <p:nvPr/>
        </p:nvSpPr>
        <p:spPr>
          <a:xfrm>
            <a:off x="1916382" y="6430297"/>
            <a:ext cx="8359236" cy="42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2. Which areas have the best and worst ratings? Does this correlate with certain factors?</a:t>
            </a:r>
          </a:p>
        </p:txBody>
      </p:sp>
    </p:spTree>
    <p:extLst>
      <p:ext uri="{BB962C8B-B14F-4D97-AF65-F5344CB8AC3E}">
        <p14:creationId xmlns:p14="http://schemas.microsoft.com/office/powerpoint/2010/main" val="2647563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1BFFF-94DB-93E6-7FB7-FEC33B35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6600" dirty="0"/>
              <a:t>3. What factors influence neighbourhood ratings and community belonging?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5900C4-248D-2C7D-57CB-D90BBDD64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Explored through R Shiny and Visualisations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8038B-0A8B-024A-181D-090C8A1B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z="1600" smtClean="0"/>
              <a:t>12</a:t>
            </a:fld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194583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9D93-FD83-D3E0-5219-54BAACFD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Factors Influencing Neighbourhood Ratings and Community Belonging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93CA0-3CDD-C4BC-1D8C-80AA94D62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4057"/>
            <a:ext cx="5130992" cy="4023360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/>
              <a:t>Highest Ratings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Pensioners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Access to greenspace less than 10-minute walk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80% least deprived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White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Homeowners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Rural areas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B8CB29-EB55-6BE8-764B-B3820993D3FB}"/>
              </a:ext>
            </a:extLst>
          </p:cNvPr>
          <p:cNvSpPr txBox="1">
            <a:spLocks/>
          </p:cNvSpPr>
          <p:nvPr/>
        </p:nvSpPr>
        <p:spPr>
          <a:xfrm>
            <a:off x="6649816" y="1944057"/>
            <a:ext cx="5130992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GB" sz="2400" b="1" dirty="0"/>
              <a:t>Lowest Ratings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Adult only households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Access to greenspace more than 10-minute walk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20% most deprived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Non-white ethnicity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Private or social rented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Urban areas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7B90A-F284-E429-4C3C-C8A54634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z="1600" smtClean="0"/>
              <a:t>13</a:t>
            </a:fld>
            <a:endParaRPr lang="en-GB" sz="16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13A05D8-0627-4391-9CCC-0ADB08976841}"/>
              </a:ext>
            </a:extLst>
          </p:cNvPr>
          <p:cNvSpPr txBox="1">
            <a:spLocks/>
          </p:cNvSpPr>
          <p:nvPr/>
        </p:nvSpPr>
        <p:spPr>
          <a:xfrm>
            <a:off x="1916382" y="6430297"/>
            <a:ext cx="8359236" cy="42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3. What factors influence neighbourhood ratings and community belonging?</a:t>
            </a:r>
          </a:p>
        </p:txBody>
      </p:sp>
    </p:spTree>
    <p:extLst>
      <p:ext uri="{BB962C8B-B14F-4D97-AF65-F5344CB8AC3E}">
        <p14:creationId xmlns:p14="http://schemas.microsoft.com/office/powerpoint/2010/main" val="1033130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99953-ACBC-C4C1-2E80-2223E4D8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D4818-A64A-187A-4964-E9BA2DC4B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Increasing access to greenspace where possible may help improve neighbourhoods and communities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Further study could look at what the highest rated areas are doing well, particularly compared to the lowest rated areas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Further investigation should also look at how neighbourhoods and communities can be improved for: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Areas of deprivation (SIMD)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Urban areas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Those renting (private or social)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Families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Non-white ethnicities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8C2FD-921E-1A76-83A6-6DB74140B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z="1600" smtClean="0"/>
              <a:t>14</a:t>
            </a:fld>
            <a:endParaRPr lang="en-GB" sz="16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4EE3B6A-54FA-009D-4A30-62AD28988C67}"/>
              </a:ext>
            </a:extLst>
          </p:cNvPr>
          <p:cNvSpPr txBox="1">
            <a:spLocks/>
          </p:cNvSpPr>
          <p:nvPr/>
        </p:nvSpPr>
        <p:spPr>
          <a:xfrm>
            <a:off x="1916382" y="6430297"/>
            <a:ext cx="8359236" cy="42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42641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BF18-765C-A8B0-5118-DD518D0AD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18D89-BDEF-7FBC-C3B6-648178F04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20000"/>
              </a:lnSpc>
              <a:buFont typeface="Wingdings" panose="05000000000000000000" pitchFamily="2" charset="2"/>
              <a:buChar char="§"/>
            </a:pPr>
            <a:r>
              <a:rPr lang="en-GB" dirty="0"/>
              <a:t>Modelling to identify key factors and the impact they have</a:t>
            </a:r>
          </a:p>
          <a:p>
            <a:pPr>
              <a:lnSpc>
                <a:spcPct val="220000"/>
              </a:lnSpc>
              <a:buFont typeface="Wingdings" panose="05000000000000000000" pitchFamily="2" charset="2"/>
              <a:buChar char="§"/>
            </a:pPr>
            <a:r>
              <a:rPr lang="en-GB" dirty="0"/>
              <a:t>Explore raw survey data to identify other things that impact the ratings</a:t>
            </a:r>
          </a:p>
          <a:p>
            <a:pPr>
              <a:lnSpc>
                <a:spcPct val="220000"/>
              </a:lnSpc>
              <a:buFont typeface="Wingdings" panose="05000000000000000000" pitchFamily="2" charset="2"/>
              <a:buChar char="§"/>
            </a:pPr>
            <a:r>
              <a:rPr lang="en-GB" dirty="0"/>
              <a:t>Explore the demographics of the highest and lowest rated areas</a:t>
            </a:r>
          </a:p>
          <a:p>
            <a:pPr>
              <a:lnSpc>
                <a:spcPct val="220000"/>
              </a:lnSpc>
              <a:buFont typeface="Wingdings" panose="05000000000000000000" pitchFamily="2" charset="2"/>
              <a:buChar char="§"/>
            </a:pPr>
            <a:r>
              <a:rPr lang="en-GB" dirty="0"/>
              <a:t>Understand the sample sizes to better understand the results</a:t>
            </a:r>
          </a:p>
          <a:p>
            <a:pPr>
              <a:lnSpc>
                <a:spcPct val="220000"/>
              </a:lnSpc>
              <a:buFont typeface="Wingdings" panose="05000000000000000000" pitchFamily="2" charset="2"/>
              <a:buChar char="§"/>
            </a:pPr>
            <a:r>
              <a:rPr lang="en-GB" dirty="0"/>
              <a:t>Explore the confidence limits and what they tell us about the data</a:t>
            </a:r>
          </a:p>
          <a:p>
            <a:pPr>
              <a:lnSpc>
                <a:spcPct val="22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marL="0" indent="0">
              <a:lnSpc>
                <a:spcPct val="220000"/>
              </a:lnSpc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CDBEF-FF91-61A1-A9B7-4D2234A37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z="1600" smtClean="0"/>
              <a:t>15</a:t>
            </a:fld>
            <a:endParaRPr lang="en-GB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C6824AB-C8AC-D81D-D26A-2212CAA2B984}"/>
              </a:ext>
            </a:extLst>
          </p:cNvPr>
          <p:cNvSpPr txBox="1">
            <a:spLocks/>
          </p:cNvSpPr>
          <p:nvPr/>
        </p:nvSpPr>
        <p:spPr>
          <a:xfrm>
            <a:off x="1916382" y="6430297"/>
            <a:ext cx="8359236" cy="42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46263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FC5F2-DE9B-34F0-B611-397D5189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75B5A-5762-F6CC-9DD8-B48FB91C1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/>
              <a:t>Aggregated data makes modelling or statistical analysis very difficult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/>
              <a:t>Planning and understanding the question(s) is key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/>
              <a:t>Making notes and writing down your thinking and research sources as you go is very useful!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45EE7-D4BD-6042-2AD2-387110B22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z="1600" smtClean="0"/>
              <a:t>16</a:t>
            </a:fld>
            <a:endParaRPr lang="en-GB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E6A33B5-531E-6D0D-2DB4-77BDBE8279E9}"/>
              </a:ext>
            </a:extLst>
          </p:cNvPr>
          <p:cNvSpPr txBox="1">
            <a:spLocks/>
          </p:cNvSpPr>
          <p:nvPr/>
        </p:nvSpPr>
        <p:spPr>
          <a:xfrm>
            <a:off x="1916382" y="6430297"/>
            <a:ext cx="8359236" cy="42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45380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33D4-35C2-4E31-A612-8A764A5D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Scottish Household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C209B-E2A6-2135-9A0F-C5D2AA48D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/>
              <a:t>Annual cross-sectional survey of random people in private residences across Scotland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/>
              <a:t>In 2019 </a:t>
            </a:r>
            <a:r>
              <a:rPr lang="en-GB" b="1" dirty="0"/>
              <a:t>10,577</a:t>
            </a:r>
            <a:r>
              <a:rPr lang="en-GB" dirty="0"/>
              <a:t> householders agreed to take part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/>
              <a:t>Running since 1999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/>
              <a:t>Redesigned in 2011 and 2020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/>
              <a:t>Aims to provide policy relevant data and be useful to stakeholders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E23AF32-5D46-77FB-4875-43650A3F8CFF}"/>
              </a:ext>
            </a:extLst>
          </p:cNvPr>
          <p:cNvSpPr txBox="1">
            <a:spLocks/>
          </p:cNvSpPr>
          <p:nvPr/>
        </p:nvSpPr>
        <p:spPr>
          <a:xfrm>
            <a:off x="4095496" y="6430297"/>
            <a:ext cx="3937459" cy="42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6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5E0BC-68F3-87A1-ED83-C6A04347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z="1600" smtClean="0"/>
              <a:t>2</a:t>
            </a:fld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54519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77BD-9620-BE32-683F-4B1E7EAD5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21426"/>
          </a:xfrm>
        </p:spPr>
        <p:txBody>
          <a:bodyPr/>
          <a:lstStyle/>
          <a:p>
            <a:r>
              <a:rPr lang="en-GB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26AB3-6110-E03B-B262-85E79A7D1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b="1" dirty="0"/>
              <a:t>Neighbourhood rating</a:t>
            </a:r>
            <a:r>
              <a:rPr lang="en-GB" dirty="0"/>
              <a:t>: "THINKING NOW ABOUT THE NEIGHBOURHOOD YOU LIVE IN, HOW WOULD YOU RATE IT AS A PLACE TO LIVE? If pressed, define 'your neighbourhood' as: 'the street you live in and the streets nearby' (urban) or 'the local area' (rural).”</a:t>
            </a:r>
          </a:p>
          <a:p>
            <a:pPr marL="0" indent="0">
              <a:buNone/>
            </a:pPr>
            <a:r>
              <a:rPr lang="en-GB" dirty="0"/>
              <a:t>(1) Very good   (2) Fairly good   (3) Fairly poor   (4) Very poor   No opinion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/>
              <a:t>Community belonging</a:t>
            </a:r>
            <a:r>
              <a:rPr lang="en-GB" dirty="0"/>
              <a:t>: "HOW STRONGLY DO YOU FEEL YOU BELONG TO YOUR IMMEDIATE NEIGHBOURHOOD?“</a:t>
            </a:r>
          </a:p>
          <a:p>
            <a:pPr marL="0" indent="0">
              <a:buNone/>
            </a:pPr>
            <a:r>
              <a:rPr lang="en-GB" dirty="0"/>
              <a:t>(1) Very strongly  (2) Fairly strongly  (3) Not very strongly  (4) Not at all strongly  Don't know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i="1" dirty="0"/>
              <a:t>SIMD quintile</a:t>
            </a:r>
            <a:r>
              <a:rPr lang="en-GB" dirty="0"/>
              <a:t>: </a:t>
            </a:r>
            <a:r>
              <a:rPr lang="en-GB" b="0" i="0" dirty="0">
                <a:effectLst/>
              </a:rPr>
              <a:t>Scottish Index of Multiple Deprivation. This categorises 6,976 small areas of Scotland based on income, employment, education, health, access to services, crime, and housing.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i="1" dirty="0"/>
              <a:t>Social rented</a:t>
            </a:r>
            <a:r>
              <a:rPr lang="en-GB" dirty="0"/>
              <a:t>: Managed by public authorities and housing associations with support from the Scottish Government.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22681-368E-1E82-E6A9-FD242C38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z="1600" smtClean="0"/>
              <a:t>3</a:t>
            </a:fld>
            <a:endParaRPr lang="en-GB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4E92764-7782-291A-8F1E-6DCAEADED256}"/>
              </a:ext>
            </a:extLst>
          </p:cNvPr>
          <p:cNvSpPr txBox="1">
            <a:spLocks/>
          </p:cNvSpPr>
          <p:nvPr/>
        </p:nvSpPr>
        <p:spPr>
          <a:xfrm>
            <a:off x="4095496" y="6430297"/>
            <a:ext cx="3937459" cy="42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600" dirty="0">
                <a:solidFill>
                  <a:schemeClr val="bg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7144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31F46-1AE2-D1E0-45EE-5DFC66EEB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0BE4C-E4CB-7E17-C08B-6B3EE40FC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en-GB" dirty="0"/>
              <a:t>Does access to greenspace increase neighbourhood ratings and/or community belonging?</a:t>
            </a:r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en-GB" dirty="0"/>
              <a:t>Which areas have the best and worst ratings? </a:t>
            </a:r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en-GB" dirty="0"/>
              <a:t>What factors influence neighbourhood ratings and community belonging?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3772B-7187-1F90-A29E-1474734A6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z="1600" smtClean="0"/>
              <a:t>4</a:t>
            </a:fld>
            <a:endParaRPr lang="en-GB" sz="16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3482B1-21C3-8ADB-7CAD-26BDAF578ECC}"/>
              </a:ext>
            </a:extLst>
          </p:cNvPr>
          <p:cNvSpPr txBox="1">
            <a:spLocks/>
          </p:cNvSpPr>
          <p:nvPr/>
        </p:nvSpPr>
        <p:spPr>
          <a:xfrm>
            <a:off x="4095496" y="6430297"/>
            <a:ext cx="3937459" cy="42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600" dirty="0">
                <a:solidFill>
                  <a:schemeClr val="bg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163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518F-5D00-1F9F-A1DF-1EBFD9E89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34427"/>
          </a:xfrm>
        </p:spPr>
        <p:txBody>
          <a:bodyPr/>
          <a:lstStyle/>
          <a:p>
            <a:r>
              <a:rPr lang="en-GB" dirty="0"/>
              <a:t>Data Cleaning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8A037-3A25-F7DD-A693-D8A590979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9033"/>
            <a:ext cx="12192000" cy="19168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36BF1D-9ECF-D5D5-B79E-4B09C4C033DC}"/>
              </a:ext>
            </a:extLst>
          </p:cNvPr>
          <p:cNvSpPr txBox="1"/>
          <p:nvPr/>
        </p:nvSpPr>
        <p:spPr>
          <a:xfrm>
            <a:off x="1210156" y="3708256"/>
            <a:ext cx="9771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Row 9: 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42</a:t>
            </a:r>
            <a:r>
              <a:rPr lang="en-GB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%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000" dirty="0"/>
              <a:t>of adults in </a:t>
            </a:r>
            <a:r>
              <a:rPr lang="en-GB" sz="2000" dirty="0">
                <a:solidFill>
                  <a:schemeClr val="bg2">
                    <a:lumMod val="75000"/>
                  </a:schemeClr>
                </a:solidFill>
              </a:rPr>
              <a:t>a particular council area </a:t>
            </a:r>
            <a:r>
              <a:rPr lang="en-GB" sz="2000" dirty="0"/>
              <a:t>in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2019</a:t>
            </a:r>
            <a:r>
              <a:rPr lang="en-GB" sz="2000" dirty="0"/>
              <a:t> with 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a walking distance of more than 10 minutes to their nearest greenspace</a:t>
            </a:r>
            <a:r>
              <a:rPr lang="en-GB" sz="2000" dirty="0"/>
              <a:t> rated their neighbourhood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“Very good”.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AF3587-D941-E2CB-4572-0FB04A419C77}"/>
              </a:ext>
            </a:extLst>
          </p:cNvPr>
          <p:cNvSpPr/>
          <p:nvPr/>
        </p:nvSpPr>
        <p:spPr>
          <a:xfrm>
            <a:off x="3907766" y="3269412"/>
            <a:ext cx="448575" cy="20066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1A59BD-1F70-EA91-6346-038B9DC41ADA}"/>
              </a:ext>
            </a:extLst>
          </p:cNvPr>
          <p:cNvSpPr/>
          <p:nvPr/>
        </p:nvSpPr>
        <p:spPr>
          <a:xfrm>
            <a:off x="1682151" y="3255351"/>
            <a:ext cx="379563" cy="206505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FDDDBC-E669-2DA1-86AD-84504810A366}"/>
              </a:ext>
            </a:extLst>
          </p:cNvPr>
          <p:cNvSpPr/>
          <p:nvPr/>
        </p:nvSpPr>
        <p:spPr>
          <a:xfrm>
            <a:off x="1302588" y="3255352"/>
            <a:ext cx="379563" cy="20650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5F5E9A-7F2E-45D9-05F9-B6525959FEE8}"/>
              </a:ext>
            </a:extLst>
          </p:cNvPr>
          <p:cNvSpPr/>
          <p:nvPr/>
        </p:nvSpPr>
        <p:spPr>
          <a:xfrm>
            <a:off x="241540" y="3275251"/>
            <a:ext cx="596660" cy="200666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DB50D6-23A9-5EA5-D768-713A4BC867CA}"/>
              </a:ext>
            </a:extLst>
          </p:cNvPr>
          <p:cNvSpPr/>
          <p:nvPr/>
        </p:nvSpPr>
        <p:spPr>
          <a:xfrm>
            <a:off x="4356341" y="3269411"/>
            <a:ext cx="474453" cy="206505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E03671-D691-EC9A-30C3-12BFA38A6F7F}"/>
              </a:ext>
            </a:extLst>
          </p:cNvPr>
          <p:cNvSpPr/>
          <p:nvPr/>
        </p:nvSpPr>
        <p:spPr>
          <a:xfrm>
            <a:off x="10372436" y="3271989"/>
            <a:ext cx="981364" cy="206505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F79835EF-A6D3-C8FA-6A59-68C8EB6CBBC7}"/>
              </a:ext>
            </a:extLst>
          </p:cNvPr>
          <p:cNvSpPr/>
          <p:nvPr/>
        </p:nvSpPr>
        <p:spPr>
          <a:xfrm>
            <a:off x="3068431" y="1485637"/>
            <a:ext cx="923027" cy="2058012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15246D-D44B-2541-2B5F-2A3B434F018A}"/>
              </a:ext>
            </a:extLst>
          </p:cNvPr>
          <p:cNvSpPr/>
          <p:nvPr/>
        </p:nvSpPr>
        <p:spPr>
          <a:xfrm>
            <a:off x="5478382" y="1584621"/>
            <a:ext cx="6713617" cy="206505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2C6388-C1A0-0B6C-53D6-F598642517BF}"/>
              </a:ext>
            </a:extLst>
          </p:cNvPr>
          <p:cNvSpPr txBox="1"/>
          <p:nvPr/>
        </p:nvSpPr>
        <p:spPr>
          <a:xfrm>
            <a:off x="1043796" y="4865298"/>
            <a:ext cx="9946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STEPS</a:t>
            </a:r>
          </a:p>
          <a:p>
            <a:pPr marL="342900" indent="-342900">
              <a:buAutoNum type="arabicPeriod"/>
            </a:pPr>
            <a:r>
              <a:rPr lang="en-GB" dirty="0"/>
              <a:t>Join council area names based on feature code</a:t>
            </a:r>
          </a:p>
          <a:p>
            <a:pPr marL="342900" indent="-342900">
              <a:buAutoNum type="arabicPeriod"/>
            </a:pPr>
            <a:r>
              <a:rPr lang="en-GB" dirty="0"/>
              <a:t>Factor the neighbourhood ratings</a:t>
            </a:r>
          </a:p>
          <a:p>
            <a:pPr marL="342900" indent="-342900">
              <a:buAutoNum type="arabicPeriod"/>
            </a:pPr>
            <a:r>
              <a:rPr lang="en-GB" dirty="0"/>
              <a:t>Create a column to calculate a score for each row based on the rating and value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A3EA3F-854E-05D3-0980-5245339E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z="1600" smtClean="0"/>
              <a:t>5</a:t>
            </a:fld>
            <a:endParaRPr lang="en-GB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AF41A9-F6B6-9C4E-30C5-872584CBBC9B}"/>
              </a:ext>
            </a:extLst>
          </p:cNvPr>
          <p:cNvSpPr txBox="1">
            <a:spLocks/>
          </p:cNvSpPr>
          <p:nvPr/>
        </p:nvSpPr>
        <p:spPr>
          <a:xfrm>
            <a:off x="4095496" y="6430297"/>
            <a:ext cx="3937459" cy="42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600" dirty="0">
                <a:solidFill>
                  <a:schemeClr val="bg1"/>
                </a:solidFill>
              </a:rPr>
              <a:t>Data Cleaning and Exploration</a:t>
            </a:r>
          </a:p>
        </p:txBody>
      </p:sp>
    </p:spTree>
    <p:extLst>
      <p:ext uri="{BB962C8B-B14F-4D97-AF65-F5344CB8AC3E}">
        <p14:creationId xmlns:p14="http://schemas.microsoft.com/office/powerpoint/2010/main" val="241841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5DECF-A340-C267-ED2B-8314911E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Exploration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A53A26-21D1-179F-8341-E46E443E24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65"/>
          <a:stretch/>
        </p:blipFill>
        <p:spPr>
          <a:xfrm>
            <a:off x="400849" y="2192140"/>
            <a:ext cx="5085307" cy="37456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F28E60-6817-C903-4E9A-3A4BE6039DAE}"/>
              </a:ext>
            </a:extLst>
          </p:cNvPr>
          <p:cNvSpPr txBox="1"/>
          <p:nvPr/>
        </p:nvSpPr>
        <p:spPr>
          <a:xfrm>
            <a:off x="805058" y="1780084"/>
            <a:ext cx="4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Function to create visualisations</a:t>
            </a:r>
          </a:p>
        </p:txBody>
      </p:sp>
      <p:pic>
        <p:nvPicPr>
          <p:cNvPr id="7" name="Picture 6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99A0CF8F-1734-590E-E737-F5790D1C16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156" y="1976324"/>
            <a:ext cx="6665990" cy="4111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ECF6D2-DC77-3ABC-899E-F17064AADB7B}"/>
              </a:ext>
            </a:extLst>
          </p:cNvPr>
          <p:cNvSpPr txBox="1"/>
          <p:nvPr/>
        </p:nvSpPr>
        <p:spPr>
          <a:xfrm>
            <a:off x="10083969" y="1976324"/>
            <a:ext cx="1911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FF0000"/>
                </a:solidFill>
              </a:rPr>
              <a:t>Walking distance to nearest greenspace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6C04903-B3D2-2166-6783-91C16111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z="1600" smtClean="0"/>
              <a:t>6</a:t>
            </a:fld>
            <a:endParaRPr lang="en-GB" sz="16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4FE2489-02C7-422F-D5B0-843554ECD55D}"/>
              </a:ext>
            </a:extLst>
          </p:cNvPr>
          <p:cNvSpPr txBox="1">
            <a:spLocks/>
          </p:cNvSpPr>
          <p:nvPr/>
        </p:nvSpPr>
        <p:spPr>
          <a:xfrm>
            <a:off x="4095496" y="6430297"/>
            <a:ext cx="3937459" cy="42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600" dirty="0">
                <a:solidFill>
                  <a:schemeClr val="bg1"/>
                </a:solidFill>
              </a:rPr>
              <a:t>Data Cleaning and Exploration</a:t>
            </a:r>
          </a:p>
        </p:txBody>
      </p:sp>
    </p:spTree>
    <p:extLst>
      <p:ext uri="{BB962C8B-B14F-4D97-AF65-F5344CB8AC3E}">
        <p14:creationId xmlns:p14="http://schemas.microsoft.com/office/powerpoint/2010/main" val="68961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1BFFF-94DB-93E6-7FB7-FEC33B35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6600" dirty="0"/>
              <a:t>1. Does access to greenspace increase neighbourhood ratings and/or community belonging?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5900C4-248D-2C7D-57CB-D90BBDD64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Explored through R Shiny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8038B-0A8B-024A-181D-090C8A1B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z="1600" smtClean="0"/>
              <a:t>7</a:t>
            </a:fld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783474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15DA28C-FCD0-BAA1-CB0C-EDFC1D37C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04762" cy="634292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15A8882-EC6D-B455-43C8-81F0B3495EDD}"/>
              </a:ext>
            </a:extLst>
          </p:cNvPr>
          <p:cNvSpPr txBox="1">
            <a:spLocks/>
          </p:cNvSpPr>
          <p:nvPr/>
        </p:nvSpPr>
        <p:spPr>
          <a:xfrm>
            <a:off x="1916382" y="6430297"/>
            <a:ext cx="8359236" cy="42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1. Does access to greenspace increase neighbourhood ratings and/or community belonging?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A8A485A-512C-9D63-37C7-B00F934A6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z="1600" smtClean="0"/>
              <a:t>8</a:t>
            </a:fld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4227624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BBEC87-0FF0-0869-2905-9022CF34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1AF7445-9D5A-108A-7F56-D85006BF7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2" y="0"/>
            <a:ext cx="12115756" cy="629662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A3596-C24D-5A10-1338-0BC5F1466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C9CE-5A10-4592-9F88-5339DD41B12B}" type="slidenum">
              <a:rPr lang="en-GB" sz="1600" smtClean="0"/>
              <a:t>9</a:t>
            </a:fld>
            <a:endParaRPr lang="en-GB" sz="1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946D38-CBB4-19B9-BD64-1E3D9C004854}"/>
              </a:ext>
            </a:extLst>
          </p:cNvPr>
          <p:cNvSpPr txBox="1">
            <a:spLocks/>
          </p:cNvSpPr>
          <p:nvPr/>
        </p:nvSpPr>
        <p:spPr>
          <a:xfrm>
            <a:off x="1916382" y="6430297"/>
            <a:ext cx="8359236" cy="42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1. Does access to greenspace increase neighbourhood ratings and/or community belonging?</a:t>
            </a:r>
          </a:p>
        </p:txBody>
      </p:sp>
    </p:spTree>
    <p:extLst>
      <p:ext uri="{BB962C8B-B14F-4D97-AF65-F5344CB8AC3E}">
        <p14:creationId xmlns:p14="http://schemas.microsoft.com/office/powerpoint/2010/main" val="8528460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425</TotalTime>
  <Words>855</Words>
  <Application>Microsoft Office PowerPoint</Application>
  <PresentationFormat>Widescreen</PresentationFormat>
  <Paragraphs>150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Wingdings</vt:lpstr>
      <vt:lpstr>Retrospect</vt:lpstr>
      <vt:lpstr>Scottish Household Survey Analysis Factors influencing Neighbourhood Ratings and Community Belonging</vt:lpstr>
      <vt:lpstr>Scottish Household Survey</vt:lpstr>
      <vt:lpstr>Definitions</vt:lpstr>
      <vt:lpstr>Key Questions</vt:lpstr>
      <vt:lpstr>Data Cleaning</vt:lpstr>
      <vt:lpstr>Data Exploration</vt:lpstr>
      <vt:lpstr>1. Does access to greenspace increase neighbourhood ratings and/or community belonging?</vt:lpstr>
      <vt:lpstr>PowerPoint Presentation</vt:lpstr>
      <vt:lpstr>PowerPoint Presentation</vt:lpstr>
      <vt:lpstr>2. Which areas have the best and worst ratings?  </vt:lpstr>
      <vt:lpstr>Differences Across Scotland</vt:lpstr>
      <vt:lpstr>3. What factors influence neighbourhood ratings and community belonging?</vt:lpstr>
      <vt:lpstr>Key Factors Influencing Neighbourhood Ratings and Community Belonging</vt:lpstr>
      <vt:lpstr>Action</vt:lpstr>
      <vt:lpstr>Further Ideas</vt:lpstr>
      <vt:lpstr>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Scottish Household Survey Analysis Factors influencing Neighbourhood Ratings and Community Belonging</dc:title>
  <dc:creator>Menzies, Emma (emma.menzies@uni-graz.at)</dc:creator>
  <cp:lastModifiedBy>Menzies, Emma (emma.menzies@uni-graz.at)</cp:lastModifiedBy>
  <cp:revision>5</cp:revision>
  <dcterms:created xsi:type="dcterms:W3CDTF">2023-08-28T09:14:16Z</dcterms:created>
  <dcterms:modified xsi:type="dcterms:W3CDTF">2023-08-29T10:59:58Z</dcterms:modified>
</cp:coreProperties>
</file>