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4" r:id="rId4"/>
    <p:sldId id="266" r:id="rId5"/>
    <p:sldId id="258" r:id="rId6"/>
    <p:sldId id="259" r:id="rId7"/>
    <p:sldId id="265" r:id="rId8"/>
    <p:sldId id="260" r:id="rId9"/>
    <p:sldId id="267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3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304-7009-4EB7-9EC1-E19F7D3D0931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76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304-7009-4EB7-9EC1-E19F7D3D0931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8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304-7009-4EB7-9EC1-E19F7D3D0931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4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304-7009-4EB7-9EC1-E19F7D3D0931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78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304-7009-4EB7-9EC1-E19F7D3D0931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08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304-7009-4EB7-9EC1-E19F7D3D0931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01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304-7009-4EB7-9EC1-E19F7D3D0931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8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304-7009-4EB7-9EC1-E19F7D3D0931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6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304-7009-4EB7-9EC1-E19F7D3D0931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83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8DA304-7009-4EB7-9EC1-E19F7D3D0931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57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304-7009-4EB7-9EC1-E19F7D3D0931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17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8DA304-7009-4EB7-9EC1-E19F7D3D0931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2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E927-E074-0341-2438-8A7A92130B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Scottish Household Survey Analysis</a:t>
            </a:r>
            <a:br>
              <a:rPr lang="en-GB" dirty="0"/>
            </a:br>
            <a:r>
              <a:rPr lang="en-GB" sz="2800" dirty="0"/>
              <a:t>Factors influencing Neighbourhood Ratings and Community Belonging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E85BF-B196-21A5-6596-4A81399AF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Emma Menzies</a:t>
            </a:r>
          </a:p>
        </p:txBody>
      </p:sp>
    </p:spTree>
    <p:extLst>
      <p:ext uri="{BB962C8B-B14F-4D97-AF65-F5344CB8AC3E}">
        <p14:creationId xmlns:p14="http://schemas.microsoft.com/office/powerpoint/2010/main" val="107831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9953-ACBC-C4C1-2E80-2223E4D8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D4818-A64A-187A-4964-E9BA2DC4B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64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BF18-765C-A8B0-5118-DD518D0A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18D89-BDEF-7FBC-C3B6-648178F04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263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C5F2-DE9B-34F0-B611-397D5189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75B5A-5762-F6CC-9DD8-B48FB91C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0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33D4-35C2-4E31-A612-8A764A5D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Scottish Household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C209B-E2A6-2135-9A0F-C5D2AA48D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Annual cross-sectional survey of random people in private residences across Scotland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In 2019 </a:t>
            </a:r>
            <a:r>
              <a:rPr lang="en-GB" b="1" dirty="0"/>
              <a:t>10,577</a:t>
            </a:r>
            <a:r>
              <a:rPr lang="en-GB" dirty="0"/>
              <a:t> householders agreed to take part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Running since 1999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Redesigned in 2011 and 2020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Aims to provide policy relevant data and be useful to stakeholders</a:t>
            </a:r>
          </a:p>
        </p:txBody>
      </p:sp>
    </p:spTree>
    <p:extLst>
      <p:ext uri="{BB962C8B-B14F-4D97-AF65-F5344CB8AC3E}">
        <p14:creationId xmlns:p14="http://schemas.microsoft.com/office/powerpoint/2010/main" val="154519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77BD-9620-BE32-683F-4B1E7EAD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21426"/>
          </a:xfrm>
        </p:spPr>
        <p:txBody>
          <a:bodyPr/>
          <a:lstStyle/>
          <a:p>
            <a:r>
              <a:rPr lang="en-GB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26AB3-6110-E03B-B262-85E79A7D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Neighbourhood rating</a:t>
            </a:r>
            <a:r>
              <a:rPr lang="en-GB" dirty="0"/>
              <a:t>: "THINKING NOW ABOUT THE NEIGHBOURHOOD YOU LIVE IN, HOW WOULD YOU RATE IT AS A PLACE TO LIVE? If pressed, define 'your neighbourhood' as: 'the street you live in and the streets nearby' (urban) or 'the local area' (rural).”</a:t>
            </a:r>
          </a:p>
          <a:p>
            <a:pPr marL="0" indent="0">
              <a:buNone/>
            </a:pPr>
            <a:r>
              <a:rPr lang="en-GB" dirty="0"/>
              <a:t>(1) Very good   (2) Fairly good   (3) Fairly poor   (4) Very poor   No opinion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Community belonging</a:t>
            </a:r>
            <a:r>
              <a:rPr lang="en-GB" dirty="0"/>
              <a:t>: "HOW STRONGLY DO YOU FEEL YOU BELONG TO YOUR IMMEDIATE NEIGHBOURHOOD?“</a:t>
            </a:r>
          </a:p>
          <a:p>
            <a:pPr marL="0" indent="0">
              <a:buNone/>
            </a:pPr>
            <a:r>
              <a:rPr lang="en-GB" dirty="0"/>
              <a:t>(1) Very strongly  (2) Fairly strongly  (3) Not very strongly  (4) Not at all strongly  Don't know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i="1" dirty="0"/>
              <a:t>SIMD quintile</a:t>
            </a:r>
            <a:r>
              <a:rPr lang="en-GB" dirty="0"/>
              <a:t>: </a:t>
            </a:r>
            <a:r>
              <a:rPr lang="en-GB" b="0" i="0" dirty="0">
                <a:effectLst/>
              </a:rPr>
              <a:t>Scottish Index of Multiple Deprivation. This categorises 6,976 small areas of Scotland based on income, employment, education, health, access to services, crime, and housing.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i="1" dirty="0"/>
              <a:t>Social rented</a:t>
            </a:r>
            <a:r>
              <a:rPr lang="en-GB" dirty="0"/>
              <a:t>: Managed by public authorities and housing associations with support from the Scottish Government.</a:t>
            </a:r>
          </a:p>
        </p:txBody>
      </p:sp>
    </p:spTree>
    <p:extLst>
      <p:ext uri="{BB962C8B-B14F-4D97-AF65-F5344CB8AC3E}">
        <p14:creationId xmlns:p14="http://schemas.microsoft.com/office/powerpoint/2010/main" val="267144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1F46-1AE2-D1E0-45EE-5DFC66EE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0BE4C-E4CB-7E17-C08B-6B3EE40F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GB" dirty="0"/>
              <a:t>Does access to greenspace increase neighbourhood ratings and/or community belonging?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GB" dirty="0"/>
              <a:t>Which areas have the best and worst ratings? Does this correlate with certain factors?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GB" dirty="0"/>
              <a:t>What other factors influence neighbourhood ratings and community belonging?</a:t>
            </a:r>
          </a:p>
        </p:txBody>
      </p:sp>
    </p:spTree>
    <p:extLst>
      <p:ext uri="{BB962C8B-B14F-4D97-AF65-F5344CB8AC3E}">
        <p14:creationId xmlns:p14="http://schemas.microsoft.com/office/powerpoint/2010/main" val="24163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518F-5D00-1F9F-A1DF-1EBFD9E8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34427"/>
          </a:xfrm>
        </p:spPr>
        <p:txBody>
          <a:bodyPr/>
          <a:lstStyle/>
          <a:p>
            <a:r>
              <a:rPr lang="en-GB" dirty="0"/>
              <a:t>Data Cleaning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8A037-3A25-F7DD-A693-D8A590979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9033"/>
            <a:ext cx="12192000" cy="19168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36BF1D-9ECF-D5D5-B79E-4B09C4C033DC}"/>
              </a:ext>
            </a:extLst>
          </p:cNvPr>
          <p:cNvSpPr txBox="1"/>
          <p:nvPr/>
        </p:nvSpPr>
        <p:spPr>
          <a:xfrm>
            <a:off x="1337094" y="3739507"/>
            <a:ext cx="9116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Row 9: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42</a:t>
            </a:r>
            <a:r>
              <a:rPr lang="en-GB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%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000" dirty="0"/>
              <a:t>of adults in </a:t>
            </a:r>
            <a:r>
              <a:rPr lang="en-GB" sz="2000" dirty="0">
                <a:solidFill>
                  <a:schemeClr val="bg2">
                    <a:lumMod val="75000"/>
                  </a:schemeClr>
                </a:solidFill>
              </a:rPr>
              <a:t>a particular area </a:t>
            </a:r>
            <a:r>
              <a:rPr lang="en-GB" sz="2000" dirty="0"/>
              <a:t>in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2019</a:t>
            </a:r>
            <a:r>
              <a:rPr lang="en-GB" sz="2000" dirty="0"/>
              <a:t> with 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a walking distance of more than 10 minutes to their nearest greenspace</a:t>
            </a:r>
            <a:r>
              <a:rPr lang="en-GB" sz="2000" dirty="0"/>
              <a:t> rated their neighbourhood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“Very good”.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F3587-D941-E2CB-4572-0FB04A419C77}"/>
              </a:ext>
            </a:extLst>
          </p:cNvPr>
          <p:cNvSpPr/>
          <p:nvPr/>
        </p:nvSpPr>
        <p:spPr>
          <a:xfrm>
            <a:off x="3907766" y="3269412"/>
            <a:ext cx="448575" cy="20066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1A59BD-1F70-EA91-6346-038B9DC41ADA}"/>
              </a:ext>
            </a:extLst>
          </p:cNvPr>
          <p:cNvSpPr/>
          <p:nvPr/>
        </p:nvSpPr>
        <p:spPr>
          <a:xfrm>
            <a:off x="1682151" y="3255351"/>
            <a:ext cx="379563" cy="206505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FDDDBC-E669-2DA1-86AD-84504810A366}"/>
              </a:ext>
            </a:extLst>
          </p:cNvPr>
          <p:cNvSpPr/>
          <p:nvPr/>
        </p:nvSpPr>
        <p:spPr>
          <a:xfrm>
            <a:off x="1302588" y="3255352"/>
            <a:ext cx="379563" cy="20650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5F5E9A-7F2E-45D9-05F9-B6525959FEE8}"/>
              </a:ext>
            </a:extLst>
          </p:cNvPr>
          <p:cNvSpPr/>
          <p:nvPr/>
        </p:nvSpPr>
        <p:spPr>
          <a:xfrm>
            <a:off x="241540" y="3275251"/>
            <a:ext cx="596660" cy="200666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DB50D6-23A9-5EA5-D768-713A4BC867CA}"/>
              </a:ext>
            </a:extLst>
          </p:cNvPr>
          <p:cNvSpPr/>
          <p:nvPr/>
        </p:nvSpPr>
        <p:spPr>
          <a:xfrm>
            <a:off x="4356341" y="3269411"/>
            <a:ext cx="474453" cy="206505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E03671-D691-EC9A-30C3-12BFA38A6F7F}"/>
              </a:ext>
            </a:extLst>
          </p:cNvPr>
          <p:cNvSpPr/>
          <p:nvPr/>
        </p:nvSpPr>
        <p:spPr>
          <a:xfrm>
            <a:off x="10372436" y="3271989"/>
            <a:ext cx="981364" cy="206505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F79835EF-A6D3-C8FA-6A59-68C8EB6CBBC7}"/>
              </a:ext>
            </a:extLst>
          </p:cNvPr>
          <p:cNvSpPr/>
          <p:nvPr/>
        </p:nvSpPr>
        <p:spPr>
          <a:xfrm>
            <a:off x="3068431" y="1485637"/>
            <a:ext cx="923027" cy="2058012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15246D-D44B-2541-2B5F-2A3B434F018A}"/>
              </a:ext>
            </a:extLst>
          </p:cNvPr>
          <p:cNvSpPr/>
          <p:nvPr/>
        </p:nvSpPr>
        <p:spPr>
          <a:xfrm>
            <a:off x="5478382" y="1584621"/>
            <a:ext cx="6713617" cy="206505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2C6388-C1A0-0B6C-53D6-F598642517BF}"/>
              </a:ext>
            </a:extLst>
          </p:cNvPr>
          <p:cNvSpPr txBox="1"/>
          <p:nvPr/>
        </p:nvSpPr>
        <p:spPr>
          <a:xfrm>
            <a:off x="1043796" y="4865298"/>
            <a:ext cx="9946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STEPS</a:t>
            </a:r>
          </a:p>
          <a:p>
            <a:pPr marL="342900" indent="-342900">
              <a:buAutoNum type="arabicPeriod"/>
            </a:pPr>
            <a:r>
              <a:rPr lang="en-GB" dirty="0"/>
              <a:t>Join council area names based on feature code</a:t>
            </a:r>
          </a:p>
          <a:p>
            <a:pPr marL="342900" indent="-342900">
              <a:buAutoNum type="arabicPeriod"/>
            </a:pPr>
            <a:r>
              <a:rPr lang="en-GB" dirty="0"/>
              <a:t>Factor the neighbourhood ratings</a:t>
            </a:r>
          </a:p>
          <a:p>
            <a:pPr marL="342900" indent="-342900">
              <a:buAutoNum type="arabicPeriod"/>
            </a:pPr>
            <a:r>
              <a:rPr lang="en-GB" dirty="0"/>
              <a:t>Create a column to calculate a score for each row based on the rating and value</a:t>
            </a:r>
          </a:p>
        </p:txBody>
      </p:sp>
    </p:spTree>
    <p:extLst>
      <p:ext uri="{BB962C8B-B14F-4D97-AF65-F5344CB8AC3E}">
        <p14:creationId xmlns:p14="http://schemas.microsoft.com/office/powerpoint/2010/main" val="241841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AA5D-DDCA-6C68-21D2-669F2BD82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6974"/>
          </a:xfrm>
        </p:spPr>
        <p:txBody>
          <a:bodyPr>
            <a:noAutofit/>
          </a:bodyPr>
          <a:lstStyle/>
          <a:p>
            <a:r>
              <a:rPr lang="en-GB" sz="3200" dirty="0"/>
              <a:t>Does Access to Greenspace Impact Community Belonging?</a:t>
            </a:r>
          </a:p>
        </p:txBody>
      </p:sp>
      <p:pic>
        <p:nvPicPr>
          <p:cNvPr id="7" name="Picture 6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F206DE77-6DBB-AE45-2DAE-308442697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96" y="1679566"/>
            <a:ext cx="6759686" cy="4169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2E53E2-A482-E71F-F0EE-752BED2D46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5"/>
          <a:stretch/>
        </p:blipFill>
        <p:spPr>
          <a:xfrm>
            <a:off x="7634936" y="2106692"/>
            <a:ext cx="4379764" cy="32259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AD97AF-3BF4-32FF-7486-13B9891DD86E}"/>
              </a:ext>
            </a:extLst>
          </p:cNvPr>
          <p:cNvSpPr txBox="1"/>
          <p:nvPr/>
        </p:nvSpPr>
        <p:spPr>
          <a:xfrm>
            <a:off x="7564582" y="1737360"/>
            <a:ext cx="4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Function to create visualisations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5A3B88-9EFB-B6BA-E87B-4F7273339299}"/>
              </a:ext>
            </a:extLst>
          </p:cNvPr>
          <p:cNvSpPr txBox="1"/>
          <p:nvPr/>
        </p:nvSpPr>
        <p:spPr>
          <a:xfrm>
            <a:off x="5412508" y="1169418"/>
            <a:ext cx="1911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Walking distance to nearest greenspace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8DA13F-E1D6-B364-FA03-FBD6D59E9D09}"/>
              </a:ext>
            </a:extLst>
          </p:cNvPr>
          <p:cNvCxnSpPr>
            <a:cxnSpLocks/>
          </p:cNvCxnSpPr>
          <p:nvPr/>
        </p:nvCxnSpPr>
        <p:spPr>
          <a:xfrm>
            <a:off x="6096000" y="2092748"/>
            <a:ext cx="0" cy="66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62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0A96-8B70-355F-B3E0-3E878F3C8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86415"/>
          </a:xfrm>
        </p:spPr>
        <p:txBody>
          <a:bodyPr/>
          <a:lstStyle/>
          <a:p>
            <a:r>
              <a:rPr lang="en-GB" dirty="0"/>
              <a:t>R Shiny App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BBEC87-0FF0-0869-2905-9022CF34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AF7445-9D5A-108A-7F56-D85006BF7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128505"/>
            <a:ext cx="10501745" cy="545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4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8CAE4FE7-3AA4-075D-5C0F-E52494CF1EBB}"/>
              </a:ext>
            </a:extLst>
          </p:cNvPr>
          <p:cNvSpPr/>
          <p:nvPr/>
        </p:nvSpPr>
        <p:spPr>
          <a:xfrm>
            <a:off x="595223" y="1477818"/>
            <a:ext cx="11394054" cy="484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7F9C9-FD6C-2F20-6DCF-DD2ABC81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1045"/>
            <a:ext cx="10058400" cy="884199"/>
          </a:xfrm>
        </p:spPr>
        <p:txBody>
          <a:bodyPr/>
          <a:lstStyle/>
          <a:p>
            <a:r>
              <a:rPr lang="en-GB" dirty="0"/>
              <a:t>Differences Across Scotland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4428EFF-F277-633D-8FC3-3C94948C7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328983"/>
              </p:ext>
            </p:extLst>
          </p:nvPr>
        </p:nvGraphicFramePr>
        <p:xfrm>
          <a:off x="7608354" y="1190597"/>
          <a:ext cx="4433976" cy="253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18">
                  <a:extLst>
                    <a:ext uri="{9D8B030D-6E8A-4147-A177-3AD203B41FA5}">
                      <a16:colId xmlns:a16="http://schemas.microsoft.com/office/drawing/2014/main" val="81177284"/>
                    </a:ext>
                  </a:extLst>
                </a:gridCol>
                <a:gridCol w="1233578">
                  <a:extLst>
                    <a:ext uri="{9D8B030D-6E8A-4147-A177-3AD203B41FA5}">
                      <a16:colId xmlns:a16="http://schemas.microsoft.com/office/drawing/2014/main" val="2633575784"/>
                    </a:ext>
                  </a:extLst>
                </a:gridCol>
                <a:gridCol w="1104180">
                  <a:extLst>
                    <a:ext uri="{9D8B030D-6E8A-4147-A177-3AD203B41FA5}">
                      <a16:colId xmlns:a16="http://schemas.microsoft.com/office/drawing/2014/main" val="734337934"/>
                    </a:ext>
                  </a:extLst>
                </a:gridCol>
              </a:tblGrid>
              <a:tr h="708400">
                <a:tc>
                  <a:txBody>
                    <a:bodyPr/>
                    <a:lstStyle/>
                    <a:p>
                      <a:r>
                        <a:rPr lang="en-GB" sz="1600" dirty="0"/>
                        <a:t>Top Rated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  <a:p>
                      <a:endParaRPr lang="en-GB" sz="1200" dirty="0"/>
                    </a:p>
                    <a:p>
                      <a:r>
                        <a:rPr lang="en-GB" sz="1200" dirty="0"/>
                        <a:t>Neighbourhood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  <a:p>
                      <a:endParaRPr lang="en-GB" sz="1200" dirty="0"/>
                    </a:p>
                    <a:p>
                      <a:r>
                        <a:rPr lang="en-GB" sz="1200" dirty="0"/>
                        <a:t>Community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93370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Outer Hebrides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22967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Orkney Islands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972559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Shetland Islands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53054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East Renfrewshire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083137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Highland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08812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F143A3C-B5F1-57E2-98EC-3F4801B23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25456"/>
              </p:ext>
            </p:extLst>
          </p:nvPr>
        </p:nvGraphicFramePr>
        <p:xfrm>
          <a:off x="7608354" y="3707792"/>
          <a:ext cx="4433976" cy="212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845">
                  <a:extLst>
                    <a:ext uri="{9D8B030D-6E8A-4147-A177-3AD203B41FA5}">
                      <a16:colId xmlns:a16="http://schemas.microsoft.com/office/drawing/2014/main" val="81177284"/>
                    </a:ext>
                  </a:extLst>
                </a:gridCol>
                <a:gridCol w="1250830">
                  <a:extLst>
                    <a:ext uri="{9D8B030D-6E8A-4147-A177-3AD203B41FA5}">
                      <a16:colId xmlns:a16="http://schemas.microsoft.com/office/drawing/2014/main" val="1030322433"/>
                    </a:ext>
                  </a:extLst>
                </a:gridCol>
                <a:gridCol w="1078301">
                  <a:extLst>
                    <a:ext uri="{9D8B030D-6E8A-4147-A177-3AD203B41FA5}">
                      <a16:colId xmlns:a16="http://schemas.microsoft.com/office/drawing/2014/main" val="1851412833"/>
                    </a:ext>
                  </a:extLst>
                </a:gridCol>
              </a:tblGrid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Bottom Rated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Neighbourhood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Community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53654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Dundee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22967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Aberdeen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972559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Glasgow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53054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West Dunbartonshire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083137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Clackmannanshire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088123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4E448DDE-CB40-B9E5-4DD6-D50913558CF6}"/>
              </a:ext>
            </a:extLst>
          </p:cNvPr>
          <p:cNvGrpSpPr/>
          <p:nvPr/>
        </p:nvGrpSpPr>
        <p:grpSpPr>
          <a:xfrm>
            <a:off x="11118011" y="4079470"/>
            <a:ext cx="1043072" cy="369332"/>
            <a:chOff x="8867955" y="2061713"/>
            <a:chExt cx="1043072" cy="369332"/>
          </a:xfrm>
        </p:grpSpPr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B81B074B-C32B-D5C5-8710-1E8093949E7F}"/>
                </a:ext>
              </a:extLst>
            </p:cNvPr>
            <p:cNvSpPr/>
            <p:nvPr/>
          </p:nvSpPr>
          <p:spPr>
            <a:xfrm>
              <a:off x="8867955" y="2136392"/>
              <a:ext cx="181154" cy="219974"/>
            </a:xfrm>
            <a:prstGeom prst="up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0D5EC8-3B6A-0E74-6959-EC7E1FCCB42B}"/>
                </a:ext>
              </a:extLst>
            </p:cNvPr>
            <p:cNvSpPr txBox="1"/>
            <p:nvPr/>
          </p:nvSpPr>
          <p:spPr>
            <a:xfrm>
              <a:off x="9049109" y="2061713"/>
              <a:ext cx="861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+23%*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C6A343-C628-9385-7544-38296CD037E6}"/>
              </a:ext>
            </a:extLst>
          </p:cNvPr>
          <p:cNvGrpSpPr/>
          <p:nvPr/>
        </p:nvGrpSpPr>
        <p:grpSpPr>
          <a:xfrm>
            <a:off x="11103778" y="2251386"/>
            <a:ext cx="759124" cy="369332"/>
            <a:chOff x="8867955" y="2061713"/>
            <a:chExt cx="759124" cy="369332"/>
          </a:xfrm>
        </p:grpSpPr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7D0FC9E5-3446-D596-23D1-60592094ADE7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DE76CA-2315-7760-CAC2-9D45BD31E5FD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-9%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76FDBF-8A76-72DD-159F-54E8B58F986D}"/>
              </a:ext>
            </a:extLst>
          </p:cNvPr>
          <p:cNvGrpSpPr/>
          <p:nvPr/>
        </p:nvGrpSpPr>
        <p:grpSpPr>
          <a:xfrm>
            <a:off x="11103778" y="2627377"/>
            <a:ext cx="759124" cy="369332"/>
            <a:chOff x="10432501" y="2943093"/>
            <a:chExt cx="759124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565E20-8585-5D57-5D3F-D758DF24050C}"/>
                </a:ext>
              </a:extLst>
            </p:cNvPr>
            <p:cNvSpPr txBox="1"/>
            <p:nvPr/>
          </p:nvSpPr>
          <p:spPr>
            <a:xfrm>
              <a:off x="10613655" y="294309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-0%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7728B3-DECC-0A84-6417-54BE98EFA800}"/>
                </a:ext>
              </a:extLst>
            </p:cNvPr>
            <p:cNvSpPr/>
            <p:nvPr/>
          </p:nvSpPr>
          <p:spPr>
            <a:xfrm>
              <a:off x="10432501" y="3108811"/>
              <a:ext cx="181154" cy="553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0884F9D-5F72-E6BD-BB6B-8FF9BE7AED25}"/>
              </a:ext>
            </a:extLst>
          </p:cNvPr>
          <p:cNvGrpSpPr/>
          <p:nvPr/>
        </p:nvGrpSpPr>
        <p:grpSpPr>
          <a:xfrm>
            <a:off x="11098316" y="3007431"/>
            <a:ext cx="882190" cy="369332"/>
            <a:chOff x="8867955" y="2061713"/>
            <a:chExt cx="882190" cy="369332"/>
          </a:xfrm>
        </p:grpSpPr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4AF6C311-698E-2B69-85E7-B2BD8EA1B243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A8F8F3-347A-9E11-D307-1067344487B3}"/>
                </a:ext>
              </a:extLst>
            </p:cNvPr>
            <p:cNvSpPr txBox="1"/>
            <p:nvPr/>
          </p:nvSpPr>
          <p:spPr>
            <a:xfrm>
              <a:off x="9049108" y="2061713"/>
              <a:ext cx="701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-16%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CD59DF-2275-E1D3-2B5A-2285E6778D4B}"/>
              </a:ext>
            </a:extLst>
          </p:cNvPr>
          <p:cNvGrpSpPr/>
          <p:nvPr/>
        </p:nvGrpSpPr>
        <p:grpSpPr>
          <a:xfrm>
            <a:off x="11098316" y="3368016"/>
            <a:ext cx="759124" cy="369332"/>
            <a:chOff x="8867955" y="2061713"/>
            <a:chExt cx="759124" cy="369332"/>
          </a:xfrm>
        </p:grpSpPr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EF4C3F1A-B49D-B8C4-B3E0-433E68418ECB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F16BF4-B756-E657-7C48-48A694CCFCF6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-5%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9518F0F-5C94-409C-53BA-41A3D4CB696D}"/>
              </a:ext>
            </a:extLst>
          </p:cNvPr>
          <p:cNvGrpSpPr/>
          <p:nvPr/>
        </p:nvGrpSpPr>
        <p:grpSpPr>
          <a:xfrm>
            <a:off x="11107087" y="1890800"/>
            <a:ext cx="759124" cy="369332"/>
            <a:chOff x="8867955" y="2061713"/>
            <a:chExt cx="759124" cy="369332"/>
          </a:xfrm>
        </p:grpSpPr>
        <p:sp>
          <p:nvSpPr>
            <p:cNvPr id="33" name="Arrow: Up 32">
              <a:extLst>
                <a:ext uri="{FF2B5EF4-FFF2-40B4-BE49-F238E27FC236}">
                  <a16:creationId xmlns:a16="http://schemas.microsoft.com/office/drawing/2014/main" id="{1A7B306E-989E-BE20-692D-8B8C5A08D799}"/>
                </a:ext>
              </a:extLst>
            </p:cNvPr>
            <p:cNvSpPr/>
            <p:nvPr/>
          </p:nvSpPr>
          <p:spPr>
            <a:xfrm>
              <a:off x="8867955" y="2136392"/>
              <a:ext cx="181154" cy="219974"/>
            </a:xfrm>
            <a:prstGeom prst="up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4476CE-0BEA-FA9B-B145-AE350A1E1028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+5%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9FF3535-08E4-F77F-F11A-4D066E1530A2}"/>
              </a:ext>
            </a:extLst>
          </p:cNvPr>
          <p:cNvGrpSpPr/>
          <p:nvPr/>
        </p:nvGrpSpPr>
        <p:grpSpPr>
          <a:xfrm>
            <a:off x="9991482" y="5122688"/>
            <a:ext cx="968319" cy="369332"/>
            <a:chOff x="8867955" y="2061713"/>
            <a:chExt cx="968319" cy="369332"/>
          </a:xfrm>
        </p:grpSpPr>
        <p:sp>
          <p:nvSpPr>
            <p:cNvPr id="36" name="Arrow: Up 35">
              <a:extLst>
                <a:ext uri="{FF2B5EF4-FFF2-40B4-BE49-F238E27FC236}">
                  <a16:creationId xmlns:a16="http://schemas.microsoft.com/office/drawing/2014/main" id="{2C6ACC89-EDF9-0EE7-12A9-3B8460F3B853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EFFFE-F30E-407E-0BF8-C55444AFB6D7}"/>
                </a:ext>
              </a:extLst>
            </p:cNvPr>
            <p:cNvSpPr txBox="1"/>
            <p:nvPr/>
          </p:nvSpPr>
          <p:spPr>
            <a:xfrm>
              <a:off x="9049108" y="2061713"/>
              <a:ext cx="787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-10%*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1567A6-E8A7-CB07-BDE9-07B8A5571BAE}"/>
              </a:ext>
            </a:extLst>
          </p:cNvPr>
          <p:cNvGrpSpPr/>
          <p:nvPr/>
        </p:nvGrpSpPr>
        <p:grpSpPr>
          <a:xfrm>
            <a:off x="11107087" y="4804920"/>
            <a:ext cx="882190" cy="369332"/>
            <a:chOff x="8867955" y="2061713"/>
            <a:chExt cx="882190" cy="369332"/>
          </a:xfrm>
        </p:grpSpPr>
        <p:sp>
          <p:nvSpPr>
            <p:cNvPr id="39" name="Arrow: Up 38">
              <a:extLst>
                <a:ext uri="{FF2B5EF4-FFF2-40B4-BE49-F238E27FC236}">
                  <a16:creationId xmlns:a16="http://schemas.microsoft.com/office/drawing/2014/main" id="{ECC9F6E9-2B18-A18A-D5E7-DEA8B77AACFE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E90EFB-2AA8-B989-215C-D8AA420F3F47}"/>
                </a:ext>
              </a:extLst>
            </p:cNvPr>
            <p:cNvSpPr txBox="1"/>
            <p:nvPr/>
          </p:nvSpPr>
          <p:spPr>
            <a:xfrm>
              <a:off x="9049108" y="2061713"/>
              <a:ext cx="701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-5%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FCBE744-77ED-1953-F429-6D3CADEC052D}"/>
              </a:ext>
            </a:extLst>
          </p:cNvPr>
          <p:cNvGrpSpPr/>
          <p:nvPr/>
        </p:nvGrpSpPr>
        <p:grpSpPr>
          <a:xfrm>
            <a:off x="11121320" y="5146155"/>
            <a:ext cx="759124" cy="369332"/>
            <a:chOff x="10432501" y="2943093"/>
            <a:chExt cx="759124" cy="36933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F621D2C-A4B4-FA06-9A08-0D0870090A60}"/>
                </a:ext>
              </a:extLst>
            </p:cNvPr>
            <p:cNvSpPr txBox="1"/>
            <p:nvPr/>
          </p:nvSpPr>
          <p:spPr>
            <a:xfrm>
              <a:off x="10613655" y="294309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+0%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4E71B8B-709D-C93F-EDB5-55B5E3EBDCFF}"/>
                </a:ext>
              </a:extLst>
            </p:cNvPr>
            <p:cNvSpPr/>
            <p:nvPr/>
          </p:nvSpPr>
          <p:spPr>
            <a:xfrm>
              <a:off x="10432501" y="3108811"/>
              <a:ext cx="181154" cy="553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9B9601-C854-B091-E4E2-11E6A850C8C4}"/>
              </a:ext>
            </a:extLst>
          </p:cNvPr>
          <p:cNvGrpSpPr/>
          <p:nvPr/>
        </p:nvGrpSpPr>
        <p:grpSpPr>
          <a:xfrm>
            <a:off x="11121030" y="5484096"/>
            <a:ext cx="876728" cy="369332"/>
            <a:chOff x="8867955" y="2061713"/>
            <a:chExt cx="876728" cy="369332"/>
          </a:xfrm>
        </p:grpSpPr>
        <p:sp>
          <p:nvSpPr>
            <p:cNvPr id="45" name="Arrow: Up 44">
              <a:extLst>
                <a:ext uri="{FF2B5EF4-FFF2-40B4-BE49-F238E27FC236}">
                  <a16:creationId xmlns:a16="http://schemas.microsoft.com/office/drawing/2014/main" id="{0F0ED032-7B9A-CCC2-002E-B7C757E826E7}"/>
                </a:ext>
              </a:extLst>
            </p:cNvPr>
            <p:cNvSpPr/>
            <p:nvPr/>
          </p:nvSpPr>
          <p:spPr>
            <a:xfrm>
              <a:off x="8867955" y="2136392"/>
              <a:ext cx="181154" cy="219974"/>
            </a:xfrm>
            <a:prstGeom prst="up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97ABFDE-3F75-1077-6AFC-CFC242FBBA9A}"/>
                </a:ext>
              </a:extLst>
            </p:cNvPr>
            <p:cNvSpPr txBox="1"/>
            <p:nvPr/>
          </p:nvSpPr>
          <p:spPr>
            <a:xfrm>
              <a:off x="9049109" y="2061713"/>
              <a:ext cx="695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+13%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6AF3E1B-A4BD-0564-D54D-4027D90CF9EA}"/>
              </a:ext>
            </a:extLst>
          </p:cNvPr>
          <p:cNvGrpSpPr/>
          <p:nvPr/>
        </p:nvGrpSpPr>
        <p:grpSpPr>
          <a:xfrm>
            <a:off x="9977459" y="1881795"/>
            <a:ext cx="759124" cy="369332"/>
            <a:chOff x="8867955" y="2061713"/>
            <a:chExt cx="759124" cy="369332"/>
          </a:xfrm>
        </p:grpSpPr>
        <p:sp>
          <p:nvSpPr>
            <p:cNvPr id="48" name="Arrow: Up 47">
              <a:extLst>
                <a:ext uri="{FF2B5EF4-FFF2-40B4-BE49-F238E27FC236}">
                  <a16:creationId xmlns:a16="http://schemas.microsoft.com/office/drawing/2014/main" id="{3A31D248-A75D-87C2-BA43-B50EAB78AFA1}"/>
                </a:ext>
              </a:extLst>
            </p:cNvPr>
            <p:cNvSpPr/>
            <p:nvPr/>
          </p:nvSpPr>
          <p:spPr>
            <a:xfrm>
              <a:off x="8867955" y="2136392"/>
              <a:ext cx="181154" cy="219974"/>
            </a:xfrm>
            <a:prstGeom prst="up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E9AD87C-C3ED-F706-85A2-6E97C217493F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+4%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20349D2-3B23-6CBD-6080-1FD24DE089DE}"/>
              </a:ext>
            </a:extLst>
          </p:cNvPr>
          <p:cNvGrpSpPr/>
          <p:nvPr/>
        </p:nvGrpSpPr>
        <p:grpSpPr>
          <a:xfrm>
            <a:off x="9977459" y="2295740"/>
            <a:ext cx="759124" cy="369332"/>
            <a:chOff x="8867955" y="2061713"/>
            <a:chExt cx="759124" cy="369332"/>
          </a:xfrm>
        </p:grpSpPr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7DB15674-A871-11C0-1C13-C14A260BFCBD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E411129-B05B-763E-C24C-B63142D0893B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-8%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390C2BB-927B-782A-ABFF-3055A9B0CD6B}"/>
              </a:ext>
            </a:extLst>
          </p:cNvPr>
          <p:cNvGrpSpPr/>
          <p:nvPr/>
        </p:nvGrpSpPr>
        <p:grpSpPr>
          <a:xfrm>
            <a:off x="9984075" y="2662081"/>
            <a:ext cx="759124" cy="369332"/>
            <a:chOff x="8867955" y="2061713"/>
            <a:chExt cx="759124" cy="369332"/>
          </a:xfrm>
        </p:grpSpPr>
        <p:sp>
          <p:nvSpPr>
            <p:cNvPr id="54" name="Arrow: Up 53">
              <a:extLst>
                <a:ext uri="{FF2B5EF4-FFF2-40B4-BE49-F238E27FC236}">
                  <a16:creationId xmlns:a16="http://schemas.microsoft.com/office/drawing/2014/main" id="{4EF0FF28-C8E1-27B5-D070-082317052B43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45EDDC5-CD26-6E0E-6155-845EC6C2E7EC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-2%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C2902C7-FFA4-963F-E189-ED7F3630F1B9}"/>
              </a:ext>
            </a:extLst>
          </p:cNvPr>
          <p:cNvGrpSpPr/>
          <p:nvPr/>
        </p:nvGrpSpPr>
        <p:grpSpPr>
          <a:xfrm>
            <a:off x="9984360" y="3007171"/>
            <a:ext cx="759124" cy="369332"/>
            <a:chOff x="10432501" y="2943093"/>
            <a:chExt cx="759124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CB02346-5EDB-94F0-8244-2B213F96ECCB}"/>
                </a:ext>
              </a:extLst>
            </p:cNvPr>
            <p:cNvSpPr txBox="1"/>
            <p:nvPr/>
          </p:nvSpPr>
          <p:spPr>
            <a:xfrm>
              <a:off x="10613655" y="294309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-0%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B686A45-BE44-F756-6154-EC888F51E46E}"/>
                </a:ext>
              </a:extLst>
            </p:cNvPr>
            <p:cNvSpPr/>
            <p:nvPr/>
          </p:nvSpPr>
          <p:spPr>
            <a:xfrm>
              <a:off x="10432501" y="3108811"/>
              <a:ext cx="181154" cy="553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0F860D7-31D3-B6A6-47CF-881CA051AA08}"/>
              </a:ext>
            </a:extLst>
          </p:cNvPr>
          <p:cNvGrpSpPr/>
          <p:nvPr/>
        </p:nvGrpSpPr>
        <p:grpSpPr>
          <a:xfrm>
            <a:off x="9984361" y="3349270"/>
            <a:ext cx="759124" cy="369332"/>
            <a:chOff x="8867955" y="2061713"/>
            <a:chExt cx="759124" cy="369332"/>
          </a:xfrm>
        </p:grpSpPr>
        <p:sp>
          <p:nvSpPr>
            <p:cNvPr id="60" name="Arrow: Up 59">
              <a:extLst>
                <a:ext uri="{FF2B5EF4-FFF2-40B4-BE49-F238E27FC236}">
                  <a16:creationId xmlns:a16="http://schemas.microsoft.com/office/drawing/2014/main" id="{B34C20AD-6B8A-1465-2BDC-0AC662B80494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A1AE75B-209B-B312-07C3-4794384F0EA9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-4%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6866C1A-1736-9620-E164-AF10DC5A70DC}"/>
              </a:ext>
            </a:extLst>
          </p:cNvPr>
          <p:cNvGrpSpPr/>
          <p:nvPr/>
        </p:nvGrpSpPr>
        <p:grpSpPr>
          <a:xfrm>
            <a:off x="9984075" y="4072188"/>
            <a:ext cx="759124" cy="369332"/>
            <a:chOff x="8867955" y="2061713"/>
            <a:chExt cx="759124" cy="369332"/>
          </a:xfrm>
        </p:grpSpPr>
        <p:sp>
          <p:nvSpPr>
            <p:cNvPr id="63" name="Arrow: Up 62">
              <a:extLst>
                <a:ext uri="{FF2B5EF4-FFF2-40B4-BE49-F238E27FC236}">
                  <a16:creationId xmlns:a16="http://schemas.microsoft.com/office/drawing/2014/main" id="{A93FE131-C129-47E3-8CA8-097D9886FDE7}"/>
                </a:ext>
              </a:extLst>
            </p:cNvPr>
            <p:cNvSpPr/>
            <p:nvPr/>
          </p:nvSpPr>
          <p:spPr>
            <a:xfrm>
              <a:off x="8867955" y="2136392"/>
              <a:ext cx="181154" cy="219974"/>
            </a:xfrm>
            <a:prstGeom prst="up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78AABB4-E66F-3CF6-59C2-CECF3077F978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+4%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D21762C-0FDF-E587-F364-66AD268CBB3C}"/>
              </a:ext>
            </a:extLst>
          </p:cNvPr>
          <p:cNvGrpSpPr/>
          <p:nvPr/>
        </p:nvGrpSpPr>
        <p:grpSpPr>
          <a:xfrm>
            <a:off x="9984075" y="4435329"/>
            <a:ext cx="759124" cy="369332"/>
            <a:chOff x="8867955" y="2061713"/>
            <a:chExt cx="759124" cy="369332"/>
          </a:xfrm>
        </p:grpSpPr>
        <p:sp>
          <p:nvSpPr>
            <p:cNvPr id="66" name="Arrow: Up 65">
              <a:extLst>
                <a:ext uri="{FF2B5EF4-FFF2-40B4-BE49-F238E27FC236}">
                  <a16:creationId xmlns:a16="http://schemas.microsoft.com/office/drawing/2014/main" id="{2CE5A1FD-6FE3-92B3-699F-0418E0594CA0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5DF9AA0-DD23-305C-967A-0B73115CCE44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-3%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0124EB3-7B68-5098-09F4-90AB14D0850A}"/>
              </a:ext>
            </a:extLst>
          </p:cNvPr>
          <p:cNvGrpSpPr/>
          <p:nvPr/>
        </p:nvGrpSpPr>
        <p:grpSpPr>
          <a:xfrm>
            <a:off x="9986090" y="4770133"/>
            <a:ext cx="759124" cy="369332"/>
            <a:chOff x="10432501" y="2943093"/>
            <a:chExt cx="759124" cy="369332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70ADCDB-B621-9609-B64F-BEB63791B112}"/>
                </a:ext>
              </a:extLst>
            </p:cNvPr>
            <p:cNvSpPr txBox="1"/>
            <p:nvPr/>
          </p:nvSpPr>
          <p:spPr>
            <a:xfrm>
              <a:off x="10613655" y="294309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+0%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7F24702-AEAD-CC3E-9E91-6554EE35D541}"/>
                </a:ext>
              </a:extLst>
            </p:cNvPr>
            <p:cNvSpPr/>
            <p:nvPr/>
          </p:nvSpPr>
          <p:spPr>
            <a:xfrm>
              <a:off x="10432501" y="3108811"/>
              <a:ext cx="181154" cy="553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7DEEDC9-7F6B-91E4-E090-0E0D1B07DF4A}"/>
              </a:ext>
            </a:extLst>
          </p:cNvPr>
          <p:cNvGrpSpPr/>
          <p:nvPr/>
        </p:nvGrpSpPr>
        <p:grpSpPr>
          <a:xfrm>
            <a:off x="11127360" y="4448802"/>
            <a:ext cx="1043071" cy="369332"/>
            <a:chOff x="8867955" y="2061713"/>
            <a:chExt cx="1043071" cy="369332"/>
          </a:xfrm>
        </p:grpSpPr>
        <p:sp>
          <p:nvSpPr>
            <p:cNvPr id="72" name="Arrow: Up 71">
              <a:extLst>
                <a:ext uri="{FF2B5EF4-FFF2-40B4-BE49-F238E27FC236}">
                  <a16:creationId xmlns:a16="http://schemas.microsoft.com/office/drawing/2014/main" id="{2F1698E4-C8B8-6084-C08F-3D96F07E9903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0F1CDCF-3735-9B73-6032-58190E53B204}"/>
                </a:ext>
              </a:extLst>
            </p:cNvPr>
            <p:cNvSpPr txBox="1"/>
            <p:nvPr/>
          </p:nvSpPr>
          <p:spPr>
            <a:xfrm>
              <a:off x="9049108" y="2061713"/>
              <a:ext cx="861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-19%*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F299577-80D2-E170-8536-EE8BEE2C67D6}"/>
              </a:ext>
            </a:extLst>
          </p:cNvPr>
          <p:cNvGrpSpPr/>
          <p:nvPr/>
        </p:nvGrpSpPr>
        <p:grpSpPr>
          <a:xfrm>
            <a:off x="9996726" y="5492020"/>
            <a:ext cx="876728" cy="369332"/>
            <a:chOff x="8867955" y="2061713"/>
            <a:chExt cx="876728" cy="369332"/>
          </a:xfrm>
        </p:grpSpPr>
        <p:sp>
          <p:nvSpPr>
            <p:cNvPr id="75" name="Arrow: Up 74">
              <a:extLst>
                <a:ext uri="{FF2B5EF4-FFF2-40B4-BE49-F238E27FC236}">
                  <a16:creationId xmlns:a16="http://schemas.microsoft.com/office/drawing/2014/main" id="{2089B3F6-C735-7997-A158-F2F5E3E66227}"/>
                </a:ext>
              </a:extLst>
            </p:cNvPr>
            <p:cNvSpPr/>
            <p:nvPr/>
          </p:nvSpPr>
          <p:spPr>
            <a:xfrm>
              <a:off x="8867955" y="2136392"/>
              <a:ext cx="181154" cy="219974"/>
            </a:xfrm>
            <a:prstGeom prst="up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C50A3B7-FA63-57F1-27D8-07959182A093}"/>
                </a:ext>
              </a:extLst>
            </p:cNvPr>
            <p:cNvSpPr txBox="1"/>
            <p:nvPr/>
          </p:nvSpPr>
          <p:spPr>
            <a:xfrm>
              <a:off x="9049109" y="2061713"/>
              <a:ext cx="695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+6%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538CECDC-8476-B4AE-A250-E0764404FDDB}"/>
              </a:ext>
            </a:extLst>
          </p:cNvPr>
          <p:cNvSpPr txBox="1"/>
          <p:nvPr/>
        </p:nvSpPr>
        <p:spPr>
          <a:xfrm>
            <a:off x="9707418" y="1186343"/>
            <a:ext cx="2334911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</a:rPr>
              <a:t>Changes from 2013 - 2019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9410169-A073-A17D-BBD7-7F1CBAD777F1}"/>
              </a:ext>
            </a:extLst>
          </p:cNvPr>
          <p:cNvSpPr txBox="1"/>
          <p:nvPr/>
        </p:nvSpPr>
        <p:spPr>
          <a:xfrm>
            <a:off x="9818255" y="5836592"/>
            <a:ext cx="2179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* Biggest magnitude of change across Scotland</a:t>
            </a:r>
          </a:p>
        </p:txBody>
      </p:sp>
      <p:pic>
        <p:nvPicPr>
          <p:cNvPr id="87" name="Picture 86" descr="A map of scotland with different shades of blue&#10;&#10;Description automatically generated">
            <a:extLst>
              <a:ext uri="{FF2B5EF4-FFF2-40B4-BE49-F238E27FC236}">
                <a16:creationId xmlns:a16="http://schemas.microsoft.com/office/drawing/2014/main" id="{D2E5A4CB-953C-6E83-19F2-00B62AA700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2" r="25423"/>
          <a:stretch/>
        </p:blipFill>
        <p:spPr>
          <a:xfrm>
            <a:off x="3792066" y="1324842"/>
            <a:ext cx="3601643" cy="4474880"/>
          </a:xfrm>
          <a:prstGeom prst="rect">
            <a:avLst/>
          </a:prstGeom>
        </p:spPr>
      </p:pic>
      <p:pic>
        <p:nvPicPr>
          <p:cNvPr id="89" name="Picture 88" descr="A map of scotland with blue and white colors&#10;&#10;Description automatically generated">
            <a:extLst>
              <a:ext uri="{FF2B5EF4-FFF2-40B4-BE49-F238E27FC236}">
                <a16:creationId xmlns:a16="http://schemas.microsoft.com/office/drawing/2014/main" id="{F4BFE785-428B-3011-88F5-935D2421B7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3" r="24660"/>
          <a:stretch/>
        </p:blipFill>
        <p:spPr>
          <a:xfrm>
            <a:off x="303760" y="1339491"/>
            <a:ext cx="3693371" cy="444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6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9D93-FD83-D3E0-5219-54BAACFD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Factors Influencing Neighbourhood Ratings and Community Belonging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93CA0-3CDD-C4BC-1D8C-80AA94D62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130992" cy="4023360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Highest Ratings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Pensioners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Access to greenspace less than 10 minute walk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80% least deprived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White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Home owners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Rural areas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B8CB29-EB55-6BE8-764B-B3820993D3FB}"/>
              </a:ext>
            </a:extLst>
          </p:cNvPr>
          <p:cNvSpPr txBox="1">
            <a:spLocks/>
          </p:cNvSpPr>
          <p:nvPr/>
        </p:nvSpPr>
        <p:spPr>
          <a:xfrm>
            <a:off x="6649816" y="1946376"/>
            <a:ext cx="513099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GB" sz="2400" b="1" dirty="0"/>
              <a:t>Lowest Ratings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Pensioners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Access to greenspace less than 10 minute walk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80% least deprived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White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Home owners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Rural areas</a:t>
            </a:r>
          </a:p>
        </p:txBody>
      </p:sp>
    </p:spTree>
    <p:extLst>
      <p:ext uri="{BB962C8B-B14F-4D97-AF65-F5344CB8AC3E}">
        <p14:creationId xmlns:p14="http://schemas.microsoft.com/office/powerpoint/2010/main" val="10331301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309</TotalTime>
  <Words>506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Scottish Household Survey Analysis Factors influencing Neighbourhood Ratings and Community Belonging</vt:lpstr>
      <vt:lpstr>Scottish Household Survey</vt:lpstr>
      <vt:lpstr>Definitions</vt:lpstr>
      <vt:lpstr>Key Questions</vt:lpstr>
      <vt:lpstr>Data Cleaning</vt:lpstr>
      <vt:lpstr>Does Access to Greenspace Impact Community Belonging?</vt:lpstr>
      <vt:lpstr>R Shiny App</vt:lpstr>
      <vt:lpstr>Differences Across Scotland</vt:lpstr>
      <vt:lpstr>Key Factors Influencing Neighbourhood Ratings and Community Belonging</vt:lpstr>
      <vt:lpstr>Action</vt:lpstr>
      <vt:lpstr>Further Ideas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Household Survey Analysis Factors influencing Neighbourhood Ratings and Community Belonging</dc:title>
  <dc:creator>Menzies, Emma (emma.menzies@uni-graz.at)</dc:creator>
  <cp:lastModifiedBy>Menzies, Emma (emma.menzies@uni-graz.at)</cp:lastModifiedBy>
  <cp:revision>3</cp:revision>
  <dcterms:created xsi:type="dcterms:W3CDTF">2023-08-28T09:14:16Z</dcterms:created>
  <dcterms:modified xsi:type="dcterms:W3CDTF">2023-08-28T14:24:07Z</dcterms:modified>
</cp:coreProperties>
</file>