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9"/>
  </p:notesMasterIdLst>
  <p:sldIdLst>
    <p:sldId id="256" r:id="rId2"/>
    <p:sldId id="257" r:id="rId3"/>
    <p:sldId id="264" r:id="rId4"/>
    <p:sldId id="266" r:id="rId5"/>
    <p:sldId id="258" r:id="rId6"/>
    <p:sldId id="269" r:id="rId7"/>
    <p:sldId id="270" r:id="rId8"/>
    <p:sldId id="259" r:id="rId9"/>
    <p:sldId id="265" r:id="rId10"/>
    <p:sldId id="271" r:id="rId11"/>
    <p:sldId id="260" r:id="rId12"/>
    <p:sldId id="273" r:id="rId13"/>
    <p:sldId id="272" r:id="rId14"/>
    <p:sldId id="267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30" autoAdjust="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E0770-CD38-482F-9D21-D73B337B38FC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02471-DE2F-4636-BAD6-5E9EBD7A5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21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3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Measurements: percent, upper and lower confidence limits</a:t>
            </a:r>
          </a:p>
          <a:p>
            <a:r>
              <a:rPr lang="en-GB" dirty="0"/>
              <a:t>Years: 2013-2019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made a function to easily visualise responses. </a:t>
            </a:r>
          </a:p>
          <a:p>
            <a:r>
              <a:rPr lang="en-GB" dirty="0"/>
              <a:t>Issues -&gt; </a:t>
            </a:r>
          </a:p>
          <a:p>
            <a:r>
              <a:rPr lang="en-GB" dirty="0"/>
              <a:t>only 2019, perhaps it changes over time?</a:t>
            </a:r>
          </a:p>
          <a:p>
            <a:r>
              <a:rPr lang="en-GB" dirty="0"/>
              <a:t>no “overall” score to see which group rated the highest</a:t>
            </a:r>
          </a:p>
          <a:p>
            <a:r>
              <a:rPr lang="en-GB" dirty="0"/>
              <a:t>Whole of Scotland, what if different areas differ?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9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Access to greenspace does increase neighbourhood ratings AND community belonging.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3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63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0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3503-C3D4-4F6D-81DE-5A90DE1C92CC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6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DEB-F63B-462B-B8B2-64A2F3D66F96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4FC-3264-40BE-99B1-E01E91DAF153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6397-985D-4758-A1D0-6486593FC8BF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1CD-E0E1-41C8-B9D8-6BE6EBE743C0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6390-DA8B-428E-BB80-BA8AAF2CE3F7}" type="datetime1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1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330-CD0E-4E23-9F18-4C49BBA2733B}" type="datetime1">
              <a:rPr lang="en-GB" smtClean="0"/>
              <a:t>30/08/2023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8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A2A1-6BCB-42CB-82E1-6615D0BAD0F4}" type="datetime1">
              <a:rPr lang="en-GB" smtClean="0"/>
              <a:t>30/08/2023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9334-B197-46E3-84E0-287ABA66A5B3}" type="datetime1">
              <a:rPr lang="en-GB" smtClean="0"/>
              <a:t>30/08/2023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2AE584-DAFC-4BDA-883B-E8CCDDC61B97}" type="datetime1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311-9579-4B11-9452-2E0543F25B3F}" type="datetime1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5059E5-08DE-414B-8414-11009CC039F5}" type="datetime1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scot/policies/community-empowerment/" TargetMode="External"/><Relationship Id="rId2" Type="http://schemas.openxmlformats.org/officeDocument/2006/relationships/hyperlink" Target="https://networkofwellbeing.org/2017/03/16/importance-neighbourhoods-wellbe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E927-E074-0341-2438-8A7A92130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Scottish Household Survey Analysis</a:t>
            </a:r>
            <a:br>
              <a:rPr lang="en-GB" dirty="0"/>
            </a:br>
            <a:r>
              <a:rPr lang="en-GB" sz="2800" dirty="0"/>
              <a:t>Factors influencing Neighbourhood Ratings and Community Belonging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85BF-B196-21A5-6596-4A81399AF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Emma Menzies</a:t>
            </a:r>
          </a:p>
        </p:txBody>
      </p:sp>
    </p:spTree>
    <p:extLst>
      <p:ext uri="{BB962C8B-B14F-4D97-AF65-F5344CB8AC3E}">
        <p14:creationId xmlns:p14="http://schemas.microsoft.com/office/powerpoint/2010/main" val="107831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FFF-94DB-93E6-7FB7-FEC33B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/>
              <a:t>2. Which areas have the best and worst ratings? </a:t>
            </a:r>
            <a:br>
              <a:rPr lang="en-GB" sz="6600" dirty="0"/>
            </a:br>
            <a:endParaRPr lang="en-GB" sz="6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900C4-248D-2C7D-57CB-D90BBDD64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Explored through maps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38B-0A8B-024A-181D-090C8A1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10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0810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CAE4FE7-3AA4-075D-5C0F-E52494CF1EBB}"/>
              </a:ext>
            </a:extLst>
          </p:cNvPr>
          <p:cNvSpPr/>
          <p:nvPr/>
        </p:nvSpPr>
        <p:spPr>
          <a:xfrm>
            <a:off x="595223" y="1477818"/>
            <a:ext cx="11394054" cy="484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7F9C9-FD6C-2F20-6DCF-DD2ABC81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1045"/>
            <a:ext cx="10058400" cy="884199"/>
          </a:xfrm>
        </p:spPr>
        <p:txBody>
          <a:bodyPr/>
          <a:lstStyle/>
          <a:p>
            <a:r>
              <a:rPr lang="en-GB" dirty="0"/>
              <a:t>Differences Across Scotland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428EFF-F277-633D-8FC3-3C94948C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28983"/>
              </p:ext>
            </p:extLst>
          </p:nvPr>
        </p:nvGraphicFramePr>
        <p:xfrm>
          <a:off x="7608354" y="1190597"/>
          <a:ext cx="4433976" cy="2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18">
                  <a:extLst>
                    <a:ext uri="{9D8B030D-6E8A-4147-A177-3AD203B41FA5}">
                      <a16:colId xmlns:a16="http://schemas.microsoft.com/office/drawing/2014/main" val="81177284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2633575784"/>
                    </a:ext>
                  </a:extLst>
                </a:gridCol>
                <a:gridCol w="1104180">
                  <a:extLst>
                    <a:ext uri="{9D8B030D-6E8A-4147-A177-3AD203B41FA5}">
                      <a16:colId xmlns:a16="http://schemas.microsoft.com/office/drawing/2014/main" val="734337934"/>
                    </a:ext>
                  </a:extLst>
                </a:gridCol>
              </a:tblGrid>
              <a:tr h="708400">
                <a:tc>
                  <a:txBody>
                    <a:bodyPr/>
                    <a:lstStyle/>
                    <a:p>
                      <a:r>
                        <a:rPr lang="en-GB" sz="1600" dirty="0"/>
                        <a:t>Top Rated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93370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Outer Hebrides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2296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Orkney Islands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72559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Shetland Islands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530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East Renfrewshire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8313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Highland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81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143A3C-B5F1-57E2-98EC-3F4801B23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25456"/>
              </p:ext>
            </p:extLst>
          </p:nvPr>
        </p:nvGraphicFramePr>
        <p:xfrm>
          <a:off x="7608354" y="3707792"/>
          <a:ext cx="4433976" cy="212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845">
                  <a:extLst>
                    <a:ext uri="{9D8B030D-6E8A-4147-A177-3AD203B41FA5}">
                      <a16:colId xmlns:a16="http://schemas.microsoft.com/office/drawing/2014/main" val="81177284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1030322433"/>
                    </a:ext>
                  </a:extLst>
                </a:gridCol>
                <a:gridCol w="1078301">
                  <a:extLst>
                    <a:ext uri="{9D8B030D-6E8A-4147-A177-3AD203B41FA5}">
                      <a16:colId xmlns:a16="http://schemas.microsoft.com/office/drawing/2014/main" val="1851412833"/>
                    </a:ext>
                  </a:extLst>
                </a:gridCol>
              </a:tblGrid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Bottom Rated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536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Dundee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2296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Aberdeen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72559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Glasgow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530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West Dunbartonshire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8313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Clackmannanshire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812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E448DDE-CB40-B9E5-4DD6-D50913558CF6}"/>
              </a:ext>
            </a:extLst>
          </p:cNvPr>
          <p:cNvGrpSpPr/>
          <p:nvPr/>
        </p:nvGrpSpPr>
        <p:grpSpPr>
          <a:xfrm>
            <a:off x="11118011" y="4079470"/>
            <a:ext cx="1043072" cy="369332"/>
            <a:chOff x="8867955" y="2061713"/>
            <a:chExt cx="1043072" cy="369332"/>
          </a:xfrm>
        </p:grpSpPr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B81B074B-C32B-D5C5-8710-1E8093949E7F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0D5EC8-3B6A-0E74-6959-EC7E1FCCB42B}"/>
                </a:ext>
              </a:extLst>
            </p:cNvPr>
            <p:cNvSpPr txBox="1"/>
            <p:nvPr/>
          </p:nvSpPr>
          <p:spPr>
            <a:xfrm>
              <a:off x="9049109" y="2061713"/>
              <a:ext cx="861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+23%*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C6A343-C628-9385-7544-38296CD037E6}"/>
              </a:ext>
            </a:extLst>
          </p:cNvPr>
          <p:cNvGrpSpPr/>
          <p:nvPr/>
        </p:nvGrpSpPr>
        <p:grpSpPr>
          <a:xfrm>
            <a:off x="11103778" y="2251386"/>
            <a:ext cx="759124" cy="369332"/>
            <a:chOff x="8867955" y="2061713"/>
            <a:chExt cx="759124" cy="369332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7D0FC9E5-3446-D596-23D1-60592094ADE7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DE76CA-2315-7760-CAC2-9D45BD31E5FD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-9%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76FDBF-8A76-72DD-159F-54E8B58F986D}"/>
              </a:ext>
            </a:extLst>
          </p:cNvPr>
          <p:cNvGrpSpPr/>
          <p:nvPr/>
        </p:nvGrpSpPr>
        <p:grpSpPr>
          <a:xfrm>
            <a:off x="11103778" y="2627377"/>
            <a:ext cx="759124" cy="369332"/>
            <a:chOff x="10432501" y="2943093"/>
            <a:chExt cx="75912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565E20-8585-5D57-5D3F-D758DF24050C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-0%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7728B3-DECC-0A84-6417-54BE98EFA800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884F9D-5F72-E6BD-BB6B-8FF9BE7AED25}"/>
              </a:ext>
            </a:extLst>
          </p:cNvPr>
          <p:cNvGrpSpPr/>
          <p:nvPr/>
        </p:nvGrpSpPr>
        <p:grpSpPr>
          <a:xfrm>
            <a:off x="11098316" y="3007431"/>
            <a:ext cx="882190" cy="369332"/>
            <a:chOff x="8867955" y="2061713"/>
            <a:chExt cx="882190" cy="369332"/>
          </a:xfrm>
        </p:grpSpPr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4AF6C311-698E-2B69-85E7-B2BD8EA1B24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A8F8F3-347A-9E11-D307-1067344487B3}"/>
                </a:ext>
              </a:extLst>
            </p:cNvPr>
            <p:cNvSpPr txBox="1"/>
            <p:nvPr/>
          </p:nvSpPr>
          <p:spPr>
            <a:xfrm>
              <a:off x="9049108" y="2061713"/>
              <a:ext cx="70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-16%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CD59DF-2275-E1D3-2B5A-2285E6778D4B}"/>
              </a:ext>
            </a:extLst>
          </p:cNvPr>
          <p:cNvGrpSpPr/>
          <p:nvPr/>
        </p:nvGrpSpPr>
        <p:grpSpPr>
          <a:xfrm>
            <a:off x="11098316" y="3368016"/>
            <a:ext cx="759124" cy="369332"/>
            <a:chOff x="8867955" y="2061713"/>
            <a:chExt cx="759124" cy="369332"/>
          </a:xfrm>
        </p:grpSpPr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EF4C3F1A-B49D-B8C4-B3E0-433E68418ECB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F16BF4-B756-E657-7C48-48A694CCFCF6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-5%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518F0F-5C94-409C-53BA-41A3D4CB696D}"/>
              </a:ext>
            </a:extLst>
          </p:cNvPr>
          <p:cNvGrpSpPr/>
          <p:nvPr/>
        </p:nvGrpSpPr>
        <p:grpSpPr>
          <a:xfrm>
            <a:off x="11107087" y="1890800"/>
            <a:ext cx="759124" cy="369332"/>
            <a:chOff x="8867955" y="2061713"/>
            <a:chExt cx="759124" cy="369332"/>
          </a:xfrm>
        </p:grpSpPr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1A7B306E-989E-BE20-692D-8B8C5A08D799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4476CE-0BEA-FA9B-B145-AE350A1E1028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+5%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FF3535-08E4-F77F-F11A-4D066E1530A2}"/>
              </a:ext>
            </a:extLst>
          </p:cNvPr>
          <p:cNvGrpSpPr/>
          <p:nvPr/>
        </p:nvGrpSpPr>
        <p:grpSpPr>
          <a:xfrm>
            <a:off x="9991482" y="5122688"/>
            <a:ext cx="968319" cy="369332"/>
            <a:chOff x="8867955" y="2061713"/>
            <a:chExt cx="968319" cy="369332"/>
          </a:xfrm>
        </p:grpSpPr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2C6ACC89-EDF9-0EE7-12A9-3B8460F3B85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EFFFE-F30E-407E-0BF8-C55444AFB6D7}"/>
                </a:ext>
              </a:extLst>
            </p:cNvPr>
            <p:cNvSpPr txBox="1"/>
            <p:nvPr/>
          </p:nvSpPr>
          <p:spPr>
            <a:xfrm>
              <a:off x="9049108" y="2061713"/>
              <a:ext cx="787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-10%*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1567A6-E8A7-CB07-BDE9-07B8A5571BAE}"/>
              </a:ext>
            </a:extLst>
          </p:cNvPr>
          <p:cNvGrpSpPr/>
          <p:nvPr/>
        </p:nvGrpSpPr>
        <p:grpSpPr>
          <a:xfrm>
            <a:off x="11107087" y="4804920"/>
            <a:ext cx="882190" cy="369332"/>
            <a:chOff x="8867955" y="2061713"/>
            <a:chExt cx="882190" cy="369332"/>
          </a:xfrm>
        </p:grpSpPr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ECC9F6E9-2B18-A18A-D5E7-DEA8B77AACFE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E90EFB-2AA8-B989-215C-D8AA420F3F47}"/>
                </a:ext>
              </a:extLst>
            </p:cNvPr>
            <p:cNvSpPr txBox="1"/>
            <p:nvPr/>
          </p:nvSpPr>
          <p:spPr>
            <a:xfrm>
              <a:off x="9049108" y="2061713"/>
              <a:ext cx="70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-5%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CBE744-77ED-1953-F429-6D3CADEC052D}"/>
              </a:ext>
            </a:extLst>
          </p:cNvPr>
          <p:cNvGrpSpPr/>
          <p:nvPr/>
        </p:nvGrpSpPr>
        <p:grpSpPr>
          <a:xfrm>
            <a:off x="11121320" y="5146155"/>
            <a:ext cx="759124" cy="369332"/>
            <a:chOff x="10432501" y="2943093"/>
            <a:chExt cx="759124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621D2C-A4B4-FA06-9A08-0D0870090A60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+0%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E71B8B-709D-C93F-EDB5-55B5E3EBDCFF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9B9601-C854-B091-E4E2-11E6A850C8C4}"/>
              </a:ext>
            </a:extLst>
          </p:cNvPr>
          <p:cNvGrpSpPr/>
          <p:nvPr/>
        </p:nvGrpSpPr>
        <p:grpSpPr>
          <a:xfrm>
            <a:off x="11121030" y="5484096"/>
            <a:ext cx="876728" cy="369332"/>
            <a:chOff x="8867955" y="2061713"/>
            <a:chExt cx="876728" cy="369332"/>
          </a:xfrm>
        </p:grpSpPr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0F0ED032-7B9A-CCC2-002E-B7C757E826E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7ABFDE-3F75-1077-6AFC-CFC242FBBA9A}"/>
                </a:ext>
              </a:extLst>
            </p:cNvPr>
            <p:cNvSpPr txBox="1"/>
            <p:nvPr/>
          </p:nvSpPr>
          <p:spPr>
            <a:xfrm>
              <a:off x="9049109" y="2061713"/>
              <a:ext cx="69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+13%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AF3E1B-A4BD-0564-D54D-4027D90CF9EA}"/>
              </a:ext>
            </a:extLst>
          </p:cNvPr>
          <p:cNvGrpSpPr/>
          <p:nvPr/>
        </p:nvGrpSpPr>
        <p:grpSpPr>
          <a:xfrm>
            <a:off x="9977459" y="1881795"/>
            <a:ext cx="759124" cy="369332"/>
            <a:chOff x="8867955" y="2061713"/>
            <a:chExt cx="759124" cy="369332"/>
          </a:xfrm>
        </p:grpSpPr>
        <p:sp>
          <p:nvSpPr>
            <p:cNvPr id="48" name="Arrow: Up 47">
              <a:extLst>
                <a:ext uri="{FF2B5EF4-FFF2-40B4-BE49-F238E27FC236}">
                  <a16:creationId xmlns:a16="http://schemas.microsoft.com/office/drawing/2014/main" id="{3A31D248-A75D-87C2-BA43-B50EAB78AFA1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AD87C-C3ED-F706-85A2-6E97C217493F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+4%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0349D2-3B23-6CBD-6080-1FD24DE089DE}"/>
              </a:ext>
            </a:extLst>
          </p:cNvPr>
          <p:cNvGrpSpPr/>
          <p:nvPr/>
        </p:nvGrpSpPr>
        <p:grpSpPr>
          <a:xfrm>
            <a:off x="9977459" y="2295740"/>
            <a:ext cx="759124" cy="369332"/>
            <a:chOff x="8867955" y="2061713"/>
            <a:chExt cx="759124" cy="369332"/>
          </a:xfrm>
        </p:grpSpPr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7DB15674-A871-11C0-1C13-C14A260BFCBD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411129-B05B-763E-C24C-B63142D0893B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-8%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90C2BB-927B-782A-ABFF-3055A9B0CD6B}"/>
              </a:ext>
            </a:extLst>
          </p:cNvPr>
          <p:cNvGrpSpPr/>
          <p:nvPr/>
        </p:nvGrpSpPr>
        <p:grpSpPr>
          <a:xfrm>
            <a:off x="9984075" y="2662081"/>
            <a:ext cx="759124" cy="369332"/>
            <a:chOff x="8867955" y="2061713"/>
            <a:chExt cx="759124" cy="369332"/>
          </a:xfrm>
        </p:grpSpPr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4EF0FF28-C8E1-27B5-D070-082317052B4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5EDDC5-CD26-6E0E-6155-845EC6C2E7EC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-2%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2902C7-FFA4-963F-E189-ED7F3630F1B9}"/>
              </a:ext>
            </a:extLst>
          </p:cNvPr>
          <p:cNvGrpSpPr/>
          <p:nvPr/>
        </p:nvGrpSpPr>
        <p:grpSpPr>
          <a:xfrm>
            <a:off x="9984360" y="3007171"/>
            <a:ext cx="759124" cy="369332"/>
            <a:chOff x="10432501" y="2943093"/>
            <a:chExt cx="759124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B02346-5EDB-94F0-8244-2B213F96ECCB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-0%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B686A45-BE44-F756-6154-EC888F51E46E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860D7-31D3-B6A6-47CF-881CA051AA08}"/>
              </a:ext>
            </a:extLst>
          </p:cNvPr>
          <p:cNvGrpSpPr/>
          <p:nvPr/>
        </p:nvGrpSpPr>
        <p:grpSpPr>
          <a:xfrm>
            <a:off x="9984361" y="3349270"/>
            <a:ext cx="759124" cy="369332"/>
            <a:chOff x="8867955" y="2061713"/>
            <a:chExt cx="759124" cy="369332"/>
          </a:xfrm>
        </p:grpSpPr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B34C20AD-6B8A-1465-2BDC-0AC662B80494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1AE75B-209B-B312-07C3-4794384F0EA9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-4%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6866C1A-1736-9620-E164-AF10DC5A70DC}"/>
              </a:ext>
            </a:extLst>
          </p:cNvPr>
          <p:cNvGrpSpPr/>
          <p:nvPr/>
        </p:nvGrpSpPr>
        <p:grpSpPr>
          <a:xfrm>
            <a:off x="9984075" y="4072188"/>
            <a:ext cx="759124" cy="369332"/>
            <a:chOff x="8867955" y="2061713"/>
            <a:chExt cx="759124" cy="369332"/>
          </a:xfrm>
        </p:grpSpPr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A93FE131-C129-47E3-8CA8-097D9886FDE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8AABB4-E66F-3CF6-59C2-CECF3077F978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+4%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21762C-0FDF-E587-F364-66AD268CBB3C}"/>
              </a:ext>
            </a:extLst>
          </p:cNvPr>
          <p:cNvGrpSpPr/>
          <p:nvPr/>
        </p:nvGrpSpPr>
        <p:grpSpPr>
          <a:xfrm>
            <a:off x="9984075" y="4435329"/>
            <a:ext cx="759124" cy="369332"/>
            <a:chOff x="8867955" y="2061713"/>
            <a:chExt cx="759124" cy="369332"/>
          </a:xfrm>
        </p:grpSpPr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2CE5A1FD-6FE3-92B3-699F-0418E0594CA0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DF9AA0-DD23-305C-967A-0B73115CCE44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-3%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124EB3-7B68-5098-09F4-90AB14D0850A}"/>
              </a:ext>
            </a:extLst>
          </p:cNvPr>
          <p:cNvGrpSpPr/>
          <p:nvPr/>
        </p:nvGrpSpPr>
        <p:grpSpPr>
          <a:xfrm>
            <a:off x="9986090" y="4770133"/>
            <a:ext cx="759124" cy="369332"/>
            <a:chOff x="10432501" y="2943093"/>
            <a:chExt cx="759124" cy="36933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70ADCDB-B621-9609-B64F-BEB63791B112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+0%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7F24702-AEAD-CC3E-9E91-6554EE35D541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DEEDC9-7F6B-91E4-E090-0E0D1B07DF4A}"/>
              </a:ext>
            </a:extLst>
          </p:cNvPr>
          <p:cNvGrpSpPr/>
          <p:nvPr/>
        </p:nvGrpSpPr>
        <p:grpSpPr>
          <a:xfrm>
            <a:off x="11127360" y="4448802"/>
            <a:ext cx="1043071" cy="369332"/>
            <a:chOff x="8867955" y="2061713"/>
            <a:chExt cx="1043071" cy="369332"/>
          </a:xfrm>
        </p:grpSpPr>
        <p:sp>
          <p:nvSpPr>
            <p:cNvPr id="72" name="Arrow: Up 71">
              <a:extLst>
                <a:ext uri="{FF2B5EF4-FFF2-40B4-BE49-F238E27FC236}">
                  <a16:creationId xmlns:a16="http://schemas.microsoft.com/office/drawing/2014/main" id="{2F1698E4-C8B8-6084-C08F-3D96F07E990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F1CDCF-3735-9B73-6032-58190E53B204}"/>
                </a:ext>
              </a:extLst>
            </p:cNvPr>
            <p:cNvSpPr txBox="1"/>
            <p:nvPr/>
          </p:nvSpPr>
          <p:spPr>
            <a:xfrm>
              <a:off x="9049108" y="2061713"/>
              <a:ext cx="861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-19%*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299577-80D2-E170-8536-EE8BEE2C67D6}"/>
              </a:ext>
            </a:extLst>
          </p:cNvPr>
          <p:cNvGrpSpPr/>
          <p:nvPr/>
        </p:nvGrpSpPr>
        <p:grpSpPr>
          <a:xfrm>
            <a:off x="9996726" y="5492020"/>
            <a:ext cx="876728" cy="369332"/>
            <a:chOff x="8867955" y="2061713"/>
            <a:chExt cx="876728" cy="369332"/>
          </a:xfrm>
        </p:grpSpPr>
        <p:sp>
          <p:nvSpPr>
            <p:cNvPr id="75" name="Arrow: Up 74">
              <a:extLst>
                <a:ext uri="{FF2B5EF4-FFF2-40B4-BE49-F238E27FC236}">
                  <a16:creationId xmlns:a16="http://schemas.microsoft.com/office/drawing/2014/main" id="{2089B3F6-C735-7997-A158-F2F5E3E6622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50A3B7-FA63-57F1-27D8-07959182A093}"/>
                </a:ext>
              </a:extLst>
            </p:cNvPr>
            <p:cNvSpPr txBox="1"/>
            <p:nvPr/>
          </p:nvSpPr>
          <p:spPr>
            <a:xfrm>
              <a:off x="9049109" y="2061713"/>
              <a:ext cx="69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+6%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8CECDC-8476-B4AE-A250-E0764404FDDB}"/>
              </a:ext>
            </a:extLst>
          </p:cNvPr>
          <p:cNvSpPr txBox="1"/>
          <p:nvPr/>
        </p:nvSpPr>
        <p:spPr>
          <a:xfrm>
            <a:off x="9707418" y="1186343"/>
            <a:ext cx="2334911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Changes from 2013 - 2019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410169-A073-A17D-BBD7-7F1CBAD777F1}"/>
              </a:ext>
            </a:extLst>
          </p:cNvPr>
          <p:cNvSpPr txBox="1"/>
          <p:nvPr/>
        </p:nvSpPr>
        <p:spPr>
          <a:xfrm>
            <a:off x="9818255" y="5836592"/>
            <a:ext cx="217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* Biggest magnitude of change across Scotland</a:t>
            </a:r>
          </a:p>
        </p:txBody>
      </p:sp>
      <p:pic>
        <p:nvPicPr>
          <p:cNvPr id="87" name="Picture 86" descr="A map of scotland with different shades of blue&#10;&#10;Description automatically generated">
            <a:extLst>
              <a:ext uri="{FF2B5EF4-FFF2-40B4-BE49-F238E27FC236}">
                <a16:creationId xmlns:a16="http://schemas.microsoft.com/office/drawing/2014/main" id="{D2E5A4CB-953C-6E83-19F2-00B62AA70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2" r="25423"/>
          <a:stretch/>
        </p:blipFill>
        <p:spPr>
          <a:xfrm>
            <a:off x="3792066" y="1324842"/>
            <a:ext cx="3601643" cy="4474880"/>
          </a:xfrm>
          <a:prstGeom prst="rect">
            <a:avLst/>
          </a:prstGeom>
        </p:spPr>
      </p:pic>
      <p:pic>
        <p:nvPicPr>
          <p:cNvPr id="89" name="Picture 88" descr="A map of scotland with blue and white colors&#10;&#10;Description automatically generated">
            <a:extLst>
              <a:ext uri="{FF2B5EF4-FFF2-40B4-BE49-F238E27FC236}">
                <a16:creationId xmlns:a16="http://schemas.microsoft.com/office/drawing/2014/main" id="{F4BFE785-428B-3011-88F5-935D2421B7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3" r="24660"/>
          <a:stretch/>
        </p:blipFill>
        <p:spPr>
          <a:xfrm>
            <a:off x="303760" y="1339491"/>
            <a:ext cx="3693371" cy="44471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75D41-0D34-7063-73DA-E1DD87D5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11</a:t>
            </a:fld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DEBFC7-9E27-9BC1-3230-6E0F3FF3B3BD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2. Which areas have the best and worst ratings? </a:t>
            </a:r>
          </a:p>
        </p:txBody>
      </p:sp>
    </p:spTree>
    <p:extLst>
      <p:ext uri="{BB962C8B-B14F-4D97-AF65-F5344CB8AC3E}">
        <p14:creationId xmlns:p14="http://schemas.microsoft.com/office/powerpoint/2010/main" val="264756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55E2764-27C5-7053-5633-0AA91211F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99" y="33090"/>
            <a:ext cx="5562619" cy="3431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32809-1B83-AFA6-BF0B-EAB26508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54" y="286603"/>
            <a:ext cx="4574021" cy="178538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dirty="0"/>
              <a:t>What makes these areas different?</a:t>
            </a:r>
          </a:p>
        </p:txBody>
      </p:sp>
      <p:pic>
        <p:nvPicPr>
          <p:cNvPr id="26" name="Picture 2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C5DFE76-D448-5A5D-5962-DFC362390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13" y="2809506"/>
            <a:ext cx="6589829" cy="40647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99B8-71F9-D278-FE34-874997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12</a:t>
            </a:fld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FD08E-E379-7857-AFA3-5F9AA362780D}"/>
              </a:ext>
            </a:extLst>
          </p:cNvPr>
          <p:cNvSpPr/>
          <p:nvPr/>
        </p:nvSpPr>
        <p:spPr>
          <a:xfrm>
            <a:off x="2417473" y="4158320"/>
            <a:ext cx="1103940" cy="12651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03796B-A1A7-AC1C-5985-D6C1A401944D}"/>
              </a:ext>
            </a:extLst>
          </p:cNvPr>
          <p:cNvSpPr/>
          <p:nvPr/>
        </p:nvSpPr>
        <p:spPr>
          <a:xfrm>
            <a:off x="3661335" y="3922552"/>
            <a:ext cx="998433" cy="14350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93333D-DAD7-BD63-8A3D-939809AD7EE3}"/>
              </a:ext>
            </a:extLst>
          </p:cNvPr>
          <p:cNvSpPr/>
          <p:nvPr/>
        </p:nvSpPr>
        <p:spPr>
          <a:xfrm>
            <a:off x="9774677" y="851521"/>
            <a:ext cx="1254868" cy="25216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746A1B-B83E-B027-079D-126E8D1AF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34" y="3365737"/>
            <a:ext cx="5688066" cy="35085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C6697A7-73F5-D7AD-D5EE-FFD2A3BE671B}"/>
              </a:ext>
            </a:extLst>
          </p:cNvPr>
          <p:cNvSpPr/>
          <p:nvPr/>
        </p:nvSpPr>
        <p:spPr>
          <a:xfrm>
            <a:off x="7344282" y="906836"/>
            <a:ext cx="1254868" cy="23303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81ADC7-FF51-835B-2A01-63ABEEF0D04B}"/>
              </a:ext>
            </a:extLst>
          </p:cNvPr>
          <p:cNvSpPr/>
          <p:nvPr/>
        </p:nvSpPr>
        <p:spPr>
          <a:xfrm>
            <a:off x="7104859" y="4944464"/>
            <a:ext cx="1600113" cy="18288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C74A28-22D9-6CB0-D794-E6DE9D6DA9C7}"/>
              </a:ext>
            </a:extLst>
          </p:cNvPr>
          <p:cNvSpPr/>
          <p:nvPr/>
        </p:nvSpPr>
        <p:spPr>
          <a:xfrm>
            <a:off x="10457234" y="4640094"/>
            <a:ext cx="1715884" cy="2123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3E350C5-1881-623C-D7FF-C0473AEAEEC3}"/>
              </a:ext>
            </a:extLst>
          </p:cNvPr>
          <p:cNvSpPr/>
          <p:nvPr/>
        </p:nvSpPr>
        <p:spPr>
          <a:xfrm>
            <a:off x="2773466" y="4700446"/>
            <a:ext cx="376075" cy="47359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97471F7-DE1E-FBC9-CD7B-A4D89EBCC915}"/>
              </a:ext>
            </a:extLst>
          </p:cNvPr>
          <p:cNvSpPr/>
          <p:nvPr/>
        </p:nvSpPr>
        <p:spPr>
          <a:xfrm>
            <a:off x="3925252" y="4646415"/>
            <a:ext cx="470597" cy="47359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1A5E436-202F-DA42-1943-F2D7C2E3148B}"/>
              </a:ext>
            </a:extLst>
          </p:cNvPr>
          <p:cNvSpPr/>
          <p:nvPr/>
        </p:nvSpPr>
        <p:spPr>
          <a:xfrm rot="10800000">
            <a:off x="7671724" y="2112332"/>
            <a:ext cx="445511" cy="48862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28DB523E-2EE7-D013-674A-0086FBC247C6}"/>
              </a:ext>
            </a:extLst>
          </p:cNvPr>
          <p:cNvSpPr/>
          <p:nvPr/>
        </p:nvSpPr>
        <p:spPr>
          <a:xfrm>
            <a:off x="10224375" y="2078308"/>
            <a:ext cx="465717" cy="484623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4AB575B9-74DB-44CE-41D2-2BB354DFF671}"/>
              </a:ext>
            </a:extLst>
          </p:cNvPr>
          <p:cNvSpPr/>
          <p:nvPr/>
        </p:nvSpPr>
        <p:spPr>
          <a:xfrm rot="16200000">
            <a:off x="7756440" y="5343357"/>
            <a:ext cx="339962" cy="568593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B1931F8-7813-57FC-8257-C97260B6EB49}"/>
              </a:ext>
            </a:extLst>
          </p:cNvPr>
          <p:cNvSpPr/>
          <p:nvPr/>
        </p:nvSpPr>
        <p:spPr>
          <a:xfrm rot="5400000">
            <a:off x="11042501" y="5309108"/>
            <a:ext cx="339962" cy="568593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5E4FEEC-7A00-C383-884C-5832436152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6" t="27770"/>
          <a:stretch/>
        </p:blipFill>
        <p:spPr>
          <a:xfrm>
            <a:off x="4738820" y="489744"/>
            <a:ext cx="1819311" cy="21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7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FFF-94DB-93E6-7FB7-FEC33B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/>
              <a:t>3. What factors influence neighbourhood ratings and community belonging?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900C4-248D-2C7D-57CB-D90BBDD64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Explored through R Shiny and Visualisations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38B-0A8B-024A-181D-090C8A1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13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9458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9D93-FD83-D3E0-5219-54BAACFD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Factors Influencing Neighbourhood Ratings and Community Belonging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3CA0-3CDD-C4BC-1D8C-80AA94D6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057"/>
            <a:ext cx="5130992" cy="402336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Highest Ratings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Rural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Access to greenspace less than 10-minute walk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80% least deprived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Homeowners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Pensioners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White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B8CB29-EB55-6BE8-764B-B3820993D3FB}"/>
              </a:ext>
            </a:extLst>
          </p:cNvPr>
          <p:cNvSpPr txBox="1">
            <a:spLocks/>
          </p:cNvSpPr>
          <p:nvPr/>
        </p:nvSpPr>
        <p:spPr>
          <a:xfrm>
            <a:off x="6315821" y="1944057"/>
            <a:ext cx="513099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z="2400" b="1" dirty="0"/>
              <a:t>Lowest Ratings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Urban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Access to greenspace more than 10-minute walk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20% most deprived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Private or social rented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Adult only households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Non-white ethnicity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7B90A-F284-E429-4C3C-C8A54634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14</a:t>
            </a:fld>
            <a:endParaRPr lang="en-GB" sz="16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3A05D8-0627-4391-9CCC-0ADB08976841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3. What factors influence neighbourhood ratings and community belonging?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2FCD-4469-BE2B-EF19-4BC28A6ECBE8}"/>
              </a:ext>
            </a:extLst>
          </p:cNvPr>
          <p:cNvSpPr txBox="1"/>
          <p:nvPr/>
        </p:nvSpPr>
        <p:spPr>
          <a:xfrm>
            <a:off x="603115" y="5651770"/>
            <a:ext cx="104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Summary: Should target urban areas, with low SIMD and high proportions of social renting</a:t>
            </a:r>
          </a:p>
        </p:txBody>
      </p:sp>
    </p:spTree>
    <p:extLst>
      <p:ext uri="{BB962C8B-B14F-4D97-AF65-F5344CB8AC3E}">
        <p14:creationId xmlns:p14="http://schemas.microsoft.com/office/powerpoint/2010/main" val="103313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9953-ACBC-C4C1-2E80-2223E4D8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4818-A64A-187A-4964-E9BA2DC4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Increasing access to greenspace where possible may help improve neighbourhoods and communities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Further study could look at what the highest rated areas are doing well, particularly compared to the lowest rated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Further investigation should focus on how neighbourhoods and communities can be improved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Areas of deprivation (SIMD)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Urban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Those renting (private or social)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Families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Non-white ethnicities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8C2FD-921E-1A76-83A6-6DB74140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15</a:t>
            </a:fld>
            <a:endParaRPr lang="en-GB"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EE3B6A-54FA-009D-4A30-62AD28988C67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264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BF18-765C-A8B0-5118-DD518D0A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8D89-BDEF-7FBC-C3B6-648178F0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Modelling to identify key factors and the impact they have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Explore raw survey data to identify other things that impact the ratings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Explore the demographics of the highest and lowest rated areas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Understand the sample sizes to better understand the results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Explore the confidence limits and what they tell us about the data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220000"/>
              </a:lnSpc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DBEF-FF91-61A1-A9B7-4D2234A3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16</a:t>
            </a:fld>
            <a:endParaRPr lang="en-GB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6824AB-C8AC-D81D-D26A-2212CAA2B984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4626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5F2-DE9B-34F0-B611-397D5189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5B5A-5762-F6CC-9DD8-B48FB91C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Aggregated data makes modelling or statistical analysis very difficult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Planning and understanding the question(s) is key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Making notes and writing down your thinking and research sources as you go is very useful!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5EE7-D4BD-6042-2AD2-387110B2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17</a:t>
            </a:fld>
            <a:endParaRPr lang="en-GB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6A33B5-531E-6D0D-2DB4-77BDBE8279E9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5380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33D4-35C2-4E31-A612-8A764A5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Scottish Household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209B-E2A6-2135-9A0F-C5D2AA48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Annual cross-sectional survey of random people in private residences across Scotland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2019 </a:t>
            </a:r>
            <a:r>
              <a:rPr lang="en-GB" b="1" dirty="0"/>
              <a:t>10,577</a:t>
            </a:r>
            <a:r>
              <a:rPr lang="en-GB" dirty="0"/>
              <a:t> householders agreed to take part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Running since 1999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Redesigned in 2011 and 2020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Aims to provide policy relevant data and be useful to stakeholders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23AF32-5D46-77FB-4875-43650A3F8CFF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5E0BC-68F3-87A1-ED83-C6A04347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2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451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77BD-9620-BE32-683F-4B1E7EA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21426"/>
          </a:xfrm>
        </p:spPr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6AB3-6110-E03B-B262-85E79A7D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Scottish Household Survey: </a:t>
            </a:r>
            <a:r>
              <a:rPr lang="en-GB" dirty="0"/>
              <a:t>Annual cross-sectional survey of random people in private residences across Scotland</a:t>
            </a: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Neighbourhood rating</a:t>
            </a:r>
            <a:r>
              <a:rPr lang="en-GB" dirty="0"/>
              <a:t>: "THINKING NOW ABOUT THE NEIGHBOURHOOD YOU LIVE IN, HOW WOULD YOU RATE IT AS A PLACE TO LIVE? If pressed, define 'your neighbourhood' as: 'the street you live in and the streets nearby' (urban) or 'the local area' (rural).”</a:t>
            </a:r>
          </a:p>
          <a:p>
            <a:pPr marL="0" indent="0">
              <a:buNone/>
            </a:pPr>
            <a:r>
              <a:rPr lang="en-GB" dirty="0"/>
              <a:t>(1) Very good   (2) Fairly good   (3) Fairly poor   (4) Very poor   No opinion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Community belonging</a:t>
            </a:r>
            <a:r>
              <a:rPr lang="en-GB" dirty="0"/>
              <a:t>: "HOW STRONGLY DO YOU FEEL YOU BELONG TO YOUR IMMEDIATE NEIGHBOURHOOD?“</a:t>
            </a:r>
          </a:p>
          <a:p>
            <a:pPr marL="0" indent="0">
              <a:buNone/>
            </a:pPr>
            <a:r>
              <a:rPr lang="en-GB" dirty="0"/>
              <a:t>(1) Very strongly  (2) Fairly strongly  (3) Not very strongly  (4) Not at all strongly  Don't know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i="1" dirty="0"/>
              <a:t>SIMD quintile</a:t>
            </a:r>
            <a:r>
              <a:rPr lang="en-GB" dirty="0"/>
              <a:t>: </a:t>
            </a:r>
            <a:r>
              <a:rPr lang="en-GB" b="0" i="0" dirty="0">
                <a:effectLst/>
              </a:rPr>
              <a:t>Scottish Index of Multiple Deprivation. This categorises 6,976 small areas of Scotland based on income, employment, education, health, access to services, crime, and housing.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1" dirty="0"/>
              <a:t>Social rented</a:t>
            </a:r>
            <a:r>
              <a:rPr lang="en-GB" dirty="0"/>
              <a:t>: Managed by public authorities and housing associations with support from the Scottish Government.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22681-368E-1E82-E6A9-FD242C3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3</a:t>
            </a:fld>
            <a:endParaRPr lang="en-GB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E92764-7782-291A-8F1E-6DCAEADED256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7144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1F46-1AE2-D1E0-45EE-5DFC66EE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Questions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BE4C-E4CB-7E17-C08B-6B3EE40F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Does access to greenspace increase neighbourhood ratings and/or community belonging?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Which areas have the best and worst ratings?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What factors influence neighbourhood ratings and community belonging?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3772B-7187-1F90-A29E-1474734A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4</a:t>
            </a:fld>
            <a:endParaRPr lang="en-GB"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3482B1-21C3-8ADB-7CAD-26BDAF578ECC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64823-0309-01C6-9D1C-9D9CBC4538F9}"/>
              </a:ext>
            </a:extLst>
          </p:cNvPr>
          <p:cNvSpPr txBox="1"/>
          <p:nvPr/>
        </p:nvSpPr>
        <p:spPr>
          <a:xfrm>
            <a:off x="739302" y="4296881"/>
            <a:ext cx="11060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Erasmus Happiness Economics Research Organisation (EHERO) have found that good neighbourhoods and community belonging have a positive impact on life satisfaction.</a:t>
            </a:r>
          </a:p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https://networkofwellbeing.org/2017/03/16/importance-neighbourhoods-wellbeing/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Scottish Government are also committed to empower communities and improve quality of life in neighbourhoods.</a:t>
            </a:r>
          </a:p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https://www.gov.scot/policies/community-empowerment/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3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518F-5D00-1F9F-A1DF-1EBFD9E8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4427"/>
          </a:xfrm>
        </p:spPr>
        <p:txBody>
          <a:bodyPr/>
          <a:lstStyle/>
          <a:p>
            <a:r>
              <a:rPr lang="en-GB" dirty="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8A037-3A25-F7DD-A693-D8A5909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033"/>
            <a:ext cx="12192000" cy="191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6BF1D-9ECF-D5D5-B79E-4B09C4C033DC}"/>
              </a:ext>
            </a:extLst>
          </p:cNvPr>
          <p:cNvSpPr txBox="1"/>
          <p:nvPr/>
        </p:nvSpPr>
        <p:spPr>
          <a:xfrm>
            <a:off x="1210156" y="3708256"/>
            <a:ext cx="9771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Row 9: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42</a:t>
            </a:r>
            <a:r>
              <a:rPr lang="en-GB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000" dirty="0"/>
              <a:t>of adults in </a:t>
            </a: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a particular council area </a:t>
            </a:r>
            <a:r>
              <a:rPr lang="en-GB" sz="2000" dirty="0"/>
              <a:t>in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r>
              <a:rPr lang="en-GB" sz="2000" dirty="0"/>
              <a:t> with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a walking distance of more than 10 minutes to their nearest greenspace</a:t>
            </a:r>
            <a:r>
              <a:rPr lang="en-GB" sz="2000" dirty="0"/>
              <a:t> rated their neighbourhood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“Very good”.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F3587-D941-E2CB-4572-0FB04A419C77}"/>
              </a:ext>
            </a:extLst>
          </p:cNvPr>
          <p:cNvSpPr/>
          <p:nvPr/>
        </p:nvSpPr>
        <p:spPr>
          <a:xfrm>
            <a:off x="3907766" y="3269412"/>
            <a:ext cx="448575" cy="20066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1A59BD-1F70-EA91-6346-038B9DC41ADA}"/>
              </a:ext>
            </a:extLst>
          </p:cNvPr>
          <p:cNvSpPr/>
          <p:nvPr/>
        </p:nvSpPr>
        <p:spPr>
          <a:xfrm>
            <a:off x="1682151" y="3255351"/>
            <a:ext cx="379563" cy="20650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FDDDBC-E669-2DA1-86AD-84504810A366}"/>
              </a:ext>
            </a:extLst>
          </p:cNvPr>
          <p:cNvSpPr/>
          <p:nvPr/>
        </p:nvSpPr>
        <p:spPr>
          <a:xfrm>
            <a:off x="1302588" y="3255352"/>
            <a:ext cx="379563" cy="20650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F5E9A-7F2E-45D9-05F9-B6525959FEE8}"/>
              </a:ext>
            </a:extLst>
          </p:cNvPr>
          <p:cNvSpPr/>
          <p:nvPr/>
        </p:nvSpPr>
        <p:spPr>
          <a:xfrm>
            <a:off x="241540" y="3275251"/>
            <a:ext cx="596660" cy="200666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B50D6-23A9-5EA5-D768-713A4BC867CA}"/>
              </a:ext>
            </a:extLst>
          </p:cNvPr>
          <p:cNvSpPr/>
          <p:nvPr/>
        </p:nvSpPr>
        <p:spPr>
          <a:xfrm>
            <a:off x="4356341" y="3269411"/>
            <a:ext cx="474453" cy="20650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03671-D691-EC9A-30C3-12BFA38A6F7F}"/>
              </a:ext>
            </a:extLst>
          </p:cNvPr>
          <p:cNvSpPr/>
          <p:nvPr/>
        </p:nvSpPr>
        <p:spPr>
          <a:xfrm>
            <a:off x="10372436" y="3271989"/>
            <a:ext cx="981364" cy="20650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79835EF-A6D3-C8FA-6A59-68C8EB6CBBC7}"/>
              </a:ext>
            </a:extLst>
          </p:cNvPr>
          <p:cNvSpPr/>
          <p:nvPr/>
        </p:nvSpPr>
        <p:spPr>
          <a:xfrm>
            <a:off x="3068431" y="1485637"/>
            <a:ext cx="923027" cy="205801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15246D-D44B-2541-2B5F-2A3B434F018A}"/>
              </a:ext>
            </a:extLst>
          </p:cNvPr>
          <p:cNvSpPr/>
          <p:nvPr/>
        </p:nvSpPr>
        <p:spPr>
          <a:xfrm>
            <a:off x="5478382" y="1584621"/>
            <a:ext cx="6713617" cy="20650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C6388-C1A0-0B6C-53D6-F598642517BF}"/>
              </a:ext>
            </a:extLst>
          </p:cNvPr>
          <p:cNvSpPr txBox="1"/>
          <p:nvPr/>
        </p:nvSpPr>
        <p:spPr>
          <a:xfrm>
            <a:off x="1043796" y="4865298"/>
            <a:ext cx="9946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STEPS</a:t>
            </a:r>
          </a:p>
          <a:p>
            <a:pPr marL="342900" indent="-342900">
              <a:buAutoNum type="arabicPeriod"/>
            </a:pPr>
            <a:r>
              <a:rPr lang="en-GB" dirty="0"/>
              <a:t>Join council area names based on feature code</a:t>
            </a:r>
          </a:p>
          <a:p>
            <a:pPr marL="342900" indent="-342900">
              <a:buAutoNum type="arabicPeriod"/>
            </a:pPr>
            <a:r>
              <a:rPr lang="en-GB" dirty="0"/>
              <a:t>Factor the neighbourhood ratings</a:t>
            </a:r>
          </a:p>
          <a:p>
            <a:pPr marL="342900" indent="-342900">
              <a:buAutoNum type="arabicPeriod"/>
            </a:pPr>
            <a:r>
              <a:rPr lang="en-GB" dirty="0"/>
              <a:t>Create a column to calculate a score for each row based on the rating and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3EA3F-854E-05D3-0980-5245339E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5</a:t>
            </a:fld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AF41A9-F6B6-9C4E-30C5-872584CBBC9B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Cleaning and Exploration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8DC52-16EB-9DBA-A184-3E494D1B30DE}"/>
              </a:ext>
            </a:extLst>
          </p:cNvPr>
          <p:cNvSpPr txBox="1"/>
          <p:nvPr/>
        </p:nvSpPr>
        <p:spPr>
          <a:xfrm>
            <a:off x="9987987" y="5893374"/>
            <a:ext cx="220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 = ~38,055 - 43,611</a:t>
            </a:r>
          </a:p>
        </p:txBody>
      </p:sp>
    </p:spTree>
    <p:extLst>
      <p:ext uri="{BB962C8B-B14F-4D97-AF65-F5344CB8AC3E}">
        <p14:creationId xmlns:p14="http://schemas.microsoft.com/office/powerpoint/2010/main" val="24184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DECF-A340-C267-ED2B-8314911E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53A26-21D1-179F-8341-E46E443E2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400849" y="2192140"/>
            <a:ext cx="5085307" cy="3745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F28E60-6817-C903-4E9A-3A4BE6039DAE}"/>
              </a:ext>
            </a:extLst>
          </p:cNvPr>
          <p:cNvSpPr txBox="1"/>
          <p:nvPr/>
        </p:nvSpPr>
        <p:spPr>
          <a:xfrm>
            <a:off x="805058" y="1780084"/>
            <a:ext cx="4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visualisations</a:t>
            </a: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9A0CF8F-1734-590E-E737-F5790D1C1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56" y="1976324"/>
            <a:ext cx="6665990" cy="411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CF6D2-DC77-3ABC-899E-F17064AADB7B}"/>
              </a:ext>
            </a:extLst>
          </p:cNvPr>
          <p:cNvSpPr txBox="1"/>
          <p:nvPr/>
        </p:nvSpPr>
        <p:spPr>
          <a:xfrm>
            <a:off x="10083969" y="1976324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Walking distance to nearest greenspace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C04903-B3D2-2166-6783-91C16111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6</a:t>
            </a:fld>
            <a:endParaRPr lang="en-GB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4FE2489-02C7-422F-D5B0-843554ECD55D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Cleaning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68961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FFF-94DB-93E6-7FB7-FEC33B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/>
              <a:t>1. Does access to greenspace increase neighbourhood ratings and/or community belonging?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900C4-248D-2C7D-57CB-D90BBDD64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Explored through R Shiny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38B-0A8B-024A-181D-090C8A1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7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8347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15DA28C-FCD0-BAA1-CB0C-EDFC1D37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4762" cy="63429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5A8882-EC6D-B455-43C8-81F0B3495EDD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1. Does access to greenspace increase neighbourhood ratings and/or community belonging?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A8A485A-512C-9D63-37C7-B00F934A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8</a:t>
            </a:fld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422762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BEC87-0FF0-0869-2905-9022CF34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F7445-9D5A-108A-7F56-D85006BF7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" y="0"/>
            <a:ext cx="12115756" cy="62966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A3596-C24D-5A10-1338-0BC5F146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9</a:t>
            </a:fld>
            <a:endParaRPr lang="en-GB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946D38-CBB4-19B9-BD64-1E3D9C004854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1. Does access to greenspace increase neighbourhood ratings and/or community belonging?</a:t>
            </a:r>
          </a:p>
        </p:txBody>
      </p:sp>
    </p:spTree>
    <p:extLst>
      <p:ext uri="{BB962C8B-B14F-4D97-AF65-F5344CB8AC3E}">
        <p14:creationId xmlns:p14="http://schemas.microsoft.com/office/powerpoint/2010/main" val="8528460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1757</TotalTime>
  <Words>958</Words>
  <Application>Microsoft Office PowerPoint</Application>
  <PresentationFormat>Widescreen</PresentationFormat>
  <Paragraphs>162</Paragraphs>
  <Slides>17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Scottish Household Survey Analysis Factors influencing Neighbourhood Ratings and Community Belonging</vt:lpstr>
      <vt:lpstr>Scottish Household Survey</vt:lpstr>
      <vt:lpstr>Definitions</vt:lpstr>
      <vt:lpstr>Key Questions and Motivation</vt:lpstr>
      <vt:lpstr>Data Cleaning</vt:lpstr>
      <vt:lpstr>Data Exploration</vt:lpstr>
      <vt:lpstr>1. Does access to greenspace increase neighbourhood ratings and/or community belonging?</vt:lpstr>
      <vt:lpstr>PowerPoint Presentation</vt:lpstr>
      <vt:lpstr>PowerPoint Presentation</vt:lpstr>
      <vt:lpstr>2. Which areas have the best and worst ratings?  </vt:lpstr>
      <vt:lpstr>Differences Across Scotland</vt:lpstr>
      <vt:lpstr>What makes these areas different?</vt:lpstr>
      <vt:lpstr>3. What factors influence neighbourhood ratings and community belonging?</vt:lpstr>
      <vt:lpstr>Key Factors Influencing Neighbourhood Ratings and Community Belonging</vt:lpstr>
      <vt:lpstr>Conclusion and Action</vt:lpstr>
      <vt:lpstr>Further Ideas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Household Survey Analysis Factors influencing Neighbourhood Ratings and Community Belonging</dc:title>
  <dc:creator>Menzies, Emma (emma.menzies@uni-graz.at)</dc:creator>
  <cp:lastModifiedBy>Menzies, Emma (emma.menzies@uni-graz.at)</cp:lastModifiedBy>
  <cp:revision>8</cp:revision>
  <dcterms:created xsi:type="dcterms:W3CDTF">2023-08-28T09:14:16Z</dcterms:created>
  <dcterms:modified xsi:type="dcterms:W3CDTF">2023-08-31T09:34:16Z</dcterms:modified>
</cp:coreProperties>
</file>