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94" r:id="rId3"/>
    <p:sldId id="257" r:id="rId4"/>
    <p:sldId id="284" r:id="rId5"/>
    <p:sldId id="285" r:id="rId6"/>
    <p:sldId id="286" r:id="rId7"/>
    <p:sldId id="288" r:id="rId8"/>
    <p:sldId id="289" r:id="rId9"/>
    <p:sldId id="290" r:id="rId10"/>
    <p:sldId id="291" r:id="rId11"/>
    <p:sldId id="292" r:id="rId12"/>
    <p:sldId id="295" r:id="rId13"/>
    <p:sldId id="296" r:id="rId14"/>
  </p:sldIdLst>
  <p:sldSz cx="9144000" cy="5143500" type="screen16x9"/>
  <p:notesSz cx="6858000" cy="9144000"/>
  <p:embeddedFontLst>
    <p:embeddedFont>
      <p:font typeface="Roboto Condensed" charset="0"/>
      <p:regular r:id="rId16"/>
      <p:bold r:id="rId17"/>
      <p:italic r:id="rId18"/>
      <p:boldItalic r:id="rId19"/>
    </p:embeddedFont>
    <p:embeddedFont>
      <p:font typeface="Roboto Condensed Light" charset="0"/>
      <p:regular r:id="rId20"/>
      <p:bold r:id="rId21"/>
      <p:italic r:id="rId22"/>
      <p:boldItalic r:id="rId23"/>
    </p:embeddedFont>
    <p:embeddedFont>
      <p:font typeface="Arv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8BAC8CC-7AE9-452C-977D-EA4BCD41F786}">
  <a:tblStyle styleId="{98BAC8CC-7AE9-452C-977D-EA4BCD41F786}"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90" autoAdjust="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‹N°›</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pPr lvl="0" algn="r">
                <a:spcBef>
                  <a:spcPts val="0"/>
                </a:spcBef>
                <a:buNone/>
              </a:pPr>
              <a:t>‹N°›</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0" y="699542"/>
            <a:ext cx="7668344" cy="2961900"/>
          </a:xfrm>
          <a:prstGeom prst="rect">
            <a:avLst/>
          </a:prstGeom>
        </p:spPr>
        <p:txBody>
          <a:bodyPr wrap="square" lIns="91425" tIns="91425" rIns="91425" bIns="91425" anchor="ctr" anchorCtr="0">
            <a:noAutofit/>
          </a:bodyPr>
          <a:lstStyle/>
          <a:p>
            <a:pPr algn="ctr"/>
            <a:r>
              <a:rPr lang="fr-FR" sz="2400" dirty="0" smtClean="0"/>
              <a:t/>
            </a:r>
            <a:br>
              <a:rPr lang="fr-FR" sz="2400" dirty="0" smtClean="0"/>
            </a:br>
            <a:r>
              <a:rPr lang="fr-FR" sz="2400" dirty="0" smtClean="0"/>
              <a:t>   Préparation et implémentation de la base de connaissances</a:t>
            </a:r>
            <a:br>
              <a:rPr lang="fr-FR" sz="2400" dirty="0" smtClean="0"/>
            </a:br>
            <a:r>
              <a:rPr lang="fr-FR" sz="2400" dirty="0" smtClean="0"/>
              <a:t>   Moteur d'inférence en chainage AVANT</a:t>
            </a:r>
            <a:endParaRPr lang="en" sz="2400" dirty="0"/>
          </a:p>
        </p:txBody>
      </p:sp>
      <p:sp>
        <p:nvSpPr>
          <p:cNvPr id="3" name="ZoneTexte 2"/>
          <p:cNvSpPr txBox="1"/>
          <p:nvPr/>
        </p:nvSpPr>
        <p:spPr>
          <a:xfrm>
            <a:off x="6948264" y="2931790"/>
            <a:ext cx="2195736" cy="923330"/>
          </a:xfrm>
          <a:prstGeom prst="rect">
            <a:avLst/>
          </a:prstGeom>
          <a:noFill/>
        </p:spPr>
        <p:txBody>
          <a:bodyPr wrap="square" rtlCol="0">
            <a:spAutoFit/>
          </a:bodyPr>
          <a:lstStyle/>
          <a:p>
            <a:r>
              <a:rPr lang="fr-FR" sz="2000" b="1" dirty="0" smtClean="0"/>
              <a:t>Travail Réalisé par :</a:t>
            </a:r>
          </a:p>
          <a:p>
            <a:pPr algn="r"/>
            <a:r>
              <a:rPr lang="fr-FR" b="1" dirty="0" err="1" smtClean="0"/>
              <a:t>Azizi</a:t>
            </a:r>
            <a:r>
              <a:rPr lang="fr-FR" b="1" dirty="0" smtClean="0"/>
              <a:t> </a:t>
            </a:r>
            <a:r>
              <a:rPr lang="fr-FR" b="1" dirty="0" err="1" smtClean="0"/>
              <a:t>Emna</a:t>
            </a:r>
            <a:endParaRPr lang="fr-FR"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smtClean="0"/>
              <a:t>Code:</a:t>
            </a:r>
            <a:br>
              <a:rPr lang="en" dirty="0" smtClean="0"/>
            </a:br>
            <a:r>
              <a:rPr lang="en" dirty="0" smtClean="0"/>
              <a:t>2- Main code:</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10</a:t>
            </a:fld>
            <a:endParaRPr lang="en"/>
          </a:p>
        </p:txBody>
      </p:sp>
      <p:sp>
        <p:nvSpPr>
          <p:cNvPr id="193" name="Shape 193"/>
          <p:cNvSpPr txBox="1">
            <a:spLocks noGrp="1"/>
          </p:cNvSpPr>
          <p:nvPr>
            <p:ph type="body" idx="1"/>
          </p:nvPr>
        </p:nvSpPr>
        <p:spPr>
          <a:xfrm>
            <a:off x="683568" y="1419622"/>
            <a:ext cx="3084300" cy="1755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91666"/>
              <a:buFont typeface="Arial"/>
              <a:buNone/>
            </a:pPr>
            <a:r>
              <a:rPr lang="en" sz="1200" dirty="0" smtClean="0"/>
              <a:t>.</a:t>
            </a:r>
            <a:endParaRPr lang="en" sz="1200" dirty="0"/>
          </a:p>
          <a:p>
            <a:pPr lvl="0" rtl="0">
              <a:spcBef>
                <a:spcPts val="0"/>
              </a:spcBef>
              <a:spcAft>
                <a:spcPts val="0"/>
              </a:spcAft>
              <a:buClr>
                <a:schemeClr val="dk1"/>
              </a:buClr>
              <a:buSzPct val="91666"/>
              <a:buFont typeface="Arial"/>
              <a:buNone/>
            </a:pPr>
            <a:endParaRPr sz="1200" dirty="0"/>
          </a:p>
          <a:p>
            <a:pPr lvl="0">
              <a:spcBef>
                <a:spcPts val="0"/>
              </a:spcBef>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3" name="Espace réservé du texte 22"/>
          <p:cNvSpPr>
            <a:spLocks noGrp="1"/>
          </p:cNvSpPr>
          <p:nvPr>
            <p:ph type="body" idx="2"/>
          </p:nvPr>
        </p:nvSpPr>
        <p:spPr>
          <a:xfrm>
            <a:off x="6300192" y="1707654"/>
            <a:ext cx="3059832" cy="2715766"/>
          </a:xfrm>
        </p:spPr>
        <p:txBody>
          <a:bodyPr/>
          <a:lstStyle/>
          <a:p>
            <a:r>
              <a:rPr lang="fr-FR" dirty="0" smtClean="0"/>
              <a:t>Pour le raisonnement avec conflit :</a:t>
            </a:r>
          </a:p>
          <a:p>
            <a:r>
              <a:rPr lang="fr-FR" dirty="0" smtClean="0"/>
              <a:t>la possibilité de saturer la base de faits ou de s'arrêter si un but est précisé</a:t>
            </a:r>
          </a:p>
        </p:txBody>
      </p:sp>
      <p:pic>
        <p:nvPicPr>
          <p:cNvPr id="8194" name="Picture 2"/>
          <p:cNvPicPr>
            <a:picLocks noChangeAspect="1" noChangeArrowheads="1"/>
          </p:cNvPicPr>
          <p:nvPr/>
        </p:nvPicPr>
        <p:blipFill>
          <a:blip r:embed="rId3"/>
          <a:srcRect r="14875"/>
          <a:stretch>
            <a:fillRect/>
          </a:stretch>
        </p:blipFill>
        <p:spPr bwMode="auto">
          <a:xfrm>
            <a:off x="0" y="1059582"/>
            <a:ext cx="6372200" cy="408391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smtClean="0"/>
              <a:t>Code:</a:t>
            </a:r>
            <a:br>
              <a:rPr lang="en" dirty="0" smtClean="0"/>
            </a:br>
            <a:r>
              <a:rPr lang="en" dirty="0" smtClean="0"/>
              <a:t>2- Main code:</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11</a:t>
            </a:fld>
            <a:endParaRPr lang="en"/>
          </a:p>
        </p:txBody>
      </p:sp>
      <p:sp>
        <p:nvSpPr>
          <p:cNvPr id="193" name="Shape 193"/>
          <p:cNvSpPr txBox="1">
            <a:spLocks noGrp="1"/>
          </p:cNvSpPr>
          <p:nvPr>
            <p:ph type="body" idx="1"/>
          </p:nvPr>
        </p:nvSpPr>
        <p:spPr>
          <a:xfrm>
            <a:off x="683568" y="1419622"/>
            <a:ext cx="3084300" cy="1755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91666"/>
              <a:buFont typeface="Arial"/>
              <a:buNone/>
            </a:pPr>
            <a:r>
              <a:rPr lang="en" sz="1200" dirty="0" smtClean="0"/>
              <a:t>.</a:t>
            </a:r>
            <a:endParaRPr lang="en" sz="1200" dirty="0"/>
          </a:p>
          <a:p>
            <a:pPr lvl="0" rtl="0">
              <a:spcBef>
                <a:spcPts val="0"/>
              </a:spcBef>
              <a:spcAft>
                <a:spcPts val="0"/>
              </a:spcAft>
              <a:buClr>
                <a:schemeClr val="dk1"/>
              </a:buClr>
              <a:buSzPct val="91666"/>
              <a:buFont typeface="Arial"/>
              <a:buNone/>
            </a:pPr>
            <a:endParaRPr sz="1200" dirty="0"/>
          </a:p>
          <a:p>
            <a:pPr lvl="0">
              <a:spcBef>
                <a:spcPts val="0"/>
              </a:spcBef>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3" name="Espace réservé du texte 22"/>
          <p:cNvSpPr>
            <a:spLocks noGrp="1"/>
          </p:cNvSpPr>
          <p:nvPr>
            <p:ph type="body" idx="2"/>
          </p:nvPr>
        </p:nvSpPr>
        <p:spPr>
          <a:xfrm>
            <a:off x="2627784" y="3507854"/>
            <a:ext cx="4032448" cy="1851670"/>
          </a:xfrm>
        </p:spPr>
        <p:txBody>
          <a:bodyPr/>
          <a:lstStyle/>
          <a:p>
            <a:r>
              <a:rPr lang="fr-FR" dirty="0" smtClean="0"/>
              <a:t>Affichage des résultats obtenues et la sauvegarde de la trace</a:t>
            </a:r>
          </a:p>
        </p:txBody>
      </p:sp>
      <p:pic>
        <p:nvPicPr>
          <p:cNvPr id="9218" name="Picture 2"/>
          <p:cNvPicPr>
            <a:picLocks noChangeAspect="1" noChangeArrowheads="1"/>
          </p:cNvPicPr>
          <p:nvPr/>
        </p:nvPicPr>
        <p:blipFill>
          <a:blip r:embed="rId3"/>
          <a:srcRect/>
          <a:stretch>
            <a:fillRect/>
          </a:stretch>
        </p:blipFill>
        <p:spPr bwMode="auto">
          <a:xfrm>
            <a:off x="0" y="1275606"/>
            <a:ext cx="5638800" cy="1676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3-Fichiers utilisés :</a:t>
            </a:r>
            <a:endParaRPr lang="fr-FR" dirty="0"/>
          </a:p>
        </p:txBody>
      </p:sp>
      <p:sp>
        <p:nvSpPr>
          <p:cNvPr id="5" name="Espace réservé du numéro de diapositive 4"/>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12</a:t>
            </a:fld>
            <a:endParaRPr lang="en"/>
          </a:p>
        </p:txBody>
      </p:sp>
      <p:pic>
        <p:nvPicPr>
          <p:cNvPr id="10242" name="Picture 2"/>
          <p:cNvPicPr>
            <a:picLocks noChangeAspect="1" noChangeArrowheads="1"/>
          </p:cNvPicPr>
          <p:nvPr/>
        </p:nvPicPr>
        <p:blipFill>
          <a:blip r:embed="rId2"/>
          <a:srcRect/>
          <a:stretch>
            <a:fillRect/>
          </a:stretch>
        </p:blipFill>
        <p:spPr bwMode="auto">
          <a:xfrm>
            <a:off x="1475656" y="1563638"/>
            <a:ext cx="5143500" cy="1381125"/>
          </a:xfrm>
          <a:prstGeom prst="roundRect">
            <a:avLst/>
          </a:prstGeom>
          <a:noFill/>
          <a:ln w="9525">
            <a:noFill/>
            <a:miter lim="800000"/>
            <a:headEnd/>
            <a:tailEnd/>
          </a:ln>
        </p:spPr>
      </p:pic>
      <p:sp>
        <p:nvSpPr>
          <p:cNvPr id="7" name="Rectangle 6"/>
          <p:cNvSpPr/>
          <p:nvPr/>
        </p:nvSpPr>
        <p:spPr>
          <a:xfrm>
            <a:off x="1259632" y="1491630"/>
            <a:ext cx="1296144"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5508104" y="2283718"/>
            <a:ext cx="1296144"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4-Conclusion</a:t>
            </a:r>
            <a:endParaRPr lang="fr-FR" dirty="0"/>
          </a:p>
        </p:txBody>
      </p:sp>
      <p:sp>
        <p:nvSpPr>
          <p:cNvPr id="3" name="Espace réservé du texte 2"/>
          <p:cNvSpPr>
            <a:spLocks noGrp="1"/>
          </p:cNvSpPr>
          <p:nvPr>
            <p:ph type="body" idx="1"/>
          </p:nvPr>
        </p:nvSpPr>
        <p:spPr>
          <a:xfrm>
            <a:off x="814274" y="1537988"/>
            <a:ext cx="7934189" cy="2724300"/>
          </a:xfrm>
        </p:spPr>
        <p:txBody>
          <a:bodyPr/>
          <a:lstStyle/>
          <a:p>
            <a:pPr>
              <a:buNone/>
            </a:pPr>
            <a:r>
              <a:rPr lang="fr-FR" smtClean="0"/>
              <a:t>on </a:t>
            </a:r>
            <a:r>
              <a:rPr lang="fr-FR" dirty="0" smtClean="0"/>
              <a:t>a développé l'algorithme de chainage avant AVEC CONFLITS vu avec PYTHON  en donnant la possibilité de saturer la base de faits ou de s'arrêter si un but est précisé et le choix entre sélection de la première règle et sélection de la règle ayant le plus de prémisses.</a:t>
            </a:r>
          </a:p>
        </p:txBody>
      </p:sp>
      <p:sp>
        <p:nvSpPr>
          <p:cNvPr id="5" name="Espace réservé du numéro de diapositive 4"/>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13</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demandé:</a:t>
            </a:r>
            <a:endParaRPr lang="fr-FR" dirty="0"/>
          </a:p>
        </p:txBody>
      </p:sp>
      <p:sp>
        <p:nvSpPr>
          <p:cNvPr id="3" name="Espace réservé du texte 2"/>
          <p:cNvSpPr>
            <a:spLocks noGrp="1"/>
          </p:cNvSpPr>
          <p:nvPr>
            <p:ph type="body" idx="1"/>
          </p:nvPr>
        </p:nvSpPr>
        <p:spPr>
          <a:xfrm>
            <a:off x="539552" y="1537988"/>
            <a:ext cx="8280919" cy="2724300"/>
          </a:xfrm>
        </p:spPr>
        <p:txBody>
          <a:bodyPr/>
          <a:lstStyle/>
          <a:p>
            <a:r>
              <a:rPr lang="fr-FR" dirty="0" smtClean="0"/>
              <a:t>Mettre en œuvre l'algorithme de chainage avant AVEC CONFLITS vu en cours. Donner la possibilité de saturer la base de faits ou de s'arrêter si un but est précisé. Donner le choix entre sélection de la première règle et sélection de la règle ayant le plus de prémisses.</a:t>
            </a:r>
          </a:p>
          <a:p>
            <a:r>
              <a:rPr lang="fr-FR" dirty="0" smtClean="0"/>
              <a:t>Tester avec BC1 et BC2. On doit pouvoir tester avec une autre BC avec même formalisme.</a:t>
            </a:r>
            <a:endParaRPr lang="fr-FR" dirty="0"/>
          </a:p>
        </p:txBody>
      </p:sp>
      <p:sp>
        <p:nvSpPr>
          <p:cNvPr id="5" name="Espace réservé du numéro de diapositive 4"/>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smtClean="0"/>
              <a:t>Code:</a:t>
            </a:r>
            <a:br>
              <a:rPr lang="en" dirty="0" smtClean="0"/>
            </a:br>
            <a:r>
              <a:rPr lang="en" dirty="0" smtClean="0"/>
              <a:t>1-Fonctions Utilisées:</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3</a:t>
            </a:fld>
            <a:endParaRPr lang="en"/>
          </a:p>
        </p:txBody>
      </p:sp>
      <p:sp>
        <p:nvSpPr>
          <p:cNvPr id="193" name="Shape 193"/>
          <p:cNvSpPr txBox="1">
            <a:spLocks noGrp="1"/>
          </p:cNvSpPr>
          <p:nvPr>
            <p:ph type="body" idx="1"/>
          </p:nvPr>
        </p:nvSpPr>
        <p:spPr>
          <a:xfrm>
            <a:off x="814275" y="1744425"/>
            <a:ext cx="3084300" cy="1755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91666"/>
              <a:buFont typeface="Arial"/>
              <a:buNone/>
            </a:pPr>
            <a:r>
              <a:rPr lang="en" sz="1200" dirty="0" smtClean="0"/>
              <a:t>.</a:t>
            </a:r>
            <a:endParaRPr lang="en" sz="1200" dirty="0"/>
          </a:p>
          <a:p>
            <a:pPr lvl="0" rtl="0">
              <a:spcBef>
                <a:spcPts val="0"/>
              </a:spcBef>
              <a:spcAft>
                <a:spcPts val="0"/>
              </a:spcAft>
              <a:buClr>
                <a:schemeClr val="dk1"/>
              </a:buClr>
              <a:buSzPct val="91666"/>
              <a:buFont typeface="Arial"/>
              <a:buNone/>
            </a:pPr>
            <a:endParaRPr sz="1200" dirty="0"/>
          </a:p>
          <a:p>
            <a:pPr lvl="0">
              <a:spcBef>
                <a:spcPts val="0"/>
              </a:spcBef>
              <a:buNone/>
            </a:pPr>
            <a:endParaRPr dirty="0"/>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3" name="Espace réservé du texte 22"/>
          <p:cNvSpPr>
            <a:spLocks noGrp="1"/>
          </p:cNvSpPr>
          <p:nvPr>
            <p:ph type="body" idx="2"/>
          </p:nvPr>
        </p:nvSpPr>
        <p:spPr>
          <a:xfrm>
            <a:off x="3491880" y="3291830"/>
            <a:ext cx="3490455" cy="1008112"/>
          </a:xfrm>
        </p:spPr>
        <p:txBody>
          <a:bodyPr/>
          <a:lstStyle/>
          <a:p>
            <a:r>
              <a:rPr lang="fr-FR" dirty="0" smtClean="0"/>
              <a:t>La fonction </a:t>
            </a:r>
            <a:r>
              <a:rPr lang="fr-FR" b="1" dirty="0" smtClean="0"/>
              <a:t>maximum</a:t>
            </a:r>
            <a:r>
              <a:rPr lang="fr-FR" dirty="0" smtClean="0"/>
              <a:t> retourne la règle ayant plus de prémisses. </a:t>
            </a:r>
            <a:endParaRPr lang="fr-FR" dirty="0"/>
          </a:p>
        </p:txBody>
      </p:sp>
      <p:pic>
        <p:nvPicPr>
          <p:cNvPr id="1026" name="Picture 2"/>
          <p:cNvPicPr>
            <a:picLocks noChangeAspect="1" noChangeArrowheads="1"/>
          </p:cNvPicPr>
          <p:nvPr/>
        </p:nvPicPr>
        <p:blipFill>
          <a:blip r:embed="rId3"/>
          <a:srcRect/>
          <a:stretch>
            <a:fillRect/>
          </a:stretch>
        </p:blipFill>
        <p:spPr bwMode="auto">
          <a:xfrm>
            <a:off x="467544" y="1419622"/>
            <a:ext cx="8296275" cy="1828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smtClean="0"/>
              <a:t>Code:</a:t>
            </a:r>
            <a:br>
              <a:rPr lang="en" dirty="0" smtClean="0"/>
            </a:br>
            <a:r>
              <a:rPr lang="en" dirty="0" smtClean="0"/>
              <a:t>1-Fonctions Utilisées:</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4</a:t>
            </a:fld>
            <a:endParaRPr lang="en"/>
          </a:p>
        </p:txBody>
      </p:sp>
      <p:sp>
        <p:nvSpPr>
          <p:cNvPr id="193" name="Shape 193"/>
          <p:cNvSpPr txBox="1">
            <a:spLocks noGrp="1"/>
          </p:cNvSpPr>
          <p:nvPr>
            <p:ph type="body" idx="1"/>
          </p:nvPr>
        </p:nvSpPr>
        <p:spPr>
          <a:xfrm>
            <a:off x="683568" y="1419622"/>
            <a:ext cx="3084300" cy="1755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91666"/>
              <a:buFont typeface="Arial"/>
              <a:buNone/>
            </a:pPr>
            <a:r>
              <a:rPr lang="en" sz="1200" dirty="0" smtClean="0"/>
              <a:t>.</a:t>
            </a:r>
            <a:endParaRPr lang="en" sz="1200" dirty="0"/>
          </a:p>
          <a:p>
            <a:pPr lvl="0" rtl="0">
              <a:spcBef>
                <a:spcPts val="0"/>
              </a:spcBef>
              <a:spcAft>
                <a:spcPts val="0"/>
              </a:spcAft>
              <a:buClr>
                <a:schemeClr val="dk1"/>
              </a:buClr>
              <a:buSzPct val="91666"/>
              <a:buFont typeface="Arial"/>
              <a:buNone/>
            </a:pPr>
            <a:endParaRPr sz="1200" dirty="0"/>
          </a:p>
          <a:p>
            <a:pPr lvl="0">
              <a:spcBef>
                <a:spcPts val="0"/>
              </a:spcBef>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3" name="Espace réservé du texte 22"/>
          <p:cNvSpPr>
            <a:spLocks noGrp="1"/>
          </p:cNvSpPr>
          <p:nvPr>
            <p:ph type="body" idx="2"/>
          </p:nvPr>
        </p:nvSpPr>
        <p:spPr>
          <a:xfrm>
            <a:off x="1619672" y="3291830"/>
            <a:ext cx="5362663" cy="1008112"/>
          </a:xfrm>
        </p:spPr>
        <p:txBody>
          <a:bodyPr/>
          <a:lstStyle/>
          <a:p>
            <a:r>
              <a:rPr lang="fr-FR" dirty="0" smtClean="0"/>
              <a:t>La fonction </a:t>
            </a:r>
            <a:r>
              <a:rPr lang="fr-FR" b="1" dirty="0" err="1" smtClean="0"/>
              <a:t>Sauv</a:t>
            </a:r>
            <a:r>
              <a:rPr lang="fr-FR" b="1" dirty="0" smtClean="0"/>
              <a:t> </a:t>
            </a:r>
            <a:r>
              <a:rPr lang="fr-FR" dirty="0" smtClean="0"/>
              <a:t>sauvegarde la trace (règles exécutées et nouvelle base des faits) dans un fichier trace.txt </a:t>
            </a:r>
            <a:endParaRPr lang="fr-FR" dirty="0"/>
          </a:p>
        </p:txBody>
      </p:sp>
      <p:pic>
        <p:nvPicPr>
          <p:cNvPr id="2050" name="Picture 2"/>
          <p:cNvPicPr>
            <a:picLocks noChangeAspect="1" noChangeArrowheads="1"/>
          </p:cNvPicPr>
          <p:nvPr/>
        </p:nvPicPr>
        <p:blipFill>
          <a:blip r:embed="rId3"/>
          <a:srcRect/>
          <a:stretch>
            <a:fillRect/>
          </a:stretch>
        </p:blipFill>
        <p:spPr bwMode="auto">
          <a:xfrm>
            <a:off x="77648" y="1707654"/>
            <a:ext cx="8556765" cy="164514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smtClean="0"/>
              <a:t>Code:</a:t>
            </a:r>
            <a:br>
              <a:rPr lang="en" dirty="0" smtClean="0"/>
            </a:br>
            <a:r>
              <a:rPr lang="en" dirty="0" smtClean="0"/>
              <a:t>1-Fonctions Utilisées:</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5</a:t>
            </a:fld>
            <a:endParaRPr lang="en"/>
          </a:p>
        </p:txBody>
      </p:sp>
      <p:sp>
        <p:nvSpPr>
          <p:cNvPr id="193" name="Shape 193"/>
          <p:cNvSpPr txBox="1">
            <a:spLocks noGrp="1"/>
          </p:cNvSpPr>
          <p:nvPr>
            <p:ph type="body" idx="1"/>
          </p:nvPr>
        </p:nvSpPr>
        <p:spPr>
          <a:xfrm>
            <a:off x="683568" y="1419622"/>
            <a:ext cx="3084300" cy="1755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91666"/>
              <a:buFont typeface="Arial"/>
              <a:buNone/>
            </a:pPr>
            <a:r>
              <a:rPr lang="en" sz="1200" dirty="0" smtClean="0"/>
              <a:t>.</a:t>
            </a:r>
            <a:endParaRPr lang="en" sz="1200" dirty="0"/>
          </a:p>
          <a:p>
            <a:pPr lvl="0" rtl="0">
              <a:spcBef>
                <a:spcPts val="0"/>
              </a:spcBef>
              <a:spcAft>
                <a:spcPts val="0"/>
              </a:spcAft>
              <a:buClr>
                <a:schemeClr val="dk1"/>
              </a:buClr>
              <a:buSzPct val="91666"/>
              <a:buFont typeface="Arial"/>
              <a:buNone/>
            </a:pPr>
            <a:endParaRPr sz="1200" dirty="0"/>
          </a:p>
          <a:p>
            <a:pPr lvl="0">
              <a:spcBef>
                <a:spcPts val="0"/>
              </a:spcBef>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3" name="Espace réservé du texte 22"/>
          <p:cNvSpPr>
            <a:spLocks noGrp="1"/>
          </p:cNvSpPr>
          <p:nvPr>
            <p:ph type="body" idx="2"/>
          </p:nvPr>
        </p:nvSpPr>
        <p:spPr>
          <a:xfrm>
            <a:off x="1547664" y="4135388"/>
            <a:ext cx="5362663" cy="1008112"/>
          </a:xfrm>
        </p:spPr>
        <p:txBody>
          <a:bodyPr/>
          <a:lstStyle/>
          <a:p>
            <a:r>
              <a:rPr lang="fr-FR" dirty="0" smtClean="0"/>
              <a:t>La fonction </a:t>
            </a:r>
            <a:r>
              <a:rPr lang="fr-FR" b="1" dirty="0" err="1" smtClean="0"/>
              <a:t>Conf</a:t>
            </a:r>
            <a:r>
              <a:rPr lang="fr-FR" b="1" dirty="0" smtClean="0"/>
              <a:t> </a:t>
            </a:r>
            <a:r>
              <a:rPr lang="fr-FR" dirty="0" smtClean="0"/>
              <a:t>retourne une liste contenant les règles </a:t>
            </a:r>
            <a:r>
              <a:rPr lang="fr-FR" dirty="0" err="1" smtClean="0"/>
              <a:t>déclenchables</a:t>
            </a:r>
            <a:r>
              <a:rPr lang="fr-FR" dirty="0" smtClean="0"/>
              <a:t> dans notre base des règles choisie</a:t>
            </a:r>
            <a:endParaRPr lang="fr-FR" dirty="0"/>
          </a:p>
        </p:txBody>
      </p:sp>
      <p:pic>
        <p:nvPicPr>
          <p:cNvPr id="3074" name="Picture 2"/>
          <p:cNvPicPr>
            <a:picLocks noChangeAspect="1" noChangeArrowheads="1"/>
          </p:cNvPicPr>
          <p:nvPr/>
        </p:nvPicPr>
        <p:blipFill>
          <a:blip r:embed="rId3"/>
          <a:srcRect/>
          <a:stretch>
            <a:fillRect/>
          </a:stretch>
        </p:blipFill>
        <p:spPr bwMode="auto">
          <a:xfrm>
            <a:off x="611560" y="1203598"/>
            <a:ext cx="7105650" cy="29241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smtClean="0"/>
              <a:t>Code:</a:t>
            </a:r>
            <a:br>
              <a:rPr lang="en" dirty="0" smtClean="0"/>
            </a:br>
            <a:r>
              <a:rPr lang="en" dirty="0" smtClean="0"/>
              <a:t>2- Main code:</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6</a:t>
            </a:fld>
            <a:endParaRPr lang="en"/>
          </a:p>
        </p:txBody>
      </p:sp>
      <p:sp>
        <p:nvSpPr>
          <p:cNvPr id="193" name="Shape 193"/>
          <p:cNvSpPr txBox="1">
            <a:spLocks noGrp="1"/>
          </p:cNvSpPr>
          <p:nvPr>
            <p:ph type="body" idx="1"/>
          </p:nvPr>
        </p:nvSpPr>
        <p:spPr>
          <a:xfrm>
            <a:off x="683568" y="1419622"/>
            <a:ext cx="3084300" cy="1755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91666"/>
              <a:buFont typeface="Arial"/>
              <a:buNone/>
            </a:pPr>
            <a:r>
              <a:rPr lang="en" sz="1200" dirty="0" smtClean="0"/>
              <a:t>.</a:t>
            </a:r>
            <a:endParaRPr lang="en" sz="1200" dirty="0"/>
          </a:p>
          <a:p>
            <a:pPr lvl="0" rtl="0">
              <a:spcBef>
                <a:spcPts val="0"/>
              </a:spcBef>
              <a:spcAft>
                <a:spcPts val="0"/>
              </a:spcAft>
              <a:buClr>
                <a:schemeClr val="dk1"/>
              </a:buClr>
              <a:buSzPct val="91666"/>
              <a:buFont typeface="Arial"/>
              <a:buNone/>
            </a:pPr>
            <a:endParaRPr sz="1200" dirty="0"/>
          </a:p>
          <a:p>
            <a:pPr lvl="0">
              <a:spcBef>
                <a:spcPts val="0"/>
              </a:spcBef>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4098" name="Picture 2"/>
          <p:cNvPicPr>
            <a:picLocks noChangeAspect="1" noChangeArrowheads="1"/>
          </p:cNvPicPr>
          <p:nvPr/>
        </p:nvPicPr>
        <p:blipFill>
          <a:blip r:embed="rId3"/>
          <a:srcRect/>
          <a:stretch>
            <a:fillRect/>
          </a:stretch>
        </p:blipFill>
        <p:spPr bwMode="auto">
          <a:xfrm>
            <a:off x="107504" y="1275606"/>
            <a:ext cx="6192688" cy="357986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smtClean="0"/>
              <a:t>Code:</a:t>
            </a:r>
            <a:br>
              <a:rPr lang="en" dirty="0" smtClean="0"/>
            </a:br>
            <a:r>
              <a:rPr lang="en" dirty="0" smtClean="0"/>
              <a:t>2- Main code:</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7</a:t>
            </a:fld>
            <a:endParaRPr lang="en"/>
          </a:p>
        </p:txBody>
      </p:sp>
      <p:sp>
        <p:nvSpPr>
          <p:cNvPr id="193" name="Shape 193"/>
          <p:cNvSpPr txBox="1">
            <a:spLocks noGrp="1"/>
          </p:cNvSpPr>
          <p:nvPr>
            <p:ph type="body" idx="1"/>
          </p:nvPr>
        </p:nvSpPr>
        <p:spPr>
          <a:xfrm>
            <a:off x="683568" y="1419622"/>
            <a:ext cx="3084300" cy="1755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91666"/>
              <a:buFont typeface="Arial"/>
              <a:buNone/>
            </a:pPr>
            <a:r>
              <a:rPr lang="en" sz="1200" dirty="0" smtClean="0"/>
              <a:t>.</a:t>
            </a:r>
            <a:endParaRPr lang="en" sz="1200" dirty="0"/>
          </a:p>
          <a:p>
            <a:pPr lvl="0" rtl="0">
              <a:spcBef>
                <a:spcPts val="0"/>
              </a:spcBef>
              <a:spcAft>
                <a:spcPts val="0"/>
              </a:spcAft>
              <a:buClr>
                <a:schemeClr val="dk1"/>
              </a:buClr>
              <a:buSzPct val="91666"/>
              <a:buFont typeface="Arial"/>
              <a:buNone/>
            </a:pPr>
            <a:endParaRPr sz="1200" dirty="0"/>
          </a:p>
          <a:p>
            <a:pPr lvl="0">
              <a:spcBef>
                <a:spcPts val="0"/>
              </a:spcBef>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3" name="Espace réservé du texte 22"/>
          <p:cNvSpPr>
            <a:spLocks noGrp="1"/>
          </p:cNvSpPr>
          <p:nvPr>
            <p:ph type="body" idx="2"/>
          </p:nvPr>
        </p:nvSpPr>
        <p:spPr>
          <a:xfrm>
            <a:off x="6732241" y="1635646"/>
            <a:ext cx="2411760" cy="1275606"/>
          </a:xfrm>
        </p:spPr>
        <p:txBody>
          <a:bodyPr/>
          <a:lstStyle/>
          <a:p>
            <a:r>
              <a:rPr lang="fr-FR" dirty="0" smtClean="0"/>
              <a:t>Pour entrer le choix de la base des faits et la base de connaissance </a:t>
            </a:r>
          </a:p>
        </p:txBody>
      </p:sp>
      <p:pic>
        <p:nvPicPr>
          <p:cNvPr id="22" name="Picture 2"/>
          <p:cNvPicPr>
            <a:picLocks noChangeAspect="1" noChangeArrowheads="1"/>
          </p:cNvPicPr>
          <p:nvPr/>
        </p:nvPicPr>
        <p:blipFill>
          <a:blip r:embed="rId3"/>
          <a:srcRect/>
          <a:stretch>
            <a:fillRect/>
          </a:stretch>
        </p:blipFill>
        <p:spPr bwMode="auto">
          <a:xfrm>
            <a:off x="467544" y="1375518"/>
            <a:ext cx="5472608" cy="376798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smtClean="0"/>
              <a:t>Code:</a:t>
            </a:r>
            <a:br>
              <a:rPr lang="en" dirty="0" smtClean="0"/>
            </a:br>
            <a:r>
              <a:rPr lang="en" dirty="0" smtClean="0"/>
              <a:t>2- Main code:</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8</a:t>
            </a:fld>
            <a:endParaRPr lang="en"/>
          </a:p>
        </p:txBody>
      </p:sp>
      <p:sp>
        <p:nvSpPr>
          <p:cNvPr id="193" name="Shape 193"/>
          <p:cNvSpPr txBox="1">
            <a:spLocks noGrp="1"/>
          </p:cNvSpPr>
          <p:nvPr>
            <p:ph type="body" idx="1"/>
          </p:nvPr>
        </p:nvSpPr>
        <p:spPr>
          <a:xfrm>
            <a:off x="683568" y="1419622"/>
            <a:ext cx="3084300" cy="1755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91666"/>
              <a:buFont typeface="Arial"/>
              <a:buNone/>
            </a:pPr>
            <a:r>
              <a:rPr lang="en" sz="1200" dirty="0" smtClean="0"/>
              <a:t>.</a:t>
            </a:r>
            <a:endParaRPr lang="en" sz="1200" dirty="0"/>
          </a:p>
          <a:p>
            <a:pPr lvl="0" rtl="0">
              <a:spcBef>
                <a:spcPts val="0"/>
              </a:spcBef>
              <a:spcAft>
                <a:spcPts val="0"/>
              </a:spcAft>
              <a:buClr>
                <a:schemeClr val="dk1"/>
              </a:buClr>
              <a:buSzPct val="91666"/>
              <a:buFont typeface="Arial"/>
              <a:buNone/>
            </a:pPr>
            <a:endParaRPr sz="1200" dirty="0"/>
          </a:p>
          <a:p>
            <a:pPr lvl="0">
              <a:spcBef>
                <a:spcPts val="0"/>
              </a:spcBef>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3" name="Espace réservé du texte 22"/>
          <p:cNvSpPr>
            <a:spLocks noGrp="1"/>
          </p:cNvSpPr>
          <p:nvPr>
            <p:ph type="body" idx="2"/>
          </p:nvPr>
        </p:nvSpPr>
        <p:spPr>
          <a:xfrm>
            <a:off x="4644008" y="3507854"/>
            <a:ext cx="4499992" cy="1059582"/>
          </a:xfrm>
        </p:spPr>
        <p:txBody>
          <a:bodyPr/>
          <a:lstStyle/>
          <a:p>
            <a:r>
              <a:rPr lang="fr-FR" dirty="0" smtClean="0"/>
              <a:t>Pour entrer le choix du mode de raisonnement et le but</a:t>
            </a:r>
          </a:p>
        </p:txBody>
      </p:sp>
      <p:pic>
        <p:nvPicPr>
          <p:cNvPr id="6146" name="Picture 2"/>
          <p:cNvPicPr>
            <a:picLocks noChangeAspect="1" noChangeArrowheads="1"/>
          </p:cNvPicPr>
          <p:nvPr/>
        </p:nvPicPr>
        <p:blipFill>
          <a:blip r:embed="rId3"/>
          <a:srcRect/>
          <a:stretch>
            <a:fillRect/>
          </a:stretch>
        </p:blipFill>
        <p:spPr bwMode="auto">
          <a:xfrm>
            <a:off x="0" y="1779662"/>
            <a:ext cx="8848725" cy="14763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smtClean="0"/>
              <a:t>Code:</a:t>
            </a:r>
            <a:br>
              <a:rPr lang="en" dirty="0" smtClean="0"/>
            </a:br>
            <a:r>
              <a:rPr lang="en" dirty="0" smtClean="0"/>
              <a:t>2- Main code:</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9</a:t>
            </a:fld>
            <a:endParaRPr lang="en"/>
          </a:p>
        </p:txBody>
      </p:sp>
      <p:sp>
        <p:nvSpPr>
          <p:cNvPr id="193" name="Shape 193"/>
          <p:cNvSpPr txBox="1">
            <a:spLocks noGrp="1"/>
          </p:cNvSpPr>
          <p:nvPr>
            <p:ph type="body" idx="1"/>
          </p:nvPr>
        </p:nvSpPr>
        <p:spPr>
          <a:xfrm>
            <a:off x="683568" y="1419622"/>
            <a:ext cx="3084300" cy="1755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91666"/>
              <a:buFont typeface="Arial"/>
              <a:buNone/>
            </a:pPr>
            <a:r>
              <a:rPr lang="en" sz="1200" dirty="0" smtClean="0"/>
              <a:t>.</a:t>
            </a:r>
            <a:endParaRPr lang="en" sz="1200" dirty="0"/>
          </a:p>
          <a:p>
            <a:pPr lvl="0" rtl="0">
              <a:spcBef>
                <a:spcPts val="0"/>
              </a:spcBef>
              <a:spcAft>
                <a:spcPts val="0"/>
              </a:spcAft>
              <a:buClr>
                <a:schemeClr val="dk1"/>
              </a:buClr>
              <a:buSzPct val="91666"/>
              <a:buFont typeface="Arial"/>
              <a:buNone/>
            </a:pPr>
            <a:endParaRPr sz="1200" dirty="0"/>
          </a:p>
          <a:p>
            <a:pPr lvl="0">
              <a:spcBef>
                <a:spcPts val="0"/>
              </a:spcBef>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3" name="Espace réservé du texte 22"/>
          <p:cNvSpPr>
            <a:spLocks noGrp="1"/>
          </p:cNvSpPr>
          <p:nvPr>
            <p:ph type="body" idx="2"/>
          </p:nvPr>
        </p:nvSpPr>
        <p:spPr>
          <a:xfrm>
            <a:off x="5724128" y="1779662"/>
            <a:ext cx="3059832" cy="2715766"/>
          </a:xfrm>
        </p:spPr>
        <p:txBody>
          <a:bodyPr/>
          <a:lstStyle/>
          <a:p>
            <a:r>
              <a:rPr lang="fr-FR" dirty="0" smtClean="0"/>
              <a:t>Pour le raisonnement sans conflit :</a:t>
            </a:r>
          </a:p>
          <a:p>
            <a:r>
              <a:rPr lang="fr-FR" dirty="0" smtClean="0"/>
              <a:t>cas de chainage avec la sélection de la première règle et le cas de la sélection de la règle ayant plus de prémisses</a:t>
            </a:r>
          </a:p>
        </p:txBody>
      </p:sp>
      <p:pic>
        <p:nvPicPr>
          <p:cNvPr id="7170" name="Picture 2"/>
          <p:cNvPicPr>
            <a:picLocks noChangeAspect="1" noChangeArrowheads="1"/>
          </p:cNvPicPr>
          <p:nvPr/>
        </p:nvPicPr>
        <p:blipFill>
          <a:blip r:embed="rId3"/>
          <a:srcRect/>
          <a:stretch>
            <a:fillRect/>
          </a:stretch>
        </p:blipFill>
        <p:spPr bwMode="auto">
          <a:xfrm>
            <a:off x="107504" y="1276358"/>
            <a:ext cx="4752528" cy="386714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303</Words>
  <Application>Microsoft Office PowerPoint</Application>
  <PresentationFormat>Affichage à l'écran (16:9)</PresentationFormat>
  <Paragraphs>49</Paragraphs>
  <Slides>13</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Roboto Condensed</vt:lpstr>
      <vt:lpstr>Roboto Condensed Light</vt:lpstr>
      <vt:lpstr>Arvo</vt:lpstr>
      <vt:lpstr>Salerio template</vt:lpstr>
      <vt:lpstr>    Préparation et implémentation de la base de connaissances    Moteur d'inférence en chainage AVANT</vt:lpstr>
      <vt:lpstr>Travail demandé:</vt:lpstr>
      <vt:lpstr>Code: 1-Fonctions Utilisées:</vt:lpstr>
      <vt:lpstr>Code: 1-Fonctions Utilisées:</vt:lpstr>
      <vt:lpstr>Code: 1-Fonctions Utilisées:</vt:lpstr>
      <vt:lpstr>Code: 2- Main code:</vt:lpstr>
      <vt:lpstr>Code: 2- Main code:</vt:lpstr>
      <vt:lpstr>Code: 2- Main code:</vt:lpstr>
      <vt:lpstr>Code: 2- Main code:</vt:lpstr>
      <vt:lpstr>Code: 2- Main code:</vt:lpstr>
      <vt:lpstr>Code: 2- Main code:</vt:lpstr>
      <vt:lpstr>3-Fichiers utilisés :</vt:lpstr>
      <vt:lpstr>4-Conclusion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 1:     Préparation et implémentation de la base de connaissances    Moteur d'inférence en chainage AVANT</dc:title>
  <dc:creator>Azizi</dc:creator>
  <cp:lastModifiedBy>Hp</cp:lastModifiedBy>
  <cp:revision>5</cp:revision>
  <dcterms:modified xsi:type="dcterms:W3CDTF">2018-10-16T19:30:18Z</dcterms:modified>
</cp:coreProperties>
</file>