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7" r:id="rId1"/>
  </p:sldMasterIdLst>
  <p:notesMasterIdLst>
    <p:notesMasterId r:id="rId50"/>
  </p:notesMasterIdLst>
  <p:sldIdLst>
    <p:sldId id="256" r:id="rId2"/>
    <p:sldId id="271" r:id="rId3"/>
    <p:sldId id="257" r:id="rId4"/>
    <p:sldId id="313" r:id="rId5"/>
    <p:sldId id="314" r:id="rId6"/>
    <p:sldId id="263" r:id="rId7"/>
    <p:sldId id="261" r:id="rId8"/>
    <p:sldId id="264" r:id="rId9"/>
    <p:sldId id="274" r:id="rId10"/>
    <p:sldId id="265" r:id="rId11"/>
    <p:sldId id="277" r:id="rId12"/>
    <p:sldId id="279" r:id="rId13"/>
    <p:sldId id="266" r:id="rId14"/>
    <p:sldId id="278" r:id="rId15"/>
    <p:sldId id="281" r:id="rId16"/>
    <p:sldId id="286" r:id="rId17"/>
    <p:sldId id="282" r:id="rId18"/>
    <p:sldId id="294" r:id="rId19"/>
    <p:sldId id="317" r:id="rId20"/>
    <p:sldId id="297" r:id="rId21"/>
    <p:sldId id="298" r:id="rId22"/>
    <p:sldId id="291" r:id="rId23"/>
    <p:sldId id="296" r:id="rId24"/>
    <p:sldId id="299" r:id="rId25"/>
    <p:sldId id="289" r:id="rId26"/>
    <p:sldId id="300" r:id="rId27"/>
    <p:sldId id="267" r:id="rId28"/>
    <p:sldId id="292" r:id="rId29"/>
    <p:sldId id="288" r:id="rId30"/>
    <p:sldId id="290" r:id="rId31"/>
    <p:sldId id="293" r:id="rId32"/>
    <p:sldId id="269" r:id="rId33"/>
    <p:sldId id="284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285" r:id="rId42"/>
    <p:sldId id="287" r:id="rId43"/>
    <p:sldId id="312" r:id="rId44"/>
    <p:sldId id="310" r:id="rId45"/>
    <p:sldId id="311" r:id="rId46"/>
    <p:sldId id="272" r:id="rId47"/>
    <p:sldId id="315" r:id="rId48"/>
    <p:sldId id="31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469" autoAdjust="0"/>
  </p:normalViewPr>
  <p:slideViewPr>
    <p:cSldViewPr snapToGrid="0">
      <p:cViewPr varScale="1">
        <p:scale>
          <a:sx n="77" d="100"/>
          <a:sy n="77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D2D85-04A4-46B5-8340-79A98AEFB1E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67B5B33-D522-4A38-BD48-9F8B85ED2F53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GB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4ECECE-19AA-498C-A379-71F1B10E7837}" type="parTrans" cxnId="{3B2A901F-C265-4D17-8129-D328E091294F}">
      <dgm:prSet/>
      <dgm:spPr/>
      <dgm:t>
        <a:bodyPr/>
        <a:lstStyle/>
        <a:p>
          <a:endParaRPr lang="en-GB"/>
        </a:p>
      </dgm:t>
    </dgm:pt>
    <dgm:pt modelId="{C55EA4E2-BBA8-43F2-9C7B-54C948828E0A}" type="sibTrans" cxnId="{3B2A901F-C265-4D17-8129-D328E091294F}">
      <dgm:prSet/>
      <dgm:spPr/>
      <dgm:t>
        <a:bodyPr/>
        <a:lstStyle/>
        <a:p>
          <a:endParaRPr lang="en-GB"/>
        </a:p>
      </dgm:t>
    </dgm:pt>
    <dgm:pt modelId="{C2981359-81E1-4E66-9B73-0FB5E9086B43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</a:p>
      </dgm:t>
    </dgm:pt>
    <dgm:pt modelId="{FE5B317D-0083-468F-B92E-0F43D59DC443}" type="parTrans" cxnId="{937356BF-C0D7-45B4-8FD2-09B81BB5D572}">
      <dgm:prSet/>
      <dgm:spPr/>
      <dgm:t>
        <a:bodyPr/>
        <a:lstStyle/>
        <a:p>
          <a:endParaRPr lang="en-GB"/>
        </a:p>
      </dgm:t>
    </dgm:pt>
    <dgm:pt modelId="{3E9439C2-9582-4542-96C1-8D4B9581A339}" type="sibTrans" cxnId="{937356BF-C0D7-45B4-8FD2-09B81BB5D572}">
      <dgm:prSet/>
      <dgm:spPr/>
      <dgm:t>
        <a:bodyPr/>
        <a:lstStyle/>
        <a:p>
          <a:endParaRPr lang="en-GB"/>
        </a:p>
      </dgm:t>
    </dgm:pt>
    <dgm:pt modelId="{8BA2D907-2875-45E6-BE11-8DC0949884D0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9B58A13A-F21A-4E6E-8834-32B897837DA1}" type="parTrans" cxnId="{A509D53D-3A5D-4F00-ACCC-4BE8D6D628FB}">
      <dgm:prSet/>
      <dgm:spPr/>
      <dgm:t>
        <a:bodyPr/>
        <a:lstStyle/>
        <a:p>
          <a:endParaRPr lang="en-GB"/>
        </a:p>
      </dgm:t>
    </dgm:pt>
    <dgm:pt modelId="{30EB0BBF-00D4-4D6C-93DE-25F060BBFA83}" type="sibTrans" cxnId="{A509D53D-3A5D-4F00-ACCC-4BE8D6D628FB}">
      <dgm:prSet/>
      <dgm:spPr/>
      <dgm:t>
        <a:bodyPr/>
        <a:lstStyle/>
        <a:p>
          <a:endParaRPr lang="en-GB"/>
        </a:p>
      </dgm:t>
    </dgm:pt>
    <dgm:pt modelId="{3B0DB083-C7F9-4FAD-8220-4F9557D4517D}" type="pres">
      <dgm:prSet presAssocID="{6AAD2D85-04A4-46B5-8340-79A98AEFB1E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3CDE808-4DF2-4DDD-AF2A-CBA5FE79232C}" type="pres">
      <dgm:prSet presAssocID="{C67B5B33-D522-4A38-BD48-9F8B85ED2F53}" presName="composite" presStyleCnt="0"/>
      <dgm:spPr/>
    </dgm:pt>
    <dgm:pt modelId="{1DD0A2E9-CD5F-4708-9C3A-EEC63AB0ABE6}" type="pres">
      <dgm:prSet presAssocID="{C67B5B33-D522-4A38-BD48-9F8B85ED2F53}" presName="imgShp" presStyleLbl="fgImgPlac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9E2197-3847-4DDF-8BD2-DBEE7E88224D}" type="pres">
      <dgm:prSet presAssocID="{C67B5B33-D522-4A38-BD48-9F8B85ED2F5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75F78-7F12-4032-A65E-EA6AF9ACB6FA}" type="pres">
      <dgm:prSet presAssocID="{C55EA4E2-BBA8-43F2-9C7B-54C948828E0A}" presName="spacing" presStyleCnt="0"/>
      <dgm:spPr/>
    </dgm:pt>
    <dgm:pt modelId="{1C7FF42B-3209-44F8-9B2B-C0358B6A5BE4}" type="pres">
      <dgm:prSet presAssocID="{C2981359-81E1-4E66-9B73-0FB5E9086B43}" presName="composite" presStyleCnt="0"/>
      <dgm:spPr/>
    </dgm:pt>
    <dgm:pt modelId="{B8A98B05-350E-43AD-9F19-E0932EF15FDA}" type="pres">
      <dgm:prSet presAssocID="{C2981359-81E1-4E66-9B73-0FB5E9086B4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fr-FR"/>
        </a:p>
      </dgm:t>
    </dgm:pt>
    <dgm:pt modelId="{2756DA65-73A6-4B33-B11E-CF1E49D436F0}" type="pres">
      <dgm:prSet presAssocID="{C2981359-81E1-4E66-9B73-0FB5E9086B4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61C4A2-87AE-4C15-A07E-18EE1FB4DC90}" type="pres">
      <dgm:prSet presAssocID="{3E9439C2-9582-4542-96C1-8D4B9581A339}" presName="spacing" presStyleCnt="0"/>
      <dgm:spPr/>
    </dgm:pt>
    <dgm:pt modelId="{233F0E01-E6BB-473F-99FB-7672B9D790B4}" type="pres">
      <dgm:prSet presAssocID="{8BA2D907-2875-45E6-BE11-8DC0949884D0}" presName="composite" presStyleCnt="0"/>
      <dgm:spPr/>
    </dgm:pt>
    <dgm:pt modelId="{7B635728-ECFC-457B-9B59-3B4E6BFBD3B9}" type="pres">
      <dgm:prSet presAssocID="{8BA2D907-2875-45E6-BE11-8DC0949884D0}" presName="imgShp" presStyleLbl="f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C702130-D0B6-449B-AC90-ED518521DB90}" type="pres">
      <dgm:prSet presAssocID="{8BA2D907-2875-45E6-BE11-8DC0949884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0D2D2A-358E-4C56-A5A8-A2B50083BF86}" type="presOf" srcId="{8BA2D907-2875-45E6-BE11-8DC0949884D0}" destId="{9C702130-D0B6-449B-AC90-ED518521DB90}" srcOrd="0" destOrd="0" presId="urn:microsoft.com/office/officeart/2005/8/layout/vList3"/>
    <dgm:cxn modelId="{165807EE-F5E4-415D-A3C7-1FC7C61568B0}" type="presOf" srcId="{C2981359-81E1-4E66-9B73-0FB5E9086B43}" destId="{2756DA65-73A6-4B33-B11E-CF1E49D436F0}" srcOrd="0" destOrd="0" presId="urn:microsoft.com/office/officeart/2005/8/layout/vList3"/>
    <dgm:cxn modelId="{A5CA5B16-E8D3-4281-A0ED-8C7B83D1EDDA}" type="presOf" srcId="{C67B5B33-D522-4A38-BD48-9F8B85ED2F53}" destId="{C99E2197-3847-4DDF-8BD2-DBEE7E88224D}" srcOrd="0" destOrd="0" presId="urn:microsoft.com/office/officeart/2005/8/layout/vList3"/>
    <dgm:cxn modelId="{A509D53D-3A5D-4F00-ACCC-4BE8D6D628FB}" srcId="{6AAD2D85-04A4-46B5-8340-79A98AEFB1EC}" destId="{8BA2D907-2875-45E6-BE11-8DC0949884D0}" srcOrd="2" destOrd="0" parTransId="{9B58A13A-F21A-4E6E-8834-32B897837DA1}" sibTransId="{30EB0BBF-00D4-4D6C-93DE-25F060BBFA83}"/>
    <dgm:cxn modelId="{937356BF-C0D7-45B4-8FD2-09B81BB5D572}" srcId="{6AAD2D85-04A4-46B5-8340-79A98AEFB1EC}" destId="{C2981359-81E1-4E66-9B73-0FB5E9086B43}" srcOrd="1" destOrd="0" parTransId="{FE5B317D-0083-468F-B92E-0F43D59DC443}" sibTransId="{3E9439C2-9582-4542-96C1-8D4B9581A339}"/>
    <dgm:cxn modelId="{AEBA8200-C686-467E-B50C-17DA281ED2C2}" type="presOf" srcId="{6AAD2D85-04A4-46B5-8340-79A98AEFB1EC}" destId="{3B0DB083-C7F9-4FAD-8220-4F9557D4517D}" srcOrd="0" destOrd="0" presId="urn:microsoft.com/office/officeart/2005/8/layout/vList3"/>
    <dgm:cxn modelId="{3B2A901F-C265-4D17-8129-D328E091294F}" srcId="{6AAD2D85-04A4-46B5-8340-79A98AEFB1EC}" destId="{C67B5B33-D522-4A38-BD48-9F8B85ED2F53}" srcOrd="0" destOrd="0" parTransId="{724ECECE-19AA-498C-A379-71F1B10E7837}" sibTransId="{C55EA4E2-BBA8-43F2-9C7B-54C948828E0A}"/>
    <dgm:cxn modelId="{6FCB1C9E-994E-45A2-A2D8-ABBF1262300D}" type="presParOf" srcId="{3B0DB083-C7F9-4FAD-8220-4F9557D4517D}" destId="{B3CDE808-4DF2-4DDD-AF2A-CBA5FE79232C}" srcOrd="0" destOrd="0" presId="urn:microsoft.com/office/officeart/2005/8/layout/vList3"/>
    <dgm:cxn modelId="{AB04890C-49B0-400A-9B10-7CCEBD15DC7B}" type="presParOf" srcId="{B3CDE808-4DF2-4DDD-AF2A-CBA5FE79232C}" destId="{1DD0A2E9-CD5F-4708-9C3A-EEC63AB0ABE6}" srcOrd="0" destOrd="0" presId="urn:microsoft.com/office/officeart/2005/8/layout/vList3"/>
    <dgm:cxn modelId="{D75D3E7E-5E5C-45E8-8D3E-7699C7B839B9}" type="presParOf" srcId="{B3CDE808-4DF2-4DDD-AF2A-CBA5FE79232C}" destId="{C99E2197-3847-4DDF-8BD2-DBEE7E88224D}" srcOrd="1" destOrd="0" presId="urn:microsoft.com/office/officeart/2005/8/layout/vList3"/>
    <dgm:cxn modelId="{A773414A-1C17-44CF-888A-92BC1C6A39C4}" type="presParOf" srcId="{3B0DB083-C7F9-4FAD-8220-4F9557D4517D}" destId="{C9075F78-7F12-4032-A65E-EA6AF9ACB6FA}" srcOrd="1" destOrd="0" presId="urn:microsoft.com/office/officeart/2005/8/layout/vList3"/>
    <dgm:cxn modelId="{E7F9EE60-5F7E-4ED1-993A-25AB18A3DE30}" type="presParOf" srcId="{3B0DB083-C7F9-4FAD-8220-4F9557D4517D}" destId="{1C7FF42B-3209-44F8-9B2B-C0358B6A5BE4}" srcOrd="2" destOrd="0" presId="urn:microsoft.com/office/officeart/2005/8/layout/vList3"/>
    <dgm:cxn modelId="{886FFAC7-D4FB-4FBC-90A8-3E04A535140A}" type="presParOf" srcId="{1C7FF42B-3209-44F8-9B2B-C0358B6A5BE4}" destId="{B8A98B05-350E-43AD-9F19-E0932EF15FDA}" srcOrd="0" destOrd="0" presId="urn:microsoft.com/office/officeart/2005/8/layout/vList3"/>
    <dgm:cxn modelId="{B19423D4-10D1-477B-BA01-71F79D571347}" type="presParOf" srcId="{1C7FF42B-3209-44F8-9B2B-C0358B6A5BE4}" destId="{2756DA65-73A6-4B33-B11E-CF1E49D436F0}" srcOrd="1" destOrd="0" presId="urn:microsoft.com/office/officeart/2005/8/layout/vList3"/>
    <dgm:cxn modelId="{E8F20150-8FDF-49FA-85E9-A086C929E27E}" type="presParOf" srcId="{3B0DB083-C7F9-4FAD-8220-4F9557D4517D}" destId="{0661C4A2-87AE-4C15-A07E-18EE1FB4DC90}" srcOrd="3" destOrd="0" presId="urn:microsoft.com/office/officeart/2005/8/layout/vList3"/>
    <dgm:cxn modelId="{DBFA86CB-077A-472C-8939-34B1B078E786}" type="presParOf" srcId="{3B0DB083-C7F9-4FAD-8220-4F9557D4517D}" destId="{233F0E01-E6BB-473F-99FB-7672B9D790B4}" srcOrd="4" destOrd="0" presId="urn:microsoft.com/office/officeart/2005/8/layout/vList3"/>
    <dgm:cxn modelId="{B2A421F6-6274-4BC7-AC19-E9F353EC2FAC}" type="presParOf" srcId="{233F0E01-E6BB-473F-99FB-7672B9D790B4}" destId="{7B635728-ECFC-457B-9B59-3B4E6BFBD3B9}" srcOrd="0" destOrd="0" presId="urn:microsoft.com/office/officeart/2005/8/layout/vList3"/>
    <dgm:cxn modelId="{20E36F13-650D-4C7E-A84B-840005B45B54}" type="presParOf" srcId="{233F0E01-E6BB-473F-99FB-7672B9D790B4}" destId="{9C702130-D0B6-449B-AC90-ED518521DB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E2197-3847-4DDF-8BD2-DBEE7E88224D}">
      <dsp:nvSpPr>
        <dsp:cNvPr id="0" name=""/>
        <dsp:cNvSpPr/>
      </dsp:nvSpPr>
      <dsp:spPr>
        <a:xfrm rot="10800000">
          <a:off x="1859875" y="421"/>
          <a:ext cx="6384798" cy="100669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GB" sz="4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111549" y="421"/>
        <a:ext cx="6133124" cy="1006696"/>
      </dsp:txXfrm>
    </dsp:sp>
    <dsp:sp modelId="{1DD0A2E9-CD5F-4708-9C3A-EEC63AB0ABE6}">
      <dsp:nvSpPr>
        <dsp:cNvPr id="0" name=""/>
        <dsp:cNvSpPr/>
      </dsp:nvSpPr>
      <dsp:spPr>
        <a:xfrm>
          <a:off x="1356526" y="421"/>
          <a:ext cx="1006696" cy="1006696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6DA65-73A6-4B33-B11E-CF1E49D436F0}">
      <dsp:nvSpPr>
        <dsp:cNvPr id="0" name=""/>
        <dsp:cNvSpPr/>
      </dsp:nvSpPr>
      <dsp:spPr>
        <a:xfrm rot="10800000">
          <a:off x="1859875" y="1287351"/>
          <a:ext cx="6384798" cy="100669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</a:p>
      </dsp:txBody>
      <dsp:txXfrm rot="10800000">
        <a:off x="2111549" y="1287351"/>
        <a:ext cx="6133124" cy="1006696"/>
      </dsp:txXfrm>
    </dsp:sp>
    <dsp:sp modelId="{B8A98B05-350E-43AD-9F19-E0932EF15FDA}">
      <dsp:nvSpPr>
        <dsp:cNvPr id="0" name=""/>
        <dsp:cNvSpPr/>
      </dsp:nvSpPr>
      <dsp:spPr>
        <a:xfrm>
          <a:off x="1356526" y="1287351"/>
          <a:ext cx="1006696" cy="10066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02130-D0B6-449B-AC90-ED518521DB90}">
      <dsp:nvSpPr>
        <dsp:cNvPr id="0" name=""/>
        <dsp:cNvSpPr/>
      </dsp:nvSpPr>
      <dsp:spPr>
        <a:xfrm rot="10800000">
          <a:off x="1859875" y="2574282"/>
          <a:ext cx="6384798" cy="100669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 rot="10800000">
        <a:off x="2111549" y="2574282"/>
        <a:ext cx="6133124" cy="1006696"/>
      </dsp:txXfrm>
    </dsp:sp>
    <dsp:sp modelId="{7B635728-ECFC-457B-9B59-3B4E6BFBD3B9}">
      <dsp:nvSpPr>
        <dsp:cNvPr id="0" name=""/>
        <dsp:cNvSpPr/>
      </dsp:nvSpPr>
      <dsp:spPr>
        <a:xfrm>
          <a:off x="1356526" y="2574282"/>
          <a:ext cx="1006696" cy="1006696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20B3-FCF2-495A-AE07-D7F16D1C415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BA70-7019-42F8-863B-FC35FEAD00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2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7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7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58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 :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Obtaining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classes :</a:t>
            </a: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News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corona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News that have nothing to do with corona </a:t>
            </a: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parsed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articles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gathered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discarded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articles if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doesn’t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have one of corona ‘s key </a:t>
            </a:r>
            <a:r>
              <a:rPr lang="fr-FR" sz="1800" baseline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</a:t>
            </a:r>
            <a:r>
              <a:rPr lang="fr-FR" sz="1800" baseline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33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9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TF-IDF is an abbreviation for Term Frequency Inverse Document Frequency.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85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TF-IDF is an abbreviation for Term Frequency Inverse Document Frequency.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9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8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4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5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7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NLP pour Natural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(ou TNL pour Traitement Numérique du Langage)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66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01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89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notice that we don’t really need cluster 0, since it doesn’t actually contain one of the keywords we need</a:t>
            </a:r>
          </a:p>
          <a:p>
            <a:r>
              <a:rPr lang="en-GB" dirty="0"/>
              <a:t>So in the next step, we’ll remove it and consider the ones belonging to cluster 1, 2 and 3 as our </a:t>
            </a:r>
            <a:r>
              <a:rPr lang="en-GB" dirty="0" err="1"/>
              <a:t>Covid</a:t>
            </a:r>
            <a:r>
              <a:rPr lang="en-GB" dirty="0"/>
              <a:t>-related-data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27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optaining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relevant data , the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labeling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, for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going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to 2 classes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according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their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Anxiety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5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6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6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4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25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7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glimpse of the data we have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3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78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28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08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86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32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92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fit() function with the pipeline object, executes both steps.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21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81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12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3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72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98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622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6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4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0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4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BA70-7019-42F8-863B-FC35FEAD00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9549ED-9EF7-4C57-A757-19C4B250AEC2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513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B125-9192-4C7E-9AB7-CFB1D0108014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F08-0C99-4CD3-815E-81FD1C402EA5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8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3D66-96E0-4F34-8CA5-E3E85953E4E3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A06A49-564C-4490-8C3C-9E5D30430F39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01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3CA1-6D6B-4B16-801C-AD3D12592DA8}" type="datetime1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FAF-4AF6-43AE-896A-6250D45E24F0}" type="datetime1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39A-BDCF-479C-9C33-82201FFE0260}" type="datetime1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AD81-8B12-4F41-AAA7-1F38C1E0CD1D}" type="datetime1">
              <a:rPr lang="en-GB" smtClean="0"/>
              <a:t>27/12/2020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22617-38C7-4684-8A92-A06387DE8FB6}" type="datetime1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9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6B372-1571-4DE4-AB4B-EB4CDF412D4B}" type="datetime1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8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F42C3C-7C93-496F-BA3F-85439BF30DAB}" type="datetime1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D3E5DC-2B22-47EC-A40A-EDF04667DA85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9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BCE68-BF6B-44E5-8521-66496F12D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Covid’s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News Anxiety classification</a:t>
            </a:r>
            <a:endParaRPr lang="en-GB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422EC6-D333-41F0-9639-E70F0EFE0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577" y="4774752"/>
            <a:ext cx="5760846" cy="68207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: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Eya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ben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Khater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Emna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Guermazi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Scrapping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ToolBox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Newspaper3K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 : to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lvl="1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 IO files</a:t>
            </a: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C037E1-9A4B-4FC0-9562-9EF5BB50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3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Scrapping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 automated technique of gathering data from the web using a scraper.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scraper is set to extract specific data from targeted websites.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scrapper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newspaper3k 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410AC1-BC6D-4A23-904C-9D695057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Scrapping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Chosen sites :</a:t>
            </a:r>
          </a:p>
          <a:p>
            <a:pPr marL="530352" lvl="1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World health organization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CDC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Center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control and Prevention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Defence.gov/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rumor_control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 site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distinguishes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rumors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truths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news channel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DE4D52-0102-45B2-8D6C-CC5C66EC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ToolBox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0352" lvl="1" indent="0">
              <a:buNone/>
            </a:pP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:Natural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fr-F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Regular expression</a:t>
            </a:r>
          </a:p>
          <a:p>
            <a:pPr marL="530352" lvl="1" indent="0">
              <a:buNone/>
            </a:pP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fr-F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Pandas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 </a:t>
            </a: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C41432-DF46-4133-8A25-D4F38A31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cleaning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one of the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crucial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face in the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realistation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machine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That’s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important to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extra attention to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AF643B-0302-4132-A5AE-F30EB24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5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7634832" y="2270730"/>
            <a:ext cx="4363453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ylindre 4"/>
          <p:cNvSpPr/>
          <p:nvPr/>
        </p:nvSpPr>
        <p:spPr>
          <a:xfrm>
            <a:off x="1765929" y="2228619"/>
            <a:ext cx="1542585" cy="785091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9754" y="2361376"/>
            <a:ext cx="2322945" cy="7204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9753" y="3474344"/>
            <a:ext cx="2322945" cy="7204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9753" y="4654662"/>
            <a:ext cx="2322945" cy="7204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67132" y="4654661"/>
            <a:ext cx="2322945" cy="7204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710244" y="3146467"/>
            <a:ext cx="0" cy="24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58527" y="5689739"/>
            <a:ext cx="2322946" cy="7389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696260" y="4291762"/>
            <a:ext cx="0" cy="24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èche droite 15"/>
          <p:cNvSpPr/>
          <p:nvPr/>
        </p:nvSpPr>
        <p:spPr>
          <a:xfrm>
            <a:off x="3536317" y="2462074"/>
            <a:ext cx="697832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086598" y="5014879"/>
            <a:ext cx="4324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8484202" y="5375099"/>
            <a:ext cx="24063" cy="743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496233" y="6095301"/>
            <a:ext cx="981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C4DA2A-60F9-4610-8D15-5A4AF79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4954598" y="1822284"/>
            <a:ext cx="2492949" cy="15400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Scrapped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8189" y="4199021"/>
            <a:ext cx="2899611" cy="15761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Corona News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2853" y="4199021"/>
            <a:ext cx="3054016" cy="1572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</p:txBody>
      </p:sp>
      <p:sp>
        <p:nvSpPr>
          <p:cNvPr id="9" name="Flèche vers le bas 8"/>
          <p:cNvSpPr/>
          <p:nvPr/>
        </p:nvSpPr>
        <p:spPr>
          <a:xfrm rot="2180377">
            <a:off x="4255168" y="3322461"/>
            <a:ext cx="565484" cy="637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 vers le bas 9"/>
          <p:cNvSpPr/>
          <p:nvPr/>
        </p:nvSpPr>
        <p:spPr>
          <a:xfrm rot="19051640">
            <a:off x="7639857" y="3340907"/>
            <a:ext cx="529779" cy="6283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7F4848-ACDF-45BC-B48E-5D26652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8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We’ll apply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Sklearn's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vectorizer and </a:t>
            </a:r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MiniBatchKmeans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perform articles clustering.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which , we’ll plot the clusters using 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PCA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TSNE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then show the keywords in each cluster.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5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Sklearn's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TFIDF vectorizer :</a:t>
            </a:r>
          </a:p>
          <a:p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very common algorithm to transform text into a meaningful representation of numbers. 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used to fit machine algorithm for prediction. 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Sklearn's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TFIDF vectorizer :</a:t>
            </a:r>
          </a:p>
          <a:p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48" y="2438400"/>
            <a:ext cx="6068874" cy="40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B508709-3741-4536-A577-E37D8538E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15288"/>
              </p:ext>
            </p:extLst>
          </p:nvPr>
        </p:nvGraphicFramePr>
        <p:xfrm>
          <a:off x="-39624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995D57-2754-4A4B-B317-60EF369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46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D7FF0A-0D2E-4097-A513-A197137A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1" y="3138635"/>
            <a:ext cx="11463139" cy="288116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FDC4A2-E11B-4C6B-9E63-1DA6A9BBB732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Sklearn's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TFIDF vectorizer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Sklearn's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TFIDF vectorizer :</a:t>
            </a:r>
          </a:p>
          <a:p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min_df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When building the vocabulary ignore terms that have a frequency strictly lower than the given threshold.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max_df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building the vocabulary ignore terms that have a frequency strictly higher than the given threshold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fit_transform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(df[, y]) 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vocabulary and returns a matrix with terms.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is an unsupervised operation, and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requires that we specify the number of clusters.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simple approach is to plot the SSE for a range of cluster sizes.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look for the "elbow" where the SSE begins to level off. 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clusters = 4  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07F550-4F5C-4E8B-A1A4-6443A046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08" y="4125276"/>
            <a:ext cx="3882827" cy="27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MiniBatchKmeans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Unfortunately the regular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implementation is too slow. 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we chose 4 clusters.</a:t>
            </a:r>
          </a:p>
          <a:p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n_clusters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number of clusters to form as well as the number of centroids to generate.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DB49B0-7235-4214-8BB4-6126FD7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4" y="4686301"/>
            <a:ext cx="11401376" cy="4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4014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MiniBatchKmeans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530352" lvl="1" indent="0">
              <a:buNone/>
            </a:pPr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 of the mini batches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init_size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samples to randomly sample for speeding up the initialization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random_state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Determines random number generation for centroid initialization and random reassignment.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fit_predict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(X[, y]) 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cluster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centers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predict cluster index for each sample.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6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7BD224-525D-44BB-8864-0943845A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5" y="1715207"/>
            <a:ext cx="10492590" cy="47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2 classes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>
              <a:buNone/>
            </a:pPr>
            <a:endParaRPr lang="en-GB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0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four, control, disease, seven, protecting,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center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prevention, saving, twenty,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cdc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1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caption,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people, two, area, getting, every, five, minute,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swansea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2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day,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uk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one, people, year, say, said, health, ha,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3 :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death,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cdc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state, case, symptom, vaccine, health, spread,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19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B80491-7113-445C-B208-EBB54356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5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Annotating Data with </a:t>
            </a:r>
            <a:r>
              <a:rPr lang="en-GB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3556" y="1876926"/>
            <a:ext cx="2899611" cy="15761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Corona News</a:t>
            </a:r>
          </a:p>
        </p:txBody>
      </p:sp>
      <p:sp>
        <p:nvSpPr>
          <p:cNvPr id="3" name="Cylindre 2"/>
          <p:cNvSpPr/>
          <p:nvPr/>
        </p:nvSpPr>
        <p:spPr>
          <a:xfrm>
            <a:off x="2844015" y="4229100"/>
            <a:ext cx="2105527" cy="13655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ylindre 5"/>
          <p:cNvSpPr/>
          <p:nvPr/>
        </p:nvSpPr>
        <p:spPr>
          <a:xfrm>
            <a:off x="6922167" y="4229100"/>
            <a:ext cx="2105527" cy="13655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èche vers le bas 6"/>
          <p:cNvSpPr/>
          <p:nvPr/>
        </p:nvSpPr>
        <p:spPr>
          <a:xfrm rot="2180377">
            <a:off x="4537502" y="3568847"/>
            <a:ext cx="565484" cy="637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 rot="19051640">
            <a:off x="6839759" y="3549488"/>
            <a:ext cx="529779" cy="6283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D35C85-565D-4E54-A8D2-AF7CCE0F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9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Annotating Data with </a:t>
            </a:r>
            <a:r>
              <a:rPr lang="en-GB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input is a data with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-related-articles according to the previous algorithm.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We’ll apply the same algorithm to have 2 clusters, and a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labeled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csv file as an output.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56448-CB49-4329-B225-759E61E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1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Annotating Data with </a:t>
            </a:r>
            <a:r>
              <a:rPr lang="en-GB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clusters = 2 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56448-CB49-4329-B225-759E61E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8EEBDA-2566-4A91-8FCF-3EB2181B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57" y="292198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34FC8-715E-4083-B8A8-DD38D1DE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180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2DCF11-63C9-4E7F-979D-014083A6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84" y="2819400"/>
            <a:ext cx="2986616" cy="376428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4D8A0F-71AE-4454-BDD7-9D294578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01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Annotating Data with </a:t>
            </a:r>
            <a:r>
              <a:rPr lang="en-GB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56448-CB49-4329-B225-759E61E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893404-8002-47D9-8BE2-C45AA951B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34360"/>
            <a:ext cx="10180258" cy="45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Annotating Data with </a:t>
            </a:r>
            <a:r>
              <a:rPr lang="en-GB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0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uk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say, year, said, vaccine, people, health, ha,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1 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symptom, case,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cdc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minute, spread, people,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swansea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getting, 19,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56448-CB49-4329-B225-759E61E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9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dataset has 1015 rows and 2 columns : 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processed articles about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normal texts, it will be 0 and for the anxious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-related-texts, it will be 1.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15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C53E-B6C0-4341-9022-0A10A8F6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DEF85A-7FF9-4BD6-BD9F-49EAE75C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746375"/>
            <a:ext cx="11410197" cy="28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3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divide the data into train and test using the scikit-learn </a:t>
            </a:r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take only 20 percent of the data for testing purposes.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00825A-3698-4A7B-85C9-9E6BFCD2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3670300"/>
            <a:ext cx="11473543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3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create the object of the </a:t>
            </a:r>
            <a:r>
              <a:rPr lang="en-GB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TFidfVectorizer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build our model.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fit the model with the training data.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D05CD3-63B3-4BC2-9E40-CCFA502D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6" y="3668514"/>
            <a:ext cx="11256491" cy="25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8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create an object of the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Logistic Regression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B58E87-BD27-4C9C-A332-96CD28E2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3394687"/>
            <a:ext cx="11406188" cy="30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1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Here’s the score on train and test data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25FC6E-7D28-4002-8572-DE619CD6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0" y="3539066"/>
            <a:ext cx="11375696" cy="18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6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steps of the pipeline: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TF-IDF vector of the text.</a:t>
            </a:r>
          </a:p>
          <a:p>
            <a:pPr lvl="1"/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a logistic regression model to predict the target labels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0402C5-4AE5-4D9E-AE6F-D3693F3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8" y="1557867"/>
            <a:ext cx="10105332" cy="50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NLP </a:t>
            </a:r>
            <a:r>
              <a:rPr lang="fr-FR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(Natural </a:t>
            </a:r>
            <a:r>
              <a:rPr lang="fr-FR" sz="3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fr-FR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fr-FR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D09E-8EEA-4041-96C6-81E255D6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NLP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summorized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</a:t>
            </a: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Manipulating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generation of natural language by the machine.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intermediary between computer science and linguistics.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concerns the machine's ability to interact directly with humans.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43451-128F-4106-B15E-7806BA7E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machine learning pipeline is successfully built 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save this pipeline object using the dump function in the </a:t>
            </a:r>
            <a:r>
              <a:rPr lang="en-GB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joblib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library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future use.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9C8690-D77B-44AA-9CAD-775FC2D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4BF982-4706-4BCA-8BCE-29F75217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8" y="4275919"/>
            <a:ext cx="11473921" cy="15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5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the Flask interface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0758" y="2045368"/>
            <a:ext cx="2057400" cy="7098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2232" y="3561347"/>
            <a:ext cx="1600200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316" y="3561347"/>
            <a:ext cx="1600200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Clean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552" y="3561347"/>
            <a:ext cx="1600200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9788" y="3561347"/>
            <a:ext cx="1975185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1" name="Connecteur droit 10"/>
          <p:cNvCxnSpPr>
            <a:stCxn id="3" idx="1"/>
          </p:cNvCxnSpPr>
          <p:nvPr/>
        </p:nvCxnSpPr>
        <p:spPr>
          <a:xfrm flipH="1">
            <a:off x="926432" y="2400300"/>
            <a:ext cx="3934326" cy="42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26432" y="2466475"/>
            <a:ext cx="0" cy="1443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26432" y="391026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hevron 28"/>
          <p:cNvSpPr/>
          <p:nvPr/>
        </p:nvSpPr>
        <p:spPr>
          <a:xfrm>
            <a:off x="3248528" y="3910264"/>
            <a:ext cx="216569" cy="348915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245767" y="3910263"/>
            <a:ext cx="216569" cy="348915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7224962" y="3910262"/>
            <a:ext cx="216569" cy="348915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0226842" y="2400300"/>
            <a:ext cx="1491916" cy="9625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10331115" y="4417595"/>
            <a:ext cx="1491916" cy="9625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èche droite 34"/>
          <p:cNvSpPr/>
          <p:nvPr/>
        </p:nvSpPr>
        <p:spPr>
          <a:xfrm rot="19704904">
            <a:off x="9829800" y="3438024"/>
            <a:ext cx="397042" cy="306806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èche droite 35"/>
          <p:cNvSpPr/>
          <p:nvPr/>
        </p:nvSpPr>
        <p:spPr>
          <a:xfrm rot="1703066">
            <a:off x="9849728" y="4394494"/>
            <a:ext cx="397042" cy="30680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9EDA11-5C46-4C6A-A2C2-7B2EABAF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12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the Flask interface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will connect the webpage with the model.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step would be to load the saved pipeline model.</a:t>
            </a: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B23E7F-3D7E-45DA-87CA-353D10F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059FF-9126-499A-8E93-C2EA667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24551"/>
            <a:ext cx="7623442" cy="32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the Flask interface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response function :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Takes the input text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the cleaning algorithms on it  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Predicts and returns the class it belongs to</a:t>
            </a:r>
          </a:p>
          <a:p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B23E7F-3D7E-45DA-87CA-353D10F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A40CAA-614E-4653-A904-81C15658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86769"/>
            <a:ext cx="7237615" cy="29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07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the Flask interface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98A653-D609-4CF2-9249-F92888F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6E9A81-8930-40AA-AC66-A7256C8C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4" y="1987225"/>
            <a:ext cx="11463866" cy="40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Preparing the Flask interface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98A653-D609-4CF2-9249-F92888F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A86963-497B-4A12-8B37-D6B6CDA9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" y="2001624"/>
            <a:ext cx="11472334" cy="42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34FC8-715E-4083-B8A8-DD38D1DE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180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C9B040-626D-4C79-9399-50638DCD77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3550920"/>
            <a:ext cx="3230880" cy="323088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9E7E5A-5DEB-44CF-977B-9769EAB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50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err="1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GB" sz="32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experience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we managed to change our status from simple users to experienced developers .</a:t>
            </a:r>
          </a:p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made us master :</a:t>
            </a:r>
          </a:p>
          <a:p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scrapping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 data and annotating them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Embedding and applying a machine learning algorithm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Manipulate flask well</a:t>
            </a:r>
          </a:p>
          <a:p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56448-CB49-4329-B225-759E61E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3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34FC8-715E-4083-B8A8-DD38D1DE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180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fr-FR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9E7E5A-5DEB-44CF-977B-9769EAB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7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mportance </a:t>
            </a: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GB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NLP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D09E-8EEA-4041-96C6-81E255D6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of the applications we use every day rely on NLP:</a:t>
            </a:r>
          </a:p>
          <a:p>
            <a:pPr marL="0" indent="0">
              <a:buNone/>
            </a:pP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Sentiment </a:t>
            </a:r>
            <a:r>
              <a:rPr lang="fr-FR" sz="1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Chatbots</a:t>
            </a: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classification</a:t>
            </a:r>
          </a:p>
          <a:p>
            <a:pPr lvl="1"/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650B7-ED3D-4F2A-B5C9-530BFA0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5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34FC8-715E-4083-B8A8-DD38D1DE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180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endParaRPr lang="en-GB" sz="9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8037A5-211C-4F79-A799-8432AAE4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646184"/>
            <a:ext cx="3276600" cy="32766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70E14B-AF9B-47B6-B6D3-BAEE42FB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weither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given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news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source of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anxiety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not if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it’s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CORONA.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3A421-6582-494C-AD12-ACB6DE6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03A090-1721-4C18-97A4-58250C95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15" y="3296497"/>
            <a:ext cx="5446604" cy="27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11F7D-7E93-4C3E-9606-067FF30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Steps  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F7FCAC-8D29-4B38-BA45-F40CB2542599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Scrapping</a:t>
            </a: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Cleaning</a:t>
            </a: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abeling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kmeans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FR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mbedding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achine </a:t>
            </a:r>
            <a:r>
              <a:rPr lang="fr-FR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earning</a:t>
            </a:r>
          </a:p>
          <a:p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Preparing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Flask interface</a:t>
            </a:r>
            <a:endParaRPr lang="fr-FR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4A46D3-028B-4F42-B238-F396C331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8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408" y="1368404"/>
            <a:ext cx="2228850" cy="9715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9408" y="2786267"/>
            <a:ext cx="2228850" cy="9715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CDC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9408" y="4204130"/>
            <a:ext cx="2228850" cy="9715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Defence.gov/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rumor_control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4722" y="5420611"/>
            <a:ext cx="2228850" cy="9715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BBC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37279" y="638045"/>
            <a:ext cx="2835728" cy="9123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794722" y="258061"/>
            <a:ext cx="1967593" cy="9307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5738072" y="1641396"/>
            <a:ext cx="775608" cy="669471"/>
          </a:xfrm>
          <a:prstGeom prst="down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7280" y="2401876"/>
            <a:ext cx="2835728" cy="8193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TopicModeling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2 classes</a:t>
            </a:r>
          </a:p>
        </p:txBody>
      </p:sp>
      <p:cxnSp>
        <p:nvCxnSpPr>
          <p:cNvPr id="17" name="Connecteur en angle 16"/>
          <p:cNvCxnSpPr>
            <a:stCxn id="11" idx="6"/>
            <a:endCxn id="10" idx="1"/>
          </p:cNvCxnSpPr>
          <p:nvPr/>
        </p:nvCxnSpPr>
        <p:spPr>
          <a:xfrm>
            <a:off x="3762315" y="723425"/>
            <a:ext cx="1074964" cy="3707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03066" y="3719719"/>
            <a:ext cx="1442357" cy="56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No_corona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0047" y="3719719"/>
            <a:ext cx="1372961" cy="5660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Corona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656429" y="3333964"/>
            <a:ext cx="163286" cy="312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685129" y="3314233"/>
            <a:ext cx="235405" cy="33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H="1">
            <a:off x="4861772" y="4689905"/>
            <a:ext cx="2835729" cy="9586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TopicModeling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2 classes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Annotation of data</a:t>
            </a:r>
          </a:p>
        </p:txBody>
      </p:sp>
      <p:cxnSp>
        <p:nvCxnSpPr>
          <p:cNvPr id="50" name="Connecteur en angle 49"/>
          <p:cNvCxnSpPr/>
          <p:nvPr/>
        </p:nvCxnSpPr>
        <p:spPr>
          <a:xfrm flipH="1">
            <a:off x="4423622" y="3910063"/>
            <a:ext cx="3249386" cy="488488"/>
          </a:xfrm>
          <a:prstGeom prst="bentConnector3">
            <a:avLst>
              <a:gd name="adj1" fmla="val -70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endCxn id="28" idx="3"/>
          </p:cNvCxnSpPr>
          <p:nvPr/>
        </p:nvCxnSpPr>
        <p:spPr>
          <a:xfrm rot="16200000" flipH="1">
            <a:off x="4261447" y="4568891"/>
            <a:ext cx="762501" cy="438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4860409" y="5867261"/>
            <a:ext cx="1419227" cy="8771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</p:txBody>
      </p:sp>
      <p:sp>
        <p:nvSpPr>
          <p:cNvPr id="54" name="Ellipse 53"/>
          <p:cNvSpPr/>
          <p:nvPr/>
        </p:nvSpPr>
        <p:spPr>
          <a:xfrm>
            <a:off x="6300048" y="5867261"/>
            <a:ext cx="1540329" cy="8771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5501303" y="5680390"/>
            <a:ext cx="155126" cy="143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627979" y="5648528"/>
            <a:ext cx="163286" cy="182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747971" y="638044"/>
            <a:ext cx="2484666" cy="9123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7697501" y="4960689"/>
            <a:ext cx="636814" cy="8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8334315" y="1188789"/>
            <a:ext cx="0" cy="3780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334315" y="1188789"/>
            <a:ext cx="413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767023" y="2283994"/>
            <a:ext cx="2465614" cy="10302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classification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 vers le bas 83"/>
          <p:cNvSpPr/>
          <p:nvPr/>
        </p:nvSpPr>
        <p:spPr>
          <a:xfrm>
            <a:off x="9689584" y="1641396"/>
            <a:ext cx="402773" cy="55160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lèche vers le bas 84"/>
          <p:cNvSpPr/>
          <p:nvPr/>
        </p:nvSpPr>
        <p:spPr>
          <a:xfrm>
            <a:off x="9487211" y="3509013"/>
            <a:ext cx="1025237" cy="695117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12710" y="4406715"/>
            <a:ext cx="2419927" cy="95113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07755F-639C-4967-BA3C-5A58C364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E5DC-2B22-47EC-A40A-EDF04667DA8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257234" y="-8719"/>
            <a:ext cx="1391478" cy="1293526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70858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1388</TotalTime>
  <Words>1236</Words>
  <Application>Microsoft Office PowerPoint</Application>
  <PresentationFormat>Grand écran</PresentationFormat>
  <Paragraphs>383</Paragraphs>
  <Slides>48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4" baseType="lpstr">
      <vt:lpstr>Arial</vt:lpstr>
      <vt:lpstr>Calibri</vt:lpstr>
      <vt:lpstr>Franklin Gothic Book</vt:lpstr>
      <vt:lpstr>Times New Roman</vt:lpstr>
      <vt:lpstr>Wingdings</vt:lpstr>
      <vt:lpstr>Cadrage</vt:lpstr>
      <vt:lpstr>Covid’s News Anxiety classification</vt:lpstr>
      <vt:lpstr>Plan</vt:lpstr>
      <vt:lpstr>Introduction</vt:lpstr>
      <vt:lpstr> Introduction to NLP (Natural Language Processing ) </vt:lpstr>
      <vt:lpstr> Importance of NLP </vt:lpstr>
      <vt:lpstr>Project</vt:lpstr>
      <vt:lpstr> Objective </vt:lpstr>
      <vt:lpstr> Steps   </vt:lpstr>
      <vt:lpstr>Présentation PowerPoint</vt:lpstr>
      <vt:lpstr> Data Scrapping</vt:lpstr>
      <vt:lpstr> Data Scrapping</vt:lpstr>
      <vt:lpstr> Data Scrapping</vt:lpstr>
      <vt:lpstr> Data Cleaning</vt:lpstr>
      <vt:lpstr> Data Cleaning</vt:lpstr>
      <vt:lpstr> Data Cleaning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Clustering 2 classes</vt:lpstr>
      <vt:lpstr> Annotating Data with kmeans </vt:lpstr>
      <vt:lpstr> Annotating Data with KMeans </vt:lpstr>
      <vt:lpstr> Annotating Data with KMeans </vt:lpstr>
      <vt:lpstr> Annotating Data with KMeans </vt:lpstr>
      <vt:lpstr> Annotating Data with KMeans </vt:lpstr>
      <vt:lpstr> Machine Learning</vt:lpstr>
      <vt:lpstr> Machine Learning</vt:lpstr>
      <vt:lpstr> Machine Learning</vt:lpstr>
      <vt:lpstr> Machine Learning</vt:lpstr>
      <vt:lpstr> Machine Learning</vt:lpstr>
      <vt:lpstr> Machine Learning</vt:lpstr>
      <vt:lpstr> Machine Learning</vt:lpstr>
      <vt:lpstr> Machine Learning</vt:lpstr>
      <vt:lpstr> Machine Learning</vt:lpstr>
      <vt:lpstr> Preparing the Flask interface</vt:lpstr>
      <vt:lpstr> Preparing the Flask interface</vt:lpstr>
      <vt:lpstr> Preparing the Flask interface</vt:lpstr>
      <vt:lpstr> Preparing the Flask interface</vt:lpstr>
      <vt:lpstr> Preparing the Flask interface</vt:lpstr>
      <vt:lpstr>Conclusion</vt:lpstr>
      <vt:lpstr> OverAll experience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bkhater aya</dc:creator>
  <cp:lastModifiedBy>EMNA GUERMAZI</cp:lastModifiedBy>
  <cp:revision>78</cp:revision>
  <dcterms:created xsi:type="dcterms:W3CDTF">2020-12-19T17:46:14Z</dcterms:created>
  <dcterms:modified xsi:type="dcterms:W3CDTF">2020-12-27T09:48:04Z</dcterms:modified>
</cp:coreProperties>
</file>