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59" r:id="rId17"/>
    <p:sldId id="273" r:id="rId18"/>
    <p:sldId id="274" r:id="rId19"/>
    <p:sldId id="272" r:id="rId20"/>
    <p:sldId id="278" r:id="rId21"/>
    <p:sldId id="279" r:id="rId22"/>
    <p:sldId id="276" r:id="rId23"/>
    <p:sldId id="277" r:id="rId24"/>
    <p:sldId id="275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4460-6324-4550-ACBB-6320E777470C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CD61-CC1B-4E37-A00A-9B0FE841D7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261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CEF1D-451B-4A6F-B7C2-CC9A3D94035E}" type="datetimeFigureOut">
              <a:rPr lang="fr-FR" smtClean="0"/>
              <a:t>15/01/2016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0547-4D30-453D-BFB8-BABCDEF2CD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0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0547-4D30-453D-BFB8-BABCDEF2CD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1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0547-4D30-453D-BFB8-BABCDEF2CD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89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D0547-4D30-453D-BFB8-BABCDEF2CD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7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67744" y="2338792"/>
            <a:ext cx="6876256" cy="17281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25753" y="3464632"/>
            <a:ext cx="4788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Integrated Development </a:t>
            </a:r>
            <a:r>
              <a:rPr lang="en-US" altLang="ko-KR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Project 2015-2016</a:t>
            </a:r>
            <a:endParaRPr kumimoji="0" lang="en-US" altLang="ko-KR" sz="14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311860" y="2375623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ERP-BANK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72799"/>
            <a:ext cx="1835696" cy="812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8" y="95779"/>
            <a:ext cx="2194666" cy="9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Global </a:t>
            </a:r>
            <a:r>
              <a:rPr lang="fr-FR" dirty="0"/>
              <a:t>Design</a:t>
            </a: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827584" y="3795886"/>
            <a:ext cx="3357066" cy="126957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Architecture JEE sprint 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031342"/>
            <a:ext cx="7488832" cy="2952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32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Global </a:t>
            </a:r>
            <a:r>
              <a:rPr lang="fr-FR" dirty="0"/>
              <a:t>Design</a:t>
            </a: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-3200" y="2358739"/>
            <a:ext cx="3501082" cy="126957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Architecture </a:t>
            </a:r>
          </a:p>
          <a:p>
            <a:r>
              <a:rPr lang="fr-FR" dirty="0" smtClean="0"/>
              <a:t>Asp.net sprint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7573"/>
            <a:ext cx="6427015" cy="40119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6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Global </a:t>
            </a:r>
            <a:r>
              <a:rPr lang="fr-FR" dirty="0"/>
              <a:t>Design</a:t>
            </a: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-24371" y="1779662"/>
            <a:ext cx="4141787" cy="126957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Architecture JSF </a:t>
            </a:r>
          </a:p>
          <a:p>
            <a:r>
              <a:rPr lang="fr-FR" dirty="0" smtClean="0"/>
              <a:t>sprint</a:t>
            </a:r>
            <a:endParaRPr lang="fr-FR" dirty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430568" y="6158617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BCC96A-168F-42B5-9E1B-2DF7963734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7574"/>
            <a:ext cx="6922864" cy="38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Global </a:t>
            </a:r>
            <a:r>
              <a:rPr lang="fr-FR" dirty="0"/>
              <a:t>Design</a:t>
            </a: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-11472" y="1851670"/>
            <a:ext cx="4141787" cy="126957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Architecture </a:t>
            </a:r>
          </a:p>
          <a:p>
            <a:r>
              <a:rPr lang="fr-FR" dirty="0" smtClean="0"/>
              <a:t>SharePoint sprint</a:t>
            </a:r>
            <a:endParaRPr lang="fr-FR" dirty="0"/>
          </a:p>
        </p:txBody>
      </p:sp>
      <p:pic>
        <p:nvPicPr>
          <p:cNvPr id="6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9582"/>
            <a:ext cx="6840760" cy="3873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Plan</a:t>
            </a:r>
            <a:endParaRPr lang="fr-FR" dirty="0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802624" y="2178882"/>
            <a:ext cx="4922869" cy="469900"/>
            <a:chOff x="1213" y="1748"/>
            <a:chExt cx="3346" cy="29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14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analysis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1821572" y="2824400"/>
            <a:ext cx="4922869" cy="469900"/>
            <a:chOff x="1214" y="2241"/>
            <a:chExt cx="3346" cy="296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214" y="2249"/>
              <a:ext cx="3346" cy="288"/>
              <a:chOff x="1118" y="1948"/>
              <a:chExt cx="3346" cy="288"/>
            </a:xfrm>
          </p:grpSpPr>
          <p:sp>
            <p:nvSpPr>
              <p:cNvPr id="25" name="AutoShape 15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4314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1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" name="Text Box 17"/>
            <p:cNvSpPr txBox="1">
              <a:spLocks noChangeArrowheads="1"/>
            </p:cNvSpPr>
            <p:nvPr/>
          </p:nvSpPr>
          <p:spPr bwMode="white">
            <a:xfrm>
              <a:off x="1667" y="2248"/>
              <a:ext cx="25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design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42" y="2251"/>
              <a:ext cx="270" cy="270"/>
              <a:chOff x="4166" y="1706"/>
              <a:chExt cx="1252" cy="1252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351" y="2241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860941" y="3490535"/>
            <a:ext cx="4922869" cy="469900"/>
            <a:chOff x="1255" y="3256"/>
            <a:chExt cx="3346" cy="296"/>
          </a:xfrm>
        </p:grpSpPr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47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0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Marketing strategy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43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802624" y="1524512"/>
            <a:ext cx="4922869" cy="469900"/>
            <a:chOff x="1255" y="3256"/>
            <a:chExt cx="3346" cy="296"/>
          </a:xfrm>
        </p:grpSpPr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58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1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Introduction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54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5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6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7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0" name="Group 49"/>
          <p:cNvGrpSpPr>
            <a:grpSpLocks/>
          </p:cNvGrpSpPr>
          <p:nvPr/>
        </p:nvGrpSpPr>
        <p:grpSpPr bwMode="auto">
          <a:xfrm>
            <a:off x="1860940" y="4142667"/>
            <a:ext cx="4922869" cy="473075"/>
            <a:chOff x="1213" y="1748"/>
            <a:chExt cx="3346" cy="298"/>
          </a:xfrm>
        </p:grpSpPr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2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Conclusion and perspective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63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65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6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8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0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11456"/>
            <a:ext cx="7524328" cy="884466"/>
          </a:xfrm>
        </p:spPr>
        <p:txBody>
          <a:bodyPr/>
          <a:lstStyle/>
          <a:p>
            <a:r>
              <a:rPr lang="fr-FR" altLang="ko-KR" dirty="0" smtClean="0"/>
              <a:t> Marketing </a:t>
            </a:r>
            <a:r>
              <a:rPr lang="fr-FR" altLang="ko-KR" dirty="0" err="1"/>
              <a:t>strategy</a:t>
            </a:r>
            <a:r>
              <a:rPr lang="fr-FR" altLang="ko-KR" dirty="0"/>
              <a:t> : Product</a:t>
            </a:r>
            <a:endParaRPr lang="ko-KR" altLang="en-US" dirty="0"/>
          </a:p>
        </p:txBody>
      </p:sp>
      <p:sp>
        <p:nvSpPr>
          <p:cNvPr id="7" name="AutoShape 33"/>
          <p:cNvSpPr>
            <a:spLocks noChangeArrowheads="1"/>
          </p:cNvSpPr>
          <p:nvPr/>
        </p:nvSpPr>
        <p:spPr bwMode="auto">
          <a:xfrm>
            <a:off x="5292080" y="1347614"/>
            <a:ext cx="3744416" cy="800405"/>
          </a:xfrm>
          <a:prstGeom prst="roundRect">
            <a:avLst>
              <a:gd name="adj" fmla="val 885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429203" y="1087704"/>
            <a:ext cx="3376661" cy="319250"/>
            <a:chOff x="624" y="672"/>
            <a:chExt cx="1773" cy="24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7BB11B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BB11B">
                    <a:gamma/>
                    <a:tint val="0"/>
                    <a:invGamma/>
                    <a:alpha val="30000"/>
                  </a:srgbClr>
                </a:gs>
                <a:gs pos="100000">
                  <a:srgbClr val="7BB11B">
                    <a:alpha val="3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42893" y="1085677"/>
            <a:ext cx="3376661" cy="319250"/>
            <a:chOff x="624" y="672"/>
            <a:chExt cx="1773" cy="240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solidFill>
              <a:srgbClr val="FF7C80"/>
            </a:solidFill>
            <a:ln w="9525">
              <a:noFill/>
              <a:round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7C80">
                    <a:gamma/>
                    <a:tint val="0"/>
                    <a:invGamma/>
                    <a:alpha val="30000"/>
                  </a:srgbClr>
                </a:gs>
                <a:gs pos="100000">
                  <a:srgbClr val="FF7C80">
                    <a:alpha val="30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4520556" y="3811415"/>
            <a:ext cx="783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FFFFFF"/>
                </a:solidFill>
              </a:rPr>
              <a:t>2004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white">
          <a:xfrm>
            <a:off x="6530829" y="1131714"/>
            <a:ext cx="801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Logo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1273628" y="1349641"/>
            <a:ext cx="3744416" cy="800405"/>
          </a:xfrm>
          <a:prstGeom prst="roundRect">
            <a:avLst>
              <a:gd name="adj" fmla="val 885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white">
          <a:xfrm>
            <a:off x="2481935" y="1151204"/>
            <a:ext cx="8687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Name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black">
          <a:xfrm>
            <a:off x="1189716" y="1643321"/>
            <a:ext cx="3655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ERP-BANK</a:t>
            </a:r>
            <a:endParaRPr lang="en-US" b="1" dirty="0"/>
          </a:p>
        </p:txBody>
      </p:sp>
      <p:sp>
        <p:nvSpPr>
          <p:cNvPr id="22" name="AutoShape 33"/>
          <p:cNvSpPr>
            <a:spLocks noChangeArrowheads="1"/>
          </p:cNvSpPr>
          <p:nvPr/>
        </p:nvSpPr>
        <p:spPr bwMode="auto">
          <a:xfrm>
            <a:off x="3347864" y="2908901"/>
            <a:ext cx="3744416" cy="800405"/>
          </a:xfrm>
          <a:prstGeom prst="roundRect">
            <a:avLst>
              <a:gd name="adj" fmla="val 8856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3498677" y="2646964"/>
            <a:ext cx="3376661" cy="319250"/>
            <a:chOff x="624" y="672"/>
            <a:chExt cx="1773" cy="240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624" y="672"/>
              <a:ext cx="1773" cy="240"/>
            </a:xfrm>
            <a:prstGeom prst="roundRect">
              <a:avLst>
                <a:gd name="adj" fmla="val 2791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/>
            </a:p>
          </p:txBody>
        </p:sp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636" y="674"/>
              <a:ext cx="1748" cy="10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" name="Rectangle 27"/>
          <p:cNvSpPr>
            <a:spLocks noChangeArrowheads="1"/>
          </p:cNvSpPr>
          <p:nvPr/>
        </p:nvSpPr>
        <p:spPr bwMode="white">
          <a:xfrm>
            <a:off x="4466388" y="2693001"/>
            <a:ext cx="10825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Slogan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black">
          <a:xfrm>
            <a:off x="3330447" y="3306097"/>
            <a:ext cx="36552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Helping you to manage daily banking...</a:t>
            </a:r>
            <a:endParaRPr lang="en-US" sz="1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45" y="1357746"/>
            <a:ext cx="2436051" cy="8374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Marketing </a:t>
            </a:r>
            <a:r>
              <a:rPr lang="en-US" dirty="0"/>
              <a:t>strategy : Promotion</a:t>
            </a:r>
            <a:endParaRPr lang="fr-FR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gray">
          <a:xfrm>
            <a:off x="5260455" y="1491630"/>
            <a:ext cx="2971800" cy="29718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899592" y="1491630"/>
            <a:ext cx="2971800" cy="2971800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1325042" y="1102693"/>
            <a:ext cx="1000125" cy="977900"/>
            <a:chOff x="480" y="1200"/>
            <a:chExt cx="1042" cy="1019"/>
          </a:xfrm>
        </p:grpSpPr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10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9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0"/>
          <p:cNvSpPr txBox="1">
            <a:spLocks noChangeArrowheads="1"/>
          </p:cNvSpPr>
          <p:nvPr/>
        </p:nvSpPr>
        <p:spPr bwMode="white">
          <a:xfrm>
            <a:off x="1353617" y="1312243"/>
            <a:ext cx="9366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8F8F8"/>
                </a:solidFill>
              </a:rPr>
              <a:t>Newspaper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6838430" y="1132855"/>
            <a:ext cx="1000125" cy="977900"/>
            <a:chOff x="480" y="1200"/>
            <a:chExt cx="1042" cy="1019"/>
          </a:xfrm>
        </p:grpSpPr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16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15" name="Picture 4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 Box 50"/>
          <p:cNvSpPr txBox="1">
            <a:spLocks noChangeArrowheads="1"/>
          </p:cNvSpPr>
          <p:nvPr/>
        </p:nvSpPr>
        <p:spPr bwMode="white">
          <a:xfrm>
            <a:off x="6805092" y="1217667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8F8F8"/>
                </a:solidFill>
              </a:rPr>
              <a:t>Email </a:t>
            </a:r>
            <a:r>
              <a:rPr lang="en-US" sz="1600" b="1" dirty="0">
                <a:solidFill>
                  <a:srgbClr val="F8F8F8"/>
                </a:solidFill>
              </a:rPr>
              <a:t> </a:t>
            </a:r>
            <a:r>
              <a:rPr lang="en-US" sz="1600" b="1" dirty="0" smtClean="0">
                <a:solidFill>
                  <a:srgbClr val="F8F8F8"/>
                </a:solidFill>
              </a:rPr>
              <a:t>  phone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1325042" y="3855418"/>
            <a:ext cx="1000125" cy="977900"/>
            <a:chOff x="480" y="1200"/>
            <a:chExt cx="1042" cy="1019"/>
          </a:xfrm>
        </p:grpSpPr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2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21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Text Box 30"/>
          <p:cNvSpPr txBox="1">
            <a:spLocks noChangeArrowheads="1"/>
          </p:cNvSpPr>
          <p:nvPr/>
        </p:nvSpPr>
        <p:spPr bwMode="white">
          <a:xfrm>
            <a:off x="1309914" y="4210495"/>
            <a:ext cx="93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8F8F8"/>
                </a:solidFill>
              </a:rPr>
              <a:t>Radio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420167" y="2560018"/>
            <a:ext cx="1000125" cy="977900"/>
            <a:chOff x="480" y="1200"/>
            <a:chExt cx="1042" cy="1019"/>
          </a:xfrm>
        </p:grpSpPr>
        <p:grpSp>
          <p:nvGrpSpPr>
            <p:cNvPr id="26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28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5607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27" name="Picture 1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Text Box 30"/>
          <p:cNvSpPr txBox="1">
            <a:spLocks noChangeArrowheads="1"/>
          </p:cNvSpPr>
          <p:nvPr/>
        </p:nvSpPr>
        <p:spPr bwMode="white">
          <a:xfrm>
            <a:off x="420167" y="2878251"/>
            <a:ext cx="9366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8F8F8"/>
                </a:solidFill>
              </a:rPr>
              <a:t>TV ads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31" name="Group 45"/>
          <p:cNvGrpSpPr>
            <a:grpSpLocks/>
          </p:cNvGrpSpPr>
          <p:nvPr/>
        </p:nvGrpSpPr>
        <p:grpSpPr bwMode="auto">
          <a:xfrm>
            <a:off x="6838430" y="3742705"/>
            <a:ext cx="1000125" cy="977900"/>
            <a:chOff x="480" y="1200"/>
            <a:chExt cx="1042" cy="1019"/>
          </a:xfrm>
        </p:grpSpPr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34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shade val="54118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pic>
          <p:nvPicPr>
            <p:cNvPr id="33" name="Picture 49" descr="Picture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" name="Text Box 50"/>
          <p:cNvSpPr txBox="1">
            <a:spLocks noChangeArrowheads="1"/>
          </p:cNvSpPr>
          <p:nvPr/>
        </p:nvSpPr>
        <p:spPr bwMode="white">
          <a:xfrm>
            <a:off x="6805092" y="3952255"/>
            <a:ext cx="10604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F8F8F8"/>
                </a:solidFill>
              </a:rPr>
              <a:t>Trade </a:t>
            </a:r>
            <a:endParaRPr lang="en-US" sz="1600" b="1" dirty="0" smtClean="0">
              <a:solidFill>
                <a:srgbClr val="F8F8F8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sz="1600" b="1" dirty="0" smtClean="0">
                <a:solidFill>
                  <a:srgbClr val="F8F8F8"/>
                </a:solidFill>
              </a:rPr>
              <a:t>fairs</a:t>
            </a:r>
            <a:endParaRPr lang="en-US" sz="1600" b="1" dirty="0">
              <a:solidFill>
                <a:srgbClr val="F8F8F8"/>
              </a:solidFill>
            </a:endParaRPr>
          </a:p>
        </p:txBody>
      </p:sp>
      <p:grpSp>
        <p:nvGrpSpPr>
          <p:cNvPr id="37" name="Group 45"/>
          <p:cNvGrpSpPr>
            <a:grpSpLocks/>
          </p:cNvGrpSpPr>
          <p:nvPr/>
        </p:nvGrpSpPr>
        <p:grpSpPr bwMode="auto">
          <a:xfrm>
            <a:off x="4604817" y="2274268"/>
            <a:ext cx="1676400" cy="1403350"/>
            <a:chOff x="480" y="336"/>
            <a:chExt cx="1486" cy="884"/>
          </a:xfrm>
        </p:grpSpPr>
        <p:sp>
          <p:nvSpPr>
            <p:cNvPr id="38" name="AutoShape 46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folHlink">
                    <a:gamma/>
                    <a:tint val="41176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9" name="AutoShape 47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folHlink">
                    <a:gamma/>
                    <a:shade val="69804"/>
                    <a:invGamma/>
                  </a:schemeClr>
                </a:gs>
                <a:gs pos="100000">
                  <a:schemeClr val="folHlink"/>
                </a:gs>
              </a:gsLst>
              <a:lin ang="189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0" name="Group 48"/>
          <p:cNvGrpSpPr>
            <a:grpSpLocks/>
          </p:cNvGrpSpPr>
          <p:nvPr/>
        </p:nvGrpSpPr>
        <p:grpSpPr bwMode="auto">
          <a:xfrm flipH="1">
            <a:off x="2880792" y="2291730"/>
            <a:ext cx="1676400" cy="1403350"/>
            <a:chOff x="480" y="336"/>
            <a:chExt cx="1486" cy="884"/>
          </a:xfrm>
        </p:grpSpPr>
        <p:sp>
          <p:nvSpPr>
            <p:cNvPr id="41" name="AutoShape 49"/>
            <p:cNvSpPr>
              <a:spLocks noChangeArrowheads="1"/>
            </p:cNvSpPr>
            <p:nvPr/>
          </p:nvSpPr>
          <p:spPr bwMode="gray">
            <a:xfrm>
              <a:off x="480" y="336"/>
              <a:ext cx="1486" cy="884"/>
            </a:xfrm>
            <a:prstGeom prst="homePlate">
              <a:avLst>
                <a:gd name="adj" fmla="val 4202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0980"/>
                    <a:invGamma/>
                  </a:schemeClr>
                </a:gs>
              </a:gsLst>
              <a:lin ang="2700000" scaled="1"/>
            </a:gradFill>
            <a:ln w="254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2" name="AutoShape 50"/>
            <p:cNvSpPr>
              <a:spLocks noChangeArrowheads="1"/>
            </p:cNvSpPr>
            <p:nvPr/>
          </p:nvSpPr>
          <p:spPr bwMode="gray">
            <a:xfrm>
              <a:off x="529" y="371"/>
              <a:ext cx="1375" cy="811"/>
            </a:xfrm>
            <a:prstGeom prst="homePlate">
              <a:avLst>
                <a:gd name="adj" fmla="val 4238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12700" algn="ctr">
              <a:solidFill>
                <a:srgbClr val="F8F8F8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43" name="Text Box 8"/>
          <p:cNvSpPr txBox="1">
            <a:spLocks noChangeArrowheads="1"/>
          </p:cNvSpPr>
          <p:nvPr/>
        </p:nvSpPr>
        <p:spPr bwMode="white">
          <a:xfrm>
            <a:off x="3069705" y="2683506"/>
            <a:ext cx="138457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8F8F8"/>
                </a:solidFill>
                <a:latin typeface="Calibri" pitchFamily="34" charset="0"/>
              </a:rPr>
              <a:t>Advertising media</a:t>
            </a:r>
            <a:endParaRPr lang="en-US" sz="2000" b="1" dirty="0">
              <a:solidFill>
                <a:srgbClr val="F8F8F8"/>
              </a:solidFill>
              <a:latin typeface="Calibri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white">
          <a:xfrm>
            <a:off x="4558951" y="2347293"/>
            <a:ext cx="1463332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8F8F8"/>
                </a:solidFill>
                <a:latin typeface="Calibri" pitchFamily="34" charset="0"/>
              </a:rPr>
              <a:t>Offline </a:t>
            </a:r>
          </a:p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8F8F8"/>
                </a:solidFill>
                <a:latin typeface="Calibri" pitchFamily="34" charset="0"/>
              </a:rPr>
              <a:t>Advertising </a:t>
            </a:r>
            <a:r>
              <a:rPr lang="en-US" sz="2000" b="1" dirty="0">
                <a:solidFill>
                  <a:srgbClr val="F8F8F8"/>
                </a:solidFill>
                <a:latin typeface="Calibri" pitchFamily="34" charset="0"/>
              </a:rPr>
              <a:t>media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5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30" grpId="0"/>
      <p:bldP spid="36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Marketing </a:t>
            </a:r>
            <a:r>
              <a:rPr lang="en-US" dirty="0"/>
              <a:t>strategy : </a:t>
            </a:r>
            <a:r>
              <a:rPr lang="en-US" dirty="0" smtClean="0"/>
              <a:t>Price</a:t>
            </a:r>
            <a:endParaRPr lang="fr-F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45201" y="624110"/>
            <a:ext cx="6589199" cy="55678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2342356" y="2541576"/>
            <a:ext cx="455613" cy="165614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folHlink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2350230" y="3668983"/>
            <a:ext cx="455613" cy="165614"/>
          </a:xfrm>
          <a:prstGeom prst="downArrow">
            <a:avLst>
              <a:gd name="adj1" fmla="val 58889"/>
              <a:gd name="adj2" fmla="val 60000"/>
            </a:avLst>
          </a:prstGeom>
          <a:solidFill>
            <a:schemeClr val="accent2"/>
          </a:solidFill>
          <a:ln w="19050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black">
          <a:xfrm>
            <a:off x="6261098" y="2610207"/>
            <a:ext cx="31242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smtClean="0"/>
              <a:t>Price : </a:t>
            </a:r>
            <a:r>
              <a:rPr lang="en-US" sz="2000" dirty="0" smtClean="0"/>
              <a:t>9000</a:t>
            </a:r>
          </a:p>
          <a:p>
            <a:pPr algn="ctr" eaLnBrk="0" hangingPunct="0"/>
            <a:r>
              <a:rPr lang="en-US" sz="2000" b="1" dirty="0" smtClean="0"/>
              <a:t>Additional service :</a:t>
            </a:r>
          </a:p>
          <a:p>
            <a:pPr algn="ctr" eaLnBrk="0" hangingPunct="0"/>
            <a:r>
              <a:rPr lang="en-US" sz="2000" dirty="0" smtClean="0"/>
              <a:t>maintenance</a:t>
            </a:r>
            <a:endParaRPr lang="en-US" sz="2000" dirty="0"/>
          </a:p>
          <a:p>
            <a:pPr algn="ctr" eaLnBrk="0" hangingPunct="0"/>
            <a:r>
              <a:rPr lang="en-US" sz="2000" dirty="0"/>
              <a:t>integration</a:t>
            </a:r>
          </a:p>
          <a:p>
            <a:pPr algn="ctr" eaLnBrk="0" hangingPunct="0"/>
            <a:r>
              <a:rPr lang="en-US" sz="2000" dirty="0"/>
              <a:t>hosting</a:t>
            </a:r>
          </a:p>
          <a:p>
            <a:pPr algn="ctr" eaLnBrk="0" hangingPunct="0"/>
            <a:r>
              <a:rPr lang="en-US" sz="2000" dirty="0"/>
              <a:t>training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514716" y="2858415"/>
            <a:ext cx="4051300" cy="397473"/>
            <a:chOff x="2736" y="1803"/>
            <a:chExt cx="2552" cy="576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>
              <a:off x="2736" y="180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>
              <a:off x="2743" y="1809"/>
              <a:ext cx="2536" cy="26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gray">
            <a:xfrm>
              <a:off x="2744" y="205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61176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gray">
          <a:xfrm>
            <a:off x="843328" y="2878508"/>
            <a:ext cx="32893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Low </a:t>
            </a:r>
            <a:r>
              <a:rPr lang="en-US" sz="2000" b="1" dirty="0">
                <a:solidFill>
                  <a:srgbClr val="000000"/>
                </a:solidFill>
              </a:rPr>
              <a:t>prices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500429" y="3966516"/>
            <a:ext cx="4051300" cy="397473"/>
            <a:chOff x="2728" y="2640"/>
            <a:chExt cx="2552" cy="576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gray">
            <a:xfrm>
              <a:off x="2728" y="2640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>
              <a:off x="2742" y="2646"/>
              <a:ext cx="2529" cy="26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gray">
            <a:xfrm>
              <a:off x="2736" y="2896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tint val="61176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gray">
          <a:xfrm>
            <a:off x="865523" y="3985393"/>
            <a:ext cx="32893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</a:rPr>
              <a:t>Max sales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gray">
          <a:xfrm flipH="1">
            <a:off x="6170612" y="3201988"/>
            <a:ext cx="1042987" cy="232549"/>
          </a:xfrm>
          <a:custGeom>
            <a:avLst/>
            <a:gdLst/>
            <a:ahLst/>
            <a:cxnLst>
              <a:cxn ang="0">
                <a:pos x="0" y="166"/>
              </a:cxn>
              <a:cxn ang="0">
                <a:pos x="58" y="173"/>
              </a:cxn>
              <a:cxn ang="0">
                <a:pos x="297" y="32"/>
              </a:cxn>
              <a:cxn ang="0">
                <a:pos x="289" y="8"/>
              </a:cxn>
              <a:cxn ang="0">
                <a:pos x="223" y="26"/>
              </a:cxn>
              <a:cxn ang="0">
                <a:pos x="0" y="166"/>
              </a:cxn>
            </a:cxnLst>
            <a:rect l="0" t="0" r="r" b="b"/>
            <a:pathLst>
              <a:path w="335" h="173">
                <a:moveTo>
                  <a:pt x="0" y="166"/>
                </a:moveTo>
                <a:lnTo>
                  <a:pt x="58" y="173"/>
                </a:lnTo>
                <a:lnTo>
                  <a:pt x="297" y="32"/>
                </a:lnTo>
                <a:cubicBezTo>
                  <a:pt x="335" y="5"/>
                  <a:pt x="301" y="9"/>
                  <a:pt x="289" y="8"/>
                </a:cubicBezTo>
                <a:cubicBezTo>
                  <a:pt x="277" y="7"/>
                  <a:pt x="271" y="0"/>
                  <a:pt x="223" y="26"/>
                </a:cubicBezTo>
                <a:lnTo>
                  <a:pt x="0" y="166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0" name="Freeform 21"/>
          <p:cNvSpPr>
            <a:spLocks/>
          </p:cNvSpPr>
          <p:nvPr/>
        </p:nvSpPr>
        <p:spPr bwMode="gray">
          <a:xfrm>
            <a:off x="5561013" y="3068638"/>
            <a:ext cx="1092200" cy="225649"/>
          </a:xfrm>
          <a:custGeom>
            <a:avLst/>
            <a:gdLst/>
            <a:ahLst/>
            <a:cxnLst>
              <a:cxn ang="0">
                <a:pos x="882" y="374"/>
              </a:cxn>
              <a:cxn ang="0">
                <a:pos x="719" y="425"/>
              </a:cxn>
              <a:cxn ang="0">
                <a:pos x="88" y="93"/>
              </a:cxn>
              <a:cxn ang="0">
                <a:pos x="188" y="3"/>
              </a:cxn>
              <a:cxn ang="0">
                <a:pos x="343" y="73"/>
              </a:cxn>
              <a:cxn ang="0">
                <a:pos x="882" y="374"/>
              </a:cxn>
            </a:cxnLst>
            <a:rect l="0" t="0" r="r" b="b"/>
            <a:pathLst>
              <a:path w="882" h="425">
                <a:moveTo>
                  <a:pt x="882" y="374"/>
                </a:moveTo>
                <a:lnTo>
                  <a:pt x="719" y="425"/>
                </a:lnTo>
                <a:lnTo>
                  <a:pt x="88" y="93"/>
                </a:lnTo>
                <a:cubicBezTo>
                  <a:pt x="0" y="23"/>
                  <a:pt x="145" y="5"/>
                  <a:pt x="188" y="3"/>
                </a:cubicBezTo>
                <a:cubicBezTo>
                  <a:pt x="218" y="0"/>
                  <a:pt x="221" y="8"/>
                  <a:pt x="343" y="73"/>
                </a:cubicBezTo>
                <a:lnTo>
                  <a:pt x="882" y="374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1" name="Freeform 22"/>
          <p:cNvSpPr>
            <a:spLocks/>
          </p:cNvSpPr>
          <p:nvPr/>
        </p:nvSpPr>
        <p:spPr bwMode="gray">
          <a:xfrm>
            <a:off x="5181600" y="3321050"/>
            <a:ext cx="927100" cy="190456"/>
          </a:xfrm>
          <a:custGeom>
            <a:avLst/>
            <a:gdLst/>
            <a:ahLst/>
            <a:cxnLst>
              <a:cxn ang="0">
                <a:pos x="748" y="320"/>
              </a:cxn>
              <a:cxn ang="0">
                <a:pos x="604" y="354"/>
              </a:cxn>
              <a:cxn ang="0">
                <a:pos x="63" y="84"/>
              </a:cxn>
              <a:cxn ang="0">
                <a:pos x="221" y="39"/>
              </a:cxn>
              <a:cxn ang="0">
                <a:pos x="748" y="320"/>
              </a:cxn>
            </a:cxnLst>
            <a:rect l="0" t="0" r="r" b="b"/>
            <a:pathLst>
              <a:path w="748" h="354">
                <a:moveTo>
                  <a:pt x="748" y="320"/>
                </a:moveTo>
                <a:lnTo>
                  <a:pt x="604" y="354"/>
                </a:lnTo>
                <a:lnTo>
                  <a:pt x="63" y="84"/>
                </a:lnTo>
                <a:cubicBezTo>
                  <a:pt x="0" y="31"/>
                  <a:pt x="107" y="0"/>
                  <a:pt x="221" y="39"/>
                </a:cubicBezTo>
                <a:lnTo>
                  <a:pt x="748" y="320"/>
                </a:lnTo>
                <a:close/>
              </a:path>
            </a:pathLst>
          </a:custGeom>
          <a:gradFill rotWithShape="1">
            <a:gsLst>
              <a:gs pos="0">
                <a:srgbClr val="333333">
                  <a:gamma/>
                  <a:shade val="0"/>
                  <a:invGamma/>
                  <a:alpha val="0"/>
                </a:srgbClr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6900050" y="1702292"/>
            <a:ext cx="1627187" cy="802537"/>
            <a:chOff x="313" y="2400"/>
            <a:chExt cx="1349" cy="1534"/>
          </a:xfrm>
        </p:grpSpPr>
        <p:sp>
          <p:nvSpPr>
            <p:cNvPr id="23" name="Freeform 24"/>
            <p:cNvSpPr>
              <a:spLocks/>
            </p:cNvSpPr>
            <p:nvPr/>
          </p:nvSpPr>
          <p:spPr bwMode="gray">
            <a:xfrm flipH="1">
              <a:off x="1229" y="2814"/>
              <a:ext cx="433" cy="1097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gray">
            <a:xfrm flipH="1">
              <a:off x="700" y="2400"/>
              <a:ext cx="545" cy="1380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70196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Left">
                <a:rot lat="0" lon="197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gray">
            <a:xfrm flipH="1">
              <a:off x="313" y="2837"/>
              <a:ext cx="433" cy="1097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EAEAEA">
                    <a:gamma/>
                    <a:shade val="66667"/>
                    <a:invGamma/>
                  </a:srgbClr>
                </a:gs>
                <a:gs pos="100000">
                  <a:srgbClr val="EAEAEA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Left">
                <a:rot lat="0" lon="20099999" rev="0"/>
              </a:camera>
              <a:lightRig rig="legacyFlat3" dir="t"/>
            </a:scene3d>
            <a:sp3d extrusionH="36500" prstMaterial="legacyPlastic">
              <a:bevelT w="13500" h="13500" prst="angle"/>
              <a:bevelB w="13500" h="13500" prst="angle"/>
              <a:extrusionClr>
                <a:srgbClr val="5F5F5F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533400" y="1981200"/>
            <a:ext cx="4051300" cy="397473"/>
            <a:chOff x="2728" y="983"/>
            <a:chExt cx="2552" cy="576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gray">
            <a:xfrm>
              <a:off x="2728" y="983"/>
              <a:ext cx="25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gray">
            <a:xfrm>
              <a:off x="2741" y="989"/>
              <a:ext cx="2530" cy="26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gray">
            <a:xfrm>
              <a:off x="2736" y="1239"/>
              <a:ext cx="2535" cy="314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61176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gray">
          <a:xfrm>
            <a:off x="888999" y="1967879"/>
            <a:ext cx="32750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 smtClean="0">
                <a:solidFill>
                  <a:srgbClr val="FFFFFF"/>
                </a:solidFill>
              </a:rPr>
              <a:t>Penetration </a:t>
            </a:r>
            <a:r>
              <a:rPr lang="en-US" sz="2200" b="1" dirty="0">
                <a:solidFill>
                  <a:srgbClr val="FFFFFF"/>
                </a:solidFill>
              </a:rPr>
              <a:t>strategy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4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2"/>
          <p:cNvSpPr>
            <a:spLocks/>
          </p:cNvSpPr>
          <p:nvPr/>
        </p:nvSpPr>
        <p:spPr bwMode="gray">
          <a:xfrm>
            <a:off x="18902" y="2910532"/>
            <a:ext cx="2568575" cy="19751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gray">
          <a:xfrm flipH="1">
            <a:off x="7789" y="5018732"/>
            <a:ext cx="2819400" cy="228600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7789" y="2580332"/>
            <a:ext cx="609600" cy="2667000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black">
          <a:xfrm>
            <a:off x="1622277" y="2161232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black">
          <a:xfrm>
            <a:off x="2514452" y="2650182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black">
          <a:xfrm>
            <a:off x="2892277" y="3951932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gray">
          <a:xfrm flipH="1">
            <a:off x="7789" y="2369195"/>
            <a:ext cx="1665288" cy="2878137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gray">
          <a:xfrm flipH="1">
            <a:off x="7789" y="4099570"/>
            <a:ext cx="2895600" cy="1147762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black">
          <a:xfrm flipH="1">
            <a:off x="7789" y="861070"/>
            <a:ext cx="1866900" cy="4386262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black">
          <a:xfrm flipH="1">
            <a:off x="7789" y="2188220"/>
            <a:ext cx="2309813" cy="3059112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black">
          <a:xfrm flipH="1">
            <a:off x="7789" y="3455045"/>
            <a:ext cx="2846388" cy="1792287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black">
          <a:xfrm flipH="1">
            <a:off x="7789" y="4501207"/>
            <a:ext cx="3867150" cy="746125"/>
          </a:xfrm>
          <a:prstGeom prst="line">
            <a:avLst/>
          </a:prstGeom>
          <a:noFill/>
          <a:ln w="19050">
            <a:solidFill>
              <a:schemeClr val="accent1">
                <a:alpha val="60001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7" name="Arc 14"/>
          <p:cNvSpPr>
            <a:spLocks/>
          </p:cNvSpPr>
          <p:nvPr/>
        </p:nvSpPr>
        <p:spPr bwMode="gray">
          <a:xfrm>
            <a:off x="7789" y="2961332"/>
            <a:ext cx="2509838" cy="21113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gray">
          <a:xfrm flipH="1">
            <a:off x="179511" y="2850207"/>
            <a:ext cx="2360340" cy="2168525"/>
          </a:xfrm>
          <a:prstGeom prst="line">
            <a:avLst/>
          </a:prstGeom>
          <a:noFill/>
          <a:ln w="9525">
            <a:solidFill>
              <a:schemeClr val="accent1">
                <a:alpha val="39999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9" name="Arc 16"/>
          <p:cNvSpPr>
            <a:spLocks/>
          </p:cNvSpPr>
          <p:nvPr/>
        </p:nvSpPr>
        <p:spPr bwMode="gray">
          <a:xfrm>
            <a:off x="7789" y="3040708"/>
            <a:ext cx="2438400" cy="2032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2644627" y="738832"/>
            <a:ext cx="128587" cy="128588"/>
            <a:chOff x="2995" y="1525"/>
            <a:chExt cx="112" cy="112"/>
          </a:xfrm>
        </p:grpSpPr>
        <p:sp>
          <p:nvSpPr>
            <p:cNvPr id="21" name="AutoShape 22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3" name="Text Box 24"/>
          <p:cNvSpPr txBox="1">
            <a:spLocks noChangeArrowheads="1"/>
          </p:cNvSpPr>
          <p:nvPr/>
        </p:nvSpPr>
        <p:spPr bwMode="black">
          <a:xfrm>
            <a:off x="2782739" y="651520"/>
            <a:ext cx="40830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/>
              <a:t>Great Human and Professional </a:t>
            </a:r>
            <a:r>
              <a:rPr lang="en-US" sz="1400" b="1" dirty="0" smtClean="0"/>
              <a:t>experience</a:t>
            </a:r>
            <a:endParaRPr lang="en-US" sz="1400" b="1" dirty="0"/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281214" y="1980257"/>
            <a:ext cx="128588" cy="128588"/>
            <a:chOff x="2995" y="1525"/>
            <a:chExt cx="112" cy="112"/>
          </a:xfrm>
        </p:grpSpPr>
        <p:sp>
          <p:nvSpPr>
            <p:cNvPr id="25" name="AutoShape 26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7" name="Text Box 28"/>
          <p:cNvSpPr txBox="1">
            <a:spLocks noChangeArrowheads="1"/>
          </p:cNvSpPr>
          <p:nvPr/>
        </p:nvSpPr>
        <p:spPr bwMode="black">
          <a:xfrm>
            <a:off x="3489177" y="1880443"/>
            <a:ext cx="541109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400" b="1" dirty="0"/>
              <a:t>Master the modeling language UML and the programming </a:t>
            </a:r>
            <a:endParaRPr lang="en-US" sz="1400" b="1" dirty="0" smtClean="0"/>
          </a:p>
          <a:p>
            <a:pPr eaLnBrk="0" hangingPunct="0"/>
            <a:r>
              <a:rPr lang="en-US" sz="1400" b="1" dirty="0" smtClean="0"/>
              <a:t>language </a:t>
            </a:r>
            <a:r>
              <a:rPr lang="en-US" sz="1400" b="1" dirty="0"/>
              <a:t>JEE,JSF ,</a:t>
            </a:r>
            <a:r>
              <a:rPr lang="en-US" sz="1400" b="1" dirty="0" err="1"/>
              <a:t>.net</a:t>
            </a:r>
            <a:r>
              <a:rPr lang="en-US" sz="1400" b="1" dirty="0"/>
              <a:t> and </a:t>
            </a:r>
            <a:r>
              <a:rPr lang="en-US" sz="1400" b="1" dirty="0" err="1"/>
              <a:t>sharepoint</a:t>
            </a:r>
            <a:r>
              <a:rPr lang="en-US" sz="1400" b="1" dirty="0"/>
              <a:t> </a:t>
            </a:r>
          </a:p>
          <a:p>
            <a:pPr eaLnBrk="0" hangingPunct="0"/>
            <a:endParaRPr lang="en-US" sz="1400" b="1" dirty="0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3865414" y="3202632"/>
            <a:ext cx="128588" cy="128588"/>
            <a:chOff x="2995" y="1525"/>
            <a:chExt cx="112" cy="112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black">
          <a:xfrm>
            <a:off x="4003527" y="3115320"/>
            <a:ext cx="40830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Integrate the PayPal web service</a:t>
            </a:r>
            <a:endParaRPr lang="en-US" sz="1400" b="1" dirty="0"/>
          </a:p>
        </p:txBody>
      </p: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4521052" y="4347220"/>
            <a:ext cx="128587" cy="128587"/>
            <a:chOff x="2995" y="1525"/>
            <a:chExt cx="112" cy="112"/>
          </a:xfrm>
        </p:grpSpPr>
        <p:sp>
          <p:nvSpPr>
            <p:cNvPr id="33" name="AutoShape 34"/>
            <p:cNvSpPr>
              <a:spLocks noChangeArrowheads="1"/>
            </p:cNvSpPr>
            <p:nvPr/>
          </p:nvSpPr>
          <p:spPr bwMode="invGray">
            <a:xfrm>
              <a:off x="2995" y="1525"/>
              <a:ext cx="112" cy="11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invGray">
            <a:xfrm>
              <a:off x="3029" y="1540"/>
              <a:ext cx="60" cy="81"/>
            </a:xfrm>
            <a:prstGeom prst="homePlate">
              <a:avLst>
                <a:gd name="adj" fmla="val 100000"/>
              </a:avLst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black">
          <a:xfrm>
            <a:off x="4659164" y="4259907"/>
            <a:ext cx="40830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 dirty="0" smtClean="0"/>
              <a:t>New functionality </a:t>
            </a:r>
            <a:endParaRPr lang="en-US" sz="1400" b="1" dirty="0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black">
          <a:xfrm>
            <a:off x="542777" y="235014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black">
          <a:xfrm>
            <a:off x="2827189" y="4920307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>
              <a:alpha val="60001"/>
            </a:srgb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gray">
          <a:xfrm rot="3083608">
            <a:off x="3665389" y="4180532"/>
            <a:ext cx="514350" cy="514350"/>
          </a:xfrm>
          <a:prstGeom prst="star5">
            <a:avLst/>
          </a:prstGeom>
          <a:gradFill rotWithShape="1">
            <a:gsLst>
              <a:gs pos="0">
                <a:schemeClr val="accent2">
                  <a:gamma/>
                  <a:tint val="50980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gray">
          <a:xfrm>
            <a:off x="1547664" y="389582"/>
            <a:ext cx="657225" cy="657225"/>
          </a:xfrm>
          <a:prstGeom prst="star5">
            <a:avLst/>
          </a:pr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gray">
          <a:xfrm rot="802016">
            <a:off x="2065189" y="1665932"/>
            <a:ext cx="657225" cy="657225"/>
          </a:xfrm>
          <a:prstGeom prst="star5">
            <a:avLst/>
          </a:pr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gray">
          <a:xfrm rot="3116201">
            <a:off x="2674789" y="3037532"/>
            <a:ext cx="604838" cy="604838"/>
          </a:xfrm>
          <a:prstGeom prst="star5">
            <a:avLst/>
          </a:prstGeom>
          <a:gradFill rotWithShape="1">
            <a:gsLst>
              <a:gs pos="0">
                <a:schemeClr val="folHlink">
                  <a:gamma/>
                  <a:tint val="63529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EFFFF"/>
            </a:solidFill>
            <a:miter lim="800000"/>
            <a:headEnd/>
            <a:tailE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fr-FR"/>
          </a:p>
        </p:txBody>
      </p:sp>
      <p:sp>
        <p:nvSpPr>
          <p:cNvPr id="42" name="Rectangle 43"/>
          <p:cNvSpPr>
            <a:spLocks noGrp="1" noChangeArrowheads="1"/>
          </p:cNvSpPr>
          <p:nvPr>
            <p:ph type="title"/>
          </p:nvPr>
        </p:nvSpPr>
        <p:spPr>
          <a:xfrm>
            <a:off x="351773" y="43508"/>
            <a:ext cx="8401050" cy="674687"/>
          </a:xfrm>
        </p:spPr>
        <p:txBody>
          <a:bodyPr/>
          <a:lstStyle/>
          <a:p>
            <a:r>
              <a:rPr lang="en-US" sz="3600" dirty="0" smtClean="0"/>
              <a:t>Conclusion and perspective</a:t>
            </a:r>
            <a:endParaRPr lang="en-US" sz="3600" dirty="0"/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312589" y="3113732"/>
            <a:ext cx="1752600" cy="1958975"/>
            <a:chOff x="482" y="1851"/>
            <a:chExt cx="860" cy="796"/>
          </a:xfrm>
        </p:grpSpPr>
        <p:sp>
          <p:nvSpPr>
            <p:cNvPr id="45" name="Freeform 45"/>
            <p:cNvSpPr>
              <a:spLocks/>
            </p:cNvSpPr>
            <p:nvPr/>
          </p:nvSpPr>
          <p:spPr bwMode="gray">
            <a:xfrm>
              <a:off x="567" y="2464"/>
              <a:ext cx="335" cy="173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58" y="173"/>
                </a:cxn>
                <a:cxn ang="0">
                  <a:pos x="297" y="32"/>
                </a:cxn>
                <a:cxn ang="0">
                  <a:pos x="289" y="8"/>
                </a:cxn>
                <a:cxn ang="0">
                  <a:pos x="223" y="26"/>
                </a:cxn>
                <a:cxn ang="0">
                  <a:pos x="0" y="166"/>
                </a:cxn>
              </a:cxnLst>
              <a:rect l="0" t="0" r="r" b="b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gray">
            <a:xfrm>
              <a:off x="797" y="2401"/>
              <a:ext cx="367" cy="170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80" y="170"/>
                </a:cxn>
                <a:cxn ang="0">
                  <a:pos x="332" y="37"/>
                </a:cxn>
                <a:cxn ang="0">
                  <a:pos x="292" y="1"/>
                </a:cxn>
                <a:cxn ang="0">
                  <a:pos x="230" y="29"/>
                </a:cxn>
                <a:cxn ang="0">
                  <a:pos x="0" y="158"/>
                </a:cxn>
              </a:cxnLst>
              <a:rect l="0" t="0" r="r" b="b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gray">
            <a:xfrm>
              <a:off x="1035" y="2504"/>
              <a:ext cx="307" cy="143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66" y="143"/>
                </a:cxn>
                <a:cxn ang="0">
                  <a:pos x="282" y="35"/>
                </a:cxn>
                <a:cxn ang="0">
                  <a:pos x="219" y="17"/>
                </a:cxn>
                <a:cxn ang="0">
                  <a:pos x="0" y="134"/>
                </a:cxn>
              </a:cxnLst>
              <a:rect l="0" t="0" r="r" b="b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C1C1C">
                    <a:gamma/>
                    <a:shade val="85882"/>
                    <a:invGamma/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gray">
            <a:xfrm>
              <a:off x="482" y="2066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gray">
            <a:xfrm>
              <a:off x="698" y="1851"/>
              <a:ext cx="282" cy="716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gray">
            <a:xfrm>
              <a:off x="956" y="2078"/>
              <a:ext cx="224" cy="569"/>
            </a:xfrm>
            <a:custGeom>
              <a:avLst/>
              <a:gdLst/>
              <a:ahLst/>
              <a:cxnLst>
                <a:cxn ang="0">
                  <a:pos x="103" y="101"/>
                </a:cxn>
                <a:cxn ang="0">
                  <a:pos x="74" y="50"/>
                </a:cxn>
                <a:cxn ang="0">
                  <a:pos x="121" y="1"/>
                </a:cxn>
                <a:cxn ang="0">
                  <a:pos x="171" y="52"/>
                </a:cxn>
                <a:cxn ang="0">
                  <a:pos x="135" y="101"/>
                </a:cxn>
                <a:cxn ang="0">
                  <a:pos x="134" y="124"/>
                </a:cxn>
                <a:cxn ang="0">
                  <a:pos x="209" y="145"/>
                </a:cxn>
                <a:cxn ang="0">
                  <a:pos x="221" y="204"/>
                </a:cxn>
                <a:cxn ang="0">
                  <a:pos x="218" y="321"/>
                </a:cxn>
                <a:cxn ang="0">
                  <a:pos x="209" y="365"/>
                </a:cxn>
                <a:cxn ang="0">
                  <a:pos x="196" y="308"/>
                </a:cxn>
                <a:cxn ang="0">
                  <a:pos x="187" y="202"/>
                </a:cxn>
                <a:cxn ang="0">
                  <a:pos x="170" y="321"/>
                </a:cxn>
                <a:cxn ang="0">
                  <a:pos x="144" y="569"/>
                </a:cxn>
                <a:cxn ang="0">
                  <a:pos x="78" y="565"/>
                </a:cxn>
                <a:cxn ang="0">
                  <a:pos x="50" y="325"/>
                </a:cxn>
                <a:cxn ang="0">
                  <a:pos x="33" y="208"/>
                </a:cxn>
                <a:cxn ang="0">
                  <a:pos x="25" y="310"/>
                </a:cxn>
                <a:cxn ang="0">
                  <a:pos x="12" y="365"/>
                </a:cxn>
                <a:cxn ang="0">
                  <a:pos x="1" y="305"/>
                </a:cxn>
                <a:cxn ang="0">
                  <a:pos x="7" y="184"/>
                </a:cxn>
                <a:cxn ang="0">
                  <a:pos x="23" y="140"/>
                </a:cxn>
                <a:cxn ang="0">
                  <a:pos x="102" y="124"/>
                </a:cxn>
                <a:cxn ang="0">
                  <a:pos x="103" y="101"/>
                </a:cxn>
              </a:cxnLst>
              <a:rect l="0" t="0" r="r" b="b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Right">
                <a:rot lat="0" lon="900000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lstStyle/>
            <a:p>
              <a:endParaRPr lang="fr-FR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story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1520" y="1131590"/>
            <a:ext cx="8496944" cy="3384376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quality of the applications offered by </a:t>
            </a:r>
            <a:r>
              <a:rPr lang="en-US" sz="1800" dirty="0" smtClean="0"/>
              <a:t>DEVSTERS enterprise </a:t>
            </a:r>
            <a:r>
              <a:rPr lang="en-US" sz="1800" dirty="0"/>
              <a:t>justifies the </a:t>
            </a:r>
            <a:endParaRPr lang="en-US" sz="1800" dirty="0" smtClean="0"/>
          </a:p>
          <a:p>
            <a:r>
              <a:rPr lang="en-US" sz="1800" dirty="0" smtClean="0"/>
              <a:t>charge </a:t>
            </a:r>
            <a:r>
              <a:rPr lang="en-US" sz="1800" dirty="0"/>
              <a:t>and mass </a:t>
            </a:r>
            <a:r>
              <a:rPr lang="en-US" sz="1800" dirty="0" smtClean="0"/>
              <a:t>of the </a:t>
            </a:r>
            <a:r>
              <a:rPr lang="en-US" sz="1800" dirty="0"/>
              <a:t>work done </a:t>
            </a:r>
            <a:r>
              <a:rPr lang="en-US" sz="1800" dirty="0" smtClean="0"/>
              <a:t>through </a:t>
            </a:r>
            <a:r>
              <a:rPr lang="en-US" sz="1800" dirty="0"/>
              <a:t>the project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Agile Scrum method has been adopted </a:t>
            </a:r>
            <a:r>
              <a:rPr lang="en-US" sz="1800" dirty="0" smtClean="0"/>
              <a:t>through </a:t>
            </a:r>
            <a:r>
              <a:rPr lang="en-US" sz="1800" dirty="0"/>
              <a:t>the project, which is to </a:t>
            </a:r>
            <a:endParaRPr lang="en-US" sz="1800" dirty="0" smtClean="0"/>
          </a:p>
          <a:p>
            <a:r>
              <a:rPr lang="en-US" sz="1800" dirty="0" smtClean="0"/>
              <a:t>divide </a:t>
            </a:r>
            <a:r>
              <a:rPr lang="en-US" sz="1800" dirty="0"/>
              <a:t>the work into sprints and each sprint lasts a month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 quality of the coaching provided by ESPRIT teachers contribute to </a:t>
            </a:r>
            <a:endParaRPr lang="en-US" sz="1800" dirty="0" smtClean="0"/>
          </a:p>
          <a:p>
            <a:r>
              <a:rPr lang="en-US" sz="1800" dirty="0" smtClean="0"/>
              <a:t>increasing </a:t>
            </a:r>
            <a:r>
              <a:rPr lang="en-US" sz="1800" dirty="0"/>
              <a:t>the quality of </a:t>
            </a:r>
            <a:r>
              <a:rPr lang="en-US" sz="1800" dirty="0" smtClean="0"/>
              <a:t>our </a:t>
            </a:r>
            <a:r>
              <a:rPr lang="en-US" sz="1800" dirty="0"/>
              <a:t>products.</a:t>
            </a:r>
          </a:p>
          <a:p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9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842614" y="2079277"/>
            <a:ext cx="5043457" cy="469900"/>
            <a:chOff x="1213" y="1748"/>
            <a:chExt cx="3346" cy="29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8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analysis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11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1841725" y="2731913"/>
            <a:ext cx="5043459" cy="469900"/>
            <a:chOff x="1214" y="2241"/>
            <a:chExt cx="3346" cy="296"/>
          </a:xfrm>
        </p:grpSpPr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1214" y="2249"/>
              <a:ext cx="3346" cy="288"/>
              <a:chOff x="1118" y="1948"/>
              <a:chExt cx="3346" cy="288"/>
            </a:xfrm>
          </p:grpSpPr>
          <p:sp>
            <p:nvSpPr>
              <p:cNvPr id="26" name="AutoShape 15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4314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AutoShape 16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1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9" name="Text Box 17"/>
            <p:cNvSpPr txBox="1">
              <a:spLocks noChangeArrowheads="1"/>
            </p:cNvSpPr>
            <p:nvPr/>
          </p:nvSpPr>
          <p:spPr bwMode="white">
            <a:xfrm>
              <a:off x="1667" y="2248"/>
              <a:ext cx="25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design</a:t>
              </a:r>
            </a:p>
          </p:txBody>
        </p:sp>
        <p:grpSp>
          <p:nvGrpSpPr>
            <p:cNvPr id="20" name="Group 18"/>
            <p:cNvGrpSpPr>
              <a:grpSpLocks/>
            </p:cNvGrpSpPr>
            <p:nvPr/>
          </p:nvGrpSpPr>
          <p:grpSpPr bwMode="auto">
            <a:xfrm>
              <a:off x="1342" y="2251"/>
              <a:ext cx="270" cy="270"/>
              <a:chOff x="4166" y="1706"/>
              <a:chExt cx="1252" cy="1252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351" y="2241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9" name="Group 46"/>
          <p:cNvGrpSpPr>
            <a:grpSpLocks/>
          </p:cNvGrpSpPr>
          <p:nvPr/>
        </p:nvGrpSpPr>
        <p:grpSpPr bwMode="auto">
          <a:xfrm>
            <a:off x="1853681" y="3399484"/>
            <a:ext cx="5041770" cy="469900"/>
            <a:chOff x="1255" y="3256"/>
            <a:chExt cx="3346" cy="296"/>
          </a:xfrm>
        </p:grpSpPr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48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9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1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Marketing strategy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44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5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6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7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1841725" y="1442945"/>
            <a:ext cx="5065682" cy="469900"/>
            <a:chOff x="1255" y="3256"/>
            <a:chExt cx="3346" cy="296"/>
          </a:xfrm>
        </p:grpSpPr>
        <p:grpSp>
          <p:nvGrpSpPr>
            <p:cNvPr id="51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59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2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Introduction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3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55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6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7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8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4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1" name="Group 49"/>
          <p:cNvGrpSpPr>
            <a:grpSpLocks/>
          </p:cNvGrpSpPr>
          <p:nvPr/>
        </p:nvGrpSpPr>
        <p:grpSpPr bwMode="auto">
          <a:xfrm>
            <a:off x="1819501" y="4035224"/>
            <a:ext cx="5065683" cy="473075"/>
            <a:chOff x="1213" y="1748"/>
            <a:chExt cx="3346" cy="298"/>
          </a:xfrm>
        </p:grpSpPr>
        <p:grpSp>
          <p:nvGrpSpPr>
            <p:cNvPr id="62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70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1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3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Conclusion and perspective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66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7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8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9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65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</a:t>
            </a:r>
            <a:r>
              <a:rPr lang="fr-FR" dirty="0" smtClean="0"/>
              <a:t>values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1764704" y="1563638"/>
            <a:ext cx="8496944" cy="2995737"/>
          </a:xfrm>
        </p:spPr>
        <p:txBody>
          <a:bodyPr/>
          <a:lstStyle/>
          <a:p>
            <a:pPr algn="ctr"/>
            <a:r>
              <a:rPr lang="fr-FR" sz="2400" b="1" i="1" dirty="0" err="1" smtClean="0"/>
              <a:t>Professionalism</a:t>
            </a:r>
            <a:endParaRPr lang="fr-FR" sz="2400" b="1" i="1" dirty="0" smtClean="0"/>
          </a:p>
          <a:p>
            <a:pPr algn="ctr"/>
            <a:r>
              <a:rPr lang="fr-FR" sz="2400" b="1" i="1" dirty="0" err="1" smtClean="0"/>
              <a:t>Commitment</a:t>
            </a:r>
            <a:endParaRPr lang="fr-FR" sz="2400" b="1" i="1" dirty="0"/>
          </a:p>
          <a:p>
            <a:pPr algn="ctr"/>
            <a:r>
              <a:rPr lang="fr-FR" sz="2400" b="1" i="1" dirty="0" err="1" smtClean="0"/>
              <a:t>Attendance</a:t>
            </a:r>
            <a:endParaRPr lang="fr-FR" sz="2400" b="1" i="1" dirty="0"/>
          </a:p>
          <a:p>
            <a:pPr algn="ctr"/>
            <a:r>
              <a:rPr lang="fr-FR" sz="2400" b="1" i="1" dirty="0"/>
              <a:t>I</a:t>
            </a:r>
            <a:r>
              <a:rPr lang="fr-FR" sz="2400" b="1" i="1" dirty="0" smtClean="0"/>
              <a:t>nnovation</a:t>
            </a:r>
            <a:endParaRPr lang="fr-FR" sz="2400" b="1" i="1" dirty="0"/>
          </a:p>
          <a:p>
            <a:pPr algn="ctr"/>
            <a:r>
              <a:rPr lang="fr-FR" sz="2400" b="1" i="1" dirty="0" err="1"/>
              <a:t>I</a:t>
            </a:r>
            <a:r>
              <a:rPr lang="fr-FR" sz="2400" b="1" i="1" dirty="0" err="1" smtClean="0"/>
              <a:t>ntegrity</a:t>
            </a:r>
            <a:endParaRPr lang="fr-FR" sz="2400" b="1" i="1" dirty="0"/>
          </a:p>
          <a:p>
            <a:pPr algn="ctr"/>
            <a:r>
              <a:rPr lang="fr-FR" sz="2400" b="1" i="1" dirty="0"/>
              <a:t> </a:t>
            </a:r>
          </a:p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23678"/>
            <a:ext cx="4611679" cy="2899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7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/>
              <a:t>we</a:t>
            </a:r>
            <a:r>
              <a:rPr lang="fr-FR" dirty="0"/>
              <a:t> are 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3528" y="1131590"/>
            <a:ext cx="6120680" cy="1125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kern="1400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1" kern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 </a:t>
            </a:r>
            <a:r>
              <a:rPr lang="en-US" b="1" kern="1400" dirty="0">
                <a:solidFill>
                  <a:srgbClr val="000000"/>
                </a:solidFill>
                <a:latin typeface="Arial" panose="020B0604020202020204" pitchFamily="34" charset="0"/>
              </a:rPr>
              <a:t>are a team of 5 engineering students at </a:t>
            </a:r>
            <a:r>
              <a:rPr lang="en-US" b="1" kern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ESPRIT </a:t>
            </a:r>
          </a:p>
          <a:p>
            <a:r>
              <a:rPr lang="en-US" b="1" kern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Business intelligence</a:t>
            </a:r>
            <a:endParaRPr lang="en-US" b="1" kern="1400" dirty="0">
              <a:solidFill>
                <a:srgbClr val="8EB610"/>
              </a:solidFill>
              <a:latin typeface="Arial" panose="020B0604020202020204" pitchFamily="34" charset="0"/>
            </a:endParaRPr>
          </a:p>
          <a:p>
            <a:r>
              <a:rPr lang="en-US" b="1" kern="1400" dirty="0">
                <a:solidFill>
                  <a:srgbClr val="000000"/>
                </a:solidFill>
                <a:latin typeface="Arial" panose="020B0604020202020204" pitchFamily="34" charset="0"/>
              </a:rPr>
              <a:t>Team </a:t>
            </a:r>
            <a:r>
              <a:rPr lang="en-US" b="1" kern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Devsters</a:t>
            </a:r>
            <a:r>
              <a:rPr lang="en-US" b="1" kern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is </a:t>
            </a:r>
            <a:r>
              <a:rPr lang="en-US" b="1" kern="1400" dirty="0">
                <a:solidFill>
                  <a:srgbClr val="000000"/>
                </a:solidFill>
                <a:latin typeface="Arial" panose="020B0604020202020204" pitchFamily="34" charset="0"/>
              </a:rPr>
              <a:t>composed of :</a:t>
            </a:r>
            <a:endParaRPr lang="en-US" b="1" kern="1400" dirty="0">
              <a:solidFill>
                <a:srgbClr val="8EB610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1000"/>
              </a:spcAft>
            </a:pPr>
            <a:r>
              <a:rPr lang="en-US" sz="1050" kern="1400" dirty="0">
                <a:solidFill>
                  <a:srgbClr val="4D4D4D"/>
                </a:solidFill>
                <a:latin typeface="Arial" panose="020B0604020202020204" pitchFamily="34" charset="0"/>
              </a:rPr>
              <a:t> </a:t>
            </a:r>
            <a:endParaRPr lang="en-US" sz="1050" kern="140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51554"/>
            <a:ext cx="2232248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38" y="2369922"/>
            <a:ext cx="2160240" cy="18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9612" y="43482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ABEN </a:t>
            </a:r>
            <a:r>
              <a:rPr lang="fr-FR" dirty="0" smtClean="0"/>
              <a:t>MED YOSRI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469024" y="4348205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AMOR EMNA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5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 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1" y="1995686"/>
            <a:ext cx="2665516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1275606"/>
            <a:ext cx="2520280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998808"/>
            <a:ext cx="2460033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703" y="4227934"/>
            <a:ext cx="257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BEN MANSOUR NIEZE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311860" y="34358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SGHAIER OUSSAMA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438734" y="4227934"/>
            <a:ext cx="21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CHRAKI MED KAIS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3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744" y="2211710"/>
            <a:ext cx="57606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kern="10" dirty="0" err="1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</a:t>
            </a:r>
            <a:r>
              <a:rPr lang="fr-FR" sz="6600" b="1" kern="10" dirty="0">
                <a:ln w="2540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50000">
                      <a:schemeClr val="tx2">
                        <a:gamma/>
                        <a:tint val="57255"/>
                        <a:invGamma/>
                      </a:schemeClr>
                    </a:gs>
                    <a:gs pos="100000">
                      <a:schemeClr val="tx2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 You!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23478"/>
            <a:ext cx="2952328" cy="12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Problematic</a:t>
            </a:r>
            <a:endParaRPr lang="en-US" sz="1800" b="1" dirty="0">
              <a:cs typeface="Arial" charset="0"/>
            </a:endParaRPr>
          </a:p>
          <a:p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307165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5" name="Picture 2" descr="C:\Users\hp\Desktop\pfe 2013\interface et workspace essaie\question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6776" y="3419793"/>
            <a:ext cx="1460119" cy="1460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3131840" y="1875007"/>
            <a:ext cx="2570386" cy="1034891"/>
            <a:chOff x="2144" y="1110"/>
            <a:chExt cx="1573" cy="1251"/>
          </a:xfrm>
        </p:grpSpPr>
        <p:sp>
          <p:nvSpPr>
            <p:cNvPr id="17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>
                <a:cs typeface="Arial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1809626" y="2563275"/>
            <a:ext cx="2570386" cy="1034891"/>
            <a:chOff x="1352" y="1684"/>
            <a:chExt cx="1573" cy="1251"/>
          </a:xfrm>
        </p:grpSpPr>
        <p:sp>
          <p:nvSpPr>
            <p:cNvPr id="20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>
                <a:cs typeface="Arial" charset="0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4560171" y="2561206"/>
            <a:ext cx="2570386" cy="1034891"/>
            <a:chOff x="2934" y="1684"/>
            <a:chExt cx="1573" cy="1251"/>
          </a:xfrm>
        </p:grpSpPr>
        <p:sp>
          <p:nvSpPr>
            <p:cNvPr id="23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endParaRPr lang="fr-FR">
                <a:cs typeface="Arial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gray">
          <a:xfrm>
            <a:off x="3705251" y="2171262"/>
            <a:ext cx="1388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How to manage an entire bank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gray">
          <a:xfrm>
            <a:off x="2111713" y="2934013"/>
            <a:ext cx="2000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Choose an appropriated </a:t>
            </a: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bank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gray">
          <a:xfrm>
            <a:off x="5243495" y="2931372"/>
            <a:ext cx="1269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solidFill>
                  <a:srgbClr val="FFFFFF"/>
                </a:solidFill>
                <a:cs typeface="Arial" charset="0"/>
              </a:rPr>
              <a:t>Want to work for a bank </a:t>
            </a: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11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68" y="1592238"/>
            <a:ext cx="5592964" cy="342778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15766"/>
            <a:ext cx="2687956" cy="7935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5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Scrum methodology  </a:t>
            </a:r>
            <a:endParaRPr lang="en-US" dirty="0"/>
          </a:p>
          <a:p>
            <a:endParaRPr lang="fr-FR" dirty="0"/>
          </a:p>
        </p:txBody>
      </p:sp>
      <p:pic>
        <p:nvPicPr>
          <p:cNvPr id="5" name="Image 1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8163"/>
            <a:ext cx="7992887" cy="2995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8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</a:t>
            </a:r>
            <a:endParaRPr lang="fr-FR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488172" y="1801288"/>
            <a:ext cx="1655605" cy="3217106"/>
            <a:chOff x="3762" y="1166"/>
            <a:chExt cx="1370" cy="2355"/>
          </a:xfrm>
        </p:grpSpPr>
        <p:sp>
          <p:nvSpPr>
            <p:cNvPr id="6" name="AutoShape 7"/>
            <p:cNvSpPr>
              <a:spLocks noChangeArrowheads="1"/>
            </p:cNvSpPr>
            <p:nvPr/>
          </p:nvSpPr>
          <p:spPr bwMode="gray">
            <a:xfrm>
              <a:off x="3762" y="1166"/>
              <a:ext cx="1370" cy="2355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"/>
              <a:lightRig rig="legacyFlat2" dir="b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gray">
            <a:xfrm>
              <a:off x="3829" y="1176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gray">
            <a:xfrm flipV="1">
              <a:off x="3772" y="3487"/>
              <a:ext cx="1353" cy="30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gray">
            <a:xfrm>
              <a:off x="3779" y="1169"/>
              <a:ext cx="1336" cy="2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139194" y="2555311"/>
            <a:ext cx="1581480" cy="2466952"/>
            <a:chOff x="2190" y="1620"/>
            <a:chExt cx="1370" cy="1901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gray">
            <a:xfrm>
              <a:off x="2190" y="1620"/>
              <a:ext cx="1370" cy="1901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"/>
              <a:lightRig rig="legacyFlat2" dir="b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gray">
            <a:xfrm>
              <a:off x="2257" y="1629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gray">
            <a:xfrm flipV="1">
              <a:off x="2205" y="3492"/>
              <a:ext cx="1336" cy="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gray">
            <a:xfrm>
              <a:off x="2207" y="1622"/>
              <a:ext cx="1336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17532" y="3012097"/>
            <a:ext cx="1662881" cy="2007438"/>
            <a:chOff x="597" y="2091"/>
            <a:chExt cx="1352" cy="1430"/>
          </a:xfrm>
        </p:grpSpPr>
        <p:sp>
          <p:nvSpPr>
            <p:cNvPr id="16" name="AutoShape 17"/>
            <p:cNvSpPr>
              <a:spLocks noChangeArrowheads="1"/>
            </p:cNvSpPr>
            <p:nvPr/>
          </p:nvSpPr>
          <p:spPr bwMode="gray">
            <a:xfrm>
              <a:off x="597" y="2091"/>
              <a:ext cx="1352" cy="143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"/>
              <a:lightRig rig="legacyFlat2" dir="b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gray">
            <a:xfrm>
              <a:off x="663" y="2098"/>
              <a:ext cx="1230" cy="0"/>
            </a:xfrm>
            <a:prstGeom prst="line">
              <a:avLst/>
            </a:prstGeom>
            <a:noFill/>
            <a:ln w="9525">
              <a:solidFill>
                <a:srgbClr val="F8F8F8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gray">
            <a:xfrm flipV="1">
              <a:off x="612" y="3499"/>
              <a:ext cx="131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gray">
          <a:xfrm>
            <a:off x="431818" y="3636760"/>
            <a:ext cx="15797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Analysis of the project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gray">
          <a:xfrm>
            <a:off x="5526272" y="2629207"/>
            <a:ext cx="1548623" cy="13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b="1" dirty="0" smtClean="0">
                <a:solidFill>
                  <a:srgbClr val="FFFFFF"/>
                </a:solidFill>
              </a:rPr>
              <a:t>Java Server   Faces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FFFFFF"/>
                </a:solidFill>
              </a:rPr>
              <a:t>JSF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white">
          <a:xfrm>
            <a:off x="546031" y="3048489"/>
            <a:ext cx="119530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Sprint 0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834224" y="2129469"/>
            <a:ext cx="720725" cy="822325"/>
            <a:chOff x="192" y="1917"/>
            <a:chExt cx="1042" cy="1102"/>
          </a:xfrm>
        </p:grpSpPr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6" name="Picture 2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7" name="Picture 2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25" name="Picture 30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9" name="WordArt 31"/>
          <p:cNvSpPr>
            <a:spLocks noChangeArrowheads="1" noChangeShapeType="1" noTextEdit="1"/>
          </p:cNvSpPr>
          <p:nvPr/>
        </p:nvSpPr>
        <p:spPr bwMode="white">
          <a:xfrm>
            <a:off x="907820" y="2262298"/>
            <a:ext cx="520700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01</a:t>
            </a:r>
            <a:endParaRPr lang="fr-FR" sz="3600" i="1" kern="10" dirty="0">
              <a:ln w="9525">
                <a:noFill/>
                <a:round/>
                <a:headEnd/>
                <a:tailEnd/>
              </a:ln>
              <a:solidFill>
                <a:srgbClr val="FCFCFC">
                  <a:alpha val="60001"/>
                </a:srgbClr>
              </a:solidFill>
              <a:latin typeface="Arial Black"/>
            </a:endParaRP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white">
          <a:xfrm>
            <a:off x="2343459" y="2568305"/>
            <a:ext cx="11748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Sprint 1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2542583" y="1709938"/>
            <a:ext cx="739775" cy="822325"/>
            <a:chOff x="2608" y="1076"/>
            <a:chExt cx="466" cy="518"/>
          </a:xfrm>
        </p:grpSpPr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4" name="Picture 36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5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6" name="Oval 38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33" name="Picture 39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" name="WordArt 40"/>
          <p:cNvSpPr>
            <a:spLocks noChangeArrowheads="1" noChangeShapeType="1" noTextEdit="1"/>
          </p:cNvSpPr>
          <p:nvPr/>
        </p:nvSpPr>
        <p:spPr bwMode="white">
          <a:xfrm>
            <a:off x="2655037" y="1874693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02</a:t>
            </a: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2564564" y="3386499"/>
            <a:ext cx="1546461" cy="30308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white">
          <a:xfrm>
            <a:off x="5459521" y="1846046"/>
            <a:ext cx="17494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Sprint 3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0" name="Picture 43" descr="Pictur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7281079" y="1158432"/>
            <a:ext cx="569912" cy="268287"/>
          </a:xfrm>
          <a:prstGeom prst="rect">
            <a:avLst/>
          </a:prstGeom>
          <a:noFill/>
        </p:spPr>
      </p:pic>
      <p:sp>
        <p:nvSpPr>
          <p:cNvPr id="42" name="Rectangle 45"/>
          <p:cNvSpPr>
            <a:spLocks noChangeArrowheads="1"/>
          </p:cNvSpPr>
          <p:nvPr/>
        </p:nvSpPr>
        <p:spPr bwMode="white">
          <a:xfrm>
            <a:off x="2069889" y="3245989"/>
            <a:ext cx="1695686" cy="1421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rgbClr val="D7181F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Java Enterprise Edition</a:t>
            </a:r>
          </a:p>
          <a:p>
            <a:pPr algn="ctr" eaLnBrk="0" hangingPunct="0">
              <a:lnSpc>
                <a:spcPct val="120000"/>
              </a:lnSpc>
              <a:buClr>
                <a:srgbClr val="D7181F"/>
              </a:buClr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JEE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5911392" y="908832"/>
            <a:ext cx="739775" cy="822325"/>
            <a:chOff x="2608" y="1076"/>
            <a:chExt cx="466" cy="518"/>
          </a:xfrm>
        </p:grpSpPr>
        <p:grpSp>
          <p:nvGrpSpPr>
            <p:cNvPr id="44" name="Group 47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46" name="Picture 48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47" name="Picture 49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48" name="Oval 50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45" name="Picture 51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49" name="WordArt 52"/>
          <p:cNvSpPr>
            <a:spLocks noChangeArrowheads="1" noChangeShapeType="1" noTextEdit="1"/>
          </p:cNvSpPr>
          <p:nvPr/>
        </p:nvSpPr>
        <p:spPr bwMode="white">
          <a:xfrm>
            <a:off x="6031076" y="1048387"/>
            <a:ext cx="530225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04</a:t>
            </a:r>
            <a:endParaRPr lang="fr-FR" sz="3600" i="1" kern="10" dirty="0">
              <a:ln w="9525">
                <a:noFill/>
                <a:round/>
                <a:headEnd/>
                <a:tailEnd/>
              </a:ln>
              <a:solidFill>
                <a:srgbClr val="FCFCFC">
                  <a:alpha val="60001"/>
                </a:srgbClr>
              </a:solidFill>
              <a:latin typeface="Arial Black"/>
            </a:endParaRPr>
          </a:p>
        </p:txBody>
      </p:sp>
      <p:grpSp>
        <p:nvGrpSpPr>
          <p:cNvPr id="50" name="Group 16"/>
          <p:cNvGrpSpPr>
            <a:grpSpLocks/>
          </p:cNvGrpSpPr>
          <p:nvPr/>
        </p:nvGrpSpPr>
        <p:grpSpPr bwMode="auto">
          <a:xfrm>
            <a:off x="3785030" y="2137442"/>
            <a:ext cx="1636187" cy="2884821"/>
            <a:chOff x="597" y="2091"/>
            <a:chExt cx="1352" cy="1430"/>
          </a:xfrm>
        </p:grpSpPr>
        <p:sp>
          <p:nvSpPr>
            <p:cNvPr id="51" name="AutoShape 17"/>
            <p:cNvSpPr>
              <a:spLocks noChangeArrowheads="1"/>
            </p:cNvSpPr>
            <p:nvPr/>
          </p:nvSpPr>
          <p:spPr bwMode="gray">
            <a:xfrm>
              <a:off x="597" y="2091"/>
              <a:ext cx="1352" cy="1430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"/>
              <a:lightRig rig="legacyFlat2" dir="b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gray">
            <a:xfrm>
              <a:off x="663" y="2098"/>
              <a:ext cx="1230" cy="0"/>
            </a:xfrm>
            <a:prstGeom prst="line">
              <a:avLst/>
            </a:prstGeom>
            <a:noFill/>
            <a:ln w="9525">
              <a:solidFill>
                <a:srgbClr val="F8F8F8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gray">
            <a:xfrm flipV="1">
              <a:off x="612" y="3499"/>
              <a:ext cx="1318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4" name="Text Box 21"/>
          <p:cNvSpPr txBox="1">
            <a:spLocks noChangeArrowheads="1"/>
          </p:cNvSpPr>
          <p:nvPr/>
        </p:nvSpPr>
        <p:spPr bwMode="gray">
          <a:xfrm>
            <a:off x="3918506" y="3484652"/>
            <a:ext cx="146382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solidFill>
                  <a:srgbClr val="FFFFFF"/>
                </a:solidFill>
              </a:rPr>
              <a:t>Asp.net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white">
          <a:xfrm>
            <a:off x="3604446" y="2245673"/>
            <a:ext cx="17494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Sprint 2 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4192104" y="1187550"/>
            <a:ext cx="720725" cy="822325"/>
            <a:chOff x="192" y="1917"/>
            <a:chExt cx="1042" cy="1102"/>
          </a:xfrm>
        </p:grpSpPr>
        <p:grpSp>
          <p:nvGrpSpPr>
            <p:cNvPr id="57" name="Group 26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59" name="Picture 2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60" name="Picture 2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61" name="Oval 2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58" name="Picture 30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62" name="WordArt 31"/>
          <p:cNvSpPr>
            <a:spLocks noChangeArrowheads="1" noChangeShapeType="1" noTextEdit="1"/>
          </p:cNvSpPr>
          <p:nvPr/>
        </p:nvSpPr>
        <p:spPr bwMode="white">
          <a:xfrm>
            <a:off x="4324072" y="1394911"/>
            <a:ext cx="520700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03</a:t>
            </a:r>
            <a:endParaRPr lang="fr-FR" sz="3600" i="1" kern="10" dirty="0">
              <a:ln w="9525">
                <a:noFill/>
                <a:round/>
                <a:headEnd/>
                <a:tailEnd/>
              </a:ln>
              <a:solidFill>
                <a:srgbClr val="FCFCFC">
                  <a:alpha val="60001"/>
                </a:srgbClr>
              </a:solidFill>
              <a:latin typeface="Arial Black"/>
            </a:endParaRPr>
          </a:p>
        </p:txBody>
      </p: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7188016" y="1384778"/>
            <a:ext cx="1581480" cy="3628151"/>
            <a:chOff x="2190" y="1620"/>
            <a:chExt cx="1370" cy="1901"/>
          </a:xfrm>
        </p:grpSpPr>
        <p:sp>
          <p:nvSpPr>
            <p:cNvPr id="65" name="AutoShape 12"/>
            <p:cNvSpPr>
              <a:spLocks noChangeArrowheads="1"/>
            </p:cNvSpPr>
            <p:nvPr/>
          </p:nvSpPr>
          <p:spPr bwMode="gray">
            <a:xfrm>
              <a:off x="2190" y="1620"/>
              <a:ext cx="1370" cy="1901"/>
            </a:xfrm>
            <a:prstGeom prst="roundRect">
              <a:avLst>
                <a:gd name="adj" fmla="val 48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4902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PerspectiveTop"/>
              <a:lightRig rig="legacyFlat2" dir="b"/>
            </a:scene3d>
            <a:sp3d extrusionH="18018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gray">
            <a:xfrm>
              <a:off x="2257" y="1629"/>
              <a:ext cx="1246" cy="0"/>
            </a:xfrm>
            <a:prstGeom prst="line">
              <a:avLst/>
            </a:prstGeom>
            <a:noFill/>
            <a:ln w="9525">
              <a:solidFill>
                <a:srgbClr val="F8F8F8">
                  <a:alpha val="2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gray">
            <a:xfrm flipV="1">
              <a:off x="2205" y="3492"/>
              <a:ext cx="1336" cy="2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FFFFF">
                  <a:alpha val="2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5"/>
            <p:cNvSpPr>
              <a:spLocks/>
            </p:cNvSpPr>
            <p:nvPr/>
          </p:nvSpPr>
          <p:spPr bwMode="gray">
            <a:xfrm>
              <a:off x="2207" y="1622"/>
              <a:ext cx="1336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" y="0"/>
                </a:cxn>
                <a:cxn ang="0">
                  <a:pos x="1249" y="0"/>
                </a:cxn>
                <a:cxn ang="0">
                  <a:pos x="1318" y="19"/>
                </a:cxn>
              </a:cxnLst>
              <a:rect l="0" t="0" r="r" b="b"/>
              <a:pathLst>
                <a:path w="1318" h="19">
                  <a:moveTo>
                    <a:pt x="0" y="19"/>
                  </a:moveTo>
                  <a:cubicBezTo>
                    <a:pt x="12" y="16"/>
                    <a:pt x="12" y="1"/>
                    <a:pt x="72" y="0"/>
                  </a:cubicBezTo>
                  <a:lnTo>
                    <a:pt x="1249" y="0"/>
                  </a:lnTo>
                  <a:cubicBezTo>
                    <a:pt x="1305" y="1"/>
                    <a:pt x="1304" y="15"/>
                    <a:pt x="1318" y="19"/>
                  </a:cubicBezTo>
                </a:path>
              </a:pathLst>
            </a:custGeom>
            <a:noFill/>
            <a:ln w="9525">
              <a:solidFill>
                <a:srgbClr val="F8F8F8">
                  <a:alpha val="39999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9" name="Text Box 33"/>
          <p:cNvSpPr txBox="1">
            <a:spLocks noChangeArrowheads="1"/>
          </p:cNvSpPr>
          <p:nvPr/>
        </p:nvSpPr>
        <p:spPr bwMode="white">
          <a:xfrm>
            <a:off x="7349591" y="1533975"/>
            <a:ext cx="11748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Sprint 4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70" name="Group 34"/>
          <p:cNvGrpSpPr>
            <a:grpSpLocks/>
          </p:cNvGrpSpPr>
          <p:nvPr/>
        </p:nvGrpSpPr>
        <p:grpSpPr bwMode="auto">
          <a:xfrm>
            <a:off x="7569515" y="569253"/>
            <a:ext cx="739775" cy="822325"/>
            <a:chOff x="2608" y="1076"/>
            <a:chExt cx="466" cy="518"/>
          </a:xfrm>
        </p:grpSpPr>
        <p:grpSp>
          <p:nvGrpSpPr>
            <p:cNvPr id="71" name="Group 35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73" name="Picture 36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74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75" name="Oval 38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pic>
          <p:nvPicPr>
            <p:cNvPr id="72" name="Picture 39" descr="Picture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76" name="WordArt 40"/>
          <p:cNvSpPr>
            <a:spLocks noChangeArrowheads="1" noChangeShapeType="1" noTextEdit="1"/>
          </p:cNvSpPr>
          <p:nvPr/>
        </p:nvSpPr>
        <p:spPr bwMode="white">
          <a:xfrm>
            <a:off x="7699691" y="768825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60001"/>
                  </a:srgbClr>
                </a:solidFill>
                <a:latin typeface="Arial Black"/>
              </a:rPr>
              <a:t>05</a:t>
            </a:r>
            <a:endParaRPr lang="fr-FR" sz="3600" i="1" kern="10" dirty="0">
              <a:ln w="9525">
                <a:noFill/>
                <a:round/>
                <a:headEnd/>
                <a:tailEnd/>
              </a:ln>
              <a:solidFill>
                <a:srgbClr val="FCFCFC">
                  <a:alpha val="60001"/>
                </a:srgbClr>
              </a:solidFill>
              <a:latin typeface="Arial Black"/>
            </a:endParaRPr>
          </a:p>
        </p:txBody>
      </p:sp>
      <p:sp>
        <p:nvSpPr>
          <p:cNvPr id="77" name="Rectangle 45"/>
          <p:cNvSpPr>
            <a:spLocks noChangeArrowheads="1"/>
          </p:cNvSpPr>
          <p:nvPr/>
        </p:nvSpPr>
        <p:spPr bwMode="white">
          <a:xfrm>
            <a:off x="7188016" y="2802086"/>
            <a:ext cx="169568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rgbClr val="D7181F"/>
              </a:buClr>
              <a:buFont typeface="Wingdings" pitchFamily="2" charset="2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SharePoint 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04932" y="2658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9" grpId="0"/>
      <p:bldP spid="30" grpId="0"/>
      <p:bldP spid="37" grpId="0"/>
      <p:bldP spid="39" grpId="0"/>
      <p:bldP spid="42" grpId="0"/>
      <p:bldP spid="49" grpId="0"/>
      <p:bldP spid="54" grpId="0"/>
      <p:bldP spid="55" grpId="0"/>
      <p:bldP spid="62" grpId="0"/>
      <p:bldP spid="69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Plan</a:t>
            </a:r>
            <a:endParaRPr lang="fr-FR" dirty="0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707732" y="2043214"/>
            <a:ext cx="4868443" cy="469900"/>
            <a:chOff x="1213" y="1748"/>
            <a:chExt cx="3346" cy="29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14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Global analysis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1695768" y="2727772"/>
            <a:ext cx="4868444" cy="469900"/>
            <a:chOff x="1214" y="2241"/>
            <a:chExt cx="3346" cy="296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214" y="2249"/>
              <a:ext cx="3346" cy="288"/>
              <a:chOff x="1118" y="1948"/>
              <a:chExt cx="3346" cy="288"/>
            </a:xfrm>
          </p:grpSpPr>
          <p:sp>
            <p:nvSpPr>
              <p:cNvPr id="25" name="AutoShape 15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4314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1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" name="Text Box 17"/>
            <p:cNvSpPr txBox="1">
              <a:spLocks noChangeArrowheads="1"/>
            </p:cNvSpPr>
            <p:nvPr/>
          </p:nvSpPr>
          <p:spPr bwMode="white">
            <a:xfrm>
              <a:off x="1667" y="2248"/>
              <a:ext cx="25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design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42" y="2251"/>
              <a:ext cx="270" cy="270"/>
              <a:chOff x="4166" y="1706"/>
              <a:chExt cx="1252" cy="1252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351" y="2241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720761" y="3380301"/>
            <a:ext cx="4855414" cy="469900"/>
            <a:chOff x="1255" y="3256"/>
            <a:chExt cx="3346" cy="296"/>
          </a:xfrm>
        </p:grpSpPr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47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0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Marketing strategy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43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662802" y="1422280"/>
            <a:ext cx="4881040" cy="469900"/>
            <a:chOff x="1255" y="3256"/>
            <a:chExt cx="3346" cy="296"/>
          </a:xfrm>
        </p:grpSpPr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58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1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Introduction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54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5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6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7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0" name="Group 49"/>
          <p:cNvGrpSpPr>
            <a:grpSpLocks/>
          </p:cNvGrpSpPr>
          <p:nvPr/>
        </p:nvGrpSpPr>
        <p:grpSpPr bwMode="auto">
          <a:xfrm>
            <a:off x="1695768" y="4032831"/>
            <a:ext cx="4868444" cy="473075"/>
            <a:chOff x="1213" y="1748"/>
            <a:chExt cx="3346" cy="298"/>
          </a:xfrm>
        </p:grpSpPr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2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Conclusion and perspective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63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65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6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8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33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Global analyses</a:t>
            </a:r>
            <a:endParaRPr lang="fr-FR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gray">
          <a:xfrm rot="5400000">
            <a:off x="1127285" y="2489216"/>
            <a:ext cx="2163762" cy="685800"/>
          </a:xfrm>
          <a:prstGeom prst="triangle">
            <a:avLst>
              <a:gd name="adj" fmla="val 50000"/>
            </a:avLst>
          </a:prstGeom>
          <a:solidFill>
            <a:schemeClr val="tx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627784" y="1563638"/>
            <a:ext cx="3416300" cy="688975"/>
            <a:chOff x="720" y="1392"/>
            <a:chExt cx="4058" cy="480"/>
          </a:xfrm>
        </p:grpSpPr>
        <p:sp>
          <p:nvSpPr>
            <p:cNvPr id="27" name="AutoShape 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9" name="AutoShape 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AutoShape 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31" name="Group 14"/>
          <p:cNvGrpSpPr>
            <a:grpSpLocks/>
          </p:cNvGrpSpPr>
          <p:nvPr/>
        </p:nvGrpSpPr>
        <p:grpSpPr bwMode="auto">
          <a:xfrm>
            <a:off x="2627784" y="3382913"/>
            <a:ext cx="3416300" cy="688975"/>
            <a:chOff x="720" y="1392"/>
            <a:chExt cx="4058" cy="480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33" name="Group 16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4" name="AutoShape 17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" name="AutoShape 18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36" name="Text Box 19"/>
          <p:cNvSpPr txBox="1">
            <a:spLocks noChangeArrowheads="1"/>
          </p:cNvSpPr>
          <p:nvPr/>
        </p:nvSpPr>
        <p:spPr bwMode="gray">
          <a:xfrm>
            <a:off x="2683347" y="1712863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Functional needs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gray">
          <a:xfrm>
            <a:off x="2791224" y="3531965"/>
            <a:ext cx="3433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FFFF"/>
                </a:solidFill>
              </a:rPr>
              <a:t>Not functional needs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8" name="Picture 24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615084" y="1619200"/>
            <a:ext cx="538163" cy="690563"/>
          </a:xfrm>
          <a:prstGeom prst="rect">
            <a:avLst/>
          </a:prstGeom>
          <a:noFill/>
        </p:spPr>
      </p:pic>
      <p:pic>
        <p:nvPicPr>
          <p:cNvPr id="39" name="Picture 26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grayscl/>
          </a:blip>
          <a:srcRect l="42606" t="64474" r="19473"/>
          <a:stretch>
            <a:fillRect/>
          </a:stretch>
        </p:blipFill>
        <p:spPr bwMode="gray">
          <a:xfrm>
            <a:off x="2615084" y="3448001"/>
            <a:ext cx="538163" cy="69056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289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Plan</a:t>
            </a:r>
            <a:endParaRPr lang="fr-FR" dirty="0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847036" y="2225158"/>
            <a:ext cx="4896544" cy="469900"/>
            <a:chOff x="1213" y="1748"/>
            <a:chExt cx="3346" cy="296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14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7" name="Text Box 7"/>
            <p:cNvSpPr txBox="1">
              <a:spLocks noChangeArrowheads="1"/>
            </p:cNvSpPr>
            <p:nvPr/>
          </p:nvSpPr>
          <p:spPr bwMode="white">
            <a:xfrm>
              <a:off x="1680" y="1755"/>
              <a:ext cx="25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analysis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1847036" y="2917531"/>
            <a:ext cx="4896544" cy="469900"/>
            <a:chOff x="1214" y="2241"/>
            <a:chExt cx="3346" cy="296"/>
          </a:xfrm>
        </p:grpSpPr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1214" y="2249"/>
              <a:ext cx="3346" cy="288"/>
              <a:chOff x="1118" y="1948"/>
              <a:chExt cx="3346" cy="288"/>
            </a:xfrm>
          </p:grpSpPr>
          <p:sp>
            <p:nvSpPr>
              <p:cNvPr id="25" name="AutoShape 15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4314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gray">
              <a:xfrm>
                <a:off x="1118" y="1948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1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8" name="Text Box 17"/>
            <p:cNvSpPr txBox="1">
              <a:spLocks noChangeArrowheads="1"/>
            </p:cNvSpPr>
            <p:nvPr/>
          </p:nvSpPr>
          <p:spPr bwMode="white">
            <a:xfrm>
              <a:off x="1667" y="2248"/>
              <a:ext cx="25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>
                  <a:solidFill>
                    <a:srgbClr val="FFFFFF"/>
                  </a:solidFill>
                </a:rPr>
                <a:t>Global design</a:t>
              </a:r>
            </a:p>
          </p:txBody>
        </p: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1342" y="2251"/>
              <a:ext cx="270" cy="270"/>
              <a:chOff x="4166" y="1706"/>
              <a:chExt cx="1252" cy="1252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1351" y="2241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8" name="Group 46"/>
          <p:cNvGrpSpPr>
            <a:grpSpLocks/>
          </p:cNvGrpSpPr>
          <p:nvPr/>
        </p:nvGrpSpPr>
        <p:grpSpPr bwMode="auto">
          <a:xfrm>
            <a:off x="1847036" y="3584453"/>
            <a:ext cx="4896544" cy="469900"/>
            <a:chOff x="1255" y="3256"/>
            <a:chExt cx="3346" cy="296"/>
          </a:xfrm>
        </p:grpSpPr>
        <p:grpSp>
          <p:nvGrpSpPr>
            <p:cNvPr id="39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47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8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0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Marketing strategy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41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43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4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5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46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4</a:t>
              </a:r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847036" y="1540634"/>
            <a:ext cx="4896544" cy="469900"/>
            <a:chOff x="1255" y="3256"/>
            <a:chExt cx="3346" cy="296"/>
          </a:xfrm>
        </p:grpSpPr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1255" y="3264"/>
              <a:ext cx="3346" cy="288"/>
              <a:chOff x="1118" y="2963"/>
              <a:chExt cx="3346" cy="288"/>
            </a:xfrm>
          </p:grpSpPr>
          <p:sp>
            <p:nvSpPr>
              <p:cNvPr id="58" name="AutoShape 35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hlink">
                      <a:gamma/>
                      <a:shade val="5098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rgbClr val="FFFFFF">
                    <a:alpha val="39999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59" name="AutoShape 36"/>
              <p:cNvSpPr>
                <a:spLocks noChangeArrowheads="1"/>
              </p:cNvSpPr>
              <p:nvPr/>
            </p:nvSpPr>
            <p:spPr bwMode="gray">
              <a:xfrm>
                <a:off x="1118" y="2963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hlink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51" name="Text Box 37"/>
            <p:cNvSpPr txBox="1">
              <a:spLocks noChangeArrowheads="1"/>
            </p:cNvSpPr>
            <p:nvPr/>
          </p:nvSpPr>
          <p:spPr bwMode="white">
            <a:xfrm>
              <a:off x="1708" y="3256"/>
              <a:ext cx="2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Introduction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1383" y="3266"/>
              <a:ext cx="270" cy="270"/>
              <a:chOff x="4166" y="1706"/>
              <a:chExt cx="1252" cy="1252"/>
            </a:xfrm>
          </p:grpSpPr>
          <p:sp>
            <p:nvSpPr>
              <p:cNvPr id="54" name="Oval 3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5" name="Oval 4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6" name="Oval 4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57" name="Oval 4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392" y="325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0" name="Group 49"/>
          <p:cNvGrpSpPr>
            <a:grpSpLocks/>
          </p:cNvGrpSpPr>
          <p:nvPr/>
        </p:nvGrpSpPr>
        <p:grpSpPr bwMode="auto">
          <a:xfrm>
            <a:off x="1816035" y="4214769"/>
            <a:ext cx="4896544" cy="487363"/>
            <a:chOff x="1213" y="1737"/>
            <a:chExt cx="3346" cy="307"/>
          </a:xfrm>
        </p:grpSpPr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1213" y="1756"/>
              <a:ext cx="3346" cy="288"/>
              <a:chOff x="1117" y="1455"/>
              <a:chExt cx="3346" cy="288"/>
            </a:xfrm>
          </p:grpSpPr>
          <p:sp>
            <p:nvSpPr>
              <p:cNvPr id="69" name="AutoShape 5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288"/>
              </a:xfrm>
              <a:prstGeom prst="roundRect">
                <a:avLst>
                  <a:gd name="adj" fmla="val 7292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7451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solidFill>
                  <a:srgbClr val="FFFFFF">
                    <a:alpha val="70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0" name="AutoShape 6"/>
              <p:cNvSpPr>
                <a:spLocks noChangeArrowheads="1"/>
              </p:cNvSpPr>
              <p:nvPr/>
            </p:nvSpPr>
            <p:spPr bwMode="gray">
              <a:xfrm>
                <a:off x="1117" y="1455"/>
                <a:ext cx="3346" cy="95"/>
              </a:xfrm>
              <a:prstGeom prst="roundRect">
                <a:avLst>
                  <a:gd name="adj" fmla="val 26389"/>
                </a:avLst>
              </a:prstGeom>
              <a:solidFill>
                <a:schemeClr val="accent2">
                  <a:alpha val="3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2" name="Text Box 7"/>
            <p:cNvSpPr txBox="1">
              <a:spLocks noChangeArrowheads="1"/>
            </p:cNvSpPr>
            <p:nvPr/>
          </p:nvSpPr>
          <p:spPr bwMode="white">
            <a:xfrm>
              <a:off x="1694" y="1737"/>
              <a:ext cx="28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Clr>
                  <a:schemeClr val="tx1"/>
                </a:buClr>
              </a:pPr>
              <a:r>
                <a:rPr lang="en-US" sz="2400" b="1" dirty="0" smtClean="0">
                  <a:solidFill>
                    <a:srgbClr val="FFFFFF"/>
                  </a:solidFill>
                </a:rPr>
                <a:t>Conclusion and perspective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63" name="Group 8"/>
            <p:cNvGrpSpPr>
              <a:grpSpLocks/>
            </p:cNvGrpSpPr>
            <p:nvPr/>
          </p:nvGrpSpPr>
          <p:grpSpPr bwMode="auto">
            <a:xfrm>
              <a:off x="1355" y="1758"/>
              <a:ext cx="270" cy="270"/>
              <a:chOff x="4166" y="1706"/>
              <a:chExt cx="1252" cy="1252"/>
            </a:xfrm>
          </p:grpSpPr>
          <p:sp>
            <p:nvSpPr>
              <p:cNvPr id="65" name="Oval 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6" name="Oval 1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  <p:sp>
            <p:nvSpPr>
              <p:cNvPr id="68" name="Oval 1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fr-FR"/>
              </a:p>
            </p:txBody>
          </p:sp>
        </p:grp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1364" y="1748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</a:rPr>
                <a:t>5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812360" y="41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69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388</Words>
  <Application>Microsoft Office PowerPoint</Application>
  <PresentationFormat>On-screen Show (16:9)</PresentationFormat>
  <Paragraphs>176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맑은 고딕</vt:lpstr>
      <vt:lpstr>Arial</vt:lpstr>
      <vt:lpstr>Arial Black</vt:lpstr>
      <vt:lpstr>Calibri</vt:lpstr>
      <vt:lpstr>Verdana</vt:lpstr>
      <vt:lpstr>Wingdings</vt:lpstr>
      <vt:lpstr>Office Theme</vt:lpstr>
      <vt:lpstr>Custom Design</vt:lpstr>
      <vt:lpstr>PowerPoint Presentation</vt:lpstr>
      <vt:lpstr> Plan</vt:lpstr>
      <vt:lpstr> Introduction</vt:lpstr>
      <vt:lpstr> Introduction</vt:lpstr>
      <vt:lpstr>Introduction</vt:lpstr>
      <vt:lpstr> Introduction</vt:lpstr>
      <vt:lpstr> Plan</vt:lpstr>
      <vt:lpstr> Global analyses</vt:lpstr>
      <vt:lpstr> Plan</vt:lpstr>
      <vt:lpstr> Global Design</vt:lpstr>
      <vt:lpstr> Global Design</vt:lpstr>
      <vt:lpstr> Global Design</vt:lpstr>
      <vt:lpstr> Global Design</vt:lpstr>
      <vt:lpstr> Plan</vt:lpstr>
      <vt:lpstr> Marketing strategy : Product</vt:lpstr>
      <vt:lpstr> Marketing strategy : Promotion</vt:lpstr>
      <vt:lpstr> Marketing strategy : Price</vt:lpstr>
      <vt:lpstr>Conclusion and perspective</vt:lpstr>
      <vt:lpstr>Success story</vt:lpstr>
      <vt:lpstr>Our values</vt:lpstr>
      <vt:lpstr> Who we are ?</vt:lpstr>
      <vt:lpstr> Who we are ?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Kais CHRAKI</cp:lastModifiedBy>
  <cp:revision>44</cp:revision>
  <dcterms:created xsi:type="dcterms:W3CDTF">2014-04-01T16:27:38Z</dcterms:created>
  <dcterms:modified xsi:type="dcterms:W3CDTF">2016-01-16T11:52:51Z</dcterms:modified>
</cp:coreProperties>
</file>