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312" r:id="rId3"/>
    <p:sldId id="396" r:id="rId4"/>
    <p:sldId id="360" r:id="rId5"/>
    <p:sldId id="627" r:id="rId6"/>
    <p:sldId id="630" r:id="rId7"/>
    <p:sldId id="628" r:id="rId8"/>
    <p:sldId id="629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2" r:id="rId19"/>
    <p:sldId id="641" r:id="rId20"/>
    <p:sldId id="643" r:id="rId21"/>
    <p:sldId id="644" r:id="rId22"/>
    <p:sldId id="645" r:id="rId23"/>
    <p:sldId id="646" r:id="rId24"/>
    <p:sldId id="647" r:id="rId25"/>
    <p:sldId id="648" r:id="rId26"/>
    <p:sldId id="650" r:id="rId27"/>
    <p:sldId id="654" r:id="rId28"/>
    <p:sldId id="649" r:id="rId29"/>
    <p:sldId id="651" r:id="rId30"/>
    <p:sldId id="653" r:id="rId31"/>
    <p:sldId id="655" r:id="rId32"/>
    <p:sldId id="657" r:id="rId33"/>
    <p:sldId id="656" r:id="rId34"/>
    <p:sldId id="658" r:id="rId35"/>
    <p:sldId id="660" r:id="rId36"/>
    <p:sldId id="661" r:id="rId37"/>
    <p:sldId id="659" r:id="rId38"/>
    <p:sldId id="662" r:id="rId39"/>
    <p:sldId id="663" r:id="rId40"/>
    <p:sldId id="664" r:id="rId41"/>
    <p:sldId id="666" r:id="rId42"/>
    <p:sldId id="665" r:id="rId43"/>
    <p:sldId id="668" r:id="rId44"/>
    <p:sldId id="669" r:id="rId45"/>
    <p:sldId id="670" r:id="rId46"/>
    <p:sldId id="671" r:id="rId47"/>
    <p:sldId id="673" r:id="rId48"/>
    <p:sldId id="674" r:id="rId49"/>
    <p:sldId id="298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792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6362" autoAdjust="0"/>
  </p:normalViewPr>
  <p:slideViewPr>
    <p:cSldViewPr>
      <p:cViewPr varScale="1">
        <p:scale>
          <a:sx n="60" d="100"/>
          <a:sy n="60" d="100"/>
        </p:scale>
        <p:origin x="102" y="31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39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955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1678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39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447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7157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698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453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6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63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79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1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5/7/2017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5/7/2017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5/7/2017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5/7/2017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move_constructo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C++11 and C++14 </a:t>
            </a:r>
            <a:br>
              <a:rPr lang="en-US" dirty="0"/>
            </a:br>
            <a:r>
              <a:rPr lang="en-US" dirty="0"/>
              <a:t>Advanced Features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Semantics in C++</a:t>
            </a:r>
          </a:p>
        </p:txBody>
      </p:sp>
    </p:spTree>
    <p:extLst>
      <p:ext uri="{BB962C8B-B14F-4D97-AF65-F5344CB8AC3E}">
        <p14:creationId xmlns:p14="http://schemas.microsoft.com/office/powerpoint/2010/main" val="29365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Initialization Variations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C++03 differences in initialization syntax can be confusing: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p("Tom", 13)</a:t>
            </a:r>
            <a:r>
              <a:rPr lang="en-US" dirty="0"/>
              <a:t> and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(42)</a:t>
            </a:r>
            <a:r>
              <a:rPr lang="en-US" dirty="0"/>
              <a:t> call constructors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p = Person("Tom", 13)</a:t>
            </a:r>
            <a:r>
              <a:rPr lang="en-US" dirty="0"/>
              <a:t> &amp;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(42)</a:t>
            </a:r>
            <a:r>
              <a:rPr lang="en-US" dirty="0"/>
              <a:t> are equivalent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p = Person();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p;</a:t>
            </a:r>
            <a:r>
              <a:rPr lang="en-US" dirty="0"/>
              <a:t> call the default constructor</a:t>
            </a:r>
          </a:p>
          <a:p>
            <a:pPr lvl="1"/>
            <a:r>
              <a:rPr lang="en-US" dirty="0"/>
              <a:t>BUT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p();</a:t>
            </a:r>
            <a:r>
              <a:rPr lang="en-US" dirty="0"/>
              <a:t> and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  <a:r>
              <a:rPr lang="en-US" dirty="0"/>
              <a:t> DON'T – they are function definitions</a:t>
            </a:r>
          </a:p>
          <a:p>
            <a:pPr lvl="1"/>
            <a:r>
              <a:rPr lang="en-US" dirty="0"/>
              <a:t>Arrays are initialized differently: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[] = {1, 2, 3};</a:t>
            </a:r>
          </a:p>
          <a:p>
            <a:pPr lvl="1"/>
            <a:r>
              <a:rPr lang="en-US" dirty="0"/>
              <a:t>And STL containers can't initialize like arrays: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arr.push_back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(1);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arr.push_back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742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Uniform Initialization, aka List-Initialization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C++11 unifies initialization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{}</a:t>
            </a:r>
            <a:r>
              <a:rPr lang="en-US" dirty="0"/>
              <a:t> – the "list-initialization" syntax</a:t>
            </a:r>
          </a:p>
          <a:p>
            <a:pPr lvl="1"/>
            <a:r>
              <a:rPr lang="en-US" dirty="0"/>
              <a:t>Guaranteed to call a constructor, same syntax for default and non-default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p{}</a:t>
            </a:r>
            <a:r>
              <a:rPr lang="en-US" dirty="0"/>
              <a:t> will call default constructor, unlike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p()</a:t>
            </a:r>
            <a:endParaRPr lang="en-US" dirty="0"/>
          </a:p>
          <a:p>
            <a:r>
              <a:rPr lang="en-US" dirty="0"/>
              <a:t>Any variable can</a:t>
            </a:r>
            <a:br>
              <a:rPr lang="en-US" dirty="0"/>
            </a:br>
            <a:r>
              <a:rPr lang="en-US" dirty="0"/>
              <a:t>be initialized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{}</a:t>
            </a:r>
            <a:r>
              <a:rPr lang="en-US" dirty="0"/>
              <a:t>, no code </a:t>
            </a:r>
            <a:br>
              <a:rPr lang="en-US" dirty="0"/>
            </a:br>
            <a:r>
              <a:rPr lang="en-US" dirty="0"/>
              <a:t>changes needed</a:t>
            </a:r>
          </a:p>
          <a:p>
            <a:r>
              <a:rPr lang="en-US" dirty="0"/>
              <a:t>Can also initialize STL containers and even temporary objects: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: {1, 2, 3}) {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11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25269" y="3186955"/>
            <a:ext cx="7188928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Dover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Noa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Rinit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133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initializer_list</a:t>
            </a:r>
            <a:r>
              <a:rPr lang="en-US" dirty="0"/>
              <a:t> Parameter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constructors to parse list-initialization parameters as a list</a:t>
            </a:r>
          </a:p>
          <a:p>
            <a:pPr lvl="1"/>
            <a:r>
              <a:rPr lang="en-US" dirty="0"/>
              <a:t>Works for normal methods too</a:t>
            </a:r>
          </a:p>
          <a:p>
            <a:r>
              <a:rPr lang="en-US" dirty="0"/>
              <a:t>Syntax: use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initializer_list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&lt;T&gt;</a:t>
            </a:r>
            <a:r>
              <a:rPr lang="en-US" dirty="0"/>
              <a:t> as a single parameter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</a:t>
            </a:r>
            <a:r>
              <a:rPr lang="en-US" dirty="0"/>
              <a:t> is the type of the variables, e.g. for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dirty="0"/>
              <a:t> it would be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13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49816" y="3638215"/>
            <a:ext cx="6186535" cy="28007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initializer_list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initList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initList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initList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66012" y="3638215"/>
            <a:ext cx="3960972" cy="28007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initializer_list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683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 &amp; Object Usability Enhancements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Deleted methods – disable a given method for a class</a:t>
            </a:r>
          </a:p>
          <a:p>
            <a:pPr lvl="1"/>
            <a:r>
              <a:rPr lang="en-US" dirty="0"/>
              <a:t>Syntax: declare and add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delete;</a:t>
            </a:r>
            <a:r>
              <a:rPr lang="en-US" dirty="0"/>
              <a:t> (like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0;</a:t>
            </a:r>
            <a:r>
              <a:rPr lang="en-US" dirty="0"/>
              <a:t> for pure-virtual methods)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Person&amp; other) = delete;</a:t>
            </a:r>
            <a:endParaRPr lang="en-US" dirty="0"/>
          </a:p>
          <a:p>
            <a:r>
              <a:rPr lang="en-US" dirty="0"/>
              <a:t>Defaulted methods – generate a "default" method implementation</a:t>
            </a:r>
          </a:p>
          <a:p>
            <a:pPr lvl="1"/>
            <a:r>
              <a:rPr lang="en-US" dirty="0"/>
              <a:t>Good for default constructor, virtual destructor and other special members</a:t>
            </a:r>
          </a:p>
          <a:p>
            <a:pPr lvl="1"/>
            <a:r>
              <a:rPr lang="en-US" dirty="0"/>
              <a:t>Syntax: declare method and add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default;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Person() = default;</a:t>
            </a:r>
            <a:r>
              <a:rPr lang="en-US" dirty="0"/>
              <a:t>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~Person() = default;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5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Temporary Anonymous Functions</a:t>
            </a:r>
          </a:p>
        </p:txBody>
      </p:sp>
    </p:spTree>
    <p:extLst>
      <p:ext uri="{BB962C8B-B14F-4D97-AF65-F5344CB8AC3E}">
        <p14:creationId xmlns:p14="http://schemas.microsoft.com/office/powerpoint/2010/main" val="28653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of Using STL with Function Pointers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find_if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/>
              <a:t>? It needs a predicate to work</a:t>
            </a:r>
          </a:p>
          <a:p>
            <a:pPr lvl="1"/>
            <a:r>
              <a:rPr lang="en-US" dirty="0"/>
              <a:t>One option is to declare a function and give it that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very good code – single-use function visible globally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17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2649071"/>
            <a:ext cx="81534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personIs69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Charlie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auto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find_if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personIs69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of Using STL with Function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approach to using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find_if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/>
              <a:t> is function objects</a:t>
            </a:r>
          </a:p>
          <a:p>
            <a:pPr lvl="1"/>
            <a:r>
              <a:rPr lang="en-US" dirty="0"/>
              <a:t>Better than the function, but a lot of boilerplate code for a simple task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18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36633" y="2667000"/>
            <a:ext cx="9182179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PersonAgePredicate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PersonAgePredicate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{}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Charlie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auto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find_if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PersonAgePredicate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4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Anonymous (no name) functions which can be "</a:t>
            </a:r>
            <a:r>
              <a:rPr lang="en-US" dirty="0" err="1"/>
              <a:t>inlined</a:t>
            </a:r>
            <a:r>
              <a:rPr lang="en-US" dirty="0"/>
              <a:t>" in code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</a:t>
            </a:r>
            <a:r>
              <a:rPr lang="en-US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capture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 (</a:t>
            </a:r>
            <a:r>
              <a:rPr lang="en-US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parameters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-&gt;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</a:t>
            </a:r>
            <a:r>
              <a:rPr lang="en-US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 code;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parameters</a:t>
            </a:r>
            <a:r>
              <a:rPr lang="en-US" dirty="0"/>
              <a:t> follow the same rules as normal function parameters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RetT</a:t>
            </a:r>
            <a:r>
              <a:rPr lang="en-US" dirty="0"/>
              <a:t> – return type – can be skipped if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</a:t>
            </a:r>
            <a:r>
              <a:rPr lang="en-US" dirty="0"/>
              <a:t> statements are same type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 code</a:t>
            </a:r>
            <a:r>
              <a:rPr lang="en-US" dirty="0"/>
              <a:t> is any C++ code which is valid for a function body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capture</a:t>
            </a:r>
            <a:r>
              <a:rPr lang="en-US" dirty="0"/>
              <a:t> can be empty – we'll discuss it in a moment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[](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Person&amp; p) { return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p.getAge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== 69; }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2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Usability Enhancements: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auto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for(:)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nullptr</a:t>
            </a:r>
            <a:r>
              <a:rPr lang="en-US" dirty="0"/>
              <a:t>, etc.</a:t>
            </a:r>
          </a:p>
          <a:p>
            <a:r>
              <a:rPr lang="en-US" dirty="0"/>
              <a:t>Class &amp; Object Usability Enhancements</a:t>
            </a:r>
          </a:p>
          <a:p>
            <a:pPr lvl="1"/>
            <a:r>
              <a:rPr lang="en-US" dirty="0"/>
              <a:t>Constructor Delegation, Uniform initialization, Default and Deleted Methods</a:t>
            </a:r>
          </a:p>
          <a:p>
            <a:r>
              <a:rPr lang="en-US" dirty="0"/>
              <a:t>Lambda Functions</a:t>
            </a:r>
          </a:p>
          <a:p>
            <a:r>
              <a:rPr lang="en-US" dirty="0"/>
              <a:t>Move Semantics</a:t>
            </a:r>
          </a:p>
          <a:p>
            <a:pPr lvl="1"/>
            <a:r>
              <a:rPr lang="en-US" dirty="0"/>
              <a:t>Syntax and Usage</a:t>
            </a:r>
          </a:p>
          <a:p>
            <a:pPr lvl="1"/>
            <a:r>
              <a:rPr lang="en-US" dirty="0"/>
              <a:t>Requirements on Classes – the Rule of Three/Four/Five/Zero</a:t>
            </a:r>
          </a:p>
          <a:p>
            <a:r>
              <a:rPr lang="en-US" dirty="0"/>
              <a:t>STL Enhancements: Smart Pointers, Hash Tables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929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Basic Lambdas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do a much cleaner and shorter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find_if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endParaRPr lang="en-US" dirty="0"/>
          </a:p>
          <a:p>
            <a:pPr marL="37788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Can be used for any algorithm which uses a function object: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20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2209800"/>
            <a:ext cx="8888837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Charlie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auto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find_if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b="1" kern="150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4811" y="4723032"/>
            <a:ext cx="8888837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([](</a:t>
            </a:r>
            <a:r>
              <a:rPr lang="bg-BG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bg-BG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bg-BG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bg-BG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 </a:t>
            </a:r>
            <a:r>
              <a:rPr lang="bg-BG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Basic Lambdas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2667000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2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Closures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Lambdas can access variables in the scope they are defined in</a:t>
            </a:r>
          </a:p>
          <a:p>
            <a:pPr lvl="1"/>
            <a:r>
              <a:rPr lang="en-US" dirty="0"/>
              <a:t>In programming, such functions are called "closures"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</a:t>
            </a:r>
            <a:r>
              <a:rPr lang="en-US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capture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</a:t>
            </a:r>
            <a:r>
              <a:rPr lang="en-US" dirty="0"/>
              <a:t> determines how it gets them (empty – nothing captured)</a:t>
            </a:r>
          </a:p>
          <a:p>
            <a:r>
              <a:rPr lang="en-US" dirty="0"/>
              <a:t>Example: find person in a list, with a name entered from console</a:t>
            </a:r>
          </a:p>
          <a:p>
            <a:pPr lvl="1"/>
            <a:r>
              <a:rPr lang="en-US" dirty="0"/>
              <a:t>Notice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[&amp;]</a:t>
            </a:r>
            <a:r>
              <a:rPr lang="en-US" dirty="0"/>
              <a:t> – it means "access everything in scope by reference"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22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4101966"/>
            <a:ext cx="9220200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Charlie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auto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find_if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Closure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value: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[=]</a:t>
            </a:r>
            <a:r>
              <a:rPr lang="en-US" dirty="0"/>
              <a:t> – captures all in scope by value (copy)</a:t>
            </a:r>
          </a:p>
          <a:p>
            <a:pPr lvl="1"/>
            <a:r>
              <a:rPr lang="en-US" dirty="0"/>
              <a:t>Such captures are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/>
              <a:t>. Do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[=] () mutable {}</a:t>
            </a:r>
            <a:r>
              <a:rPr lang="en-US" dirty="0"/>
              <a:t> to edit copies</a:t>
            </a:r>
          </a:p>
          <a:p>
            <a:pPr lvl="1"/>
            <a:r>
              <a:rPr lang="en-US" dirty="0"/>
              <a:t>To limit to specific variables: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variableName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</a:t>
            </a:r>
          </a:p>
          <a:p>
            <a:r>
              <a:rPr lang="en-US" dirty="0"/>
              <a:t>By reference: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[&amp;]</a:t>
            </a:r>
            <a:r>
              <a:rPr lang="en-US" dirty="0"/>
              <a:t> – captures all in scope by reference</a:t>
            </a:r>
          </a:p>
          <a:p>
            <a:pPr lvl="1"/>
            <a:r>
              <a:rPr lang="en-US" dirty="0"/>
              <a:t>Editing a variable affects the actual variable, not a local copy</a:t>
            </a:r>
          </a:p>
          <a:p>
            <a:pPr lvl="1"/>
            <a:r>
              <a:rPr lang="en-US" dirty="0"/>
              <a:t>To limit to specific variables: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[&amp;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variableName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</a:t>
            </a:r>
          </a:p>
          <a:p>
            <a:r>
              <a:rPr lang="en-US" dirty="0"/>
              <a:t>Can have multiple captures and can mix capture types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[&amp;, v]</a:t>
            </a:r>
            <a:r>
              <a:rPr lang="en-US" dirty="0"/>
              <a:t>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</a:t>
            </a:r>
            <a:r>
              <a:rPr lang="en-US" dirty="0"/>
              <a:t> by value, others by reference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[&amp;v, =]</a:t>
            </a:r>
            <a:r>
              <a:rPr lang="en-US" dirty="0"/>
              <a:t>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</a:t>
            </a:r>
            <a:r>
              <a:rPr lang="en-US" dirty="0"/>
              <a:t> by reference, others by value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6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Closures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811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Optimizing Exchange of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1166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lvalues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rvalues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"Locator" Value (</a:t>
            </a:r>
            <a:r>
              <a:rPr lang="en-US" dirty="0" err="1"/>
              <a:t>Lvalue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Has a permanent address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b; 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&gt;&gt; a &gt;&gt; b; 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 = a + b;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dirty="0"/>
              <a:t> are </a:t>
            </a:r>
            <a:r>
              <a:rPr lang="en-US" dirty="0" err="1"/>
              <a:t>lvalues</a:t>
            </a:r>
            <a:endParaRPr lang="en-US" dirty="0"/>
          </a:p>
          <a:p>
            <a:r>
              <a:rPr lang="en-US" dirty="0"/>
              <a:t>CAN stay to the </a:t>
            </a:r>
            <a:r>
              <a:rPr lang="en-US" u="sng" dirty="0"/>
              <a:t>left</a:t>
            </a:r>
            <a:r>
              <a:rPr lang="en-US" dirty="0"/>
              <a:t>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Rvalue</a:t>
            </a:r>
            <a:r>
              <a:rPr lang="en-US" dirty="0"/>
              <a:t> (temporary)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temporary value</a:t>
            </a:r>
          </a:p>
          <a:p>
            <a:pPr lvl="1"/>
            <a:r>
              <a:rPr lang="en-US" dirty="0"/>
              <a:t>E.g. result of an expression</a:t>
            </a:r>
          </a:p>
          <a:p>
            <a:r>
              <a:rPr lang="en-US" dirty="0"/>
              <a:t>NOT and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en-US" sz="1200" i="1" dirty="0"/>
              <a:t>(Captain Obvious to the rescue!)</a:t>
            </a:r>
            <a:endParaRPr lang="en-US" i="1" dirty="0"/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 + b</a:t>
            </a:r>
            <a:r>
              <a:rPr lang="en-US" dirty="0"/>
              <a:t> is an </a:t>
            </a:r>
            <a:r>
              <a:rPr lang="en-US" dirty="0" err="1"/>
              <a:t>rvalue</a:t>
            </a:r>
            <a:endParaRPr lang="en-US" dirty="0"/>
          </a:p>
          <a:p>
            <a:r>
              <a:rPr lang="en-US" dirty="0"/>
              <a:t>Can ONLY stay to the </a:t>
            </a:r>
            <a:r>
              <a:rPr lang="en-US" u="sng" dirty="0"/>
              <a:t>right</a:t>
            </a:r>
            <a:r>
              <a:rPr lang="en-US" dirty="0"/>
              <a:t>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(a + b) = c</a:t>
            </a:r>
            <a:r>
              <a:rPr lang="en-US" dirty="0"/>
              <a:t> is NOT 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Copying in C++03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code which generates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27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98612" y="2209800"/>
            <a:ext cx="8888837" cy="37856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calculateRoots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&amp;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calculateRoots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1212" y="4419600"/>
            <a:ext cx="3048000" cy="3048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825962" y="2514600"/>
            <a:ext cx="880956" cy="2286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8" name="Connector: Curved 17"/>
          <p:cNvCxnSpPr>
            <a:cxnSpLocks/>
            <a:stCxn id="28" idx="2"/>
            <a:endCxn id="8" idx="3"/>
          </p:cNvCxnSpPr>
          <p:nvPr/>
        </p:nvCxnSpPr>
        <p:spPr>
          <a:xfrm rot="10800000">
            <a:off x="6706919" y="2628901"/>
            <a:ext cx="1823011" cy="609549"/>
          </a:xfrm>
          <a:prstGeom prst="curvedConnector3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/>
          <p:cNvCxnSpPr>
            <a:cxnSpLocks/>
            <a:stCxn id="28" idx="0"/>
            <a:endCxn id="22" idx="2"/>
          </p:cNvCxnSpPr>
          <p:nvPr/>
        </p:nvCxnSpPr>
        <p:spPr>
          <a:xfrm rot="5400000" flipH="1" flipV="1">
            <a:off x="9176218" y="2646474"/>
            <a:ext cx="548934" cy="2413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30864" y="2264063"/>
            <a:ext cx="880956" cy="2286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8" name="Oval 27"/>
          <p:cNvSpPr/>
          <p:nvPr/>
        </p:nvSpPr>
        <p:spPr>
          <a:xfrm>
            <a:off x="8529929" y="3041597"/>
            <a:ext cx="1600200" cy="3937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/>
              <a:t>lvalue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cxnSpLocks/>
            <a:stCxn id="37" idx="2"/>
            <a:endCxn id="6" idx="3"/>
          </p:cNvCxnSpPr>
          <p:nvPr/>
        </p:nvCxnSpPr>
        <p:spPr>
          <a:xfrm flipH="1">
            <a:off x="6399212" y="4572000"/>
            <a:ext cx="213071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529929" y="4350220"/>
            <a:ext cx="1600200" cy="443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rvalue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27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Copying in C++03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example, we have up to 2 redundant copy operations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calculated;</a:t>
            </a:r>
            <a:r>
              <a:rPr lang="en-US" dirty="0"/>
              <a:t> copies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calculated</a:t>
            </a:r>
            <a:r>
              <a:rPr lang="en-US" dirty="0"/>
              <a:t> (</a:t>
            </a:r>
            <a:r>
              <a:rPr lang="en-US" i="1" dirty="0"/>
              <a:t>compiler could optimize this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That temporary copy is copied </a:t>
            </a:r>
            <a:r>
              <a:rPr lang="en-US" u="sng" dirty="0"/>
              <a:t>again</a:t>
            </a:r>
            <a:r>
              <a:rPr lang="en-US" dirty="0"/>
              <a:t> to be assigned to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numbers</a:t>
            </a:r>
            <a:r>
              <a:rPr lang="en-US" dirty="0"/>
              <a:t> in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</a:t>
            </a:r>
            <a:endParaRPr lang="en-US" dirty="0"/>
          </a:p>
          <a:p>
            <a:r>
              <a:rPr lang="en-US" dirty="0"/>
              <a:t>Instead of copying the temporary, we </a:t>
            </a:r>
            <a:r>
              <a:rPr lang="en-US" i="1" dirty="0"/>
              <a:t>could</a:t>
            </a:r>
            <a:r>
              <a:rPr lang="en-US" dirty="0"/>
              <a:t> just take it’s memory</a:t>
            </a:r>
          </a:p>
          <a:p>
            <a:pPr lvl="1"/>
            <a:r>
              <a:rPr lang="en-US" dirty="0"/>
              <a:t>It is an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</a:t>
            </a:r>
            <a:r>
              <a:rPr lang="en-US" dirty="0"/>
              <a:t>, nothing else can use it, so why not just copy?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 err="1"/>
              <a:t>’s</a:t>
            </a:r>
            <a:r>
              <a:rPr lang="en-US" dirty="0"/>
              <a:t> copy constructor copies the memory element by element </a:t>
            </a:r>
          </a:p>
          <a:p>
            <a:pPr lvl="1"/>
            <a:r>
              <a:rPr lang="en-US" dirty="0"/>
              <a:t>But that’s redundant for </a:t>
            </a:r>
            <a:r>
              <a:rPr lang="en-US" dirty="0" err="1"/>
              <a:t>rvalues</a:t>
            </a:r>
            <a:r>
              <a:rPr lang="en-US" dirty="0"/>
              <a:t> – there we could just do</a:t>
            </a:r>
            <a:br>
              <a:rPr lang="en-US" dirty="0"/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this.data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other.data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other.data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nullptr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en-US" dirty="0"/>
          </a:p>
          <a:p>
            <a:pPr lvl="1"/>
            <a:r>
              <a:rPr lang="en-US" dirty="0"/>
              <a:t>… but it IS necessary for </a:t>
            </a:r>
            <a:r>
              <a:rPr lang="en-US" dirty="0" err="1"/>
              <a:t>lvalues</a:t>
            </a:r>
            <a:r>
              <a:rPr lang="en-US" dirty="0"/>
              <a:t> (they can be used from other code too)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133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Copying in C++03 – Can't Have 2 Behaviors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steal memory from a return value (as it is temporary):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But we CAN’T here (we need to copy):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No way to separate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lvalue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</a:t>
            </a:r>
            <a:r>
              <a:rPr lang="en-US" dirty="0"/>
              <a:t> constructors in C++03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Because we can’t say that a parameter must be an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29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49161" y="4033771"/>
            <a:ext cx="9162306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calculateRoots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&amp;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49161" y="2211041"/>
            <a:ext cx="916230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calculateRoots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&amp;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calculateRoots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Usability Enhancements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Simplifying the Writing of C++ Code</a:t>
            </a:r>
          </a:p>
        </p:txBody>
      </p:sp>
    </p:spTree>
    <p:extLst>
      <p:ext uri="{BB962C8B-B14F-4D97-AF65-F5344CB8AC3E}">
        <p14:creationId xmlns:p14="http://schemas.microsoft.com/office/powerpoint/2010/main" val="257838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DataType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&amp;&amp; ref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/>
              <a:t>E.g.: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&amp;&amp; result =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calculateRoots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(numbers);</a:t>
            </a:r>
          </a:p>
          <a:p>
            <a:pPr lvl="1"/>
            <a:r>
              <a:rPr lang="en-US" dirty="0"/>
              <a:t>E.g.: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&amp;&amp; other);</a:t>
            </a:r>
            <a:endParaRPr lang="en-US" dirty="0"/>
          </a:p>
          <a:p>
            <a:r>
              <a:rPr lang="en-US" dirty="0"/>
              <a:t>Can ONLY point to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rvalues</a:t>
            </a:r>
            <a:r>
              <a:rPr lang="en-US" dirty="0"/>
              <a:t> and the referred value CAN be edited</a:t>
            </a:r>
          </a:p>
          <a:p>
            <a:pPr lvl="1"/>
            <a:r>
              <a:rPr lang="en-US" dirty="0"/>
              <a:t>C++03 references can also point to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rvalues</a:t>
            </a:r>
            <a:r>
              <a:rPr lang="en-US" dirty="0"/>
              <a:t>, but they must be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/>
              <a:t>E.g.: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w = 70;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&amp; valid = (w - 1);</a:t>
            </a:r>
            <a:r>
              <a:rPr lang="en-US" dirty="0"/>
              <a:t> – valid (the ref is constant)</a:t>
            </a:r>
            <a:br>
              <a:rPr lang="en-US" dirty="0"/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&amp; invalid = (w - 1);</a:t>
            </a:r>
            <a:r>
              <a:rPr lang="en-US" dirty="0"/>
              <a:t> – NOT valid (non-</a:t>
            </a:r>
            <a:r>
              <a:rPr lang="en-US" dirty="0" err="1"/>
              <a:t>const</a:t>
            </a:r>
            <a:r>
              <a:rPr lang="en-US" dirty="0"/>
              <a:t> ref to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&amp;&amp; valid = (w - 1);</a:t>
            </a:r>
            <a:r>
              <a:rPr lang="en-US" dirty="0"/>
              <a:t> – valid </a:t>
            </a:r>
            <a:br>
              <a:rPr lang="en-US" dirty="0"/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&amp;&amp; invalid = w;</a:t>
            </a:r>
            <a:r>
              <a:rPr lang="en-US" dirty="0"/>
              <a:t> – NOT valid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</a:t>
            </a:r>
            <a:r>
              <a:rPr lang="en-US" dirty="0"/>
              <a:t> ref can’t point to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lvalues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C++11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27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Semantics – Move Constructor &amp;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</a:t>
            </a:r>
            <a:r>
              <a:rPr lang="en-US" dirty="0"/>
              <a:t> references allow us to define methods specifically for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Move constructor – steals memory from an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</a:t>
            </a:r>
            <a:r>
              <a:rPr lang="en-US" dirty="0"/>
              <a:t> reference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&amp;&amp; other) 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data(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other.data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), length(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other.length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other.data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nullptr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  <a:p>
            <a:pPr lvl="1"/>
            <a:r>
              <a:rPr lang="en-US" dirty="0"/>
              <a:t>Important to prevent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</a:t>
            </a:r>
            <a:r>
              <a:rPr lang="en-US" dirty="0"/>
              <a:t>’s destructor from clearing memory we’ve stolen</a:t>
            </a:r>
          </a:p>
          <a:p>
            <a:pPr lvl="1"/>
            <a:r>
              <a:rPr lang="en-US" dirty="0"/>
              <a:t>Here,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other.data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nullptr</a:t>
            </a:r>
            <a:r>
              <a:rPr lang="en-US" dirty="0"/>
              <a:t> is enough (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delete</a:t>
            </a:r>
            <a:r>
              <a:rPr lang="en-US" dirty="0"/>
              <a:t> skips null pointers)</a:t>
            </a:r>
          </a:p>
          <a:p>
            <a:r>
              <a:rPr lang="en-US" dirty="0"/>
              <a:t>Move assignment operator – analogous to move constructor</a:t>
            </a:r>
          </a:p>
          <a:p>
            <a:pPr lvl="1"/>
            <a:r>
              <a:rPr lang="en-US" dirty="0"/>
              <a:t>Needs to free memory &amp; return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lvalue</a:t>
            </a:r>
            <a:r>
              <a:rPr lang="en-US" dirty="0"/>
              <a:t> reference (like copy assignment does)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br>
              <a:rPr lang="en-US" dirty="0"/>
            </a:br>
            <a:r>
              <a:rPr lang="en-US" dirty="0"/>
              <a:t>Move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7850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line 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 = Person{}; </a:t>
            </a:r>
            <a:br>
              <a:rPr lang="en-US" dirty="0"/>
            </a:br>
            <a:r>
              <a:rPr lang="en-US" dirty="0"/>
              <a:t>print to the console, if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dirty="0"/>
              <a:t> is a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  <a:r>
              <a:rPr lang="en-US" dirty="0"/>
              <a:t> object which has </a:t>
            </a:r>
            <a:br>
              <a:rPr lang="en-US" dirty="0"/>
            </a:br>
            <a:r>
              <a:rPr lang="en-US" dirty="0"/>
              <a:t>already been initialized </a:t>
            </a:r>
            <a:br>
              <a:rPr lang="en-US" dirty="0"/>
            </a:br>
            <a:r>
              <a:rPr lang="en-US" dirty="0"/>
              <a:t>(considering the given classes)?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copy Body copy 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copy Body move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move Body copy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move Body move</a:t>
            </a:r>
          </a:p>
          <a:p>
            <a:pPr marL="835086" lvl="1" indent="-457200">
              <a:buFont typeface="+mj-lt"/>
              <a:buAutoNum type="alphaLcParenR"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34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5413" y="1701797"/>
            <a:ext cx="5104692" cy="41857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/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4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"Body copy "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4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"Body move "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Body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/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4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"Person copy "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4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hangingPunct="0"/>
            <a:r>
              <a:rPr lang="en-US" sz="14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Person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4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"Person move "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4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hangingPunct="0"/>
            <a:r>
              <a:rPr lang="en-US" sz="14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4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3812" y="49426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TIME’S UP!</a:t>
            </a:r>
            <a:endParaRPr lang="bg-BG" sz="1800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084823" y="-1571810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TextBox 7"/>
          <p:cNvSpPr txBox="1"/>
          <p:nvPr/>
        </p:nvSpPr>
        <p:spPr>
          <a:xfrm>
            <a:off x="1293812" y="49426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3541715" y="3162299"/>
            <a:ext cx="381000" cy="4114801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441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3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8" grpId="0"/>
      <p:bldP spid="8" grpId="1"/>
      <p:bldP spid="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one does not simply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r="1783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Pitfall: failing to call a member’s move due to accidentally passing an </a:t>
            </a:r>
            <a:r>
              <a:rPr lang="en-US" dirty="0" err="1"/>
              <a:t>lvalue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we use </a:t>
            </a:r>
            <a:r>
              <a:rPr lang="en-US" sz="21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other.body</a:t>
            </a:r>
            <a:r>
              <a:rPr lang="en-US" dirty="0"/>
              <a:t> in multiple places? Yes! Then it isn’t a temporary! It isn’t an </a:t>
            </a:r>
            <a:r>
              <a:rPr lang="en-US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</a:t>
            </a:r>
            <a:r>
              <a:rPr lang="en-US" dirty="0"/>
              <a:t>, it’s an </a:t>
            </a:r>
            <a:r>
              <a:rPr lang="en-US" sz="2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lvalue</a:t>
            </a:r>
            <a:r>
              <a:rPr lang="en-US" dirty="0"/>
              <a:t>.</a:t>
            </a:r>
          </a:p>
          <a:p>
            <a:r>
              <a:rPr lang="en-US" sz="21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body=</a:t>
            </a:r>
            <a:r>
              <a:rPr lang="en-US" sz="21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sz="21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::move(</a:t>
            </a:r>
            <a:r>
              <a:rPr lang="en-US" sz="21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other.body</a:t>
            </a:r>
            <a:r>
              <a:rPr lang="en-US" sz="21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casts </a:t>
            </a:r>
            <a:r>
              <a:rPr lang="en-US" sz="21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other.body</a:t>
            </a:r>
            <a:r>
              <a:rPr lang="en-US" dirty="0"/>
              <a:t> to an </a:t>
            </a:r>
            <a:r>
              <a:rPr lang="en-US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</a:t>
            </a:r>
            <a:r>
              <a:rPr lang="en-US" dirty="0"/>
              <a:t> reference, hence move-assignment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35</a:t>
            </a:fld>
            <a:endParaRPr lang="bg-BG"/>
          </a:p>
        </p:txBody>
      </p:sp>
      <p:sp>
        <p:nvSpPr>
          <p:cNvPr id="6" name="TextBox 9"/>
          <p:cNvSpPr txBox="1"/>
          <p:nvPr/>
        </p:nvSpPr>
        <p:spPr>
          <a:xfrm>
            <a:off x="6010364" y="602159"/>
            <a:ext cx="5043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ONE DOES NOT SIMPLY </a:t>
            </a:r>
            <a:endParaRPr lang="bg-BG" sz="4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5312931" y="4356318"/>
            <a:ext cx="63674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CALL A MOVE CONSTRUCTOR/ASSIGNMENT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FROM A MOVE CONSTRUCTOR/ASSIGNMENT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BY PASSING-IN THE MEMBER OF "OTHER“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 WITHOUT USING STD::MOVE ON THE MEMBER</a:t>
            </a:r>
          </a:p>
        </p:txBody>
      </p:sp>
    </p:spTree>
    <p:extLst>
      <p:ext uri="{BB962C8B-B14F-4D97-AF65-F5344CB8AC3E}">
        <p14:creationId xmlns:p14="http://schemas.microsoft.com/office/powerpoint/2010/main" val="1795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::move</a:t>
            </a:r>
            <a:r>
              <a:rPr lang="en-US" dirty="0"/>
              <a:t> for Moving Non-Primitive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use a parameter’s member, we are using an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lvalue</a:t>
            </a:r>
            <a:endParaRPr lang="en-US" sz="1900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Hence, calling a </a:t>
            </a:r>
            <a:r>
              <a:rPr lang="en-US" dirty="0" err="1"/>
              <a:t>ctor</a:t>
            </a:r>
            <a:r>
              <a:rPr lang="en-US" dirty="0"/>
              <a:t>/assignment calls the copy, not the move</a:t>
            </a:r>
          </a:p>
          <a:p>
            <a:pPr lvl="1"/>
            <a:r>
              <a:rPr lang="en-US" dirty="0"/>
              <a:t>OK for primitives 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</a:t>
            </a:r>
            <a:r>
              <a:rPr lang="en-US" dirty="0"/>
              <a:t>, etc.) – we’re ok with a value copy there</a:t>
            </a:r>
          </a:p>
          <a:p>
            <a:pPr lvl="1"/>
            <a:r>
              <a:rPr lang="en-US" dirty="0"/>
              <a:t>NOT OK for complex objects 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::string</a:t>
            </a:r>
            <a:r>
              <a:rPr lang="en-US" dirty="0"/>
              <a:t>, etc.)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::move</a:t>
            </a:r>
            <a:r>
              <a:rPr lang="en-US" dirty="0"/>
              <a:t> returns an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rvalue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to a given object (it does a static cast)</a:t>
            </a:r>
          </a:p>
          <a:p>
            <a:pPr lvl="1"/>
            <a:r>
              <a:rPr lang="en-US" dirty="0"/>
              <a:t>This allows explicitly calling the move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11385" y="3810000"/>
            <a:ext cx="3962400" cy="11695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bg-BG" sz="14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4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Non-Primitive  Members with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::move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6560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Semantics –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STL supports move semantics </a:t>
            </a:r>
            <a:r>
              <a:rPr lang="en-US" sz="2400" dirty="0"/>
              <a:t>(returning containers is fast in C++11)</a:t>
            </a:r>
            <a:endParaRPr lang="en-US" dirty="0"/>
          </a:p>
          <a:p>
            <a:r>
              <a:rPr lang="en-US" dirty="0"/>
              <a:t>The compiler auto-generates per-member move operations, if:</a:t>
            </a:r>
          </a:p>
          <a:p>
            <a:pPr lvl="1"/>
            <a:r>
              <a:rPr lang="en-US" dirty="0"/>
              <a:t>Class has no copy </a:t>
            </a:r>
            <a:r>
              <a:rPr lang="en-US" dirty="0" err="1"/>
              <a:t>ctor</a:t>
            </a:r>
            <a:r>
              <a:rPr lang="en-US" dirty="0"/>
              <a:t> &amp; copy-assignment (usually, see </a:t>
            </a:r>
            <a:r>
              <a:rPr lang="en-US" dirty="0">
                <a:hlinkClick r:id="rId2"/>
              </a:rPr>
              <a:t>full list here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ensure, do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C(C&amp;&amp;) = default; C&amp; operator=(C&amp;&amp;) = default;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/>
              <a:t>If your class does need copy/destruction, it probably needs move</a:t>
            </a:r>
          </a:p>
          <a:p>
            <a:pPr lvl="1"/>
            <a:r>
              <a:rPr lang="en-US" dirty="0"/>
              <a:t>The Rule of Three extends to the Rule of Five, but mostly for optimization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delete</a:t>
            </a:r>
            <a:r>
              <a:rPr lang="en-US" dirty="0"/>
              <a:t> copy or move constructors/assignments</a:t>
            </a:r>
            <a:r>
              <a:rPr lang="bg-BG" dirty="0"/>
              <a:t> </a:t>
            </a:r>
            <a:r>
              <a:rPr lang="en-US" dirty="0"/>
              <a:t>when not wanted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STL Enhancements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Smart Pointers, </a:t>
            </a:r>
            <a:r>
              <a:rPr lang="en-US"/>
              <a:t>Hash Tables,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Deduction –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auto</a:t>
            </a:r>
            <a:r>
              <a:rPr lang="en-US" dirty="0"/>
              <a:t> Keyword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auto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someVariable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= </a:t>
            </a:r>
            <a:r>
              <a:rPr lang="en-US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some expression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auto x = 5</a:t>
            </a:r>
            <a:r>
              <a:rPr lang="en-US" dirty="0"/>
              <a:t>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  <a:r>
              <a:rPr lang="en-US" dirty="0"/>
              <a:t> will be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/>
              <a:t>Compiler replaces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auto</a:t>
            </a:r>
            <a:r>
              <a:rPr lang="en-US" dirty="0"/>
              <a:t> with the expression's type</a:t>
            </a:r>
          </a:p>
          <a:p>
            <a:pPr lvl="1"/>
            <a:r>
              <a:rPr lang="en-US" dirty="0"/>
              <a:t>Useful for replacing long type names (e.g. iterators to templated containers)</a:t>
            </a:r>
          </a:p>
          <a:p>
            <a:pPr lvl="1"/>
            <a:r>
              <a:rPr lang="en-US" dirty="0"/>
              <a:t>In C++11: works for variables initialized on declaration</a:t>
            </a:r>
          </a:p>
          <a:p>
            <a:pPr lvl="1"/>
            <a:r>
              <a:rPr lang="en-US" dirty="0"/>
              <a:t>In C++14: can be a method's return type (inferred from return statement)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50181" y="4602540"/>
            <a:ext cx="6002031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fractionNames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fractionNames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fractionNames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</a:p>
          <a:p>
            <a:pPr hangingPunct="0">
              <a:spcAft>
                <a:spcPts val="0"/>
              </a:spcAft>
            </a:pPr>
            <a:endParaRPr lang="en-US" sz="1600" b="1" kern="150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fractionNames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4812" y="4602540"/>
            <a:ext cx="3659028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Mismanagement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2215039"/>
            <a:ext cx="9144000" cy="31085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/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PersonPtr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/>
            <a:r>
              <a:rPr lang="en-US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PersonPtr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hangingPunct="0"/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4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 Dover"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4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"Charlie Foxtrot"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/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sz="14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remove_if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](</a:t>
            </a:r>
            <a:r>
              <a:rPr lang="en-US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PersonPtr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&gt; </a:t>
            </a:r>
            <a:r>
              <a:rPr lang="en-US" sz="14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});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hangingPunct="0"/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/>
            <a:r>
              <a:rPr lang="en-US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cxnSpLocks/>
            <a:stCxn id="22" idx="1"/>
          </p:cNvCxnSpPr>
          <p:nvPr/>
        </p:nvCxnSpPr>
        <p:spPr>
          <a:xfrm flipH="1">
            <a:off x="2055813" y="4532117"/>
            <a:ext cx="4172672" cy="1922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17" idx="1"/>
          </p:cNvCxnSpPr>
          <p:nvPr/>
        </p:nvCxnSpPr>
        <p:spPr>
          <a:xfrm flipH="1">
            <a:off x="3351212" y="2585015"/>
            <a:ext cx="3544714" cy="941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95926" y="2297894"/>
            <a:ext cx="4378815" cy="57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2. We don’t delete the memory here, we just remove pointers from the list – that’s a leak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28485" y="4244996"/>
            <a:ext cx="3694286" cy="57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1. We don’t do a per-element delete when we’re done using the list</a:t>
            </a:r>
          </a:p>
        </p:txBody>
      </p:sp>
    </p:spTree>
    <p:extLst>
      <p:ext uri="{BB962C8B-B14F-4D97-AF65-F5344CB8AC3E}">
        <p14:creationId xmlns:p14="http://schemas.microsoft.com/office/powerpoint/2010/main" val="47769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typed pointers to dynamic memory</a:t>
            </a:r>
          </a:p>
          <a:p>
            <a:pPr lvl="1"/>
            <a:r>
              <a:rPr lang="en-US" dirty="0"/>
              <a:t>Act like pointers, but handle memory (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delete</a:t>
            </a:r>
            <a:r>
              <a:rPr lang="en-US" dirty="0"/>
              <a:t>) automatically</a:t>
            </a:r>
          </a:p>
          <a:p>
            <a:pPr lvl="1"/>
            <a:r>
              <a:rPr lang="en-US" dirty="0"/>
              <a:t>Provide setting, getting, dereferencing, accessing pointed members, etc.</a:t>
            </a:r>
          </a:p>
          <a:p>
            <a:r>
              <a:rPr lang="en-US" dirty="0"/>
              <a:t>C++11: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weak_ptr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unique_ptr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reset(T*)</a:t>
            </a:r>
            <a:r>
              <a:rPr lang="en-US" dirty="0"/>
              <a:t> – replaces the stored pointer,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T* get()</a:t>
            </a:r>
            <a:r>
              <a:rPr lang="en-US" dirty="0"/>
              <a:t> – returns it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operator*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operator-&gt;</a:t>
            </a:r>
            <a:r>
              <a:rPr lang="en-US" dirty="0"/>
              <a:t> – dereferencing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 bool</a:t>
            </a:r>
            <a:r>
              <a:rPr lang="en-US" dirty="0"/>
              <a:t> (e.g.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{}</a:t>
            </a:r>
            <a:r>
              <a:rPr lang="en-US" dirty="0"/>
              <a:t> )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  <a:r>
              <a:rPr lang="en-US" dirty="0"/>
              <a:t> if stored pointer not null</a:t>
            </a:r>
          </a:p>
          <a:p>
            <a:pPr lvl="1"/>
            <a:r>
              <a:rPr lang="en-US" dirty="0"/>
              <a:t>NO pointer arithmetic, NO (until C++17)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operator[]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</a:t>
            </a:r>
            <a:r>
              <a:rPr lang="en-US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template&lt;T&gt;</a:t>
            </a:r>
            <a:r>
              <a:rPr lang="en-US" dirty="0"/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shared_ptr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 err="1"/>
              <a:t>s</a:t>
            </a:r>
            <a:r>
              <a:rPr lang="en-US" dirty="0"/>
              <a:t> can point to the same object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* fib = new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[3] {0, 1, 1, 2, 0}; 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p1(fib);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p2(fib);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p1.get()[4] = p1.get()[0] + p2.get()[1]; - fib[4]</a:t>
            </a:r>
            <a:r>
              <a:rPr lang="en-US" dirty="0"/>
              <a:t> is now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</a:p>
          <a:p>
            <a:r>
              <a:rPr lang="en-US" dirty="0"/>
              <a:t>Can use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make_shared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/>
              <a:t> to directly create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&lt;Person&gt; p =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make_shared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("Sha Red", 42);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/>
              <a:t>– same as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&lt;Person&gt; p(new Person("Sha Red“, 42));</a:t>
            </a:r>
            <a:endParaRPr lang="en-US" dirty="0"/>
          </a:p>
          <a:p>
            <a:r>
              <a:rPr lang="en-US" dirty="0"/>
              <a:t>Memory freed when NO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/>
              <a:t> owns the object anymore:</a:t>
            </a:r>
          </a:p>
          <a:p>
            <a:pPr lvl="1"/>
            <a:r>
              <a:rPr lang="en-US" dirty="0"/>
              <a:t>Last remaining owner destroyed or assigned another pointer </a:t>
            </a:r>
            <a:br>
              <a:rPr lang="en-US" dirty="0"/>
            </a:br>
            <a:r>
              <a:rPr lang="en-US" dirty="0"/>
              <a:t>(with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operator=</a:t>
            </a:r>
            <a:r>
              <a:rPr lang="en-US" dirty="0"/>
              <a:t> 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reset()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Pointers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6714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– Other Types and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/>
              <a:t> – can’t deallocate circular references!</a:t>
            </a:r>
          </a:p>
          <a:p>
            <a:pPr lvl="1"/>
            <a:r>
              <a:rPr lang="en-US" dirty="0"/>
              <a:t>Two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/>
              <a:t> pointing to each other, or to each-other’s parent object</a:t>
            </a:r>
          </a:p>
          <a:p>
            <a:pPr lvl="1"/>
            <a:r>
              <a:rPr lang="en-US" dirty="0"/>
              <a:t>E.g. doubly-linked list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Node</a:t>
            </a:r>
            <a:r>
              <a:rPr lang="en-US" dirty="0"/>
              <a:t> objects with 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&lt;Node&gt; next, 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prev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unique_ptr</a:t>
            </a:r>
            <a:r>
              <a:rPr lang="en-US" dirty="0"/>
              <a:t> – no copying, used to have single owner of object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weak_ptr</a:t>
            </a:r>
            <a:r>
              <a:rPr lang="en-US" dirty="0"/>
              <a:t> – same as shared, but doesn’t count as an owner</a:t>
            </a:r>
          </a:p>
          <a:p>
            <a:pPr lvl="1"/>
            <a:r>
              <a:rPr lang="en-US" dirty="0"/>
              <a:t>Can’t access object, but can produce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/>
              <a:t> which can access object</a:t>
            </a:r>
          </a:p>
          <a:p>
            <a:pPr lvl="1"/>
            <a:r>
              <a:rPr lang="en-US" dirty="0"/>
              <a:t>Used to avoid circular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dirty="0"/>
              <a:t>, as it doesn’t count as an owner</a:t>
            </a:r>
          </a:p>
          <a:p>
            <a:pPr lvl="1"/>
            <a:r>
              <a:rPr lang="en-US" dirty="0"/>
              <a:t>doubly-linked list’s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Node</a:t>
            </a:r>
            <a:r>
              <a:rPr lang="en-US" dirty="0"/>
              <a:t>: 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shared_ptr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&lt;Node&gt; next; 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weak_ptr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&lt;Node&gt; 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prev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dirty="0"/>
              <a:t>Have some performance cost (due to the checks)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unordered_</a:t>
            </a:r>
            <a:r>
              <a:rPr lang="en-US" dirty="0"/>
              <a:t>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variants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map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multimap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multiset</a:t>
            </a:r>
            <a:r>
              <a:rPr lang="en-US" dirty="0"/>
              <a:t> in C++11</a:t>
            </a:r>
          </a:p>
          <a:p>
            <a:r>
              <a:rPr lang="en-US" dirty="0"/>
              <a:t>Key search, insertion, and removal are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O(1)</a:t>
            </a:r>
            <a:r>
              <a:rPr lang="en-US" dirty="0"/>
              <a:t> on average</a:t>
            </a:r>
          </a:p>
          <a:p>
            <a:r>
              <a:rPr lang="en-US" dirty="0"/>
              <a:t>Usage is mostly identical to ordered associative containers, e.g.: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unordered_set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uniqueNumbers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uniqueNumbers.insert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(1);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uniqueNumbers.insert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(2);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uniqueNumbers.insert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(2);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uniqueNumbers.insert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(3);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/>
              <a:t>–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uniqueNumbers</a:t>
            </a:r>
            <a:r>
              <a:rPr lang="en-US" dirty="0"/>
              <a:t> now contains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n-US" dirty="0"/>
              <a:t> in an unknown order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unordered_map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&lt;string,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cityPopulations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cityPopulations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["Townsville"] = 180133;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unordered_</a:t>
            </a:r>
            <a:r>
              <a:rPr lang="en-US" dirty="0"/>
              <a:t>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Usage cases (standard types):</a:t>
            </a:r>
          </a:p>
          <a:p>
            <a:pPr lvl="1"/>
            <a:r>
              <a:rPr lang="en-US" dirty="0"/>
              <a:t>"Indexing" objects by a </a:t>
            </a:r>
            <a:br>
              <a:rPr lang="en-US" dirty="0"/>
            </a:br>
            <a:r>
              <a:rPr lang="en-US" dirty="0"/>
              <a:t>standard type field</a:t>
            </a:r>
          </a:p>
          <a:p>
            <a:pPr lvl="1"/>
            <a:r>
              <a:rPr lang="en-US" dirty="0"/>
              <a:t>Mapping a standard type </a:t>
            </a:r>
            <a:br>
              <a:rPr lang="en-US" dirty="0"/>
            </a:br>
            <a:r>
              <a:rPr lang="en-US" dirty="0"/>
              <a:t>value to another value/values</a:t>
            </a:r>
            <a:br>
              <a:rPr lang="en-US" dirty="0"/>
            </a:br>
            <a:r>
              <a:rPr lang="en-US" dirty="0"/>
              <a:t>(e.g. counting occurrences)</a:t>
            </a:r>
          </a:p>
          <a:p>
            <a:pPr lvl="1"/>
            <a:r>
              <a:rPr lang="en-US" dirty="0"/>
              <a:t>Finding unique values among </a:t>
            </a:r>
            <a:br>
              <a:rPr lang="en-US" dirty="0"/>
            </a:br>
            <a:r>
              <a:rPr lang="en-US" dirty="0"/>
              <a:t>a set of standard type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4412" y="1752600"/>
            <a:ext cx="5484972" cy="31085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/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typedef 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shared_ptr</a:t>
            </a:r>
            <a:r>
              <a:rPr lang="en-US" sz="14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sz="14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PersonPtr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5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unordered_map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PersonPtr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peopleByName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unordered_map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ageCounts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unordered_set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uniqueLettersInNames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PersonPtr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peopleByName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 =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ageCounts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()]++;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isalpha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uniqueLettersInNames</a:t>
            </a:r>
            <a:r>
              <a:rPr lang="en-US" sz="14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unordered_map</a:t>
            </a:r>
            <a:r>
              <a:rPr lang="en-US" dirty="0"/>
              <a:t> and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unordered_set</a:t>
            </a:r>
            <a:r>
              <a:rPr lang="en-US" dirty="0"/>
              <a:t> Usage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6178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</a:t>
            </a:r>
            <a:r>
              <a:rPr lang="en-US" dirty="0"/>
              <a:t> Loop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auto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C++11 introduced the range-based for loop: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(T item : container) { ... }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/>
              <a:t>Iterates over each element in a container (uses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begin</a:t>
            </a:r>
            <a:r>
              <a:rPr lang="en-US" dirty="0"/>
              <a:t> &amp;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dirty="0"/>
              <a:t> iterators)</a:t>
            </a:r>
          </a:p>
          <a:p>
            <a:pPr lvl="1"/>
            <a:r>
              <a:rPr lang="en-US" dirty="0"/>
              <a:t>item can also be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T&amp;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T&amp;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T*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T*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Combined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auto</a:t>
            </a:r>
            <a:r>
              <a:rPr lang="en-US" dirty="0"/>
              <a:t> it gives us a short syntax for complex items: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3" y="5105400"/>
            <a:ext cx="937259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fractionNames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4812" y="3516887"/>
            <a:ext cx="937260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fractionNames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auto</a:t>
            </a:r>
            <a:r>
              <a:rPr lang="en-US" dirty="0"/>
              <a:t> Keyword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426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Basic Enhancements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decltype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(expr) variable;</a:t>
            </a:r>
            <a:r>
              <a:rPr lang="en-US" dirty="0"/>
              <a:t> – sets type to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expr</a:t>
            </a:r>
            <a:r>
              <a:rPr lang="en-US" dirty="0"/>
              <a:t>'s type</a:t>
            </a:r>
          </a:p>
          <a:p>
            <a:pPr lvl="1"/>
            <a:r>
              <a:rPr lang="en-US" dirty="0"/>
              <a:t>E.g.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decltype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(0.1) variable;</a:t>
            </a:r>
            <a:r>
              <a:rPr lang="en-US" dirty="0"/>
              <a:t> – creates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variable;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/>
              <a:t>E.g.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decltype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otherVariable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variable;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variable</a:t>
            </a:r>
            <a:r>
              <a:rPr lang="en-US" dirty="0"/>
              <a:t> has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otherVariable</a:t>
            </a:r>
            <a:r>
              <a:rPr lang="en-US" dirty="0" err="1"/>
              <a:t>'s</a:t>
            </a:r>
            <a:r>
              <a:rPr lang="en-US" dirty="0"/>
              <a:t> type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nullptr</a:t>
            </a:r>
            <a:r>
              <a:rPr lang="en-US" dirty="0"/>
              <a:t> – before C++11, null pointers had to be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NULL</a:t>
            </a:r>
            <a:r>
              <a:rPr lang="en-US" dirty="0"/>
              <a:t> 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</a:p>
          <a:p>
            <a:pPr lvl="1"/>
            <a:r>
              <a:rPr lang="en-US" dirty="0"/>
              <a:t>Since those were essentially integer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dirty="0"/>
              <a:t>, there were ambiguity problems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nullptr</a:t>
            </a:r>
            <a:r>
              <a:rPr lang="en-US" dirty="0"/>
              <a:t> is a typed constant for a null pointer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constexpr</a:t>
            </a:r>
            <a:r>
              <a:rPr lang="en-US" dirty="0"/>
              <a:t> – mark variable/function to be evaluated compile-time</a:t>
            </a:r>
          </a:p>
          <a:p>
            <a:pPr lvl="1"/>
            <a:r>
              <a:rPr lang="en-US" dirty="0"/>
              <a:t>Compiler checks at compilation and can then use the function as a constant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214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&amp; Object Usability Enhancements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 Delegation, Uniform initialization, Default and Deleted Methods</a:t>
            </a:r>
          </a:p>
        </p:txBody>
      </p:sp>
    </p:spTree>
    <p:extLst>
      <p:ext uri="{BB962C8B-B14F-4D97-AF65-F5344CB8AC3E}">
        <p14:creationId xmlns:p14="http://schemas.microsoft.com/office/powerpoint/2010/main" val="3009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Delegation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C++11 constructors can call other constructors of the same class</a:t>
            </a:r>
          </a:p>
          <a:p>
            <a:pPr lvl="1"/>
            <a:r>
              <a:rPr lang="en-US" dirty="0"/>
              <a:t>C++03 constructors couldn't do this – they could only call those of the base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9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0987" y="2743200"/>
            <a:ext cx="9500896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"[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80987" y="4822655"/>
            <a:ext cx="950089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Dover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Noa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Rinit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35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3111</Words>
  <Application>Microsoft Office PowerPoint</Application>
  <PresentationFormat>Custom</PresentationFormat>
  <Paragraphs>472</Paragraphs>
  <Slides>48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Impact</vt:lpstr>
      <vt:lpstr>Times New Roman</vt:lpstr>
      <vt:lpstr>TS102787990</vt:lpstr>
      <vt:lpstr>C++11 and C++14  Advanced Features</vt:lpstr>
      <vt:lpstr>Table of Contents</vt:lpstr>
      <vt:lpstr>Basic Usability Enhancements</vt:lpstr>
      <vt:lpstr>Type Deduction – the auto Keyword</vt:lpstr>
      <vt:lpstr>Range-Based for Loop and auto</vt:lpstr>
      <vt:lpstr>The auto Keyword</vt:lpstr>
      <vt:lpstr>Other Basic Enhancements</vt:lpstr>
      <vt:lpstr>Class &amp; Object Usability Enhancements</vt:lpstr>
      <vt:lpstr>Constructor Delegation</vt:lpstr>
      <vt:lpstr>C++ Initialization Variations</vt:lpstr>
      <vt:lpstr>C++11 Uniform Initialization, aka List-Initialization</vt:lpstr>
      <vt:lpstr>Uniform Initialization</vt:lpstr>
      <vt:lpstr>C++11 std::initializer_list Parameter</vt:lpstr>
      <vt:lpstr>std::initializer_list</vt:lpstr>
      <vt:lpstr>Other Class &amp; Object Usability Enhancements</vt:lpstr>
      <vt:lpstr>Lambda Functions</vt:lpstr>
      <vt:lpstr>Issues of Using STL with Function Pointers</vt:lpstr>
      <vt:lpstr>Issues of Using STL with Function Objects</vt:lpstr>
      <vt:lpstr>Lambda Functions</vt:lpstr>
      <vt:lpstr>Using Basic Lambdas</vt:lpstr>
      <vt:lpstr>Using Basic Lambdas</vt:lpstr>
      <vt:lpstr>Lambda Closures</vt:lpstr>
      <vt:lpstr>Lambda Closure Types</vt:lpstr>
      <vt:lpstr>Lambda Closures</vt:lpstr>
      <vt:lpstr>Move Semantics</vt:lpstr>
      <vt:lpstr>C++ lvalues and rvalues</vt:lpstr>
      <vt:lpstr>Redundant Copying in C++03 – Example</vt:lpstr>
      <vt:lpstr>Redundant Copying in C++03</vt:lpstr>
      <vt:lpstr>Redundant Copying in C++03 – Can't Have 2 Behaviors</vt:lpstr>
      <vt:lpstr>C++11 rvalue References</vt:lpstr>
      <vt:lpstr>C++11 rvalue References</vt:lpstr>
      <vt:lpstr>Move Semantics – Move Constructor &amp; Assignment</vt:lpstr>
      <vt:lpstr>Implementing  Move Semantics</vt:lpstr>
      <vt:lpstr>Quick Quiz</vt:lpstr>
      <vt:lpstr>C++11 Pitfall: failing to call a member’s move due to accidentally passing an lvalue</vt:lpstr>
      <vt:lpstr>Using std::move for Moving Non-Primitive Members</vt:lpstr>
      <vt:lpstr>Moving Non-Primitive  Members with std::move</vt:lpstr>
      <vt:lpstr>Move Semantics – Details</vt:lpstr>
      <vt:lpstr>STL Enhancements</vt:lpstr>
      <vt:lpstr>Pointer Mismanagement</vt:lpstr>
      <vt:lpstr>Smart Pointers</vt:lpstr>
      <vt:lpstr>C++11 template&lt;T&gt; shared_ptr</vt:lpstr>
      <vt:lpstr>Smart Pointers</vt:lpstr>
      <vt:lpstr>Smart Pointers – Other Types and Usage</vt:lpstr>
      <vt:lpstr>C++11 unordered_ Containers</vt:lpstr>
      <vt:lpstr>C++11 unordered_ Usage</vt:lpstr>
      <vt:lpstr>Basic unordered_map and unordered_set Usage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2017-05-07T21:26:09Z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