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505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50" d="100"/>
          <a:sy n="50" d="100"/>
        </p:scale>
        <p:origin x="36" y="6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4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9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1573/cpp-programming-february-201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://www.telenor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C++ Fundamentals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Course Intro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Georgi Georgiev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2" descr="Image result">
            <a:extLst>
              <a:ext uri="{FF2B5EF4-FFF2-40B4-BE49-F238E27FC236}">
                <a16:creationId xmlns:a16="http://schemas.microsoft.com/office/drawing/2014/main" id="{9211C92E-FFC6-4A48-A9CF-7374A000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95" y="2415306"/>
            <a:ext cx="3064932" cy="344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53638C-9211-440C-8E16-E05393AD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DDB5-BCFE-479C-BB47-E595ECAA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understanding of the C++ language, syntax and features</a:t>
            </a:r>
          </a:p>
          <a:p>
            <a:r>
              <a:rPr lang="en-US" dirty="0"/>
              <a:t>Deal with C++ specifics and pitfalls, as well as good practices</a:t>
            </a:r>
          </a:p>
          <a:p>
            <a:r>
              <a:rPr lang="en-US" dirty="0"/>
              <a:t>Use C++ standard libraries and external libraries</a:t>
            </a:r>
          </a:p>
          <a:p>
            <a:r>
              <a:rPr lang="en-US" dirty="0"/>
              <a:t>Practice coding small C++ programs</a:t>
            </a:r>
          </a:p>
          <a:p>
            <a:endParaRPr lang="en-US" dirty="0"/>
          </a:p>
          <a:p>
            <a:r>
              <a:rPr lang="en-US" dirty="0"/>
              <a:t>Have fun!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736A85-4413-43DD-B06F-C4BA010B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090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83F2A-2C34-4B74-B41E-E22730905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C66C-722B-4EED-B9CC-EF70BCAE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X"/>
            </a:pPr>
            <a:r>
              <a:rPr lang="en-US" dirty="0"/>
              <a:t>Cover programming basics (what a program/variable/loop is)</a:t>
            </a:r>
          </a:p>
          <a:p>
            <a:pPr>
              <a:buFont typeface="Calibri" panose="020F0502020204030204" pitchFamily="34" charset="0"/>
              <a:buChar char="X"/>
            </a:pPr>
            <a:r>
              <a:rPr lang="en-US" dirty="0"/>
              <a:t>Become C++ specialists</a:t>
            </a:r>
          </a:p>
          <a:p>
            <a:pPr>
              <a:buFont typeface="Calibri" panose="020F0502020204030204" pitchFamily="34" charset="0"/>
              <a:buChar char="X"/>
            </a:pPr>
            <a:r>
              <a:rPr lang="en-US" dirty="0"/>
              <a:t>Focus on algorithms and data structures </a:t>
            </a:r>
          </a:p>
          <a:p>
            <a:pPr lvl="1"/>
            <a:r>
              <a:rPr lang="en-US" dirty="0"/>
              <a:t>But we will use them</a:t>
            </a:r>
          </a:p>
          <a:p>
            <a:pPr>
              <a:buFont typeface="Calibri" panose="020F0502020204030204" pitchFamily="34" charset="0"/>
              <a:buChar char="X"/>
            </a:pPr>
            <a:r>
              <a:rPr lang="en-US" dirty="0"/>
              <a:t>Cover OOP in-depth</a:t>
            </a:r>
          </a:p>
          <a:p>
            <a:pPr lvl="1"/>
            <a:r>
              <a:rPr lang="en-US" dirty="0"/>
              <a:t>But we will make the first steps with creating classes &amp; objects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43F579-B4BB-4A15-9131-9ECAE2B7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WON'T Do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348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B7EEB2-BC1A-423C-B421-513DA55D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CF58-E2F0-4E76-ABC4-F05D9DE1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C++ &amp; Basic Syntax</a:t>
            </a:r>
          </a:p>
          <a:p>
            <a:r>
              <a:rPr lang="en-US" dirty="0"/>
              <a:t>Functions, Arrays, STL Vectors</a:t>
            </a:r>
          </a:p>
          <a:p>
            <a:r>
              <a:rPr lang="en-US" dirty="0"/>
              <a:t>Strings and Streams</a:t>
            </a:r>
          </a:p>
          <a:p>
            <a:r>
              <a:rPr lang="en-US" dirty="0"/>
              <a:t>STL Library Intro &amp; STL Linear Containers (lists)</a:t>
            </a:r>
          </a:p>
          <a:p>
            <a:r>
              <a:rPr lang="en-US" dirty="0"/>
              <a:t>STL Associative Containers (maps)</a:t>
            </a:r>
          </a:p>
          <a:p>
            <a:r>
              <a:rPr lang="en-US" dirty="0"/>
              <a:t>OOP Basics: Classes and Objects</a:t>
            </a:r>
          </a:p>
          <a:p>
            <a:r>
              <a:rPr lang="en-US" dirty="0"/>
              <a:t>Exam Preparation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B362D-0730-4883-88FB-C00DCBC7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Curriculum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669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76311-CD37-4338-9423-4B5DDA12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B997-766C-4421-A938-68D5151F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C++ concepts &amp; show those concepts with simple code</a:t>
            </a:r>
          </a:p>
          <a:p>
            <a:r>
              <a:rPr lang="en-US" dirty="0"/>
              <a:t>Presentations are your lecture notes – re-read after lectures!</a:t>
            </a:r>
          </a:p>
          <a:p>
            <a:pPr lvl="1"/>
            <a:r>
              <a:rPr lang="en-US" dirty="0"/>
              <a:t>Video recordings will be available, but watching those takes time</a:t>
            </a:r>
          </a:p>
          <a:p>
            <a:r>
              <a:rPr lang="en-US" dirty="0"/>
              <a:t>Lectures will have a lot of information in them</a:t>
            </a:r>
          </a:p>
          <a:p>
            <a:pPr lvl="1"/>
            <a:r>
              <a:rPr lang="en-US" dirty="0"/>
              <a:t>You will need to spend more time studying at home than in class</a:t>
            </a:r>
            <a:endParaRPr lang="bg-BG" dirty="0"/>
          </a:p>
          <a:p>
            <a:r>
              <a:rPr lang="en-US" dirty="0"/>
              <a:t>Further reading – longer, more extensive &amp; intensive version: </a:t>
            </a:r>
            <a:r>
              <a:rPr lang="en-US" sz="3200" dirty="0">
                <a:hlinkClick r:id="rId2"/>
              </a:rPr>
              <a:t>https://softuni.bg/trainings/1573/cpp-programming-february-2017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DE4603-A05C-4D63-9508-38AB115B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630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0420E-3977-4622-9F18-23CD9FAE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5CB9-0396-4EB0-A5E5-F8841730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will end with an exam covering all topics</a:t>
            </a:r>
          </a:p>
          <a:p>
            <a:r>
              <a:rPr lang="en-US" dirty="0"/>
              <a:t>4 algorithmic tasks to be solved in 6 hours</a:t>
            </a:r>
          </a:p>
          <a:p>
            <a:r>
              <a:rPr lang="en-US" dirty="0"/>
              <a:t>Strictly-defined input and output data</a:t>
            </a:r>
          </a:p>
          <a:p>
            <a:r>
              <a:rPr lang="en-US" dirty="0"/>
              <a:t>Automatically evaluated by the Judge system</a:t>
            </a:r>
          </a:p>
          <a:p>
            <a:r>
              <a:rPr lang="en-US" dirty="0"/>
              <a:t>Max exam points: 80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64747-248F-4AEF-8228-FCC5D5D9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46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59F42-A3CD-425E-AA98-5D133764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6B7B-04B6-4940-A1CE-277742F8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homework, total of 20 points</a:t>
            </a:r>
          </a:p>
          <a:p>
            <a:pPr lvl="1"/>
            <a:r>
              <a:rPr lang="en-US" dirty="0"/>
              <a:t>Homework exercises (HE), peer-reviewed – 5 points</a:t>
            </a:r>
          </a:p>
          <a:p>
            <a:pPr lvl="1"/>
            <a:r>
              <a:rPr lang="en-US" dirty="0"/>
              <a:t>Judge Assignments (JA), exam format, </a:t>
            </a:r>
            <a:r>
              <a:rPr lang="en-US" dirty="0">
                <a:hlinkClick r:id="rId2"/>
              </a:rPr>
              <a:t>Judge</a:t>
            </a:r>
            <a:r>
              <a:rPr lang="en-US" dirty="0"/>
              <a:t>-evaluated – 15 points</a:t>
            </a:r>
          </a:p>
          <a:p>
            <a:r>
              <a:rPr lang="en-US" dirty="0"/>
              <a:t>Each lecture will have a homework exercise</a:t>
            </a:r>
          </a:p>
          <a:p>
            <a:r>
              <a:rPr lang="en-US" dirty="0"/>
              <a:t>There will be 3 Judge Assignments throughout the course</a:t>
            </a:r>
          </a:p>
          <a:p>
            <a:pPr lvl="1"/>
            <a:r>
              <a:rPr lang="en-US" dirty="0"/>
              <a:t>Each will give up to 5 points</a:t>
            </a:r>
          </a:p>
          <a:p>
            <a:pPr lvl="1"/>
            <a:r>
              <a:rPr lang="en-US" dirty="0"/>
              <a:t>About 1 assignment every 2 weeks</a:t>
            </a:r>
          </a:p>
          <a:p>
            <a:r>
              <a:rPr lang="en-US" dirty="0"/>
              <a:t>Up to 10 Bonus Points (forum and peer-review participation)</a:t>
            </a:r>
          </a:p>
          <a:p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DD0EF0-4EB6-4F50-868F-2953CFE2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98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AEA96-AABD-48F4-A857-3153CFA3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CECA-070F-4977-9489-A93367A7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Total = Exam (80) + JA (15) + HE (5) + Bonus (10) = 110</a:t>
            </a:r>
          </a:p>
          <a:p>
            <a:endParaRPr lang="en-US" dirty="0"/>
          </a:p>
          <a:p>
            <a:r>
              <a:rPr lang="en-US" dirty="0"/>
              <a:t>Getting a certificate – 75 points or more (grade 5.00)</a:t>
            </a:r>
          </a:p>
          <a:p>
            <a:r>
              <a:rPr lang="en-US" dirty="0"/>
              <a:t>Passing the course – 40 points or more (grade 3.00)</a:t>
            </a:r>
          </a:p>
          <a:p>
            <a:r>
              <a:rPr lang="en-US" dirty="0"/>
              <a:t>Other </a:t>
            </a:r>
            <a:r>
              <a:rPr lang="en-US"/>
              <a:t>requirements:</a:t>
            </a:r>
          </a:p>
          <a:p>
            <a:pPr lvl="1"/>
            <a:r>
              <a:rPr lang="en-US"/>
              <a:t>Don't </a:t>
            </a:r>
            <a:r>
              <a:rPr lang="en-US" dirty="0"/>
              <a:t>cheat on exams</a:t>
            </a:r>
          </a:p>
          <a:p>
            <a:pPr lvl="1"/>
            <a:r>
              <a:rPr lang="en-US" dirty="0"/>
              <a:t>Don't copy other students' homework</a:t>
            </a:r>
          </a:p>
          <a:p>
            <a:pPr lvl="1"/>
            <a:r>
              <a:rPr lang="en-US" dirty="0"/>
              <a:t>Be nice to fellow students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AFA738-5613-4B19-AC78-28AF708C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302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Basic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0328750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327</TotalTime>
  <Words>465</Words>
  <Application>Microsoft Office PowerPoint</Application>
  <PresentationFormat>Custom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Wingdings 2</vt:lpstr>
      <vt:lpstr>SoftUni 16x9</vt:lpstr>
      <vt:lpstr>C++ Fundamentals</vt:lpstr>
      <vt:lpstr>What We WILL Do</vt:lpstr>
      <vt:lpstr>What We WON'T Do</vt:lpstr>
      <vt:lpstr>The Curriculum</vt:lpstr>
      <vt:lpstr>The Lectures</vt:lpstr>
      <vt:lpstr>The Exam</vt:lpstr>
      <vt:lpstr>Homework</vt:lpstr>
      <vt:lpstr>Course Evaluation</vt:lpstr>
      <vt:lpstr>C++ Basic Syntax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George Georgiev</cp:lastModifiedBy>
  <cp:revision>88</cp:revision>
  <dcterms:created xsi:type="dcterms:W3CDTF">2014-01-02T17:00:34Z</dcterms:created>
  <dcterms:modified xsi:type="dcterms:W3CDTF">2017-11-12T16:37:07Z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