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0"/>
  </p:notesMasterIdLst>
  <p:handoutMasterIdLst>
    <p:handoutMasterId r:id="rId51"/>
  </p:handoutMasterIdLst>
  <p:sldIdLst>
    <p:sldId id="505" r:id="rId3"/>
    <p:sldId id="506" r:id="rId4"/>
    <p:sldId id="574" r:id="rId5"/>
    <p:sldId id="575" r:id="rId6"/>
    <p:sldId id="576" r:id="rId7"/>
    <p:sldId id="578" r:id="rId8"/>
    <p:sldId id="577" r:id="rId9"/>
    <p:sldId id="579" r:id="rId10"/>
    <p:sldId id="580" r:id="rId11"/>
    <p:sldId id="581" r:id="rId12"/>
    <p:sldId id="587" r:id="rId13"/>
    <p:sldId id="582" r:id="rId14"/>
    <p:sldId id="583" r:id="rId15"/>
    <p:sldId id="589" r:id="rId16"/>
    <p:sldId id="588" r:id="rId17"/>
    <p:sldId id="585" r:id="rId18"/>
    <p:sldId id="590" r:id="rId19"/>
    <p:sldId id="586" r:id="rId20"/>
    <p:sldId id="591" r:id="rId21"/>
    <p:sldId id="592" r:id="rId22"/>
    <p:sldId id="594" r:id="rId23"/>
    <p:sldId id="593" r:id="rId24"/>
    <p:sldId id="595" r:id="rId25"/>
    <p:sldId id="596" r:id="rId26"/>
    <p:sldId id="597" r:id="rId27"/>
    <p:sldId id="600" r:id="rId28"/>
    <p:sldId id="598" r:id="rId29"/>
    <p:sldId id="599" r:id="rId30"/>
    <p:sldId id="601" r:id="rId31"/>
    <p:sldId id="603" r:id="rId32"/>
    <p:sldId id="602" r:id="rId33"/>
    <p:sldId id="604" r:id="rId34"/>
    <p:sldId id="584" r:id="rId35"/>
    <p:sldId id="605" r:id="rId36"/>
    <p:sldId id="606" r:id="rId37"/>
    <p:sldId id="607" r:id="rId38"/>
    <p:sldId id="609" r:id="rId39"/>
    <p:sldId id="610" r:id="rId40"/>
    <p:sldId id="611" r:id="rId41"/>
    <p:sldId id="608" r:id="rId42"/>
    <p:sldId id="613" r:id="rId43"/>
    <p:sldId id="612" r:id="rId44"/>
    <p:sldId id="615" r:id="rId45"/>
    <p:sldId id="614" r:id="rId46"/>
    <p:sldId id="616" r:id="rId47"/>
    <p:sldId id="617" r:id="rId48"/>
    <p:sldId id="573"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505"/>
            <p14:sldId id="506"/>
            <p14:sldId id="574"/>
            <p14:sldId id="575"/>
            <p14:sldId id="576"/>
            <p14:sldId id="578"/>
            <p14:sldId id="577"/>
            <p14:sldId id="579"/>
            <p14:sldId id="580"/>
            <p14:sldId id="581"/>
            <p14:sldId id="587"/>
            <p14:sldId id="582"/>
            <p14:sldId id="583"/>
            <p14:sldId id="589"/>
            <p14:sldId id="588"/>
            <p14:sldId id="585"/>
            <p14:sldId id="590"/>
            <p14:sldId id="586"/>
            <p14:sldId id="591"/>
            <p14:sldId id="592"/>
            <p14:sldId id="594"/>
            <p14:sldId id="593"/>
            <p14:sldId id="595"/>
            <p14:sldId id="596"/>
            <p14:sldId id="597"/>
            <p14:sldId id="600"/>
            <p14:sldId id="598"/>
            <p14:sldId id="599"/>
            <p14:sldId id="601"/>
            <p14:sldId id="603"/>
            <p14:sldId id="602"/>
            <p14:sldId id="604"/>
            <p14:sldId id="584"/>
            <p14:sldId id="605"/>
            <p14:sldId id="606"/>
            <p14:sldId id="607"/>
            <p14:sldId id="609"/>
            <p14:sldId id="610"/>
            <p14:sldId id="611"/>
            <p14:sldId id="608"/>
            <p14:sldId id="613"/>
            <p14:sldId id="612"/>
            <p14:sldId id="615"/>
            <p14:sldId id="614"/>
            <p14:sldId id="616"/>
            <p14:sldId id="617"/>
            <p14:sldId id="57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4533" autoAdjust="0"/>
  </p:normalViewPr>
  <p:slideViewPr>
    <p:cSldViewPr>
      <p:cViewPr varScale="1">
        <p:scale>
          <a:sx n="54" d="100"/>
          <a:sy n="54" d="100"/>
        </p:scale>
        <p:origin x="102" y="118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11/19/2017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11/19/2017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34657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54106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06910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4831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19049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1519184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11/19/2017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7AA3D92-3261-477D-B938-027C7E7C28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11/19/2017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86872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E6A51476-2B36-4F63-93E5-C28847B41FA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7" name="Picture 16">
            <a:extLst>
              <a:ext uri="{FF2B5EF4-FFF2-40B4-BE49-F238E27FC236}">
                <a16:creationId xmlns:a16="http://schemas.microsoft.com/office/drawing/2014/main" id="{362F6090-8C0A-4DE2-B61B-6248FD7761C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32144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11/19/2017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6" r:id="rId5"/>
    <p:sldLayoutId id="214748367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1.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18.png"/><Relationship Id="rId12" Type="http://schemas.openxmlformats.org/officeDocument/2006/relationships/hyperlink" Target="http://www.superhosting.bg/" TargetMode="External"/><Relationship Id="rId17"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hyperlink" Target="http://www.softwaregroup-bg.com/" TargetMode="External"/><Relationship Id="rId1" Type="http://schemas.openxmlformats.org/officeDocument/2006/relationships/slideLayout" Target="../slideLayouts/slideLayout6.xml"/><Relationship Id="rId6" Type="http://schemas.openxmlformats.org/officeDocument/2006/relationships/hyperlink" Target="http://smartit.bg/" TargetMode="Externa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hyperlink" Target="http://www.infragistics.com/" TargetMode="External"/><Relationship Id="rId19" Type="http://schemas.openxmlformats.org/officeDocument/2006/relationships/image" Target="../media/image24.png"/><Relationship Id="rId4" Type="http://schemas.openxmlformats.org/officeDocument/2006/relationships/hyperlink" Target="http://xs-software.com/" TargetMode="External"/><Relationship Id="rId9" Type="http://schemas.openxmlformats.org/officeDocument/2006/relationships/image" Target="../media/image19.png"/><Relationship Id="rId14" Type="http://schemas.openxmlformats.org/officeDocument/2006/relationships/hyperlink" Target="http://www.telenor.b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Functions, Arrays, Vectors</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Creating and Using Functions, Arrays in C++, STL Vectors</a:t>
            </a:r>
          </a:p>
        </p:txBody>
      </p:sp>
      <p:sp>
        <p:nvSpPr>
          <p:cNvPr id="7" name="Text Placeholder 6"/>
          <p:cNvSpPr>
            <a:spLocks noGrp="1"/>
          </p:cNvSpPr>
          <p:nvPr>
            <p:ph type="body" sz="quarter" idx="10"/>
          </p:nvPr>
        </p:nvSpPr>
        <p:spPr>
          <a:xfrm>
            <a:off x="684212" y="4583300"/>
            <a:ext cx="3187613" cy="525135"/>
          </a:xfrm>
        </p:spPr>
        <p:txBody>
          <a:bodyPr/>
          <a:lstStyle/>
          <a:p>
            <a:r>
              <a:rPr lang="en-US" dirty="0"/>
              <a:t>Georgi Georgiev</a:t>
            </a:r>
          </a:p>
        </p:txBody>
      </p:sp>
      <p:sp>
        <p:nvSpPr>
          <p:cNvPr id="8" name="Text Placeholder 7"/>
          <p:cNvSpPr>
            <a:spLocks noGrp="1"/>
          </p:cNvSpPr>
          <p:nvPr>
            <p:ph type="body" sz="quarter" idx="13"/>
          </p:nvPr>
        </p:nvSpPr>
        <p:spPr>
          <a:xfrm>
            <a:off x="684213" y="5053199"/>
            <a:ext cx="3187614" cy="444343"/>
          </a:xfrm>
        </p:spPr>
        <p:txBody>
          <a:bodyPr/>
          <a:lstStyle/>
          <a:p>
            <a:r>
              <a:rPr lang="en-US" dirty="0"/>
              <a:t>A guy that knows C++</a:t>
            </a:r>
          </a:p>
        </p:txBody>
      </p:sp>
      <p:sp>
        <p:nvSpPr>
          <p:cNvPr id="11" name="Text Placeholder 10"/>
          <p:cNvSpPr>
            <a:spLocks noGrp="1"/>
          </p:cNvSpPr>
          <p:nvPr>
            <p:ph type="body" sz="quarter" idx="17"/>
          </p:nvPr>
        </p:nvSpPr>
        <p:spPr>
          <a:xfrm>
            <a:off x="684212" y="5499803"/>
            <a:ext cx="3187613" cy="363552"/>
          </a:xfrm>
        </p:spPr>
        <p:txBody>
          <a:bodyPr/>
          <a:lstStyle/>
          <a:p>
            <a:endParaRPr lang="en-US" dirty="0"/>
          </a:p>
        </p:txBody>
      </p:sp>
      <p:sp>
        <p:nvSpPr>
          <p:cNvPr id="12" name="Text Placeholder 11"/>
          <p:cNvSpPr>
            <a:spLocks noGrp="1"/>
          </p:cNvSpPr>
          <p:nvPr>
            <p:ph type="body" sz="quarter" idx="18"/>
          </p:nvPr>
        </p:nvSpPr>
        <p:spPr>
          <a:xfrm>
            <a:off x="684212" y="5840965"/>
            <a:ext cx="3187613" cy="331235"/>
          </a:xfrm>
        </p:spPr>
        <p:txBody>
          <a:bodyPr/>
          <a:lstStyle/>
          <a:p>
            <a:endParaRPr lang="en-US" dirty="0"/>
          </a:p>
        </p:txBody>
      </p:sp>
      <p:pic>
        <p:nvPicPr>
          <p:cNvPr id="102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026" name="Picture 2" descr="Image result for arrays">
            <a:extLst>
              <a:ext uri="{FF2B5EF4-FFF2-40B4-BE49-F238E27FC236}">
                <a16:creationId xmlns:a16="http://schemas.microsoft.com/office/drawing/2014/main" id="{7925BB26-9381-4CE7-B344-44444A12AFC8}"/>
              </a:ext>
            </a:extLst>
          </p:cNvPr>
          <p:cNvPicPr>
            <a:picLocks noGrp="1" noChangeAspect="1" noChangeArrowheads="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unctions">
            <a:extLst>
              <a:ext uri="{FF2B5EF4-FFF2-40B4-BE49-F238E27FC236}">
                <a16:creationId xmlns:a16="http://schemas.microsoft.com/office/drawing/2014/main" id="{89D20C05-BA40-480E-BEFC-06E0AB053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71825" y="3303844"/>
            <a:ext cx="1824224" cy="1804591"/>
          </a:xfrm>
          <a:prstGeom prst="rect">
            <a:avLst/>
          </a:prstGeom>
          <a:solidFill>
            <a:schemeClr val="tx1"/>
          </a:solidFill>
        </p:spPr>
      </p:pic>
      <p:pic>
        <p:nvPicPr>
          <p:cNvPr id="1032" name="Picture 8" descr="Image result for stl vector">
            <a:extLst>
              <a:ext uri="{FF2B5EF4-FFF2-40B4-BE49-F238E27FC236}">
                <a16:creationId xmlns:a16="http://schemas.microsoft.com/office/drawing/2014/main" id="{15ED5FCF-E46F-4194-8835-74AD60F3799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2812" y="3249706"/>
            <a:ext cx="1997574" cy="173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9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398A7-F585-4341-A20C-EA72D1F1534C}"/>
              </a:ext>
            </a:extLst>
          </p:cNvPr>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a:extLst>
              <a:ext uri="{FF2B5EF4-FFF2-40B4-BE49-F238E27FC236}">
                <a16:creationId xmlns:a16="http://schemas.microsoft.com/office/drawing/2014/main" id="{A067CDC8-30AE-4A69-A9BF-BFEB09C1A2D7}"/>
              </a:ext>
            </a:extLst>
          </p:cNvPr>
          <p:cNvSpPr>
            <a:spLocks noGrp="1"/>
          </p:cNvSpPr>
          <p:nvPr>
            <p:ph idx="1"/>
          </p:nvPr>
        </p:nvSpPr>
        <p:spPr/>
        <p:txBody>
          <a:bodyPr/>
          <a:lstStyle/>
          <a:p>
            <a:r>
              <a:rPr lang="en-US" dirty="0"/>
              <a:t>Declaration – tells the compiler </a:t>
            </a:r>
            <a:br>
              <a:rPr lang="en-US" dirty="0"/>
            </a:br>
            <a:r>
              <a:rPr lang="en-US" dirty="0"/>
              <a:t>there is such a function</a:t>
            </a:r>
          </a:p>
          <a:p>
            <a:pPr lvl="1"/>
            <a:r>
              <a:rPr lang="en-US" dirty="0"/>
              <a:t>Can be anywhere</a:t>
            </a:r>
          </a:p>
          <a:p>
            <a:pPr lvl="1"/>
            <a:r>
              <a:rPr lang="en-US" dirty="0"/>
              <a:t>Can appear multiple times</a:t>
            </a:r>
          </a:p>
          <a:p>
            <a:pPr lvl="1"/>
            <a:r>
              <a:rPr lang="en-US" dirty="0"/>
              <a:t>Same visibility rules as for variables</a:t>
            </a:r>
          </a:p>
          <a:p>
            <a:r>
              <a:rPr lang="en-US" dirty="0"/>
              <a:t>Definition – tells the compiler what </a:t>
            </a:r>
            <a:br>
              <a:rPr lang="en-US" dirty="0"/>
            </a:br>
            <a:r>
              <a:rPr lang="en-US" dirty="0"/>
              <a:t>the function does</a:t>
            </a:r>
          </a:p>
          <a:p>
            <a:r>
              <a:rPr lang="en-US" dirty="0"/>
              <a:t>Can be declared but not defined – compilation error if called</a:t>
            </a:r>
          </a:p>
        </p:txBody>
      </p:sp>
      <p:sp>
        <p:nvSpPr>
          <p:cNvPr id="4" name="Title 3">
            <a:extLst>
              <a:ext uri="{FF2B5EF4-FFF2-40B4-BE49-F238E27FC236}">
                <a16:creationId xmlns:a16="http://schemas.microsoft.com/office/drawing/2014/main" id="{0FA46099-5D36-4C53-BBD2-11C8C2CC4FF5}"/>
              </a:ext>
            </a:extLst>
          </p:cNvPr>
          <p:cNvSpPr>
            <a:spLocks noGrp="1"/>
          </p:cNvSpPr>
          <p:nvPr>
            <p:ph type="title"/>
          </p:nvPr>
        </p:nvSpPr>
        <p:spPr/>
        <p:txBody>
          <a:bodyPr/>
          <a:lstStyle/>
          <a:p>
            <a:r>
              <a:rPr lang="en-US" dirty="0"/>
              <a:t>Function Declaration vs. Definition</a:t>
            </a:r>
            <a:endParaRPr lang="bg-BG" dirty="0"/>
          </a:p>
        </p:txBody>
      </p:sp>
      <p:sp>
        <p:nvSpPr>
          <p:cNvPr id="5" name="Rectangle 3">
            <a:extLst>
              <a:ext uri="{FF2B5EF4-FFF2-40B4-BE49-F238E27FC236}">
                <a16:creationId xmlns:a16="http://schemas.microsoft.com/office/drawing/2014/main" id="{D9BB6A20-55B6-45DD-B09C-734A4FDDFF5A}"/>
              </a:ext>
            </a:extLst>
          </p:cNvPr>
          <p:cNvSpPr>
            <a:spLocks noChangeArrowheads="1"/>
          </p:cNvSpPr>
          <p:nvPr/>
        </p:nvSpPr>
        <p:spPr bwMode="auto">
          <a:xfrm>
            <a:off x="7085011" y="1221174"/>
            <a:ext cx="4910223" cy="440120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a:t>
            </a: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5</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7</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en-US" sz="2000" kern="15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14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Declaring vs. Defining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6732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F8956E-0D29-4558-ABA7-0440F891A267}"/>
              </a:ext>
            </a:extLst>
          </p:cNvPr>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a:extLst>
              <a:ext uri="{FF2B5EF4-FFF2-40B4-BE49-F238E27FC236}">
                <a16:creationId xmlns:a16="http://schemas.microsoft.com/office/drawing/2014/main" id="{33E7BBB4-9815-450D-AEA4-CB320FBDAFD9}"/>
              </a:ext>
            </a:extLst>
          </p:cNvPr>
          <p:cNvSpPr>
            <a:spLocks noGrp="1"/>
          </p:cNvSpPr>
          <p:nvPr>
            <p:ph idx="1"/>
          </p:nvPr>
        </p:nvSpPr>
        <p:spPr/>
        <p:txBody>
          <a:bodyPr/>
          <a:lstStyle/>
          <a:p>
            <a:r>
              <a:rPr lang="en-US" dirty="0"/>
              <a:t>Parameters are just variables living in the function’s block</a:t>
            </a:r>
          </a:p>
          <a:p>
            <a:r>
              <a:rPr lang="en-US" dirty="0"/>
              <a:t>Parameters with default values can be omitted by the caller</a:t>
            </a:r>
          </a:p>
          <a:p>
            <a:pPr lvl="1"/>
            <a:r>
              <a:rPr lang="en-US" dirty="0"/>
              <a:t>If omitted are initialized with the default value</a:t>
            </a:r>
          </a:p>
          <a:p>
            <a:pPr lvl="1"/>
            <a:r>
              <a:rPr lang="en-US" dirty="0"/>
              <a:t>Must be last in the parameter list</a:t>
            </a:r>
          </a:p>
        </p:txBody>
      </p:sp>
      <p:sp>
        <p:nvSpPr>
          <p:cNvPr id="4" name="Title 3">
            <a:extLst>
              <a:ext uri="{FF2B5EF4-FFF2-40B4-BE49-F238E27FC236}">
                <a16:creationId xmlns:a16="http://schemas.microsoft.com/office/drawing/2014/main" id="{1A56F36E-8805-4130-AA66-7ACB270D1FED}"/>
              </a:ext>
            </a:extLst>
          </p:cNvPr>
          <p:cNvSpPr>
            <a:spLocks noGrp="1"/>
          </p:cNvSpPr>
          <p:nvPr>
            <p:ph type="title"/>
          </p:nvPr>
        </p:nvSpPr>
        <p:spPr/>
        <p:txBody>
          <a:bodyPr/>
          <a:lstStyle/>
          <a:p>
            <a:r>
              <a:rPr lang="en-US" dirty="0"/>
              <a:t>Parameters &amp; Default Values</a:t>
            </a:r>
            <a:endParaRPr lang="bg-BG" dirty="0"/>
          </a:p>
        </p:txBody>
      </p:sp>
      <p:sp>
        <p:nvSpPr>
          <p:cNvPr id="5" name="Rectangle 3">
            <a:extLst>
              <a:ext uri="{FF2B5EF4-FFF2-40B4-BE49-F238E27FC236}">
                <a16:creationId xmlns:a16="http://schemas.microsoft.com/office/drawing/2014/main" id="{BCE57C64-A31F-4580-9B6C-5960D78E7C00}"/>
              </a:ext>
            </a:extLst>
          </p:cNvPr>
          <p:cNvSpPr>
            <a:spLocks noChangeArrowheads="1"/>
          </p:cNvSpPr>
          <p:nvPr/>
        </p:nvSpPr>
        <p:spPr bwMode="auto">
          <a:xfrm>
            <a:off x="624626" y="3810000"/>
            <a:ext cx="10346586" cy="272690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last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'z'</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last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'x'</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69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97F68-D747-47DC-86D6-B2E313B1B61F}"/>
              </a:ext>
            </a:extLst>
          </p:cNvPr>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a:extLst>
              <a:ext uri="{FF2B5EF4-FFF2-40B4-BE49-F238E27FC236}">
                <a16:creationId xmlns:a16="http://schemas.microsoft.com/office/drawing/2014/main" id="{C91220CF-FA91-4230-9702-9A93E7ADAB0C}"/>
              </a:ext>
            </a:extLst>
          </p:cNvPr>
          <p:cNvSpPr>
            <a:spLocks noGrp="1"/>
          </p:cNvSpPr>
          <p:nvPr>
            <p:ph idx="1"/>
          </p:nvPr>
        </p:nvSpPr>
        <p:spPr/>
        <p:txBody>
          <a:bodyPr>
            <a:normAutofit lnSpcReduction="10000"/>
          </a:bodyPr>
          <a:lstStyle/>
          <a:p>
            <a:r>
              <a:rPr lang="en-US" dirty="0"/>
              <a:t>Parameters are normally </a:t>
            </a:r>
            <a:br>
              <a:rPr lang="en-US" dirty="0"/>
            </a:br>
            <a:r>
              <a:rPr lang="en-US" dirty="0"/>
              <a:t>copies of their originals</a:t>
            </a:r>
          </a:p>
          <a:p>
            <a:pPr lvl="1"/>
            <a:r>
              <a:rPr lang="en-US" dirty="0"/>
              <a:t>Changing them does NOT </a:t>
            </a:r>
            <a:br>
              <a:rPr lang="en-US" dirty="0"/>
            </a:br>
            <a:r>
              <a:rPr lang="en-US" dirty="0"/>
              <a:t>change the caller's variables</a:t>
            </a:r>
          </a:p>
          <a:p>
            <a:pPr lvl="1"/>
            <a:r>
              <a:rPr lang="en-US" dirty="0"/>
              <a:t>"Passing by value"</a:t>
            </a:r>
          </a:p>
          <a:p>
            <a:r>
              <a:rPr lang="en-US" dirty="0"/>
              <a:t>To access the caller's variables</a:t>
            </a:r>
            <a:br>
              <a:rPr lang="en-US" dirty="0"/>
            </a:br>
            <a:r>
              <a:rPr lang="en-US" dirty="0"/>
              <a:t>directly, use references</a:t>
            </a:r>
          </a:p>
          <a:p>
            <a:pPr lvl="1"/>
            <a:r>
              <a:rPr lang="en-US" dirty="0"/>
              <a:t>Syntax: </a:t>
            </a:r>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&amp; </a:t>
            </a:r>
            <a:r>
              <a:rPr lang="en-US" b="1" dirty="0" err="1">
                <a:solidFill>
                  <a:schemeClr val="tx2">
                    <a:lumMod val="75000"/>
                  </a:schemeClr>
                </a:solidFill>
                <a:latin typeface="Consolas" panose="020B0609020204030204" pitchFamily="49" charset="0"/>
              </a:rPr>
              <a:t>param</a:t>
            </a:r>
            <a:endParaRPr lang="en-US" b="1" dirty="0">
              <a:solidFill>
                <a:schemeClr val="tx2">
                  <a:lumMod val="75000"/>
                </a:schemeClr>
              </a:solidFill>
              <a:latin typeface="Consolas" panose="020B0609020204030204" pitchFamily="49" charset="0"/>
            </a:endParaRPr>
          </a:p>
          <a:p>
            <a:pPr lvl="1"/>
            <a:r>
              <a:rPr lang="en-US" dirty="0"/>
              <a:t>"Passing by reference"</a:t>
            </a:r>
            <a:endParaRPr lang="bg-BG" dirty="0"/>
          </a:p>
        </p:txBody>
      </p:sp>
      <p:sp>
        <p:nvSpPr>
          <p:cNvPr id="4" name="Title 3">
            <a:extLst>
              <a:ext uri="{FF2B5EF4-FFF2-40B4-BE49-F238E27FC236}">
                <a16:creationId xmlns:a16="http://schemas.microsoft.com/office/drawing/2014/main" id="{5BC72FF3-EEDA-4503-82FE-17BDBC6DD000}"/>
              </a:ext>
            </a:extLst>
          </p:cNvPr>
          <p:cNvSpPr>
            <a:spLocks noGrp="1"/>
          </p:cNvSpPr>
          <p:nvPr>
            <p:ph type="title"/>
          </p:nvPr>
        </p:nvSpPr>
        <p:spPr/>
        <p:txBody>
          <a:bodyPr/>
          <a:lstStyle/>
          <a:p>
            <a:r>
              <a:rPr lang="en-US" dirty="0"/>
              <a:t>Passing By Value vs. Passing By Reference</a:t>
            </a:r>
            <a:endParaRPr lang="bg-BG" dirty="0"/>
          </a:p>
        </p:txBody>
      </p:sp>
      <p:sp>
        <p:nvSpPr>
          <p:cNvPr id="5" name="Rectangle 3">
            <a:extLst>
              <a:ext uri="{FF2B5EF4-FFF2-40B4-BE49-F238E27FC236}">
                <a16:creationId xmlns:a16="http://schemas.microsoft.com/office/drawing/2014/main" id="{DC981CC7-E3F1-4008-AFAB-8FBD78C3F48E}"/>
              </a:ext>
            </a:extLst>
          </p:cNvPr>
          <p:cNvSpPr>
            <a:spLocks noChangeArrowheads="1"/>
          </p:cNvSpPr>
          <p:nvPr/>
        </p:nvSpPr>
        <p:spPr bwMode="auto">
          <a:xfrm>
            <a:off x="6246812" y="1260631"/>
            <a:ext cx="5680341" cy="501675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a:t>
            </a: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a:solidFill>
                  <a:srgbClr val="0000A0"/>
                </a:solidFill>
                <a:latin typeface="Courier New" panose="02070309020205020404" pitchFamily="49" charset="0"/>
                <a:cs typeface="Times New Roman" panose="02020603050405020304" pitchFamily="18" charset="0"/>
              </a:rPr>
              <a:t>return</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b="1" kern="150" dirty="0">
                <a:solidFill>
                  <a:srgbClr val="0000A0"/>
                </a:solidFill>
                <a:latin typeface="Courier New" panose="02070309020205020404" pitchFamily="49" charset="0"/>
                <a:cs typeface="Times New Roman" panose="02020603050405020304" pitchFamily="18" charset="0"/>
              </a:rPr>
              <a:t>void</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swap</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oldA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oldA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 = </a:t>
            </a:r>
            <a:r>
              <a:rPr lang="en-US" sz="2000" kern="150" dirty="0">
                <a:solidFill>
                  <a:srgbClr val="F000F0"/>
                </a:solidFill>
                <a:latin typeface="Courier New" panose="02070309020205020404" pitchFamily="49" charset="0"/>
                <a:cs typeface="Times New Roman" panose="02020603050405020304" pitchFamily="18" charset="0"/>
              </a:rPr>
              <a:t>5</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000000"/>
                </a:solidFill>
                <a:latin typeface="Courier New" panose="02070309020205020404" pitchFamily="49" charset="0"/>
                <a:cs typeface="Times New Roman" panose="02020603050405020304" pitchFamily="18" charset="0"/>
              </a:rPr>
              <a:t>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//25</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//5</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y</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F000F0"/>
                </a:solidFill>
                <a:latin typeface="Courier New" panose="02070309020205020404" pitchFamily="49" charset="0"/>
                <a:cs typeface="Times New Roman" panose="02020603050405020304" pitchFamily="18" charset="0"/>
              </a:rPr>
              <a:t>42</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swap</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y</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//42</a:t>
            </a:r>
            <a:endParaRPr lang="bg-BG" sz="2000" i="1" kern="150" dirty="0">
              <a:solidFill>
                <a:srgbClr val="000000"/>
              </a:solidFill>
              <a:latin typeface="Courier New" panose="02070309020205020404" pitchFamily="49"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53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92338-A4CA-4667-A55F-E321A67B543D}"/>
              </a:ext>
            </a:extLst>
          </p:cNvPr>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a:extLst>
              <a:ext uri="{FF2B5EF4-FFF2-40B4-BE49-F238E27FC236}">
                <a16:creationId xmlns:a16="http://schemas.microsoft.com/office/drawing/2014/main" id="{BA80B279-05F0-4732-B1F6-C10BD754756D}"/>
              </a:ext>
            </a:extLst>
          </p:cNvPr>
          <p:cNvSpPr>
            <a:spLocks noGrp="1"/>
          </p:cNvSpPr>
          <p:nvPr>
            <p:ph idx="1"/>
          </p:nvPr>
        </p:nvSpPr>
        <p:spPr/>
        <p:txBody>
          <a:bodyPr/>
          <a:lstStyle/>
          <a:p>
            <a:r>
              <a:rPr lang="en-US" dirty="0"/>
              <a:t>The return keyword determines the function's return value</a:t>
            </a:r>
          </a:p>
          <a:p>
            <a:r>
              <a:rPr lang="en-US" b="1" dirty="0">
                <a:solidFill>
                  <a:schemeClr val="tx2">
                    <a:lumMod val="75000"/>
                  </a:schemeClr>
                </a:solidFill>
                <a:latin typeface="Consolas" panose="020B0609020204030204" pitchFamily="49" charset="0"/>
              </a:rPr>
              <a:t>return</a:t>
            </a:r>
            <a:r>
              <a:rPr lang="en-US" dirty="0"/>
              <a:t> immediately exits the function</a:t>
            </a:r>
          </a:p>
          <a:p>
            <a:pPr lvl="1"/>
            <a:r>
              <a:rPr lang="en-US" dirty="0"/>
              <a:t>Non-</a:t>
            </a:r>
            <a:r>
              <a:rPr lang="en-US" b="1" dirty="0">
                <a:solidFill>
                  <a:schemeClr val="tx2">
                    <a:lumMod val="75000"/>
                  </a:schemeClr>
                </a:solidFill>
                <a:latin typeface="Consolas" panose="020B0609020204030204" pitchFamily="49" charset="0"/>
              </a:rPr>
              <a:t>void</a:t>
            </a:r>
            <a:r>
              <a:rPr lang="en-US" dirty="0"/>
              <a:t> functions must have a </a:t>
            </a:r>
            <a:r>
              <a:rPr lang="en-US" b="1" dirty="0">
                <a:solidFill>
                  <a:schemeClr val="tx2">
                    <a:lumMod val="75000"/>
                  </a:schemeClr>
                </a:solidFill>
                <a:latin typeface="Consolas" panose="020B0609020204030204" pitchFamily="49" charset="0"/>
              </a:rPr>
              <a:t>return</a:t>
            </a:r>
            <a:r>
              <a:rPr lang="en-US" dirty="0"/>
              <a:t> followed by a value</a:t>
            </a:r>
            <a:endParaRPr lang="bg-BG" dirty="0"/>
          </a:p>
        </p:txBody>
      </p:sp>
      <p:sp>
        <p:nvSpPr>
          <p:cNvPr id="4" name="Title 3">
            <a:extLst>
              <a:ext uri="{FF2B5EF4-FFF2-40B4-BE49-F238E27FC236}">
                <a16:creationId xmlns:a16="http://schemas.microsoft.com/office/drawing/2014/main" id="{01757684-A77A-4C3C-B5A4-E3F7B870F60B}"/>
              </a:ext>
            </a:extLst>
          </p:cNvPr>
          <p:cNvSpPr>
            <a:spLocks noGrp="1"/>
          </p:cNvSpPr>
          <p:nvPr>
            <p:ph type="title"/>
          </p:nvPr>
        </p:nvSpPr>
        <p:spPr/>
        <p:txBody>
          <a:bodyPr/>
          <a:lstStyle/>
          <a:p>
            <a:r>
              <a:rPr lang="en-US" dirty="0"/>
              <a:t>Returning Values from Functions</a:t>
            </a:r>
            <a:endParaRPr lang="bg-BG" dirty="0"/>
          </a:p>
        </p:txBody>
      </p:sp>
      <p:sp>
        <p:nvSpPr>
          <p:cNvPr id="5" name="Rectangle 3">
            <a:extLst>
              <a:ext uri="{FF2B5EF4-FFF2-40B4-BE49-F238E27FC236}">
                <a16:creationId xmlns:a16="http://schemas.microsoft.com/office/drawing/2014/main" id="{5CAB7194-C231-44B0-B13F-3BB01A703D9A}"/>
              </a:ext>
            </a:extLst>
          </p:cNvPr>
          <p:cNvSpPr>
            <a:spLocks noChangeArrowheads="1"/>
          </p:cNvSpPr>
          <p:nvPr/>
        </p:nvSpPr>
        <p:spPr bwMode="auto">
          <a:xfrm>
            <a:off x="608012" y="3245633"/>
            <a:ext cx="10439400"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07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Parameters and Returning Values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24509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77EC7-A1E9-4010-8939-17F0A3E1AA9D}"/>
              </a:ext>
            </a:extLst>
          </p:cNvPr>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a:extLst>
              <a:ext uri="{FF2B5EF4-FFF2-40B4-BE49-F238E27FC236}">
                <a16:creationId xmlns:a16="http://schemas.microsoft.com/office/drawing/2014/main" id="{308A95C5-3EF6-4A83-A0B2-62D3FD6A3EAE}"/>
              </a:ext>
            </a:extLst>
          </p:cNvPr>
          <p:cNvSpPr>
            <a:spLocks noGrp="1"/>
          </p:cNvSpPr>
          <p:nvPr>
            <p:ph idx="1"/>
          </p:nvPr>
        </p:nvSpPr>
        <p:spPr/>
        <p:txBody>
          <a:bodyPr/>
          <a:lstStyle/>
          <a:p>
            <a:r>
              <a:rPr lang="en-US" dirty="0"/>
              <a:t>Same function name and return type, different parameter list</a:t>
            </a:r>
          </a:p>
          <a:p>
            <a:pPr lvl="1"/>
            <a:r>
              <a:rPr lang="en-US" dirty="0"/>
              <a:t>Different number or types of parameters</a:t>
            </a:r>
          </a:p>
          <a:p>
            <a:pPr lvl="1"/>
            <a:endParaRPr lang="bg-BG" dirty="0"/>
          </a:p>
        </p:txBody>
      </p:sp>
      <p:sp>
        <p:nvSpPr>
          <p:cNvPr id="4" name="Title 3">
            <a:extLst>
              <a:ext uri="{FF2B5EF4-FFF2-40B4-BE49-F238E27FC236}">
                <a16:creationId xmlns:a16="http://schemas.microsoft.com/office/drawing/2014/main" id="{FDFCEE9D-34A8-41B8-A9D7-5C66E6478DF9}"/>
              </a:ext>
            </a:extLst>
          </p:cNvPr>
          <p:cNvSpPr>
            <a:spLocks noGrp="1"/>
          </p:cNvSpPr>
          <p:nvPr>
            <p:ph type="title"/>
          </p:nvPr>
        </p:nvSpPr>
        <p:spPr/>
        <p:txBody>
          <a:bodyPr/>
          <a:lstStyle/>
          <a:p>
            <a:r>
              <a:rPr lang="en-US" dirty="0"/>
              <a:t>Overloaded Functions</a:t>
            </a:r>
            <a:endParaRPr lang="bg-BG" dirty="0"/>
          </a:p>
        </p:txBody>
      </p:sp>
      <p:sp>
        <p:nvSpPr>
          <p:cNvPr id="5" name="Rectangle 3">
            <a:extLst>
              <a:ext uri="{FF2B5EF4-FFF2-40B4-BE49-F238E27FC236}">
                <a16:creationId xmlns:a16="http://schemas.microsoft.com/office/drawing/2014/main" id="{F7057AFE-46F3-46B1-96AB-D907B90B8C99}"/>
              </a:ext>
            </a:extLst>
          </p:cNvPr>
          <p:cNvSpPr>
            <a:spLocks noChangeArrowheads="1"/>
          </p:cNvSpPr>
          <p:nvPr/>
        </p:nvSpPr>
        <p:spPr bwMode="auto">
          <a:xfrm>
            <a:off x="608012" y="2514600"/>
            <a:ext cx="7848600" cy="378565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4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Overloaded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74184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006472-6D44-4E15-8029-1BF3D9FD48E6}"/>
              </a:ext>
            </a:extLst>
          </p:cNvPr>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a:extLst>
              <a:ext uri="{FF2B5EF4-FFF2-40B4-BE49-F238E27FC236}">
                <a16:creationId xmlns:a16="http://schemas.microsoft.com/office/drawing/2014/main" id="{C1EDB2A7-560A-4F57-99F3-952F4550A855}"/>
              </a:ext>
            </a:extLst>
          </p:cNvPr>
          <p:cNvSpPr>
            <a:spLocks noGrp="1"/>
          </p:cNvSpPr>
          <p:nvPr>
            <p:ph idx="1"/>
          </p:nvPr>
        </p:nvSpPr>
        <p:spPr/>
        <p:txBody>
          <a:bodyPr/>
          <a:lstStyle/>
          <a:p>
            <a:r>
              <a:rPr lang="en-US" b="1" dirty="0">
                <a:solidFill>
                  <a:schemeClr val="tx2">
                    <a:lumMod val="75000"/>
                  </a:schemeClr>
                </a:solidFill>
                <a:latin typeface="Consolas" panose="020B0609020204030204" pitchFamily="49" charset="0"/>
              </a:rPr>
              <a:t>static</a:t>
            </a:r>
            <a:r>
              <a:rPr lang="en-US" dirty="0"/>
              <a:t> variables live through entire program, initialized once</a:t>
            </a:r>
          </a:p>
          <a:p>
            <a:r>
              <a:rPr lang="en-US" b="1" dirty="0">
                <a:solidFill>
                  <a:schemeClr val="tx2">
                    <a:lumMod val="75000"/>
                  </a:schemeClr>
                </a:solidFill>
                <a:latin typeface="Consolas" panose="020B0609020204030204" pitchFamily="49" charset="0"/>
              </a:rPr>
              <a:t>static</a:t>
            </a:r>
            <a:r>
              <a:rPr lang="en-US" dirty="0"/>
              <a:t> variables can be used inside functions to track state</a:t>
            </a:r>
          </a:p>
          <a:p>
            <a:pPr lvl="1"/>
            <a:r>
              <a:rPr lang="en-US" dirty="0"/>
              <a:t>E.g. how many times a function was called</a:t>
            </a:r>
          </a:p>
          <a:p>
            <a:endParaRPr lang="bg-BG" dirty="0"/>
          </a:p>
        </p:txBody>
      </p:sp>
      <p:sp>
        <p:nvSpPr>
          <p:cNvPr id="4" name="Title 3">
            <a:extLst>
              <a:ext uri="{FF2B5EF4-FFF2-40B4-BE49-F238E27FC236}">
                <a16:creationId xmlns:a16="http://schemas.microsoft.com/office/drawing/2014/main" id="{707DAE45-9E11-4FC7-9CBC-972605E7BD9C}"/>
              </a:ext>
            </a:extLst>
          </p:cNvPr>
          <p:cNvSpPr>
            <a:spLocks noGrp="1"/>
          </p:cNvSpPr>
          <p:nvPr>
            <p:ph type="title"/>
          </p:nvPr>
        </p:nvSpPr>
        <p:spPr/>
        <p:txBody>
          <a:bodyPr/>
          <a:lstStyle/>
          <a:p>
            <a:r>
              <a:rPr lang="en-US" dirty="0">
                <a:solidFill>
                  <a:schemeClr val="tx2">
                    <a:lumMod val="75000"/>
                  </a:schemeClr>
                </a:solidFill>
                <a:latin typeface="Consolas" panose="020B0609020204030204" pitchFamily="49" charset="0"/>
                <a:ea typeface="+mn-ea"/>
                <a:cs typeface="+mn-cs"/>
              </a:rPr>
              <a:t>static</a:t>
            </a:r>
            <a:r>
              <a:rPr lang="en-US" dirty="0"/>
              <a:t> Variables Inside Functions</a:t>
            </a:r>
            <a:endParaRPr lang="bg-BG" dirty="0"/>
          </a:p>
        </p:txBody>
      </p:sp>
      <p:sp>
        <p:nvSpPr>
          <p:cNvPr id="5" name="Rectangle 3">
            <a:extLst>
              <a:ext uri="{FF2B5EF4-FFF2-40B4-BE49-F238E27FC236}">
                <a16:creationId xmlns:a16="http://schemas.microsoft.com/office/drawing/2014/main" id="{805D7125-8477-49CE-A0D5-E74B737FA827}"/>
              </a:ext>
            </a:extLst>
          </p:cNvPr>
          <p:cNvSpPr>
            <a:spLocks noChangeArrowheads="1"/>
          </p:cNvSpPr>
          <p:nvPr/>
        </p:nvSpPr>
        <p:spPr bwMode="auto">
          <a:xfrm>
            <a:off x="608012" y="3200400"/>
            <a:ext cx="10515600"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movingAverage</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nextNumber</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static</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static</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nextNumber</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00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Static Variables Inside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34212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Functions – Calling, Declaring, Defining</a:t>
            </a:r>
            <a:endParaRPr lang="bg-BG" dirty="0"/>
          </a:p>
          <a:p>
            <a:pPr marL="446088" indent="-446088">
              <a:lnSpc>
                <a:spcPts val="4000"/>
              </a:lnSpc>
              <a:buFontTx/>
              <a:buAutoNum type="arabicPeriod"/>
            </a:pPr>
            <a:r>
              <a:rPr lang="en-US" dirty="0"/>
              <a:t>C++ Arrays</a:t>
            </a:r>
          </a:p>
          <a:p>
            <a:pPr marL="761946" lvl="1" indent="-457200">
              <a:lnSpc>
                <a:spcPts val="4000"/>
              </a:lnSpc>
            </a:pPr>
            <a:r>
              <a:rPr lang="en-US" dirty="0"/>
              <a:t>Arrays in Programming</a:t>
            </a:r>
          </a:p>
          <a:p>
            <a:pPr marL="761946" lvl="1" indent="-457200">
              <a:lnSpc>
                <a:spcPts val="4000"/>
              </a:lnSpc>
            </a:pPr>
            <a:r>
              <a:rPr lang="en-US" dirty="0"/>
              <a:t>Declaring &amp; Initializing</a:t>
            </a:r>
          </a:p>
          <a:p>
            <a:pPr marL="761946" lvl="1" indent="-457200">
              <a:lnSpc>
                <a:spcPts val="4000"/>
              </a:lnSpc>
            </a:pPr>
            <a:r>
              <a:rPr lang="en-US" dirty="0"/>
              <a:t>Usage with Functions</a:t>
            </a:r>
          </a:p>
          <a:p>
            <a:pPr marL="446088" indent="-446088">
              <a:lnSpc>
                <a:spcPts val="4000"/>
              </a:lnSpc>
              <a:buFontTx/>
              <a:buAutoNum type="arabicPeriod"/>
            </a:pPr>
            <a:r>
              <a:rPr lang="en-US" dirty="0"/>
              <a:t>STL Vectors</a:t>
            </a:r>
          </a:p>
          <a:p>
            <a:pPr marL="761946" lvl="1" indent="-457200">
              <a:lnSpc>
                <a:spcPts val="4000"/>
              </a:lnSpc>
            </a:pPr>
            <a:r>
              <a:rPr lang="en-US" dirty="0"/>
              <a:t>Dynamic-size arrays</a:t>
            </a:r>
          </a:p>
          <a:p>
            <a:pPr marL="761946" lvl="1" indent="-457200">
              <a:lnSpc>
                <a:spcPts val="4000"/>
              </a:lnSpc>
            </a:pPr>
            <a:r>
              <a:rPr lang="en-US" dirty="0"/>
              <a:t>Using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a:t>
            </a:r>
            <a:endParaRPr lang="en-US" sz="3400" b="1" dirty="0">
              <a:solidFill>
                <a:schemeClr val="tx2">
                  <a:lumMod val="75000"/>
                </a:schemeClr>
              </a:solidFill>
              <a:latin typeface="Consolas" panose="020B0609020204030204" pitchFamily="49" charset="0"/>
            </a:endParaRPr>
          </a:p>
          <a:p>
            <a:pPr marL="446088" indent="-446088">
              <a:lnSpc>
                <a:spcPts val="4000"/>
              </a:lnSpc>
              <a:buFontTx/>
              <a:buAutoNum type="arabicPeriod"/>
            </a:pPr>
            <a:endParaRPr lang="en-US" dirty="0"/>
          </a:p>
          <a:p>
            <a:pPr marL="446088" indent="-446088">
              <a:lnSpc>
                <a:spcPts val="4000"/>
              </a:lnSpc>
              <a:buFontTx/>
              <a:buAutoNum type="arabicPeriod"/>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95997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Arrays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a:xfrm>
            <a:off x="912812" y="5754968"/>
            <a:ext cx="10363200" cy="719034"/>
          </a:xfrm>
        </p:spPr>
        <p:txBody>
          <a:bodyPr/>
          <a:lstStyle/>
          <a:p>
            <a:r>
              <a:rPr lang="en-US" dirty="0"/>
              <a:t>Multiple Values Inside One Variable</a:t>
            </a:r>
            <a:endParaRPr lang="bg-BG" dirty="0"/>
          </a:p>
        </p:txBody>
      </p:sp>
      <p:pic>
        <p:nvPicPr>
          <p:cNvPr id="5" name="Picture 4">
            <a:extLst>
              <a:ext uri="{FF2B5EF4-FFF2-40B4-BE49-F238E27FC236}">
                <a16:creationId xmlns:a16="http://schemas.microsoft.com/office/drawing/2014/main" id="{8FED7B13-31E3-442B-9CB0-FDE4C830D740}"/>
              </a:ext>
            </a:extLst>
          </p:cNvPr>
          <p:cNvPicPr>
            <a:picLocks noChangeAspect="1"/>
          </p:cNvPicPr>
          <p:nvPr/>
        </p:nvPicPr>
        <p:blipFill>
          <a:blip r:embed="rId2"/>
          <a:stretch>
            <a:fillRect/>
          </a:stretch>
        </p:blipFill>
        <p:spPr>
          <a:xfrm>
            <a:off x="2703512" y="1524000"/>
            <a:ext cx="6781800" cy="3187546"/>
          </a:xfrm>
          <a:prstGeom prst="rect">
            <a:avLst/>
          </a:prstGeom>
          <a:scene3d>
            <a:camera prst="perspectiveHeroicExtremeLeftFacing">
              <a:rot lat="20810307" lon="994948" rev="21276000"/>
            </a:camera>
            <a:lightRig rig="threePt" dir="t"/>
          </a:scene3d>
        </p:spPr>
      </p:pic>
    </p:spTree>
    <p:extLst>
      <p:ext uri="{BB962C8B-B14F-4D97-AF65-F5344CB8AC3E}">
        <p14:creationId xmlns:p14="http://schemas.microsoft.com/office/powerpoint/2010/main" val="194127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are Arrays?</a:t>
            </a:r>
            <a:endParaRPr lang="bg-BG" dirty="0"/>
          </a:p>
        </p:txBody>
      </p:sp>
      <p:sp>
        <p:nvSpPr>
          <p:cNvPr id="428035" name="Rectangle 3"/>
          <p:cNvSpPr>
            <a:spLocks noGrp="1" noChangeArrowheads="1"/>
          </p:cNvSpPr>
          <p:nvPr>
            <p:ph idx="1"/>
          </p:nvPr>
        </p:nvSpPr>
        <p:spPr/>
        <p:txBody>
          <a:bodyPr/>
          <a:lstStyle/>
          <a:p>
            <a:pPr>
              <a:lnSpc>
                <a:spcPct val="100000"/>
              </a:lnSpc>
            </a:pPr>
            <a:r>
              <a:rPr lang="en-US" dirty="0"/>
              <a:t>In programming, an array</a:t>
            </a:r>
            <a:r>
              <a:rPr lang="en-US" dirty="0">
                <a:solidFill>
                  <a:schemeClr val="tx2">
                    <a:lumMod val="75000"/>
                  </a:schemeClr>
                </a:solidFill>
              </a:rPr>
              <a:t> </a:t>
            </a:r>
            <a:r>
              <a:rPr lang="en-US" dirty="0"/>
              <a:t>is a sequence of elements</a:t>
            </a:r>
          </a:p>
          <a:p>
            <a:pPr lvl="1">
              <a:lnSpc>
                <a:spcPct val="100000"/>
              </a:lnSpc>
            </a:pPr>
            <a:r>
              <a:rPr lang="en-US" dirty="0"/>
              <a:t>Elements are numbered from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0</a:t>
            </a:r>
            <a:r>
              <a:rPr lang="en-US" dirty="0"/>
              <a:t> to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Length-1</a:t>
            </a:r>
          </a:p>
          <a:p>
            <a:pPr lvl="1">
              <a:lnSpc>
                <a:spcPct val="100000"/>
              </a:lnSpc>
            </a:pPr>
            <a:r>
              <a:rPr lang="en-US" dirty="0"/>
              <a:t>Elements are of the same type (e.g. integers)</a:t>
            </a:r>
          </a:p>
          <a:p>
            <a:pPr lvl="1">
              <a:lnSpc>
                <a:spcPct val="100000"/>
              </a:lnSpc>
            </a:pPr>
            <a:r>
              <a:rPr lang="en-US" dirty="0"/>
              <a:t>Arrays have fixed size – cannot be resized</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13" name="Rounded Rectangle 12"/>
          <p:cNvSpPr/>
          <p:nvPr/>
        </p:nvSpPr>
        <p:spPr>
          <a:xfrm>
            <a:off x="4382965" y="4026876"/>
            <a:ext cx="3698997" cy="1667663"/>
          </a:xfrm>
          <a:prstGeom prst="roundRect">
            <a:avLst>
              <a:gd name="adj" fmla="val 6659"/>
            </a:avLst>
          </a:prstGeom>
          <a:solidFill>
            <a:schemeClr val="accent5">
              <a:lumMod val="40000"/>
              <a:lumOff val="60000"/>
              <a:alpha val="20000"/>
            </a:schemeClr>
          </a:solidFill>
          <a:ln w="12700">
            <a:solidFill>
              <a:schemeClr val="accent5">
                <a:lumMod val="60000"/>
                <a:lumOff val="40000"/>
                <a:alpha val="50000"/>
              </a:schemeClr>
            </a:solidFill>
            <a:prstDash val="sysDash"/>
          </a:ln>
        </p:spPr>
        <p:txBody>
          <a:bodyPr vert="horz" wrap="square" lIns="144000" tIns="108000" rIns="144000" bIns="108000" rtlCol="0">
            <a:noAutofit/>
          </a:bodyPr>
          <a:lstStyle/>
          <a:p>
            <a:pPr defTabSz="1218987">
              <a:buClr>
                <a:srgbClr val="F2B254"/>
              </a:buClr>
              <a:buSzPct val="100000"/>
              <a:buFont typeface="Wingdings" panose="05000000000000000000" pitchFamily="2" charset="2"/>
              <a:buNone/>
            </a:pPr>
            <a:endParaRPr lang="en-US" sz="2400" b="1" dirty="0">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Text Box 18"/>
          <p:cNvSpPr txBox="1">
            <a:spLocks noChangeArrowheads="1"/>
          </p:cNvSpPr>
          <p:nvPr/>
        </p:nvSpPr>
        <p:spPr bwMode="auto">
          <a:xfrm>
            <a:off x="4878215" y="4228101"/>
            <a:ext cx="2747867"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bg-BG" sz="2800" b="1" dirty="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0  1  2  3  4</a:t>
            </a:r>
          </a:p>
        </p:txBody>
      </p:sp>
      <p:sp>
        <p:nvSpPr>
          <p:cNvPr id="15" name="AutoShape 23"/>
          <p:cNvSpPr>
            <a:spLocks noChangeArrowheads="1"/>
          </p:cNvSpPr>
          <p:nvPr/>
        </p:nvSpPr>
        <p:spPr bwMode="auto">
          <a:xfrm>
            <a:off x="812419" y="4500588"/>
            <a:ext cx="3232994" cy="648928"/>
          </a:xfrm>
          <a:prstGeom prst="wedgeRoundRectCallout">
            <a:avLst>
              <a:gd name="adj1" fmla="val 67473"/>
              <a:gd name="adj2" fmla="val 255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Array of 5 elements</a:t>
            </a:r>
            <a:endParaRPr lang="bg-BG" sz="2800" dirty="0">
              <a:solidFill>
                <a:srgbClr val="FFFFFF"/>
              </a:solidFill>
              <a:latin typeface="+mn-lt"/>
            </a:endParaRPr>
          </a:p>
        </p:txBody>
      </p:sp>
      <p:sp>
        <p:nvSpPr>
          <p:cNvPr id="16" name="AutoShape 25"/>
          <p:cNvSpPr>
            <a:spLocks noChangeArrowheads="1"/>
          </p:cNvSpPr>
          <p:nvPr/>
        </p:nvSpPr>
        <p:spPr bwMode="auto">
          <a:xfrm>
            <a:off x="8380412" y="4163326"/>
            <a:ext cx="2743200" cy="652770"/>
          </a:xfrm>
          <a:prstGeom prst="wedgeRoundRectCallout">
            <a:avLst>
              <a:gd name="adj1" fmla="val -74277"/>
              <a:gd name="adj2" fmla="val -3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Element index</a:t>
            </a:r>
            <a:endParaRPr lang="bg-BG" sz="2800" dirty="0">
              <a:solidFill>
                <a:srgbClr val="FFFFFF"/>
              </a:solidFill>
              <a:latin typeface="+mn-lt"/>
            </a:endParaRPr>
          </a:p>
        </p:txBody>
      </p:sp>
      <p:graphicFrame>
        <p:nvGraphicFramePr>
          <p:cNvPr id="18" name="Group 134"/>
          <p:cNvGraphicFramePr>
            <a:graphicFrameLocks/>
          </p:cNvGraphicFramePr>
          <p:nvPr>
            <p:extLst/>
          </p:nvPr>
        </p:nvGraphicFramePr>
        <p:xfrm>
          <a:off x="4791294" y="4763087"/>
          <a:ext cx="2941320" cy="512477"/>
        </p:xfrm>
        <a:graphic>
          <a:graphicData uri="http://schemas.openxmlformats.org/drawingml/2006/table">
            <a:tbl>
              <a:tblPr/>
              <a:tblGrid>
                <a:gridCol w="588264">
                  <a:extLst>
                    <a:ext uri="{9D8B030D-6E8A-4147-A177-3AD203B41FA5}">
                      <a16:colId xmlns:a16="http://schemas.microsoft.com/office/drawing/2014/main" val="20000"/>
                    </a:ext>
                  </a:extLst>
                </a:gridCol>
                <a:gridCol w="588264">
                  <a:extLst>
                    <a:ext uri="{9D8B030D-6E8A-4147-A177-3AD203B41FA5}">
                      <a16:colId xmlns:a16="http://schemas.microsoft.com/office/drawing/2014/main" val="20001"/>
                    </a:ext>
                  </a:extLst>
                </a:gridCol>
                <a:gridCol w="588264">
                  <a:extLst>
                    <a:ext uri="{9D8B030D-6E8A-4147-A177-3AD203B41FA5}">
                      <a16:colId xmlns:a16="http://schemas.microsoft.com/office/drawing/2014/main" val="20002"/>
                    </a:ext>
                  </a:extLst>
                </a:gridCol>
                <a:gridCol w="588264">
                  <a:extLst>
                    <a:ext uri="{9D8B030D-6E8A-4147-A177-3AD203B41FA5}">
                      <a16:colId xmlns:a16="http://schemas.microsoft.com/office/drawing/2014/main" val="20003"/>
                    </a:ext>
                  </a:extLst>
                </a:gridCol>
                <a:gridCol w="588264">
                  <a:extLst>
                    <a:ext uri="{9D8B030D-6E8A-4147-A177-3AD203B41FA5}">
                      <a16:colId xmlns:a16="http://schemas.microsoft.com/office/drawing/2014/main" val="20004"/>
                    </a:ext>
                  </a:extLst>
                </a:gridCol>
              </a:tblGrid>
              <a:tr h="512477">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extLst>
                  <a:ext uri="{0D108BD9-81ED-4DB2-BD59-A6C34878D82A}">
                    <a16:rowId xmlns:a16="http://schemas.microsoft.com/office/drawing/2014/main" val="10000"/>
                  </a:ext>
                </a:extLst>
              </a:tr>
            </a:tbl>
          </a:graphicData>
        </a:graphic>
      </p:graphicFrame>
      <p:sp>
        <p:nvSpPr>
          <p:cNvPr id="17" name="AutoShape 24"/>
          <p:cNvSpPr>
            <a:spLocks noChangeArrowheads="1"/>
          </p:cNvSpPr>
          <p:nvPr/>
        </p:nvSpPr>
        <p:spPr bwMode="auto">
          <a:xfrm>
            <a:off x="7362516" y="5346611"/>
            <a:ext cx="2297391" cy="1098305"/>
          </a:xfrm>
          <a:prstGeom prst="wedgeRoundRectCallout">
            <a:avLst>
              <a:gd name="adj1" fmla="val -69609"/>
              <a:gd name="adj2" fmla="val -665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Element</a:t>
            </a:r>
            <a:br>
              <a:rPr lang="en-US" sz="2800" dirty="0">
                <a:solidFill>
                  <a:srgbClr val="FFFFFF"/>
                </a:solidFill>
                <a:latin typeface="+mn-lt"/>
              </a:rPr>
            </a:br>
            <a:r>
              <a:rPr lang="en-US" sz="2800" dirty="0">
                <a:solidFill>
                  <a:srgbClr val="FFFFFF"/>
                </a:solidFill>
                <a:latin typeface="+mn-lt"/>
              </a:rPr>
              <a:t>of an array</a:t>
            </a:r>
            <a:endParaRPr lang="bg-BG" sz="2800" dirty="0">
              <a:solidFill>
                <a:srgbClr val="FFFFFF"/>
              </a:solidFill>
              <a:latin typeface="+mn-lt"/>
            </a:endParaRPr>
          </a:p>
        </p:txBody>
      </p:sp>
    </p:spTree>
    <p:extLst>
      <p:ext uri="{BB962C8B-B14F-4D97-AF65-F5344CB8AC3E}">
        <p14:creationId xmlns:p14="http://schemas.microsoft.com/office/powerpoint/2010/main" val="3265440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uiExpand="1" build="p"/>
      <p:bldP spid="13" grpId="0" animBg="1"/>
      <p:bldP spid="14" grpId="0"/>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5CF7B2-F3BD-494F-A6A9-605327CAA966}"/>
              </a:ext>
            </a:extLst>
          </p:cNvPr>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a:extLst>
              <a:ext uri="{FF2B5EF4-FFF2-40B4-BE49-F238E27FC236}">
                <a16:creationId xmlns:a16="http://schemas.microsoft.com/office/drawing/2014/main" id="{18D38F0D-1DD3-418D-96B5-F7529D15F34B}"/>
              </a:ext>
            </a:extLst>
          </p:cNvPr>
          <p:cNvSpPr>
            <a:spLocks noGrp="1"/>
          </p:cNvSpPr>
          <p:nvPr>
            <p:ph idx="1"/>
          </p:nvPr>
        </p:nvSpPr>
        <p:spPr/>
        <p:txBody>
          <a:bodyPr/>
          <a:lstStyle/>
          <a:p>
            <a:r>
              <a:rPr lang="en-US" noProof="1"/>
              <a:t>Declaring:</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tx2">
                    <a:lumMod val="75000"/>
                  </a:schemeClr>
                </a:solidFill>
                <a:latin typeface="Consolas" panose="020B0609020204030204" pitchFamily="49" charset="0"/>
              </a:rPr>
              <a:t>dataType</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tx2">
                    <a:lumMod val="75000"/>
                  </a:schemeClr>
                </a:solidFill>
                <a:latin typeface="Consolas" panose="020B0609020204030204" pitchFamily="49" charset="0"/>
              </a:rPr>
              <a:t>identifier [arraySize];</a:t>
            </a:r>
          </a:p>
          <a:p>
            <a:r>
              <a:rPr lang="en-US" noProof="1"/>
              <a:t>C++ arrays have some special initialization syntax</a:t>
            </a:r>
          </a:p>
          <a:p>
            <a:pPr lvl="1"/>
            <a:r>
              <a:rPr lang="en-US" sz="2800" b="1" noProof="1">
                <a:solidFill>
                  <a:schemeClr val="tx2">
                    <a:lumMod val="75000"/>
                  </a:schemeClr>
                </a:solidFill>
                <a:latin typeface="Consolas" panose="020B0609020204030204" pitchFamily="49" charset="0"/>
              </a:rPr>
              <a:t>dataType identifier[N] = {elem0, elem1, ..., elemN-1}</a:t>
            </a:r>
            <a:endParaRPr lang="en-US" sz="3600" b="1" noProof="1">
              <a:solidFill>
                <a:schemeClr val="tx2">
                  <a:lumMod val="75000"/>
                </a:schemeClr>
              </a:solidFill>
              <a:latin typeface="Consolas" panose="020B0609020204030204" pitchFamily="49" charset="0"/>
            </a:endParaRPr>
          </a:p>
          <a:p>
            <a:pPr lvl="1"/>
            <a:r>
              <a:rPr lang="en-US" noProof="1"/>
              <a:t>There can be less than </a:t>
            </a:r>
            <a:r>
              <a:rPr lang="en-US" sz="2800" b="1" noProof="1">
                <a:solidFill>
                  <a:schemeClr val="tx2">
                    <a:lumMod val="75000"/>
                  </a:schemeClr>
                </a:solidFill>
                <a:latin typeface="Consolas" panose="020B0609020204030204" pitchFamily="49" charset="0"/>
              </a:rPr>
              <a:t>N</a:t>
            </a:r>
            <a:r>
              <a:rPr lang="en-US" noProof="1"/>
              <a:t> elements, but not more</a:t>
            </a:r>
          </a:p>
          <a:p>
            <a:pPr lvl="1"/>
            <a:r>
              <a:rPr lang="en-US" sz="2800" b="1" noProof="1">
                <a:solidFill>
                  <a:schemeClr val="tx2">
                    <a:lumMod val="75000"/>
                  </a:schemeClr>
                </a:solidFill>
                <a:latin typeface="Consolas" panose="020B0609020204030204" pitchFamily="49" charset="0"/>
              </a:rPr>
              <a:t>N</a:t>
            </a:r>
            <a:r>
              <a:rPr lang="en-US" noProof="1"/>
              <a:t> can be omitted – number of elements assumed as size</a:t>
            </a:r>
          </a:p>
          <a:p>
            <a:r>
              <a:rPr lang="en-US" noProof="1"/>
              <a:t>Example: </a:t>
            </a:r>
            <a:r>
              <a:rPr lang="en-US" b="1" noProof="1">
                <a:solidFill>
                  <a:schemeClr val="tx2">
                    <a:lumMod val="75000"/>
                  </a:schemeClr>
                </a:solidFill>
                <a:latin typeface="Consolas" panose="020B0609020204030204" pitchFamily="49" charset="0"/>
              </a:rPr>
              <a:t>int fibonacci[5] = {1, 1, 2, 3, 5};</a:t>
            </a:r>
          </a:p>
          <a:p>
            <a:endParaRPr lang="bg-BG" dirty="0"/>
          </a:p>
        </p:txBody>
      </p:sp>
      <p:sp>
        <p:nvSpPr>
          <p:cNvPr id="4" name="Title 3">
            <a:extLst>
              <a:ext uri="{FF2B5EF4-FFF2-40B4-BE49-F238E27FC236}">
                <a16:creationId xmlns:a16="http://schemas.microsoft.com/office/drawing/2014/main" id="{0E5F8FC5-72BA-4FE8-90BF-44F927C4489B}"/>
              </a:ext>
            </a:extLst>
          </p:cNvPr>
          <p:cNvSpPr>
            <a:spLocks noGrp="1"/>
          </p:cNvSpPr>
          <p:nvPr>
            <p:ph type="title"/>
          </p:nvPr>
        </p:nvSpPr>
        <p:spPr/>
        <p:txBody>
          <a:bodyPr/>
          <a:lstStyle/>
          <a:p>
            <a:r>
              <a:rPr lang="en-US" dirty="0"/>
              <a:t>Creating C++ Arrays</a:t>
            </a:r>
            <a:endParaRPr lang="bg-BG" dirty="0"/>
          </a:p>
        </p:txBody>
      </p:sp>
      <p:graphicFrame>
        <p:nvGraphicFramePr>
          <p:cNvPr id="5" name="Table 4">
            <a:extLst>
              <a:ext uri="{FF2B5EF4-FFF2-40B4-BE49-F238E27FC236}">
                <a16:creationId xmlns:a16="http://schemas.microsoft.com/office/drawing/2014/main" id="{A44EB3C2-2431-46E8-8405-9DA605B28A54}"/>
              </a:ext>
            </a:extLst>
          </p:cNvPr>
          <p:cNvGraphicFramePr>
            <a:graphicFrameLocks noGrp="1"/>
          </p:cNvGraphicFramePr>
          <p:nvPr>
            <p:extLst>
              <p:ext uri="{D42A27DB-BD31-4B8C-83A1-F6EECF244321}">
                <p14:modId xmlns:p14="http://schemas.microsoft.com/office/powerpoint/2010/main" val="1554419191"/>
              </p:ext>
            </p:extLst>
          </p:nvPr>
        </p:nvGraphicFramePr>
        <p:xfrm>
          <a:off x="608012" y="5257800"/>
          <a:ext cx="9982200" cy="914400"/>
        </p:xfrm>
        <a:graphic>
          <a:graphicData uri="http://schemas.openxmlformats.org/drawingml/2006/table">
            <a:tbl>
              <a:tblPr firstRow="1" firstCol="1" bandRow="1">
                <a:tableStyleId>{5C22544A-7EE6-4342-B048-85BDC9FD1C3A}</a:tableStyleId>
              </a:tblPr>
              <a:tblGrid>
                <a:gridCol w="1663700">
                  <a:extLst>
                    <a:ext uri="{9D8B030D-6E8A-4147-A177-3AD203B41FA5}">
                      <a16:colId xmlns:a16="http://schemas.microsoft.com/office/drawing/2014/main" val="436430339"/>
                    </a:ext>
                  </a:extLst>
                </a:gridCol>
                <a:gridCol w="1663700">
                  <a:extLst>
                    <a:ext uri="{9D8B030D-6E8A-4147-A177-3AD203B41FA5}">
                      <a16:colId xmlns:a16="http://schemas.microsoft.com/office/drawing/2014/main" val="2032826480"/>
                    </a:ext>
                  </a:extLst>
                </a:gridCol>
                <a:gridCol w="1663700">
                  <a:extLst>
                    <a:ext uri="{9D8B030D-6E8A-4147-A177-3AD203B41FA5}">
                      <a16:colId xmlns:a16="http://schemas.microsoft.com/office/drawing/2014/main" val="948481775"/>
                    </a:ext>
                  </a:extLst>
                </a:gridCol>
                <a:gridCol w="1663700">
                  <a:extLst>
                    <a:ext uri="{9D8B030D-6E8A-4147-A177-3AD203B41FA5}">
                      <a16:colId xmlns:a16="http://schemas.microsoft.com/office/drawing/2014/main" val="253539082"/>
                    </a:ext>
                  </a:extLst>
                </a:gridCol>
                <a:gridCol w="1663700">
                  <a:extLst>
                    <a:ext uri="{9D8B030D-6E8A-4147-A177-3AD203B41FA5}">
                      <a16:colId xmlns:a16="http://schemas.microsoft.com/office/drawing/2014/main" val="1028449858"/>
                    </a:ext>
                  </a:extLst>
                </a:gridCol>
                <a:gridCol w="1663700">
                  <a:extLst>
                    <a:ext uri="{9D8B030D-6E8A-4147-A177-3AD203B41FA5}">
                      <a16:colId xmlns:a16="http://schemas.microsoft.com/office/drawing/2014/main" val="2848004021"/>
                    </a:ext>
                  </a:extLst>
                </a:gridCol>
              </a:tblGrid>
              <a:tr h="310516">
                <a:tc>
                  <a:txBody>
                    <a:bodyPr/>
                    <a:lstStyle/>
                    <a:p>
                      <a:pPr algn="ctr"/>
                      <a:r>
                        <a:rPr lang="en-US" dirty="0"/>
                        <a:t>Index</a:t>
                      </a:r>
                      <a:endParaRPr lang="bg-BG" dirty="0"/>
                    </a:p>
                  </a:txBody>
                  <a:tcPr/>
                </a:tc>
                <a:tc>
                  <a:txBody>
                    <a:bodyPr/>
                    <a:lstStyle/>
                    <a:p>
                      <a:pPr algn="ctr"/>
                      <a:r>
                        <a:rPr lang="en-US" i="1" dirty="0"/>
                        <a:t>0</a:t>
                      </a:r>
                      <a:endParaRPr lang="bg-BG" i="1" dirty="0"/>
                    </a:p>
                  </a:txBody>
                  <a:tcPr/>
                </a:tc>
                <a:tc>
                  <a:txBody>
                    <a:bodyPr/>
                    <a:lstStyle/>
                    <a:p>
                      <a:pPr algn="ctr"/>
                      <a:r>
                        <a:rPr lang="en-US" i="1" dirty="0"/>
                        <a:t>1</a:t>
                      </a:r>
                      <a:endParaRPr lang="bg-BG" i="1" dirty="0"/>
                    </a:p>
                  </a:txBody>
                  <a:tcPr/>
                </a:tc>
                <a:tc>
                  <a:txBody>
                    <a:bodyPr/>
                    <a:lstStyle/>
                    <a:p>
                      <a:pPr algn="ctr"/>
                      <a:r>
                        <a:rPr lang="en-US" i="1" dirty="0"/>
                        <a:t>2</a:t>
                      </a:r>
                      <a:endParaRPr lang="bg-BG" i="1" dirty="0"/>
                    </a:p>
                  </a:txBody>
                  <a:tcPr/>
                </a:tc>
                <a:tc>
                  <a:txBody>
                    <a:bodyPr/>
                    <a:lstStyle/>
                    <a:p>
                      <a:pPr algn="ctr"/>
                      <a:r>
                        <a:rPr lang="en-US" i="1" dirty="0"/>
                        <a:t>3</a:t>
                      </a:r>
                      <a:endParaRPr lang="bg-BG" i="1" dirty="0"/>
                    </a:p>
                  </a:txBody>
                  <a:tcPr/>
                </a:tc>
                <a:tc>
                  <a:txBody>
                    <a:bodyPr/>
                    <a:lstStyle/>
                    <a:p>
                      <a:pPr algn="ctr"/>
                      <a:r>
                        <a:rPr lang="en-US" i="1" dirty="0"/>
                        <a:t>4</a:t>
                      </a:r>
                      <a:endParaRPr lang="bg-BG" i="1" dirty="0"/>
                    </a:p>
                  </a:txBody>
                  <a:tcPr/>
                </a:tc>
                <a:extLst>
                  <a:ext uri="{0D108BD9-81ED-4DB2-BD59-A6C34878D82A}">
                    <a16:rowId xmlns:a16="http://schemas.microsoft.com/office/drawing/2014/main" val="3421520421"/>
                  </a:ext>
                </a:extLst>
              </a:tr>
              <a:tr h="370840">
                <a:tc>
                  <a:txBody>
                    <a:bodyPr/>
                    <a:lstStyle/>
                    <a:p>
                      <a:pPr algn="ctr"/>
                      <a:r>
                        <a:rPr lang="en-US" dirty="0"/>
                        <a:t>Value</a:t>
                      </a:r>
                      <a:endParaRPr lang="bg-BG" dirty="0"/>
                    </a:p>
                  </a:txBody>
                  <a:tcPr/>
                </a:tc>
                <a:tc>
                  <a:txBody>
                    <a:bodyPr/>
                    <a:lstStyle/>
                    <a:p>
                      <a:pPr algn="ctr"/>
                      <a:r>
                        <a:rPr lang="en-US" dirty="0"/>
                        <a:t>1</a:t>
                      </a:r>
                      <a:endParaRPr lang="bg-BG" dirty="0"/>
                    </a:p>
                  </a:txBody>
                  <a:tcPr/>
                </a:tc>
                <a:tc>
                  <a:txBody>
                    <a:bodyPr/>
                    <a:lstStyle/>
                    <a:p>
                      <a:pPr algn="ctr"/>
                      <a:r>
                        <a:rPr lang="en-US" dirty="0"/>
                        <a:t>1</a:t>
                      </a:r>
                      <a:endParaRPr lang="bg-BG" dirty="0"/>
                    </a:p>
                  </a:txBody>
                  <a:tcPr/>
                </a:tc>
                <a:tc>
                  <a:txBody>
                    <a:bodyPr/>
                    <a:lstStyle/>
                    <a:p>
                      <a:pPr algn="ctr"/>
                      <a:r>
                        <a:rPr lang="en-US" dirty="0"/>
                        <a:t>2</a:t>
                      </a:r>
                      <a:endParaRPr lang="bg-BG" dirty="0"/>
                    </a:p>
                  </a:txBody>
                  <a:tcPr/>
                </a:tc>
                <a:tc>
                  <a:txBody>
                    <a:bodyPr/>
                    <a:lstStyle/>
                    <a:p>
                      <a:pPr algn="ctr"/>
                      <a:r>
                        <a:rPr lang="en-US" dirty="0"/>
                        <a:t>3</a:t>
                      </a:r>
                      <a:endParaRPr lang="bg-BG" dirty="0"/>
                    </a:p>
                  </a:txBody>
                  <a:tcPr/>
                </a:tc>
                <a:tc>
                  <a:txBody>
                    <a:bodyPr/>
                    <a:lstStyle/>
                    <a:p>
                      <a:pPr algn="ctr"/>
                      <a:r>
                        <a:rPr lang="en-US" dirty="0"/>
                        <a:t>5</a:t>
                      </a:r>
                      <a:endParaRPr lang="bg-BG" dirty="0"/>
                    </a:p>
                  </a:txBody>
                  <a:tcPr/>
                </a:tc>
                <a:extLst>
                  <a:ext uri="{0D108BD9-81ED-4DB2-BD59-A6C34878D82A}">
                    <a16:rowId xmlns:a16="http://schemas.microsoft.com/office/drawing/2014/main" val="4280721275"/>
                  </a:ext>
                </a:extLst>
              </a:tr>
            </a:tbl>
          </a:graphicData>
        </a:graphic>
      </p:graphicFrame>
    </p:spTree>
    <p:extLst>
      <p:ext uri="{BB962C8B-B14F-4D97-AF65-F5344CB8AC3E}">
        <p14:creationId xmlns:p14="http://schemas.microsoft.com/office/powerpoint/2010/main" val="58331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4F9EFA-500D-4207-9302-9C3886FDA411}"/>
              </a:ext>
            </a:extLst>
          </p:cNvPr>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a:extLst>
              <a:ext uri="{FF2B5EF4-FFF2-40B4-BE49-F238E27FC236}">
                <a16:creationId xmlns:a16="http://schemas.microsoft.com/office/drawing/2014/main" id="{67724023-AB2C-4DE0-B5A8-B02CFB0A6637}"/>
              </a:ext>
            </a:extLst>
          </p:cNvPr>
          <p:cNvSpPr>
            <a:spLocks noGrp="1"/>
          </p:cNvSpPr>
          <p:nvPr>
            <p:ph idx="1"/>
          </p:nvPr>
        </p:nvSpPr>
        <p:spPr/>
        <p:txBody>
          <a:bodyPr>
            <a:normAutofit/>
          </a:bodyPr>
          <a:lstStyle/>
          <a:p>
            <a:r>
              <a:rPr lang="en-US" dirty="0"/>
              <a:t>When size is known compile-time:</a:t>
            </a:r>
          </a:p>
          <a:p>
            <a:pPr lvl="1"/>
            <a:r>
              <a:rPr lang="en-US" b="1" dirty="0">
                <a:solidFill>
                  <a:schemeClr val="tx2">
                    <a:lumMod val="75000"/>
                  </a:schemeClr>
                </a:solidFill>
                <a:latin typeface="Consolas" panose="020B0609020204030204" pitchFamily="49" charset="0"/>
              </a:rPr>
              <a:t>{}</a:t>
            </a:r>
            <a:r>
              <a:rPr lang="en-US" dirty="0"/>
              <a:t> available to initialize elements</a:t>
            </a:r>
          </a:p>
          <a:p>
            <a:pPr lvl="1"/>
            <a:r>
              <a:rPr lang="en-US" dirty="0"/>
              <a:t>If </a:t>
            </a:r>
            <a:r>
              <a:rPr lang="en-US" b="1" dirty="0">
                <a:solidFill>
                  <a:schemeClr val="tx2">
                    <a:lumMod val="75000"/>
                  </a:schemeClr>
                </a:solidFill>
                <a:latin typeface="Consolas" panose="020B0609020204030204" pitchFamily="49" charset="0"/>
              </a:rPr>
              <a:t>{}</a:t>
            </a:r>
            <a:r>
              <a:rPr lang="en-US" dirty="0"/>
              <a:t> has less elements than the array, remaining are set to default</a:t>
            </a:r>
          </a:p>
          <a:p>
            <a:pPr lvl="1"/>
            <a:endParaRPr lang="en-US" dirty="0"/>
          </a:p>
          <a:p>
            <a:r>
              <a:rPr lang="en-US" b="1" dirty="0">
                <a:solidFill>
                  <a:schemeClr val="tx2">
                    <a:lumMod val="75000"/>
                  </a:schemeClr>
                </a:solidFill>
                <a:latin typeface="Consolas" panose="020B0609020204030204" pitchFamily="49" charset="0"/>
              </a:rPr>
              <a:t>{}</a:t>
            </a:r>
            <a:r>
              <a:rPr lang="en-US" dirty="0"/>
              <a:t> initialization is available for </a:t>
            </a:r>
            <a:br>
              <a:rPr lang="en-US" dirty="0"/>
            </a:br>
            <a:r>
              <a:rPr lang="en-US" dirty="0"/>
              <a:t>non-compile-time sizes in C++11</a:t>
            </a:r>
          </a:p>
          <a:p>
            <a:r>
              <a:rPr lang="en-US" dirty="0"/>
              <a:t>Other initialization rules are the</a:t>
            </a:r>
            <a:br>
              <a:rPr lang="en-US" dirty="0"/>
            </a:br>
            <a:r>
              <a:rPr lang="en-US" dirty="0"/>
              <a:t>same as for primitives (e.g. statics/</a:t>
            </a:r>
            <a:r>
              <a:rPr lang="en-US" dirty="0" err="1"/>
              <a:t>globals</a:t>
            </a:r>
            <a:r>
              <a:rPr lang="en-US" dirty="0"/>
              <a:t> are default initialized)</a:t>
            </a:r>
            <a:endParaRPr lang="bg-BG" dirty="0"/>
          </a:p>
        </p:txBody>
      </p:sp>
      <p:sp>
        <p:nvSpPr>
          <p:cNvPr id="4" name="Title 3">
            <a:extLst>
              <a:ext uri="{FF2B5EF4-FFF2-40B4-BE49-F238E27FC236}">
                <a16:creationId xmlns:a16="http://schemas.microsoft.com/office/drawing/2014/main" id="{728E51C6-15B1-4696-8A26-FF9B54D14C9E}"/>
              </a:ext>
            </a:extLst>
          </p:cNvPr>
          <p:cNvSpPr>
            <a:spLocks noGrp="1"/>
          </p:cNvSpPr>
          <p:nvPr>
            <p:ph type="title"/>
          </p:nvPr>
        </p:nvSpPr>
        <p:spPr/>
        <p:txBody>
          <a:bodyPr/>
          <a:lstStyle/>
          <a:p>
            <a:r>
              <a:rPr lang="en-US" dirty="0"/>
              <a:t>C++ Array Declaration &amp; Initialization</a:t>
            </a:r>
            <a:endParaRPr lang="bg-BG" dirty="0"/>
          </a:p>
        </p:txBody>
      </p:sp>
      <p:sp>
        <p:nvSpPr>
          <p:cNvPr id="7" name="Rectangle 3">
            <a:extLst>
              <a:ext uri="{FF2B5EF4-FFF2-40B4-BE49-F238E27FC236}">
                <a16:creationId xmlns:a16="http://schemas.microsoft.com/office/drawing/2014/main" id="{D7FE58CC-97DC-4164-BAD8-03B7CBB75A48}"/>
              </a:ext>
            </a:extLst>
          </p:cNvPr>
          <p:cNvSpPr>
            <a:spLocks noChangeArrowheads="1"/>
          </p:cNvSpPr>
          <p:nvPr/>
        </p:nvSpPr>
        <p:spPr bwMode="auto">
          <a:xfrm>
            <a:off x="949901" y="3167390"/>
            <a:ext cx="10859511" cy="52322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arrayWithDefaults</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3.14</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16961BE-8971-4892-8F18-1FA7F82CDA96}"/>
              </a:ext>
            </a:extLst>
          </p:cNvPr>
          <p:cNvSpPr>
            <a:spLocks noChangeArrowheads="1"/>
          </p:cNvSpPr>
          <p:nvPr/>
        </p:nvSpPr>
        <p:spPr bwMode="auto">
          <a:xfrm>
            <a:off x="6525979" y="3936298"/>
            <a:ext cx="5283433" cy="147540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8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8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8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en-US" sz="28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en-US" sz="2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8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 </a:t>
            </a:r>
            <a:r>
              <a:rPr lang="en-US" sz="2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2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94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Creating C++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37365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6EDBF7-5615-4090-BDD1-7749A6FA5265}"/>
              </a:ext>
            </a:extLst>
          </p:cNvPr>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a:extLst>
              <a:ext uri="{FF2B5EF4-FFF2-40B4-BE49-F238E27FC236}">
                <a16:creationId xmlns:a16="http://schemas.microsoft.com/office/drawing/2014/main" id="{AD8E8CC5-587D-465A-976C-4E952DCCB339}"/>
              </a:ext>
            </a:extLst>
          </p:cNvPr>
          <p:cNvSpPr>
            <a:spLocks noGrp="1"/>
          </p:cNvSpPr>
          <p:nvPr>
            <p:ph idx="1"/>
          </p:nvPr>
        </p:nvSpPr>
        <p:spPr/>
        <p:txBody>
          <a:bodyPr/>
          <a:lstStyle/>
          <a:p>
            <a:r>
              <a:rPr lang="en-US" dirty="0"/>
              <a:t>The indexing operator </a:t>
            </a:r>
            <a:r>
              <a:rPr lang="en-US" b="1" dirty="0">
                <a:solidFill>
                  <a:schemeClr val="tx2">
                    <a:lumMod val="75000"/>
                  </a:schemeClr>
                </a:solidFill>
                <a:latin typeface="Consolas" panose="020B0609020204030204" pitchFamily="49" charset="0"/>
              </a:rPr>
              <a:t>[]</a:t>
            </a:r>
            <a:r>
              <a:rPr lang="en-US" dirty="0"/>
              <a:t> gives access to any array element</a:t>
            </a:r>
          </a:p>
          <a:p>
            <a:pPr lvl="1"/>
            <a:r>
              <a:rPr lang="en-US" sz="2800" b="1" dirty="0">
                <a:solidFill>
                  <a:schemeClr val="tx2">
                    <a:lumMod val="75000"/>
                  </a:schemeClr>
                </a:solidFill>
                <a:latin typeface="Consolas" panose="020B0609020204030204" pitchFamily="49" charset="0"/>
              </a:rPr>
              <a:t>array[index] = value; </a:t>
            </a:r>
            <a:r>
              <a:rPr lang="en-US" sz="2800" b="1" dirty="0" err="1">
                <a:solidFill>
                  <a:schemeClr val="tx2">
                    <a:lumMod val="75000"/>
                  </a:schemeClr>
                </a:solidFill>
                <a:latin typeface="Consolas" panose="020B0609020204030204" pitchFamily="49" charset="0"/>
              </a:rPr>
              <a:t>arrayType</a:t>
            </a:r>
            <a:r>
              <a:rPr lang="en-US" sz="2800" b="1" dirty="0">
                <a:solidFill>
                  <a:schemeClr val="tx2">
                    <a:lumMod val="75000"/>
                  </a:schemeClr>
                </a:solidFill>
                <a:latin typeface="Consolas" panose="020B0609020204030204" pitchFamily="49" charset="0"/>
              </a:rPr>
              <a:t> value = </a:t>
            </a:r>
            <a:r>
              <a:rPr lang="en-US" sz="2800" b="1" dirty="0" err="1">
                <a:solidFill>
                  <a:schemeClr val="tx2">
                    <a:lumMod val="75000"/>
                  </a:schemeClr>
                </a:solidFill>
                <a:latin typeface="Consolas" panose="020B0609020204030204" pitchFamily="49" charset="0"/>
              </a:rPr>
              <a:t>arrayName</a:t>
            </a:r>
            <a:r>
              <a:rPr lang="en-US" sz="2800" b="1" dirty="0">
                <a:solidFill>
                  <a:schemeClr val="tx2">
                    <a:lumMod val="75000"/>
                  </a:schemeClr>
                </a:solidFill>
                <a:latin typeface="Consolas" panose="020B0609020204030204" pitchFamily="49" charset="0"/>
              </a:rPr>
              <a:t>[index]</a:t>
            </a:r>
          </a:p>
          <a:p>
            <a:pPr lvl="1"/>
            <a:r>
              <a:rPr lang="en-US" dirty="0"/>
              <a:t>E.g. to access the first element of </a:t>
            </a:r>
            <a:r>
              <a:rPr lang="en-US" b="1" dirty="0" err="1">
                <a:solidFill>
                  <a:schemeClr val="tx2">
                    <a:lumMod val="75000"/>
                  </a:schemeClr>
                </a:solidFill>
                <a:latin typeface="Consolas" panose="020B0609020204030204" pitchFamily="49" charset="0"/>
              </a:rPr>
              <a:t>arr</a:t>
            </a:r>
            <a:r>
              <a:rPr lang="en-US" dirty="0"/>
              <a:t>, do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[0]</a:t>
            </a:r>
          </a:p>
          <a:p>
            <a:r>
              <a:rPr lang="en-US" dirty="0"/>
              <a:t>Once you access the element, treat it as a normal variable</a:t>
            </a:r>
          </a:p>
          <a:p>
            <a:endParaRPr lang="bg-BG" dirty="0"/>
          </a:p>
        </p:txBody>
      </p:sp>
      <p:sp>
        <p:nvSpPr>
          <p:cNvPr id="4" name="Title 3">
            <a:extLst>
              <a:ext uri="{FF2B5EF4-FFF2-40B4-BE49-F238E27FC236}">
                <a16:creationId xmlns:a16="http://schemas.microsoft.com/office/drawing/2014/main" id="{1116C469-E5D7-4A53-8989-286F4A1AE215}"/>
              </a:ext>
            </a:extLst>
          </p:cNvPr>
          <p:cNvSpPr>
            <a:spLocks noGrp="1"/>
          </p:cNvSpPr>
          <p:nvPr>
            <p:ph type="title"/>
          </p:nvPr>
        </p:nvSpPr>
        <p:spPr/>
        <p:txBody>
          <a:bodyPr/>
          <a:lstStyle/>
          <a:p>
            <a:r>
              <a:rPr lang="en-US" dirty="0"/>
              <a:t>Accessing Array Elements</a:t>
            </a:r>
            <a:endParaRPr lang="bg-BG" dirty="0"/>
          </a:p>
        </p:txBody>
      </p:sp>
      <p:sp>
        <p:nvSpPr>
          <p:cNvPr id="5" name="Rectangle 3">
            <a:extLst>
              <a:ext uri="{FF2B5EF4-FFF2-40B4-BE49-F238E27FC236}">
                <a16:creationId xmlns:a16="http://schemas.microsoft.com/office/drawing/2014/main" id="{9AC55906-7020-42A6-844E-9400CB531F25}"/>
              </a:ext>
            </a:extLst>
          </p:cNvPr>
          <p:cNvSpPr>
            <a:spLocks noChangeArrowheads="1"/>
          </p:cNvSpPr>
          <p:nvPr/>
        </p:nvSpPr>
        <p:spPr bwMode="auto">
          <a:xfrm>
            <a:off x="608012" y="3733800"/>
            <a:ext cx="11201400" cy="258532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&gt;&gt;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36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Accessing Array Elements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905345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DDD5D3-5946-4831-9329-CF13B3FCF78C}"/>
              </a:ext>
            </a:extLst>
          </p:cNvPr>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a:extLst>
              <a:ext uri="{FF2B5EF4-FFF2-40B4-BE49-F238E27FC236}">
                <a16:creationId xmlns:a16="http://schemas.microsoft.com/office/drawing/2014/main" id="{01794BCD-E229-4A5C-A0B8-5C152893C00B}"/>
              </a:ext>
            </a:extLst>
          </p:cNvPr>
          <p:cNvSpPr>
            <a:spLocks noGrp="1"/>
          </p:cNvSpPr>
          <p:nvPr>
            <p:ph idx="1"/>
          </p:nvPr>
        </p:nvSpPr>
        <p:spPr/>
        <p:txBody>
          <a:bodyPr/>
          <a:lstStyle/>
          <a:p>
            <a:r>
              <a:rPr lang="en-US" dirty="0"/>
              <a:t>You are John Snow. What will the following two code lines do?</a:t>
            </a:r>
          </a:p>
          <a:p>
            <a:endParaRPr lang="en-US" dirty="0"/>
          </a:p>
          <a:p>
            <a:endParaRPr lang="en-US" dirty="0"/>
          </a:p>
          <a:p>
            <a:pPr marL="514350" indent="-514350">
              <a:buFont typeface="+mj-lt"/>
              <a:buAutoNum type="alphaLcParenR"/>
            </a:pPr>
            <a:r>
              <a:rPr lang="en-US" dirty="0"/>
              <a:t>cause a compile-time error</a:t>
            </a:r>
          </a:p>
          <a:p>
            <a:pPr marL="514350" indent="-514350">
              <a:buFont typeface="+mj-lt"/>
              <a:buAutoNum type="alphaLcParenR"/>
            </a:pPr>
            <a:r>
              <a:rPr lang="en-US" dirty="0"/>
              <a:t>cause a runtime error due to index being out of bounds</a:t>
            </a:r>
          </a:p>
          <a:p>
            <a:pPr marL="514350" indent="-514350">
              <a:buFont typeface="+mj-lt"/>
              <a:buAutoNum type="alphaLcParenR"/>
            </a:pPr>
            <a:r>
              <a:rPr lang="en-US" dirty="0"/>
              <a:t>summon demons</a:t>
            </a:r>
          </a:p>
          <a:p>
            <a:pPr marL="514350" indent="-514350">
              <a:buFont typeface="+mj-lt"/>
              <a:buAutoNum type="alphaLcParenR"/>
            </a:pPr>
            <a:r>
              <a:rPr lang="en-US" dirty="0"/>
              <a:t>you know nothing</a:t>
            </a:r>
            <a:endParaRPr lang="bg-BG" dirty="0"/>
          </a:p>
        </p:txBody>
      </p:sp>
      <p:sp>
        <p:nvSpPr>
          <p:cNvPr id="4" name="Title 3">
            <a:extLst>
              <a:ext uri="{FF2B5EF4-FFF2-40B4-BE49-F238E27FC236}">
                <a16:creationId xmlns:a16="http://schemas.microsoft.com/office/drawing/2014/main" id="{2A83F855-D41C-46A0-9A9A-524CA7C52B38}"/>
              </a:ext>
            </a:extLst>
          </p:cNvPr>
          <p:cNvSpPr>
            <a:spLocks noGrp="1"/>
          </p:cNvSpPr>
          <p:nvPr>
            <p:ph type="title"/>
          </p:nvPr>
        </p:nvSpPr>
        <p:spPr/>
        <p:txBody>
          <a:bodyPr/>
          <a:lstStyle/>
          <a:p>
            <a:r>
              <a:rPr lang="en-US" dirty="0"/>
              <a:t>Quick Quiz</a:t>
            </a:r>
            <a:endParaRPr lang="bg-BG" dirty="0"/>
          </a:p>
        </p:txBody>
      </p:sp>
      <p:sp>
        <p:nvSpPr>
          <p:cNvPr id="8" name="Rectangle 7">
            <a:extLst>
              <a:ext uri="{FF2B5EF4-FFF2-40B4-BE49-F238E27FC236}">
                <a16:creationId xmlns:a16="http://schemas.microsoft.com/office/drawing/2014/main" id="{A364626F-0AA8-445E-AF45-D29878254BEA}"/>
              </a:ext>
            </a:extLst>
          </p:cNvPr>
          <p:cNvSpPr/>
          <p:nvPr/>
        </p:nvSpPr>
        <p:spPr>
          <a:xfrm rot="16200000">
            <a:off x="5900221" y="-1719588"/>
            <a:ext cx="388382" cy="449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9" name="TextBox 8">
            <a:extLst>
              <a:ext uri="{FF2B5EF4-FFF2-40B4-BE49-F238E27FC236}">
                <a16:creationId xmlns:a16="http://schemas.microsoft.com/office/drawing/2014/main" id="{2321C7BA-AEBE-44C5-8F61-FD1FB2A4E5E5}"/>
              </a:ext>
            </a:extLst>
          </p:cNvPr>
          <p:cNvSpPr txBox="1"/>
          <p:nvPr/>
        </p:nvSpPr>
        <p:spPr>
          <a:xfrm>
            <a:off x="2801956" y="307227"/>
            <a:ext cx="1027845" cy="523220"/>
          </a:xfrm>
          <a:prstGeom prst="rect">
            <a:avLst/>
          </a:prstGeom>
          <a:noFill/>
        </p:spPr>
        <p:txBody>
          <a:bodyPr wrap="none" rtlCol="0">
            <a:spAutoFit/>
          </a:bodyPr>
          <a:lstStyle/>
          <a:p>
            <a:r>
              <a:rPr lang="en-US" sz="2800" dirty="0"/>
              <a:t>TIME:</a:t>
            </a:r>
            <a:endParaRPr lang="bg-BG" sz="2800" dirty="0"/>
          </a:p>
        </p:txBody>
      </p:sp>
      <p:sp>
        <p:nvSpPr>
          <p:cNvPr id="10" name="Rectangle 3">
            <a:extLst>
              <a:ext uri="{FF2B5EF4-FFF2-40B4-BE49-F238E27FC236}">
                <a16:creationId xmlns:a16="http://schemas.microsoft.com/office/drawing/2014/main" id="{C9C968B9-59A3-4934-86D0-428C204C6743}"/>
              </a:ext>
            </a:extLst>
          </p:cNvPr>
          <p:cNvSpPr>
            <a:spLocks noChangeArrowheads="1"/>
          </p:cNvSpPr>
          <p:nvPr/>
        </p:nvSpPr>
        <p:spPr bwMode="auto">
          <a:xfrm>
            <a:off x="608012" y="1932262"/>
            <a:ext cx="6152177"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32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32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32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3200" kern="150" dirty="0">
                <a:solidFill>
                  <a:srgbClr val="F000F0"/>
                </a:solidFill>
                <a:latin typeface="Courier New" panose="02070309020205020404" pitchFamily="49" charset="0"/>
                <a:cs typeface="Times New Roman" panose="02020603050405020304" pitchFamily="18" charset="0"/>
              </a:rPr>
              <a:t>3</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8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0"/>
                                        <p:tgtEl>
                                          <p:spTgt spid="8"/>
                                        </p:tgtEl>
                                      </p:cBhvr>
                                    </p:animEffect>
                                    <p:set>
                                      <p:cBhvr>
                                        <p:cTn id="7" dur="1" fill="hold">
                                          <p:stCondLst>
                                            <p:cond delay="4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969A-BDC7-4017-A04A-64967017C711}"/>
              </a:ext>
            </a:extLst>
          </p:cNvPr>
          <p:cNvSpPr>
            <a:spLocks noGrp="1"/>
          </p:cNvSpPr>
          <p:nvPr>
            <p:ph type="title"/>
          </p:nvPr>
        </p:nvSpPr>
        <p:spPr/>
        <p:txBody>
          <a:bodyPr/>
          <a:lstStyle/>
          <a:p>
            <a:r>
              <a:rPr lang="en-US" dirty="0"/>
              <a:t>C++ Pitfall: Array </a:t>
            </a:r>
            <a:r>
              <a:rPr lang="en-US" dirty="0" err="1"/>
              <a:t>OUT-of-Bounds</a:t>
            </a:r>
            <a:r>
              <a:rPr lang="en-US" dirty="0"/>
              <a:t> Access</a:t>
            </a:r>
            <a:endParaRPr lang="bg-BG" dirty="0"/>
          </a:p>
        </p:txBody>
      </p:sp>
      <p:sp>
        <p:nvSpPr>
          <p:cNvPr id="4" name="Text Placeholder 3">
            <a:extLst>
              <a:ext uri="{FF2B5EF4-FFF2-40B4-BE49-F238E27FC236}">
                <a16:creationId xmlns:a16="http://schemas.microsoft.com/office/drawing/2014/main" id="{0B2AE5F3-5579-45F0-97A7-ECBD99652B87}"/>
              </a:ext>
            </a:extLst>
          </p:cNvPr>
          <p:cNvSpPr>
            <a:spLocks noGrp="1"/>
          </p:cNvSpPr>
          <p:nvPr>
            <p:ph type="body" sz="half" idx="2"/>
          </p:nvPr>
        </p:nvSpPr>
        <p:spPr/>
        <p:txBody>
          <a:bodyPr>
            <a:normAutofit fontScale="77500" lnSpcReduction="20000"/>
          </a:bodyPr>
          <a:lstStyle/>
          <a:p>
            <a:r>
              <a:rPr lang="en-US" dirty="0"/>
              <a:t>The C++ standard doesn’t define out-of-bounds array access behavior. C++ arrays don’t store information on their length.</a:t>
            </a:r>
          </a:p>
          <a:p>
            <a:r>
              <a:rPr lang="en-US" dirty="0"/>
              <a:t>Program will usually attempt to access memory even if out of the array. If that part of memory is accessible to the program, it will execute whatever it is told. Otherwise an error might happen (0xC00005 on Windows)</a:t>
            </a:r>
            <a:endParaRPr lang="bg-BG" dirty="0"/>
          </a:p>
        </p:txBody>
      </p:sp>
      <p:sp>
        <p:nvSpPr>
          <p:cNvPr id="5" name="Slide Number Placeholder 4">
            <a:extLst>
              <a:ext uri="{FF2B5EF4-FFF2-40B4-BE49-F238E27FC236}">
                <a16:creationId xmlns:a16="http://schemas.microsoft.com/office/drawing/2014/main" id="{278B77D3-BC8B-4081-BD60-6A8C1820B563}"/>
              </a:ext>
            </a:extLst>
          </p:cNvPr>
          <p:cNvSpPr>
            <a:spLocks noGrp="1"/>
          </p:cNvSpPr>
          <p:nvPr>
            <p:ph type="sldNum" sz="quarter" idx="12"/>
          </p:nvPr>
        </p:nvSpPr>
        <p:spPr/>
        <p:txBody>
          <a:bodyPr/>
          <a:lstStyle/>
          <a:p>
            <a:fld id="{C014DD1E-5D91-48A3-AD6D-45FBA980D106}" type="slidenum">
              <a:rPr lang="bg-BG" smtClean="0"/>
              <a:t>28</a:t>
            </a:fld>
            <a:endParaRPr lang="bg-BG"/>
          </a:p>
        </p:txBody>
      </p:sp>
      <p:pic>
        <p:nvPicPr>
          <p:cNvPr id="9" name="Picture 4" descr="you know nothing jon snow - You know nothing JOHN SNOW">
            <a:extLst>
              <a:ext uri="{FF2B5EF4-FFF2-40B4-BE49-F238E27FC236}">
                <a16:creationId xmlns:a16="http://schemas.microsoft.com/office/drawing/2014/main" id="{9718E827-B521-43DE-868F-FCF3161E1901}"/>
              </a:ext>
            </a:extLst>
          </p:cNvPr>
          <p:cNvPicPr>
            <a:picLocks noGrp="1" noChangeAspect="1" noChangeArrowheads="1"/>
          </p:cNvPicPr>
          <p:nvPr>
            <p:ph type="pic" idx="1"/>
          </p:nvPr>
        </p:nvPicPr>
        <p:blipFill rotWithShape="1">
          <a:blip r:embed="rId2" cstate="print">
            <a:extLst>
              <a:ext uri="{28A0092B-C50C-407E-A947-70E740481C1C}">
                <a14:useLocalDpi xmlns:a14="http://schemas.microsoft.com/office/drawing/2010/main" val="0"/>
              </a:ext>
            </a:extLst>
          </a:blip>
          <a:srcRect/>
          <a:stretch/>
        </p:blipFill>
        <p:spPr bwMode="auto">
          <a:xfrm>
            <a:off x="5281824" y="1904999"/>
            <a:ext cx="6455788" cy="447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CFB5A-18F3-4FED-B7BE-7A2F8F673E20}"/>
              </a:ext>
            </a:extLst>
          </p:cNvPr>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a:extLst>
              <a:ext uri="{FF2B5EF4-FFF2-40B4-BE49-F238E27FC236}">
                <a16:creationId xmlns:a16="http://schemas.microsoft.com/office/drawing/2014/main" id="{4CD2F47E-4B51-4B9F-B5E4-0D73D42D097A}"/>
              </a:ext>
            </a:extLst>
          </p:cNvPr>
          <p:cNvSpPr>
            <a:spLocks noGrp="1"/>
          </p:cNvSpPr>
          <p:nvPr>
            <p:ph idx="1"/>
          </p:nvPr>
        </p:nvSpPr>
        <p:spPr/>
        <p:txBody>
          <a:bodyPr/>
          <a:lstStyle/>
          <a:p>
            <a:r>
              <a:rPr lang="en-US" dirty="0"/>
              <a:t>Arrays are often read-in from some input, instead of initialized</a:t>
            </a:r>
          </a:p>
          <a:p>
            <a:r>
              <a:rPr lang="en-US" dirty="0"/>
              <a:t>That’s the point of arrays – to store arbitrary amounts of data</a:t>
            </a:r>
          </a:p>
          <a:p>
            <a:r>
              <a:rPr lang="en-US" dirty="0"/>
              <a:t>Common approach: run a loop to read in a number of elements</a:t>
            </a:r>
          </a:p>
          <a:p>
            <a:pPr lvl="1"/>
            <a:r>
              <a:rPr lang="en-US" dirty="0"/>
              <a:t>Example: read-in a specified number of elements from console</a:t>
            </a:r>
            <a:endParaRPr lang="bg-BG" dirty="0"/>
          </a:p>
          <a:p>
            <a:endParaRPr lang="bg-BG" dirty="0"/>
          </a:p>
        </p:txBody>
      </p:sp>
      <p:sp>
        <p:nvSpPr>
          <p:cNvPr id="4" name="Title 3">
            <a:extLst>
              <a:ext uri="{FF2B5EF4-FFF2-40B4-BE49-F238E27FC236}">
                <a16:creationId xmlns:a16="http://schemas.microsoft.com/office/drawing/2014/main" id="{B9FE274C-2D6C-4F8C-9FC1-665F094B0D3E}"/>
              </a:ext>
            </a:extLst>
          </p:cNvPr>
          <p:cNvSpPr>
            <a:spLocks noGrp="1"/>
          </p:cNvSpPr>
          <p:nvPr>
            <p:ph type="title"/>
          </p:nvPr>
        </p:nvSpPr>
        <p:spPr/>
        <p:txBody>
          <a:bodyPr/>
          <a:lstStyle/>
          <a:p>
            <a:r>
              <a:rPr lang="en-US" dirty="0"/>
              <a:t>Reading-in an Array</a:t>
            </a:r>
            <a:endParaRPr lang="bg-BG" dirty="0"/>
          </a:p>
        </p:txBody>
      </p:sp>
      <p:sp>
        <p:nvSpPr>
          <p:cNvPr id="5" name="Rectangle 3">
            <a:extLst>
              <a:ext uri="{FF2B5EF4-FFF2-40B4-BE49-F238E27FC236}">
                <a16:creationId xmlns:a16="http://schemas.microsoft.com/office/drawing/2014/main" id="{E96551A5-FAB6-4F4B-AEE0-C212355EDC32}"/>
              </a:ext>
            </a:extLst>
          </p:cNvPr>
          <p:cNvSpPr>
            <a:spLocks noChangeArrowheads="1"/>
          </p:cNvSpPr>
          <p:nvPr/>
        </p:nvSpPr>
        <p:spPr bwMode="auto">
          <a:xfrm>
            <a:off x="684212" y="3936298"/>
            <a:ext cx="10882200" cy="255454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actualCount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cin</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&gt;&gt; </a:t>
            </a:r>
            <a:r>
              <a:rPr lang="en-US" sz="2000" kern="150" dirty="0" err="1">
                <a:solidFill>
                  <a:srgbClr val="000000"/>
                </a:solidFill>
                <a:latin typeface="Courier New" panose="02070309020205020404" pitchFamily="49" charset="0"/>
                <a:cs typeface="Times New Roman" panose="02020603050405020304" pitchFamily="18" charset="0"/>
              </a:rPr>
              <a:t>actualCount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actualCount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actualCount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19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Functions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p:txBody>
          <a:bodyPr/>
          <a:lstStyle/>
          <a:p>
            <a:r>
              <a:rPr lang="en-US" dirty="0"/>
              <a:t>Calling, Defining, Implementing, Overloads</a:t>
            </a:r>
            <a:endParaRPr lang="bg-BG" dirty="0"/>
          </a:p>
        </p:txBody>
      </p:sp>
      <p:pic>
        <p:nvPicPr>
          <p:cNvPr id="4" name="Picture 6" descr="Image result for functions">
            <a:extLst>
              <a:ext uri="{FF2B5EF4-FFF2-40B4-BE49-F238E27FC236}">
                <a16:creationId xmlns:a16="http://schemas.microsoft.com/office/drawing/2014/main" id="{7B24916E-6135-48BA-A9EB-AC56CA0AF7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313" y="1524000"/>
            <a:ext cx="3238499" cy="3203645"/>
          </a:xfrm>
          <a:prstGeom prst="rect">
            <a:avLst/>
          </a:prstGeom>
          <a:solidFill>
            <a:schemeClr val="tx1"/>
          </a:solidFill>
        </p:spPr>
      </p:pic>
    </p:spTree>
    <p:extLst>
      <p:ext uri="{BB962C8B-B14F-4D97-AF65-F5344CB8AC3E}">
        <p14:creationId xmlns:p14="http://schemas.microsoft.com/office/powerpoint/2010/main" val="4028229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Reading-in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121563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9AA38-C1EA-4481-8025-A70F310BD6E9}"/>
              </a:ext>
            </a:extLst>
          </p:cNvPr>
          <p:cNvSpPr>
            <a:spLocks noGrp="1"/>
          </p:cNvSpPr>
          <p:nvPr>
            <p:ph type="sldNum" sz="quarter" idx="4"/>
          </p:nvPr>
        </p:nvSpPr>
        <p:spPr/>
        <p:txBody>
          <a:bodyPr/>
          <a:lstStyle/>
          <a:p>
            <a:fld id="{C014DD1E-5D91-48A3-AD6D-45FBA980D106}" type="slidenum">
              <a:rPr lang="en-US" smtClean="0"/>
              <a:pPr/>
              <a:t>31</a:t>
            </a:fld>
            <a:endParaRPr lang="en-US" dirty="0"/>
          </a:p>
        </p:txBody>
      </p:sp>
      <p:sp>
        <p:nvSpPr>
          <p:cNvPr id="3" name="Content Placeholder 2">
            <a:extLst>
              <a:ext uri="{FF2B5EF4-FFF2-40B4-BE49-F238E27FC236}">
                <a16:creationId xmlns:a16="http://schemas.microsoft.com/office/drawing/2014/main" id="{188D83D1-A2EA-419E-A3AC-672D373201FC}"/>
              </a:ext>
            </a:extLst>
          </p:cNvPr>
          <p:cNvSpPr>
            <a:spLocks noGrp="1"/>
          </p:cNvSpPr>
          <p:nvPr>
            <p:ph idx="1"/>
          </p:nvPr>
        </p:nvSpPr>
        <p:spPr/>
        <p:txBody>
          <a:bodyPr/>
          <a:lstStyle/>
          <a:p>
            <a:r>
              <a:rPr lang="en-US" dirty="0"/>
              <a:t>You will commonly need to display all elements of an array</a:t>
            </a:r>
          </a:p>
          <a:p>
            <a:r>
              <a:rPr lang="en-US" dirty="0"/>
              <a:t>Common approach: loop over the elements, print each</a:t>
            </a:r>
          </a:p>
          <a:p>
            <a:r>
              <a:rPr lang="en-US" dirty="0"/>
              <a:t>Note: need to know how long the array is – keep a variable</a:t>
            </a:r>
            <a:endParaRPr lang="bg-BG" dirty="0"/>
          </a:p>
          <a:p>
            <a:endParaRPr lang="bg-BG" dirty="0"/>
          </a:p>
        </p:txBody>
      </p:sp>
      <p:sp>
        <p:nvSpPr>
          <p:cNvPr id="4" name="Title 3">
            <a:extLst>
              <a:ext uri="{FF2B5EF4-FFF2-40B4-BE49-F238E27FC236}">
                <a16:creationId xmlns:a16="http://schemas.microsoft.com/office/drawing/2014/main" id="{67A3AB03-A9B0-409F-AE6B-E07BAA658212}"/>
              </a:ext>
            </a:extLst>
          </p:cNvPr>
          <p:cNvSpPr>
            <a:spLocks noGrp="1"/>
          </p:cNvSpPr>
          <p:nvPr>
            <p:ph type="title"/>
          </p:nvPr>
        </p:nvSpPr>
        <p:spPr/>
        <p:txBody>
          <a:bodyPr/>
          <a:lstStyle/>
          <a:p>
            <a:r>
              <a:rPr lang="en-US" dirty="0"/>
              <a:t>Writing-out an Array</a:t>
            </a:r>
            <a:endParaRPr lang="bg-BG" dirty="0"/>
          </a:p>
        </p:txBody>
      </p:sp>
      <p:sp>
        <p:nvSpPr>
          <p:cNvPr id="5" name="Rectangle 3">
            <a:extLst>
              <a:ext uri="{FF2B5EF4-FFF2-40B4-BE49-F238E27FC236}">
                <a16:creationId xmlns:a16="http://schemas.microsoft.com/office/drawing/2014/main" id="{6B3DD7AA-31DC-459F-821B-93E618C13E78}"/>
              </a:ext>
            </a:extLst>
          </p:cNvPr>
          <p:cNvSpPr>
            <a:spLocks noChangeArrowheads="1"/>
          </p:cNvSpPr>
          <p:nvPr/>
        </p:nvSpPr>
        <p:spPr bwMode="auto">
          <a:xfrm>
            <a:off x="608012" y="3200400"/>
            <a:ext cx="10287000"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574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Writing-out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351831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DDCD09-9FD0-4576-80F7-308A82D300A8}"/>
              </a:ext>
            </a:extLst>
          </p:cNvPr>
          <p:cNvSpPr>
            <a:spLocks noGrp="1"/>
          </p:cNvSpPr>
          <p:nvPr>
            <p:ph type="sldNum" sz="quarter" idx="4"/>
          </p:nvPr>
        </p:nvSpPr>
        <p:spPr/>
        <p:txBody>
          <a:bodyPr/>
          <a:lstStyle/>
          <a:p>
            <a:fld id="{C014DD1E-5D91-48A3-AD6D-45FBA980D106}" type="slidenum">
              <a:rPr lang="en-US" smtClean="0"/>
              <a:pPr/>
              <a:t>33</a:t>
            </a:fld>
            <a:endParaRPr lang="en-US" dirty="0"/>
          </a:p>
        </p:txBody>
      </p:sp>
      <p:sp>
        <p:nvSpPr>
          <p:cNvPr id="3" name="Content Placeholder 2">
            <a:extLst>
              <a:ext uri="{FF2B5EF4-FFF2-40B4-BE49-F238E27FC236}">
                <a16:creationId xmlns:a16="http://schemas.microsoft.com/office/drawing/2014/main" id="{722E6E70-37E1-4642-9F63-723E7FBC5EC8}"/>
              </a:ext>
            </a:extLst>
          </p:cNvPr>
          <p:cNvSpPr>
            <a:spLocks noGrp="1"/>
          </p:cNvSpPr>
          <p:nvPr>
            <p:ph idx="1"/>
          </p:nvPr>
        </p:nvSpPr>
        <p:spPr/>
        <p:txBody>
          <a:bodyPr/>
          <a:lstStyle/>
          <a:p>
            <a:r>
              <a:rPr lang="en-US" dirty="0"/>
              <a:t>Array parameters are declared the same way arrays are declared</a:t>
            </a:r>
          </a:p>
          <a:p>
            <a:pPr lvl="1"/>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 name[size_0]</a:t>
            </a:r>
            <a:r>
              <a:rPr lang="en-US" dirty="0"/>
              <a:t>, additional </a:t>
            </a:r>
            <a:r>
              <a:rPr lang="en-US" b="1" dirty="0">
                <a:solidFill>
                  <a:schemeClr val="tx2">
                    <a:lumMod val="75000"/>
                  </a:schemeClr>
                </a:solidFill>
                <a:latin typeface="Consolas" panose="020B0609020204030204" pitchFamily="49" charset="0"/>
              </a:rPr>
              <a:t>[</a:t>
            </a:r>
            <a:r>
              <a:rPr lang="en-US" b="1" dirty="0" err="1">
                <a:solidFill>
                  <a:schemeClr val="tx2">
                    <a:lumMod val="75000"/>
                  </a:schemeClr>
                </a:solidFill>
                <a:latin typeface="Consolas" panose="020B0609020204030204" pitchFamily="49" charset="0"/>
              </a:rPr>
              <a:t>size_i</a:t>
            </a:r>
            <a:r>
              <a:rPr lang="en-US" b="1" dirty="0">
                <a:solidFill>
                  <a:schemeClr val="tx2">
                    <a:lumMod val="75000"/>
                  </a:schemeClr>
                </a:solidFill>
                <a:latin typeface="Consolas" panose="020B0609020204030204" pitchFamily="49" charset="0"/>
              </a:rPr>
              <a:t>]</a:t>
            </a:r>
            <a:r>
              <a:rPr lang="en-US" dirty="0"/>
              <a:t> per dimension</a:t>
            </a:r>
          </a:p>
          <a:p>
            <a:pPr lvl="1"/>
            <a:r>
              <a:rPr lang="en-US" dirty="0"/>
              <a:t>First dimension size can be omitted</a:t>
            </a:r>
          </a:p>
          <a:p>
            <a:endParaRPr lang="bg-BG" dirty="0"/>
          </a:p>
        </p:txBody>
      </p:sp>
      <p:sp>
        <p:nvSpPr>
          <p:cNvPr id="4" name="Title 3">
            <a:extLst>
              <a:ext uri="{FF2B5EF4-FFF2-40B4-BE49-F238E27FC236}">
                <a16:creationId xmlns:a16="http://schemas.microsoft.com/office/drawing/2014/main" id="{7DB0B566-E2CF-4691-AFCD-9DF42B56D5BF}"/>
              </a:ext>
            </a:extLst>
          </p:cNvPr>
          <p:cNvSpPr>
            <a:spLocks noGrp="1"/>
          </p:cNvSpPr>
          <p:nvPr>
            <p:ph type="title"/>
          </p:nvPr>
        </p:nvSpPr>
        <p:spPr/>
        <p:txBody>
          <a:bodyPr/>
          <a:lstStyle/>
          <a:p>
            <a:r>
              <a:rPr lang="en-US" dirty="0"/>
              <a:t>Arrays as Function Parameters</a:t>
            </a:r>
            <a:endParaRPr lang="bg-BG" dirty="0"/>
          </a:p>
        </p:txBody>
      </p:sp>
      <p:sp>
        <p:nvSpPr>
          <p:cNvPr id="5" name="Rectangle 3">
            <a:extLst>
              <a:ext uri="{FF2B5EF4-FFF2-40B4-BE49-F238E27FC236}">
                <a16:creationId xmlns:a16="http://schemas.microsoft.com/office/drawing/2014/main" id="{1E792130-E148-4C4C-A9B1-E52CFFFFE8B1}"/>
              </a:ext>
            </a:extLst>
          </p:cNvPr>
          <p:cNvSpPr>
            <a:spLocks noChangeArrowheads="1"/>
          </p:cNvSpPr>
          <p:nvPr/>
        </p:nvSpPr>
        <p:spPr bwMode="auto">
          <a:xfrm>
            <a:off x="684212" y="3124200"/>
            <a:ext cx="5901893" cy="246336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868F8AD-CAAE-4E08-A9CF-B3C55254787C}"/>
              </a:ext>
            </a:extLst>
          </p:cNvPr>
          <p:cNvSpPr>
            <a:spLocks noChangeArrowheads="1"/>
          </p:cNvSpPr>
          <p:nvPr/>
        </p:nvSpPr>
        <p:spPr bwMode="auto">
          <a:xfrm>
            <a:off x="6602447" y="3124200"/>
            <a:ext cx="5189036" cy="246336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print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915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FC2DA-6E73-4121-8833-7F8D245848AB}"/>
              </a:ext>
            </a:extLst>
          </p:cNvPr>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a:extLst>
              <a:ext uri="{FF2B5EF4-FFF2-40B4-BE49-F238E27FC236}">
                <a16:creationId xmlns:a16="http://schemas.microsoft.com/office/drawing/2014/main" id="{FA9831E2-0655-4F5A-9DDC-40A89F25E573}"/>
              </a:ext>
            </a:extLst>
          </p:cNvPr>
          <p:cNvSpPr>
            <a:spLocks noGrp="1"/>
          </p:cNvSpPr>
          <p:nvPr>
            <p:ph idx="1"/>
          </p:nvPr>
        </p:nvSpPr>
        <p:spPr/>
        <p:txBody>
          <a:bodyPr>
            <a:normAutofit/>
          </a:bodyPr>
          <a:lstStyle/>
          <a:p>
            <a:r>
              <a:rPr lang="en-US" dirty="0"/>
              <a:t>Functions work on the ORIGINAL array the caller uses</a:t>
            </a:r>
          </a:p>
          <a:p>
            <a:pPr lvl="1"/>
            <a:r>
              <a:rPr lang="en-US" dirty="0"/>
              <a:t>If the function changes an element, the caller's array is modified</a:t>
            </a:r>
          </a:p>
          <a:p>
            <a:pPr lvl="1"/>
            <a:r>
              <a:rPr lang="en-US" dirty="0"/>
              <a:t>You can imagine array elements are passed by reference</a:t>
            </a:r>
          </a:p>
          <a:p>
            <a:r>
              <a:rPr lang="en-US" dirty="0"/>
              <a:t>Functions CAN'T return C++ “static” arrays created in them</a:t>
            </a:r>
          </a:p>
          <a:p>
            <a:pPr lvl="1"/>
            <a:r>
              <a:rPr lang="en-US" dirty="0"/>
              <a:t>Arrays are essentially memory addresses</a:t>
            </a:r>
          </a:p>
          <a:p>
            <a:pPr lvl="1"/>
            <a:r>
              <a:rPr lang="en-US" dirty="0"/>
              <a:t>The memory they point to is freed when the function exits</a:t>
            </a:r>
          </a:p>
          <a:p>
            <a:pPr lvl="1"/>
            <a:r>
              <a:rPr lang="en-US" dirty="0"/>
              <a:t>We will later discuss other ways to return sequences of elements</a:t>
            </a:r>
          </a:p>
          <a:p>
            <a:pPr lvl="1"/>
            <a:endParaRPr lang="en-US" dirty="0"/>
          </a:p>
        </p:txBody>
      </p:sp>
      <p:sp>
        <p:nvSpPr>
          <p:cNvPr id="4" name="Title 3">
            <a:extLst>
              <a:ext uri="{FF2B5EF4-FFF2-40B4-BE49-F238E27FC236}">
                <a16:creationId xmlns:a16="http://schemas.microsoft.com/office/drawing/2014/main" id="{2A67D41A-CCF9-4AF2-B20C-D41E127A1CCF}"/>
              </a:ext>
            </a:extLst>
          </p:cNvPr>
          <p:cNvSpPr>
            <a:spLocks noGrp="1"/>
          </p:cNvSpPr>
          <p:nvPr>
            <p:ph type="title"/>
          </p:nvPr>
        </p:nvSpPr>
        <p:spPr/>
        <p:txBody>
          <a:bodyPr/>
          <a:lstStyle/>
          <a:p>
            <a:r>
              <a:rPr lang="en-US" dirty="0"/>
              <a:t>Arrays &amp; Functions – Specifics</a:t>
            </a:r>
            <a:endParaRPr lang="bg-BG" dirty="0"/>
          </a:p>
        </p:txBody>
      </p:sp>
    </p:spTree>
    <p:extLst>
      <p:ext uri="{BB962C8B-B14F-4D97-AF65-F5344CB8AC3E}">
        <p14:creationId xmlns:p14="http://schemas.microsoft.com/office/powerpoint/2010/main" val="297759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474E4F-E2CF-44F9-A0C6-90FD1ACDF981}"/>
              </a:ext>
            </a:extLst>
          </p:cNvPr>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a:extLst>
              <a:ext uri="{FF2B5EF4-FFF2-40B4-BE49-F238E27FC236}">
                <a16:creationId xmlns:a16="http://schemas.microsoft.com/office/drawing/2014/main" id="{C73AC744-E355-498B-9977-C4CD1C920683}"/>
              </a:ext>
            </a:extLst>
          </p:cNvPr>
          <p:cNvSpPr>
            <a:spLocks noGrp="1"/>
          </p:cNvSpPr>
          <p:nvPr>
            <p:ph idx="1"/>
          </p:nvPr>
        </p:nvSpPr>
        <p:spPr/>
        <p:txBody>
          <a:bodyPr/>
          <a:lstStyle/>
          <a:p>
            <a:r>
              <a:rPr lang="en-US" dirty="0"/>
              <a:t>Tired of writing for loops with indices to iterate over an array?</a:t>
            </a:r>
          </a:p>
          <a:p>
            <a:r>
              <a:rPr lang="en-US" dirty="0"/>
              <a:t>C++11 added a loop for that use-case</a:t>
            </a:r>
          </a:p>
          <a:p>
            <a:r>
              <a:rPr lang="en-US" dirty="0"/>
              <a:t>Syntax (for arrays): </a:t>
            </a:r>
            <a:r>
              <a:rPr lang="en-US" b="1" dirty="0">
                <a:solidFill>
                  <a:schemeClr val="tx2">
                    <a:lumMod val="75000"/>
                  </a:schemeClr>
                </a:solidFill>
                <a:latin typeface="Consolas" panose="020B0609020204030204" pitchFamily="49" charset="0"/>
              </a:rPr>
              <a:t>for (</a:t>
            </a:r>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 element : array)</a:t>
            </a:r>
          </a:p>
          <a:p>
            <a:pPr lvl="1"/>
            <a:r>
              <a:rPr lang="en-US" dirty="0"/>
              <a:t>Body will execute once for each element in the array</a:t>
            </a:r>
          </a:p>
          <a:p>
            <a:pPr lvl="1"/>
            <a:r>
              <a:rPr lang="en-US" dirty="0"/>
              <a:t>On each iteration, </a:t>
            </a:r>
            <a:r>
              <a:rPr lang="en-US" b="1" dirty="0">
                <a:solidFill>
                  <a:schemeClr val="tx2">
                    <a:lumMod val="75000"/>
                  </a:schemeClr>
                </a:solidFill>
                <a:latin typeface="Consolas" panose="020B0609020204030204" pitchFamily="49" charset="0"/>
              </a:rPr>
              <a:t>element</a:t>
            </a:r>
            <a:r>
              <a:rPr lang="en-US" dirty="0"/>
              <a:t> will be the next item in the array</a:t>
            </a:r>
            <a:endParaRPr lang="bg-BG" dirty="0"/>
          </a:p>
          <a:p>
            <a:endParaRPr lang="bg-BG" dirty="0"/>
          </a:p>
        </p:txBody>
      </p:sp>
      <p:sp>
        <p:nvSpPr>
          <p:cNvPr id="4" name="Title 3">
            <a:extLst>
              <a:ext uri="{FF2B5EF4-FFF2-40B4-BE49-F238E27FC236}">
                <a16:creationId xmlns:a16="http://schemas.microsoft.com/office/drawing/2014/main" id="{3749B274-3F9A-41BE-AE16-635157AC3E4A}"/>
              </a:ext>
            </a:extLst>
          </p:cNvPr>
          <p:cNvSpPr>
            <a:spLocks noGrp="1"/>
          </p:cNvSpPr>
          <p:nvPr>
            <p:ph type="title"/>
          </p:nvPr>
        </p:nvSpPr>
        <p:spPr/>
        <p:txBody>
          <a:bodyPr/>
          <a:lstStyle/>
          <a:p>
            <a:r>
              <a:rPr lang="en-US" dirty="0"/>
              <a:t>C++11 Range-Based for Loop</a:t>
            </a:r>
            <a:endParaRPr lang="bg-BG" dirty="0"/>
          </a:p>
        </p:txBody>
      </p:sp>
      <p:sp>
        <p:nvSpPr>
          <p:cNvPr id="5" name="Rectangle 3">
            <a:extLst>
              <a:ext uri="{FF2B5EF4-FFF2-40B4-BE49-F238E27FC236}">
                <a16:creationId xmlns:a16="http://schemas.microsoft.com/office/drawing/2014/main" id="{39A9295F-A38C-40BC-84FC-68B6511272D0}"/>
              </a:ext>
            </a:extLst>
          </p:cNvPr>
          <p:cNvSpPr>
            <a:spLocks noChangeArrowheads="1"/>
          </p:cNvSpPr>
          <p:nvPr/>
        </p:nvSpPr>
        <p:spPr bwMode="auto">
          <a:xfrm>
            <a:off x="608012" y="4572000"/>
            <a:ext cx="10515600"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2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012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7FFCA-596A-421D-BFF8-8AA5FC131C54}"/>
              </a:ext>
            </a:extLst>
          </p:cNvPr>
          <p:cNvSpPr>
            <a:spLocks noGrp="1"/>
          </p:cNvSpPr>
          <p:nvPr>
            <p:ph type="sldNum" sz="quarter" idx="4"/>
          </p:nvPr>
        </p:nvSpPr>
        <p:spPr/>
        <p:txBody>
          <a:bodyPr/>
          <a:lstStyle/>
          <a:p>
            <a:fld id="{C014DD1E-5D91-48A3-AD6D-45FBA980D106}" type="slidenum">
              <a:rPr lang="en-US" smtClean="0"/>
              <a:pPr/>
              <a:t>36</a:t>
            </a:fld>
            <a:endParaRPr lang="en-US" dirty="0"/>
          </a:p>
        </p:txBody>
      </p:sp>
      <p:sp>
        <p:nvSpPr>
          <p:cNvPr id="3" name="Content Placeholder 2">
            <a:extLst>
              <a:ext uri="{FF2B5EF4-FFF2-40B4-BE49-F238E27FC236}">
                <a16:creationId xmlns:a16="http://schemas.microsoft.com/office/drawing/2014/main" id="{DEE8B495-86A9-483B-BE98-33A9C945B832}"/>
              </a:ext>
            </a:extLst>
          </p:cNvPr>
          <p:cNvSpPr>
            <a:spLocks noGrp="1"/>
          </p:cNvSpPr>
          <p:nvPr>
            <p:ph idx="1"/>
          </p:nvPr>
        </p:nvSpPr>
        <p:spPr/>
        <p:txBody>
          <a:bodyPr>
            <a:normAutofit/>
          </a:bodyPr>
          <a:lstStyle/>
          <a:p>
            <a:r>
              <a:rPr lang="en-US" dirty="0"/>
              <a:t>C++11 provides an alternative array, which is a bit smarter</a:t>
            </a:r>
            <a:endParaRPr lang="bg-BG" dirty="0"/>
          </a:p>
          <a:p>
            <a:r>
              <a:rPr lang="en-US" dirty="0"/>
              <a:t>The </a:t>
            </a:r>
            <a:r>
              <a:rPr lang="en-US" b="1" dirty="0">
                <a:solidFill>
                  <a:schemeClr val="tx2">
                    <a:lumMod val="75000"/>
                  </a:schemeClr>
                </a:solidFill>
                <a:latin typeface="Consolas" panose="020B0609020204030204" pitchFamily="49" charset="0"/>
              </a:rPr>
              <a:t>array</a:t>
            </a:r>
            <a:r>
              <a:rPr lang="en-US" dirty="0"/>
              <a:t> class knows its size, can be returned from functions</a:t>
            </a:r>
          </a:p>
          <a:p>
            <a:pPr lvl="1"/>
            <a:r>
              <a:rPr lang="en-US" b="1" dirty="0">
                <a:solidFill>
                  <a:schemeClr val="tx2">
                    <a:lumMod val="75000"/>
                  </a:schemeClr>
                </a:solidFill>
                <a:latin typeface="Consolas" panose="020B0609020204030204" pitchFamily="49" charset="0"/>
              </a:rPr>
              <a:t>#include&lt;array&gt;</a:t>
            </a:r>
            <a:endParaRPr lang="en-US" sz="3400" b="1" dirty="0">
              <a:solidFill>
                <a:schemeClr val="tx2">
                  <a:lumMod val="75000"/>
                </a:schemeClr>
              </a:solidFill>
              <a:latin typeface="Consolas" panose="020B0609020204030204" pitchFamily="49" charset="0"/>
            </a:endParaRPr>
          </a:p>
          <a:p>
            <a:pPr lvl="1"/>
            <a:r>
              <a:rPr lang="en-US" dirty="0"/>
              <a:t>Declaring: </a:t>
            </a:r>
            <a:r>
              <a:rPr lang="en-US" b="1" dirty="0">
                <a:solidFill>
                  <a:schemeClr val="tx2">
                    <a:lumMod val="75000"/>
                  </a:schemeClr>
                </a:solidFill>
                <a:latin typeface="Consolas" panose="020B0609020204030204" pitchFamily="49" charset="0"/>
              </a:rPr>
              <a:t>array&lt;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5&gt;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a:t>
            </a:r>
            <a:r>
              <a:rPr lang="en-US" dirty="0"/>
              <a:t> is the same as </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[5];</a:t>
            </a:r>
          </a:p>
          <a:p>
            <a:pPr lvl="1"/>
            <a:r>
              <a:rPr lang="en-US" dirty="0"/>
              <a:t>Declaring &amp; Initializing: </a:t>
            </a:r>
            <a:br>
              <a:rPr lang="en-US" dirty="0"/>
            </a:br>
            <a:r>
              <a:rPr lang="en-US" b="1" dirty="0">
                <a:solidFill>
                  <a:schemeClr val="tx2">
                    <a:lumMod val="75000"/>
                  </a:schemeClr>
                </a:solidFill>
                <a:latin typeface="Consolas" panose="020B0609020204030204" pitchFamily="49" charset="0"/>
              </a:rPr>
              <a:t>array&lt;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5&gt;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 = {1, 2, 3, 4, 5};</a:t>
            </a:r>
          </a:p>
          <a:p>
            <a:pPr lvl="1"/>
            <a:r>
              <a:rPr lang="en-US" b="1" dirty="0" err="1">
                <a:solidFill>
                  <a:schemeClr val="tx2">
                    <a:lumMod val="75000"/>
                  </a:schemeClr>
                </a:solidFill>
                <a:latin typeface="Consolas" panose="020B0609020204030204" pitchFamily="49" charset="0"/>
              </a:rPr>
              <a:t>arr.size</a:t>
            </a:r>
            <a:r>
              <a:rPr lang="en-US" b="1" dirty="0">
                <a:solidFill>
                  <a:schemeClr val="tx2">
                    <a:lumMod val="75000"/>
                  </a:schemeClr>
                </a:solidFill>
                <a:latin typeface="Consolas" panose="020B0609020204030204" pitchFamily="49" charset="0"/>
              </a:rPr>
              <a:t>()</a:t>
            </a:r>
            <a:r>
              <a:rPr lang="en-US" dirty="0"/>
              <a:t> gives you the size of the array</a:t>
            </a:r>
          </a:p>
          <a:p>
            <a:pPr lvl="1"/>
            <a:r>
              <a:rPr lang="en-US" dirty="0"/>
              <a:t>Accessing elements: use the </a:t>
            </a:r>
            <a:r>
              <a:rPr lang="en-US" b="1" dirty="0">
                <a:solidFill>
                  <a:schemeClr val="tx2">
                    <a:lumMod val="75000"/>
                  </a:schemeClr>
                </a:solidFill>
                <a:latin typeface="Consolas" panose="020B0609020204030204" pitchFamily="49" charset="0"/>
              </a:rPr>
              <a:t>[]</a:t>
            </a:r>
            <a:r>
              <a:rPr lang="en-US" dirty="0"/>
              <a:t> operator like with normal arrays</a:t>
            </a:r>
          </a:p>
        </p:txBody>
      </p:sp>
      <p:sp>
        <p:nvSpPr>
          <p:cNvPr id="4" name="Title 3">
            <a:extLst>
              <a:ext uri="{FF2B5EF4-FFF2-40B4-BE49-F238E27FC236}">
                <a16:creationId xmlns:a16="http://schemas.microsoft.com/office/drawing/2014/main" id="{DCBC4B97-48B5-4EF7-8E91-D843D498144C}"/>
              </a:ext>
            </a:extLst>
          </p:cNvPr>
          <p:cNvSpPr>
            <a:spLocks noGrp="1"/>
          </p:cNvSpPr>
          <p:nvPr>
            <p:ph type="title"/>
          </p:nvPr>
        </p:nvSpPr>
        <p:spPr/>
        <p:txBody>
          <a:bodyPr/>
          <a:lstStyle/>
          <a:p>
            <a:r>
              <a:rPr lang="en-US" dirty="0"/>
              <a:t>C++11 </a:t>
            </a:r>
            <a:r>
              <a:rPr lang="en-US" dirty="0">
                <a:solidFill>
                  <a:schemeClr val="tx2">
                    <a:lumMod val="75000"/>
                  </a:schemeClr>
                </a:solidFill>
                <a:latin typeface="Consolas" panose="020B0609020204030204" pitchFamily="49" charset="0"/>
                <a:ea typeface="+mn-ea"/>
                <a:cs typeface="+mn-cs"/>
              </a:rPr>
              <a:t>&lt;array&gt;</a:t>
            </a:r>
            <a:r>
              <a:rPr lang="en-US" dirty="0"/>
              <a:t> Header</a:t>
            </a:r>
            <a:endParaRPr lang="bg-BG" dirty="0"/>
          </a:p>
        </p:txBody>
      </p:sp>
    </p:spTree>
    <p:extLst>
      <p:ext uri="{BB962C8B-B14F-4D97-AF65-F5344CB8AC3E}">
        <p14:creationId xmlns:p14="http://schemas.microsoft.com/office/powerpoint/2010/main" val="2114806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205103"/>
            <a:ext cx="10363200" cy="1568497"/>
          </a:xfrm>
        </p:spPr>
        <p:txBody>
          <a:bodyPr/>
          <a:lstStyle/>
          <a:p>
            <a:r>
              <a:rPr lang="en-US" dirty="0"/>
              <a:t>C++11 Range-Based </a:t>
            </a:r>
            <a:r>
              <a:rPr lang="en-US" dirty="0">
                <a:solidFill>
                  <a:schemeClr val="tx2">
                    <a:lumMod val="75000"/>
                  </a:schemeClr>
                </a:solidFill>
                <a:latin typeface="Consolas" panose="020B0609020204030204" pitchFamily="49" charset="0"/>
                <a:ea typeface="+mn-ea"/>
                <a:cs typeface="+mn-cs"/>
              </a:rPr>
              <a:t>for</a:t>
            </a:r>
            <a:r>
              <a:rPr lang="en-US" dirty="0"/>
              <a:t> Loop </a:t>
            </a:r>
            <a:br>
              <a:rPr lang="en-US" dirty="0"/>
            </a:br>
            <a:r>
              <a:rPr lang="en-US" dirty="0"/>
              <a:t>and </a:t>
            </a:r>
            <a:r>
              <a:rPr lang="en-US" dirty="0">
                <a:solidFill>
                  <a:schemeClr val="tx2">
                    <a:lumMod val="75000"/>
                  </a:schemeClr>
                </a:solidFill>
                <a:latin typeface="Consolas" panose="020B0609020204030204" pitchFamily="49" charset="0"/>
                <a:ea typeface="+mn-ea"/>
                <a:cs typeface="+mn-cs"/>
              </a:rPr>
              <a:t>array</a:t>
            </a:r>
            <a:r>
              <a:rPr lang="en-US" dirty="0"/>
              <a:t> Class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37808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STL Vectors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a:xfrm>
            <a:off x="912812" y="5754968"/>
            <a:ext cx="10363200" cy="719034"/>
          </a:xfrm>
        </p:spPr>
        <p:txBody>
          <a:bodyPr/>
          <a:lstStyle/>
          <a:p>
            <a:r>
              <a:rPr lang="en-US" dirty="0"/>
              <a:t>C++ Dynamically-Sized Arrays</a:t>
            </a:r>
            <a:endParaRPr lang="bg-BG" dirty="0"/>
          </a:p>
        </p:txBody>
      </p:sp>
      <p:pic>
        <p:nvPicPr>
          <p:cNvPr id="4" name="Picture 3">
            <a:extLst>
              <a:ext uri="{FF2B5EF4-FFF2-40B4-BE49-F238E27FC236}">
                <a16:creationId xmlns:a16="http://schemas.microsoft.com/office/drawing/2014/main" id="{B09D33FA-8964-4686-BE0B-4BD21FA55171}"/>
              </a:ext>
            </a:extLst>
          </p:cNvPr>
          <p:cNvPicPr>
            <a:picLocks noChangeAspect="1"/>
          </p:cNvPicPr>
          <p:nvPr/>
        </p:nvPicPr>
        <p:blipFill>
          <a:blip r:embed="rId3"/>
          <a:stretch>
            <a:fillRect/>
          </a:stretch>
        </p:blipFill>
        <p:spPr>
          <a:xfrm>
            <a:off x="2111546" y="1524000"/>
            <a:ext cx="7965732" cy="3038475"/>
          </a:xfrm>
          <a:prstGeom prst="rect">
            <a:avLst/>
          </a:prstGeom>
        </p:spPr>
      </p:pic>
    </p:spTree>
    <p:extLst>
      <p:ext uri="{BB962C8B-B14F-4D97-AF65-F5344CB8AC3E}">
        <p14:creationId xmlns:p14="http://schemas.microsoft.com/office/powerpoint/2010/main" val="2281975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E71D41-4808-47C8-B1E8-158052C4B997}"/>
              </a:ext>
            </a:extLst>
          </p:cNvPr>
          <p:cNvSpPr>
            <a:spLocks noGrp="1"/>
          </p:cNvSpPr>
          <p:nvPr>
            <p:ph type="sldNum" sz="quarter" idx="4"/>
          </p:nvPr>
        </p:nvSpPr>
        <p:spPr/>
        <p:txBody>
          <a:bodyPr/>
          <a:lstStyle/>
          <a:p>
            <a:fld id="{C014DD1E-5D91-48A3-AD6D-45FBA980D106}" type="slidenum">
              <a:rPr lang="en-US" smtClean="0"/>
              <a:pPr/>
              <a:t>39</a:t>
            </a:fld>
            <a:endParaRPr lang="en-US" dirty="0"/>
          </a:p>
        </p:txBody>
      </p:sp>
      <p:sp>
        <p:nvSpPr>
          <p:cNvPr id="3" name="Content Placeholder 2">
            <a:extLst>
              <a:ext uri="{FF2B5EF4-FFF2-40B4-BE49-F238E27FC236}">
                <a16:creationId xmlns:a16="http://schemas.microsoft.com/office/drawing/2014/main" id="{4965A396-AA3B-419F-BFFE-33AFC08EF1AD}"/>
              </a:ext>
            </a:extLst>
          </p:cNvPr>
          <p:cNvSpPr>
            <a:spLocks noGrp="1"/>
          </p:cNvSpPr>
          <p:nvPr>
            <p:ph idx="1"/>
          </p:nvPr>
        </p:nvSpPr>
        <p:spPr/>
        <p:txBody>
          <a:bodyPr/>
          <a:lstStyle/>
          <a:p>
            <a:r>
              <a:rPr lang="en-US" dirty="0"/>
              <a:t>The C++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a:t>
            </a:r>
            <a:r>
              <a:rPr lang="en-US" dirty="0"/>
              <a:t> class is a resizable array</a:t>
            </a:r>
          </a:p>
          <a:p>
            <a:pPr lvl="1"/>
            <a:r>
              <a:rPr lang="en-US" dirty="0"/>
              <a:t>Has normal array-like access – </a:t>
            </a:r>
            <a:r>
              <a:rPr lang="en-US" b="1" dirty="0">
                <a:solidFill>
                  <a:schemeClr val="tx2">
                    <a:lumMod val="75000"/>
                  </a:schemeClr>
                </a:solidFill>
                <a:latin typeface="Consolas" panose="020B0609020204030204" pitchFamily="49" charset="0"/>
              </a:rPr>
              <a:t>[]</a:t>
            </a:r>
            <a:r>
              <a:rPr lang="en-US" dirty="0"/>
              <a:t> operator</a:t>
            </a:r>
          </a:p>
          <a:p>
            <a:pPr lvl="1"/>
            <a:r>
              <a:rPr lang="en-US" dirty="0"/>
              <a:t>Knows it's size (</a:t>
            </a:r>
            <a:r>
              <a:rPr lang="en-US" b="1" dirty="0">
                <a:solidFill>
                  <a:schemeClr val="tx2">
                    <a:lumMod val="75000"/>
                  </a:schemeClr>
                </a:solidFill>
                <a:latin typeface="Consolas" panose="020B0609020204030204" pitchFamily="49" charset="0"/>
              </a:rPr>
              <a:t>.size()</a:t>
            </a:r>
            <a:r>
              <a:rPr lang="en-US" dirty="0"/>
              <a:t>), can add elements (</a:t>
            </a:r>
            <a:r>
              <a:rPr lang="en-US" b="1" dirty="0">
                <a:solidFill>
                  <a:schemeClr val="tx2">
                    <a:lumMod val="75000"/>
                  </a:schemeClr>
                </a:solidFill>
                <a:latin typeface="Consolas" panose="020B0609020204030204" pitchFamily="49" charset="0"/>
              </a:rPr>
              <a:t>.</a:t>
            </a:r>
            <a:r>
              <a:rPr lang="en-US" b="1" dirty="0" err="1">
                <a:solidFill>
                  <a:schemeClr val="tx2">
                    <a:lumMod val="75000"/>
                  </a:schemeClr>
                </a:solidFill>
                <a:latin typeface="Consolas" panose="020B0609020204030204" pitchFamily="49" charset="0"/>
              </a:rPr>
              <a:t>push_back</a:t>
            </a:r>
            <a:r>
              <a:rPr lang="en-US" b="1" dirty="0">
                <a:solidFill>
                  <a:schemeClr val="tx2">
                    <a:lumMod val="75000"/>
                  </a:schemeClr>
                </a:solidFill>
                <a:latin typeface="Consolas" panose="020B0609020204030204" pitchFamily="49" charset="0"/>
              </a:rPr>
              <a:t>()</a:t>
            </a:r>
            <a:r>
              <a:rPr lang="en-US" dirty="0"/>
              <a:t>)</a:t>
            </a:r>
          </a:p>
          <a:p>
            <a:r>
              <a:rPr lang="en-US" b="1" dirty="0">
                <a:solidFill>
                  <a:schemeClr val="tx2">
                    <a:lumMod val="75000"/>
                  </a:schemeClr>
                </a:solidFill>
                <a:latin typeface="Consolas" panose="020B0609020204030204" pitchFamily="49" charset="0"/>
              </a:rPr>
              <a:t>#include&lt;vector&gt;</a:t>
            </a:r>
          </a:p>
          <a:p>
            <a:r>
              <a:rPr lang="en-US" dirty="0"/>
              <a:t>Acts like a normal variable </a:t>
            </a:r>
          </a:p>
          <a:p>
            <a:pPr lvl="1"/>
            <a:r>
              <a:rPr lang="en-US" dirty="0"/>
              <a:t>Can be assigned like a normal variable</a:t>
            </a:r>
          </a:p>
          <a:p>
            <a:pPr lvl="1"/>
            <a:r>
              <a:rPr lang="en-US" dirty="0"/>
              <a:t>Can be passed to a function as a value or as a reference </a:t>
            </a:r>
          </a:p>
          <a:p>
            <a:pPr lvl="1"/>
            <a:r>
              <a:rPr lang="en-US" dirty="0"/>
              <a:t>Can be returned from a function</a:t>
            </a:r>
            <a:endParaRPr lang="bg-BG" dirty="0"/>
          </a:p>
        </p:txBody>
      </p:sp>
      <p:sp>
        <p:nvSpPr>
          <p:cNvPr id="4" name="Title 3">
            <a:extLst>
              <a:ext uri="{FF2B5EF4-FFF2-40B4-BE49-F238E27FC236}">
                <a16:creationId xmlns:a16="http://schemas.microsoft.com/office/drawing/2014/main" id="{1021F27F-48DE-4265-9B45-8B243359BAC7}"/>
              </a:ext>
            </a:extLst>
          </p:cNvPr>
          <p:cNvSpPr>
            <a:spLocks noGrp="1"/>
          </p:cNvSpPr>
          <p:nvPr>
            <p:ph type="title"/>
          </p:nvPr>
        </p:nvSpPr>
        <p:spPr/>
        <p:txBody>
          <a:bodyPr/>
          <a:lstStyle/>
          <a:p>
            <a:r>
              <a:rPr lang="en-US" dirty="0"/>
              <a:t>STL Vector Basics</a:t>
            </a:r>
            <a:endParaRPr lang="bg-BG" dirty="0"/>
          </a:p>
        </p:txBody>
      </p:sp>
    </p:spTree>
    <p:extLst>
      <p:ext uri="{BB962C8B-B14F-4D97-AF65-F5344CB8AC3E}">
        <p14:creationId xmlns:p14="http://schemas.microsoft.com/office/powerpoint/2010/main" val="211465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C3432-CD81-40FA-BBC2-F63CBF2B34B6}"/>
              </a:ext>
            </a:extLst>
          </p:cNvPr>
          <p:cNvSpPr>
            <a:spLocks noGrp="1"/>
          </p:cNvSpPr>
          <p:nvPr>
            <p:ph type="sldNum" sz="quarter" idx="4"/>
          </p:nvPr>
        </p:nvSpPr>
        <p:spPr/>
        <p:txBody>
          <a:bodyPr/>
          <a:lstStyle/>
          <a:p>
            <a:fld id="{C014DD1E-5D91-48A3-AD6D-45FBA980D106}" type="slidenum">
              <a:rPr lang="en-US" smtClean="0"/>
              <a:pPr/>
              <a:t>4</a:t>
            </a:fld>
            <a:endParaRPr lang="en-US" dirty="0"/>
          </a:p>
        </p:txBody>
      </p:sp>
      <p:sp>
        <p:nvSpPr>
          <p:cNvPr id="3" name="Content Placeholder 2">
            <a:extLst>
              <a:ext uri="{FF2B5EF4-FFF2-40B4-BE49-F238E27FC236}">
                <a16:creationId xmlns:a16="http://schemas.microsoft.com/office/drawing/2014/main" id="{E04C2D04-A4CB-4AF4-992D-9D34D0DD2C47}"/>
              </a:ext>
            </a:extLst>
          </p:cNvPr>
          <p:cNvSpPr>
            <a:spLocks noGrp="1"/>
          </p:cNvSpPr>
          <p:nvPr>
            <p:ph idx="1"/>
          </p:nvPr>
        </p:nvSpPr>
        <p:spPr/>
        <p:txBody>
          <a:bodyPr>
            <a:normAutofit/>
          </a:bodyPr>
          <a:lstStyle/>
          <a:p>
            <a:r>
              <a:rPr lang="en-US" dirty="0"/>
              <a:t>A named block that performs a specific task</a:t>
            </a:r>
          </a:p>
          <a:p>
            <a:pPr lvl="1"/>
            <a:r>
              <a:rPr lang="en-US" dirty="0"/>
              <a:t>Can be called from other code</a:t>
            </a:r>
          </a:p>
          <a:p>
            <a:pPr lvl="1"/>
            <a:r>
              <a:rPr lang="en-US" dirty="0"/>
              <a:t>Can take parameters and return a value</a:t>
            </a:r>
          </a:p>
          <a:p>
            <a:r>
              <a:rPr lang="en-US" dirty="0"/>
              <a:t>Similar to math functions like </a:t>
            </a:r>
            <a:r>
              <a:rPr lang="en-US" b="1" dirty="0">
                <a:solidFill>
                  <a:schemeClr val="tx2">
                    <a:lumMod val="75000"/>
                  </a:schemeClr>
                </a:solidFill>
                <a:latin typeface="Consolas" panose="020B0609020204030204" pitchFamily="49" charset="0"/>
              </a:rPr>
              <a:t>cos(α)</a:t>
            </a:r>
            <a:r>
              <a:rPr lang="en-US" dirty="0"/>
              <a:t>, </a:t>
            </a:r>
            <a:r>
              <a:rPr lang="en-US" b="1" dirty="0">
                <a:solidFill>
                  <a:schemeClr val="tx2">
                    <a:lumMod val="75000"/>
                  </a:schemeClr>
                </a:solidFill>
                <a:latin typeface="Consolas" panose="020B0609020204030204" pitchFamily="49" charset="0"/>
              </a:rPr>
              <a:t>sin(α)</a:t>
            </a:r>
            <a:r>
              <a:rPr lang="en-US" dirty="0"/>
              <a:t>, </a:t>
            </a:r>
            <a:r>
              <a:rPr lang="en-US" b="1" dirty="0">
                <a:solidFill>
                  <a:schemeClr val="tx2">
                    <a:lumMod val="75000"/>
                  </a:schemeClr>
                </a:solidFill>
                <a:latin typeface="Consolas" panose="020B0609020204030204" pitchFamily="49" charset="0"/>
              </a:rPr>
              <a:t>tan(α)</a:t>
            </a:r>
            <a:r>
              <a:rPr lang="en-US" dirty="0"/>
              <a:t>, etc.</a:t>
            </a:r>
          </a:p>
          <a:p>
            <a:pPr lvl="1"/>
            <a:r>
              <a:rPr lang="en-US" dirty="0"/>
              <a:t>All of these are actually functions you can use in C++</a:t>
            </a:r>
          </a:p>
          <a:p>
            <a:r>
              <a:rPr lang="en-US" dirty="0"/>
              <a:t>Also known as methods, procedures, subroutines</a:t>
            </a:r>
          </a:p>
          <a:p>
            <a:r>
              <a:rPr lang="en-US" b="1" dirty="0">
                <a:solidFill>
                  <a:schemeClr val="tx2">
                    <a:lumMod val="75000"/>
                  </a:schemeClr>
                </a:solidFill>
                <a:latin typeface="Consolas" panose="020B0609020204030204" pitchFamily="49" charset="0"/>
              </a:rPr>
              <a:t>main()</a:t>
            </a:r>
            <a:r>
              <a:rPr lang="en-US" dirty="0"/>
              <a:t> is a function</a:t>
            </a:r>
          </a:p>
        </p:txBody>
      </p:sp>
      <p:sp>
        <p:nvSpPr>
          <p:cNvPr id="4" name="Title 3">
            <a:extLst>
              <a:ext uri="{FF2B5EF4-FFF2-40B4-BE49-F238E27FC236}">
                <a16:creationId xmlns:a16="http://schemas.microsoft.com/office/drawing/2014/main" id="{3CB7C2D0-2191-4E08-AE07-EB572E5B145C}"/>
              </a:ext>
            </a:extLst>
          </p:cNvPr>
          <p:cNvSpPr>
            <a:spLocks noGrp="1"/>
          </p:cNvSpPr>
          <p:nvPr>
            <p:ph type="title"/>
          </p:nvPr>
        </p:nvSpPr>
        <p:spPr/>
        <p:txBody>
          <a:bodyPr/>
          <a:lstStyle/>
          <a:p>
            <a:r>
              <a:rPr lang="en-US" dirty="0"/>
              <a:t>What is a Function</a:t>
            </a:r>
            <a:endParaRPr lang="bg-BG" dirty="0"/>
          </a:p>
        </p:txBody>
      </p:sp>
    </p:spTree>
    <p:extLst>
      <p:ext uri="{BB962C8B-B14F-4D97-AF65-F5344CB8AC3E}">
        <p14:creationId xmlns:p14="http://schemas.microsoft.com/office/powerpoint/2010/main" val="950970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6C0B90-2F38-487B-B217-DBF6457FCA80}"/>
              </a:ext>
            </a:extLst>
          </p:cNvPr>
          <p:cNvSpPr>
            <a:spLocks noGrp="1"/>
          </p:cNvSpPr>
          <p:nvPr>
            <p:ph type="sldNum" sz="quarter" idx="4"/>
          </p:nvPr>
        </p:nvSpPr>
        <p:spPr/>
        <p:txBody>
          <a:bodyPr/>
          <a:lstStyle/>
          <a:p>
            <a:fld id="{C014DD1E-5D91-48A3-AD6D-45FBA980D106}" type="slidenum">
              <a:rPr lang="en-US" smtClean="0"/>
              <a:pPr/>
              <a:t>40</a:t>
            </a:fld>
            <a:endParaRPr lang="en-US" dirty="0"/>
          </a:p>
        </p:txBody>
      </p:sp>
      <p:sp>
        <p:nvSpPr>
          <p:cNvPr id="3" name="Content Placeholder 2">
            <a:extLst>
              <a:ext uri="{FF2B5EF4-FFF2-40B4-BE49-F238E27FC236}">
                <a16:creationId xmlns:a16="http://schemas.microsoft.com/office/drawing/2014/main" id="{0CC2E85D-7F10-4C33-B8D1-B572ED7B995C}"/>
              </a:ext>
            </a:extLst>
          </p:cNvPr>
          <p:cNvSpPr>
            <a:spLocks noGrp="1"/>
          </p:cNvSpPr>
          <p:nvPr>
            <p:ph idx="1"/>
          </p:nvPr>
        </p:nvSpPr>
        <p:spPr/>
        <p:txBody>
          <a:bodyPr/>
          <a:lstStyle/>
          <a:p>
            <a:r>
              <a:rPr lang="en-US" dirty="0"/>
              <a:t>Declaration Syntax: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::vector&lt;T&gt; name;</a:t>
            </a:r>
          </a:p>
          <a:p>
            <a:r>
              <a:rPr lang="en-US" dirty="0"/>
              <a:t>The vector is initially empty – items need to be added</a:t>
            </a:r>
          </a:p>
          <a:p>
            <a:pPr lvl="1"/>
            <a:r>
              <a:rPr lang="en-US" dirty="0"/>
              <a:t>Call </a:t>
            </a:r>
            <a:r>
              <a:rPr lang="en-US" b="1" dirty="0" err="1">
                <a:solidFill>
                  <a:schemeClr val="tx2">
                    <a:lumMod val="75000"/>
                  </a:schemeClr>
                </a:solidFill>
                <a:latin typeface="Consolas" panose="020B0609020204030204" pitchFamily="49" charset="0"/>
              </a:rPr>
              <a:t>push_back</a:t>
            </a:r>
            <a:r>
              <a:rPr lang="en-US" b="1" dirty="0">
                <a:solidFill>
                  <a:schemeClr val="tx2">
                    <a:lumMod val="75000"/>
                  </a:schemeClr>
                </a:solidFill>
                <a:latin typeface="Consolas" panose="020B0609020204030204" pitchFamily="49" charset="0"/>
              </a:rPr>
              <a:t>(T element)</a:t>
            </a:r>
            <a:r>
              <a:rPr lang="en-US" dirty="0"/>
              <a:t> on the vector to add elements</a:t>
            </a:r>
          </a:p>
          <a:p>
            <a:endParaRPr lang="en-US" dirty="0"/>
          </a:p>
          <a:p>
            <a:endParaRPr lang="en-US" dirty="0"/>
          </a:p>
          <a:p>
            <a:pPr marL="0" indent="0">
              <a:buNone/>
            </a:pPr>
            <a:endParaRPr lang="en-US" dirty="0"/>
          </a:p>
          <a:p>
            <a:r>
              <a:rPr lang="en-US" dirty="0"/>
              <a:t>Can be initialized directly in C++11 with </a:t>
            </a:r>
            <a:r>
              <a:rPr lang="en-US" sz="3200" b="1" dirty="0">
                <a:solidFill>
                  <a:schemeClr val="tx2">
                    <a:lumMod val="75000"/>
                  </a:schemeClr>
                </a:solidFill>
                <a:latin typeface="Consolas" panose="020B0609020204030204" pitchFamily="49" charset="0"/>
              </a:rPr>
              <a:t>{}</a:t>
            </a:r>
            <a:r>
              <a:rPr lang="en-US" dirty="0"/>
              <a:t> syntax</a:t>
            </a:r>
          </a:p>
          <a:p>
            <a:pPr lvl="1"/>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&gt; numbers {13, 42, 69};</a:t>
            </a:r>
            <a:endParaRPr lang="bg-BG" b="1" dirty="0">
              <a:solidFill>
                <a:schemeClr val="tx2">
                  <a:lumMod val="7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E382DDA7-6C6A-444F-82A4-C22C26013186}"/>
              </a:ext>
            </a:extLst>
          </p:cNvPr>
          <p:cNvSpPr>
            <a:spLocks noGrp="1"/>
          </p:cNvSpPr>
          <p:nvPr>
            <p:ph type="title"/>
          </p:nvPr>
        </p:nvSpPr>
        <p:spPr/>
        <p:txBody>
          <a:bodyPr/>
          <a:lstStyle/>
          <a:p>
            <a:r>
              <a:rPr lang="en-US" dirty="0"/>
              <a:t>Initializing a Vector</a:t>
            </a:r>
            <a:endParaRPr lang="bg-BG" dirty="0"/>
          </a:p>
        </p:txBody>
      </p:sp>
      <p:sp>
        <p:nvSpPr>
          <p:cNvPr id="7" name="Rectangle 3">
            <a:extLst>
              <a:ext uri="{FF2B5EF4-FFF2-40B4-BE49-F238E27FC236}">
                <a16:creationId xmlns:a16="http://schemas.microsoft.com/office/drawing/2014/main" id="{3688AF8F-E0A2-4B92-9336-1E004638F446}"/>
              </a:ext>
            </a:extLst>
          </p:cNvPr>
          <p:cNvSpPr>
            <a:spLocks noChangeArrowheads="1"/>
          </p:cNvSpPr>
          <p:nvPr/>
        </p:nvSpPr>
        <p:spPr bwMode="auto">
          <a:xfrm>
            <a:off x="684211" y="3200400"/>
            <a:ext cx="10428001" cy="1840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en-US"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push_back</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64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Initializing STL Vectors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670418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1D5CEE-996B-423A-82D8-CA2EC3E6B665}"/>
              </a:ext>
            </a:extLst>
          </p:cNvPr>
          <p:cNvSpPr>
            <a:spLocks noGrp="1"/>
          </p:cNvSpPr>
          <p:nvPr>
            <p:ph type="sldNum" sz="quarter" idx="4"/>
          </p:nvPr>
        </p:nvSpPr>
        <p:spPr/>
        <p:txBody>
          <a:bodyPr/>
          <a:lstStyle/>
          <a:p>
            <a:fld id="{C014DD1E-5D91-48A3-AD6D-45FBA980D106}" type="slidenum">
              <a:rPr lang="en-US" smtClean="0"/>
              <a:pPr/>
              <a:t>42</a:t>
            </a:fld>
            <a:endParaRPr lang="en-US" dirty="0"/>
          </a:p>
        </p:txBody>
      </p:sp>
      <p:sp>
        <p:nvSpPr>
          <p:cNvPr id="3" name="Content Placeholder 2">
            <a:extLst>
              <a:ext uri="{FF2B5EF4-FFF2-40B4-BE49-F238E27FC236}">
                <a16:creationId xmlns:a16="http://schemas.microsoft.com/office/drawing/2014/main" id="{EB23F348-1445-46B5-8E07-E6E3A7BC72EB}"/>
              </a:ext>
            </a:extLst>
          </p:cNvPr>
          <p:cNvSpPr>
            <a:spLocks noGrp="1"/>
          </p:cNvSpPr>
          <p:nvPr>
            <p:ph idx="1"/>
          </p:nvPr>
        </p:nvSpPr>
        <p:spPr/>
        <p:txBody>
          <a:bodyPr/>
          <a:lstStyle/>
          <a:p>
            <a:r>
              <a:rPr lang="en-US" dirty="0"/>
              <a:t>Vectors parameters are like normal variable parameters</a:t>
            </a:r>
          </a:p>
          <a:p>
            <a:pPr lvl="1"/>
            <a:r>
              <a:rPr lang="en-US" dirty="0"/>
              <a:t>Passed by value (copy). Can be passed by reference with </a:t>
            </a:r>
            <a:r>
              <a:rPr lang="en-US" b="1" dirty="0">
                <a:solidFill>
                  <a:schemeClr val="tx2">
                    <a:lumMod val="75000"/>
                  </a:schemeClr>
                </a:solidFill>
                <a:latin typeface="Consolas" panose="020B0609020204030204" pitchFamily="49" charset="0"/>
              </a:rPr>
              <a:t>&amp;</a:t>
            </a:r>
            <a:endParaRPr lang="en-US" sz="3400" b="1" dirty="0">
              <a:solidFill>
                <a:schemeClr val="tx2">
                  <a:lumMod val="75000"/>
                </a:schemeClr>
              </a:solidFill>
              <a:latin typeface="Consolas" panose="020B0609020204030204" pitchFamily="49" charset="0"/>
            </a:endParaRPr>
          </a:p>
          <a:p>
            <a:pPr lvl="1"/>
            <a:endParaRPr lang="en-US" dirty="0"/>
          </a:p>
          <a:p>
            <a:pPr lvl="1"/>
            <a:endParaRPr lang="bg-BG" dirty="0"/>
          </a:p>
        </p:txBody>
      </p:sp>
      <p:sp>
        <p:nvSpPr>
          <p:cNvPr id="4" name="Title 3">
            <a:extLst>
              <a:ext uri="{FF2B5EF4-FFF2-40B4-BE49-F238E27FC236}">
                <a16:creationId xmlns:a16="http://schemas.microsoft.com/office/drawing/2014/main" id="{DA1EDA20-B80D-45EB-98AC-0420A890F9BA}"/>
              </a:ext>
            </a:extLst>
          </p:cNvPr>
          <p:cNvSpPr>
            <a:spLocks noGrp="1"/>
          </p:cNvSpPr>
          <p:nvPr>
            <p:ph type="title"/>
          </p:nvPr>
        </p:nvSpPr>
        <p:spPr/>
        <p:txBody>
          <a:bodyPr/>
          <a:lstStyle/>
          <a:p>
            <a:r>
              <a:rPr lang="en-US" dirty="0"/>
              <a:t>STL Vectors as Function Parameters</a:t>
            </a:r>
            <a:endParaRPr lang="bg-BG" dirty="0"/>
          </a:p>
        </p:txBody>
      </p:sp>
      <p:sp>
        <p:nvSpPr>
          <p:cNvPr id="5" name="Rectangle 3">
            <a:extLst>
              <a:ext uri="{FF2B5EF4-FFF2-40B4-BE49-F238E27FC236}">
                <a16:creationId xmlns:a16="http://schemas.microsoft.com/office/drawing/2014/main" id="{C9B82A4B-02CF-4AE2-BB34-09F0FC8002B5}"/>
              </a:ext>
            </a:extLst>
          </p:cNvPr>
          <p:cNvSpPr>
            <a:spLocks noChangeArrowheads="1"/>
          </p:cNvSpPr>
          <p:nvPr/>
        </p:nvSpPr>
        <p:spPr bwMode="auto">
          <a:xfrm>
            <a:off x="684213" y="2508838"/>
            <a:ext cx="6172199"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a:t>
            </a:r>
            <a:r>
              <a:rPr lang="en-US"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printMultiplied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multiplier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multiplier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F53A9A03-9D47-4244-8104-765DDF1072D2}"/>
              </a:ext>
            </a:extLst>
          </p:cNvPr>
          <p:cNvSpPr>
            <a:spLocks noChangeArrowheads="1"/>
          </p:cNvSpPr>
          <p:nvPr/>
        </p:nvSpPr>
        <p:spPr bwMode="auto">
          <a:xfrm>
            <a:off x="6856412" y="2508838"/>
            <a:ext cx="4614777"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printMultiplied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10, 20, 30</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1, 2, 3</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endParaRPr lang="en-US" sz="20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en-US" sz="20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89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STL Vectors as Function Parameters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551811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321883-BA90-4036-A90F-97E1CEBD905B}"/>
              </a:ext>
            </a:extLst>
          </p:cNvPr>
          <p:cNvSpPr>
            <a:spLocks noGrp="1"/>
          </p:cNvSpPr>
          <p:nvPr>
            <p:ph type="sldNum" sz="quarter" idx="4"/>
          </p:nvPr>
        </p:nvSpPr>
        <p:spPr/>
        <p:txBody>
          <a:bodyPr/>
          <a:lstStyle/>
          <a:p>
            <a:fld id="{C014DD1E-5D91-48A3-AD6D-45FBA980D106}" type="slidenum">
              <a:rPr lang="en-US" smtClean="0"/>
              <a:pPr/>
              <a:t>44</a:t>
            </a:fld>
            <a:endParaRPr lang="en-US" dirty="0"/>
          </a:p>
        </p:txBody>
      </p:sp>
      <p:sp>
        <p:nvSpPr>
          <p:cNvPr id="3" name="Content Placeholder 2">
            <a:extLst>
              <a:ext uri="{FF2B5EF4-FFF2-40B4-BE49-F238E27FC236}">
                <a16:creationId xmlns:a16="http://schemas.microsoft.com/office/drawing/2014/main" id="{D375ADCE-9A83-4DA8-BA6D-F49304BFAC90}"/>
              </a:ext>
            </a:extLst>
          </p:cNvPr>
          <p:cNvSpPr>
            <a:spLocks noGrp="1"/>
          </p:cNvSpPr>
          <p:nvPr>
            <p:ph idx="1"/>
          </p:nvPr>
        </p:nvSpPr>
        <p:spPr/>
        <p:txBody>
          <a:bodyPr/>
          <a:lstStyle/>
          <a:p>
            <a:r>
              <a:rPr lang="en-US" dirty="0"/>
              <a:t>Vectors act as normal variables when returned</a:t>
            </a:r>
          </a:p>
          <a:p>
            <a:pPr lvl="1"/>
            <a:r>
              <a:rPr lang="en-US" dirty="0"/>
              <a:t>Function returns a copy (C++11 optimizes by "moving" memory)</a:t>
            </a:r>
            <a:endParaRPr lang="bg-BG" dirty="0"/>
          </a:p>
        </p:txBody>
      </p:sp>
      <p:sp>
        <p:nvSpPr>
          <p:cNvPr id="4" name="Title 3">
            <a:extLst>
              <a:ext uri="{FF2B5EF4-FFF2-40B4-BE49-F238E27FC236}">
                <a16:creationId xmlns:a16="http://schemas.microsoft.com/office/drawing/2014/main" id="{953D1171-C0FA-485F-98FB-9C4BD86190B1}"/>
              </a:ext>
            </a:extLst>
          </p:cNvPr>
          <p:cNvSpPr>
            <a:spLocks noGrp="1"/>
          </p:cNvSpPr>
          <p:nvPr>
            <p:ph type="title"/>
          </p:nvPr>
        </p:nvSpPr>
        <p:spPr/>
        <p:txBody>
          <a:bodyPr/>
          <a:lstStyle/>
          <a:p>
            <a:r>
              <a:rPr lang="en-US" dirty="0"/>
              <a:t>Returning STL Vectors from Functions</a:t>
            </a:r>
            <a:endParaRPr lang="bg-BG" dirty="0"/>
          </a:p>
        </p:txBody>
      </p:sp>
      <p:sp>
        <p:nvSpPr>
          <p:cNvPr id="5" name="Rectangle 3">
            <a:extLst>
              <a:ext uri="{FF2B5EF4-FFF2-40B4-BE49-F238E27FC236}">
                <a16:creationId xmlns:a16="http://schemas.microsoft.com/office/drawing/2014/main" id="{DA1593CE-1E62-42E1-AAC1-5DC09E395F5F}"/>
              </a:ext>
            </a:extLst>
          </p:cNvPr>
          <p:cNvSpPr>
            <a:spLocks noChangeArrowheads="1"/>
          </p:cNvSpPr>
          <p:nvPr/>
        </p:nvSpPr>
        <p:spPr bwMode="auto">
          <a:xfrm>
            <a:off x="684213" y="2508838"/>
            <a:ext cx="10882198"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getSquareRoots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from</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from</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push_back</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getSquareRoots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25</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F250064-39AD-45F6-81F2-0176DA9EB4AA}"/>
              </a:ext>
            </a:extLst>
          </p:cNvPr>
          <p:cNvSpPr>
            <a:spLocks noChangeArrowheads="1"/>
          </p:cNvSpPr>
          <p:nvPr/>
        </p:nvSpPr>
        <p:spPr bwMode="auto">
          <a:xfrm>
            <a:off x="6929594" y="4484765"/>
            <a:ext cx="4636817" cy="173893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22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531812" y="4205103"/>
            <a:ext cx="11049000" cy="1568497"/>
          </a:xfrm>
        </p:spPr>
        <p:txBody>
          <a:bodyPr/>
          <a:lstStyle/>
          <a:p>
            <a:r>
              <a:rPr lang="en-US" dirty="0"/>
              <a:t>Returning STL Vectors from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435096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46</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t>Functions are named, reusable blocks of code</a:t>
            </a:r>
          </a:p>
          <a:p>
            <a:pPr lvl="1">
              <a:lnSpc>
                <a:spcPct val="100000"/>
              </a:lnSpc>
            </a:pPr>
            <a:r>
              <a:rPr lang="en-US" sz="3000" dirty="0"/>
              <a:t>Can accept parameters and return values</a:t>
            </a:r>
          </a:p>
          <a:p>
            <a:pPr>
              <a:lnSpc>
                <a:spcPct val="100000"/>
              </a:lnSpc>
            </a:pPr>
            <a:r>
              <a:rPr lang="en-US" sz="3200" dirty="0"/>
              <a:t>Arrays are sequences of numbered elements</a:t>
            </a:r>
          </a:p>
          <a:p>
            <a:pPr lvl="1">
              <a:lnSpc>
                <a:spcPct val="100000"/>
              </a:lnSpc>
            </a:pPr>
            <a:r>
              <a:rPr lang="en-US" sz="2800" dirty="0"/>
              <a:t>C++ "static" arrays are a language-feature</a:t>
            </a:r>
          </a:p>
          <a:p>
            <a:pPr lvl="1">
              <a:lnSpc>
                <a:spcPct val="100000"/>
              </a:lnSpc>
            </a:pPr>
            <a:r>
              <a:rPr lang="en-US" sz="2800" dirty="0"/>
              <a:t>But lack some basic abilities (knowing size and returning from functions)</a:t>
            </a:r>
          </a:p>
          <a:p>
            <a:pPr>
              <a:lnSpc>
                <a:spcPct val="100000"/>
              </a:lnSpc>
            </a:pPr>
            <a:r>
              <a:rPr lang="en-US" sz="3200" dirty="0"/>
              <a:t>STL Vectors are objects that represent arrays which can resize</a:t>
            </a:r>
          </a:p>
          <a:p>
            <a:pPr lvl="1">
              <a:lnSpc>
                <a:spcPct val="100000"/>
              </a:lnSpc>
            </a:pPr>
            <a:r>
              <a:rPr lang="en-US" sz="2800" dirty="0"/>
              <a:t>Act as normal variables when passed to/returned from functions</a:t>
            </a:r>
          </a:p>
          <a:p>
            <a:pPr lvl="1">
              <a:lnSpc>
                <a:spcPct val="100000"/>
              </a:lnSpc>
            </a:pPr>
            <a:r>
              <a:rPr lang="en-US" sz="2800" dirty="0"/>
              <a:t>Can mostly be used instead of arrays for basic tasks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Functions, Arrays, Vectors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C1284E-526B-4E67-8AFC-31AE61AB01BC}"/>
              </a:ext>
            </a:extLst>
          </p:cNvPr>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a:extLst>
              <a:ext uri="{FF2B5EF4-FFF2-40B4-BE49-F238E27FC236}">
                <a16:creationId xmlns:a16="http://schemas.microsoft.com/office/drawing/2014/main" id="{C84E3C51-B358-45AF-8692-5D7B308A86F1}"/>
              </a:ext>
            </a:extLst>
          </p:cNvPr>
          <p:cNvSpPr>
            <a:spLocks noGrp="1"/>
          </p:cNvSpPr>
          <p:nvPr>
            <p:ph idx="1"/>
          </p:nvPr>
        </p:nvSpPr>
        <p:spPr/>
        <p:txBody>
          <a:bodyPr/>
          <a:lstStyle/>
          <a:p>
            <a:r>
              <a:rPr lang="en-US" dirty="0"/>
              <a:t>Using functions is almost like using variables, however:</a:t>
            </a:r>
          </a:p>
          <a:p>
            <a:pPr lvl="1"/>
            <a:r>
              <a:rPr lang="en-US" dirty="0"/>
              <a:t>You write </a:t>
            </a:r>
            <a:r>
              <a:rPr lang="en-US" b="1" dirty="0">
                <a:solidFill>
                  <a:schemeClr val="tx2">
                    <a:lumMod val="75000"/>
                  </a:schemeClr>
                </a:solidFill>
                <a:latin typeface="Consolas" panose="020B0609020204030204" pitchFamily="49" charset="0"/>
              </a:rPr>
              <a:t>()</a:t>
            </a:r>
            <a:r>
              <a:rPr lang="en-US" dirty="0"/>
              <a:t> after them, which could contain parameters</a:t>
            </a:r>
          </a:p>
          <a:p>
            <a:r>
              <a:rPr lang="en-US" dirty="0"/>
              <a:t>Most functions return a value – you can use it in an expression</a:t>
            </a:r>
          </a:p>
          <a:p>
            <a:pPr lvl="1"/>
            <a:r>
              <a:rPr lang="en-US" dirty="0"/>
              <a:t>Just like you would use a variable's value</a:t>
            </a:r>
          </a:p>
          <a:p>
            <a:pPr lvl="1"/>
            <a:r>
              <a:rPr lang="en-US" b="1" dirty="0">
                <a:solidFill>
                  <a:schemeClr val="tx2">
                    <a:lumMod val="75000"/>
                  </a:schemeClr>
                </a:solidFill>
                <a:latin typeface="Consolas" panose="020B0609020204030204" pitchFamily="49" charset="0"/>
              </a:rPr>
              <a:t>void</a:t>
            </a:r>
            <a:r>
              <a:rPr lang="en-US" dirty="0"/>
              <a:t> functions don't  have values, they just do something</a:t>
            </a:r>
          </a:p>
          <a:p>
            <a:endParaRPr lang="bg-BG" dirty="0"/>
          </a:p>
        </p:txBody>
      </p:sp>
      <p:sp>
        <p:nvSpPr>
          <p:cNvPr id="4" name="Title 3">
            <a:extLst>
              <a:ext uri="{FF2B5EF4-FFF2-40B4-BE49-F238E27FC236}">
                <a16:creationId xmlns:a16="http://schemas.microsoft.com/office/drawing/2014/main" id="{71C0EFE0-7A4F-468F-A99B-624956680BBD}"/>
              </a:ext>
            </a:extLst>
          </p:cNvPr>
          <p:cNvSpPr>
            <a:spLocks noGrp="1"/>
          </p:cNvSpPr>
          <p:nvPr>
            <p:ph type="title"/>
          </p:nvPr>
        </p:nvSpPr>
        <p:spPr/>
        <p:txBody>
          <a:bodyPr/>
          <a:lstStyle/>
          <a:p>
            <a:r>
              <a:rPr lang="en-US" dirty="0"/>
              <a:t>Calling Functions</a:t>
            </a:r>
            <a:endParaRPr lang="bg-BG" dirty="0"/>
          </a:p>
        </p:txBody>
      </p:sp>
      <p:sp>
        <p:nvSpPr>
          <p:cNvPr id="5" name="Rectangle 3">
            <a:extLst>
              <a:ext uri="{FF2B5EF4-FFF2-40B4-BE49-F238E27FC236}">
                <a16:creationId xmlns:a16="http://schemas.microsoft.com/office/drawing/2014/main" id="{6F5C8296-28D9-4A5E-BA84-A9C4D461F723}"/>
              </a:ext>
            </a:extLst>
          </p:cNvPr>
          <p:cNvSpPr>
            <a:spLocks noChangeArrowheads="1"/>
          </p:cNvSpPr>
          <p:nvPr/>
        </p:nvSpPr>
        <p:spPr bwMode="auto">
          <a:xfrm>
            <a:off x="774812" y="4413154"/>
            <a:ext cx="8991600" cy="206210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cmath</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M_PI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180.0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kern="15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43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Calling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3163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7AD3EA-5729-49AC-9890-414AF55EA037}"/>
              </a:ext>
            </a:extLst>
          </p:cNvPr>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a:extLst>
              <a:ext uri="{FF2B5EF4-FFF2-40B4-BE49-F238E27FC236}">
                <a16:creationId xmlns:a16="http://schemas.microsoft.com/office/drawing/2014/main" id="{EEE62C41-30AB-4F1A-B5F7-58A9D28B76BE}"/>
              </a:ext>
            </a:extLst>
          </p:cNvPr>
          <p:cNvSpPr>
            <a:spLocks noGrp="1"/>
          </p:cNvSpPr>
          <p:nvPr>
            <p:ph idx="1"/>
          </p:nvPr>
        </p:nvSpPr>
        <p:spPr/>
        <p:txBody>
          <a:bodyPr/>
          <a:lstStyle/>
          <a:p>
            <a:r>
              <a:rPr lang="en-US" dirty="0"/>
              <a:t>Declare the function </a:t>
            </a:r>
            <a:br>
              <a:rPr lang="en-US" dirty="0"/>
            </a:br>
            <a:r>
              <a:rPr lang="en-US" dirty="0"/>
              <a:t>return type, its name </a:t>
            </a:r>
            <a:br>
              <a:rPr lang="en-US" dirty="0"/>
            </a:br>
            <a:r>
              <a:rPr lang="en-US" dirty="0"/>
              <a:t>and parameters </a:t>
            </a:r>
          </a:p>
          <a:p>
            <a:r>
              <a:rPr lang="en-US" dirty="0"/>
              <a:t>Define the body</a:t>
            </a:r>
          </a:p>
          <a:p>
            <a:pPr lvl="1"/>
            <a:r>
              <a:rPr lang="en-US" dirty="0"/>
              <a:t>always in a block </a:t>
            </a:r>
          </a:p>
          <a:p>
            <a:pPr lvl="1"/>
            <a:r>
              <a:rPr lang="en-US" dirty="0"/>
              <a:t>contains the actual </a:t>
            </a:r>
            <a:br>
              <a:rPr lang="en-US" dirty="0"/>
            </a:br>
            <a:r>
              <a:rPr lang="en-US" dirty="0"/>
              <a:t>function code</a:t>
            </a:r>
          </a:p>
          <a:p>
            <a:r>
              <a:rPr lang="en-US" dirty="0"/>
              <a:t>Call them same as you</a:t>
            </a:r>
            <a:br>
              <a:rPr lang="en-US" dirty="0"/>
            </a:br>
            <a:r>
              <a:rPr lang="en-US" dirty="0"/>
              <a:t>call other functions</a:t>
            </a:r>
          </a:p>
          <a:p>
            <a:endParaRPr lang="bg-BG" dirty="0"/>
          </a:p>
        </p:txBody>
      </p:sp>
      <p:sp>
        <p:nvSpPr>
          <p:cNvPr id="4" name="Title 3">
            <a:extLst>
              <a:ext uri="{FF2B5EF4-FFF2-40B4-BE49-F238E27FC236}">
                <a16:creationId xmlns:a16="http://schemas.microsoft.com/office/drawing/2014/main" id="{4298A45F-1F64-41FD-85E1-69AD1B05DB5D}"/>
              </a:ext>
            </a:extLst>
          </p:cNvPr>
          <p:cNvSpPr>
            <a:spLocks noGrp="1"/>
          </p:cNvSpPr>
          <p:nvPr>
            <p:ph type="title"/>
          </p:nvPr>
        </p:nvSpPr>
        <p:spPr/>
        <p:txBody>
          <a:bodyPr>
            <a:normAutofit/>
          </a:bodyPr>
          <a:lstStyle/>
          <a:p>
            <a:r>
              <a:rPr lang="en-US" dirty="0"/>
              <a:t>Declaring and Defining Functions</a:t>
            </a:r>
            <a:endParaRPr lang="bg-BG" dirty="0"/>
          </a:p>
        </p:txBody>
      </p:sp>
      <p:sp>
        <p:nvSpPr>
          <p:cNvPr id="5" name="Rectangle 3">
            <a:extLst>
              <a:ext uri="{FF2B5EF4-FFF2-40B4-BE49-F238E27FC236}">
                <a16:creationId xmlns:a16="http://schemas.microsoft.com/office/drawing/2014/main" id="{28BED454-D798-4014-8FB7-4D5A225214D0}"/>
              </a:ext>
            </a:extLst>
          </p:cNvPr>
          <p:cNvSpPr>
            <a:spLocks noChangeArrowheads="1"/>
          </p:cNvSpPr>
          <p:nvPr/>
        </p:nvSpPr>
        <p:spPr bwMode="auto">
          <a:xfrm>
            <a:off x="4646612" y="1295400"/>
            <a:ext cx="6919799" cy="513986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5</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7</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4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210A-6AF5-4912-A0C6-2ACC6FA2EB80}"/>
              </a:ext>
            </a:extLst>
          </p:cNvPr>
          <p:cNvSpPr>
            <a:spLocks noGrp="1"/>
          </p:cNvSpPr>
          <p:nvPr>
            <p:ph type="title"/>
          </p:nvPr>
        </p:nvSpPr>
        <p:spPr/>
        <p:txBody>
          <a:bodyPr/>
          <a:lstStyle/>
          <a:p>
            <a:r>
              <a:rPr lang="en-US" dirty="0"/>
              <a:t>Declaring and Defining Functions</a:t>
            </a:r>
            <a:endParaRPr lang="bg-BG" dirty="0"/>
          </a:p>
        </p:txBody>
      </p:sp>
      <p:sp>
        <p:nvSpPr>
          <p:cNvPr id="3" name="Text Placeholder 2">
            <a:extLst>
              <a:ext uri="{FF2B5EF4-FFF2-40B4-BE49-F238E27FC236}">
                <a16:creationId xmlns:a16="http://schemas.microsoft.com/office/drawing/2014/main" id="{4F64D9EA-FE9A-4447-82EB-9F583A443716}"/>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07371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CA2CBA-3871-41D4-BA37-E2D813487C8F}"/>
              </a:ext>
            </a:extLst>
          </p:cNvPr>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a:extLst>
              <a:ext uri="{FF2B5EF4-FFF2-40B4-BE49-F238E27FC236}">
                <a16:creationId xmlns:a16="http://schemas.microsoft.com/office/drawing/2014/main" id="{E5F6DE57-3A0F-4C00-84C8-C0F147D0C2BA}"/>
              </a:ext>
            </a:extLst>
          </p:cNvPr>
          <p:cNvSpPr>
            <a:spLocks noGrp="1"/>
          </p:cNvSpPr>
          <p:nvPr>
            <p:ph idx="1"/>
          </p:nvPr>
        </p:nvSpPr>
        <p:spPr>
          <a:xfrm>
            <a:off x="190413" y="1151121"/>
            <a:ext cx="11804822" cy="5570355"/>
          </a:xfrm>
        </p:spPr>
        <p:txBody>
          <a:bodyPr/>
          <a:lstStyle/>
          <a:p>
            <a:r>
              <a:rPr lang="en-US" dirty="0"/>
              <a:t>Declaration – function's name, return type and parameters</a:t>
            </a:r>
          </a:p>
          <a:p>
            <a:pPr lvl="1"/>
            <a:r>
              <a:rPr lang="en-US" dirty="0"/>
              <a:t>Can be separate from definition (which includes the code block)</a:t>
            </a:r>
          </a:p>
          <a:p>
            <a:r>
              <a:rPr lang="en-US" dirty="0"/>
              <a:t>Syntax: </a:t>
            </a:r>
            <a:r>
              <a:rPr lang="en-US" b="1" noProof="1">
                <a:solidFill>
                  <a:schemeClr val="tx2">
                    <a:lumMod val="75000"/>
                  </a:schemeClr>
                </a:solidFill>
                <a:latin typeface="Consolas" panose="020B0609020204030204" pitchFamily="49" charset="0"/>
              </a:rPr>
              <a:t>returnType functionName(parameters);</a:t>
            </a:r>
          </a:p>
          <a:p>
            <a:r>
              <a:rPr lang="en-US" noProof="1"/>
              <a:t>Parameters</a:t>
            </a:r>
            <a:r>
              <a:rPr lang="bg-BG" noProof="1"/>
              <a:t>: </a:t>
            </a:r>
            <a:r>
              <a:rPr lang="en-US" noProof="1"/>
              <a:t>empty, single, or several separated by </a:t>
            </a:r>
            <a:r>
              <a:rPr lang="en-US" b="1" noProof="1">
                <a:solidFill>
                  <a:schemeClr val="tx2">
                    <a:lumMod val="75000"/>
                  </a:schemeClr>
                </a:solidFill>
                <a:latin typeface="Consolas" panose="020B0609020204030204" pitchFamily="49" charset="0"/>
              </a:rPr>
              <a:t>,</a:t>
            </a:r>
            <a:r>
              <a:rPr lang="en-US" noProof="1"/>
              <a:t> (comma)</a:t>
            </a:r>
          </a:p>
          <a:p>
            <a:pPr lvl="1"/>
            <a:r>
              <a:rPr lang="en-US" noProof="1"/>
              <a:t>Syntax:  </a:t>
            </a:r>
            <a:r>
              <a:rPr lang="en-US" b="1" noProof="1">
                <a:solidFill>
                  <a:schemeClr val="tx2">
                    <a:lumMod val="75000"/>
                  </a:schemeClr>
                </a:solidFill>
                <a:latin typeface="Consolas" panose="020B0609020204030204" pitchFamily="49" charset="0"/>
              </a:rPr>
              <a:t>dataType [parameterName [= defaultValue]]</a:t>
            </a:r>
            <a:endParaRPr lang="en-US" sz="3600" b="1" noProof="1">
              <a:solidFill>
                <a:schemeClr val="tx2">
                  <a:lumMod val="75000"/>
                </a:schemeClr>
              </a:solidFill>
              <a:latin typeface="Consolas" panose="020B0609020204030204" pitchFamily="49" charset="0"/>
            </a:endParaRPr>
          </a:p>
          <a:p>
            <a:pPr lvl="1"/>
            <a:endParaRPr lang="bg-BG" dirty="0"/>
          </a:p>
        </p:txBody>
      </p:sp>
      <p:sp>
        <p:nvSpPr>
          <p:cNvPr id="4" name="Title 3">
            <a:extLst>
              <a:ext uri="{FF2B5EF4-FFF2-40B4-BE49-F238E27FC236}">
                <a16:creationId xmlns:a16="http://schemas.microsoft.com/office/drawing/2014/main" id="{9FD38518-7B63-4ACD-ABB2-F2EF018D0A93}"/>
              </a:ext>
            </a:extLst>
          </p:cNvPr>
          <p:cNvSpPr>
            <a:spLocks noGrp="1"/>
          </p:cNvSpPr>
          <p:nvPr>
            <p:ph type="title"/>
          </p:nvPr>
        </p:nvSpPr>
        <p:spPr/>
        <p:txBody>
          <a:bodyPr/>
          <a:lstStyle/>
          <a:p>
            <a:r>
              <a:rPr lang="en-US" dirty="0"/>
              <a:t>Function Declaration</a:t>
            </a:r>
            <a:endParaRPr lang="bg-BG" dirty="0"/>
          </a:p>
        </p:txBody>
      </p:sp>
      <p:sp>
        <p:nvSpPr>
          <p:cNvPr id="5" name="Rectangle 3">
            <a:extLst>
              <a:ext uri="{FF2B5EF4-FFF2-40B4-BE49-F238E27FC236}">
                <a16:creationId xmlns:a16="http://schemas.microsoft.com/office/drawing/2014/main" id="{5F684296-A166-4F91-8D00-39E2D4C30DE8}"/>
              </a:ext>
            </a:extLst>
          </p:cNvPr>
          <p:cNvSpPr>
            <a:spLocks noChangeArrowheads="1"/>
          </p:cNvSpPr>
          <p:nvPr/>
        </p:nvSpPr>
        <p:spPr bwMode="auto">
          <a:xfrm>
            <a:off x="664695" y="4660158"/>
            <a:ext cx="5547475" cy="52322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043E2355-CD72-4CC6-ACAD-0BBCEACBD29C}"/>
              </a:ext>
            </a:extLst>
          </p:cNvPr>
          <p:cNvSpPr>
            <a:spLocks noChangeArrowheads="1"/>
          </p:cNvSpPr>
          <p:nvPr/>
        </p:nvSpPr>
        <p:spPr bwMode="auto">
          <a:xfrm>
            <a:off x="664695" y="5476046"/>
            <a:ext cx="10382717"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en-US"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kern="150" dirty="0">
                <a:solidFill>
                  <a:srgbClr val="FF0000"/>
                </a:solidFill>
                <a:latin typeface="Courier New" panose="02070309020205020404" pitchFamily="49" charset="0"/>
                <a:cs typeface="Times New Roman" panose="02020603050405020304" pitchFamily="18" charset="0"/>
              </a:rPr>
              <a:t>(</a:t>
            </a:r>
            <a:r>
              <a:rPr lang="en-US" b="1" kern="150" dirty="0">
                <a:solidFill>
                  <a:srgbClr val="0000A0"/>
                </a:solidFill>
                <a:latin typeface="Courier New" panose="02070309020205020404" pitchFamily="49" charset="0"/>
                <a:cs typeface="Times New Roman" panose="02020603050405020304" pitchFamily="18" charset="0"/>
              </a:rPr>
              <a:t>char</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start </a:t>
            </a:r>
            <a:r>
              <a:rPr lang="en-US" kern="150" dirty="0">
                <a:solidFill>
                  <a:srgbClr val="FF0000"/>
                </a:solidFill>
                <a:latin typeface="Courier New" panose="02070309020205020404" pitchFamily="49" charset="0"/>
                <a:cs typeface="Times New Roman" panose="02020603050405020304" pitchFamily="18" charset="0"/>
              </a:rPr>
              <a:t>=</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kern="150" dirty="0">
                <a:solidFill>
                  <a:srgbClr val="0000A0"/>
                </a:solidFill>
                <a:latin typeface="Courier New" panose="02070309020205020404" pitchFamily="49" charset="0"/>
                <a:cs typeface="Times New Roman" panose="02020603050405020304" pitchFamily="18" charset="0"/>
              </a:rPr>
              <a:t>char</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end </a:t>
            </a:r>
            <a:r>
              <a:rPr lang="en-US" kern="150" dirty="0">
                <a:solidFill>
                  <a:srgbClr val="FF0000"/>
                </a:solidFill>
                <a:latin typeface="Courier New" panose="02070309020205020404" pitchFamily="49" charset="0"/>
                <a:cs typeface="Times New Roman" panose="02020603050405020304" pitchFamily="18" charset="0"/>
              </a:rPr>
              <a:t>= </a:t>
            </a:r>
            <a:r>
              <a:rPr lang="bg-BG"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kern="150" dirty="0">
                <a:solidFill>
                  <a:srgbClr val="FF0000"/>
                </a:solidFill>
                <a:latin typeface="Courier New" panose="02070309020205020404" pitchFamily="49" charset="0"/>
                <a:cs typeface="Times New Roman" panose="02020603050405020304" pitchFamily="18" charset="0"/>
              </a:rPr>
              <a:t>);</a:t>
            </a:r>
            <a:endParaRPr lang="bg-BG" kern="150" dirty="0">
              <a:solidFill>
                <a:srgbClr val="FF0000"/>
              </a:solidFill>
              <a:latin typeface="Courier New" panose="02070309020205020404" pitchFamily="49" charset="0"/>
              <a:cs typeface="Times New Roman" panose="02020603050405020304" pitchFamily="18" charset="0"/>
            </a:endParaRPr>
          </a:p>
        </p:txBody>
      </p:sp>
      <p:sp>
        <p:nvSpPr>
          <p:cNvPr id="7" name="Rectangle 3">
            <a:extLst>
              <a:ext uri="{FF2B5EF4-FFF2-40B4-BE49-F238E27FC236}">
                <a16:creationId xmlns:a16="http://schemas.microsoft.com/office/drawing/2014/main" id="{CF185870-606C-4286-BDDA-2B3E1C656D8E}"/>
              </a:ext>
            </a:extLst>
          </p:cNvPr>
          <p:cNvSpPr>
            <a:spLocks noChangeArrowheads="1"/>
          </p:cNvSpPr>
          <p:nvPr/>
        </p:nvSpPr>
        <p:spPr bwMode="auto">
          <a:xfrm>
            <a:off x="6323014" y="4659046"/>
            <a:ext cx="4724398" cy="52322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244146"/>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570</TotalTime>
  <Words>2482</Words>
  <Application>Microsoft Office PowerPoint</Application>
  <PresentationFormat>Custom</PresentationFormat>
  <Paragraphs>452</Paragraphs>
  <Slides>47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Courier New</vt:lpstr>
      <vt:lpstr>Times New Roman</vt:lpstr>
      <vt:lpstr>Wingdings</vt:lpstr>
      <vt:lpstr>Wingdings 2</vt:lpstr>
      <vt:lpstr>SoftUni 16x9</vt:lpstr>
      <vt:lpstr>Functions, Arrays, Vectors</vt:lpstr>
      <vt:lpstr>Table of Contents</vt:lpstr>
      <vt:lpstr>Functions</vt:lpstr>
      <vt:lpstr>What is a Function</vt:lpstr>
      <vt:lpstr>Calling Functions</vt:lpstr>
      <vt:lpstr>Calling Functions</vt:lpstr>
      <vt:lpstr>Declaring and Defining Functions</vt:lpstr>
      <vt:lpstr>Declaring and Defining Functions</vt:lpstr>
      <vt:lpstr>Function Declaration</vt:lpstr>
      <vt:lpstr>Function Declaration vs. Definition</vt:lpstr>
      <vt:lpstr>Declaring vs. Defining Functions</vt:lpstr>
      <vt:lpstr>Parameters &amp; Default Values</vt:lpstr>
      <vt:lpstr>Passing By Value vs. Passing By Reference</vt:lpstr>
      <vt:lpstr>Returning Values from Functions</vt:lpstr>
      <vt:lpstr>Parameters and Returning Values</vt:lpstr>
      <vt:lpstr>Overloaded Functions</vt:lpstr>
      <vt:lpstr>Overloaded Functions</vt:lpstr>
      <vt:lpstr>static Variables Inside Functions</vt:lpstr>
      <vt:lpstr>Static Variables Inside Functions</vt:lpstr>
      <vt:lpstr>Arrays</vt:lpstr>
      <vt:lpstr>What are Arrays?</vt:lpstr>
      <vt:lpstr>Creating C++ Arrays</vt:lpstr>
      <vt:lpstr>C++ Array Declaration &amp; Initialization</vt:lpstr>
      <vt:lpstr>Creating C++ Arrays</vt:lpstr>
      <vt:lpstr>Accessing Array Elements</vt:lpstr>
      <vt:lpstr>Accessing Array Elements</vt:lpstr>
      <vt:lpstr>Quick Quiz</vt:lpstr>
      <vt:lpstr>C++ Pitfall: Array OUT-of-Bounds Access</vt:lpstr>
      <vt:lpstr>Reading-in an Array</vt:lpstr>
      <vt:lpstr>Reading-in Arrays</vt:lpstr>
      <vt:lpstr>Writing-out an Array</vt:lpstr>
      <vt:lpstr>Writing-out Arrays</vt:lpstr>
      <vt:lpstr>Arrays as Function Parameters</vt:lpstr>
      <vt:lpstr>Arrays &amp; Functions – Specifics</vt:lpstr>
      <vt:lpstr>C++11 Range-Based for Loop</vt:lpstr>
      <vt:lpstr>C++11 &lt;array&gt; Header</vt:lpstr>
      <vt:lpstr>C++11 Range-Based for Loop  and array Class</vt:lpstr>
      <vt:lpstr>STL Vectors</vt:lpstr>
      <vt:lpstr>STL Vector Basics</vt:lpstr>
      <vt:lpstr>Initializing a Vector</vt:lpstr>
      <vt:lpstr>Initializing STL Vectors</vt:lpstr>
      <vt:lpstr>STL Vectors as Function Parameters</vt:lpstr>
      <vt:lpstr>STL Vectors as Function Parameters</vt:lpstr>
      <vt:lpstr>Returning STL Vectors from Functions</vt:lpstr>
      <vt:lpstr>Returning STL Vectors from Functions</vt:lpstr>
      <vt:lpstr>Summary</vt:lpstr>
      <vt:lpstr>Functions, Arrays, Vectors</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SoftUni, Software University, programming, software development, software engineering, course</cp:keywords>
  <dc:description>Software University Foundation - http://softuni.foundation/</dc:description>
  <cp:lastModifiedBy>George Georgiev</cp:lastModifiedBy>
  <cp:revision>115</cp:revision>
  <dcterms:created xsi:type="dcterms:W3CDTF">2014-01-02T17:00:34Z</dcterms:created>
  <dcterms:modified xsi:type="dcterms:W3CDTF">2017-11-19T17:50:50Z</dcterms:modified>
  <cp:category>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