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505" r:id="rId3"/>
    <p:sldId id="506" r:id="rId4"/>
    <p:sldId id="574" r:id="rId5"/>
    <p:sldId id="618" r:id="rId6"/>
    <p:sldId id="619" r:id="rId7"/>
    <p:sldId id="622" r:id="rId8"/>
    <p:sldId id="621" r:id="rId9"/>
    <p:sldId id="626" r:id="rId10"/>
    <p:sldId id="620" r:id="rId11"/>
    <p:sldId id="623" r:id="rId12"/>
    <p:sldId id="624" r:id="rId13"/>
    <p:sldId id="629" r:id="rId14"/>
    <p:sldId id="630" r:id="rId15"/>
    <p:sldId id="631" r:id="rId16"/>
    <p:sldId id="627" r:id="rId17"/>
    <p:sldId id="632" r:id="rId18"/>
    <p:sldId id="633" r:id="rId19"/>
    <p:sldId id="628" r:id="rId20"/>
    <p:sldId id="634" r:id="rId21"/>
    <p:sldId id="635" r:id="rId22"/>
    <p:sldId id="625" r:id="rId23"/>
    <p:sldId id="639" r:id="rId24"/>
    <p:sldId id="636" r:id="rId25"/>
    <p:sldId id="637" r:id="rId26"/>
    <p:sldId id="641" r:id="rId27"/>
    <p:sldId id="640" r:id="rId28"/>
    <p:sldId id="645" r:id="rId29"/>
    <p:sldId id="642" r:id="rId30"/>
    <p:sldId id="643" r:id="rId31"/>
    <p:sldId id="644" r:id="rId32"/>
    <p:sldId id="638" r:id="rId33"/>
    <p:sldId id="650" r:id="rId34"/>
    <p:sldId id="646" r:id="rId35"/>
    <p:sldId id="647" r:id="rId36"/>
    <p:sldId id="648" r:id="rId37"/>
    <p:sldId id="654" r:id="rId38"/>
    <p:sldId id="649" r:id="rId39"/>
    <p:sldId id="655" r:id="rId40"/>
    <p:sldId id="656" r:id="rId41"/>
    <p:sldId id="657" r:id="rId42"/>
    <p:sldId id="573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5"/>
            <p14:sldId id="506"/>
            <p14:sldId id="574"/>
            <p14:sldId id="618"/>
            <p14:sldId id="619"/>
            <p14:sldId id="622"/>
            <p14:sldId id="621"/>
            <p14:sldId id="626"/>
            <p14:sldId id="620"/>
            <p14:sldId id="623"/>
            <p14:sldId id="624"/>
            <p14:sldId id="629"/>
            <p14:sldId id="630"/>
            <p14:sldId id="631"/>
            <p14:sldId id="627"/>
            <p14:sldId id="632"/>
            <p14:sldId id="633"/>
            <p14:sldId id="628"/>
            <p14:sldId id="634"/>
            <p14:sldId id="635"/>
            <p14:sldId id="625"/>
            <p14:sldId id="639"/>
            <p14:sldId id="636"/>
            <p14:sldId id="637"/>
            <p14:sldId id="641"/>
            <p14:sldId id="640"/>
            <p14:sldId id="645"/>
            <p14:sldId id="642"/>
            <p14:sldId id="643"/>
            <p14:sldId id="644"/>
            <p14:sldId id="638"/>
            <p14:sldId id="650"/>
            <p14:sldId id="646"/>
            <p14:sldId id="647"/>
            <p14:sldId id="648"/>
            <p14:sldId id="654"/>
            <p14:sldId id="649"/>
            <p14:sldId id="655"/>
            <p14:sldId id="656"/>
            <p14:sldId id="657"/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4346" autoAdjust="0"/>
  </p:normalViewPr>
  <p:slideViewPr>
    <p:cSldViewPr>
      <p:cViewPr varScale="1">
        <p:scale>
          <a:sx n="54" d="100"/>
          <a:sy n="54" d="100"/>
        </p:scale>
        <p:origin x="102" y="117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7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28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8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11/26/2017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7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6" r:id="rId5"/>
    <p:sldLayoutId id="214748367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a/18786719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" TargetMode="External"/><Relationship Id="rId2" Type="http://schemas.openxmlformats.org/officeDocument/2006/relationships/hyperlink" Target="http://www.cplusplus.com/refer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telenor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Strings and Streams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Representing Text, Working with Streams from Files and 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Georgi Georgiev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A guy that knows C++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9" name="Picture 2" descr="Image result for ascii">
            <a:extLst>
              <a:ext uri="{FF2B5EF4-FFF2-40B4-BE49-F238E27FC236}">
                <a16:creationId xmlns:a16="http://schemas.microsoft.com/office/drawing/2014/main" id="{1FB7B9A4-53B4-4986-A48B-6F75AE30A262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" t="5421" r="-1365" b="62737"/>
          <a:stretch/>
        </p:blipFill>
        <p:spPr bwMode="auto">
          <a:xfrm>
            <a:off x="4366413" y="4191000"/>
            <a:ext cx="738234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09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6B4B92-2CE3-4197-9B12-620267BB6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E891-6D1D-43DA-8009-18220EB4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of char, e.g.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</a:t>
            </a:r>
            <a:r>
              <a:rPr lang="en-US" dirty="0"/>
              <a:t>, with the following rules:</a:t>
            </a:r>
          </a:p>
          <a:p>
            <a:pPr lvl="1"/>
            <a:r>
              <a:rPr lang="en-US" dirty="0"/>
              <a:t>Should be null-terminated, i.e. end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'\0'</a:t>
            </a:r>
            <a:r>
              <a:rPr lang="en-US" dirty="0"/>
              <a:t>, which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char(0)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'\0'</a:t>
            </a:r>
            <a:r>
              <a:rPr lang="en-US" dirty="0"/>
              <a:t> counts as an element – it affects array size</a:t>
            </a:r>
          </a:p>
          <a:p>
            <a:r>
              <a:rPr lang="en-US" dirty="0"/>
              <a:t>Null-terminator tells C++ where the string ends</a:t>
            </a:r>
          </a:p>
          <a:p>
            <a:pPr lvl="1"/>
            <a:r>
              <a:rPr lang="en-US" dirty="0"/>
              <a:t>C++ arrays don't know their size, remember?</a:t>
            </a:r>
          </a:p>
          <a:p>
            <a:r>
              <a:rPr lang="en-US" dirty="0"/>
              <a:t>Char arrays with NO null-terminator are NOT used as strings</a:t>
            </a:r>
          </a:p>
          <a:p>
            <a:pPr lvl="1"/>
            <a:r>
              <a:rPr lang="en-US" dirty="0"/>
              <a:t>E.g. don't use 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cout</a:t>
            </a:r>
            <a:r>
              <a:rPr lang="en-US" dirty="0"/>
              <a:t>, or C-String functions</a:t>
            </a:r>
          </a:p>
          <a:p>
            <a:pPr lvl="1"/>
            <a:r>
              <a:rPr lang="en-US" dirty="0"/>
              <a:t>Can still use like an array of any other data type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9EB049-AA13-404F-8583-96FDB94C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lang="en-US" dirty="0"/>
              <a:t> Arrays, aka C-Strings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88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3D7F1-D601-4311-A332-16A802A4E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B12F-467E-4DA1-A7A3-15DAF857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 can happen with array initializer or literal</a:t>
            </a:r>
          </a:p>
          <a:p>
            <a:pPr lvl="1"/>
            <a:r>
              <a:rPr lang="en-US" dirty="0"/>
              <a:t>If using normal array initializer, don’t forget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‘\0’</a:t>
            </a:r>
            <a:r>
              <a:rPr lang="en-US" dirty="0"/>
              <a:t> at the end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dirty="0"/>
              <a:t> &amp;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dirty="0"/>
              <a:t> can directly write to and read from C-Strings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dirty="0"/>
              <a:t> prints until it reaches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'\0'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dirty="0"/>
              <a:t> works correctly only if </a:t>
            </a:r>
            <a:br>
              <a:rPr lang="en-US" dirty="0"/>
            </a:br>
            <a:r>
              <a:rPr lang="en-US" dirty="0"/>
              <a:t>array can fit entered data</a:t>
            </a:r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D7AD45-753C-4CE6-B0ED-B50D64B5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Using C-Strings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071C237-8675-4749-B0D2-A1B2ED100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36" y="2554942"/>
            <a:ext cx="10951976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{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'+'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'+'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'\0'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sameText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{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'+'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'+'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sameTextAgain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"C++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sameText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Yet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"C++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C0E53F2-1B2F-4B95-AB26-083006903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2" y="4594609"/>
            <a:ext cx="5091000" cy="16731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2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bg-BG" sz="4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2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32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bg-BG" sz="4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2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2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32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1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C-Strings Basics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55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the following code print?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won’t – there will be a compile-time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behavior is undefined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First line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abc</a:t>
            </a:r>
            <a:br>
              <a:rPr lang="en-US" dirty="0"/>
            </a:br>
            <a:r>
              <a:rPr lang="en-US" dirty="0"/>
              <a:t>Second line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First line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US" dirty="0"/>
              <a:t>, second line is undefined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7740065-57AE-4E86-B4BF-4C59DC03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94329"/>
            <a:ext cx="617220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line1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{</a:t>
            </a:r>
            <a:r>
              <a:rPr lang="bg-BG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line2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{</a:t>
            </a:r>
            <a:r>
              <a:rPr lang="bg-BG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'd'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'e'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line1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line2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NON-Terminated C-Strings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Most C-String compatible code will expect a null-terminator when using a C-String. If there is none, the code can’t know where the string ends – it just continues on until it reaches null somewhere in memory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But, if you give less items to array initializer than array size is – the remaining items get default values, which for char is exactly the null-terminator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14</a:t>
            </a:fld>
            <a:endParaRPr lang="bg-BG"/>
          </a:p>
        </p:txBody>
      </p:sp>
      <p:pic>
        <p:nvPicPr>
          <p:cNvPr id="2052" name="Picture 4" descr="Sudden Realization Ralph - Default-Initialized items in a char array Are actually Null-Terminators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4971" y="2593972"/>
            <a:ext cx="6094413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5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B886FA-CFD2-49EA-A824-472F7235D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D90B-9282-4660-94DE-2E51C77D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C-String functions are defined in the 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37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cstring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header</a:t>
            </a:r>
          </a:p>
          <a:p>
            <a:r>
              <a:rPr lang="en-US" sz="37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strcat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(destination, source)</a:t>
            </a:r>
          </a:p>
          <a:p>
            <a:pPr lvl="1"/>
            <a:r>
              <a:rPr lang="en-US" dirty="0"/>
              <a:t>Appends (concatenates)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source</a:t>
            </a:r>
            <a:r>
              <a:rPr lang="en-US" dirty="0"/>
              <a:t> C-String into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destination</a:t>
            </a:r>
            <a:r>
              <a:rPr lang="en-US" dirty="0"/>
              <a:t> C-String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destination</a:t>
            </a:r>
            <a:r>
              <a:rPr lang="en-US" dirty="0"/>
              <a:t> needs to be long enough for source + null-terminator</a:t>
            </a:r>
          </a:p>
          <a:p>
            <a:r>
              <a:rPr lang="en-US" sz="37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strlen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7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Returns length of C-String in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dirty="0"/>
              <a:t> (based on the null-terminator)</a:t>
            </a:r>
          </a:p>
          <a:p>
            <a:r>
              <a:rPr lang="en-US" sz="37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strstr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7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search)</a:t>
            </a:r>
          </a:p>
          <a:p>
            <a:pPr lvl="1"/>
            <a:r>
              <a:rPr lang="en-US" dirty="0"/>
              <a:t>Returns the address (pointer)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search</a:t>
            </a:r>
            <a:r>
              <a:rPr lang="en-US" dirty="0"/>
              <a:t> in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if not found</a:t>
            </a:r>
          </a:p>
          <a:p>
            <a:pPr lvl="1"/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index =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strstr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search) -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gets you the index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6CE2CE-F304-4D61-978B-AF84C118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C-String Built-in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3093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C-String Built-in Functions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0230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::string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C++ Way for Working with 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5443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E14AA6-F8A4-430B-87F6-56785AF8F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8F1B-4767-43AC-BB05-45DE5AA6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C++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encapsulates a null-terminated C-String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#include&lt;string&gt;</a:t>
            </a:r>
            <a:endParaRPr lang="en-US" dirty="0"/>
          </a:p>
          <a:p>
            <a:r>
              <a:rPr lang="en-US" dirty="0"/>
              <a:t>Declare like a normal variable,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s;</a:t>
            </a:r>
          </a:p>
          <a:p>
            <a:pPr lvl="1"/>
            <a:r>
              <a:rPr lang="en-US" dirty="0"/>
              <a:t>Empty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,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) if only declared (it gets default-initialized)</a:t>
            </a:r>
            <a:endParaRPr lang="bg-BG" dirty="0"/>
          </a:p>
          <a:p>
            <a:pPr lvl="1"/>
            <a:r>
              <a:rPr lang="en-US" dirty="0"/>
              <a:t>Can be initialize with C-String or string literal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2ABA6F-8269-49FC-840C-76782C09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::string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4C1293D-7F6B-4C10-B77B-0C74D9797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495800"/>
            <a:ext cx="10287000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8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8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theFoxPart</a:t>
            </a:r>
            <a:r>
              <a:rPr lang="bg-BG" sz="18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brown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fox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8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8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theActionPart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jumps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8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8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dogPartCString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lazy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8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8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r>
              <a:rPr lang="bg-BG" sz="18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theFoxPart</a:t>
            </a:r>
            <a:r>
              <a:rPr lang="bg-BG" sz="18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bg-BG" sz="18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"---"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endParaRPr lang="en-US" sz="18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theActionPart</a:t>
            </a:r>
            <a:r>
              <a:rPr lang="bg-BG" sz="18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bg-BG" sz="18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8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8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'-'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dogPartCString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53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A3B9D7-E63A-4EB8-B10D-D577F5164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8DCF-8EF3-4FF4-8284-5D00D13DE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Strings can be used with </a:t>
            </a:r>
            <a:br>
              <a:rPr lang="en-US" dirty="0"/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dirty="0"/>
              <a:t>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 &amp;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length()</a:t>
            </a:r>
            <a:r>
              <a:rPr lang="en-US" dirty="0"/>
              <a:t> return </a:t>
            </a:r>
            <a:br>
              <a:rPr lang="en-US" dirty="0"/>
            </a:br>
            <a:r>
              <a:rPr lang="en-US" dirty="0"/>
              <a:t>the number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</a:t>
            </a:r>
            <a:r>
              <a:rPr lang="en-US" dirty="0"/>
              <a:t> operator is supported </a:t>
            </a:r>
            <a:br>
              <a:rPr lang="en-US" dirty="0"/>
            </a:br>
            <a:r>
              <a:rPr lang="en-US" dirty="0"/>
              <a:t>– similar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</a:t>
            </a:r>
            <a:r>
              <a:rPr lang="en-US" dirty="0"/>
              <a:t> for a char array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 concatenates two strings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472AE3-6A8D-43CC-BEDE-62C5BF4B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::string</a:t>
            </a:r>
            <a:r>
              <a:rPr lang="en-US" dirty="0"/>
              <a:t> Basics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E00F474-7FE3-47ED-9860-68C3F28D7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656" y="1268811"/>
            <a:ext cx="5748578" cy="8826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C5C4C30-0ABE-4D97-A798-143542CFC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479584"/>
            <a:ext cx="11463422" cy="8826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>
                <a:solidFill>
                  <a:srgbClr val="808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e.g. "hello George"</a:t>
            </a:r>
            <a:endParaRPr lang="bg-BG" b="1" dirty="0">
              <a:solidFill>
                <a:srgbClr val="808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C1006B-4707-4B26-9EBA-70F0EDB07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656" y="3810000"/>
            <a:ext cx="5748578" cy="8826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//hallo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06F0E34-0CF2-44A1-894B-D825DA595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656" y="2519094"/>
            <a:ext cx="5748578" cy="9814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bg-BG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en-US" sz="18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90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Representing Text in Computers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C++ Text Representation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C-Strings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::string</a:t>
            </a:r>
            <a:r>
              <a:rPr lang="en-US" dirty="0"/>
              <a:t> class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Streams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stringstream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Streaming to/from Files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::string</a:t>
            </a:r>
            <a:r>
              <a:rPr lang="en-US" dirty="0"/>
              <a:t> Basics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702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1F174E-260D-4268-B9E4-83CEC90AF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0D47-FA87-4BA8-A28E-C4F7845A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can be compared with any comparison operator</a:t>
            </a:r>
          </a:p>
          <a:p>
            <a:pPr lvl="1"/>
            <a:r>
              <a:rPr lang="en-US" dirty="0"/>
              <a:t>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compare the strings lexicographically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str.find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(search)</a:t>
            </a:r>
            <a:r>
              <a:rPr lang="en-US" dirty="0"/>
              <a:t> returns the index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search</a:t>
            </a:r>
            <a:r>
              <a:rPr lang="en-US" dirty="0"/>
              <a:t> in the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search</a:t>
            </a:r>
            <a:r>
              <a:rPr lang="en-US" dirty="0"/>
              <a:t> is not found, returns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string::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npos</a:t>
            </a:r>
            <a:r>
              <a:rPr lang="en-US" dirty="0"/>
              <a:t> value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-1</a:t>
            </a:r>
            <a:r>
              <a:rPr lang="en-US" dirty="0"/>
              <a:t>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85087B-730F-4763-80C3-35FEED43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::string</a:t>
            </a:r>
            <a:r>
              <a:rPr lang="en-US" dirty="0"/>
              <a:t> Comparisons and Search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67DDE7-41E8-49A6-A54E-A10290A9A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514600"/>
            <a:ext cx="10744200" cy="12119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"cat"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"canary"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is before 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     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is after 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926EBC4-1AB8-48AA-8BD1-4377618C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5181600"/>
            <a:ext cx="10744200" cy="4875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at index 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)&lt;&lt;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in 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89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205103"/>
            <a:ext cx="10363200" cy="1568497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::string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Comparisons and Search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8690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3BD172-BBA1-444A-8AAB-B1845AB02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33AD-8DE3-447C-9216-DC9BDD6F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find(search, index)</a:t>
            </a:r>
            <a:r>
              <a:rPr lang="en-US" dirty="0"/>
              <a:t> overload takes a start index</a:t>
            </a:r>
          </a:p>
          <a:p>
            <a:pPr lvl="1"/>
            <a:r>
              <a:rPr lang="en-US" dirty="0"/>
              <a:t>The search starts from that index (ignores results before it)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s = "aha";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s.find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("a", 1);</a:t>
            </a:r>
            <a:r>
              <a:rPr lang="en-US" dirty="0"/>
              <a:t> prints 2</a:t>
            </a:r>
          </a:p>
          <a:p>
            <a:r>
              <a:rPr lang="en-US" dirty="0"/>
              <a:t>We can use this to search all occurrences of a substring</a:t>
            </a:r>
          </a:p>
          <a:p>
            <a:pPr lvl="1"/>
            <a:r>
              <a:rPr lang="en-US" dirty="0"/>
              <a:t>Each time search from </a:t>
            </a:r>
            <a:r>
              <a:rPr lang="en-US" u="sng" dirty="0"/>
              <a:t>after</a:t>
            </a:r>
            <a:r>
              <a:rPr lang="en-US" dirty="0"/>
              <a:t> the last index where we found it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4D18ED-6496-4E16-B263-DC1A1E37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::string </a:t>
            </a:r>
            <a:r>
              <a:rPr lang="en-US" dirty="0"/>
              <a:t>Find All Occurrences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81C1FA-A1AA-4E65-AF5F-5076F9E9D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60" y="4437529"/>
            <a:ext cx="10202952" cy="20682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"canary"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foundIndex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foundIndex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npos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foundIndex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foundIndex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foundIndex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23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F162B0-19C1-4539-B0C6-F5B779744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6429-C715-495B-8B23-9D44BAF59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(index, length) </a:t>
            </a:r>
            <a:r>
              <a:rPr lang="en-US" dirty="0"/>
              <a:t>returns a new string</a:t>
            </a:r>
          </a:p>
          <a:p>
            <a:pPr lvl="1"/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dirty="0"/>
              <a:t> characters, starting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s = 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s.substr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(1,2);</a:t>
            </a:r>
            <a:r>
              <a:rPr lang="en-US" dirty="0"/>
              <a:t> prints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bc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erase(index, length) </a:t>
            </a:r>
            <a:r>
              <a:rPr lang="en-US" u="sng" dirty="0"/>
              <a:t>changes</a:t>
            </a:r>
            <a:r>
              <a:rPr lang="en-US" dirty="0"/>
              <a:t> a string by removing chars</a:t>
            </a:r>
          </a:p>
          <a:p>
            <a:pPr lvl="1"/>
            <a:r>
              <a:rPr lang="en-US" dirty="0"/>
              <a:t>Removes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dirty="0"/>
              <a:t> characters, starting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s = 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s.erase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(1,2);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&lt;&lt; s;</a:t>
            </a:r>
            <a:r>
              <a:rPr lang="en-US" dirty="0"/>
              <a:t> prints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replace(index, length,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u="sng" dirty="0"/>
              <a:t>changes</a:t>
            </a:r>
            <a:r>
              <a:rPr lang="en-US" dirty="0"/>
              <a:t> a string by replacing</a:t>
            </a:r>
          </a:p>
          <a:p>
            <a:pPr lvl="1"/>
            <a:r>
              <a:rPr lang="en-US" dirty="0"/>
              <a:t>Characters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[index, index + length)</a:t>
            </a:r>
            <a:r>
              <a:rPr lang="en-US" dirty="0"/>
              <a:t> replaced by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s = "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";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s.replace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(1,2,"cme");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&lt;&lt; s;</a:t>
            </a:r>
            <a:r>
              <a:rPr lang="en-US" sz="2400" dirty="0"/>
              <a:t> </a:t>
            </a:r>
            <a:r>
              <a:rPr lang="en-US" dirty="0"/>
              <a:t>prints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acme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BD0EE7-FE34-4CB5-A79A-2C258A4F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::string</a:t>
            </a:r>
            <a:r>
              <a:rPr lang="en-US" dirty="0"/>
              <a:t> Substring, Erase, Replace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322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205103"/>
            <a:ext cx="10363200" cy="1568497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::string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dirty="0"/>
              <a:t>Substring, Erase, Replace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549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78499A-49B5-4434-8D3C-4ECADFDC7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0170-4B0E-45CB-9CB7-48D5CC1A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supports ASCII,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array, no Unicode there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wchar_t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wstring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Variants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/>
              <a:t> </a:t>
            </a:r>
            <a:r>
              <a:rPr lang="en-US" dirty="0"/>
              <a:t>&amp;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that support system’s max code point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wchar_t</a:t>
            </a:r>
            <a:r>
              <a:rPr lang="en-US" dirty="0"/>
              <a:t> on Unicode systems is 32-bit, </a:t>
            </a:r>
          </a:p>
          <a:p>
            <a:pPr lvl="1"/>
            <a:r>
              <a:rPr lang="en-US" dirty="0"/>
              <a:t>But on Windows </a:t>
            </a:r>
            <a:r>
              <a:rPr lang="en-US" dirty="0" err="1"/>
              <a:t>wchar_t</a:t>
            </a:r>
            <a:r>
              <a:rPr lang="en-US" dirty="0"/>
              <a:t> is 16-bit (UTF-16)</a:t>
            </a:r>
          </a:p>
          <a:p>
            <a:r>
              <a:rPr lang="en-US" dirty="0"/>
              <a:t>C++11 adds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char16_t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char32_t</a:t>
            </a:r>
            <a:r>
              <a:rPr lang="en-US" dirty="0"/>
              <a:t>,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u16string</a:t>
            </a:r>
            <a:r>
              <a:rPr lang="en-US" dirty="0"/>
              <a:t> &amp;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u32string</a:t>
            </a:r>
          </a:p>
          <a:p>
            <a:r>
              <a:rPr lang="en-US" dirty="0"/>
              <a:t>Built-in support is not very good – storing is ok, operations not</a:t>
            </a:r>
          </a:p>
          <a:p>
            <a:r>
              <a:rPr lang="en-US" dirty="0"/>
              <a:t>Best approach: use external libraries – QT, ICU, UTF8-CPP, etc.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6F535-6EFD-4B1F-AFF0-FA89D1E0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Unicode in C++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3539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Streams, Reading by Line, File I/O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stringstream</a:t>
            </a:r>
            <a:r>
              <a:rPr lang="en-US" dirty="0"/>
              <a:t>, File Streams</a:t>
            </a:r>
          </a:p>
        </p:txBody>
      </p:sp>
    </p:spTree>
    <p:extLst>
      <p:ext uri="{BB962C8B-B14F-4D97-AF65-F5344CB8AC3E}">
        <p14:creationId xmlns:p14="http://schemas.microsoft.com/office/powerpoint/2010/main" val="358921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CC510D-08AD-4114-BC93-E3ACCDE14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9D60-D0C9-4FFA-8127-AB70987A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offer an abstraction over incoming/outgoing data</a:t>
            </a:r>
          </a:p>
          <a:p>
            <a:pPr lvl="1"/>
            <a:r>
              <a:rPr lang="en-US" dirty="0"/>
              <a:t>E.g.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dirty="0"/>
              <a:t> are abstractions of the console input/output</a:t>
            </a:r>
          </a:p>
          <a:p>
            <a:r>
              <a:rPr lang="en-US" dirty="0"/>
              <a:t>Practically speaking, streams are ways of reading/writing data</a:t>
            </a:r>
          </a:p>
          <a:p>
            <a:r>
              <a:rPr lang="en-US" dirty="0"/>
              <a:t>A stream can be constructed for any type of data container</a:t>
            </a:r>
          </a:p>
          <a:p>
            <a:pPr lvl="1"/>
            <a:r>
              <a:rPr lang="en-US" dirty="0"/>
              <a:t>Arrays, strings, memory</a:t>
            </a:r>
          </a:p>
          <a:p>
            <a:pPr lvl="1"/>
            <a:r>
              <a:rPr lang="en-US" dirty="0"/>
              <a:t>Files, network connections, the keyboard buffer,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2566C-2794-461F-A070-5ED466E8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9767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76DBE0-1FB4-4090-B05F-2BF4D1EE1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57C55-5B2E-4F69-977E-8C898C69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stream that works on a string (instead of the console or a file)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#include&lt;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sstream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Can read data from a string, can write data to a string</a:t>
            </a:r>
          </a:p>
          <a:p>
            <a:pPr lvl="1"/>
            <a:r>
              <a:rPr lang="en-US" dirty="0"/>
              <a:t>There are limited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istringstream</a:t>
            </a:r>
            <a:r>
              <a:rPr lang="en-US" dirty="0"/>
              <a:t>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ostringstream</a:t>
            </a:r>
            <a:r>
              <a:rPr lang="en-US" dirty="0"/>
              <a:t> versions that only read/write respectively</a:t>
            </a:r>
          </a:p>
          <a:p>
            <a:r>
              <a:rPr lang="en-US" dirty="0"/>
              <a:t>Useful for working on a string “word-by-word”</a:t>
            </a:r>
          </a:p>
          <a:p>
            <a:pPr lvl="1"/>
            <a:r>
              <a:rPr lang="en-US" dirty="0"/>
              <a:t>E.g. reading in numbers from a string</a:t>
            </a:r>
          </a:p>
          <a:p>
            <a:pPr lvl="1"/>
            <a:r>
              <a:rPr lang="en-US" dirty="0"/>
              <a:t>E.g. creating a string with text and numbers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CE933-8D77-474D-8CF4-FBB37824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stringstream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976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Computers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Bytes, Code Points, Encoding </a:t>
            </a:r>
            <a:endParaRPr lang="bg-BG" dirty="0"/>
          </a:p>
        </p:txBody>
      </p:sp>
      <p:pic>
        <p:nvPicPr>
          <p:cNvPr id="1026" name="Picture 2" descr="Diagram of encoding">
            <a:extLst>
              <a:ext uri="{FF2B5EF4-FFF2-40B4-BE49-F238E27FC236}">
                <a16:creationId xmlns:a16="http://schemas.microsoft.com/office/drawing/2014/main" id="{07B76F84-7A96-4721-B272-9DADB57D6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947" y="2667000"/>
            <a:ext cx="10866933" cy="175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229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F0F4B-014B-4CB1-9FAA-EABDDC8AC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1184-9D3A-43E6-A073-5C1C56F6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istringstream</a:t>
            </a:r>
            <a:r>
              <a:rPr lang="en-US" dirty="0"/>
              <a:t> is a limited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stringstream</a:t>
            </a:r>
            <a:r>
              <a:rPr lang="en-US" dirty="0"/>
              <a:t> than only reads</a:t>
            </a:r>
          </a:p>
          <a:p>
            <a:pPr lvl="1"/>
            <a:r>
              <a:rPr lang="en-US" dirty="0"/>
              <a:t>If you only want to read, use it instead of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stringstream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Initialize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istringstream</a:t>
            </a:r>
            <a:r>
              <a:rPr lang="en-US" dirty="0"/>
              <a:t> by giving it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to read from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then on, use the stream just like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30F01E-EF99-4DE8-958D-05F57844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istringstream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882BAF-9B59-4EB2-935F-578139F04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04717"/>
            <a:ext cx="10738688" cy="10802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num2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numbersStream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num1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num2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num1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num2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93FDF5-184C-46A4-B2AC-C68C44ED3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147986"/>
            <a:ext cx="10738688" cy="7509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"3 -2"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istringstream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numbersStream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74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E32480-9C7B-4DD6-9F2F-53896EED9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5CFD-71AD-4C04-9590-E90EA0ED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ostringstream</a:t>
            </a:r>
            <a:r>
              <a:rPr lang="en-US" dirty="0"/>
              <a:t> is a limited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stringstream</a:t>
            </a:r>
            <a:r>
              <a:rPr lang="en-US" dirty="0"/>
              <a:t> than only writes</a:t>
            </a:r>
          </a:p>
          <a:p>
            <a:r>
              <a:rPr lang="en-US" dirty="0"/>
              <a:t>Initialize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ostringstream</a:t>
            </a:r>
            <a:r>
              <a:rPr lang="en-US" dirty="0"/>
              <a:t> like a normal variable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then on, use the stream just like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To get the string when you're done, call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4BEC8F-F682-4EAC-A1C2-16925710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with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ostringstream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5C40021-9C46-4BA8-9715-AA6334B1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87" y="5386306"/>
            <a:ext cx="10958399" cy="5533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00B95F3-9959-4A1F-B94A-AC91AB4EF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88" y="3962400"/>
            <a:ext cx="10958399" cy="5533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 sum is "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num1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num2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8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26B1B98-0A41-461F-A3AE-123EAF48E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589720"/>
            <a:ext cx="10958400" cy="5533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ostringstream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stream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684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stringstream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5524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620D48-9B9B-4017-8644-FA08B3914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0D2B-AF3F-4218-BA35-8C78DF24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getline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(stream,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targetStr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)</a:t>
            </a:r>
            <a:r>
              <a:rPr lang="en-US" dirty="0"/>
              <a:t> reads an entire line of text</a:t>
            </a:r>
          </a:p>
          <a:p>
            <a:pPr lvl="1"/>
            <a:r>
              <a:rPr lang="en-US" dirty="0"/>
              <a:t>Or until a delimiter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char</a:t>
            </a:r>
            <a:r>
              <a:rPr lang="en-US" dirty="0"/>
              <a:t> (additional parameter) is reached</a:t>
            </a:r>
          </a:p>
          <a:p>
            <a:pPr lvl="1"/>
            <a:r>
              <a:rPr lang="en-US" dirty="0"/>
              <a:t>From the provided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stream</a:t>
            </a:r>
            <a:r>
              <a:rPr lang="en-US" dirty="0"/>
              <a:t> and puts it into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targetStr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+mj-cs"/>
            </a:endParaRPr>
          </a:p>
          <a:p>
            <a:pPr lvl="1"/>
            <a:r>
              <a:rPr lang="en-US" dirty="0"/>
              <a:t>Avoid mixing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cin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&gt;&gt;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getline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cin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,…)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http://stackoverflow.com/a/18786719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D22CE0-180B-4769-9497-A8C43CA9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and Streams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6A26F0-369C-42C7-A1B4-EA4B17216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332605"/>
            <a:ext cx="5858993" cy="20681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istringstream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word"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a word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6BB4E9-3B86-43C8-AF76-8627E9EA0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005" y="4324985"/>
            <a:ext cx="5519822" cy="20681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istringstream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word"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'.'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613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2C5EC2-44AF-4C7E-A6C9-02DB967FD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3CC1-850C-42CB-AAA9-763D4383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getline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()</a:t>
            </a:r>
            <a:r>
              <a:rPr lang="en-US" dirty="0"/>
              <a:t> already gives us the line as a string</a:t>
            </a:r>
          </a:p>
          <a:p>
            <a:r>
              <a:rPr lang="en-US" dirty="0"/>
              <a:t>Streams allow us to read strings/numbers separated by spaces</a:t>
            </a:r>
          </a:p>
          <a:p>
            <a:r>
              <a:rPr lang="en-US" dirty="0"/>
              <a:t>How do we know when to stop?</a:t>
            </a:r>
          </a:p>
          <a:p>
            <a:pPr lvl="1"/>
            <a:r>
              <a:rPr lang="en-US" dirty="0"/>
              <a:t>Streams can be used as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bool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A stream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true</a:t>
            </a:r>
            <a:r>
              <a:rPr lang="en-US" dirty="0"/>
              <a:t> if it still has something to read</a:t>
            </a:r>
          </a:p>
          <a:p>
            <a:pPr lvl="1"/>
            <a:r>
              <a:rPr lang="en-US" dirty="0"/>
              <a:t>A stream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false</a:t>
            </a:r>
            <a:r>
              <a:rPr lang="en-US" dirty="0"/>
              <a:t> if the input ended, or if there was an error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1A3D93-8086-4C91-8638-BF3391C3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Numbers from a Line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6772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12D10-94B5-4153-A103-1EC2C5CDA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4F48-9C82-417D-B115-8BB2FE5F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line from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cin</a:t>
            </a:r>
            <a:r>
              <a:rPr lang="en-US" dirty="0"/>
              <a:t> into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string</a:t>
            </a:r>
            <a:r>
              <a:rPr lang="en-US" dirty="0"/>
              <a:t> 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getline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()</a:t>
            </a:r>
          </a:p>
          <a:p>
            <a:r>
              <a:rPr lang="en-US" dirty="0"/>
              <a:t>Create an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istringstream</a:t>
            </a:r>
            <a:r>
              <a:rPr lang="en-US" dirty="0"/>
              <a:t> over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string</a:t>
            </a:r>
          </a:p>
          <a:p>
            <a:r>
              <a:rPr lang="en-US" dirty="0"/>
              <a:t>Read numbers from the stream while the stream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true</a:t>
            </a:r>
          </a:p>
          <a:p>
            <a:pPr lvl="1"/>
            <a:r>
              <a:rPr lang="en-US" dirty="0"/>
              <a:t>Add numbers to a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vector</a:t>
            </a:r>
            <a:r>
              <a:rPr lang="en-US" dirty="0"/>
              <a:t> to use them later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E74A44-081F-4798-ABE5-017D4701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Numbers from a Line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6EB5077-81FF-4B31-8689-233E8C620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3886200"/>
            <a:ext cx="9906000" cy="23975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istringstream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lineStream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currentNumber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lineStream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currentNumber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currentNumber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876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Parsing Numbers from a Line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4881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7BB27-6F2A-4683-838D-169A46C81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703E-AEC2-4ADB-8990-7C8118B7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saw that streams work the same way</a:t>
            </a:r>
          </a:p>
          <a:p>
            <a:pPr lvl="1"/>
            <a:r>
              <a:rPr lang="en-US" dirty="0"/>
              <a:t>Regardless of whether they are over the console, or a string</a:t>
            </a:r>
          </a:p>
          <a:p>
            <a:pPr lvl="1"/>
            <a:r>
              <a:rPr lang="en-US" dirty="0"/>
              <a:t>Same goes for files – you just have to create a file stream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#include&lt;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fstream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&gt;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ifstream</a:t>
            </a:r>
            <a:r>
              <a:rPr lang="en-US" dirty="0"/>
              <a:t> is for reading,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ofstream</a:t>
            </a:r>
            <a:r>
              <a:rPr lang="en-US" dirty="0"/>
              <a:t> is for writing</a:t>
            </a:r>
          </a:p>
          <a:p>
            <a:r>
              <a:rPr lang="en-US" dirty="0"/>
              <a:t>Text reading/writing with same operators, functions, concepts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&lt;&lt;</a:t>
            </a:r>
            <a:r>
              <a:rPr lang="en-US" dirty="0"/>
              <a:t> for writing,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&gt;&gt;</a:t>
            </a:r>
            <a:r>
              <a:rPr lang="en-US" dirty="0"/>
              <a:t> for reading,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getline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()</a:t>
            </a:r>
            <a:r>
              <a:rPr lang="en-US" dirty="0"/>
              <a:t> reads line, etc.</a:t>
            </a:r>
          </a:p>
          <a:p>
            <a:pPr lvl="1"/>
            <a:r>
              <a:rPr lang="en-US" dirty="0"/>
              <a:t>Can be used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bool</a:t>
            </a:r>
            <a:r>
              <a:rPr lang="en-US" dirty="0"/>
              <a:t> just like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cin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cout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stringstream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D9A3E-0F56-4227-9842-3FF42529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to and from Files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2608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FAFFA-6048-48AB-BD75-3B2C1EE1F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E879B-84BA-4434-810E-BA1942C3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the stream and open the file</a:t>
            </a:r>
          </a:p>
          <a:p>
            <a:pPr lvl="1"/>
            <a:r>
              <a:rPr lang="en-US" dirty="0"/>
              <a:t>Input streams expect </a:t>
            </a:r>
            <a:br>
              <a:rPr lang="en-US" dirty="0"/>
            </a:br>
            <a:r>
              <a:rPr lang="en-US" dirty="0"/>
              <a:t>the file to exist </a:t>
            </a:r>
            <a:br>
              <a:rPr lang="en-US" dirty="0"/>
            </a:br>
            <a:r>
              <a:rPr lang="en-US" dirty="0"/>
              <a:t>(enter error state otherwise)</a:t>
            </a:r>
          </a:p>
          <a:p>
            <a:pPr lvl="1"/>
            <a:r>
              <a:rPr lang="en-US" dirty="0"/>
              <a:t>Output streams create or </a:t>
            </a:r>
            <a:br>
              <a:rPr lang="en-US" dirty="0"/>
            </a:br>
            <a:r>
              <a:rPr lang="en-US" dirty="0"/>
              <a:t>overwrite the file on opening.</a:t>
            </a:r>
            <a:br>
              <a:rPr lang="en-US" dirty="0"/>
            </a:br>
            <a:r>
              <a:rPr lang="en-US" dirty="0"/>
              <a:t>There are parameters to tell </a:t>
            </a:r>
            <a:br>
              <a:rPr lang="en-US" dirty="0"/>
            </a:br>
            <a:r>
              <a:rPr lang="en-US" dirty="0"/>
              <a:t>the stream to append instead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84AA5E-F7E9-46DD-B68C-70F28761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Streams to/from Files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69B9E5-7ADD-4BC2-A06E-6B0089C6F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4" y="3570541"/>
            <a:ext cx="5900822" cy="20682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"output.txt"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b="1" dirty="0">
              <a:solidFill>
                <a:srgbClr val="00A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F53F49-66ED-4F0F-A048-37125534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1828800"/>
            <a:ext cx="5900822" cy="17389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"input.txt"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6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6AC16-53A4-472F-B001-5A54BAE4E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EFC9-4E11-4DFA-A0DD-6AD355803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and opening can be shortened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close()</a:t>
            </a:r>
            <a:r>
              <a:rPr lang="en-US" dirty="0"/>
              <a:t> is automatically called when stream goes out of scope</a:t>
            </a:r>
          </a:p>
          <a:p>
            <a:pPr lvl="1"/>
            <a:r>
              <a:rPr lang="en-US" dirty="0"/>
              <a:t>i.e. when the declaring block ends</a:t>
            </a:r>
          </a:p>
          <a:p>
            <a:pPr lvl="1"/>
            <a:r>
              <a:rPr lang="en-US" dirty="0"/>
              <a:t>Still, you should close if you're not using the stream</a:t>
            </a:r>
          </a:p>
          <a:p>
            <a:r>
              <a:rPr lang="en-US" dirty="0"/>
              <a:t>To make an output stream append instead of overwrite: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ofstream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 output("output.txt",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fstream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::app);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09138F-5D4E-4AB1-B211-8C32F406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Streams to/from Files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3C64882-E308-44CE-9EFC-3335B0BBF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1752600"/>
            <a:ext cx="5900822" cy="14096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"output.txt"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b="1" dirty="0">
              <a:solidFill>
                <a:srgbClr val="00A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5835A7-C056-47B2-9189-84C3242F2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52600"/>
            <a:ext cx="4648200" cy="14096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"input.txt"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3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530786-BBB4-43E7-BC86-DD02761A4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4495-A34B-4790-B7A7-EA25AD15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bytes of 1s and 0s</a:t>
            </a:r>
          </a:p>
          <a:p>
            <a:pPr lvl="1"/>
            <a:r>
              <a:rPr lang="en-US" dirty="0"/>
              <a:t>Interpreted in different ways</a:t>
            </a:r>
          </a:p>
          <a:p>
            <a:pPr lvl="1"/>
            <a:r>
              <a:rPr lang="en-US" dirty="0"/>
              <a:t>Interpretation &amp; size = data type</a:t>
            </a:r>
          </a:p>
          <a:p>
            <a:r>
              <a:rPr lang="en-US" dirty="0"/>
              <a:t>Ways we interpret bytes:</a:t>
            </a:r>
          </a:p>
          <a:p>
            <a:pPr lvl="1"/>
            <a:r>
              <a:rPr lang="en-US" dirty="0"/>
              <a:t>Binary number -&gt; integer types</a:t>
            </a:r>
          </a:p>
          <a:p>
            <a:pPr lvl="1"/>
            <a:r>
              <a:rPr lang="en-US" dirty="0"/>
              <a:t>IEEE754 -&gt; floating-point types</a:t>
            </a:r>
          </a:p>
          <a:p>
            <a:pPr lvl="1"/>
            <a:r>
              <a:rPr lang="en-US" dirty="0"/>
              <a:t>Binary "code point" -&gt; char types</a:t>
            </a:r>
          </a:p>
          <a:p>
            <a:r>
              <a:rPr lang="en-US" dirty="0"/>
              <a:t>Characters (text) is just another interpretation of binary data</a:t>
            </a:r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60822-BEEB-498F-A741-A1E3E361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Computers</a:t>
            </a:r>
            <a:endParaRPr lang="bg-BG" dirty="0"/>
          </a:p>
        </p:txBody>
      </p:sp>
      <p:pic>
        <p:nvPicPr>
          <p:cNvPr id="2050" name="Picture 2" descr="Image result for ascii">
            <a:extLst>
              <a:ext uri="{FF2B5EF4-FFF2-40B4-BE49-F238E27FC236}">
                <a16:creationId xmlns:a16="http://schemas.microsoft.com/office/drawing/2014/main" id="{67945DD5-A66A-492F-B01D-09374D28F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" b="50824"/>
          <a:stretch/>
        </p:blipFill>
        <p:spPr bwMode="auto">
          <a:xfrm>
            <a:off x="6780212" y="4039444"/>
            <a:ext cx="450395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ieee754">
            <a:extLst>
              <a:ext uri="{FF2B5EF4-FFF2-40B4-BE49-F238E27FC236}">
                <a16:creationId xmlns:a16="http://schemas.microsoft.com/office/drawing/2014/main" id="{84BADF3D-61A9-4130-85C7-6A44D626A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3055675"/>
            <a:ext cx="4482851" cy="90672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A5DBAE-39B7-45C1-A9D9-5043DB7DB7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715" r="-22715"/>
          <a:stretch/>
        </p:blipFill>
        <p:spPr>
          <a:xfrm>
            <a:off x="6780212" y="1263583"/>
            <a:ext cx="4482851" cy="171041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75139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41973-0A19-44CD-8223-513E3AD48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CE78-B21B-4EDF-A542-6A569F0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is a sequence of bytes interpreted by special rules</a:t>
            </a:r>
          </a:p>
          <a:p>
            <a:r>
              <a:rPr lang="en-US" dirty="0"/>
              <a:t>C++ has two standard ways of working with text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::string</a:t>
            </a:r>
            <a:r>
              <a:rPr lang="en-US" dirty="0"/>
              <a:t> is the C++ way for working with text</a:t>
            </a:r>
          </a:p>
          <a:p>
            <a:pPr lvl="1"/>
            <a:r>
              <a:rPr lang="en-US" dirty="0"/>
              <a:t>Knows size, has special operators and utility functions</a:t>
            </a:r>
          </a:p>
          <a:p>
            <a:pPr lvl="1"/>
            <a:r>
              <a:rPr lang="en-US" dirty="0"/>
              <a:t>C-Strings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char</a:t>
            </a:r>
            <a:r>
              <a:rPr lang="en-US" dirty="0"/>
              <a:t> arrays) are the legacy C approach</a:t>
            </a:r>
          </a:p>
          <a:p>
            <a:r>
              <a:rPr lang="en-US" dirty="0"/>
              <a:t>Streams are abstractions for writing/reading data</a:t>
            </a:r>
          </a:p>
          <a:p>
            <a:r>
              <a:rPr lang="en-US" dirty="0"/>
              <a:t>Many more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string</a:t>
            </a:r>
            <a:r>
              <a:rPr lang="en-US" dirty="0"/>
              <a:t> &amp; stream functions we didn't cover</a:t>
            </a:r>
          </a:p>
          <a:p>
            <a:pPr lvl="1"/>
            <a:r>
              <a:rPr lang="en-US" sz="2800" dirty="0">
                <a:hlinkClick r:id="rId2"/>
              </a:rPr>
              <a:t>http://www.cplusplus.com/reference/</a:t>
            </a:r>
            <a:r>
              <a:rPr lang="en-US" sz="2800" dirty="0"/>
              <a:t>, </a:t>
            </a:r>
            <a:r>
              <a:rPr lang="en-US" sz="2800" dirty="0">
                <a:hlinkClick r:id="rId3"/>
              </a:rPr>
              <a:t>http://en.cppreference.com</a:t>
            </a:r>
            <a:r>
              <a:rPr lang="en-US" sz="2800" dirty="0"/>
              <a:t>  </a:t>
            </a:r>
            <a:endParaRPr lang="bg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C31046-C4CF-4BBA-9A55-5F634C42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2995A-1C05-4C08-8B8B-858879D8BA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and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9FC6A-74E7-48A4-B41A-EFDAB3FBF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DCB4-417A-497E-AC1A-F0155C4A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is just a sequence of characters</a:t>
            </a:r>
            <a:endParaRPr lang="bg-BG" dirty="0"/>
          </a:p>
          <a:p>
            <a:r>
              <a:rPr lang="en-US" dirty="0"/>
              <a:t>A character (letter, symbol, etc.) is just one or more bytes</a:t>
            </a:r>
          </a:p>
          <a:p>
            <a:pPr lvl="1"/>
            <a:r>
              <a:rPr lang="en-US" dirty="0"/>
              <a:t>The binary representation of a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number</a:t>
            </a:r>
          </a:p>
          <a:p>
            <a:pPr lvl="1"/>
            <a:r>
              <a:rPr lang="en-US" dirty="0"/>
              <a:t>Interpreted as a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code point </a:t>
            </a:r>
            <a:r>
              <a:rPr lang="en-US" dirty="0"/>
              <a:t>from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character set (charset)</a:t>
            </a:r>
            <a:endParaRPr lang="en-US" sz="3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Character set – a group of characters (Latin, Cyrillic, etc.)</a:t>
            </a:r>
          </a:p>
          <a:p>
            <a:r>
              <a:rPr lang="en-US" dirty="0"/>
              <a:t>Code point – unique number assigned to a character in a charset</a:t>
            </a:r>
          </a:p>
          <a:p>
            <a:pPr lvl="1"/>
            <a:r>
              <a:rPr lang="en-US" dirty="0"/>
              <a:t>E.g. ASCII code point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0x41</a:t>
            </a:r>
            <a:r>
              <a:rPr lang="en-US" dirty="0"/>
              <a:t>)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'A'</a:t>
            </a:r>
            <a:r>
              <a:rPr lang="en-US" dirty="0"/>
              <a:t> (English capital letter A)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DCA05A-513A-4FC8-87D8-FF1D95AB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Computers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665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6CC5A6-1CB5-4E32-B70C-0F4403C62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47D2-675E-4167-A3C9-F254F605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 is the base charset – code points from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127</a:t>
            </a:r>
          </a:p>
          <a:p>
            <a:pPr lvl="1"/>
            <a:r>
              <a:rPr lang="en-US" dirty="0"/>
              <a:t>English letters, digits, punctuation, control symbols (e.g. tab)</a:t>
            </a:r>
          </a:p>
          <a:p>
            <a:r>
              <a:rPr lang="en-US" dirty="0"/>
              <a:t>"Extended ASCII" – code points from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128</a:t>
            </a:r>
            <a:r>
              <a:rPr lang="en-US" dirty="0"/>
              <a:t> to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255</a:t>
            </a:r>
          </a:p>
          <a:p>
            <a:pPr lvl="1"/>
            <a:r>
              <a:rPr lang="en-US" dirty="0"/>
              <a:t>Different charsets use those codepoints for different characters</a:t>
            </a:r>
          </a:p>
          <a:p>
            <a:pPr lvl="1"/>
            <a:r>
              <a:rPr lang="en-US" dirty="0"/>
              <a:t>E.g. Windows</a:t>
            </a:r>
            <a:r>
              <a:rPr lang="bg-BG" dirty="0"/>
              <a:t>:</a:t>
            </a:r>
            <a:r>
              <a:rPr lang="en-US" dirty="0"/>
              <a:t> Cyrillic code point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211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0xD3</a:t>
            </a:r>
            <a:r>
              <a:rPr lang="en-US" dirty="0"/>
              <a:t>) is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У</a:t>
            </a:r>
            <a:endParaRPr lang="bg-BG" sz="34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But Windows: Greek code point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211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0xD3</a:t>
            </a:r>
            <a:r>
              <a:rPr lang="en-US" dirty="0"/>
              <a:t>) is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</a:rPr>
              <a:t>Σ</a:t>
            </a:r>
            <a:endParaRPr lang="bg-BG" sz="3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Unicode unifies charsets to represent all the world's characters</a:t>
            </a:r>
          </a:p>
          <a:p>
            <a:pPr lvl="1"/>
            <a:r>
              <a:rPr lang="en-US" dirty="0"/>
              <a:t>E.g.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У</a:t>
            </a:r>
            <a:r>
              <a:rPr lang="bg-BG" dirty="0"/>
              <a:t> </a:t>
            </a:r>
            <a:r>
              <a:rPr lang="en-US" dirty="0"/>
              <a:t>       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1059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U+0423</a:t>
            </a:r>
            <a:r>
              <a:rPr lang="en-US" dirty="0"/>
              <a:t>) and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</a:rPr>
              <a:t>Σ</a:t>
            </a:r>
            <a:r>
              <a:rPr lang="bg-BG" dirty="0"/>
              <a:t> </a:t>
            </a:r>
            <a:r>
              <a:rPr lang="en-US" dirty="0"/>
              <a:t>        is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931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U+03A3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3E0A17-225F-4712-A846-E8D1D1F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 &amp; Unicode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236DE-288F-420A-9340-EC9DF804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287" y="3939987"/>
            <a:ext cx="619125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E798A1-4B73-4394-9DB8-396DA2E296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272" b="-5348"/>
          <a:stretch/>
        </p:blipFill>
        <p:spPr>
          <a:xfrm>
            <a:off x="9147287" y="4578163"/>
            <a:ext cx="619125" cy="451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144862-F143-46CA-8415-2CA7EBA58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5983570"/>
            <a:ext cx="619125" cy="428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8812E7-03D7-46DF-873B-B1AB6D716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272" b="-5348"/>
          <a:stretch/>
        </p:blipFill>
        <p:spPr>
          <a:xfrm>
            <a:off x="6663670" y="5961158"/>
            <a:ext cx="619125" cy="45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8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Computers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AD6BD-9503-456D-BDFE-F6372D58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37" y="838200"/>
            <a:ext cx="3714750" cy="395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5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1A47-8CB8-4F95-BD19-C619BCB2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Text Representation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C9BB-D69B-433C-A485-4B66B129E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C-Strings 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::string</a:t>
            </a:r>
            <a:r>
              <a:rPr lang="en-US" dirty="0"/>
              <a:t> class</a:t>
            </a:r>
            <a:endParaRPr lang="bg-BG" dirty="0"/>
          </a:p>
        </p:txBody>
      </p:sp>
      <p:pic>
        <p:nvPicPr>
          <p:cNvPr id="4" name="Picture 2" descr="Резултат с изображение за c-string guitar">
            <a:extLst>
              <a:ext uri="{FF2B5EF4-FFF2-40B4-BE49-F238E27FC236}">
                <a16:creationId xmlns:a16="http://schemas.microsoft.com/office/drawing/2014/main" id="{0797E502-E4D4-40EA-9FB6-04A98941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969" y="2590800"/>
            <a:ext cx="7686843" cy="19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94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D965E5-BFC3-46F9-BC26-315C3A623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2F51-9343-4776-A36D-3DC4DD28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has good native support for the ASCII charset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data type (usually) covers code points 0 to 255</a:t>
            </a:r>
          </a:p>
          <a:p>
            <a:pPr lvl="1"/>
            <a:r>
              <a:rPr lang="en-US" dirty="0"/>
              <a:t>We'll discuss Unicode later</a:t>
            </a:r>
          </a:p>
          <a:p>
            <a:r>
              <a:rPr lang="en-US" dirty="0"/>
              <a:t>Text types (sequences of characters) are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endParaRPr lang="en-US" dirty="0"/>
          </a:p>
          <a:p>
            <a:r>
              <a:rPr lang="en-US" dirty="0"/>
              <a:t>C++ has two standard ways of working with text</a:t>
            </a:r>
          </a:p>
          <a:p>
            <a:pPr lvl="1"/>
            <a:r>
              <a:rPr lang="en-US" dirty="0"/>
              <a:t>Character arrays, aka C-Strings (legacy from the C language)</a:t>
            </a:r>
          </a:p>
          <a:p>
            <a:pPr lvl="1"/>
            <a:r>
              <a:rPr lang="en-US" dirty="0"/>
              <a:t>The C++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::string</a:t>
            </a:r>
            <a:r>
              <a:rPr lang="en-US" dirty="0"/>
              <a:t> – a "smart" wrapper of a C-String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86019-2131-4C0A-A332-3B4F805B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Text Representation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613125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1032</TotalTime>
  <Words>2587</Words>
  <Application>Microsoft Office PowerPoint</Application>
  <PresentationFormat>Custom</PresentationFormat>
  <Paragraphs>348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SoftUni 16x9</vt:lpstr>
      <vt:lpstr>Strings and Streams</vt:lpstr>
      <vt:lpstr>Table of Contents</vt:lpstr>
      <vt:lpstr>Representing Text in Computers</vt:lpstr>
      <vt:lpstr>Representing Text in Computers</vt:lpstr>
      <vt:lpstr>Representing Text in Computers</vt:lpstr>
      <vt:lpstr>Character Sets &amp; Unicode</vt:lpstr>
      <vt:lpstr>Representing Text in Computers</vt:lpstr>
      <vt:lpstr>C++ Text Representation</vt:lpstr>
      <vt:lpstr>C++ Text Representation</vt:lpstr>
      <vt:lpstr>char Arrays, aka C-Strings</vt:lpstr>
      <vt:lpstr>Using C-Strings</vt:lpstr>
      <vt:lpstr>C-Strings Basics</vt:lpstr>
      <vt:lpstr>Quick Quiz</vt:lpstr>
      <vt:lpstr>C++ Pitfall: NON-Terminated C-Strings</vt:lpstr>
      <vt:lpstr>Some C-String Built-in Functions</vt:lpstr>
      <vt:lpstr>C-String Built-in Functions</vt:lpstr>
      <vt:lpstr>The std::string Class</vt:lpstr>
      <vt:lpstr>The std::string Class</vt:lpstr>
      <vt:lpstr>std::string Basics</vt:lpstr>
      <vt:lpstr>std::string Basics</vt:lpstr>
      <vt:lpstr>std::string Comparisons and Search</vt:lpstr>
      <vt:lpstr>std::string  Comparisons and Search</vt:lpstr>
      <vt:lpstr>std::string Find All Occurrences</vt:lpstr>
      <vt:lpstr>std::string Substring, Erase, Replace</vt:lpstr>
      <vt:lpstr>std::string  Substring, Erase, Replace</vt:lpstr>
      <vt:lpstr>Supporting Unicode in C++</vt:lpstr>
      <vt:lpstr>Streams, Reading by Line, File I/O</vt:lpstr>
      <vt:lpstr>C++ Streams</vt:lpstr>
      <vt:lpstr>The std::stringstream</vt:lpstr>
      <vt:lpstr>Reading with std::istringstream</vt:lpstr>
      <vt:lpstr>Writing with std::ostringstream</vt:lpstr>
      <vt:lpstr>Using std::stringstream</vt:lpstr>
      <vt:lpstr>Reading with getline() and Streams</vt:lpstr>
      <vt:lpstr>Parsing Numbers from a Line</vt:lpstr>
      <vt:lpstr>Parsing Numbers from a Line</vt:lpstr>
      <vt:lpstr>Parsing Numbers from a Line</vt:lpstr>
      <vt:lpstr>Streams to and from Files</vt:lpstr>
      <vt:lpstr>Using Streams to/from Files</vt:lpstr>
      <vt:lpstr>Using Streams to/from Files</vt:lpstr>
      <vt:lpstr>Summary</vt:lpstr>
      <vt:lpstr>Strings and Streams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George Georgiev</cp:lastModifiedBy>
  <cp:revision>181</cp:revision>
  <dcterms:created xsi:type="dcterms:W3CDTF">2014-01-02T17:00:34Z</dcterms:created>
  <dcterms:modified xsi:type="dcterms:W3CDTF">2017-11-26T18:09:39Z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