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505" r:id="rId3"/>
    <p:sldId id="506" r:id="rId4"/>
    <p:sldId id="574" r:id="rId5"/>
    <p:sldId id="658" r:id="rId6"/>
    <p:sldId id="693" r:id="rId7"/>
    <p:sldId id="699" r:id="rId8"/>
    <p:sldId id="688" r:id="rId9"/>
    <p:sldId id="691" r:id="rId10"/>
    <p:sldId id="692" r:id="rId11"/>
    <p:sldId id="689" r:id="rId12"/>
    <p:sldId id="690" r:id="rId13"/>
    <p:sldId id="694" r:id="rId14"/>
    <p:sldId id="695" r:id="rId15"/>
    <p:sldId id="700" r:id="rId16"/>
    <p:sldId id="701" r:id="rId17"/>
    <p:sldId id="702" r:id="rId18"/>
    <p:sldId id="696" r:id="rId19"/>
    <p:sldId id="703" r:id="rId20"/>
    <p:sldId id="697" r:id="rId21"/>
    <p:sldId id="698" r:id="rId22"/>
    <p:sldId id="707" r:id="rId23"/>
    <p:sldId id="708" r:id="rId24"/>
    <p:sldId id="709" r:id="rId25"/>
    <p:sldId id="704" r:id="rId26"/>
    <p:sldId id="712" r:id="rId27"/>
    <p:sldId id="713" r:id="rId28"/>
    <p:sldId id="705" r:id="rId29"/>
    <p:sldId id="714" r:id="rId30"/>
    <p:sldId id="710" r:id="rId31"/>
    <p:sldId id="715" r:id="rId32"/>
    <p:sldId id="711" r:id="rId33"/>
    <p:sldId id="716" r:id="rId34"/>
    <p:sldId id="706" r:id="rId35"/>
    <p:sldId id="721" r:id="rId36"/>
    <p:sldId id="722" r:id="rId37"/>
    <p:sldId id="723" r:id="rId38"/>
    <p:sldId id="720" r:id="rId39"/>
    <p:sldId id="725" r:id="rId40"/>
    <p:sldId id="657" r:id="rId41"/>
    <p:sldId id="57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658"/>
            <p14:sldId id="693"/>
            <p14:sldId id="699"/>
            <p14:sldId id="688"/>
            <p14:sldId id="691"/>
            <p14:sldId id="692"/>
            <p14:sldId id="689"/>
            <p14:sldId id="690"/>
            <p14:sldId id="694"/>
            <p14:sldId id="695"/>
            <p14:sldId id="700"/>
            <p14:sldId id="701"/>
            <p14:sldId id="702"/>
            <p14:sldId id="696"/>
            <p14:sldId id="703"/>
            <p14:sldId id="697"/>
            <p14:sldId id="698"/>
            <p14:sldId id="707"/>
            <p14:sldId id="708"/>
            <p14:sldId id="709"/>
            <p14:sldId id="704"/>
            <p14:sldId id="712"/>
            <p14:sldId id="713"/>
            <p14:sldId id="705"/>
            <p14:sldId id="714"/>
            <p14:sldId id="710"/>
            <p14:sldId id="715"/>
            <p14:sldId id="711"/>
            <p14:sldId id="716"/>
            <p14:sldId id="706"/>
            <p14:sldId id="721"/>
            <p14:sldId id="722"/>
            <p14:sldId id="723"/>
            <p14:sldId id="720"/>
            <p14:sldId id="725"/>
            <p14:sldId id="65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4346" autoAdjust="0"/>
  </p:normalViewPr>
  <p:slideViewPr>
    <p:cSldViewPr>
      <p:cViewPr varScale="1">
        <p:scale>
          <a:sx n="81" d="100"/>
          <a:sy n="81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12/12/2017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s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unordered_m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unordered_s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multiset" TargetMode="External"/><Relationship Id="rId2" Type="http://schemas.openxmlformats.org/officeDocument/2006/relationships/hyperlink" Target="http://en.cppreference.com/w/cpp/container/multima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algorith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Associative Containers and STL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Key-Value Container Concept, Maps, Sets, STL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Georgi Georgiev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026" name="Picture 2" descr="Image result for key-value">
            <a:extLst>
              <a:ext uri="{FF2B5EF4-FFF2-40B4-BE49-F238E27FC236}">
                <a16:creationId xmlns:a16="http://schemas.microsoft.com/office/drawing/2014/main" id="{737E1CB8-7EE9-41AD-94B0-AED8D2E06D4A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4"/>
          <a:stretch/>
        </p:blipFill>
        <p:spPr bwMode="auto">
          <a:xfrm>
            <a:off x="4366413" y="3429000"/>
            <a:ext cx="738234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EEF29-6830-4683-B1F2-380220F31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E8A6-57F0-4046-B59D-488C2217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Saying just "C++ Associative Container" implies "ordered"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::set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::multimap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::multiset</a:t>
            </a:r>
          </a:p>
          <a:p>
            <a:pPr lvl="1"/>
            <a:r>
              <a:rPr lang="en-US" dirty="0"/>
              <a:t>Keep elements ordered by key – iterating gives them sorted by key</a:t>
            </a:r>
            <a:br>
              <a:rPr lang="en-US" dirty="0"/>
            </a:br>
            <a:r>
              <a:rPr lang="en-US" i="1" dirty="0"/>
              <a:t>E.g. an English-Chinese dictionary – ordered by English words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erase()</a:t>
            </a:r>
            <a:r>
              <a:rPr lang="en-US" dirty="0"/>
              <a:t> are fast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</a:p>
          <a:p>
            <a:r>
              <a:rPr lang="en-US" dirty="0"/>
              <a:t>Ordered associative containers have requirements for the key</a:t>
            </a:r>
          </a:p>
          <a:p>
            <a:pPr lvl="1"/>
            <a:r>
              <a:rPr lang="en-US" dirty="0"/>
              <a:t>By default – must support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r>
              <a:rPr lang="en-US" dirty="0"/>
              <a:t>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Functors</a:t>
            </a:r>
            <a:r>
              <a:rPr lang="en-US" dirty="0"/>
              <a:t> allow changing this (discussed later)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ED341-ED44-4C43-BC1C-A21E2A6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022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E7176-8131-4F06-9F18-3691FE4EC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30FF-91F3-4A1B-9450-483151A6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keys associated with values, ordered by key</a:t>
            </a:r>
          </a:p>
          <a:p>
            <a:pPr lvl="1"/>
            <a:r>
              <a:rPr lang="en-US" dirty="0"/>
              <a:t>Two type parameters – </a:t>
            </a:r>
            <a:br>
              <a:rPr lang="en-US" dirty="0"/>
            </a:br>
            <a:r>
              <a:rPr lang="en-US" dirty="0"/>
              <a:t>one for key, one for value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map&lt;K, V&gt;;</a:t>
            </a:r>
          </a:p>
          <a:p>
            <a:pPr lvl="1"/>
            <a:r>
              <a:rPr lang="en-US" dirty="0"/>
              <a:t>Can be initialized like linear containers, but elements are pairs</a:t>
            </a:r>
          </a:p>
          <a:p>
            <a:pPr>
              <a:spcBef>
                <a:spcPts val="0"/>
              </a:spcBef>
            </a:pPr>
            <a:r>
              <a:rPr lang="en-US" dirty="0"/>
              <a:t>Iterating – elements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pairs</a:t>
            </a:r>
            <a:r>
              <a:rPr lang="en-US" dirty="0"/>
              <a:t>, ordered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pair::first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3E4F2-1BB8-40F6-A2EB-3437AC55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r>
              <a:rPr lang="en-US" dirty="0"/>
              <a:t> – Initialization &amp; Iteration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0F797A-BA9B-49B4-B9F7-F441B035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001" y="1776611"/>
            <a:ext cx="5991211" cy="18047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"Sofia"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C5E8B3-2C89-4CA8-8E82-2731D25A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800600"/>
            <a:ext cx="10744200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0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5EC2A-FFA1-4FF3-98EB-303844D27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94A8-6C95-4804-AB0B-C4B62532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by key, returns direct reference to the value</a:t>
            </a:r>
          </a:p>
          <a:p>
            <a:pPr lvl="1"/>
            <a:r>
              <a:rPr lang="en-US" dirty="0"/>
              <a:t>Accesses value, if no such element, creates it: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cities["X"]++;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//adds {"X", 0}, returns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 (the 0), 0++ gives 1, so {"X", 1}</a:t>
            </a:r>
            <a:endParaRPr lang="en-US" dirty="0"/>
          </a:p>
          <a:p>
            <a:r>
              <a:rPr lang="en-US" dirty="0"/>
              <a:t>Searching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by key, returns iterator to the pair 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("Lom")-&gt;second</a:t>
            </a:r>
            <a:r>
              <a:rPr lang="en-US" dirty="0"/>
              <a:t> </a:t>
            </a:r>
            <a:r>
              <a:rPr lang="en-US" sz="2400" b="1" i="1" dirty="0">
                <a:solidFill>
                  <a:srgbClr val="FBEEDC">
                    <a:lumMod val="75000"/>
                  </a:srgbClr>
                </a:solidFill>
                <a:latin typeface="Consolas" panose="020B0609020204030204" pitchFamily="49" charset="0"/>
              </a:rPr>
              <a:t>//prints 27294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if not found: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("Z") ==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cities.end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880F99-D004-4624-ACC8-9DE98C7E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r>
              <a:rPr lang="en-US" dirty="0"/>
              <a:t> – Access &amp; Search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2DF6FD-4F67-43E5-AFC2-FEAECC8B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" y="5002070"/>
            <a:ext cx="11019212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 information about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3886C-641E-4780-871C-B8ED262F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2BA8-B78A-42A3-9DF5-9715C9FD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 adds an element (key-value pair) into the map</a:t>
            </a:r>
          </a:p>
          <a:p>
            <a:pPr lvl="1"/>
            <a:r>
              <a:rPr lang="en-US" dirty="0"/>
              <a:t>Position is determined automatically by the map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cities.insert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(pair&lt;string,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", 385));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erase()</a:t>
            </a:r>
            <a:r>
              <a:rPr lang="en-US" dirty="0"/>
              <a:t> can remove by key or by iterator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cities.erase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  <a:r>
              <a:rPr lang="en-US" dirty="0"/>
              <a:t> is </a:t>
            </a:r>
            <a:r>
              <a:rPr lang="en-US" i="1" dirty="0"/>
              <a:t>almost</a:t>
            </a:r>
            <a:r>
              <a:rPr lang="en-US" dirty="0"/>
              <a:t> the same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cities.erase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cities.find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i="1" dirty="0"/>
              <a:t>(if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Melnik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/>
              <a:t> key is in the map, if not – there will be a runtime error in the second case)</a:t>
            </a:r>
            <a:endParaRPr lang="bg-BG" sz="2400" i="1" dirty="0"/>
          </a:p>
          <a:p>
            <a:pPr lvl="1"/>
            <a:r>
              <a:rPr lang="en-US" dirty="0"/>
              <a:t>Deletion by iterator (if you have it) is a bit faster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50E8C9-6B3B-40A7-BD96-CD5F388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r>
              <a:rPr lang="en-US" dirty="0"/>
              <a:t> – Insert &amp; Erase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375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::map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223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zero,one,two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,,two,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two,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30192"/>
            <a:ext cx="7543800" cy="15414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{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"two"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Map operator[] inserts new element if key not found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If you use access elements with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/>
              <a:t>, without checking, in a loop, it is possible that you always add an element and increase the map's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</a:p>
          <a:p>
            <a:pPr lvl="0"/>
            <a:r>
              <a:rPr lang="en-US" sz="1800" dirty="0">
                <a:solidFill>
                  <a:prstClr val="white"/>
                </a:solidFill>
              </a:rPr>
              <a:t>It is safer to use </a:t>
            </a:r>
            <a:r>
              <a:rPr lang="en-US" sz="1800" b="1" dirty="0">
                <a:solidFill>
                  <a:srgbClr val="FBEEDC">
                    <a:lumMod val="75000"/>
                  </a:srgbClr>
                </a:solidFill>
                <a:latin typeface="Consolas" panose="020B0609020204030204" pitchFamily="49" charset="0"/>
              </a:rPr>
              <a:t>find()</a:t>
            </a:r>
            <a:r>
              <a:rPr lang="en-US" sz="1800" dirty="0">
                <a:solidFill>
                  <a:prstClr val="white"/>
                </a:solidFill>
              </a:rPr>
              <a:t> if you just want to access existing elements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16</a:t>
            </a:fld>
            <a:endParaRPr lang="bg-BG"/>
          </a:p>
        </p:txBody>
      </p:sp>
      <p:pic>
        <p:nvPicPr>
          <p:cNvPr id="2050" name="Picture 2" descr="Image result for one does not simply">
            <a:extLst>
              <a:ext uri="{FF2B5EF4-FFF2-40B4-BE49-F238E27FC236}">
                <a16:creationId xmlns:a16="http://schemas.microsoft.com/office/drawing/2014/main" id="{0C90C56F-647E-4E01-9C8F-DDAB8B3A7ED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C9DB6-A71E-4D8B-A8DD-5D2DEBB428E2}"/>
              </a:ext>
            </a:extLst>
          </p:cNvPr>
          <p:cNvSpPr txBox="1"/>
          <p:nvPr/>
        </p:nvSpPr>
        <p:spPr>
          <a:xfrm>
            <a:off x="6459687" y="685800"/>
            <a:ext cx="451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ONE DOES NOT SIMPLY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1DB83-0146-4D4D-8987-79020D105054}"/>
              </a:ext>
            </a:extLst>
          </p:cNvPr>
          <p:cNvSpPr txBox="1"/>
          <p:nvPr/>
        </p:nvSpPr>
        <p:spPr>
          <a:xfrm>
            <a:off x="5785917" y="4114800"/>
            <a:ext cx="55665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 OPERATOR[]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IF NOT INTENDING TO 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CREATE ELEMENTS IN A MAP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CC069-092A-471B-8880-8026233ED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BAE-57FE-4058-95D2-D5647890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map, but only stores keys, without values</a:t>
            </a:r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Single type parameter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set&lt;K&gt;</a:t>
            </a:r>
            <a:r>
              <a:rPr lang="en-US" dirty="0"/>
              <a:t>, no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Keys unique &amp; sorted </a:t>
            </a:r>
            <a:r>
              <a:rPr lang="en-US" sz="2800" i="1" dirty="0"/>
              <a:t>(like in 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800" i="1" dirty="0"/>
              <a:t>)</a:t>
            </a:r>
            <a:r>
              <a:rPr lang="en-US" dirty="0"/>
              <a:t> – useful for removing duplicates</a:t>
            </a:r>
          </a:p>
          <a:p>
            <a:r>
              <a:rPr lang="en-US" dirty="0"/>
              <a:t>Search, insertion, and deletion work the same as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returns iterator to key,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if not found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 only inserts if there is no such key </a:t>
            </a:r>
            <a:br>
              <a:rPr lang="en-US" dirty="0"/>
            </a:br>
            <a:r>
              <a:rPr lang="en-US" dirty="0"/>
              <a:t>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nums.insert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nums.insert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  <a:r>
              <a:rPr lang="en-US" dirty="0"/>
              <a:t> inserts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/>
              <a:t> once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55DB7-DCD5-4EAF-B5AE-CD1F8432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::set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F54393-07FA-430D-8307-96241D54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84322"/>
            <a:ext cx="11354900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//0 1 2 3 4 5 6 7 8 9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7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::set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38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84532-6FBE-4847-96EF-AEDE8151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F91A-CBC3-44C4-B7D0-BD0DED5A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adds "unordered" associative containers</a:t>
            </a:r>
          </a:p>
          <a:p>
            <a:pPr lvl="1"/>
            <a:r>
              <a:rPr lang="en-US" dirty="0"/>
              <a:t>Same names but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</a:t>
            </a:r>
            <a:r>
              <a:rPr lang="en-US" dirty="0"/>
              <a:t> prefix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unordered_set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(for maps),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erase()</a:t>
            </a:r>
            <a:endParaRPr lang="en-US" dirty="0"/>
          </a:p>
          <a:p>
            <a:r>
              <a:rPr lang="en-US" dirty="0"/>
              <a:t>Faster </a:t>
            </a:r>
            <a:r>
              <a:rPr lang="en-US" i="1" dirty="0"/>
              <a:t>(usually)</a:t>
            </a:r>
            <a:r>
              <a:rPr lang="en-US" dirty="0"/>
              <a:t> – operations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</a:p>
          <a:p>
            <a:r>
              <a:rPr lang="en-US" dirty="0"/>
              <a:t>Elements are NOT ordered in any way</a:t>
            </a:r>
          </a:p>
          <a:p>
            <a:pPr lvl="1"/>
            <a:r>
              <a:rPr lang="en-US" dirty="0"/>
              <a:t>Iterating is same syntax but ordering is "random"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44DB0D-6D02-43B4-B1C5-D874792A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507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Key-Value Containers – Concept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Associative Containers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Ordered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)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unordered_set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STL Algorithms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min_element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en-US" dirty="0"/>
              <a:t>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00B91-1F83-400F-A057-DF9CC4FE2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3877-830C-4733-99A9-1BF1D0E4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operations, methods, initialization, etc.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Iteration order is not defined, i.e. "random" (syntax is the same)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7531E-D0B2-4109-98A6-26C5D6F6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unordered_map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F0423F-3029-45F3-9225-812BFB92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8" y="1817941"/>
            <a:ext cx="10968954" cy="2068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0"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"Sofia"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2E5393-AFA6-430F-B8D5-6D12651E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610183"/>
            <a:ext cx="10958400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6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unordered_map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868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CC069-092A-471B-8880-8026233ED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BAE-57FE-4058-95D2-D5647890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, but no order for the keys</a:t>
            </a:r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Single type parameter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set&lt;K&gt;</a:t>
            </a:r>
            <a:r>
              <a:rPr lang="en-US" dirty="0"/>
              <a:t>, no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Useful when existence of elements needs to be checked</a:t>
            </a:r>
          </a:p>
          <a:p>
            <a:pPr lvl="1"/>
            <a:r>
              <a:rPr lang="en-US" dirty="0"/>
              <a:t>i.e. cases when no order information is needed</a:t>
            </a:r>
          </a:p>
          <a:p>
            <a:pPr lvl="1"/>
            <a:r>
              <a:rPr lang="en-US" dirty="0"/>
              <a:t>or cases where output order will not match "natural" order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55DB7-DCD5-4EAF-B5AE-CD1F8432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unordered_set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F54393-07FA-430D-8307-96241D54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84322"/>
            <a:ext cx="11354900" cy="20023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unordered_set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prints the numbers 0 1 2 3 4 5 6 7 8 9, but the order is unknown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0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unordered_set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00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25269-8697-410F-B4A9-A7AAEE802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18D3-A725-4BEF-88B6-9D5455F9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case is keeping multiple values having the same key</a:t>
            </a:r>
          </a:p>
          <a:p>
            <a:pPr lvl="1"/>
            <a:r>
              <a:rPr lang="en-US" dirty="0"/>
              <a:t>E.g. multiple phone numbers/emails for a person</a:t>
            </a:r>
          </a:p>
          <a:p>
            <a:pPr lvl="1"/>
            <a:r>
              <a:rPr lang="en-US" dirty="0"/>
              <a:t>E.g. multiple names for a number</a:t>
            </a:r>
          </a:p>
          <a:p>
            <a:r>
              <a:rPr lang="en-US" dirty="0"/>
              <a:t>One approach is a map of vectors (or other linear container)</a:t>
            </a:r>
          </a:p>
          <a:p>
            <a:pPr lvl="1"/>
            <a:r>
              <a:rPr lang="en-US" dirty="0"/>
              <a:t>The key points to a list/vector/… of items</a:t>
            </a:r>
            <a:br>
              <a:rPr lang="en-US" dirty="0"/>
            </a:b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map&lt;string, vector&lt;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studentGrades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Another approach (less common) – </a:t>
            </a:r>
            <a:r>
              <a:rPr lang="en-US" dirty="0">
                <a:hlinkClick r:id="rId2"/>
              </a:rPr>
              <a:t>multimap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multiset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 duplicate keys &amp; have operations for multiple equal keys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B69786-973A-42DB-90BA-253E6983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Values with Same Key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250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Vectors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403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998" y="5754968"/>
            <a:ext cx="9958829" cy="719034"/>
          </a:xfrm>
        </p:spPr>
        <p:txBody>
          <a:bodyPr/>
          <a:lstStyle/>
          <a:p>
            <a:r>
              <a:rPr lang="en-US" dirty="0"/>
              <a:t>Sorting, Searching, Copying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02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D0C66-003C-4D7A-BB34-BA161A5E0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1B58-3930-493B-858E-CA19D1CD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Provides common Computer Science algorithms</a:t>
            </a:r>
          </a:p>
          <a:p>
            <a:r>
              <a:rPr lang="en-US" dirty="0"/>
              <a:t>Iterators define where to act (e.g.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)</a:t>
            </a:r>
          </a:p>
          <a:p>
            <a:r>
              <a:rPr lang="en-US" dirty="0" err="1"/>
              <a:t>Functors</a:t>
            </a:r>
            <a:r>
              <a:rPr lang="en-US" dirty="0"/>
              <a:t> define how to act (e.g. how to compare values)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A798D6-3833-40D2-88ED-798B994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#include&lt;algorithm&gt;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B6407-462C-4D83-B04B-5ED33F49A9BB}"/>
              </a:ext>
            </a:extLst>
          </p:cNvPr>
          <p:cNvSpPr/>
          <p:nvPr/>
        </p:nvSpPr>
        <p:spPr>
          <a:xfrm>
            <a:off x="1011231" y="3332024"/>
            <a:ext cx="2743200" cy="1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Containers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vector, list, map…</a:t>
            </a:r>
            <a:endParaRPr lang="bg-BG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82585-E800-40C5-BFCC-A9E28CF5D278}"/>
              </a:ext>
            </a:extLst>
          </p:cNvPr>
          <p:cNvSpPr/>
          <p:nvPr/>
        </p:nvSpPr>
        <p:spPr>
          <a:xfrm>
            <a:off x="7945431" y="3331737"/>
            <a:ext cx="2743200" cy="2972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Algorithms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sort(), copy(), find(), max() </a:t>
            </a:r>
            <a:r>
              <a:rPr lang="en-US" sz="2800" dirty="0" err="1"/>
              <a:t>binary_search</a:t>
            </a:r>
            <a:r>
              <a:rPr lang="en-US" sz="2800" dirty="0"/>
              <a:t>(), …</a:t>
            </a:r>
            <a:endParaRPr lang="bg-BG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449C4-C5F2-4952-8C8B-3515DAA9ADBE}"/>
              </a:ext>
            </a:extLst>
          </p:cNvPr>
          <p:cNvSpPr/>
          <p:nvPr/>
        </p:nvSpPr>
        <p:spPr>
          <a:xfrm>
            <a:off x="4404608" y="3331737"/>
            <a:ext cx="3129155" cy="15462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2800" dirty="0"/>
              <a:t>Iterators</a:t>
            </a:r>
          </a:p>
          <a:p>
            <a:pPr algn="ctr"/>
            <a:endParaRPr lang="en-US" sz="2800" dirty="0"/>
          </a:p>
          <a:p>
            <a:pPr algn="ctr"/>
            <a:r>
              <a:rPr lang="en-US" sz="1800" dirty="0"/>
              <a:t>input, output, forward, bidirectional, random access</a:t>
            </a:r>
            <a:endParaRPr lang="bg-BG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12959-FDE5-46B3-A161-6DFCBB6B8834}"/>
              </a:ext>
            </a:extLst>
          </p:cNvPr>
          <p:cNvSpPr/>
          <p:nvPr/>
        </p:nvSpPr>
        <p:spPr>
          <a:xfrm>
            <a:off x="4597586" y="5446857"/>
            <a:ext cx="2743200" cy="1234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/>
              <a:t>Functors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predicates, negators, …</a:t>
            </a:r>
            <a:endParaRPr lang="bg-BG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E6F892B-862C-4EC6-B5EA-0AEBC65F24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54431" y="4104850"/>
            <a:ext cx="650177" cy="84424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288A642-40EF-46DB-A84F-1C4A00AAA14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54431" y="4189274"/>
            <a:ext cx="843155" cy="187497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3AAC63B-01DA-436A-BB54-15385BFFC2C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7533763" y="4104850"/>
            <a:ext cx="411668" cy="713072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444F480-6893-448A-BBF8-2B00495B22B9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7340787" y="4817922"/>
            <a:ext cx="604645" cy="124633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BC7CB366-7F58-4D25-B933-BABDF94BF2D0}"/>
              </a:ext>
            </a:extLst>
          </p:cNvPr>
          <p:cNvSpPr/>
          <p:nvPr/>
        </p:nvSpPr>
        <p:spPr>
          <a:xfrm>
            <a:off x="1016901" y="5046523"/>
            <a:ext cx="2743200" cy="1257868"/>
          </a:xfrm>
          <a:prstGeom prst="snip2SameRect">
            <a:avLst>
              <a:gd name="adj1" fmla="val 0"/>
              <a:gd name="adj2" fmla="val 415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Adaptors</a:t>
            </a:r>
          </a:p>
          <a:p>
            <a:pPr algn="ctr"/>
            <a:r>
              <a:rPr lang="en-US" sz="2000" b="1" dirty="0"/>
              <a:t>stack, queue, </a:t>
            </a:r>
            <a:r>
              <a:rPr lang="en-US" sz="2000" b="1" dirty="0" err="1"/>
              <a:t>priority_queue</a:t>
            </a:r>
            <a:endParaRPr lang="bg-BG" sz="2000" b="1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9D84C17-524C-4ED6-9AF0-C95521DD56D4}"/>
              </a:ext>
            </a:extLst>
          </p:cNvPr>
          <p:cNvCxnSpPr>
            <a:cxnSpLocks/>
            <a:stCxn id="18" idx="1"/>
            <a:endCxn id="13" idx="1"/>
          </p:cNvCxnSpPr>
          <p:nvPr/>
        </p:nvCxnSpPr>
        <p:spPr>
          <a:xfrm rot="5400000" flipH="1" flipV="1">
            <a:off x="3372973" y="5079779"/>
            <a:ext cx="240139" cy="2209085"/>
          </a:xfrm>
          <a:prstGeom prst="curvedConnector4">
            <a:avLst>
              <a:gd name="adj1" fmla="val -95195"/>
              <a:gd name="adj2" fmla="val 8104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5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8CA0-0AC0-4554-B237-CF0CE247F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BE5A-D6F2-4827-8231-AB7889B8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arrays can also be used in STL algorithms</a:t>
            </a:r>
          </a:p>
          <a:p>
            <a:pPr lvl="1"/>
            <a:r>
              <a:rPr lang="en-US" dirty="0"/>
              <a:t>The array's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  <a:r>
              <a:rPr lang="en-US" dirty="0"/>
              <a:t> acts is it's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iterator </a:t>
            </a:r>
          </a:p>
          <a:p>
            <a:pPr lvl="1"/>
            <a:r>
              <a:rPr lang="en-US" dirty="0"/>
              <a:t>Array iterators are random-access iterators</a:t>
            </a:r>
          </a:p>
          <a:p>
            <a:pPr lvl="1"/>
            <a:r>
              <a:rPr lang="en-US" dirty="0"/>
              <a:t>So,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 name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 size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iterator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F7357-A344-4257-8AE8-68BEA492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069454-7573-40EB-B1D4-3D7A15A8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17" y="4016978"/>
            <a:ext cx="10807595" cy="1277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"whales"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"dogs"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"fish"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=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=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AF0C2-5659-4199-ABD2-D937618C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33B7-08B2-4EF9-8690-113596C5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::sort(begin, end)</a:t>
            </a:r>
          </a:p>
          <a:p>
            <a:pPr lvl="1"/>
            <a:r>
              <a:rPr lang="en-US" dirty="0"/>
              <a:t>Sorts the range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sz="3600" dirty="0"/>
              <a:t>, </a:t>
            </a:r>
            <a:r>
              <a:rPr lang="en-US" dirty="0"/>
              <a:t>data must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Requires random-access iterators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::greater&lt;T&gt;</a:t>
            </a:r>
            <a:r>
              <a:rPr lang="en-US" dirty="0"/>
              <a:t> additional parameter for descending sort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27CD34-F9E4-4AC8-8B9A-1CE20ED9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1F349-F390-497A-9DBD-011ECF22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3" y="3124200"/>
            <a:ext cx="10926078" cy="2068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"whales"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"dogs"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"fish"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1332C7-7156-43BD-928B-717F548B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2" y="5841831"/>
            <a:ext cx="10926078" cy="487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Pairs of Things in Key-Value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8603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83A02-8EDE-4A28-8765-5AD956618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D6AE-D4E7-4DDD-984F-AF86BC65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</a:t>
            </a:r>
            <a:r>
              <a:rPr lang="en-US" dirty="0"/>
              <a:t> is not random-access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::sort</a:t>
            </a:r>
            <a:r>
              <a:rPr lang="en-US" dirty="0"/>
              <a:t> requires random-access iterators</a:t>
            </a:r>
          </a:p>
          <a:p>
            <a:r>
              <a:rPr lang="en-US" dirty="0"/>
              <a:t>So lists have their own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 version</a:t>
            </a:r>
          </a:p>
          <a:p>
            <a:pPr lvl="1"/>
            <a:r>
              <a:rPr lang="en-US" dirty="0"/>
              <a:t>Called directly on a list, i.e.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someList.sort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List sort can also be told to sort from greater to lesser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93A61-A869-4754-888D-940D3F16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Linked-Lists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9AD88F-578D-4C2F-A11C-E826F089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69" y="3765522"/>
            <a:ext cx="8080743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67D38B-1F93-44B1-99A1-1113EAD3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81" y="5303694"/>
            <a:ext cx="8080743" cy="487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6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Linked Lists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079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C198A-88AE-468D-B287-0F775E47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D7BB-A67A-415D-B2F7-1EDBE8A2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::find(begin, end, value)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Searches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/>
              <a:t>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Returns iterator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isn't found</a:t>
            </a:r>
          </a:p>
          <a:p>
            <a:pPr lvl="1"/>
            <a:r>
              <a:rPr lang="en-US" dirty="0"/>
              <a:t>If searching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/array, can subtract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to get index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F63D5-4CCE-4838-8CF2-C71E29C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find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3C2E52-9F25-4CC4-83DA-851EB9FB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89" y="3850821"/>
            <a:ext cx="10621023" cy="23975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"found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found"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1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C198A-88AE-468D-B287-0F775E47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D7BB-A67A-415D-B2F7-1EDBE8A2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min_element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(begin, end)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Searches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/>
              <a:t> for the minimum element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Returns iterator if range is not empty,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otherwise</a:t>
            </a:r>
          </a:p>
          <a:p>
            <a:pPr lvl="1"/>
            <a:r>
              <a:rPr lang="en-US" dirty="0"/>
              <a:t>Data must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max_element</a:t>
            </a:r>
            <a:r>
              <a:rPr lang="en-US" dirty="0"/>
              <a:t> does the same for the maximum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F63D5-4CCE-4838-8CF2-C71E29C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min_element</a:t>
            </a:r>
            <a:r>
              <a:rPr lang="en-US" dirty="0"/>
              <a:t> &amp;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max_element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3C2E52-9F25-4CC4-83DA-851EB9FB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18" y="4460421"/>
            <a:ext cx="10621023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0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min_element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41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max_element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764</a:t>
            </a:r>
            <a:endParaRPr lang="bg-BG" sz="40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764 at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45 at 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found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</a:t>
            </a:r>
            <a:br>
              <a:rPr lang="en-US" dirty="0"/>
            </a:br>
            <a:r>
              <a:rPr lang="en-US" dirty="0"/>
              <a:t>runtime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2" y="1887220"/>
            <a:ext cx="8039100" cy="2726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"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found"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wrong "Not Found" CHECK (Difference in End Iterator)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prstClr val="white"/>
                </a:solidFill>
              </a:rPr>
              <a:t>Be careful with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find(begin, end, value)</a:t>
            </a:r>
            <a:r>
              <a:rPr lang="en-US" sz="1800" dirty="0">
                <a:solidFill>
                  <a:prstClr val="white"/>
                </a:solidFill>
              </a:rPr>
              <a:t> – it returns whatever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prstClr val="white"/>
                </a:solidFill>
              </a:rPr>
              <a:t> you gave it, if it doesn't find the value. If you're looking in part of a vector, it will return an iterator to the end of that part – not to the end of the vector – if it doesn't find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36</a:t>
            </a:fld>
            <a:endParaRPr lang="bg-BG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5CCF76-5744-4496-A6BE-0612F24091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4" name="Picture 10" descr="Bad Luck Brian">
            <a:extLst>
              <a:ext uri="{FF2B5EF4-FFF2-40B4-BE49-F238E27FC236}">
                <a16:creationId xmlns:a16="http://schemas.microsoft.com/office/drawing/2014/main" id="{A4BB654D-CDE6-4D48-8F66-9B0B1027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C8C71-C1CD-4752-B881-DC24A2BD4928}"/>
              </a:ext>
            </a:extLst>
          </p:cNvPr>
          <p:cNvSpPr txBox="1"/>
          <p:nvPr/>
        </p:nvSpPr>
        <p:spPr>
          <a:xfrm>
            <a:off x="5699737" y="762000"/>
            <a:ext cx="5549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USES STD::FIND BECAUSE IT'S SIMPLER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LESS ERROR-PRONE THAN A LOOP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966AA-0E89-427E-82BC-0EAECFD590CA}"/>
              </a:ext>
            </a:extLst>
          </p:cNvPr>
          <p:cNvSpPr txBox="1"/>
          <p:nvPr/>
        </p:nvSpPr>
        <p:spPr>
          <a:xfrm>
            <a:off x="5783060" y="4675146"/>
            <a:ext cx="5383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FORGETS TO CHECK FOR "NOT FOUND"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BY LOOKING AT THE END HE PROVIDED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GETS WRONG RESULTS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0BC67-BE2E-469D-AB08-F10AF06CD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FA32-A4E7-4153-BD3D-A2D7649A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lower_bound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(begin, end, value)</a:t>
            </a:r>
          </a:p>
          <a:p>
            <a:pPr lvl="1"/>
            <a:r>
              <a:rPr lang="en-US" dirty="0"/>
              <a:t>Requires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/>
              <a:t> to be sorted</a:t>
            </a:r>
          </a:p>
          <a:p>
            <a:pPr lvl="1"/>
            <a:r>
              <a:rPr lang="en-US" dirty="0"/>
              <a:t>Returns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, if it exists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[begin, end)</a:t>
            </a:r>
          </a:p>
          <a:p>
            <a:pPr lvl="1"/>
            <a:r>
              <a:rPr lang="en-US" dirty="0"/>
              <a:t>Returns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u="sng" dirty="0"/>
              <a:t>should be</a:t>
            </a:r>
            <a:r>
              <a:rPr lang="en-US" dirty="0"/>
              <a:t> if it doesn't exist</a:t>
            </a:r>
          </a:p>
          <a:p>
            <a:pPr lvl="1"/>
            <a:r>
              <a:rPr lang="en-US" dirty="0"/>
              <a:t>Fast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, vs.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find()</a:t>
            </a:r>
          </a:p>
          <a:p>
            <a:r>
              <a:rPr lang="en-US" dirty="0"/>
              <a:t>There are many other algorithms</a:t>
            </a:r>
          </a:p>
          <a:p>
            <a:pPr lvl="1"/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upper_bound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random_shuffle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Look them up at </a:t>
            </a:r>
            <a:r>
              <a:rPr lang="en-US" dirty="0">
                <a:hlinkClick r:id="rId2"/>
              </a:rPr>
              <a:t>http://en.cppreference.com/w/cpp/algorithm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92AFB-6E87-4B9B-82A0-E3711E0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676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5729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 map keys to values</a:t>
            </a:r>
          </a:p>
          <a:p>
            <a:pPr lvl="1"/>
            <a:r>
              <a:rPr lang="en-US" dirty="0"/>
              <a:t>Fast access/lookup/insertion/removal by key</a:t>
            </a:r>
          </a:p>
          <a:p>
            <a:r>
              <a:rPr lang="en-US" dirty="0"/>
              <a:t>Maps contain key-value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</a:t>
            </a:r>
            <a:r>
              <a:rPr lang="en-US" dirty="0"/>
              <a:t>s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multimap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unordered_multimap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Unordered versions are usually faster… but have no ordering</a:t>
            </a:r>
          </a:p>
          <a:p>
            <a:r>
              <a:rPr lang="en-US" dirty="0"/>
              <a:t>Sets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unordered_set</a:t>
            </a:r>
            <a:r>
              <a:rPr lang="en-US" dirty="0"/>
              <a:t>) contain only keys</a:t>
            </a:r>
          </a:p>
          <a:p>
            <a:pPr lvl="1"/>
            <a:r>
              <a:rPr lang="en-US" dirty="0"/>
              <a:t>Good for extracting unique elements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&lt;algorithm&gt;</a:t>
            </a:r>
            <a:r>
              <a:rPr lang="en-US" dirty="0"/>
              <a:t> library provides many common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Real-World information is often "labeled" or "named"</a:t>
            </a:r>
          </a:p>
          <a:p>
            <a:pPr lvl="1"/>
            <a:r>
              <a:rPr lang="en-US" dirty="0"/>
              <a:t>Contacts usually have names and numbers/emails: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{George -&gt; +359899123123} {NSA -&gt;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1-301-688-6524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 {Bon Jovi -&gt; [no info]}</a:t>
            </a:r>
          </a:p>
          <a:p>
            <a:pPr lvl="1"/>
            <a:r>
              <a:rPr lang="en-US" dirty="0"/>
              <a:t>Locations have GPS coordinates: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{Great Pyramid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Gyza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-&gt; 29.9792345,31.1342019}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SoftUni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-&gt; 42.666775,23.352277}</a:t>
            </a:r>
          </a:p>
          <a:p>
            <a:r>
              <a:rPr lang="en-US" dirty="0"/>
              <a:t>Labels can also be created by context – this is called "mapping"</a:t>
            </a:r>
          </a:p>
          <a:p>
            <a:pPr lvl="1"/>
            <a:r>
              <a:rPr lang="en-US" dirty="0"/>
              <a:t>E.g. numeric values mapped to their names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{1 -&gt; "one"} {2 -&gt; "two"} {3 -&gt; "three"}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 and STL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67E1D-DE7B-4EE1-BA81-23FF29A0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66BB-E44D-40B6-A300-D0B3D4F6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::pair&lt;T1, T2&gt;</a:t>
            </a:r>
            <a:r>
              <a:rPr lang="en-US" dirty="0"/>
              <a:t> can represent two values in one variable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pair&lt;string,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namedNumber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("five", 5);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#include&lt;utility&gt;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accesses the first value,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accesses the second 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can be read and written directly, e.g.: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namedNumber.first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="six";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namedNumber.second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=6;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B5D30-E52F-4C4F-A4DC-6C8FEA5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Key-Value Pairs in C++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A6C0F-95DF-4821-80E2-A2278E75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16" y="5050025"/>
            <a:ext cx="10467989" cy="1277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"George"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"***@gmail.com"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"George Georgiev"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::pair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907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363A5-3164-4856-8B93-BDEED456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AC8D-2881-4882-BCC9-E33004BB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calls these labeled values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key-value</a:t>
            </a:r>
            <a:r>
              <a:rPr lang="en-US" dirty="0"/>
              <a:t> pairs"</a:t>
            </a:r>
          </a:p>
          <a:p>
            <a:pPr lvl="1"/>
            <a:r>
              <a:rPr lang="en-US" dirty="0"/>
              <a:t>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</a:t>
            </a:r>
            <a:r>
              <a:rPr lang="en-US" dirty="0"/>
              <a:t>" is the label,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  <a:r>
              <a:rPr lang="en-US" dirty="0"/>
              <a:t>" is the thing we have labeled</a:t>
            </a:r>
          </a:p>
          <a:p>
            <a:pPr lvl="1"/>
            <a:r>
              <a:rPr lang="en-US" dirty="0"/>
              <a:t>Accessing the value is usually done through the key</a:t>
            </a:r>
          </a:p>
          <a:p>
            <a:pPr lvl="1"/>
            <a:r>
              <a:rPr lang="en-US" i="1" dirty="0"/>
              <a:t>E.g. to call someone you search by their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i="1" dirty="0"/>
              <a:t> to get their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number</a:t>
            </a:r>
          </a:p>
          <a:p>
            <a:r>
              <a:rPr lang="en-US" dirty="0"/>
              <a:t>There are containers optimized for key-value operations</a:t>
            </a: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containers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maps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dictionaries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Fast access, insertion, and deletion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4136E-47E2-461D-A8EF-73A9DE73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755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Associative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containers</a:t>
            </a:r>
            <a:r>
              <a:rPr lang="en-US" dirty="0"/>
              <a:t> are arrays indexed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key</a:t>
            </a:r>
            <a:r>
              <a:rPr lang="en-US" dirty="0"/>
              <a:t> can be anything – integer, string, char, or any other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Linear containers can only have numeric indexing (array, vector)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 vs. Linear Containers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Array or </a:t>
              </a:r>
              <a:r>
                <a:rPr lang="en-US" sz="34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34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::vector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998" y="5754968"/>
            <a:ext cx="9958829" cy="719034"/>
          </a:xfrm>
        </p:spPr>
        <p:txBody>
          <a:bodyPr/>
          <a:lstStyle/>
          <a:p>
            <a:r>
              <a:rPr lang="en-US" dirty="0"/>
              <a:t>Maps, Sets, Ordered &amp; Unordered Variants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9483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2010</TotalTime>
  <Words>2583</Words>
  <Application>Microsoft Office PowerPoint</Application>
  <PresentationFormat>Custom</PresentationFormat>
  <Paragraphs>342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Associative Containers and STL Algorithms</vt:lpstr>
      <vt:lpstr>Table of Contents</vt:lpstr>
      <vt:lpstr>Key-Value Containers</vt:lpstr>
      <vt:lpstr>Key-Value Containers</vt:lpstr>
      <vt:lpstr>Representing Key-Value Pairs in C++</vt:lpstr>
      <vt:lpstr>Uses of std::pair</vt:lpstr>
      <vt:lpstr>Key-Value Containers</vt:lpstr>
      <vt:lpstr>Associative Containers vs. Linear Containers</vt:lpstr>
      <vt:lpstr>C++ Associative Containers</vt:lpstr>
      <vt:lpstr>C++ Associative Containers</vt:lpstr>
      <vt:lpstr>std::map – Initialization &amp; Iteration</vt:lpstr>
      <vt:lpstr>std::map – Access &amp; Search</vt:lpstr>
      <vt:lpstr>std::map – Insert &amp; Erase</vt:lpstr>
      <vt:lpstr>std::map</vt:lpstr>
      <vt:lpstr>Quick Quiz</vt:lpstr>
      <vt:lpstr>C++ Pitfall: Map operator[] inserts new element if key not found</vt:lpstr>
      <vt:lpstr>std::set</vt:lpstr>
      <vt:lpstr>std::set</vt:lpstr>
      <vt:lpstr>Unordered Associative Containers</vt:lpstr>
      <vt:lpstr>std::unordered_map</vt:lpstr>
      <vt:lpstr>std::unordered_map</vt:lpstr>
      <vt:lpstr>std::unordered_set</vt:lpstr>
      <vt:lpstr>std::unordered_set</vt:lpstr>
      <vt:lpstr>Multiple Values with Same Key</vt:lpstr>
      <vt:lpstr>Map of Vectors</vt:lpstr>
      <vt:lpstr>STL Algorithms</vt:lpstr>
      <vt:lpstr>STL Algorithms (#include&lt;algorithm&gt;)</vt:lpstr>
      <vt:lpstr>Array Iterators</vt:lpstr>
      <vt:lpstr>Sorting Array-Like Containers</vt:lpstr>
      <vt:lpstr>Sorting Array-Like Containers</vt:lpstr>
      <vt:lpstr>Sorting Linked-Lists</vt:lpstr>
      <vt:lpstr>Sorting Linked Lists</vt:lpstr>
      <vt:lpstr>Searching – find</vt:lpstr>
      <vt:lpstr>Searching – min_element &amp; max_element</vt:lpstr>
      <vt:lpstr>Quick Quiz</vt:lpstr>
      <vt:lpstr>C++ Pitfall: wrong "Not Found" CHECK (Difference in End Iterator)</vt:lpstr>
      <vt:lpstr>Some Other Algorithms</vt:lpstr>
      <vt:lpstr>Some Other Algorithms</vt:lpstr>
      <vt:lpstr>Summary</vt:lpstr>
      <vt:lpstr>Associative Containers and STL Algorithms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George Georgiev</cp:lastModifiedBy>
  <cp:revision>274</cp:revision>
  <dcterms:created xsi:type="dcterms:W3CDTF">2014-01-02T17:00:34Z</dcterms:created>
  <dcterms:modified xsi:type="dcterms:W3CDTF">2017-12-12T20:04:12Z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