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9"/>
  </p:notesMasterIdLst>
  <p:handoutMasterIdLst>
    <p:handoutMasterId r:id="rId50"/>
  </p:handoutMasterIdLst>
  <p:sldIdLst>
    <p:sldId id="505" r:id="rId3"/>
    <p:sldId id="506" r:id="rId4"/>
    <p:sldId id="574" r:id="rId5"/>
    <p:sldId id="658" r:id="rId6"/>
    <p:sldId id="732" r:id="rId7"/>
    <p:sldId id="726" r:id="rId8"/>
    <p:sldId id="733" r:id="rId9"/>
    <p:sldId id="734" r:id="rId10"/>
    <p:sldId id="735" r:id="rId11"/>
    <p:sldId id="728" r:id="rId12"/>
    <p:sldId id="730" r:id="rId13"/>
    <p:sldId id="741" r:id="rId14"/>
    <p:sldId id="731" r:id="rId15"/>
    <p:sldId id="736" r:id="rId16"/>
    <p:sldId id="737" r:id="rId17"/>
    <p:sldId id="738" r:id="rId18"/>
    <p:sldId id="742" r:id="rId19"/>
    <p:sldId id="739" r:id="rId20"/>
    <p:sldId id="743" r:id="rId21"/>
    <p:sldId id="747" r:id="rId22"/>
    <p:sldId id="744" r:id="rId23"/>
    <p:sldId id="749" r:id="rId24"/>
    <p:sldId id="745" r:id="rId25"/>
    <p:sldId id="748" r:id="rId26"/>
    <p:sldId id="753" r:id="rId27"/>
    <p:sldId id="754" r:id="rId28"/>
    <p:sldId id="746" r:id="rId29"/>
    <p:sldId id="755" r:id="rId30"/>
    <p:sldId id="750" r:id="rId31"/>
    <p:sldId id="756" r:id="rId32"/>
    <p:sldId id="751" r:id="rId33"/>
    <p:sldId id="759" r:id="rId34"/>
    <p:sldId id="760" r:id="rId35"/>
    <p:sldId id="752" r:id="rId36"/>
    <p:sldId id="757" r:id="rId37"/>
    <p:sldId id="761" r:id="rId38"/>
    <p:sldId id="758" r:id="rId39"/>
    <p:sldId id="762" r:id="rId40"/>
    <p:sldId id="763" r:id="rId41"/>
    <p:sldId id="764" r:id="rId42"/>
    <p:sldId id="765" r:id="rId43"/>
    <p:sldId id="766" r:id="rId44"/>
    <p:sldId id="769" r:id="rId45"/>
    <p:sldId id="767" r:id="rId46"/>
    <p:sldId id="657" r:id="rId47"/>
    <p:sldId id="573" r:id="rId4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05"/>
            <p14:sldId id="506"/>
            <p14:sldId id="574"/>
            <p14:sldId id="658"/>
            <p14:sldId id="732"/>
            <p14:sldId id="726"/>
            <p14:sldId id="733"/>
            <p14:sldId id="734"/>
            <p14:sldId id="735"/>
            <p14:sldId id="728"/>
            <p14:sldId id="730"/>
            <p14:sldId id="741"/>
            <p14:sldId id="731"/>
            <p14:sldId id="736"/>
            <p14:sldId id="737"/>
            <p14:sldId id="738"/>
            <p14:sldId id="742"/>
            <p14:sldId id="739"/>
            <p14:sldId id="743"/>
            <p14:sldId id="747"/>
            <p14:sldId id="744"/>
            <p14:sldId id="749"/>
            <p14:sldId id="745"/>
            <p14:sldId id="748"/>
            <p14:sldId id="753"/>
            <p14:sldId id="754"/>
            <p14:sldId id="746"/>
            <p14:sldId id="755"/>
            <p14:sldId id="750"/>
            <p14:sldId id="756"/>
            <p14:sldId id="751"/>
            <p14:sldId id="759"/>
            <p14:sldId id="760"/>
            <p14:sldId id="752"/>
            <p14:sldId id="757"/>
            <p14:sldId id="761"/>
            <p14:sldId id="758"/>
            <p14:sldId id="762"/>
            <p14:sldId id="763"/>
            <p14:sldId id="764"/>
            <p14:sldId id="765"/>
            <p14:sldId id="766"/>
            <p14:sldId id="769"/>
            <p14:sldId id="767"/>
            <p14:sldId id="657"/>
            <p14:sldId id="5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8" autoAdjust="0"/>
    <p:restoredTop sz="94346" autoAdjust="0"/>
  </p:normalViewPr>
  <p:slideViewPr>
    <p:cSldViewPr>
      <p:cViewPr varScale="1">
        <p:scale>
          <a:sx n="81" d="100"/>
          <a:sy n="81" d="100"/>
        </p:scale>
        <p:origin x="50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12/19/2017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7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68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184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0C0-4BA8-4AA8-B79B-964C8F235FAB}" type="datetime1">
              <a:rPr lang="en-US" smtClean="0"/>
              <a:t>12/19/2017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72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4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6" r:id="rId5"/>
    <p:sldLayoutId id="214748367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17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14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0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5.png"/><Relationship Id="rId14" Type="http://schemas.openxmlformats.org/officeDocument/2006/relationships/hyperlink" Target="http://www.telenor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Classes and Objects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 err="1"/>
              <a:t>Enums</a:t>
            </a:r>
            <a:r>
              <a:rPr lang="en-US" dirty="0"/>
              <a:t>, Namespaces, Objects, Class Definition &amp; Members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Georgi Georgiev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A guy that knows C++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25" name="Picture 12" descr="Image result for classes and objects">
            <a:extLst>
              <a:ext uri="{FF2B5EF4-FFF2-40B4-BE49-F238E27FC236}">
                <a16:creationId xmlns:a16="http://schemas.microsoft.com/office/drawing/2014/main" id="{6C391004-60C8-4D2B-957F-5AC6AAE91BFC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7" b="-3077"/>
          <a:stretch/>
        </p:blipFill>
        <p:spPr bwMode="auto">
          <a:xfrm>
            <a:off x="5256212" y="3434296"/>
            <a:ext cx="6248400" cy="2902299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44609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0AF183-EEEB-4DE2-B1A0-743438220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BE8A2-3901-4602-8809-DB8E156A0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our data types were essentially “just numbers”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 are obviously numbers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is also a number, although treated like a symbol</a:t>
            </a:r>
          </a:p>
          <a:p>
            <a:pPr lvl="1"/>
            <a:r>
              <a:rPr lang="en-US" dirty="0"/>
              <a:t>arrays of the above types are still just numerical data</a:t>
            </a:r>
          </a:p>
          <a:p>
            <a:r>
              <a:rPr lang="en-US" dirty="0"/>
              <a:t>The physical world CAN be represented entirely by numbers</a:t>
            </a:r>
          </a:p>
          <a:p>
            <a:pPr lvl="1"/>
            <a:r>
              <a:rPr lang="en-US" dirty="0"/>
              <a:t>Computers work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s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dirty="0"/>
              <a:t>s anyway</a:t>
            </a:r>
          </a:p>
          <a:p>
            <a:r>
              <a:rPr lang="en-US" dirty="0"/>
              <a:t>What matters is not the data itself, but how you interpret it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8FBAD4-6CEF-443E-810B-0B26D7E6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the Real World in Code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55221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7300B3-1B9B-4574-BABE-7CB004D9A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A28ED-883E-4369-8BA7-3EEE026D5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real world, we usually talk about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objects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e.g.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Peter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United Kingdom</a:t>
            </a:r>
            <a:r>
              <a:rPr lang="bg-BG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George's Car</a:t>
            </a:r>
          </a:p>
          <a:p>
            <a:pPr lvl="1"/>
            <a:r>
              <a:rPr lang="en-US" dirty="0"/>
              <a:t>Objects have attributes/properties, e.g.: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age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population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fuel</a:t>
            </a:r>
          </a:p>
          <a:p>
            <a:pPr lvl="1"/>
            <a:r>
              <a:rPr lang="en-US" dirty="0"/>
              <a:t>Objects can sometimes do things, e.g.: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talk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leave EU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break</a:t>
            </a:r>
          </a:p>
          <a:p>
            <a:r>
              <a:rPr lang="en-US" dirty="0"/>
              <a:t>There are usually multiple objects of the same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type</a:t>
            </a:r>
            <a:r>
              <a:rPr lang="en-US" dirty="0"/>
              <a:t>/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class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Peter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Churchill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Abd al Hakim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Hanyu</a:t>
            </a:r>
            <a:r>
              <a:rPr lang="en-US" dirty="0"/>
              <a:t> are all people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United Kingdom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India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Egypt</a:t>
            </a:r>
            <a:r>
              <a:rPr lang="en-US" dirty="0"/>
              <a:t> are all countries</a:t>
            </a:r>
          </a:p>
          <a:p>
            <a:r>
              <a:rPr lang="en-US" dirty="0"/>
              <a:t>Object-oriented programming focuses on such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classes &amp; objects</a:t>
            </a:r>
            <a:endParaRPr lang="bg-BG" sz="32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2E404D-40A5-4C5E-954C-30D3DD55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the Real World in Code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51977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AD16-E316-4712-92FB-6112D5D6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Object-Oriented Programming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12695-7A7E-4EF0-AFC4-81F4FDDB3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692873"/>
          </a:xfrm>
        </p:spPr>
        <p:txBody>
          <a:bodyPr/>
          <a:lstStyle/>
          <a:p>
            <a:r>
              <a:rPr lang="en-US" dirty="0"/>
              <a:t>OOP Concept and C++ OOP</a:t>
            </a:r>
          </a:p>
        </p:txBody>
      </p:sp>
    </p:spTree>
    <p:extLst>
      <p:ext uri="{BB962C8B-B14F-4D97-AF65-F5344CB8AC3E}">
        <p14:creationId xmlns:p14="http://schemas.microsoft.com/office/powerpoint/2010/main" val="1536289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AB7C11-B259-48CC-9A7C-9E48FD3B1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2979D-236C-4FDE-9934-28CC43504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Introduces ways to group data into user-defined data types</a:t>
            </a:r>
          </a:p>
          <a:p>
            <a:pPr lvl="1"/>
            <a:r>
              <a:rPr lang="en-US" dirty="0"/>
              <a:t>E.g.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type,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Country</a:t>
            </a:r>
            <a:r>
              <a:rPr lang="en-US" dirty="0"/>
              <a:t> type,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dirty="0"/>
              <a:t> type, etc.</a:t>
            </a:r>
          </a:p>
          <a:p>
            <a:pPr lvl="1"/>
            <a:r>
              <a:rPr lang="en-US" dirty="0"/>
              <a:t>Variables defined in a user-defined type are called “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fields</a:t>
            </a:r>
            <a:r>
              <a:rPr lang="en-US" dirty="0"/>
              <a:t>”</a:t>
            </a:r>
          </a:p>
          <a:p>
            <a:r>
              <a:rPr lang="en-US" dirty="0"/>
              <a:t>Such types are called “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classes</a:t>
            </a:r>
            <a:r>
              <a:rPr lang="en-US" dirty="0"/>
              <a:t>”</a:t>
            </a:r>
          </a:p>
          <a:p>
            <a:r>
              <a:rPr lang="en-US" dirty="0"/>
              <a:t>Variables of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class</a:t>
            </a:r>
            <a:r>
              <a:rPr lang="en-US" dirty="0"/>
              <a:t> are called “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objects</a:t>
            </a:r>
            <a:r>
              <a:rPr lang="en-US" dirty="0"/>
              <a:t>”</a:t>
            </a:r>
          </a:p>
          <a:p>
            <a:r>
              <a:rPr lang="en-US" dirty="0"/>
              <a:t>In addition to data, we can add functions to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class</a:t>
            </a:r>
          </a:p>
          <a:p>
            <a:pPr lvl="1"/>
            <a:r>
              <a:rPr lang="en-US" dirty="0"/>
              <a:t>Functions in a class are called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methods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EA113E-91B5-44BA-8A82-DCE928F4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52812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F1A019-55EC-4735-A9CE-BE42A2282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587C2-5515-462B-8E83-B3D00ABD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– user-defined data types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keyword, followed by a name</a:t>
            </a:r>
          </a:p>
          <a:p>
            <a:pPr lvl="1"/>
            <a:r>
              <a:rPr lang="en-US" dirty="0"/>
              <a:t>Followed by definition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 brackets</a:t>
            </a:r>
          </a:p>
          <a:p>
            <a:pPr lvl="1"/>
            <a:r>
              <a:rPr lang="en-US" dirty="0"/>
              <a:t>Definition contains the class “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members</a:t>
            </a:r>
            <a:r>
              <a:rPr lang="en-US" dirty="0"/>
              <a:t>” –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fields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methods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constructors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destructors</a:t>
            </a:r>
          </a:p>
          <a:p>
            <a:r>
              <a:rPr lang="en-US" dirty="0"/>
              <a:t>Objects – any variable of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-defined data type</a:t>
            </a:r>
          </a:p>
          <a:p>
            <a:pPr lvl="1"/>
            <a:r>
              <a:rPr lang="en-US" dirty="0"/>
              <a:t>Work similar to variables of primitive data types</a:t>
            </a:r>
          </a:p>
          <a:p>
            <a:pPr lvl="1"/>
            <a:r>
              <a:rPr lang="en-US" dirty="0"/>
              <a:t>Accessing members of an object is done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operator.</a:t>
            </a:r>
            <a:r>
              <a:rPr lang="en-US" dirty="0"/>
              <a:t> (dot)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B88EB4-EA90-4D71-AE5F-D102449F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 in C++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B1BDB-1BB5-46F6-A47B-64BFC530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709" y="1295400"/>
            <a:ext cx="38195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87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DA5704-0E67-49EA-8CC4-4EFC0EAE1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59DB5-8B3A-4823-812F-CA03F3D19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keyword followed by name you want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{}</a:t>
            </a:r>
            <a:b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{ 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access_modifier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members… 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access_modifier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…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}; 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//don't forget the ; after definition</a:t>
            </a:r>
            <a:endParaRPr lang="en-US" b="1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Members of a class are variables and functions</a:t>
            </a:r>
          </a:p>
          <a:p>
            <a:r>
              <a:rPr lang="en-US" dirty="0"/>
              <a:t>Access modifiers – say where members can be accessed from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B650FC-1384-437C-B93A-3F5A1D45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C++ Classes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27711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E63D5A-4A9D-4A38-9DE2-C2759C4D9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34A71-05DF-4179-B852-EF08E17F3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define a Person class </a:t>
            </a:r>
          </a:p>
          <a:p>
            <a:pPr lvl="1"/>
            <a:r>
              <a:rPr lang="en-US" dirty="0"/>
              <a:t>With an age, a name and a height</a:t>
            </a:r>
          </a:p>
          <a:p>
            <a:pPr lvl="1">
              <a:tabLst>
                <a:tab pos="6543675" algn="l"/>
              </a:tabLst>
            </a:pPr>
            <a:r>
              <a:rPr lang="en-US" dirty="0"/>
              <a:t>For now, ignore access modifiers </a:t>
            </a:r>
            <a:br>
              <a:rPr lang="en-US" dirty="0"/>
            </a:br>
            <a:r>
              <a:rPr lang="en-US" dirty="0"/>
              <a:t>– just place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public:</a:t>
            </a:r>
            <a:r>
              <a:rPr lang="en-US" dirty="0"/>
              <a:t> at the beginning</a:t>
            </a:r>
          </a:p>
          <a:p>
            <a:r>
              <a:rPr lang="en-US" dirty="0"/>
              <a:t>Notice we can use data types which </a:t>
            </a:r>
            <a:br>
              <a:rPr lang="bg-BG" dirty="0"/>
            </a:br>
            <a:r>
              <a:rPr lang="en-US" dirty="0"/>
              <a:t>are themselves classes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dirty="0"/>
              <a:t> here is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br>
              <a:rPr lang="bg-BG" dirty="0"/>
            </a:br>
            <a:r>
              <a:rPr lang="en-US" dirty="0"/>
              <a:t>which is also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D55D9F-7362-43D4-87ED-A6A96908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C++ Classes – Example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B9B995C-30F6-4EB1-9F08-2C737E1B1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613" y="1151118"/>
            <a:ext cx="4300622" cy="47705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20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bg-BG" sz="2000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bg-BG" sz="20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2000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20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en-US" sz="2000" b="1" kern="150" dirty="0">
              <a:solidFill>
                <a:srgbClr val="0000A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bg-BG" sz="20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20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heightMeters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hangingPunct="0">
              <a:spcAft>
                <a:spcPts val="0"/>
              </a:spcAft>
            </a:pP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kern="150" dirty="0">
                <a:solidFill>
                  <a:srgbClr val="0000A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hangingPunct="0">
              <a:spcAft>
                <a:spcPts val="0"/>
              </a:spcAft>
            </a:pPr>
            <a:endParaRPr lang="bg-BG" sz="2000" kern="150" dirty="0">
              <a:solidFill>
                <a:srgbClr val="FF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bg-BG" sz="20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2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C++ Classes</a:t>
            </a:r>
            <a:endParaRPr lang="bg-BG" sz="3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74882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3A9D81-FCAA-4977-A86F-55C7358EC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D5644-3DA4-412A-8FDA-88A5F7F99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get C++ objects by creating a variable of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We've done that before – creating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s,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vector</a:t>
            </a:r>
            <a:r>
              <a:rPr lang="en-US" dirty="0"/>
              <a:t>s,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dirty="0"/>
              <a:t>s, etc.</a:t>
            </a:r>
          </a:p>
          <a:p>
            <a:r>
              <a:rPr lang="en-US" dirty="0"/>
              <a:t>Objects follow the same rules as normal variables</a:t>
            </a:r>
          </a:p>
          <a:p>
            <a:pPr lvl="1"/>
            <a:r>
              <a:rPr lang="en-US" dirty="0"/>
              <a:t>Can be passed as copy to a function or by reference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Can be put into arrays,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vector</a:t>
            </a:r>
            <a:r>
              <a:rPr lang="en-US" dirty="0"/>
              <a:t>s, etc.</a:t>
            </a:r>
          </a:p>
          <a:p>
            <a:r>
              <a:rPr lang="en-US" dirty="0"/>
              <a:t>Accessing members is done through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operator.</a:t>
            </a:r>
            <a:r>
              <a:rPr lang="en-US" dirty="0"/>
              <a:t> (dot)</a:t>
            </a:r>
          </a:p>
          <a:p>
            <a:pPr lvl="1"/>
            <a:r>
              <a:rPr lang="en-US" dirty="0"/>
              <a:t>If accessing through an iterator, we use the by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operator-&gt;</a:t>
            </a:r>
            <a:endParaRPr lang="bg-BG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06EDAA-D835-42BF-993C-43E4367F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C++ Objects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87933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9AD6A0-321C-44B5-88D0-7E254DFE3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F5C-BF9B-4011-8808-1FC1865B3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create a Person object and assign their fields some values</a:t>
            </a:r>
          </a:p>
          <a:p>
            <a:pPr lvl="1"/>
            <a:r>
              <a:rPr lang="en-US" dirty="0"/>
              <a:t>NOTE: classes can be defined inside other classes – see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Body</a:t>
            </a:r>
            <a:r>
              <a:rPr lang="en-US" dirty="0"/>
              <a:t>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E70BE7-D7FF-4B9D-A65A-06861729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C++ Objects – Example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3F4F238-EAD0-4D98-8A39-3AD4D7767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3" y="2459772"/>
            <a:ext cx="4610416" cy="40934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heightMeters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weightKgs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hangingPunct="0">
              <a:spcAft>
                <a:spcPts val="0"/>
              </a:spcAft>
            </a:pPr>
            <a:r>
              <a:rPr lang="en-US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20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20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97B046F-8767-4CD2-A452-167B7157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2" y="2451905"/>
            <a:ext cx="6400800" cy="40934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joro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George Georgiev</a:t>
            </a:r>
            <a:r>
              <a:rPr lang="bg-BG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20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20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bg-BG" sz="20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heightMeters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82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20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bg-BG" sz="20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weightKgs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87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en-US" sz="20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otherPerson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otherPerson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20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Lorem</a:t>
            </a:r>
            <a:r>
              <a:rPr lang="en-US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Ipsum</a:t>
            </a:r>
            <a:r>
              <a:rPr lang="bg-BG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otherPerson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otherPerson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bg-BG" sz="20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heightMeters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otherPerson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bg-BG" sz="20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weightKgs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69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en-US" sz="20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85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Special Types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typedef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enum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Representing the Real World – OOP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Defining Classes &amp; Creating Objects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Fields, Methods, Constructors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Access Modifiers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71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C++ Objects</a:t>
            </a:r>
            <a:endParaRPr lang="bg-BG" sz="3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0808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67A45D-4F52-4D2F-B5DF-C4BE55A67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F0925-4EA4-47F8-AD2C-7EB994F15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Constructors</a:t>
            </a:r>
            <a:r>
              <a:rPr lang="en-US" dirty="0"/>
              <a:t> initialize objects of a class (shortened: "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ctor</a:t>
            </a:r>
            <a:r>
              <a:rPr lang="en-US" dirty="0"/>
              <a:t>")</a:t>
            </a:r>
          </a:p>
          <a:p>
            <a:pPr lvl="1"/>
            <a:r>
              <a:rPr lang="en-US" dirty="0"/>
              <a:t>Follow same rules as functions, but without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dirty="0"/>
              <a:t> type</a:t>
            </a:r>
          </a:p>
          <a:p>
            <a:pPr lvl="1"/>
            <a:r>
              <a:rPr lang="en-US" dirty="0"/>
              <a:t>Can have overloads, default parameters, etc. </a:t>
            </a:r>
          </a:p>
          <a:p>
            <a:r>
              <a:rPr lang="en-US" dirty="0"/>
              <a:t>Syntax: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parameters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 {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body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1DEF13-C8AE-443F-957F-B2A08C0B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Simple Constructors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35C65C7-7B9F-499B-80ED-C37FFF624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510" y="3810000"/>
            <a:ext cx="10331701" cy="246336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string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double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heightMeters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Person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pHeight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heightMeters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pHeight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40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572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56C6C6-D903-475D-86F4-EF9F0623A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12C29-A882-452A-B55A-5B78F720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called on declaration directly</a:t>
            </a:r>
          </a:p>
          <a:p>
            <a:endParaRPr lang="en-US" dirty="0"/>
          </a:p>
          <a:p>
            <a:pPr lvl="1"/>
            <a:r>
              <a:rPr lang="en-US" dirty="0"/>
              <a:t>Since C++11 can be called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 brackets too:</a:t>
            </a:r>
          </a:p>
          <a:p>
            <a:pPr lvl="1"/>
            <a:endParaRPr lang="en-US" dirty="0"/>
          </a:p>
          <a:p>
            <a:r>
              <a:rPr lang="en-US" dirty="0"/>
              <a:t>Can be used to create objects to pass to a variable/function: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FFC6C9-064F-4956-8376-A238119C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Constructors – Calling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687C0E5-CE0F-425D-A740-B5A791646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00" y="1828800"/>
            <a:ext cx="11378134" cy="55335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 ben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"Ben Dover"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1.69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44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5DF30BA-C80F-45D4-BF73-C5804E313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01" y="3188453"/>
            <a:ext cx="11378134" cy="55335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 ben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"Ben Dover"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1.69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44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5F3062D-6A37-4B0C-AD9D-E138FD9EB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00" y="4533191"/>
            <a:ext cx="11378134" cy="19364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 ben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"Ben Dover"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1.69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44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 chucky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"Chuck Norris"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1.78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0">
              <a:lnSpc>
                <a:spcPct val="107000"/>
              </a:lnSpc>
            </a:pPr>
            <a:r>
              <a:rPr lang="en-US" sz="2800" b="1" kern="150" dirty="0">
                <a:solidFill>
                  <a:srgbClr val="00A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vector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people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people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kern="150" dirty="0" err="1">
                <a:solidFill>
                  <a:srgbClr val="00A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push_back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"Joe Bishop"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F00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23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F00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1.90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bg-BG" sz="44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675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BD7D02-4A15-4832-8219-E76319AB9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FB92-503B-4549-992E-37EF43E40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constructor without parameters is a default constructor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Called when no other constructor is called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Auto-generated if class has no other constructors</a:t>
            </a:r>
          </a:p>
          <a:p>
            <a:r>
              <a:rPr lang="en-US" dirty="0"/>
              <a:t>If no default constructor for 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Default creation </a:t>
            </a:r>
            <a:r>
              <a:rPr lang="en-US" b="1" strike="sngStrike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 p;</a:t>
            </a:r>
            <a:r>
              <a:rPr lang="en-US" dirty="0"/>
              <a:t> and </a:t>
            </a:r>
            <a:r>
              <a:rPr lang="en-US" b="1" strike="sngStrike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 p[3];</a:t>
            </a:r>
            <a:r>
              <a:rPr lang="en-US" dirty="0"/>
              <a:t> won't compile</a:t>
            </a:r>
          </a:p>
          <a:p>
            <a:pPr lvl="1"/>
            <a:r>
              <a:rPr lang="en-US" dirty="0"/>
              <a:t>Some structures e.g.: </a:t>
            </a:r>
            <a:r>
              <a:rPr lang="en-US" b="1" strike="sngStrike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vector&lt;Person&gt; people;</a:t>
            </a:r>
            <a:r>
              <a:rPr lang="en-US" dirty="0"/>
              <a:t> won't compile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8A7D7C-279E-4DBB-8694-22C2E5CD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1DD5CF5-FE13-4BC1-A946-C351D59AE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752600"/>
            <a:ext cx="9982200" cy="6192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"&lt;unknown&gt;"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F936A0-B6E2-456A-9DA7-3E18D96EF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3119364"/>
            <a:ext cx="9982200" cy="6192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 p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people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3200" kern="150" dirty="0">
                <a:solidFill>
                  <a:srgbClr val="F00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305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Constructors</a:t>
            </a:r>
            <a:endParaRPr lang="bg-BG" sz="3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4990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DD5D3-5946-4831-9329-CF13B3FCF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4BCD-E229-4A5C-A0B8-5C152893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values will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have for its fields?</a:t>
            </a:r>
          </a:p>
          <a:p>
            <a:pPr marL="835086" lvl="1" indent="-457200">
              <a:buFont typeface="+mj-lt"/>
              <a:buAutoNum type="alphaLcParenR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dirty="0"/>
              <a:t> empty,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age==0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height==0</a:t>
            </a:r>
          </a:p>
          <a:p>
            <a:pPr marL="835086" lvl="1" indent="-457200">
              <a:buFont typeface="+mj-lt"/>
              <a:buAutoNum type="alphaLcParenR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name==“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O’usure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en-US" dirty="0"/>
              <a:t>,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age==42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height==1.3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</a:p>
          <a:p>
            <a:pPr marL="835086" lvl="1" indent="-457200">
              <a:buFont typeface="+mj-lt"/>
              <a:buAutoNum type="alphaLcParenR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dirty="0"/>
              <a:t> empty,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age==42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height==1.3</a:t>
            </a:r>
          </a:p>
          <a:p>
            <a:pPr marL="835086" lvl="1" indent="-457200">
              <a:buFont typeface="+mj-lt"/>
              <a:buAutoNum type="alphaLcParenR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name==“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O’usure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en-US" dirty="0"/>
              <a:t>,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age==0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height==0</a:t>
            </a:r>
          </a:p>
          <a:p>
            <a:pPr marL="835086" lvl="1" indent="-457200">
              <a:buFont typeface="+mj-lt"/>
              <a:buAutoNum type="alphaLcParenR"/>
            </a:pPr>
            <a:r>
              <a:rPr lang="en-US" dirty="0"/>
              <a:t>There will be a compilation error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3F855-D41C-46A0-9A9A-524CA7C5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64626F-0AA8-445E-AF45-D29878254BEA}"/>
              </a:ext>
            </a:extLst>
          </p:cNvPr>
          <p:cNvSpPr/>
          <p:nvPr/>
        </p:nvSpPr>
        <p:spPr>
          <a:xfrm rot="16200000">
            <a:off x="5900221" y="-1719588"/>
            <a:ext cx="388382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1C7BA-AEBE-44C5-8F61-FD1FB2A4E5E5}"/>
              </a:ext>
            </a:extLst>
          </p:cNvPr>
          <p:cNvSpPr txBox="1"/>
          <p:nvPr/>
        </p:nvSpPr>
        <p:spPr>
          <a:xfrm>
            <a:off x="2801956" y="307227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TIME:</a:t>
            </a:r>
            <a:endParaRPr lang="bg-BG" sz="28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2CB4D2-C6CD-4B4F-9444-97CB0CCB3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612" y="1064745"/>
            <a:ext cx="4300622" cy="501675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20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20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20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0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2000" b="1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0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2000" b="1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20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hangingPunct="0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 p</a:t>
            </a:r>
            <a:r>
              <a:rPr lang="bg-BG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20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bg-BG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O'usure</a:t>
            </a:r>
            <a:r>
              <a:rPr lang="bg-BG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bg-BG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bg-BG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r>
              <a:rPr lang="bg-BG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5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1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Pitfall: Hiding Fields with Parameters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600" dirty="0"/>
              <a:t>The parameter names match the field names here.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When there is such a conflict, the “more-local” variable hides the “less-local” variable.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So, the constructor in this case will assign the parameters with their own values and not see the fields at all.</a:t>
            </a:r>
            <a:endParaRPr lang="bg-BG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26</a:t>
            </a:fld>
            <a:endParaRPr lang="bg-BG"/>
          </a:p>
        </p:txBody>
      </p:sp>
      <p:pic>
        <p:nvPicPr>
          <p:cNvPr id="17" name="Picture 10" descr="Bad Luck Brian">
            <a:extLst>
              <a:ext uri="{FF2B5EF4-FFF2-40B4-BE49-F238E27FC236}">
                <a16:creationId xmlns:a16="http://schemas.microsoft.com/office/drawing/2014/main" id="{C48857D8-6211-483E-AFF5-B769E15D9034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D67F3E-8721-4EB6-8CA0-9B7DBAEA7CD5}"/>
              </a:ext>
            </a:extLst>
          </p:cNvPr>
          <p:cNvSpPr txBox="1"/>
          <p:nvPr/>
        </p:nvSpPr>
        <p:spPr>
          <a:xfrm>
            <a:off x="5843607" y="762000"/>
            <a:ext cx="52621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NAMES CONSTRUCTOR PARAMETERS </a:t>
            </a:r>
          </a:p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SAME AS FIELDS FOR CLARITY</a:t>
            </a:r>
            <a:endParaRPr lang="bg-BG" sz="28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43C554-D9DB-4BE8-8EB1-2976560CFB7B}"/>
              </a:ext>
            </a:extLst>
          </p:cNvPr>
          <p:cNvSpPr txBox="1"/>
          <p:nvPr/>
        </p:nvSpPr>
        <p:spPr>
          <a:xfrm>
            <a:off x="5855002" y="4989493"/>
            <a:ext cx="53543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ENDS UP HIDING AND NOT ASSIGNING </a:t>
            </a:r>
          </a:p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FIELDS BY FORGETTING TO USE THIS-&gt;</a:t>
            </a:r>
            <a:endParaRPr lang="bg-BG" sz="28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44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AD3B2-F82D-4227-8926-C62709666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C6D1-8687-41BC-9A30-F8B0C9D6A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gives us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pointer to explicitly access class members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points to whatever the current object is</a:t>
            </a:r>
          </a:p>
          <a:p>
            <a:pPr lvl="1"/>
            <a:r>
              <a:rPr lang="en-US" dirty="0"/>
              <a:t>i.e. it gives you the context in which you are working</a:t>
            </a:r>
          </a:p>
          <a:p>
            <a:r>
              <a:rPr lang="en-US" dirty="0"/>
              <a:t>Very useful in any method where parameters match the fields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There is a convention to always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, even if not needed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C18F6E-9CD9-4BE4-9157-66F3FB58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this Pointer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640A72A-7821-46F9-8DBD-56A736966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494" y="3886200"/>
            <a:ext cx="11085718" cy="11541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23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23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23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23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3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23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23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23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3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23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23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23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3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bg-BG" sz="23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23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23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23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23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23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23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3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3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23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bg-BG" sz="23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23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23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23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23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3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3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23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bg-BG" sz="23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23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23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23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bg-BG" sz="23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3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3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bg-BG" sz="23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3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3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23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314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205103"/>
            <a:ext cx="10363200" cy="1568497"/>
          </a:xfrm>
        </p:spPr>
        <p:txBody>
          <a:bodyPr/>
          <a:lstStyle/>
          <a:p>
            <a:r>
              <a:rPr lang="en-US" dirty="0"/>
              <a:t>Pitfall: Hiding Fields  </a:t>
            </a:r>
            <a:br>
              <a:rPr lang="en-US" dirty="0"/>
            </a:br>
            <a:r>
              <a:rPr lang="en-US" dirty="0"/>
              <a:t>Solution: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this-&gt;</a:t>
            </a:r>
            <a:endParaRPr lang="bg-BG" sz="3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89238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CED4D2-9C5E-40AE-80EE-286DAFF48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9758-C187-4A8B-A310-FA74625BD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 body is ALWAYS executed AFTER member creation</a:t>
            </a:r>
          </a:p>
          <a:p>
            <a:pPr lvl="1"/>
            <a:r>
              <a:rPr lang="en-US" dirty="0"/>
              <a:t>What if members can’t default-construct (e.g. no default </a:t>
            </a:r>
            <a:r>
              <a:rPr lang="en-US" dirty="0" err="1"/>
              <a:t>ctor</a:t>
            </a:r>
            <a:r>
              <a:rPr lang="en-US" dirty="0"/>
              <a:t>)?</a:t>
            </a:r>
          </a:p>
          <a:p>
            <a:r>
              <a:rPr lang="en-US" dirty="0"/>
              <a:t>Use initializer list – executes before body:</a:t>
            </a:r>
            <a:br>
              <a:rPr lang="en-US" dirty="0"/>
            </a:b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(parameters) : 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member1(member1Params), …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memberN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memberNParams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 {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If a member is omitted, it is default-constructed (if possible)</a:t>
            </a:r>
          </a:p>
          <a:p>
            <a:pPr lvl="1"/>
            <a:r>
              <a:rPr lang="en-US" dirty="0"/>
              <a:t>This syntax is also immune to the member-hiding problem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724D01-06BD-45C8-A534-55444E96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Constructor Initializer List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4534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AD16-E316-4712-92FB-6112D5D6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12695-7A7E-4EF0-AFC4-81F4FDDB3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719034"/>
          </a:xfrm>
        </p:spPr>
        <p:txBody>
          <a:bodyPr/>
          <a:lstStyle/>
          <a:p>
            <a:r>
              <a:rPr lang="en-US" dirty="0"/>
              <a:t>Enumerations, Typedefs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28229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Constructor Initializer List</a:t>
            </a:r>
            <a:endParaRPr lang="bg-BG" sz="3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95498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B73D37-0121-4E64-B061-6FDC0E507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F6FDC-9BD5-4AFA-B639-B81F32A5C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Methods</a:t>
            </a:r>
            <a:r>
              <a:rPr lang="en-US" dirty="0"/>
              <a:t> are simply functions declared inside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class</a:t>
            </a:r>
          </a:p>
          <a:p>
            <a:pPr lvl="1"/>
            <a:r>
              <a:rPr lang="en-US" dirty="0"/>
              <a:t>Follow the same rules as normal functions</a:t>
            </a:r>
          </a:p>
          <a:p>
            <a:pPr lvl="1"/>
            <a:r>
              <a:rPr lang="en-US" dirty="0"/>
              <a:t>Compiler knows which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methods</a:t>
            </a:r>
            <a:r>
              <a:rPr lang="en-US" dirty="0"/>
              <a:t> belong to which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class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en-US" dirty="0"/>
              <a:t>E.g.: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size()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begin()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sort()</a:t>
            </a:r>
            <a:r>
              <a:rPr lang="en-US" dirty="0"/>
              <a:t> are methods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class</a:t>
            </a:r>
            <a:r>
              <a:rPr lang="en-US" dirty="0"/>
              <a:t> 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Methods can access class fields and other members directly</a:t>
            </a:r>
          </a:p>
          <a:p>
            <a:pPr lvl="1"/>
            <a:r>
              <a:rPr lang="en-US" dirty="0"/>
              <a:t>Can read and write fields, call other methods, etc.</a:t>
            </a:r>
          </a:p>
          <a:p>
            <a:pPr lvl="1"/>
            <a:r>
              <a:rPr lang="en-US" dirty="0"/>
              <a:t>Can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this-&gt;</a:t>
            </a:r>
            <a:r>
              <a:rPr lang="en-US" dirty="0"/>
              <a:t> to explicitly refer to members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463252-95F7-4643-9293-40F08F42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79363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607515-76C8-450D-B7C9-32F7FC088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B4862-A329-4CCD-BA41-343D741DB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which works on an object of a class </a:t>
            </a:r>
          </a:p>
          <a:p>
            <a:pPr lvl="1"/>
            <a:r>
              <a:rPr lang="en-US" dirty="0"/>
              <a:t>Should be a member of that class </a:t>
            </a:r>
            <a:r>
              <a:rPr lang="en-US" i="1" dirty="0"/>
              <a:t>(usually)</a:t>
            </a:r>
          </a:p>
          <a:p>
            <a:r>
              <a:rPr lang="en-US" dirty="0"/>
              <a:t>Let’s make some 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methods:</a:t>
            </a:r>
          </a:p>
          <a:p>
            <a:pPr lvl="1"/>
            <a:r>
              <a:rPr lang="en-US" dirty="0"/>
              <a:t>A method for printing info</a:t>
            </a:r>
          </a:p>
          <a:p>
            <a:pPr lvl="1"/>
            <a:r>
              <a:rPr lang="en-US" dirty="0"/>
              <a:t>A method for aging</a:t>
            </a:r>
          </a:p>
          <a:p>
            <a:r>
              <a:rPr lang="en-US" dirty="0"/>
              <a:t>We add the functions </a:t>
            </a:r>
            <a:br>
              <a:rPr lang="en-US" dirty="0"/>
            </a:br>
            <a:r>
              <a:rPr lang="en-US" dirty="0"/>
              <a:t>inside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class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F117E6-6C88-454B-923C-AE69FF42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Example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B5B4923-3A14-4767-8C92-0F5DF180B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2702" y="2679680"/>
            <a:ext cx="6497497" cy="34163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8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bg-BG" sz="18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printPersonInfo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18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8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8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8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8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8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18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 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8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8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18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kern="15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8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bg-BG" sz="18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8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 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8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8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endParaRPr lang="en-US" sz="18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8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bg-BG" sz="18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bg-BG" sz="18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 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8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8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bg-BG" sz="18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8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heightMeters</a:t>
            </a:r>
            <a:r>
              <a:rPr lang="bg-BG" sz="18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kern="15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8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8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bg-BG" sz="18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bg-BG" sz="18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 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8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8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bg-BG" sz="18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8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weightKgs</a:t>
            </a:r>
            <a:endParaRPr lang="bg-BG" sz="18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8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8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en-US" sz="1800" kern="150" dirty="0">
              <a:solidFill>
                <a:srgbClr val="FF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8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bg-BG" sz="18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makePersonOlder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8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8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8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8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8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8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8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 </a:t>
            </a:r>
            <a:r>
              <a:rPr lang="bg-BG" sz="18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bg-BG" sz="18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747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Simple Methods</a:t>
            </a:r>
            <a:endParaRPr lang="bg-BG" sz="3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39750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5C5D08-95F3-48F4-AF1B-FC144D11D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FB635-1A1D-4188-BF58-F732FC8A6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know about and access the console? </a:t>
            </a:r>
          </a:p>
          <a:p>
            <a:pPr lvl="1"/>
            <a:r>
              <a:rPr lang="en-US" dirty="0"/>
              <a:t>Low cohesion – the class knows more than its name suggests</a:t>
            </a:r>
          </a:p>
          <a:p>
            <a:r>
              <a:rPr lang="en-US" dirty="0"/>
              <a:t>Should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directly access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Body</a:t>
            </a:r>
            <a:r>
              <a:rPr lang="en-US" dirty="0"/>
              <a:t>? </a:t>
            </a:r>
          </a:p>
          <a:p>
            <a:pPr lvl="1"/>
            <a:r>
              <a:rPr lang="en-US" i="1" dirty="0"/>
              <a:t>No, that’s not what I meant!... But.. if you’re interested…</a:t>
            </a:r>
          </a:p>
          <a:p>
            <a:pPr lvl="1"/>
            <a:r>
              <a:rPr lang="en-US" dirty="0"/>
              <a:t>Bad encapsulation &amp; high coupling – class has access to implementation details of another class</a:t>
            </a:r>
          </a:p>
          <a:p>
            <a:r>
              <a:rPr lang="en-US" dirty="0"/>
              <a:t>Do we need “Person” in method names on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class?</a:t>
            </a:r>
          </a:p>
          <a:p>
            <a:pPr lvl="1"/>
            <a:r>
              <a:rPr lang="en-US" dirty="0"/>
              <a:t>They all work on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class, no need to write it everywhere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449538-349F-4AD0-8549-F9471C4C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Quality Issues of the Last Example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63883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35FD74-309C-4034-830D-459EB3D61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F8E5C-D21B-4C98-B7BF-F7796DFF9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somewhat better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9AE3E6-58D7-4DFE-8665-65BF836E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Refactoring for better Quality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50CB777-53CB-4B58-ADA5-A64D031A8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828800"/>
            <a:ext cx="4876800" cy="35394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makeOlder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...</a:t>
            </a:r>
            <a:endParaRPr lang="bg-BG" sz="1600" kern="150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getInfo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ostringstream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getInfo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32E4CE6-FE7A-4B35-93C3-AF18A51D3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2" y="1828800"/>
            <a:ext cx="5446794" cy="35394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...</a:t>
            </a:r>
            <a:endParaRPr lang="bg-BG" sz="1600" kern="150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getInfo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ostringstream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245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Refactoring Methods</a:t>
            </a:r>
            <a:endParaRPr lang="bg-BG" sz="3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947877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0E1EEF-456D-46E5-93A4-5C05EDE2F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59FB8-E3DF-4974-BBAC-8A428D506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see a problem in the following code?</a:t>
            </a:r>
          </a:p>
          <a:p>
            <a:pPr lvl="1"/>
            <a:r>
              <a:rPr lang="en-US" i="1" dirty="0"/>
              <a:t>We're updating the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radius</a:t>
            </a:r>
            <a:r>
              <a:rPr lang="en-US" i="1" dirty="0"/>
              <a:t>, but that doesn't update the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area</a:t>
            </a:r>
            <a:endParaRPr lang="bg-BG" b="1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4366DF-E8D8-480A-BEB6-3DEF3B5B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D6D91A-3555-4728-A501-DE6FFCDBA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533537"/>
            <a:ext cx="5867400" cy="37148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double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3.1415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Circle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: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{}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7D075DA-0B26-4525-BB63-36B01CDFD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4" y="2533537"/>
            <a:ext cx="4725988" cy="37148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Circle c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398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733A9C-6393-4B08-9539-76053EBF0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E0A1F-8D1E-486A-B63E-FCE20D12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Encapsulation – hiding internal state &amp; operations from outside</a:t>
            </a:r>
          </a:p>
          <a:p>
            <a:pPr lvl="1"/>
            <a:r>
              <a:rPr lang="en-US" dirty="0"/>
              <a:t>And providing a controlled interface for interactions</a:t>
            </a:r>
          </a:p>
          <a:p>
            <a:pPr lvl="1"/>
            <a:r>
              <a:rPr lang="en-US" i="1" dirty="0"/>
              <a:t>You usually don't have direct access to a car's engine</a:t>
            </a:r>
            <a:br>
              <a:rPr lang="en-US" i="1" dirty="0"/>
            </a:br>
            <a:r>
              <a:rPr lang="en-US" i="1" dirty="0"/>
              <a:t>– but you have pedals, a gear lever, etc.</a:t>
            </a:r>
          </a:p>
          <a:p>
            <a:r>
              <a:rPr lang="en-US" dirty="0"/>
              <a:t>A class should keep its internal state correct</a:t>
            </a:r>
          </a:p>
          <a:p>
            <a:pPr lvl="1"/>
            <a:r>
              <a:rPr lang="en-US" dirty="0"/>
              <a:t>Hide its members so external code doesn't use them incorrectly</a:t>
            </a:r>
          </a:p>
          <a:p>
            <a:pPr lvl="1"/>
            <a:r>
              <a:rPr lang="en-US" dirty="0"/>
              <a:t>Have public methods that access members correctly</a:t>
            </a:r>
          </a:p>
          <a:p>
            <a:r>
              <a:rPr lang="en-US" dirty="0"/>
              <a:t>Encapsulation makes code simpler</a:t>
            </a:r>
          </a:p>
          <a:p>
            <a:pPr lvl="1"/>
            <a:r>
              <a:rPr lang="en-US" i="1" dirty="0"/>
              <a:t>You don't need to know how a specific class works to use it</a:t>
            </a:r>
            <a:endParaRPr lang="bg-BG" i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59C137-8746-452F-90D9-12C61AEA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94955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9D0802-C6CC-407F-AE3E-B78CE8025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95B4B-17B2-4B0C-9AE3-680D08F72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en-US" dirty="0"/>
              <a:t> are access modifiers in C++</a:t>
            </a:r>
          </a:p>
          <a:p>
            <a:pPr lvl="1"/>
            <a:r>
              <a:rPr lang="en-US" dirty="0"/>
              <a:t>Control whether external code has member access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dirty="0"/>
              <a:t> – access both by code "outside" &amp; "inside" the class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en-US" dirty="0"/>
              <a:t> – access ONLY to code "inside" the class</a:t>
            </a:r>
          </a:p>
          <a:p>
            <a:r>
              <a:rPr lang="en-US" dirty="0"/>
              <a:t>Every member after an access modifier has that access</a:t>
            </a:r>
          </a:p>
          <a:p>
            <a:pPr lvl="1"/>
            <a:r>
              <a:rPr lang="en-US" dirty="0"/>
              <a:t>Until another modifier is encountered</a:t>
            </a:r>
          </a:p>
          <a:p>
            <a:pPr lvl="1"/>
            <a:r>
              <a:rPr lang="en-US" dirty="0"/>
              <a:t>i.e. access modifiers can set the access for multiple members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5ED1AA-2B51-4EBB-BB86-A10EF88E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Encapsulation in C++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lang="en-US" dirty="0"/>
              <a:t> &amp;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private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5412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26E0A-611E-4AE3-A138-7954E4470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F30CA-66B7-42B7-9B31-BC6248CEF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Typedefs allow creating aliases for existing types</a:t>
            </a:r>
          </a:p>
          <a:p>
            <a:pPr lvl="1"/>
            <a:r>
              <a:rPr lang="en-US" dirty="0"/>
              <a:t>Should be used within the problem's context</a:t>
            </a:r>
          </a:p>
          <a:p>
            <a:pPr lvl="1"/>
            <a:r>
              <a:rPr lang="en-US" dirty="0"/>
              <a:t>E.g.: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map&lt;string, vector&lt;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 &gt;</a:t>
            </a:r>
            <a:r>
              <a:rPr lang="en-US" dirty="0"/>
              <a:t> to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StudentScores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Syntax: like declaring a variable, place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typedef</a:t>
            </a:r>
            <a:r>
              <a:rPr lang="en-US" dirty="0"/>
              <a:t> in declaration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73B8FE-83B9-4549-AD28-00189413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Typedefs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34B1494-C7B4-4F72-B288-0A4E217FB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911211"/>
            <a:ext cx="10958400" cy="246336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typedef </a:t>
            </a: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TenStrings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TenStrings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words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{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"the"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"quick"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"brown"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"fox"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"jumps"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"over"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"the"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"lazy"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"dog"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"!"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typedef </a:t>
            </a: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&gt;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StudentScores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StudentScores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judgeAssignment2Scores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1224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7C8347-13BA-4A8F-B32C-44E5F6F0C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46859-F9CD-463B-BCD1-38F094189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encapsulate our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Circle</a:t>
            </a:r>
            <a:r>
              <a:rPr lang="en-US" dirty="0"/>
              <a:t>'s </a:t>
            </a:r>
            <a:br>
              <a:rPr lang="en-US" dirty="0"/>
            </a:br>
            <a:r>
              <a:rPr lang="en-US" dirty="0"/>
              <a:t>member fields: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en-US" dirty="0"/>
              <a:t> access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radius</a:t>
            </a:r>
            <a:r>
              <a:rPr lang="en-US" dirty="0"/>
              <a:t> &amp;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area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dirty="0"/>
              <a:t> constructor</a:t>
            </a:r>
          </a:p>
          <a:p>
            <a:pPr lvl="1"/>
            <a:r>
              <a:rPr lang="en-US" dirty="0"/>
              <a:t>Now we can create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Circle</a:t>
            </a:r>
            <a:r>
              <a:rPr lang="en-US" dirty="0"/>
              <a:t>s, but </a:t>
            </a:r>
            <a:br>
              <a:rPr lang="en-US" dirty="0"/>
            </a:br>
            <a:r>
              <a:rPr lang="en-US" dirty="0"/>
              <a:t>external code can't access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radius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area</a:t>
            </a:r>
          </a:p>
          <a:p>
            <a:r>
              <a:rPr lang="en-US" i="1" dirty="0"/>
              <a:t>But how can we print the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area</a:t>
            </a:r>
            <a:r>
              <a:rPr lang="en-US" i="1" dirty="0"/>
              <a:t> now or change the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radius</a:t>
            </a:r>
            <a:r>
              <a:rPr lang="en-US" i="1" dirty="0"/>
              <a:t>?</a:t>
            </a:r>
          </a:p>
          <a:p>
            <a:pPr lvl="1"/>
            <a:r>
              <a:rPr lang="en-US" i="1" dirty="0"/>
              <a:t>We still need to add public methods for interaction</a:t>
            </a:r>
            <a:endParaRPr lang="bg-BG" i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7B1E61-6783-4DD9-B38B-9270BC4F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Encapsulation in C++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46146BC-092C-4939-B017-3BFF8FE57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1151118"/>
            <a:ext cx="5221942" cy="305622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Circle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solidFill>
                <a:srgbClr val="0000A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: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{}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958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D64892-A9A0-4DD8-AA8A-6A1F810C5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81AF1-4D75-4162-8F73-9D89CDFB3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"Getter" &amp; "Setter" – common names for some specific methods</a:t>
            </a:r>
          </a:p>
          <a:p>
            <a:r>
              <a:rPr lang="en-US" dirty="0"/>
              <a:t>Getter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dirty="0"/>
              <a:t> method returning value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en-US" dirty="0"/>
              <a:t> member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sometimes calculate what to return (e.g. calculate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area</a:t>
            </a:r>
            <a:r>
              <a:rPr lang="en-US" dirty="0"/>
              <a:t>)</a:t>
            </a:r>
          </a:p>
          <a:p>
            <a:r>
              <a:rPr lang="en-US" dirty="0"/>
              <a:t>Setter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dirty="0"/>
              <a:t> method assigning value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en-US" dirty="0"/>
              <a:t> member</a:t>
            </a:r>
          </a:p>
          <a:p>
            <a:pPr lvl="1"/>
            <a:r>
              <a:rPr lang="en-US" dirty="0"/>
              <a:t>Keeps internal state correct while giving access to external code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6EE9E4-CB92-4F42-B3AD-5EA21483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– Getters and Setters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E2D9AD8-4A2D-4917-AD83-E56277A48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82" y="2514600"/>
            <a:ext cx="10938530" cy="55335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getArea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en-US" sz="2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return this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bg-BG" sz="4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47D865-BEC3-47E6-B0B0-3D637A089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82" y="5181600"/>
            <a:ext cx="10938530" cy="108029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setRadius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this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this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3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1081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FC21B3-7BCE-47E0-BA6C-AD5ED3ADF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99725-30C8-468C-A5E3-605E4AC98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Here's the Circle using encapsulation, getters and setters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820AB0-A0FA-4E12-8FE4-AC8BE785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with Getters &amp; Setters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ACBE3C-92BD-4CBE-966B-E29485993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59" y="1752600"/>
            <a:ext cx="7223453" cy="503214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Circle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Circle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: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getRadius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this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 </a:t>
            </a:r>
            <a:endParaRPr lang="bg-BG" sz="36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getArea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this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bg-BG" sz="36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setRadius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36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 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3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8EB2C5-6410-463A-AA45-FE2D2E044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012" y="1752600"/>
            <a:ext cx="4148222" cy="49459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Circle c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getArea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setRadius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getArea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1232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Getters and Setters</a:t>
            </a:r>
            <a:endParaRPr lang="bg-BG" sz="3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182418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4AAEAD-E7D8-4A20-9753-6FA360C7B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CAD73-4F21-4BE2-A3C5-41273C5F4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C++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mean exactly the same thing, except: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by default uses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private:</a:t>
            </a:r>
            <a:r>
              <a:rPr lang="en-US" dirty="0"/>
              <a:t> at the start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/>
              <a:t> by default uses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public:</a:t>
            </a:r>
            <a:r>
              <a:rPr lang="en-US" dirty="0"/>
              <a:t> at the start</a:t>
            </a:r>
          </a:p>
          <a:p>
            <a:pPr lvl="1"/>
            <a:r>
              <a:rPr lang="en-US" dirty="0"/>
              <a:t>i.e.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dirty="0"/>
              <a:t> at the </a:t>
            </a:r>
            <a:br>
              <a:rPr lang="en-US" dirty="0"/>
            </a:br>
            <a:r>
              <a:rPr lang="en-US" dirty="0"/>
              <a:t>start is the same as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/>
              <a:t> </a:t>
            </a:r>
          </a:p>
          <a:p>
            <a:r>
              <a:rPr lang="en-US" dirty="0"/>
              <a:t>The C++ community usually prefers class for actual classes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/>
              <a:t> is sometimes used for </a:t>
            </a:r>
            <a:r>
              <a:rPr lang="en-US" i="1" dirty="0"/>
              <a:t>Plain Old Data</a:t>
            </a:r>
            <a:r>
              <a:rPr lang="en-US" dirty="0"/>
              <a:t> (POD) objects </a:t>
            </a:r>
            <a:br>
              <a:rPr lang="en-US" dirty="0"/>
            </a:br>
            <a:r>
              <a:rPr lang="en-US" dirty="0"/>
              <a:t>– no constructors, no methods, etc., only public-access fields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775E7C-96F1-4C2D-A825-AD54BA1F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struct vs class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8C5953D-11BC-4E10-860D-BF6F31D99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2" y="3200400"/>
            <a:ext cx="1584653" cy="108029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3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C6FAD97-418E-4FE1-94BB-5EC338765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1607" y="3200400"/>
            <a:ext cx="1786022" cy="108029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bg-BG" sz="2000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4325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41973-0A19-44CD-8223-513E3AD48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1CE78-B21B-4EDF-A542-6A569F0F1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Typedefs allow shortening code by creating type aliases</a:t>
            </a:r>
          </a:p>
          <a:p>
            <a:r>
              <a:rPr lang="en-US" dirty="0"/>
              <a:t>Enumerations are types with user-defined values</a:t>
            </a:r>
          </a:p>
          <a:p>
            <a:r>
              <a:rPr lang="en-US" dirty="0"/>
              <a:t>Objects and Classes mimic the real-world </a:t>
            </a:r>
          </a:p>
          <a:p>
            <a:pPr lvl="1"/>
            <a:r>
              <a:rPr lang="en-US" dirty="0"/>
              <a:t>A class is a collection of data and operations</a:t>
            </a:r>
          </a:p>
          <a:p>
            <a:pPr lvl="1"/>
            <a:r>
              <a:rPr lang="en-US" dirty="0"/>
              <a:t>An object is a particular instance of a class (e.g. variable of a class)</a:t>
            </a:r>
          </a:p>
          <a:p>
            <a:r>
              <a:rPr lang="en-US" dirty="0"/>
              <a:t>Classes should encapsulate their internal state</a:t>
            </a:r>
          </a:p>
          <a:p>
            <a:pPr lvl="1"/>
            <a:r>
              <a:rPr lang="en-US" dirty="0"/>
              <a:t>And provide methods for interaction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C31046-C4CF-4BBA-9A55-5F634C42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2995A-1C05-4C08-8B8B-858879D8BA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2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typedef</a:t>
            </a:r>
            <a:endParaRPr lang="bg-BG" sz="3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75965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A6A83B-E055-4A17-B25E-81653A5D5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65334-5127-4162-A338-173B1F790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Enumerations contain a fixed list of special constant values </a:t>
            </a:r>
          </a:p>
          <a:p>
            <a:pPr lvl="1"/>
            <a:r>
              <a:rPr lang="en-US" dirty="0"/>
              <a:t>i.e. all possible values are known and can be written in code</a:t>
            </a:r>
          </a:p>
          <a:p>
            <a:pPr lvl="1"/>
            <a:r>
              <a:rPr lang="en-US" dirty="0"/>
              <a:t>Have some semantic meaning in the real world</a:t>
            </a:r>
          </a:p>
          <a:p>
            <a:r>
              <a:rPr lang="en-US" dirty="0"/>
              <a:t>E.g. standard colors – red, green, blue, yellow, orange, etc.</a:t>
            </a:r>
          </a:p>
          <a:p>
            <a:r>
              <a:rPr lang="en-US" dirty="0"/>
              <a:t>E.g. currencies – USD, BGN, GBP, etc.</a:t>
            </a:r>
          </a:p>
          <a:p>
            <a:r>
              <a:rPr lang="en-US" dirty="0"/>
              <a:t>E.g. automobile fuel type – Petrol, Diesel, Electricity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DDEF9F-703E-478E-AC18-D70AA907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6956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DEB5E4-2AF0-4DC0-BCE1-31DCAF902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20028-9D4A-4917-8DEF-145964C2F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has two enumeration types –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enum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enum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class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enum</a:t>
            </a:r>
            <a:r>
              <a:rPr lang="en-US" dirty="0"/>
              <a:t> defines a list of named constant integers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enum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color {red, blue, pink};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color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eyeColor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blue;</a:t>
            </a:r>
            <a:r>
              <a:rPr lang="en-US" dirty="0"/>
              <a:t> same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color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eyeColor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1; 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enum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class</a:t>
            </a:r>
            <a:r>
              <a:rPr lang="en-US" dirty="0"/>
              <a:t> in C++11 defines a new data type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enum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class Color {red, blue, pink}; 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Color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eyeColor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Color::blue;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b="1" strike="sngStrike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Color </a:t>
            </a:r>
            <a:r>
              <a:rPr lang="en-US" b="1" strike="sngStrike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eyeColor</a:t>
            </a:r>
            <a:r>
              <a:rPr lang="en-US" b="1" strike="sngStrike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1</a:t>
            </a:r>
            <a:r>
              <a:rPr lang="en-US" strike="sngStrike" dirty="0"/>
              <a:t> </a:t>
            </a:r>
            <a:r>
              <a:rPr lang="en-US" dirty="0"/>
              <a:t>– invalid, compile time error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4D9BD2-98E2-4BE7-A85B-0FCBAE41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Enumerations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20574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Enumerations</a:t>
            </a:r>
            <a:endParaRPr lang="bg-BG" sz="3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8830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AD16-E316-4712-92FB-6112D5D6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Representing the Real World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12695-7A7E-4EF0-AFC4-81F4FDDB3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692873"/>
          </a:xfrm>
        </p:spPr>
        <p:txBody>
          <a:bodyPr/>
          <a:lstStyle/>
          <a:p>
            <a:r>
              <a:rPr lang="en-US" dirty="0"/>
              <a:t>Object-Oriented Programming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726698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2273</TotalTime>
  <Words>2371</Words>
  <Application>Microsoft Office PowerPoint</Application>
  <PresentationFormat>Custom</PresentationFormat>
  <Paragraphs>454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Consolas</vt:lpstr>
      <vt:lpstr>Courier New</vt:lpstr>
      <vt:lpstr>Impact</vt:lpstr>
      <vt:lpstr>Times New Roman</vt:lpstr>
      <vt:lpstr>Wingdings</vt:lpstr>
      <vt:lpstr>Wingdings 2</vt:lpstr>
      <vt:lpstr>SoftUni 16x9</vt:lpstr>
      <vt:lpstr>Classes and Objects</vt:lpstr>
      <vt:lpstr>Table of Contents</vt:lpstr>
      <vt:lpstr>Special Types</vt:lpstr>
      <vt:lpstr>Typedefs</vt:lpstr>
      <vt:lpstr>typedef</vt:lpstr>
      <vt:lpstr>Enumerations</vt:lpstr>
      <vt:lpstr>C++ Enumerations</vt:lpstr>
      <vt:lpstr>Enumerations</vt:lpstr>
      <vt:lpstr>Representing the Real World</vt:lpstr>
      <vt:lpstr>Representing the Real World in Code</vt:lpstr>
      <vt:lpstr>Representing the Real World in Code</vt:lpstr>
      <vt:lpstr>Object-Oriented Programming</vt:lpstr>
      <vt:lpstr>Object-Oriented Programming</vt:lpstr>
      <vt:lpstr>Classes and Objects in C++</vt:lpstr>
      <vt:lpstr>Defining C++ Classes</vt:lpstr>
      <vt:lpstr>Defining C++ Classes – Example</vt:lpstr>
      <vt:lpstr>Defining C++ Classes</vt:lpstr>
      <vt:lpstr>Using C++ Objects</vt:lpstr>
      <vt:lpstr>Using C++ Objects – Example</vt:lpstr>
      <vt:lpstr>Using C++ Objects</vt:lpstr>
      <vt:lpstr>C++ Simple Constructors</vt:lpstr>
      <vt:lpstr>C++ Constructors – Calling</vt:lpstr>
      <vt:lpstr>Default Constructor</vt:lpstr>
      <vt:lpstr>Simple Constructors</vt:lpstr>
      <vt:lpstr>Quick Quiz</vt:lpstr>
      <vt:lpstr>Pitfall: Hiding Fields with Parameters</vt:lpstr>
      <vt:lpstr>The this Pointer</vt:lpstr>
      <vt:lpstr>Pitfall: Hiding Fields   Solution: Using this-&gt;</vt:lpstr>
      <vt:lpstr>C++ Constructor Initializer List</vt:lpstr>
      <vt:lpstr>Constructor Initializer List</vt:lpstr>
      <vt:lpstr>Methods</vt:lpstr>
      <vt:lpstr>Methods – Example</vt:lpstr>
      <vt:lpstr>Simple Methods</vt:lpstr>
      <vt:lpstr>Code Quality Issues of the Last Example</vt:lpstr>
      <vt:lpstr>Methods – Refactoring for better Quality</vt:lpstr>
      <vt:lpstr>Refactoring Methods</vt:lpstr>
      <vt:lpstr>Encapsulation</vt:lpstr>
      <vt:lpstr>Encapsulation</vt:lpstr>
      <vt:lpstr>Encapsulation in C++ – public &amp; private</vt:lpstr>
      <vt:lpstr>Adding Encapsulation in C++</vt:lpstr>
      <vt:lpstr>Encapsulation – Getters and Setters</vt:lpstr>
      <vt:lpstr>Encapsulation with Getters &amp; Setters</vt:lpstr>
      <vt:lpstr>Getters and Setters</vt:lpstr>
      <vt:lpstr>C++ struct vs class</vt:lpstr>
      <vt:lpstr>Summary</vt:lpstr>
      <vt:lpstr>Classes and Objects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http://softuni.foundation/</dc:description>
  <cp:lastModifiedBy>George Georgiev</cp:lastModifiedBy>
  <cp:revision>310</cp:revision>
  <dcterms:created xsi:type="dcterms:W3CDTF">2014-01-02T17:00:34Z</dcterms:created>
  <dcterms:modified xsi:type="dcterms:W3CDTF">2017-12-19T18:43:46Z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